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7" r:id="rId1"/>
  </p:sldMasterIdLst>
  <p:notesMasterIdLst>
    <p:notesMasterId r:id="rId51"/>
  </p:notesMasterIdLst>
  <p:sldIdLst>
    <p:sldId id="256" r:id="rId2"/>
    <p:sldId id="257" r:id="rId3"/>
    <p:sldId id="258" r:id="rId4"/>
    <p:sldId id="314" r:id="rId5"/>
    <p:sldId id="315" r:id="rId6"/>
    <p:sldId id="306" r:id="rId7"/>
    <p:sldId id="347" r:id="rId8"/>
    <p:sldId id="313" r:id="rId9"/>
    <p:sldId id="345" r:id="rId10"/>
    <p:sldId id="342" r:id="rId11"/>
    <p:sldId id="349" r:id="rId12"/>
    <p:sldId id="343" r:id="rId13"/>
    <p:sldId id="344" r:id="rId14"/>
    <p:sldId id="346" r:id="rId15"/>
    <p:sldId id="316" r:id="rId16"/>
    <p:sldId id="348" r:id="rId17"/>
    <p:sldId id="350" r:id="rId18"/>
    <p:sldId id="317" r:id="rId19"/>
    <p:sldId id="356" r:id="rId20"/>
    <p:sldId id="358" r:id="rId21"/>
    <p:sldId id="357" r:id="rId22"/>
    <p:sldId id="351" r:id="rId23"/>
    <p:sldId id="318" r:id="rId24"/>
    <p:sldId id="337" r:id="rId25"/>
    <p:sldId id="319" r:id="rId26"/>
    <p:sldId id="320" r:id="rId27"/>
    <p:sldId id="321" r:id="rId28"/>
    <p:sldId id="307" r:id="rId29"/>
    <p:sldId id="311" r:id="rId30"/>
    <p:sldId id="308" r:id="rId31"/>
    <p:sldId id="338" r:id="rId32"/>
    <p:sldId id="353" r:id="rId33"/>
    <p:sldId id="354" r:id="rId34"/>
    <p:sldId id="352" r:id="rId35"/>
    <p:sldId id="339" r:id="rId36"/>
    <p:sldId id="340" r:id="rId37"/>
    <p:sldId id="309" r:id="rId38"/>
    <p:sldId id="323" r:id="rId39"/>
    <p:sldId id="341" r:id="rId40"/>
    <p:sldId id="310" r:id="rId41"/>
    <p:sldId id="324" r:id="rId42"/>
    <p:sldId id="325" r:id="rId43"/>
    <p:sldId id="327" r:id="rId44"/>
    <p:sldId id="328" r:id="rId45"/>
    <p:sldId id="329" r:id="rId46"/>
    <p:sldId id="355" r:id="rId47"/>
    <p:sldId id="359" r:id="rId48"/>
    <p:sldId id="305" r:id="rId49"/>
    <p:sldId id="301"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55" autoAdjust="0"/>
    <p:restoredTop sz="94660"/>
  </p:normalViewPr>
  <p:slideViewPr>
    <p:cSldViewPr snapToGrid="0">
      <p:cViewPr varScale="1">
        <p:scale>
          <a:sx n="109" d="100"/>
          <a:sy n="109" d="100"/>
        </p:scale>
        <p:origin x="85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C71567-90E3-4897-82D6-75F1F7568E8A}" type="datetimeFigureOut">
              <a:rPr lang="ru-RU" smtClean="0"/>
              <a:t>11.05.2026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B40B53-4966-42FC-9033-FFFAE37E0E5B}" type="slidenum">
              <a:rPr lang="ru-RU" smtClean="0"/>
              <a:t>‹#›</a:t>
            </a:fld>
            <a:endParaRPr lang="ru-RU"/>
          </a:p>
        </p:txBody>
      </p:sp>
    </p:spTree>
    <p:extLst>
      <p:ext uri="{BB962C8B-B14F-4D97-AF65-F5344CB8AC3E}">
        <p14:creationId xmlns:p14="http://schemas.microsoft.com/office/powerpoint/2010/main" val="2166945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txBody>
          <a:bodyPr/>
          <a:lstStyle/>
          <a:p>
            <a:endParaRPr lang="ru-RU"/>
          </a:p>
        </p:txBody>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0EB40B53-4966-42FC-9033-FFFAE37E0E5B}" type="slidenum">
              <a:rPr lang="ru-RU" smtClean="0"/>
              <a:t>1</a:t>
            </a:fld>
            <a:endParaRPr lang="ru-RU"/>
          </a:p>
        </p:txBody>
      </p:sp>
    </p:spTree>
    <p:extLst>
      <p:ext uri="{BB962C8B-B14F-4D97-AF65-F5344CB8AC3E}">
        <p14:creationId xmlns:p14="http://schemas.microsoft.com/office/powerpoint/2010/main" val="3996316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EB40B53-4966-42FC-9033-FFFAE37E0E5B}" type="slidenum">
              <a:rPr lang="ru-RU" smtClean="0"/>
              <a:t>11</a:t>
            </a:fld>
            <a:endParaRPr lang="ru-RU"/>
          </a:p>
        </p:txBody>
      </p:sp>
    </p:spTree>
    <p:extLst>
      <p:ext uri="{BB962C8B-B14F-4D97-AF65-F5344CB8AC3E}">
        <p14:creationId xmlns:p14="http://schemas.microsoft.com/office/powerpoint/2010/main" val="3995281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EB40B53-4966-42FC-9033-FFFAE37E0E5B}" type="slidenum">
              <a:rPr lang="ru-RU" smtClean="0"/>
              <a:t>26</a:t>
            </a:fld>
            <a:endParaRPr lang="ru-RU"/>
          </a:p>
        </p:txBody>
      </p:sp>
    </p:spTree>
    <p:extLst>
      <p:ext uri="{BB962C8B-B14F-4D97-AF65-F5344CB8AC3E}">
        <p14:creationId xmlns:p14="http://schemas.microsoft.com/office/powerpoint/2010/main" val="843948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0EB40B53-4966-42FC-9033-FFFAE37E0E5B}" type="slidenum">
              <a:rPr lang="ru-RU" smtClean="0"/>
              <a:t>37</a:t>
            </a:fld>
            <a:endParaRPr lang="ru-RU"/>
          </a:p>
        </p:txBody>
      </p:sp>
    </p:spTree>
    <p:extLst>
      <p:ext uri="{BB962C8B-B14F-4D97-AF65-F5344CB8AC3E}">
        <p14:creationId xmlns:p14="http://schemas.microsoft.com/office/powerpoint/2010/main" val="40737388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txBody>
          <a:bodyPr/>
          <a:lstStyle/>
          <a:p>
            <a:endParaRPr lang="ru-RU"/>
          </a:p>
        </p:txBody>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0EB40B53-4966-42FC-9033-FFFAE37E0E5B}" type="slidenum">
              <a:rPr lang="ru-RU" smtClean="0"/>
              <a:t>40</a:t>
            </a:fld>
            <a:endParaRPr lang="ru-RU"/>
          </a:p>
        </p:txBody>
      </p:sp>
    </p:spTree>
    <p:extLst>
      <p:ext uri="{BB962C8B-B14F-4D97-AF65-F5344CB8AC3E}">
        <p14:creationId xmlns:p14="http://schemas.microsoft.com/office/powerpoint/2010/main" val="1634302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50F7A5C-3912-4373-8A95-FF0829B59760}" type="datetimeFigureOut">
              <a:rPr lang="ru-RU" smtClean="0"/>
              <a:t>11.05.2026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AF0501F-21E1-4AB7-9747-C17EBA469707}"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8070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50F7A5C-3912-4373-8A95-FF0829B59760}" type="datetimeFigureOut">
              <a:rPr lang="ru-RU" smtClean="0"/>
              <a:t>11.05.2026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AF0501F-21E1-4AB7-9747-C17EBA469707}" type="slidenum">
              <a:rPr lang="ru-RU" smtClean="0"/>
              <a:t>‹#›</a:t>
            </a:fld>
            <a:endParaRPr lang="ru-RU"/>
          </a:p>
        </p:txBody>
      </p:sp>
    </p:spTree>
    <p:extLst>
      <p:ext uri="{BB962C8B-B14F-4D97-AF65-F5344CB8AC3E}">
        <p14:creationId xmlns:p14="http://schemas.microsoft.com/office/powerpoint/2010/main" val="599260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50F7A5C-3912-4373-8A95-FF0829B59760}" type="datetimeFigureOut">
              <a:rPr lang="ru-RU" smtClean="0"/>
              <a:t>11.05.2026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AF0501F-21E1-4AB7-9747-C17EBA469707}"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483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50F7A5C-3912-4373-8A95-FF0829B59760}" type="datetimeFigureOut">
              <a:rPr lang="ru-RU" smtClean="0"/>
              <a:t>11.05.2026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AF0501F-21E1-4AB7-9747-C17EBA469707}" type="slidenum">
              <a:rPr lang="ru-RU" smtClean="0"/>
              <a:t>‹#›</a:t>
            </a:fld>
            <a:endParaRPr lang="ru-RU"/>
          </a:p>
        </p:txBody>
      </p:sp>
    </p:spTree>
    <p:extLst>
      <p:ext uri="{BB962C8B-B14F-4D97-AF65-F5344CB8AC3E}">
        <p14:creationId xmlns:p14="http://schemas.microsoft.com/office/powerpoint/2010/main" val="99645023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50F7A5C-3912-4373-8A95-FF0829B59760}" type="datetimeFigureOut">
              <a:rPr lang="ru-RU" smtClean="0"/>
              <a:t>11.05.2026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FAF0501F-21E1-4AB7-9747-C17EBA469707}" type="slidenum">
              <a:rPr lang="ru-RU" smtClean="0"/>
              <a:t>‹#›</a:t>
            </a:fld>
            <a:endParaRPr lang="ru-RU"/>
          </a:p>
        </p:txBody>
      </p:sp>
    </p:spTree>
    <p:extLst>
      <p:ext uri="{BB962C8B-B14F-4D97-AF65-F5344CB8AC3E}">
        <p14:creationId xmlns:p14="http://schemas.microsoft.com/office/powerpoint/2010/main" val="4273293683"/>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350F7A5C-3912-4373-8A95-FF0829B59760}" type="datetimeFigureOut">
              <a:rPr lang="ru-RU" smtClean="0"/>
              <a:t>11.05.2026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FAF0501F-21E1-4AB7-9747-C17EBA469707}" type="slidenum">
              <a:rPr lang="ru-RU" smtClean="0"/>
              <a:t>‹#›</a:t>
            </a:fld>
            <a:endParaRPr lang="ru-RU"/>
          </a:p>
        </p:txBody>
      </p:sp>
    </p:spTree>
    <p:extLst>
      <p:ext uri="{BB962C8B-B14F-4D97-AF65-F5344CB8AC3E}">
        <p14:creationId xmlns:p14="http://schemas.microsoft.com/office/powerpoint/2010/main" val="1693424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7" name="Date Placeholder 6"/>
          <p:cNvSpPr>
            <a:spLocks noGrp="1"/>
          </p:cNvSpPr>
          <p:nvPr>
            <p:ph type="dt" sz="half" idx="10"/>
          </p:nvPr>
        </p:nvSpPr>
        <p:spPr/>
        <p:txBody>
          <a:bodyPr/>
          <a:lstStyle/>
          <a:p>
            <a:fld id="{350F7A5C-3912-4373-8A95-FF0829B59760}" type="datetimeFigureOut">
              <a:rPr lang="ru-RU" smtClean="0"/>
              <a:t>11.05.2026</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FAF0501F-21E1-4AB7-9747-C17EBA469707}" type="slidenum">
              <a:rPr lang="ru-RU" smtClean="0"/>
              <a:t>‹#›</a:t>
            </a:fld>
            <a:endParaRPr lang="ru-RU"/>
          </a:p>
        </p:txBody>
      </p:sp>
    </p:spTree>
    <p:extLst>
      <p:ext uri="{BB962C8B-B14F-4D97-AF65-F5344CB8AC3E}">
        <p14:creationId xmlns:p14="http://schemas.microsoft.com/office/powerpoint/2010/main" val="3500388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50F7A5C-3912-4373-8A95-FF0829B59760}" type="datetimeFigureOut">
              <a:rPr lang="ru-RU" smtClean="0"/>
              <a:t>11.05.2026</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AF0501F-21E1-4AB7-9747-C17EBA469707}" type="slidenum">
              <a:rPr lang="ru-RU" smtClean="0"/>
              <a:t>‹#›</a:t>
            </a:fld>
            <a:endParaRPr lang="ru-RU"/>
          </a:p>
        </p:txBody>
      </p:sp>
    </p:spTree>
    <p:extLst>
      <p:ext uri="{BB962C8B-B14F-4D97-AF65-F5344CB8AC3E}">
        <p14:creationId xmlns:p14="http://schemas.microsoft.com/office/powerpoint/2010/main" val="336769231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50F7A5C-3912-4373-8A95-FF0829B59760}" type="datetimeFigureOut">
              <a:rPr lang="ru-RU" smtClean="0"/>
              <a:t>11.05.2026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AF0501F-21E1-4AB7-9747-C17EBA469707}" type="slidenum">
              <a:rPr lang="ru-RU" smtClean="0"/>
              <a:t>‹#›</a:t>
            </a:fld>
            <a:endParaRPr lang="ru-RU"/>
          </a:p>
        </p:txBody>
      </p:sp>
    </p:spTree>
    <p:extLst>
      <p:ext uri="{BB962C8B-B14F-4D97-AF65-F5344CB8AC3E}">
        <p14:creationId xmlns:p14="http://schemas.microsoft.com/office/powerpoint/2010/main" val="2504078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50F7A5C-3912-4373-8A95-FF0829B59760}" type="datetimeFigureOut">
              <a:rPr lang="ru-RU" smtClean="0"/>
              <a:t>11.05.2026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AF0501F-21E1-4AB7-9747-C17EBA469707}" type="slidenum">
              <a:rPr lang="ru-RU" smtClean="0"/>
              <a:t>‹#›</a:t>
            </a:fld>
            <a:endParaRPr lang="ru-RU"/>
          </a:p>
        </p:txBody>
      </p:sp>
    </p:spTree>
    <p:extLst>
      <p:ext uri="{BB962C8B-B14F-4D97-AF65-F5344CB8AC3E}">
        <p14:creationId xmlns:p14="http://schemas.microsoft.com/office/powerpoint/2010/main" val="3906938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2" name="Vertical Title 1"/>
          <p:cNvSpPr>
            <a:spLocks noGrp="1"/>
          </p:cNvSpPr>
          <p:nvPr>
            <p:ph type="title" orient="vert"/>
          </p:nvPr>
        </p:nvSpPr>
        <p:spPr>
          <a:xfrm>
            <a:off x="8724900" y="412302"/>
            <a:ext cx="2628900" cy="575989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50F7A5C-3912-4373-8A95-FF0829B59760}" type="datetimeFigureOut">
              <a:rPr lang="ru-RU" smtClean="0"/>
              <a:t>11.05.2026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AF0501F-21E1-4AB7-9747-C17EBA469707}" type="slidenum">
              <a:rPr lang="ru-RU" smtClean="0"/>
              <a:t>‹#›</a:t>
            </a:fld>
            <a:endParaRPr lang="ru-RU"/>
          </a:p>
        </p:txBody>
      </p:sp>
    </p:spTree>
    <p:extLst>
      <p:ext uri="{BB962C8B-B14F-4D97-AF65-F5344CB8AC3E}">
        <p14:creationId xmlns:p14="http://schemas.microsoft.com/office/powerpoint/2010/main" val="3083057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ru-RU"/>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50F7A5C-3912-4373-8A95-FF0829B59760}" type="datetimeFigureOut">
              <a:rPr lang="ru-RU" smtClean="0"/>
              <a:t>11.05.2026</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AF0501F-21E1-4AB7-9747-C17EBA469707}"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7434854"/>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360BEEC-FC83-4861-85D8-0B33F5952193}"/>
              </a:ext>
            </a:extLst>
          </p:cNvPr>
          <p:cNvSpPr/>
          <p:nvPr/>
        </p:nvSpPr>
        <p:spPr>
          <a:xfrm>
            <a:off x="2412876" y="217048"/>
            <a:ext cx="7366247" cy="646331"/>
          </a:xfrm>
          <a:prstGeom prst="rect">
            <a:avLst/>
          </a:prstGeom>
        </p:spPr>
        <p:txBody>
          <a:bodyPr wrap="none">
            <a:spAutoFit/>
          </a:bodyPr>
          <a:lstStyle/>
          <a:p>
            <a:r>
              <a:rPr lang="ru-RU" sz="3600" dirty="0" err="1">
                <a:latin typeface="Arial" panose="020B0604020202020204" pitchFamily="34" charset="0"/>
                <a:cs typeface="Arial" panose="020B0604020202020204" pitchFamily="34" charset="0"/>
              </a:rPr>
              <a:t>Tajik</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State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University</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of</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Commerce</a:t>
            </a:r>
            <a:endParaRPr lang="ru-RU" sz="3600" dirty="0">
              <a:latin typeface="Arial" panose="020B0604020202020204" pitchFamily="34" charset="0"/>
              <a:cs typeface="Arial" panose="020B0604020202020204" pitchFamily="34" charset="0"/>
            </a:endParaRPr>
          </a:p>
        </p:txBody>
      </p:sp>
      <p:sp>
        <p:nvSpPr>
          <p:cNvPr id="3" name="Прямоугольник 2">
            <a:extLst>
              <a:ext uri="{FF2B5EF4-FFF2-40B4-BE49-F238E27FC236}">
                <a16:creationId xmlns:a16="http://schemas.microsoft.com/office/drawing/2014/main" id="{84EFC5FC-BED8-453A-A8C2-98BE31C80266}"/>
              </a:ext>
            </a:extLst>
          </p:cNvPr>
          <p:cNvSpPr/>
          <p:nvPr/>
        </p:nvSpPr>
        <p:spPr>
          <a:xfrm>
            <a:off x="1251753" y="1405700"/>
            <a:ext cx="9507984" cy="1818703"/>
          </a:xfrm>
          <a:prstGeom prst="rect">
            <a:avLst/>
          </a:prstGeom>
        </p:spPr>
        <p:txBody>
          <a:bodyPr wrap="square">
            <a:spAutoFit/>
          </a:bodyPr>
          <a:lstStyle/>
          <a:p>
            <a:pPr algn="ctr">
              <a:lnSpc>
                <a:spcPct val="150000"/>
              </a:lnSpc>
              <a:spcAft>
                <a:spcPts val="0"/>
              </a:spcAft>
            </a:pPr>
            <a:r>
              <a:rPr lang="uz-Cyrl-UZ" sz="2600" b="1" dirty="0">
                <a:latin typeface="Arial" panose="020B0604020202020204" pitchFamily="34" charset="0"/>
                <a:ea typeface="Calibri" panose="020F0502020204030204" pitchFamily="34" charset="0"/>
                <a:cs typeface="Arial" panose="020B0604020202020204" pitchFamily="34" charset="0"/>
              </a:rPr>
              <a:t>Course name: </a:t>
            </a:r>
            <a:r>
              <a:rPr lang="en-US" sz="2600" b="1" dirty="0">
                <a:latin typeface="Arial" panose="020B0604020202020204" pitchFamily="34" charset="0"/>
                <a:ea typeface="Calibri" panose="020F0502020204030204" pitchFamily="34" charset="0"/>
                <a:cs typeface="Arial" panose="020B0604020202020204" pitchFamily="34" charset="0"/>
              </a:rPr>
              <a:t>Circular Economy Fundamentals</a:t>
            </a:r>
            <a:r>
              <a:rPr lang="tg-Cyrl-TJ" sz="2600" b="1" dirty="0">
                <a:latin typeface="Arial" panose="020B0604020202020204" pitchFamily="34" charset="0"/>
                <a:ea typeface="Calibri" panose="020F0502020204030204" pitchFamily="34" charset="0"/>
                <a:cs typeface="Arial" panose="020B0604020202020204" pitchFamily="34" charset="0"/>
              </a:rPr>
              <a:t> </a:t>
            </a:r>
            <a:endParaRPr lang="ru-RU" sz="2600" dirty="0">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0"/>
              </a:spcAft>
            </a:pPr>
            <a:r>
              <a:rPr lang="tg-Cyrl-TJ" sz="2600" b="1" dirty="0">
                <a:latin typeface="Arial" panose="020B0604020202020204" pitchFamily="34" charset="0"/>
                <a:ea typeface="Calibri" panose="020F0502020204030204" pitchFamily="34" charset="0"/>
                <a:cs typeface="Arial" panose="020B0604020202020204" pitchFamily="34" charset="0"/>
              </a:rPr>
              <a:t> </a:t>
            </a:r>
            <a:endParaRPr lang="ru-RU" sz="2600" dirty="0">
              <a:latin typeface="Arial" panose="020B0604020202020204" pitchFamily="34" charset="0"/>
              <a:ea typeface="Calibri" panose="020F0502020204030204" pitchFamily="34" charset="0"/>
              <a:cs typeface="Arial" panose="020B0604020202020204" pitchFamily="34" charset="0"/>
            </a:endParaRPr>
          </a:p>
          <a:p>
            <a:pPr algn="ctr">
              <a:lnSpc>
                <a:spcPct val="150000"/>
              </a:lnSpc>
            </a:pPr>
            <a:r>
              <a:rPr lang="uz-Cyrl-UZ" sz="2600" b="1" dirty="0">
                <a:latin typeface="Arial" panose="020B0604020202020204" pitchFamily="34" charset="0"/>
                <a:ea typeface="Calibri" panose="020F0502020204030204" pitchFamily="34" charset="0"/>
                <a:cs typeface="Arial" panose="020B0604020202020204" pitchFamily="34" charset="0"/>
              </a:rPr>
              <a:t>Week </a:t>
            </a:r>
            <a:r>
              <a:rPr lang="ru-RU" sz="2600" b="1" dirty="0">
                <a:latin typeface="Arial" panose="020B0604020202020204" pitchFamily="34" charset="0"/>
                <a:ea typeface="Calibri" panose="020F0502020204030204" pitchFamily="34" charset="0"/>
                <a:cs typeface="Arial" panose="020B0604020202020204" pitchFamily="34" charset="0"/>
              </a:rPr>
              <a:t>7</a:t>
            </a:r>
            <a:r>
              <a:rPr lang="uz-Cyrl-UZ" sz="2600" b="1" dirty="0">
                <a:latin typeface="Arial" panose="020B0604020202020204" pitchFamily="34" charset="0"/>
                <a:ea typeface="Calibri" panose="020F050202020403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Waste Hierarchy and Circular Waste Management</a:t>
            </a:r>
            <a:endParaRPr lang="ru-RU" sz="22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Прямоугольник 3">
            <a:extLst>
              <a:ext uri="{FF2B5EF4-FFF2-40B4-BE49-F238E27FC236}">
                <a16:creationId xmlns:a16="http://schemas.microsoft.com/office/drawing/2014/main" id="{D432E66F-AD94-4957-89A4-59AD7635D5FB}"/>
              </a:ext>
            </a:extLst>
          </p:cNvPr>
          <p:cNvSpPr/>
          <p:nvPr/>
        </p:nvSpPr>
        <p:spPr>
          <a:xfrm>
            <a:off x="1251753" y="5452300"/>
            <a:ext cx="6647974" cy="707886"/>
          </a:xfrm>
          <a:prstGeom prst="rect">
            <a:avLst/>
          </a:prstGeom>
        </p:spPr>
        <p:txBody>
          <a:bodyPr wrap="none">
            <a:spAutoFit/>
          </a:bodyPr>
          <a:lstStyle/>
          <a:p>
            <a:r>
              <a:rPr lang="ru-RU" sz="2200" b="1" dirty="0" err="1">
                <a:latin typeface="Arial" panose="020B0604020202020204" pitchFamily="34" charset="0"/>
                <a:cs typeface="Arial" panose="020B0604020202020204" pitchFamily="34" charset="0"/>
              </a:rPr>
              <a:t>Lecturer</a:t>
            </a:r>
            <a:r>
              <a:rPr lang="ru-RU" sz="2200" b="1" dirty="0">
                <a:latin typeface="Arial" panose="020B0604020202020204" pitchFamily="34" charset="0"/>
                <a:cs typeface="Arial" panose="020B0604020202020204" pitchFamily="34" charset="0"/>
              </a:rPr>
              <a:t>:</a:t>
            </a:r>
            <a:r>
              <a:rPr lang="en-US" sz="2200" b="1"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Professor</a:t>
            </a:r>
            <a:r>
              <a:rPr lang="en-US" sz="2200" b="1"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Kadyrova</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Zarrina</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Halimovna</a:t>
            </a:r>
            <a:r>
              <a:rPr lang="en-US" sz="2200" dirty="0">
                <a:latin typeface="Arial" panose="020B0604020202020204" pitchFamily="34" charset="0"/>
                <a:cs typeface="Arial" panose="020B0604020202020204" pitchFamily="34" charset="0"/>
              </a:rPr>
              <a:t>	</a:t>
            </a:r>
          </a:p>
          <a:p>
            <a:r>
              <a:rPr lang="en-US" dirty="0"/>
              <a:t> </a:t>
            </a:r>
            <a:endParaRPr lang="ru-RU" dirty="0"/>
          </a:p>
        </p:txBody>
      </p:sp>
      <p:pic>
        <p:nvPicPr>
          <p:cNvPr id="6" name="Picture 4" descr="C:\Users\User\AppData\Local\Microsoft\Windows\INetCache\Content.Word\logo-RU.PNG">
            <a:extLst>
              <a:ext uri="{FF2B5EF4-FFF2-40B4-BE49-F238E27FC236}">
                <a16:creationId xmlns:a16="http://schemas.microsoft.com/office/drawing/2014/main" id="{6FE24BF0-B8B3-433C-AE23-7A139D9FD158}"/>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256" y="217049"/>
            <a:ext cx="856343" cy="784438"/>
          </a:xfrm>
          <a:prstGeom prst="rect">
            <a:avLst/>
          </a:prstGeom>
          <a:noFill/>
          <a:ln>
            <a:noFill/>
          </a:ln>
        </p:spPr>
      </p:pic>
    </p:spTree>
    <p:extLst>
      <p:ext uri="{BB962C8B-B14F-4D97-AF65-F5344CB8AC3E}">
        <p14:creationId xmlns:p14="http://schemas.microsoft.com/office/powerpoint/2010/main" val="3848245664"/>
      </p:ext>
    </p:extLst>
  </p:cSld>
  <p:clrMapOvr>
    <a:masterClrMapping/>
  </p:clrMapOvr>
  <mc:AlternateContent xmlns:mc="http://schemas.openxmlformats.org/markup-compatibility/2006" xmlns:p14="http://schemas.microsoft.com/office/powerpoint/2010/main">
    <mc:Choice Requires="p14">
      <p:transition spd="slow" p14:dur="2000" advTm="11368"/>
    </mc:Choice>
    <mc:Fallback xmlns="">
      <p:transition spd="slow" advTm="113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Users\User\AppData\Local\Microsoft\Windows\INetCache\Content.Word\logo-RU.PNG">
            <a:extLst>
              <a:ext uri="{FF2B5EF4-FFF2-40B4-BE49-F238E27FC236}">
                <a16:creationId xmlns:a16="http://schemas.microsoft.com/office/drawing/2014/main" id="{72CCD6DD-DE60-4EC2-99AF-E809FE510564}"/>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2171" y="360323"/>
            <a:ext cx="798284" cy="673054"/>
          </a:xfrm>
          <a:prstGeom prst="rect">
            <a:avLst/>
          </a:prstGeom>
          <a:noFill/>
          <a:ln>
            <a:noFill/>
          </a:ln>
        </p:spPr>
      </p:pic>
      <p:sp>
        <p:nvSpPr>
          <p:cNvPr id="4" name="Прямоугольник 3">
            <a:extLst>
              <a:ext uri="{FF2B5EF4-FFF2-40B4-BE49-F238E27FC236}">
                <a16:creationId xmlns:a16="http://schemas.microsoft.com/office/drawing/2014/main" id="{39B59DFB-E977-48DB-A8DA-1331AFE071D4}"/>
              </a:ext>
            </a:extLst>
          </p:cNvPr>
          <p:cNvSpPr/>
          <p:nvPr/>
        </p:nvSpPr>
        <p:spPr>
          <a:xfrm>
            <a:off x="1618597" y="387046"/>
            <a:ext cx="9283182" cy="646331"/>
          </a:xfrm>
          <a:prstGeom prst="rect">
            <a:avLst/>
          </a:prstGeom>
        </p:spPr>
        <p:txBody>
          <a:bodyPr wrap="none">
            <a:spAutoFit/>
          </a:bodyPr>
          <a:lstStyle/>
          <a:p>
            <a:r>
              <a:rPr lang="tg-Cyrl-TJ" sz="3600" dirty="0">
                <a:latin typeface="Arial" panose="020B0604020202020204" pitchFamily="34" charset="0"/>
                <a:cs typeface="Arial" panose="020B0604020202020204" pitchFamily="34" charset="0"/>
              </a:rPr>
              <a:t>Донишгоҳи давлатии тиҷорати Тоҷикистон</a:t>
            </a:r>
            <a:endParaRPr lang="ru-RU" sz="3600" dirty="0">
              <a:latin typeface="Arial" panose="020B0604020202020204" pitchFamily="34" charset="0"/>
              <a:cs typeface="Arial" panose="020B0604020202020204" pitchFamily="34" charset="0"/>
            </a:endParaRPr>
          </a:p>
        </p:txBody>
      </p:sp>
      <p:sp>
        <p:nvSpPr>
          <p:cNvPr id="5" name="Прямоугольник 4">
            <a:extLst>
              <a:ext uri="{FF2B5EF4-FFF2-40B4-BE49-F238E27FC236}">
                <a16:creationId xmlns:a16="http://schemas.microsoft.com/office/drawing/2014/main" id="{2C16FAB9-6A0E-4B34-A103-EC5C6CA24BD6}"/>
              </a:ext>
            </a:extLst>
          </p:cNvPr>
          <p:cNvSpPr/>
          <p:nvPr/>
        </p:nvSpPr>
        <p:spPr>
          <a:xfrm>
            <a:off x="2259918" y="1466157"/>
            <a:ext cx="6748899" cy="692497"/>
          </a:xfrm>
          <a:prstGeom prst="rect">
            <a:avLst/>
          </a:prstGeom>
        </p:spPr>
        <p:txBody>
          <a:bodyPr wrap="none">
            <a:spAutoFit/>
          </a:bodyPr>
          <a:lstStyle/>
          <a:p>
            <a:pPr algn="ctr">
              <a:lnSpc>
                <a:spcPct val="150000"/>
              </a:lnSpc>
              <a:spcAft>
                <a:spcPts val="800"/>
              </a:spcAft>
            </a:pPr>
            <a:r>
              <a:rPr lang="tg-Cyrl-TJ" sz="2600" b="1" dirty="0">
                <a:latin typeface="Arial" panose="020B0604020202020204" pitchFamily="34" charset="0"/>
                <a:ea typeface="Calibri" panose="020F0502020204030204" pitchFamily="34" charset="0"/>
                <a:cs typeface="Arial" panose="020B0604020202020204" pitchFamily="34" charset="0"/>
              </a:rPr>
              <a:t>Номи фан: Асосҳои иқтисодиёти даврӣ</a:t>
            </a:r>
            <a:endParaRPr lang="ru-RU" sz="2600" dirty="0">
              <a:effectLst/>
              <a:latin typeface="Arial" panose="020B0604020202020204" pitchFamily="34" charset="0"/>
              <a:ea typeface="Calibri" panose="020F0502020204030204" pitchFamily="34" charset="0"/>
              <a:cs typeface="Arial" panose="020B0604020202020204" pitchFamily="34" charset="0"/>
            </a:endParaRPr>
          </a:p>
        </p:txBody>
      </p:sp>
      <p:sp>
        <p:nvSpPr>
          <p:cNvPr id="6" name="Прямоугольник 5">
            <a:extLst>
              <a:ext uri="{FF2B5EF4-FFF2-40B4-BE49-F238E27FC236}">
                <a16:creationId xmlns:a16="http://schemas.microsoft.com/office/drawing/2014/main" id="{6412B8DC-641C-41E9-BF9E-25CE09D23A8E}"/>
              </a:ext>
            </a:extLst>
          </p:cNvPr>
          <p:cNvSpPr/>
          <p:nvPr/>
        </p:nvSpPr>
        <p:spPr>
          <a:xfrm>
            <a:off x="1174810" y="2436328"/>
            <a:ext cx="9629313" cy="892552"/>
          </a:xfrm>
          <a:prstGeom prst="rect">
            <a:avLst/>
          </a:prstGeom>
        </p:spPr>
        <p:txBody>
          <a:bodyPr wrap="square">
            <a:spAutoFit/>
          </a:bodyPr>
          <a:lstStyle/>
          <a:p>
            <a:pPr marL="408940" algn="ctr">
              <a:spcAft>
                <a:spcPts val="800"/>
              </a:spcAft>
              <a:tabLst>
                <a:tab pos="2340610" algn="l"/>
              </a:tabLst>
            </a:pPr>
            <a:r>
              <a:rPr lang="tg-Cyrl-TJ" sz="2600" b="1" dirty="0" smtClean="0">
                <a:latin typeface="Arial" panose="020B0604020202020204" pitchFamily="34" charset="0"/>
                <a:ea typeface="Calibri" panose="020F0502020204030204" pitchFamily="34" charset="0"/>
                <a:cs typeface="Arial" panose="020B0604020202020204" pitchFamily="34" charset="0"/>
              </a:rPr>
              <a:t>МАВЗУИ 7: </a:t>
            </a:r>
            <a:r>
              <a:rPr lang="ru-RU" sz="2600" b="1" dirty="0">
                <a:latin typeface="Arial" panose="020B0604020202020204" pitchFamily="34" charset="0"/>
                <a:cs typeface="Arial" panose="020B0604020202020204" pitchFamily="34" charset="0"/>
              </a:rPr>
              <a:t>Зинабандии (</a:t>
            </a:r>
            <a:r>
              <a:rPr lang="ru-RU" sz="2600" b="1" dirty="0" err="1">
                <a:latin typeface="Arial" panose="020B0604020202020204" pitchFamily="34" charset="0"/>
                <a:cs typeface="Arial" panose="020B0604020202020204" pitchFamily="34" charset="0"/>
              </a:rPr>
              <a:t>иерархияи</a:t>
            </a:r>
            <a:r>
              <a:rPr lang="ru-RU" sz="2600" b="1" dirty="0">
                <a:latin typeface="Arial" panose="020B0604020202020204" pitchFamily="34" charset="0"/>
                <a:cs typeface="Arial" panose="020B0604020202020204" pitchFamily="34" charset="0"/>
              </a:rPr>
              <a:t>) </a:t>
            </a:r>
            <a:r>
              <a:rPr lang="ru-RU" sz="2600" b="1" dirty="0" err="1" smtClean="0">
                <a:latin typeface="Arial" panose="020B0604020202020204" pitchFamily="34" charset="0"/>
                <a:cs typeface="Arial" panose="020B0604020202020204" pitchFamily="34" charset="0"/>
              </a:rPr>
              <a:t>партовҳо</a:t>
            </a:r>
            <a:r>
              <a:rPr lang="ru-RU" sz="2600" b="1" dirty="0" smtClean="0">
                <a:latin typeface="Arial" panose="020B0604020202020204" pitchFamily="34" charset="0"/>
                <a:cs typeface="Arial" panose="020B0604020202020204" pitchFamily="34" charset="0"/>
              </a:rPr>
              <a:t> </a:t>
            </a:r>
            <a:r>
              <a:rPr lang="ru-RU" sz="2600" b="1" dirty="0" err="1">
                <a:latin typeface="Arial" panose="020B0604020202020204" pitchFamily="34" charset="0"/>
                <a:cs typeface="Arial" panose="020B0604020202020204" pitchFamily="34" charset="0"/>
              </a:rPr>
              <a:t>ва</a:t>
            </a:r>
            <a:r>
              <a:rPr lang="ru-RU" sz="2600" b="1" dirty="0">
                <a:latin typeface="Arial" panose="020B0604020202020204" pitchFamily="34" charset="0"/>
                <a:cs typeface="Arial" panose="020B0604020202020204" pitchFamily="34" charset="0"/>
              </a:rPr>
              <a:t> </a:t>
            </a:r>
            <a:r>
              <a:rPr lang="tg-Cyrl-TJ" sz="2600" b="1" dirty="0" smtClean="0">
                <a:latin typeface="Arial" panose="020B0604020202020204" pitchFamily="34" charset="0"/>
                <a:cs typeface="Arial" panose="020B0604020202020204" pitchFamily="34" charset="0"/>
              </a:rPr>
              <a:t> </a:t>
            </a:r>
            <a:r>
              <a:rPr lang="ru-RU" sz="2600" b="1" dirty="0" err="1" smtClean="0">
                <a:latin typeface="Arial" panose="020B0604020202020204" pitchFamily="34" charset="0"/>
                <a:cs typeface="Arial" panose="020B0604020202020204" pitchFamily="34" charset="0"/>
              </a:rPr>
              <a:t>идоракунии</a:t>
            </a:r>
            <a:r>
              <a:rPr lang="ru-RU" sz="2600" b="1" dirty="0" smtClean="0">
                <a:latin typeface="Arial" panose="020B0604020202020204" pitchFamily="34" charset="0"/>
                <a:cs typeface="Arial" panose="020B0604020202020204" pitchFamily="34" charset="0"/>
              </a:rPr>
              <a:t> </a:t>
            </a:r>
            <a:r>
              <a:rPr lang="ru-RU" sz="2600" b="1" dirty="0" err="1">
                <a:latin typeface="Arial" panose="020B0604020202020204" pitchFamily="34" charset="0"/>
                <a:cs typeface="Arial" panose="020B0604020202020204" pitchFamily="34" charset="0"/>
              </a:rPr>
              <a:t>даврии</a:t>
            </a:r>
            <a:r>
              <a:rPr lang="ru-RU" sz="2600" b="1" dirty="0">
                <a:latin typeface="Arial" panose="020B0604020202020204" pitchFamily="34" charset="0"/>
                <a:cs typeface="Arial" panose="020B0604020202020204" pitchFamily="34" charset="0"/>
              </a:rPr>
              <a:t> </a:t>
            </a:r>
            <a:r>
              <a:rPr lang="ru-RU" sz="2600" b="1" dirty="0" err="1">
                <a:latin typeface="Arial" panose="020B0604020202020204" pitchFamily="34" charset="0"/>
                <a:cs typeface="Arial" panose="020B0604020202020204" pitchFamily="34" charset="0"/>
              </a:rPr>
              <a:t>партовҳо</a:t>
            </a:r>
            <a:endParaRPr lang="ru-RU" sz="2600" b="1" dirty="0">
              <a:effectLst/>
              <a:latin typeface="Arial" panose="020B0604020202020204" pitchFamily="34" charset="0"/>
              <a:ea typeface="Calibri" panose="020F0502020204030204" pitchFamily="34" charset="0"/>
              <a:cs typeface="Arial" panose="020B0604020202020204" pitchFamily="34" charset="0"/>
            </a:endParaRPr>
          </a:p>
        </p:txBody>
      </p:sp>
      <p:sp>
        <p:nvSpPr>
          <p:cNvPr id="7" name="Прямоугольник 6">
            <a:extLst>
              <a:ext uri="{FF2B5EF4-FFF2-40B4-BE49-F238E27FC236}">
                <a16:creationId xmlns:a16="http://schemas.microsoft.com/office/drawing/2014/main" id="{C5D5A968-57F2-4919-BC63-F46102DF6105}"/>
              </a:ext>
            </a:extLst>
          </p:cNvPr>
          <p:cNvSpPr/>
          <p:nvPr/>
        </p:nvSpPr>
        <p:spPr>
          <a:xfrm>
            <a:off x="1618597" y="4908153"/>
            <a:ext cx="7122341" cy="769441"/>
          </a:xfrm>
          <a:prstGeom prst="rect">
            <a:avLst/>
          </a:prstGeom>
        </p:spPr>
        <p:txBody>
          <a:bodyPr wrap="square">
            <a:spAutoFit/>
          </a:bodyPr>
          <a:lstStyle/>
          <a:p>
            <a:r>
              <a:rPr lang="ru-RU" sz="2200" b="1" dirty="0" err="1">
                <a:latin typeface="Arial" panose="020B0604020202020204" pitchFamily="34" charset="0"/>
                <a:cs typeface="Arial" panose="020B0604020202020204" pitchFamily="34" charset="0"/>
              </a:rPr>
              <a:t>Омӯзгор</a:t>
            </a:r>
            <a:r>
              <a:rPr lang="ru-RU" sz="2200" b="1" dirty="0">
                <a:latin typeface="Arial" panose="020B0604020202020204" pitchFamily="34" charset="0"/>
                <a:cs typeface="Arial" panose="020B0604020202020204" pitchFamily="34" charset="0"/>
              </a:rPr>
              <a:t>:</a:t>
            </a:r>
            <a:r>
              <a:rPr lang="en-US" sz="2200" b="1" dirty="0">
                <a:latin typeface="Arial" panose="020B0604020202020204" pitchFamily="34" charset="0"/>
                <a:cs typeface="Arial" panose="020B0604020202020204" pitchFamily="34" charset="0"/>
              </a:rPr>
              <a:t> </a:t>
            </a:r>
            <a:r>
              <a:rPr lang="tg-Cyrl-TJ" sz="2200" dirty="0">
                <a:latin typeface="Arial" panose="020B0604020202020204" pitchFamily="34" charset="0"/>
                <a:cs typeface="Arial" panose="020B0604020202020204" pitchFamily="34" charset="0"/>
              </a:rPr>
              <a:t>профессор</a:t>
            </a:r>
            <a:r>
              <a:rPr lang="tg-Cyrl-TJ" sz="2200" b="1" dirty="0">
                <a:latin typeface="Arial" panose="020B0604020202020204" pitchFamily="34" charset="0"/>
                <a:cs typeface="Arial" panose="020B0604020202020204" pitchFamily="34" charset="0"/>
              </a:rPr>
              <a:t> </a:t>
            </a:r>
            <a:r>
              <a:rPr lang="tg-Cyrl-TJ" sz="2200" dirty="0">
                <a:latin typeface="Arial" panose="020B0604020202020204" pitchFamily="34" charset="0"/>
                <a:cs typeface="Arial" panose="020B0604020202020204" pitchFamily="34" charset="0"/>
              </a:rPr>
              <a:t>Қодирова Заррина Ҳалимовна</a:t>
            </a:r>
            <a:r>
              <a:rPr lang="en-US" sz="2200" dirty="0">
                <a:latin typeface="Arial" panose="020B0604020202020204" pitchFamily="34" charset="0"/>
                <a:cs typeface="Arial" panose="020B0604020202020204" pitchFamily="34" charset="0"/>
              </a:rPr>
              <a:t>	</a:t>
            </a:r>
          </a:p>
          <a:p>
            <a:r>
              <a:rPr lang="en-US" sz="2200" dirty="0">
                <a:latin typeface="Arial" panose="020B0604020202020204" pitchFamily="34" charset="0"/>
                <a:cs typeface="Arial" panose="020B0604020202020204" pitchFamily="34" charset="0"/>
              </a:rPr>
              <a:t> </a:t>
            </a:r>
            <a:endParaRPr lang="ru-RU"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0812796"/>
      </p:ext>
    </p:extLst>
  </p:cSld>
  <p:clrMapOvr>
    <a:masterClrMapping/>
  </p:clrMapOvr>
  <mc:AlternateContent xmlns:mc="http://schemas.openxmlformats.org/markup-compatibility/2006" xmlns:p14="http://schemas.microsoft.com/office/powerpoint/2010/main">
    <mc:Choice Requires="p14">
      <p:transition spd="slow" p14:dur="2000" advTm="15217"/>
    </mc:Choice>
    <mc:Fallback xmlns="">
      <p:transition spd="slow" advTm="1521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70A3779-0D8E-42DA-8598-065DB41359EA}"/>
              </a:ext>
            </a:extLst>
          </p:cNvPr>
          <p:cNvSpPr/>
          <p:nvPr/>
        </p:nvSpPr>
        <p:spPr>
          <a:xfrm>
            <a:off x="846336" y="658542"/>
            <a:ext cx="10312894" cy="4137543"/>
          </a:xfrm>
          <a:prstGeom prst="rect">
            <a:avLst/>
          </a:prstGeom>
        </p:spPr>
        <p:txBody>
          <a:bodyPr wrap="square">
            <a:spAutoFit/>
          </a:bodyPr>
          <a:lstStyle/>
          <a:p>
            <a:pPr algn="ctr">
              <a:lnSpc>
                <a:spcPct val="115000"/>
              </a:lnSpc>
              <a:spcAft>
                <a:spcPts val="800"/>
              </a:spcAft>
            </a:pPr>
            <a:r>
              <a:rPr lang="tg-Cyrl-TJ" sz="2800" b="1" dirty="0">
                <a:latin typeface="Arial" panose="020B0604020202020204" pitchFamily="34" charset="0"/>
                <a:ea typeface="Calibri" panose="020F0502020204030204" pitchFamily="34" charset="0"/>
                <a:cs typeface="Arial" panose="020B0604020202020204" pitchFamily="34" charset="0"/>
              </a:rPr>
              <a:t>Нақшаи лексия: </a:t>
            </a:r>
          </a:p>
          <a:p>
            <a:pPr marL="342900" lvl="0" indent="-342900" algn="just">
              <a:spcAft>
                <a:spcPts val="0"/>
              </a:spcAft>
              <a:buFont typeface="+mj-lt"/>
              <a:buAutoNum type="arabicPeriod"/>
            </a:pPr>
            <a:r>
              <a:rPr lang="tg-Cyrl-TJ" sz="28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tg-Cyrl-TJ"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Асосҳои </a:t>
            </a:r>
            <a:r>
              <a:rPr lang="tg-Cyrl-TJ" sz="2800" dirty="0">
                <a:solidFill>
                  <a:srgbClr val="000000"/>
                </a:solidFill>
                <a:latin typeface="Arial" panose="020B0604020202020204" pitchFamily="34" charset="0"/>
                <a:ea typeface="Calibri" panose="020F0502020204030204" pitchFamily="34" charset="0"/>
                <a:cs typeface="Arial" panose="020B0604020202020204" pitchFamily="34" charset="0"/>
              </a:rPr>
              <a:t>назариявии идоракунии партовҳо ва давраи ҳаёти мавод.</a:t>
            </a:r>
          </a:p>
          <a:p>
            <a:pPr marL="342900" lvl="0" indent="-342900" algn="just">
              <a:spcAft>
                <a:spcPts val="0"/>
              </a:spcAft>
              <a:buFont typeface="+mj-lt"/>
              <a:buAutoNum type="arabicPeriod"/>
            </a:pPr>
            <a:r>
              <a:rPr lang="tg-Cyrl-TJ" sz="28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tg-Cyrl-TJ"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Зинабандии </a:t>
            </a:r>
            <a:r>
              <a:rPr lang="tg-Cyrl-TJ"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партовҳо</a:t>
            </a:r>
            <a:r>
              <a:rPr lang="tg-Cyrl-TJ" sz="2800" dirty="0">
                <a:solidFill>
                  <a:srgbClr val="000000"/>
                </a:solidFill>
                <a:latin typeface="Arial" panose="020B0604020202020204" pitchFamily="34" charset="0"/>
                <a:ea typeface="Calibri" panose="020F0502020204030204" pitchFamily="34" charset="0"/>
                <a:cs typeface="Arial" panose="020B0604020202020204" pitchFamily="34" charset="0"/>
              </a:rPr>
              <a:t>: консепсия ва арзёбии интиқодӣ.</a:t>
            </a:r>
          </a:p>
          <a:p>
            <a:pPr marL="342900" lvl="0" indent="-342900" algn="just">
              <a:spcAft>
                <a:spcPts val="0"/>
              </a:spcAft>
              <a:buFont typeface="+mj-lt"/>
              <a:buAutoNum type="arabicPeriod"/>
            </a:pPr>
            <a:r>
              <a:rPr lang="tg-Cyrl-TJ"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Механизмҳои </a:t>
            </a:r>
            <a:r>
              <a:rPr lang="tg-Cyrl-TJ" sz="2800" dirty="0">
                <a:solidFill>
                  <a:srgbClr val="000000"/>
                </a:solidFill>
                <a:latin typeface="Arial" panose="020B0604020202020204" pitchFamily="34" charset="0"/>
                <a:ea typeface="Calibri" panose="020F0502020204030204" pitchFamily="34" charset="0"/>
                <a:cs typeface="Arial" panose="020B0604020202020204" pitchFamily="34" charset="0"/>
              </a:rPr>
              <a:t>институтсионалӣ, ҳуқуқӣ ва иқтисодии идоракунии партовҳо.</a:t>
            </a:r>
          </a:p>
          <a:p>
            <a:pPr marL="342900" lvl="0" indent="-342900" algn="just">
              <a:spcAft>
                <a:spcPts val="0"/>
              </a:spcAft>
              <a:buFont typeface="+mj-lt"/>
              <a:buAutoNum type="arabicPeriod"/>
            </a:pPr>
            <a:r>
              <a:rPr lang="tg-Cyrl-TJ"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Мушкилот </a:t>
            </a:r>
            <a:r>
              <a:rPr lang="tg-Cyrl-TJ" sz="2800" dirty="0">
                <a:solidFill>
                  <a:srgbClr val="000000"/>
                </a:solidFill>
                <a:latin typeface="Arial" panose="020B0604020202020204" pitchFamily="34" charset="0"/>
                <a:ea typeface="Calibri" panose="020F0502020204030204" pitchFamily="34" charset="0"/>
                <a:cs typeface="Arial" panose="020B0604020202020204" pitchFamily="34" charset="0"/>
              </a:rPr>
              <a:t>ва дурнамои рушди идоракунии партовҳо</a:t>
            </a:r>
          </a:p>
          <a:p>
            <a:pPr marL="342900" lvl="0" indent="-342900" algn="just">
              <a:spcAft>
                <a:spcPts val="0"/>
              </a:spcAft>
              <a:buFont typeface="+mj-lt"/>
              <a:buAutoNum type="arabicPeriod"/>
            </a:pPr>
            <a:r>
              <a:rPr lang="tg-Cyrl-TJ"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Интегратсияи </a:t>
            </a:r>
            <a:r>
              <a:rPr lang="tg-Cyrl-TJ" sz="2800" dirty="0">
                <a:solidFill>
                  <a:srgbClr val="000000"/>
                </a:solidFill>
                <a:latin typeface="Arial" panose="020B0604020202020204" pitchFamily="34" charset="0"/>
                <a:ea typeface="Calibri" panose="020F0502020204030204" pitchFamily="34" charset="0"/>
                <a:cs typeface="Arial" panose="020B0604020202020204" pitchFamily="34" charset="0"/>
              </a:rPr>
              <a:t>рушди устувор ва </a:t>
            </a:r>
            <a:r>
              <a:rPr lang="en-US"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ESG</a:t>
            </a:r>
            <a:r>
              <a:rPr lang="tg-Cyrl-TJ"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муҳити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зист</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ҷомеа</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идоракунӣ</a:t>
            </a:r>
            <a:r>
              <a:rPr lang="ru-RU" sz="2800" dirty="0" smtClean="0">
                <a:latin typeface="Arial" panose="020B0604020202020204" pitchFamily="34" charset="0"/>
                <a:cs typeface="Arial" panose="020B0604020202020204" pitchFamily="34" charset="0"/>
              </a:rPr>
              <a:t>)</a:t>
            </a:r>
            <a:r>
              <a:rPr lang="en-US" sz="2800" dirty="0" smtClean="0">
                <a:solidFill>
                  <a:srgbClr val="000000"/>
                </a:solidFill>
                <a:latin typeface="Arial" panose="020B0604020202020204" pitchFamily="34" charset="0"/>
                <a:ea typeface="Calibri" panose="020F0502020204030204" pitchFamily="34" charset="0"/>
                <a:cs typeface="Arial" panose="020B0604020202020204" pitchFamily="34" charset="0"/>
              </a:rPr>
              <a:t> </a:t>
            </a:r>
            <a:r>
              <a:rPr lang="tg-Cyrl-TJ" sz="2800" dirty="0">
                <a:solidFill>
                  <a:srgbClr val="000000"/>
                </a:solidFill>
                <a:latin typeface="Arial" panose="020B0604020202020204" pitchFamily="34" charset="0"/>
                <a:ea typeface="Calibri" panose="020F0502020204030204" pitchFamily="34" charset="0"/>
                <a:cs typeface="Arial" panose="020B0604020202020204" pitchFamily="34" charset="0"/>
              </a:rPr>
              <a:t>дар идоракунии партовҳо</a:t>
            </a:r>
          </a:p>
        </p:txBody>
      </p:sp>
    </p:spTree>
    <p:extLst>
      <p:ext uri="{BB962C8B-B14F-4D97-AF65-F5344CB8AC3E}">
        <p14:creationId xmlns:p14="http://schemas.microsoft.com/office/powerpoint/2010/main" val="2495191572"/>
      </p:ext>
    </p:extLst>
  </p:cSld>
  <p:clrMapOvr>
    <a:masterClrMapping/>
  </p:clrMapOvr>
  <mc:AlternateContent xmlns:mc="http://schemas.openxmlformats.org/markup-compatibility/2006" xmlns:p14="http://schemas.microsoft.com/office/powerpoint/2010/main">
    <mc:Choice Requires="p14">
      <p:transition spd="slow" p14:dur="2000" advTm="35983"/>
    </mc:Choice>
    <mc:Fallback xmlns="">
      <p:transition spd="slow" advTm="35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977DBE8-F868-209E-BDAE-7832E859C704}"/>
              </a:ext>
            </a:extLst>
          </p:cNvPr>
          <p:cNvSpPr txBox="1"/>
          <p:nvPr/>
        </p:nvSpPr>
        <p:spPr>
          <a:xfrm>
            <a:off x="545124" y="541914"/>
            <a:ext cx="11254154" cy="4093428"/>
          </a:xfrm>
          <a:prstGeom prst="rect">
            <a:avLst/>
          </a:prstGeom>
          <a:noFill/>
        </p:spPr>
        <p:txBody>
          <a:bodyPr wrap="square">
            <a:spAutoFit/>
          </a:bodyPr>
          <a:lstStyle/>
          <a:p>
            <a:r>
              <a:rPr lang="ru-RU" sz="3200" b="1" dirty="0">
                <a:solidFill>
                  <a:schemeClr val="accent2">
                    <a:lumMod val="50000"/>
                  </a:schemeClr>
                </a:solidFill>
                <a:latin typeface="Arial" panose="020B0604020202020204" pitchFamily="34" charset="0"/>
                <a:cs typeface="Arial" panose="020B0604020202020204" pitchFamily="34" charset="0"/>
              </a:rPr>
              <a:t>Мақсади </a:t>
            </a:r>
            <a:r>
              <a:rPr lang="ru-RU" sz="3200" b="1" dirty="0" err="1">
                <a:solidFill>
                  <a:schemeClr val="accent2">
                    <a:lumMod val="50000"/>
                  </a:schemeClr>
                </a:solidFill>
                <a:latin typeface="Arial" panose="020B0604020202020204" pitchFamily="34" charset="0"/>
                <a:cs typeface="Arial" panose="020B0604020202020204" pitchFamily="34" charset="0"/>
              </a:rPr>
              <a:t>лексия</a:t>
            </a:r>
            <a:r>
              <a:rPr lang="ru-RU" sz="3200" b="1" dirty="0">
                <a:solidFill>
                  <a:schemeClr val="accent2">
                    <a:lumMod val="50000"/>
                  </a:schemeClr>
                </a:solidFill>
                <a:latin typeface="Arial" panose="020B0604020202020204" pitchFamily="34" charset="0"/>
                <a:cs typeface="Arial" panose="020B0604020202020204" pitchFamily="34" charset="0"/>
              </a:rPr>
              <a:t>:</a:t>
            </a:r>
            <a:endParaRPr lang="en-US" sz="3200" b="1" dirty="0">
              <a:solidFill>
                <a:schemeClr val="accent2">
                  <a:lumMod val="50000"/>
                </a:schemeClr>
              </a:solidFill>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p>
            <a:r>
              <a:rPr lang="ru-RU" sz="2800" dirty="0" err="1">
                <a:latin typeface="Arial" panose="020B0604020202020204" pitchFamily="34" charset="0"/>
                <a:cs typeface="Arial" panose="020B0604020202020204" pitchFamily="34" charset="0"/>
              </a:rPr>
              <a:t>Мақсади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асосии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лексияи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мазкур</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ташаккули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дониш</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ҷаҳонбинӣ</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фаҳмиши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назариявию</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амалии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донишҷӯён</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оид</a:t>
            </a:r>
            <a:r>
              <a:rPr lang="ru-RU" sz="2800" dirty="0">
                <a:latin typeface="Arial" panose="020B0604020202020204" pitchFamily="34" charset="0"/>
                <a:cs typeface="Arial" panose="020B0604020202020204" pitchFamily="34" charset="0"/>
              </a:rPr>
              <a:t> ба </a:t>
            </a:r>
            <a:r>
              <a:rPr lang="ru-RU" sz="2800" dirty="0" err="1">
                <a:latin typeface="Arial" panose="020B0604020202020204" pitchFamily="34" charset="0"/>
                <a:cs typeface="Arial" panose="020B0604020202020204" pitchFamily="34" charset="0"/>
              </a:rPr>
              <a:t>зинабандии</a:t>
            </a:r>
            <a:r>
              <a:rPr lang="ru-RU" sz="2800" dirty="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партовҳо</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идоракунии</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даврии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онҳо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мебошад</a:t>
            </a:r>
            <a:r>
              <a:rPr lang="ru-RU" sz="2800" dirty="0">
                <a:latin typeface="Arial" panose="020B0604020202020204" pitchFamily="34" charset="0"/>
                <a:cs typeface="Arial" panose="020B0604020202020204" pitchFamily="34" charset="0"/>
              </a:rPr>
              <a:t>. Дар </a:t>
            </a:r>
            <a:r>
              <a:rPr lang="ru-RU" sz="2800" dirty="0" err="1">
                <a:latin typeface="Arial" panose="020B0604020202020204" pitchFamily="34" charset="0"/>
                <a:cs typeface="Arial" panose="020B0604020202020204" pitchFamily="34" charset="0"/>
              </a:rPr>
              <a:t>доираи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лексия</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донишҷӯён</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бо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мафҳум</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намудҳо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сарчашмаҳои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асосии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партовҳо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инчунин</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бо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сатҳҳои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муҳими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идоракунии</a:t>
            </a:r>
            <a:r>
              <a:rPr lang="ru-RU" sz="2800" dirty="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онҳо</a:t>
            </a:r>
            <a:r>
              <a:rPr lang="ru-RU" sz="2800" dirty="0" smtClean="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яъне</a:t>
            </a:r>
            <a:r>
              <a:rPr lang="ru-RU" sz="2800" dirty="0" smtClean="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пешгирӣ</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камкунӣ</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истифодаи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такрорӣ</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коркард</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барқарорсозии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захираҳо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безараргардонӣ</a:t>
            </a:r>
            <a:r>
              <a:rPr lang="ru-RU" sz="2800" dirty="0" smtClean="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шинос</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мегарданд</a:t>
            </a:r>
            <a:r>
              <a:rPr lang="ru-RU" sz="28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442210740"/>
      </p:ext>
    </p:extLst>
  </p:cSld>
  <p:clrMapOvr>
    <a:masterClrMapping/>
  </p:clrMapOvr>
  <mc:AlternateContent xmlns:mc="http://schemas.openxmlformats.org/markup-compatibility/2006" xmlns:p14="http://schemas.microsoft.com/office/powerpoint/2010/main">
    <mc:Choice Requires="p14">
      <p:transition spd="slow" p14:dur="2000" advTm="139228"/>
    </mc:Choice>
    <mc:Fallback xmlns="">
      <p:transition spd="slow" advTm="1392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7828" y="715608"/>
            <a:ext cx="11216472" cy="3539430"/>
          </a:xfrm>
          <a:prstGeom prst="rect">
            <a:avLst/>
          </a:prstGeom>
        </p:spPr>
        <p:txBody>
          <a:bodyPr wrap="square">
            <a:spAutoFit/>
          </a:bodyPr>
          <a:lstStyle/>
          <a:p>
            <a:r>
              <a:rPr lang="ru-RU" sz="2800" b="1" dirty="0" err="1" smtClean="0">
                <a:solidFill>
                  <a:schemeClr val="accent2">
                    <a:lumMod val="50000"/>
                  </a:schemeClr>
                </a:solidFill>
                <a:latin typeface="Arial" panose="020B0604020202020204" pitchFamily="34" charset="0"/>
                <a:cs typeface="Arial" panose="020B0604020202020204" pitchFamily="34" charset="0"/>
              </a:rPr>
              <a:t>Вазифаҳои</a:t>
            </a:r>
            <a:r>
              <a:rPr lang="ru-RU" sz="2800" b="1" dirty="0" smtClean="0">
                <a:solidFill>
                  <a:schemeClr val="accent2">
                    <a:lumMod val="50000"/>
                  </a:schemeClr>
                </a:solidFill>
                <a:latin typeface="Arial" panose="020B0604020202020204" pitchFamily="34" charset="0"/>
                <a:cs typeface="Arial" panose="020B0604020202020204" pitchFamily="34" charset="0"/>
              </a:rPr>
              <a:t> </a:t>
            </a:r>
            <a:r>
              <a:rPr lang="ru-RU" sz="2800" b="1" dirty="0" err="1" smtClean="0">
                <a:solidFill>
                  <a:schemeClr val="accent2">
                    <a:lumMod val="50000"/>
                  </a:schemeClr>
                </a:solidFill>
                <a:latin typeface="Arial" panose="020B0604020202020204" pitchFamily="34" charset="0"/>
                <a:cs typeface="Arial" panose="020B0604020202020204" pitchFamily="34" charset="0"/>
              </a:rPr>
              <a:t>асоси</a:t>
            </a:r>
            <a:r>
              <a:rPr lang="tg-Cyrl-TJ" sz="2800" b="1" dirty="0" smtClean="0">
                <a:solidFill>
                  <a:schemeClr val="accent2">
                    <a:lumMod val="50000"/>
                  </a:schemeClr>
                </a:solidFill>
                <a:latin typeface="Arial" panose="020B0604020202020204" pitchFamily="34" charset="0"/>
                <a:cs typeface="Arial" panose="020B0604020202020204" pitchFamily="34" charset="0"/>
              </a:rPr>
              <a:t>и лексия:</a:t>
            </a:r>
          </a:p>
          <a:p>
            <a:endParaRPr lang="en-US" sz="2800" b="1" dirty="0">
              <a:solidFill>
                <a:schemeClr val="accent2">
                  <a:lumMod val="50000"/>
                </a:schemeClr>
              </a:solidFill>
              <a:latin typeface="Arial" panose="020B0604020202020204" pitchFamily="34" charset="0"/>
              <a:cs typeface="Arial" panose="020B0604020202020204" pitchFamily="34" charset="0"/>
            </a:endParaRPr>
          </a:p>
          <a:p>
            <a:pPr>
              <a:buFont typeface="Arial" panose="020B0604020202020204" pitchFamily="34" charset="0"/>
              <a:buChar char="•"/>
            </a:pPr>
            <a:r>
              <a:rPr lang="ru-RU" sz="2800" dirty="0" err="1" smtClean="0">
                <a:latin typeface="Arial" panose="020B0604020202020204" pitchFamily="34" charset="0"/>
                <a:cs typeface="Arial" panose="020B0604020202020204" pitchFamily="34" charset="0"/>
              </a:rPr>
              <a:t>Шарҳи</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мафҳум</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зинабандии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идоракунии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партовҳо</a:t>
            </a:r>
            <a:r>
              <a:rPr lang="ru-RU" sz="28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800" dirty="0" err="1">
                <a:latin typeface="Arial" panose="020B0604020202020204" pitchFamily="34" charset="0"/>
                <a:cs typeface="Arial" panose="020B0604020202020204" pitchFamily="34" charset="0"/>
              </a:rPr>
              <a:t>Тавсифи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сатҳҳои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асосии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идоракунии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партовҳо</a:t>
            </a:r>
            <a:r>
              <a:rPr lang="ru-RU" sz="28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800" dirty="0" smtClean="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Баррасии</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усулҳои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муосири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коркарди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партовҳо</a:t>
            </a:r>
            <a:r>
              <a:rPr lang="ru-RU" sz="28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800" dirty="0" err="1">
                <a:latin typeface="Arial" panose="020B0604020202020204" pitchFamily="34" charset="0"/>
                <a:cs typeface="Arial" panose="020B0604020202020204" pitchFamily="34" charset="0"/>
              </a:rPr>
              <a:t>Таҳлили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таҷрибаи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кишварҳои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пешрафта</a:t>
            </a:r>
            <a:r>
              <a:rPr lang="ru-RU" sz="28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800" dirty="0" err="1">
                <a:latin typeface="Arial" panose="020B0604020202020204" pitchFamily="34" charset="0"/>
                <a:cs typeface="Arial" panose="020B0604020202020204" pitchFamily="34" charset="0"/>
              </a:rPr>
              <a:t>Муайян</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кардани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нақши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давлат</a:t>
            </a:r>
            <a:r>
              <a:rPr lang="ru-RU" sz="2800" dirty="0">
                <a:latin typeface="Arial" panose="020B0604020202020204" pitchFamily="34" charset="0"/>
                <a:cs typeface="Arial" panose="020B0604020202020204" pitchFamily="34" charset="0"/>
              </a:rPr>
              <a:t>, бизнес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ҷомеа</a:t>
            </a:r>
            <a:r>
              <a:rPr lang="ru-RU" sz="28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800" dirty="0" err="1">
                <a:latin typeface="Arial" panose="020B0604020202020204" pitchFamily="34" charset="0"/>
                <a:cs typeface="Arial" panose="020B0604020202020204" pitchFamily="34" charset="0"/>
              </a:rPr>
              <a:t>Шиносоӣ</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бо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робитаи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идоракунии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партовҳо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рушди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устувор</a:t>
            </a:r>
            <a:r>
              <a:rPr lang="ru-RU" sz="28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757438772"/>
      </p:ext>
    </p:extLst>
  </p:cSld>
  <p:clrMapOvr>
    <a:masterClrMapping/>
  </p:clrMapOvr>
  <mc:AlternateContent xmlns:mc="http://schemas.openxmlformats.org/markup-compatibility/2006" xmlns:p14="http://schemas.microsoft.com/office/powerpoint/2010/main">
    <mc:Choice Requires="p14">
      <p:transition spd="slow" p14:dur="2000" advTm="36793"/>
    </mc:Choice>
    <mc:Fallback xmlns="">
      <p:transition spd="slow" advTm="367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DDA154-85D0-DC21-8A73-57C11A615314}"/>
              </a:ext>
            </a:extLst>
          </p:cNvPr>
          <p:cNvSpPr txBox="1"/>
          <p:nvPr/>
        </p:nvSpPr>
        <p:spPr>
          <a:xfrm>
            <a:off x="342899" y="242793"/>
            <a:ext cx="11517923" cy="4662815"/>
          </a:xfrm>
          <a:prstGeom prst="rect">
            <a:avLst/>
          </a:prstGeom>
          <a:noFill/>
        </p:spPr>
        <p:txBody>
          <a:bodyPr wrap="square">
            <a:spAutoFit/>
          </a:bodyPr>
          <a:lstStyle/>
          <a:p>
            <a:r>
              <a:rPr lang="ru-RU" sz="2400" b="1" dirty="0" err="1">
                <a:solidFill>
                  <a:schemeClr val="accent2">
                    <a:lumMod val="50000"/>
                  </a:schemeClr>
                </a:solidFill>
                <a:latin typeface="Arial" panose="020B0604020202020204" pitchFamily="34" charset="0"/>
                <a:cs typeface="Arial" panose="020B0604020202020204" pitchFamily="34" charset="0"/>
              </a:rPr>
              <a:t>Натиҷаҳои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smtClean="0">
                <a:solidFill>
                  <a:schemeClr val="accent2">
                    <a:lumMod val="50000"/>
                  </a:schemeClr>
                </a:solidFill>
                <a:latin typeface="Arial" panose="020B0604020202020204" pitchFamily="34" charset="0"/>
                <a:cs typeface="Arial" panose="020B0604020202020204" pitchFamily="34" charset="0"/>
              </a:rPr>
              <a:t>интизорӣ</a:t>
            </a:r>
            <a:r>
              <a:rPr lang="ru-RU" sz="2400" b="1" dirty="0" smtClean="0">
                <a:solidFill>
                  <a:schemeClr val="accent2">
                    <a:lumMod val="50000"/>
                  </a:schemeClr>
                </a:solidFill>
                <a:latin typeface="Arial" panose="020B0604020202020204" pitchFamily="34" charset="0"/>
                <a:cs typeface="Arial" panose="020B0604020202020204" pitchFamily="34" charset="0"/>
              </a:rPr>
              <a:t>: </a:t>
            </a:r>
          </a:p>
          <a:p>
            <a:endParaRPr lang="ru-RU" sz="900" b="1" dirty="0" smtClean="0">
              <a:solidFill>
                <a:schemeClr val="accent2">
                  <a:lumMod val="50000"/>
                </a:schemeClr>
              </a:solidFill>
              <a:latin typeface="Arial" panose="020B0604020202020204" pitchFamily="34" charset="0"/>
              <a:cs typeface="Arial" panose="020B0604020202020204" pitchFamily="34" charset="0"/>
            </a:endParaRPr>
          </a:p>
          <a:p>
            <a:r>
              <a:rPr lang="ru-RU" sz="2400" dirty="0" smtClean="0">
                <a:latin typeface="Arial" panose="020B0604020202020204" pitchFamily="34" charset="0"/>
                <a:cs typeface="Arial" panose="020B0604020202020204" pitchFamily="34" charset="0"/>
              </a:rPr>
              <a:t>Дар </a:t>
            </a:r>
            <a:r>
              <a:rPr lang="ru-RU" sz="2400" dirty="0" err="1" smtClean="0">
                <a:latin typeface="Arial" panose="020B0604020202020204" pitchFamily="34" charset="0"/>
                <a:cs typeface="Arial" panose="020B0604020202020204" pitchFamily="34" charset="0"/>
              </a:rPr>
              <a:t>натиҷаи</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омӯзиши</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лексия</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донишҷӯён</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бояд</a:t>
            </a:r>
            <a:r>
              <a:rPr lang="ru-RU" sz="2400" dirty="0" smtClean="0">
                <a:latin typeface="Arial" panose="020B0604020202020204" pitchFamily="34" charset="0"/>
                <a:cs typeface="Arial" panose="020B0604020202020204" pitchFamily="34" charset="0"/>
              </a:rPr>
              <a:t>:</a:t>
            </a:r>
          </a:p>
          <a:p>
            <a:r>
              <a:rPr lang="ru-RU" sz="2400" dirty="0" smtClean="0">
                <a:latin typeface="Arial" panose="020B0604020202020204" pitchFamily="34" charset="0"/>
                <a:cs typeface="Arial" panose="020B0604020202020204" pitchFamily="34" charset="0"/>
              </a:rPr>
              <a:t> </a:t>
            </a:r>
            <a:endParaRPr lang="ru-RU" sz="24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ru-RU" sz="2400" dirty="0" err="1" smtClean="0">
                <a:latin typeface="Arial" panose="020B0604020202020204" pitchFamily="34" charset="0"/>
                <a:cs typeface="Arial" panose="020B0604020202020204" pitchFamily="34" charset="0"/>
              </a:rPr>
              <a:t>моҳият</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аҳамияти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зинабандии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партовҳоро</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дарк</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намоянд</a:t>
            </a:r>
            <a:r>
              <a:rPr lang="ru-RU" sz="240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ru-RU" sz="2400" dirty="0" err="1" smtClean="0">
                <a:latin typeface="Arial" panose="020B0604020202020204" pitchFamily="34" charset="0"/>
                <a:cs typeface="Arial" panose="020B0604020202020204" pitchFamily="34" charset="0"/>
              </a:rPr>
              <a:t>сатҳҳои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асосии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иерархияи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шарҳ</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тавонанд</a:t>
            </a:r>
            <a:r>
              <a:rPr lang="ru-RU" sz="240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ru-RU" sz="2400" dirty="0" err="1" smtClean="0">
                <a:latin typeface="Arial" panose="020B0604020202020204" pitchFamily="34" charset="0"/>
                <a:cs typeface="Arial" panose="020B0604020202020204" pitchFamily="34" charset="0"/>
              </a:rPr>
              <a:t>роҳҳои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коҳиш</a:t>
            </a:r>
            <a:r>
              <a:rPr lang="ru-RU" sz="2400" dirty="0">
                <a:latin typeface="Arial" panose="020B0604020202020204" pitchFamily="34" charset="0"/>
                <a:cs typeface="Arial" panose="020B0604020202020204" pitchFamily="34" charset="0"/>
              </a:rPr>
              <a:t> додан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самараноки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муайян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намоянд</a:t>
            </a:r>
            <a:r>
              <a:rPr lang="ru-RU" sz="240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ru-RU" sz="2400" dirty="0" err="1" smtClean="0">
                <a:latin typeface="Arial" panose="020B0604020202020204" pitchFamily="34" charset="0"/>
                <a:cs typeface="Arial" panose="020B0604020202020204" pitchFamily="34" charset="0"/>
              </a:rPr>
              <a:t>нақши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инноватсияҳоро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арзёбӣ</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намоянд</a:t>
            </a:r>
            <a:r>
              <a:rPr lang="ru-RU" sz="240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ru-RU" sz="2400" dirty="0" err="1" smtClean="0">
                <a:latin typeface="Arial" panose="020B0604020202020204" pitchFamily="34" charset="0"/>
                <a:cs typeface="Arial" panose="020B0604020202020204" pitchFamily="34" charset="0"/>
              </a:rPr>
              <a:t>қобилияти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таҳлили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системаҳои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мисоли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таҷрибаи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ҷаҳонӣ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пайдо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намоянд</a:t>
            </a:r>
            <a:r>
              <a:rPr lang="ru-RU" sz="240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ru-RU" sz="2400" dirty="0" err="1" smtClean="0">
                <a:latin typeface="Arial" panose="020B0604020202020204" pitchFamily="34" charset="0"/>
                <a:cs typeface="Arial" panose="020B0604020202020204" pitchFamily="34" charset="0"/>
              </a:rPr>
              <a:t>аҳамияти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дурусти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ҳифзи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устувор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дарк</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намоянд</a:t>
            </a:r>
            <a:r>
              <a:rPr lang="ru-RU" sz="2400" dirty="0" smtClean="0">
                <a:latin typeface="Arial" panose="020B0604020202020204" pitchFamily="34" charset="0"/>
                <a:cs typeface="Arial" panose="020B0604020202020204" pitchFamily="34" charset="0"/>
              </a:rPr>
              <a:t>.</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6247495"/>
      </p:ext>
    </p:extLst>
  </p:cSld>
  <p:clrMapOvr>
    <a:masterClrMapping/>
  </p:clrMapOvr>
  <mc:AlternateContent xmlns:mc="http://schemas.openxmlformats.org/markup-compatibility/2006" xmlns:p14="http://schemas.microsoft.com/office/powerpoint/2010/main">
    <mc:Choice Requires="p14">
      <p:transition spd="slow" p14:dur="2000" advTm="56579"/>
    </mc:Choice>
    <mc:Fallback xmlns="">
      <p:transition spd="slow" advTm="5657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2561" y="0"/>
            <a:ext cx="11561884" cy="5278368"/>
          </a:xfrm>
          <a:prstGeom prst="rect">
            <a:avLst/>
          </a:prstGeom>
        </p:spPr>
        <p:txBody>
          <a:bodyPr wrap="square">
            <a:spAutoFit/>
          </a:bodyPr>
          <a:lstStyle/>
          <a:p>
            <a:pPr algn="ctr"/>
            <a:r>
              <a:rPr lang="ru-RU" sz="2800" b="1" dirty="0">
                <a:solidFill>
                  <a:schemeClr val="accent2">
                    <a:lumMod val="50000"/>
                  </a:schemeClr>
                </a:solidFill>
                <a:latin typeface="Arial" panose="020B0604020202020204" pitchFamily="34" charset="0"/>
                <a:cs typeface="Arial" panose="020B0604020202020204" pitchFamily="34" charset="0"/>
              </a:rPr>
              <a:t>1. </a:t>
            </a:r>
            <a:r>
              <a:rPr lang="ru-RU" sz="2800" b="1" dirty="0" err="1">
                <a:solidFill>
                  <a:schemeClr val="accent2">
                    <a:lumMod val="50000"/>
                  </a:schemeClr>
                </a:solidFill>
                <a:latin typeface="Arial" panose="020B0604020202020204" pitchFamily="34" charset="0"/>
                <a:cs typeface="Arial" panose="020B0604020202020204" pitchFamily="34" charset="0"/>
              </a:rPr>
              <a:t>Асосҳои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назариявии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идоракунии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партовҳо</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ва</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давраи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ҳаёти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мавод</a:t>
            </a:r>
            <a:r>
              <a:rPr lang="ru-RU" sz="2800" b="1" dirty="0">
                <a:solidFill>
                  <a:schemeClr val="accent2">
                    <a:lumMod val="50000"/>
                  </a:schemeClr>
                </a:solidFill>
                <a:latin typeface="Arial" panose="020B0604020202020204" pitchFamily="34" charset="0"/>
                <a:cs typeface="Arial" panose="020B0604020202020204" pitchFamily="34" charset="0"/>
              </a:rPr>
              <a:t>.</a:t>
            </a:r>
          </a:p>
          <a:p>
            <a:r>
              <a:rPr lang="ru-RU" sz="2800" b="1" dirty="0" err="1" smtClean="0">
                <a:solidFill>
                  <a:schemeClr val="accent2">
                    <a:lumMod val="50000"/>
                  </a:schemeClr>
                </a:solidFill>
                <a:latin typeface="Arial" panose="020B0604020202020204" pitchFamily="34" charset="0"/>
                <a:cs typeface="Arial" panose="020B0604020202020204" pitchFamily="34" charset="0"/>
              </a:rPr>
              <a:t>Саволҳо</a:t>
            </a:r>
            <a:r>
              <a:rPr lang="ru-RU" sz="2800" b="1" dirty="0" smtClean="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барои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smtClean="0">
                <a:solidFill>
                  <a:schemeClr val="accent2">
                    <a:lumMod val="50000"/>
                  </a:schemeClr>
                </a:solidFill>
                <a:latin typeface="Arial" panose="020B0604020202020204" pitchFamily="34" charset="0"/>
                <a:cs typeface="Arial" panose="020B0604020202020204" pitchFamily="34" charset="0"/>
              </a:rPr>
              <a:t>андешаронӣ</a:t>
            </a:r>
            <a:endParaRPr lang="ru-RU" sz="2800" b="1" dirty="0" smtClean="0">
              <a:solidFill>
                <a:schemeClr val="accent2">
                  <a:lumMod val="50000"/>
                </a:schemeClr>
              </a:solidFill>
              <a:latin typeface="Arial" panose="020B0604020202020204" pitchFamily="34" charset="0"/>
              <a:cs typeface="Arial" panose="020B0604020202020204" pitchFamily="34" charset="0"/>
            </a:endParaRPr>
          </a:p>
          <a:p>
            <a:endParaRPr lang="ru-RU" sz="900" b="1" dirty="0">
              <a:solidFill>
                <a:schemeClr val="accent2">
                  <a:lumMod val="50000"/>
                </a:schemeClr>
              </a:solidFill>
              <a:latin typeface="Arial" panose="020B0604020202020204" pitchFamily="34" charset="0"/>
              <a:cs typeface="Arial" panose="020B0604020202020204" pitchFamily="34" charset="0"/>
            </a:endParaRPr>
          </a:p>
          <a:p>
            <a:pPr algn="just"/>
            <a:r>
              <a:rPr lang="ru-RU" sz="2800" i="1" dirty="0" smtClean="0">
                <a:latin typeface="Arial" panose="020B0604020202020204" pitchFamily="34" charset="0"/>
                <a:cs typeface="Arial" panose="020B0604020202020204" pitchFamily="34" charset="0"/>
              </a:rPr>
              <a:t>1. </a:t>
            </a:r>
            <a:r>
              <a:rPr lang="ru-RU" sz="2400" i="1" dirty="0" err="1" smtClean="0">
                <a:latin typeface="Arial" panose="020B0604020202020204" pitchFamily="34" charset="0"/>
                <a:cs typeface="Arial" panose="020B0604020202020204" pitchFamily="34" charset="0"/>
              </a:rPr>
              <a:t>Чаро</a:t>
            </a:r>
            <a:r>
              <a:rPr lang="ru-RU" sz="2400" i="1" dirty="0" smtClean="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партовҳо</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имрӯз</a:t>
            </a:r>
            <a:r>
              <a:rPr lang="ru-RU" sz="2400" i="1" dirty="0">
                <a:latin typeface="Arial" panose="020B0604020202020204" pitchFamily="34" charset="0"/>
                <a:cs typeface="Arial" panose="020B0604020202020204" pitchFamily="34" charset="0"/>
              </a:rPr>
              <a:t> ба яке аз </a:t>
            </a:r>
            <a:r>
              <a:rPr lang="ru-RU" sz="2400" i="1" dirty="0" err="1">
                <a:latin typeface="Arial" panose="020B0604020202020204" pitchFamily="34" charset="0"/>
                <a:cs typeface="Arial" panose="020B0604020202020204" pitchFamily="34" charset="0"/>
              </a:rPr>
              <a:t>мушкилоти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асосии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экологӣ</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ва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иҷтимоии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ҷаҳон</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табдил</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ёфтаанд</a:t>
            </a:r>
            <a:r>
              <a:rPr lang="ru-RU" sz="2400" i="1" dirty="0" smtClean="0">
                <a:latin typeface="Arial" panose="020B0604020202020204" pitchFamily="34" charset="0"/>
                <a:cs typeface="Arial" panose="020B0604020202020204" pitchFamily="34" charset="0"/>
              </a:rPr>
              <a:t>?</a:t>
            </a:r>
          </a:p>
          <a:p>
            <a:pPr algn="just"/>
            <a:r>
              <a:rPr lang="ru-RU" sz="2400" i="1" dirty="0" smtClean="0">
                <a:latin typeface="Arial" panose="020B0604020202020204" pitchFamily="34" charset="0"/>
                <a:cs typeface="Arial" panose="020B0604020202020204" pitchFamily="34" charset="0"/>
              </a:rPr>
              <a:t>2. Ба </a:t>
            </a:r>
            <a:r>
              <a:rPr lang="ru-RU" sz="2400" i="1" dirty="0" err="1">
                <a:latin typeface="Arial" panose="020B0604020202020204" pitchFamily="34" charset="0"/>
                <a:cs typeface="Arial" panose="020B0604020202020204" pitchFamily="34" charset="0"/>
              </a:rPr>
              <a:t>назари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шумо</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кадом</a:t>
            </a:r>
            <a:r>
              <a:rPr lang="ru-RU" sz="2400" i="1" dirty="0">
                <a:latin typeface="Arial" panose="020B0604020202020204" pitchFamily="34" charset="0"/>
                <a:cs typeface="Arial" panose="020B0604020202020204" pitchFamily="34" charset="0"/>
              </a:rPr>
              <a:t> намуди </a:t>
            </a:r>
            <a:r>
              <a:rPr lang="ru-RU" sz="2400" i="1" dirty="0" err="1" smtClean="0">
                <a:latin typeface="Arial" panose="020B0604020202020204" pitchFamily="34" charset="0"/>
                <a:cs typeface="Arial" panose="020B0604020202020204" pitchFamily="34" charset="0"/>
              </a:rPr>
              <a:t>партовҳо</a:t>
            </a:r>
            <a:r>
              <a:rPr lang="ru-RU" sz="2400" i="1" dirty="0" smtClean="0">
                <a:latin typeface="Arial" panose="020B0604020202020204" pitchFamily="34" charset="0"/>
                <a:cs typeface="Arial" panose="020B0604020202020204" pitchFamily="34" charset="0"/>
              </a:rPr>
              <a:t>, </a:t>
            </a:r>
            <a:r>
              <a:rPr lang="ru-RU" sz="2400" i="1" dirty="0" err="1" smtClean="0">
                <a:latin typeface="Arial" panose="020B0604020202020204" pitchFamily="34" charset="0"/>
                <a:cs typeface="Arial" panose="020B0604020202020204" pitchFamily="34" charset="0"/>
              </a:rPr>
              <a:t>яъне</a:t>
            </a:r>
            <a:r>
              <a:rPr lang="ru-RU" sz="2400" i="1" dirty="0" smtClean="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маишӣ</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саноатӣ</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хатарнок</a:t>
            </a:r>
            <a:r>
              <a:rPr lang="ru-RU" sz="2400" i="1" dirty="0">
                <a:latin typeface="Arial" panose="020B0604020202020204" pitchFamily="34" charset="0"/>
                <a:cs typeface="Arial" panose="020B0604020202020204" pitchFamily="34" charset="0"/>
              </a:rPr>
              <a:t> ё </a:t>
            </a:r>
            <a:r>
              <a:rPr lang="ru-RU" sz="2400" i="1" dirty="0" err="1" smtClean="0">
                <a:latin typeface="Arial" panose="020B0604020202020204" pitchFamily="34" charset="0"/>
                <a:cs typeface="Arial" panose="020B0604020202020204" pitchFamily="34" charset="0"/>
              </a:rPr>
              <a:t>электронӣ</a:t>
            </a:r>
            <a:r>
              <a:rPr lang="ru-RU" sz="2400" i="1" dirty="0" smtClean="0">
                <a:latin typeface="Arial" panose="020B0604020202020204" pitchFamily="34" charset="0"/>
                <a:cs typeface="Arial" panose="020B0604020202020204" pitchFamily="34" charset="0"/>
              </a:rPr>
              <a:t>, </a:t>
            </a:r>
            <a:r>
              <a:rPr lang="ru-RU" sz="2400" i="1" dirty="0">
                <a:latin typeface="Arial" panose="020B0604020202020204" pitchFamily="34" charset="0"/>
                <a:cs typeface="Arial" panose="020B0604020202020204" pitchFamily="34" charset="0"/>
              </a:rPr>
              <a:t>ба </a:t>
            </a:r>
            <a:r>
              <a:rPr lang="ru-RU" sz="2400" i="1" dirty="0" err="1">
                <a:latin typeface="Arial" panose="020B0604020202020204" pitchFamily="34" charset="0"/>
                <a:cs typeface="Arial" panose="020B0604020202020204" pitchFamily="34" charset="0"/>
              </a:rPr>
              <a:t>муҳити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зист</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бештар</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зарар</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мерасонанд</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ва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чаро</a:t>
            </a:r>
            <a:r>
              <a:rPr lang="ru-RU" sz="2400" i="1" dirty="0" smtClean="0">
                <a:latin typeface="Arial" panose="020B0604020202020204" pitchFamily="34" charset="0"/>
                <a:cs typeface="Arial" panose="020B0604020202020204" pitchFamily="34" charset="0"/>
              </a:rPr>
              <a:t>?</a:t>
            </a:r>
          </a:p>
          <a:p>
            <a:pPr algn="just"/>
            <a:r>
              <a:rPr lang="ru-RU" sz="2400" i="1" dirty="0" smtClean="0">
                <a:latin typeface="Arial" panose="020B0604020202020204" pitchFamily="34" charset="0"/>
                <a:cs typeface="Arial" panose="020B0604020202020204" pitchFamily="34" charset="0"/>
              </a:rPr>
              <a:t>3. </a:t>
            </a:r>
            <a:r>
              <a:rPr lang="ru-RU" sz="2400" i="1" dirty="0" err="1" smtClean="0">
                <a:latin typeface="Arial" panose="020B0604020202020204" pitchFamily="34" charset="0"/>
                <a:cs typeface="Arial" panose="020B0604020202020204" pitchFamily="34" charset="0"/>
              </a:rPr>
              <a:t>Агар</a:t>
            </a:r>
            <a:r>
              <a:rPr lang="ru-RU" sz="2400" i="1" dirty="0" smtClean="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партовҳо</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дуруст</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идора</a:t>
            </a:r>
            <a:r>
              <a:rPr lang="ru-RU" sz="2400" i="1" dirty="0">
                <a:latin typeface="Arial" panose="020B0604020202020204" pitchFamily="34" charset="0"/>
                <a:cs typeface="Arial" panose="020B0604020202020204" pitchFamily="34" charset="0"/>
              </a:rPr>
              <a:t> карда </a:t>
            </a:r>
            <a:r>
              <a:rPr lang="ru-RU" sz="2400" i="1" dirty="0" err="1">
                <a:latin typeface="Arial" panose="020B0604020202020204" pitchFamily="34" charset="0"/>
                <a:cs typeface="Arial" panose="020B0604020202020204" pitchFamily="34" charset="0"/>
              </a:rPr>
              <a:t>нашаванд</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онҳо</a:t>
            </a:r>
            <a:r>
              <a:rPr lang="ru-RU" sz="2400" i="1" dirty="0">
                <a:latin typeface="Arial" panose="020B0604020202020204" pitchFamily="34" charset="0"/>
                <a:cs typeface="Arial" panose="020B0604020202020204" pitchFamily="34" charset="0"/>
              </a:rPr>
              <a:t> ба </a:t>
            </a:r>
            <a:r>
              <a:rPr lang="ru-RU" sz="2400" i="1" dirty="0" err="1">
                <a:latin typeface="Arial" panose="020B0604020202020204" pitchFamily="34" charset="0"/>
                <a:cs typeface="Arial" panose="020B0604020202020204" pitchFamily="34" charset="0"/>
              </a:rPr>
              <a:t>саломатии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инсон</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иқтисод</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ва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табиат</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чӣ</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гуна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таъсир</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мерасонанд</a:t>
            </a:r>
            <a:r>
              <a:rPr lang="ru-RU" sz="2400" i="1" dirty="0" smtClean="0">
                <a:latin typeface="Arial" panose="020B0604020202020204" pitchFamily="34" charset="0"/>
                <a:cs typeface="Arial" panose="020B0604020202020204" pitchFamily="34" charset="0"/>
              </a:rPr>
              <a:t>?</a:t>
            </a:r>
          </a:p>
          <a:p>
            <a:pPr algn="just"/>
            <a:r>
              <a:rPr lang="ru-RU" sz="2400" i="1" dirty="0" smtClean="0">
                <a:latin typeface="Arial" panose="020B0604020202020204" pitchFamily="34" charset="0"/>
                <a:cs typeface="Arial" panose="020B0604020202020204" pitchFamily="34" charset="0"/>
              </a:rPr>
              <a:t>4. Ба </a:t>
            </a:r>
            <a:r>
              <a:rPr lang="ru-RU" sz="2400" i="1" dirty="0" err="1">
                <a:latin typeface="Arial" panose="020B0604020202020204" pitchFamily="34" charset="0"/>
                <a:cs typeface="Arial" panose="020B0604020202020204" pitchFamily="34" charset="0"/>
              </a:rPr>
              <a:t>назари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шумо</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сатҳи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муносибати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аҳолӣ</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ва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корхонаҳо</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нисбат</a:t>
            </a:r>
            <a:r>
              <a:rPr lang="ru-RU" sz="2400" i="1" dirty="0">
                <a:latin typeface="Arial" panose="020B0604020202020204" pitchFamily="34" charset="0"/>
                <a:cs typeface="Arial" panose="020B0604020202020204" pitchFamily="34" charset="0"/>
              </a:rPr>
              <a:t> ба </a:t>
            </a:r>
            <a:r>
              <a:rPr lang="ru-RU" sz="2400" i="1" dirty="0" err="1">
                <a:latin typeface="Arial" panose="020B0604020202020204" pitchFamily="34" charset="0"/>
                <a:cs typeface="Arial" panose="020B0604020202020204" pitchFamily="34" charset="0"/>
              </a:rPr>
              <a:t>ҷамъоварӣ</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ҷудокунии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партовҳо</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ва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истифодаи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дурусти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онҳо</a:t>
            </a:r>
            <a:r>
              <a:rPr lang="ru-RU" sz="2400" i="1" dirty="0">
                <a:latin typeface="Arial" panose="020B0604020202020204" pitchFamily="34" charset="0"/>
                <a:cs typeface="Arial" panose="020B0604020202020204" pitchFamily="34" charset="0"/>
              </a:rPr>
              <a:t> дар хона, </a:t>
            </a:r>
            <a:r>
              <a:rPr lang="ru-RU" sz="2400" i="1" dirty="0" err="1">
                <a:latin typeface="Arial" panose="020B0604020202020204" pitchFamily="34" charset="0"/>
                <a:cs typeface="Arial" panose="020B0604020202020204" pitchFamily="34" charset="0"/>
              </a:rPr>
              <a:t>кӯча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ва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муҳити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истеҳсолӣ</a:t>
            </a:r>
            <a:r>
              <a:rPr lang="ru-RU" sz="2400" i="1" dirty="0">
                <a:latin typeface="Arial" panose="020B0604020202020204" pitchFamily="34" charset="0"/>
                <a:cs typeface="Arial" panose="020B0604020202020204" pitchFamily="34" charset="0"/>
              </a:rPr>
              <a:t> то </a:t>
            </a:r>
            <a:r>
              <a:rPr lang="ru-RU" sz="2400" i="1" dirty="0" err="1">
                <a:latin typeface="Arial" panose="020B0604020202020204" pitchFamily="34" charset="0"/>
                <a:cs typeface="Arial" panose="020B0604020202020204" pitchFamily="34" charset="0"/>
              </a:rPr>
              <a:t>чӣ</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андоза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қонеъкунанда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мебошад</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ва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барои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такмили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низоми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идоракунии</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партовҳо</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кадом</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тадбирҳо</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бояд</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андешида</a:t>
            </a:r>
            <a:r>
              <a:rPr lang="ru-RU" sz="2400" i="1" dirty="0">
                <a:latin typeface="Arial" panose="020B0604020202020204" pitchFamily="34" charset="0"/>
                <a:cs typeface="Arial" panose="020B0604020202020204" pitchFamily="34" charset="0"/>
              </a:rPr>
              <a:t> </a:t>
            </a:r>
            <a:r>
              <a:rPr lang="ru-RU" sz="2400" i="1" dirty="0" err="1">
                <a:latin typeface="Arial" panose="020B0604020202020204" pitchFamily="34" charset="0"/>
                <a:cs typeface="Arial" panose="020B0604020202020204" pitchFamily="34" charset="0"/>
              </a:rPr>
              <a:t>шаванд</a:t>
            </a:r>
            <a:r>
              <a:rPr lang="ru-RU" sz="2400" i="1" dirty="0" smtClean="0">
                <a:latin typeface="Arial" panose="020B0604020202020204" pitchFamily="34" charset="0"/>
                <a:cs typeface="Arial" panose="020B0604020202020204" pitchFamily="34" charset="0"/>
              </a:rPr>
              <a:t>?</a:t>
            </a:r>
            <a:endParaRPr lang="ru-RU" sz="24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754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26E7929-7147-21A1-0235-D2AA434F5A9A}"/>
              </a:ext>
            </a:extLst>
          </p:cNvPr>
          <p:cNvSpPr txBox="1"/>
          <p:nvPr/>
        </p:nvSpPr>
        <p:spPr>
          <a:xfrm>
            <a:off x="489021" y="771494"/>
            <a:ext cx="10678885" cy="3970318"/>
          </a:xfrm>
          <a:prstGeom prst="rect">
            <a:avLst/>
          </a:prstGeom>
          <a:noFill/>
        </p:spPr>
        <p:txBody>
          <a:bodyPr wrap="square">
            <a:spAutoFit/>
          </a:bodyPr>
          <a:lstStyle/>
          <a:p>
            <a:pPr marL="457200" indent="-457200" algn="just">
              <a:buFont typeface="Arial" panose="020B0604020202020204" pitchFamily="34" charset="0"/>
              <a:buChar char="•"/>
            </a:pPr>
            <a:r>
              <a:rPr lang="tg-Cyrl-TJ" sz="2800" i="1" dirty="0">
                <a:solidFill>
                  <a:srgbClr val="000000"/>
                </a:solidFill>
                <a:latin typeface="Arial" panose="020B0604020202020204" pitchFamily="34" charset="0"/>
                <a:ea typeface="Calibri" panose="020F0502020204030204" pitchFamily="34" charset="0"/>
                <a:cs typeface="Arial" panose="020B0604020202020204" pitchFamily="34" charset="0"/>
              </a:rPr>
              <a:t>Идоракунии партовҳо ҳамчун соҳаи байнисоҳавӣ баррасӣ мегардад</a:t>
            </a:r>
            <a:r>
              <a:rPr lang="tg-Cyrl-TJ" sz="2800" i="1" dirty="0" smtClean="0">
                <a:solidFill>
                  <a:srgbClr val="000000"/>
                </a:solidFill>
                <a:latin typeface="Arial" panose="020B0604020202020204" pitchFamily="34" charset="0"/>
                <a:ea typeface="Calibri" panose="020F0502020204030204" pitchFamily="34" charset="0"/>
                <a:cs typeface="Arial" panose="020B0604020202020204" pitchFamily="34" charset="0"/>
              </a:rPr>
              <a:t>.</a:t>
            </a:r>
          </a:p>
          <a:p>
            <a:pPr marL="457200" indent="-457200" algn="just">
              <a:buFont typeface="Arial" panose="020B0604020202020204" pitchFamily="34" charset="0"/>
              <a:buChar char="•"/>
            </a:pPr>
            <a:r>
              <a:rPr lang="tg-Cyrl-TJ" sz="2800" i="1" dirty="0" smtClean="0">
                <a:solidFill>
                  <a:srgbClr val="000000"/>
                </a:solidFill>
                <a:latin typeface="Arial" panose="020B0604020202020204" pitchFamily="34" charset="0"/>
                <a:ea typeface="Calibri" panose="020F0502020204030204" pitchFamily="34" charset="0"/>
                <a:cs typeface="Arial" panose="020B0604020202020204" pitchFamily="34" charset="0"/>
              </a:rPr>
              <a:t>Бо </a:t>
            </a:r>
            <a:r>
              <a:rPr lang="tg-Cyrl-TJ" sz="2800" i="1" dirty="0">
                <a:solidFill>
                  <a:srgbClr val="000000"/>
                </a:solidFill>
                <a:latin typeface="Arial" panose="020B0604020202020204" pitchFamily="34" charset="0"/>
                <a:ea typeface="Calibri" panose="020F0502020204030204" pitchFamily="34" charset="0"/>
                <a:cs typeface="Arial" panose="020B0604020202020204" pitchFamily="34" charset="0"/>
              </a:rPr>
              <a:t>илмҳои экология, иқтисод, ҷомеашиносӣ ва идоракунӣ робитаи зич дорад</a:t>
            </a:r>
            <a:r>
              <a:rPr lang="tg-Cyrl-TJ" sz="2800" i="1" dirty="0" smtClean="0">
                <a:solidFill>
                  <a:srgbClr val="000000"/>
                </a:solidFill>
                <a:latin typeface="Arial" panose="020B0604020202020204" pitchFamily="34" charset="0"/>
                <a:ea typeface="Calibri" panose="020F0502020204030204" pitchFamily="34" charset="0"/>
                <a:cs typeface="Arial" panose="020B0604020202020204" pitchFamily="34" charset="0"/>
              </a:rPr>
              <a:t>.</a:t>
            </a:r>
          </a:p>
          <a:p>
            <a:pPr marL="457200" indent="-457200" algn="just">
              <a:buFont typeface="Arial" panose="020B0604020202020204" pitchFamily="34" charset="0"/>
              <a:buChar char="•"/>
            </a:pPr>
            <a:r>
              <a:rPr lang="tg-Cyrl-TJ" sz="2800" i="1" dirty="0" smtClean="0">
                <a:solidFill>
                  <a:srgbClr val="000000"/>
                </a:solidFill>
                <a:latin typeface="Arial" panose="020B0604020202020204" pitchFamily="34" charset="0"/>
                <a:ea typeface="Calibri" panose="020F0502020204030204" pitchFamily="34" charset="0"/>
                <a:cs typeface="Arial" panose="020B0604020202020204" pitchFamily="34" charset="0"/>
              </a:rPr>
              <a:t>Партовҳо </a:t>
            </a:r>
            <a:r>
              <a:rPr lang="tg-Cyrl-TJ" sz="2800" i="1" dirty="0">
                <a:solidFill>
                  <a:srgbClr val="000000"/>
                </a:solidFill>
                <a:latin typeface="Arial" panose="020B0604020202020204" pitchFamily="34" charset="0"/>
                <a:ea typeface="Calibri" panose="020F0502020204030204" pitchFamily="34" charset="0"/>
                <a:cs typeface="Arial" panose="020B0604020202020204" pitchFamily="34" charset="0"/>
              </a:rPr>
              <a:t>на танҳо маҳсулоти иловагӣ, балки омили таъсиррасон ба муҳити зист мебошанд</a:t>
            </a:r>
            <a:r>
              <a:rPr lang="tg-Cyrl-TJ" sz="2800" i="1" dirty="0" smtClean="0">
                <a:solidFill>
                  <a:srgbClr val="000000"/>
                </a:solidFill>
                <a:latin typeface="Arial" panose="020B0604020202020204" pitchFamily="34" charset="0"/>
                <a:ea typeface="Calibri" panose="020F0502020204030204" pitchFamily="34" charset="0"/>
                <a:cs typeface="Arial" panose="020B0604020202020204" pitchFamily="34" charset="0"/>
              </a:rPr>
              <a:t>.</a:t>
            </a:r>
          </a:p>
          <a:p>
            <a:pPr marL="457200" indent="-457200" algn="just">
              <a:buFont typeface="Arial" panose="020B0604020202020204" pitchFamily="34" charset="0"/>
              <a:buChar char="•"/>
            </a:pPr>
            <a:r>
              <a:rPr lang="tg-Cyrl-TJ" sz="2800" i="1" dirty="0" smtClean="0">
                <a:solidFill>
                  <a:srgbClr val="000000"/>
                </a:solidFill>
                <a:latin typeface="Arial" panose="020B0604020202020204" pitchFamily="34" charset="0"/>
                <a:ea typeface="Calibri" panose="020F0502020204030204" pitchFamily="34" charset="0"/>
                <a:cs typeface="Arial" panose="020B0604020202020204" pitchFamily="34" charset="0"/>
              </a:rPr>
              <a:t>Идоракунии </a:t>
            </a:r>
            <a:r>
              <a:rPr lang="tg-Cyrl-TJ" sz="2800" i="1" dirty="0">
                <a:solidFill>
                  <a:srgbClr val="000000"/>
                </a:solidFill>
                <a:latin typeface="Arial" panose="020B0604020202020204" pitchFamily="34" charset="0"/>
                <a:ea typeface="Calibri" panose="020F0502020204030204" pitchFamily="34" charset="0"/>
                <a:cs typeface="Arial" panose="020B0604020202020204" pitchFamily="34" charset="0"/>
              </a:rPr>
              <a:t>самараноки партовҳо ба устувории иҷтимоӣ ва иқтисодӣ мусоидат мекунад</a:t>
            </a:r>
            <a:r>
              <a:rPr lang="tg-Cyrl-TJ" sz="2800" i="1" dirty="0" smtClean="0">
                <a:solidFill>
                  <a:srgbClr val="000000"/>
                </a:solidFill>
                <a:latin typeface="Arial" panose="020B0604020202020204" pitchFamily="34" charset="0"/>
                <a:ea typeface="Calibri" panose="020F050202020403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a:p>
            <a:pPr algn="just">
              <a:buNone/>
            </a:pPr>
            <a:endParaRPr lang="ru-RU" sz="28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000744600"/>
      </p:ext>
    </p:extLst>
  </p:cSld>
  <p:clrMapOvr>
    <a:masterClrMapping/>
  </p:clrMapOvr>
  <mc:AlternateContent xmlns:mc="http://schemas.openxmlformats.org/markup-compatibility/2006" xmlns:p14="http://schemas.microsoft.com/office/powerpoint/2010/main">
    <mc:Choice Requires="p14">
      <p:transition spd="slow" p14:dur="2000" advTm="136663"/>
    </mc:Choice>
    <mc:Fallback xmlns="">
      <p:transition spd="slow" advTm="13666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465991" y="87923"/>
            <a:ext cx="11324494" cy="5046785"/>
          </a:xfrm>
          <a:prstGeom prst="rect">
            <a:avLst/>
          </a:prstGeom>
        </p:spPr>
      </p:pic>
      <p:sp>
        <p:nvSpPr>
          <p:cNvPr id="5" name="TextBox 4"/>
          <p:cNvSpPr txBox="1"/>
          <p:nvPr/>
        </p:nvSpPr>
        <p:spPr>
          <a:xfrm>
            <a:off x="11790485" y="1213339"/>
            <a:ext cx="211016" cy="261610"/>
          </a:xfrm>
          <a:prstGeom prst="rect">
            <a:avLst/>
          </a:prstGeom>
          <a:noFill/>
        </p:spPr>
        <p:txBody>
          <a:bodyPr wrap="square" rtlCol="0">
            <a:spAutoFit/>
          </a:bodyPr>
          <a:lstStyle/>
          <a:p>
            <a:r>
              <a:rPr lang="tg-Cyrl-TJ" sz="1100" b="1" dirty="0" smtClean="0"/>
              <a:t>1</a:t>
            </a:r>
            <a:endParaRPr lang="ru-RU" sz="1100" b="1" dirty="0"/>
          </a:p>
        </p:txBody>
      </p:sp>
      <p:sp>
        <p:nvSpPr>
          <p:cNvPr id="6" name="TextBox 5"/>
          <p:cNvSpPr txBox="1"/>
          <p:nvPr/>
        </p:nvSpPr>
        <p:spPr>
          <a:xfrm>
            <a:off x="465991" y="6374423"/>
            <a:ext cx="7376746" cy="261610"/>
          </a:xfrm>
          <a:prstGeom prst="rect">
            <a:avLst/>
          </a:prstGeom>
          <a:noFill/>
        </p:spPr>
        <p:txBody>
          <a:bodyPr wrap="square" rtlCol="0">
            <a:spAutoFit/>
          </a:bodyPr>
          <a:lstStyle/>
          <a:p>
            <a:r>
              <a:rPr lang="tg-Cyrl-TJ" sz="1100" b="1" dirty="0" smtClean="0">
                <a:latin typeface="Arial" panose="020B0604020202020204" pitchFamily="34" charset="0"/>
                <a:cs typeface="Arial" panose="020B0604020202020204" pitchFamily="34" charset="0"/>
              </a:rPr>
              <a:t>1. Бо истифода аз технологияҳои зеҳни сунъи омода шудааст</a:t>
            </a:r>
            <a:endParaRPr lang="ru-RU" sz="11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72046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536331" y="131883"/>
            <a:ext cx="9609993" cy="5416064"/>
          </a:xfrm>
          <a:prstGeom prst="rect">
            <a:avLst/>
          </a:prstGeom>
        </p:spPr>
      </p:pic>
      <p:sp>
        <p:nvSpPr>
          <p:cNvPr id="5" name="TextBox 4"/>
          <p:cNvSpPr txBox="1"/>
          <p:nvPr/>
        </p:nvSpPr>
        <p:spPr>
          <a:xfrm>
            <a:off x="10498015" y="1257299"/>
            <a:ext cx="158261" cy="261610"/>
          </a:xfrm>
          <a:prstGeom prst="rect">
            <a:avLst/>
          </a:prstGeom>
          <a:noFill/>
        </p:spPr>
        <p:txBody>
          <a:bodyPr wrap="square" rtlCol="0">
            <a:spAutoFit/>
          </a:bodyPr>
          <a:lstStyle/>
          <a:p>
            <a:r>
              <a:rPr lang="tg-Cyrl-TJ" sz="1100" b="1" dirty="0" smtClean="0"/>
              <a:t>2</a:t>
            </a:r>
            <a:endParaRPr lang="ru-RU" sz="1100" b="1" dirty="0"/>
          </a:p>
        </p:txBody>
      </p:sp>
      <p:sp>
        <p:nvSpPr>
          <p:cNvPr id="7" name="TextBox 6"/>
          <p:cNvSpPr txBox="1"/>
          <p:nvPr/>
        </p:nvSpPr>
        <p:spPr>
          <a:xfrm>
            <a:off x="202224" y="6497515"/>
            <a:ext cx="7376746" cy="261610"/>
          </a:xfrm>
          <a:prstGeom prst="rect">
            <a:avLst/>
          </a:prstGeom>
          <a:noFill/>
        </p:spPr>
        <p:txBody>
          <a:bodyPr wrap="square" rtlCol="0">
            <a:spAutoFit/>
          </a:bodyPr>
          <a:lstStyle/>
          <a:p>
            <a:r>
              <a:rPr lang="tg-Cyrl-TJ" sz="1100" b="1" dirty="0">
                <a:latin typeface="Arial" panose="020B0604020202020204" pitchFamily="34" charset="0"/>
                <a:cs typeface="Arial" panose="020B0604020202020204" pitchFamily="34" charset="0"/>
              </a:rPr>
              <a:t>2</a:t>
            </a:r>
            <a:r>
              <a:rPr lang="tg-Cyrl-TJ" sz="1100" b="1" dirty="0" smtClean="0">
                <a:latin typeface="Arial" panose="020B0604020202020204" pitchFamily="34" charset="0"/>
                <a:cs typeface="Arial" panose="020B0604020202020204" pitchFamily="34" charset="0"/>
              </a:rPr>
              <a:t>. Бо истифода аз технологияҳои зеҳни сунъи омода шудааст</a:t>
            </a:r>
            <a:endParaRPr lang="ru-RU" sz="11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65363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125507" y="167054"/>
            <a:ext cx="9519655" cy="6154615"/>
          </a:xfrm>
          <a:prstGeom prst="rect">
            <a:avLst/>
          </a:prstGeom>
        </p:spPr>
      </p:pic>
      <p:sp>
        <p:nvSpPr>
          <p:cNvPr id="3" name="TextBox 2"/>
          <p:cNvSpPr txBox="1"/>
          <p:nvPr/>
        </p:nvSpPr>
        <p:spPr>
          <a:xfrm>
            <a:off x="125507" y="6392007"/>
            <a:ext cx="11192607" cy="400110"/>
          </a:xfrm>
          <a:prstGeom prst="rect">
            <a:avLst/>
          </a:prstGeom>
          <a:noFill/>
        </p:spPr>
        <p:txBody>
          <a:bodyPr wrap="square" rtlCol="0">
            <a:spAutoFit/>
          </a:bodyPr>
          <a:lstStyle/>
          <a:p>
            <a:r>
              <a:rPr lang="tg-Cyrl-TJ" sz="1000" b="1" dirty="0" smtClean="0">
                <a:latin typeface="Arial" panose="020B0604020202020204" pitchFamily="34" charset="0"/>
                <a:cs typeface="Arial" panose="020B0604020202020204" pitchFamily="34" charset="0"/>
              </a:rPr>
              <a:t>3. </a:t>
            </a:r>
            <a:r>
              <a:rPr lang="en-US" sz="1000" b="1" dirty="0">
                <a:latin typeface="Arial" panose="020B0604020202020204" pitchFamily="34" charset="0"/>
                <a:cs typeface="Arial" panose="020B0604020202020204" pitchFamily="34" charset="0"/>
              </a:rPr>
              <a:t>file:///C:/</a:t>
            </a:r>
            <a:r>
              <a:rPr lang="en-US" sz="1000" b="1" dirty="0" smtClean="0">
                <a:latin typeface="Arial" panose="020B0604020202020204" pitchFamily="34" charset="0"/>
                <a:cs typeface="Arial" panose="020B0604020202020204" pitchFamily="34" charset="0"/>
              </a:rPr>
              <a:t>Users/User/Downloads/Globalnye-trendy-ekonomika-zamknutogo-cikla.pdf</a:t>
            </a:r>
            <a:r>
              <a:rPr lang="tg-Cyrl-TJ" sz="1000" b="1" dirty="0" smtClean="0">
                <a:latin typeface="Arial" panose="020B0604020202020204" pitchFamily="34" charset="0"/>
                <a:cs typeface="Arial" panose="020B0604020202020204" pitchFamily="34" charset="0"/>
              </a:rPr>
              <a:t> </a:t>
            </a:r>
          </a:p>
          <a:p>
            <a:r>
              <a:rPr lang="tg-Cyrl-TJ" sz="1000" b="1" dirty="0" smtClean="0">
                <a:latin typeface="Arial" panose="020B0604020202020204" pitchFamily="34" charset="0"/>
                <a:cs typeface="Arial" panose="020B0604020202020204" pitchFamily="34" charset="0"/>
              </a:rPr>
              <a:t>Расм ба забони точики бо истифода аз технологияҳои зеҳни сунъи омода шудааст</a:t>
            </a:r>
            <a:endParaRPr lang="ru-RU" sz="1000" b="1" dirty="0">
              <a:latin typeface="Arial" panose="020B0604020202020204" pitchFamily="34" charset="0"/>
              <a:cs typeface="Arial" panose="020B0604020202020204" pitchFamily="34" charset="0"/>
            </a:endParaRPr>
          </a:p>
        </p:txBody>
      </p:sp>
      <p:sp>
        <p:nvSpPr>
          <p:cNvPr id="4" name="TextBox 3"/>
          <p:cNvSpPr txBox="1"/>
          <p:nvPr/>
        </p:nvSpPr>
        <p:spPr>
          <a:xfrm>
            <a:off x="10541977" y="615462"/>
            <a:ext cx="290146" cy="246221"/>
          </a:xfrm>
          <a:prstGeom prst="rect">
            <a:avLst/>
          </a:prstGeom>
          <a:noFill/>
        </p:spPr>
        <p:txBody>
          <a:bodyPr wrap="square" rtlCol="0">
            <a:spAutoFit/>
          </a:bodyPr>
          <a:lstStyle/>
          <a:p>
            <a:r>
              <a:rPr lang="ru-RU" sz="1000" b="1" dirty="0" smtClean="0"/>
              <a:t>3</a:t>
            </a:r>
            <a:endParaRPr lang="ru-RU" sz="1000" b="1" dirty="0"/>
          </a:p>
        </p:txBody>
      </p:sp>
    </p:spTree>
    <p:extLst>
      <p:ext uri="{BB962C8B-B14F-4D97-AF65-F5344CB8AC3E}">
        <p14:creationId xmlns:p14="http://schemas.microsoft.com/office/powerpoint/2010/main" val="9651708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1353" y="195498"/>
            <a:ext cx="11245361" cy="4401205"/>
          </a:xfrm>
          <a:prstGeom prst="rect">
            <a:avLst/>
          </a:prstGeom>
        </p:spPr>
        <p:txBody>
          <a:bodyPr wrap="square">
            <a:spAutoFit/>
          </a:bodyPr>
          <a:lstStyle/>
          <a:p>
            <a:pPr algn="ctr"/>
            <a:r>
              <a:rPr lang="tg-Cyrl-TJ" sz="2800" b="1" dirty="0" smtClean="0">
                <a:solidFill>
                  <a:schemeClr val="accent2">
                    <a:lumMod val="50000"/>
                  </a:schemeClr>
                </a:solidFill>
                <a:latin typeface="Arial" panose="020B0604020202020204" pitchFamily="34" charset="0"/>
                <a:cs typeface="Arial" panose="020B0604020202020204" pitchFamily="34" charset="0"/>
              </a:rPr>
              <a:t>Самтҳои идоракунии партовҳо</a:t>
            </a:r>
          </a:p>
          <a:p>
            <a:pPr algn="ctr"/>
            <a:endParaRPr lang="ru-RU" sz="2800" b="1" dirty="0" smtClean="0">
              <a:solidFill>
                <a:schemeClr val="accent2">
                  <a:lumMod val="50000"/>
                </a:schemeClr>
              </a:solidFill>
              <a:latin typeface="Arial" panose="020B0604020202020204" pitchFamily="34" charset="0"/>
              <a:cs typeface="Arial" panose="020B0604020202020204" pitchFamily="34" charset="0"/>
            </a:endParaRPr>
          </a:p>
          <a:p>
            <a:r>
              <a:rPr lang="ru-RU" sz="2800" dirty="0" err="1" smtClean="0">
                <a:latin typeface="Arial" panose="020B0604020202020204" pitchFamily="34" charset="0"/>
                <a:cs typeface="Arial" panose="020B0604020202020204" pitchFamily="34" charset="0"/>
              </a:rPr>
              <a:t>Самти</a:t>
            </a:r>
            <a:r>
              <a:rPr lang="ru-RU" sz="2800" dirty="0" smtClean="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низомӣ</a:t>
            </a:r>
            <a:r>
              <a:rPr lang="ru-RU" sz="2800" dirty="0" smtClean="0">
                <a:latin typeface="Arial" panose="020B0604020202020204" pitchFamily="34" charset="0"/>
                <a:cs typeface="Arial" panose="020B0604020202020204" pitchFamily="34" charset="0"/>
              </a:rPr>
              <a:t> - </a:t>
            </a:r>
            <a:r>
              <a:rPr lang="ru-RU" sz="2800" dirty="0" err="1" smtClean="0">
                <a:latin typeface="Arial" panose="020B0604020202020204" pitchFamily="34" charset="0"/>
                <a:cs typeface="Arial" panose="020B0604020202020204" pitchFamily="34" charset="0"/>
              </a:rPr>
              <a:t>Идоракунии</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партовҳо</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ҳамчун</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қисми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низоми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экологӣ</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ва</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иқтисодӣ</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баррасӣ</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мешавад</a:t>
            </a:r>
            <a:r>
              <a:rPr lang="ru-RU" sz="2800" dirty="0" smtClean="0">
                <a:latin typeface="Arial" panose="020B0604020202020204" pitchFamily="34" charset="0"/>
                <a:cs typeface="Arial" panose="020B0604020202020204" pitchFamily="34" charset="0"/>
              </a:rPr>
              <a:t>.</a:t>
            </a:r>
          </a:p>
          <a:p>
            <a:endParaRPr lang="ru-RU" sz="2800" dirty="0" smtClean="0">
              <a:latin typeface="Arial" panose="020B0604020202020204" pitchFamily="34" charset="0"/>
              <a:cs typeface="Arial" panose="020B0604020202020204" pitchFamily="34" charset="0"/>
            </a:endParaRPr>
          </a:p>
          <a:p>
            <a:r>
              <a:rPr lang="ru-RU" sz="2800" dirty="0" err="1" smtClean="0">
                <a:latin typeface="Arial" panose="020B0604020202020204" pitchFamily="34" charset="0"/>
                <a:cs typeface="Arial" panose="020B0604020202020204" pitchFamily="34" charset="0"/>
              </a:rPr>
              <a:t>Самти</a:t>
            </a:r>
            <a:r>
              <a:rPr lang="ru-RU" sz="2800" dirty="0" smtClean="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арзёбии</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давраи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ҳаёт</a:t>
            </a:r>
            <a:r>
              <a:rPr lang="ru-RU" sz="2800" dirty="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LCA</a:t>
            </a:r>
            <a:r>
              <a:rPr lang="en-US" sz="2800" dirty="0" smtClean="0">
                <a:latin typeface="Arial" panose="020B0604020202020204" pitchFamily="34" charset="0"/>
                <a:cs typeface="Arial" panose="020B0604020202020204" pitchFamily="34" charset="0"/>
              </a:rPr>
              <a:t>)</a:t>
            </a:r>
            <a:r>
              <a:rPr lang="tg-Cyrl-TJ" sz="2800" dirty="0" smtClean="0">
                <a:latin typeface="Arial" panose="020B0604020202020204" pitchFamily="34" charset="0"/>
                <a:cs typeface="Arial" panose="020B0604020202020204" pitchFamily="34" charset="0"/>
              </a:rPr>
              <a:t> - </a:t>
            </a:r>
            <a:r>
              <a:rPr lang="ru-RU" sz="2800" dirty="0" err="1" smtClean="0">
                <a:latin typeface="Arial" panose="020B0604020202020204" pitchFamily="34" charset="0"/>
                <a:cs typeface="Arial" panose="020B0604020202020204" pitchFamily="34" charset="0"/>
              </a:rPr>
              <a:t>Арзёбии</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таъсири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экологӣ</a:t>
            </a:r>
            <a:r>
              <a:rPr lang="ru-RU" sz="2800" dirty="0">
                <a:latin typeface="Arial" panose="020B0604020202020204" pitchFamily="34" charset="0"/>
                <a:cs typeface="Arial" panose="020B0604020202020204" pitchFamily="34" charset="0"/>
              </a:rPr>
              <a:t> аз </a:t>
            </a:r>
            <a:r>
              <a:rPr lang="ru-RU" sz="2800" dirty="0" err="1">
                <a:latin typeface="Arial" panose="020B0604020202020204" pitchFamily="34" charset="0"/>
                <a:cs typeface="Arial" panose="020B0604020202020204" pitchFamily="34" charset="0"/>
              </a:rPr>
              <a:t>истихроҷи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ашёи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хом</a:t>
            </a:r>
            <a:r>
              <a:rPr lang="ru-RU" sz="2800" dirty="0">
                <a:latin typeface="Arial" panose="020B0604020202020204" pitchFamily="34" charset="0"/>
                <a:cs typeface="Arial" panose="020B0604020202020204" pitchFamily="34" charset="0"/>
              </a:rPr>
              <a:t> то </a:t>
            </a:r>
            <a:r>
              <a:rPr lang="ru-RU" sz="2800" dirty="0" err="1" smtClean="0">
                <a:latin typeface="Arial" panose="020B0604020202020204" pitchFamily="34" charset="0"/>
                <a:cs typeface="Arial" panose="020B0604020202020204" pitchFamily="34" charset="0"/>
              </a:rPr>
              <a:t>безараргардонӣ</a:t>
            </a:r>
            <a:r>
              <a:rPr lang="ru-RU" sz="2800" dirty="0" smtClean="0">
                <a:latin typeface="Arial" panose="020B0604020202020204" pitchFamily="34" charset="0"/>
                <a:cs typeface="Arial" panose="020B0604020202020204" pitchFamily="34" charset="0"/>
              </a:rPr>
              <a:t>.</a:t>
            </a:r>
            <a:endParaRPr lang="ru-RU" sz="2800" dirty="0" smtClean="0">
              <a:latin typeface="Arial" panose="020B0604020202020204" pitchFamily="34" charset="0"/>
              <a:cs typeface="Arial" panose="020B0604020202020204" pitchFamily="34" charset="0"/>
            </a:endParaRPr>
          </a:p>
          <a:p>
            <a:endParaRPr lang="ru-RU" sz="2800" dirty="0" smtClean="0">
              <a:latin typeface="Arial" panose="020B0604020202020204" pitchFamily="34" charset="0"/>
              <a:cs typeface="Arial" panose="020B0604020202020204" pitchFamily="34" charset="0"/>
            </a:endParaRPr>
          </a:p>
          <a:p>
            <a:r>
              <a:rPr lang="ru-RU" sz="2800" dirty="0" err="1" smtClean="0">
                <a:latin typeface="Arial" panose="020B0604020202020204" pitchFamily="34" charset="0"/>
                <a:cs typeface="Arial" panose="020B0604020202020204" pitchFamily="34" charset="0"/>
              </a:rPr>
              <a:t>Самти</a:t>
            </a:r>
            <a:r>
              <a:rPr lang="ru-RU" sz="2800" dirty="0" smtClean="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консепсияи</a:t>
            </a:r>
            <a:r>
              <a:rPr lang="ru-RU" sz="2800" dirty="0" smtClean="0">
                <a:latin typeface="Arial" panose="020B0604020202020204" pitchFamily="34" charset="0"/>
                <a:cs typeface="Arial" panose="020B0604020202020204" pitchFamily="34" charset="0"/>
              </a:rPr>
              <a:t> </a:t>
            </a:r>
            <a:r>
              <a:rPr lang="ru-RU" sz="2800" dirty="0">
                <a:latin typeface="Arial" panose="020B0604020202020204" pitchFamily="34" charset="0"/>
                <a:cs typeface="Arial" panose="020B0604020202020204" pitchFamily="34" charset="0"/>
              </a:rPr>
              <a:t>“аз </a:t>
            </a:r>
            <a:r>
              <a:rPr lang="ru-RU" sz="2800" dirty="0" err="1">
                <a:latin typeface="Arial" panose="020B0604020202020204" pitchFamily="34" charset="0"/>
                <a:cs typeface="Arial" panose="020B0604020202020204" pitchFamily="34" charset="0"/>
              </a:rPr>
              <a:t>гаҳвора</a:t>
            </a:r>
            <a:r>
              <a:rPr lang="ru-RU" sz="2800" dirty="0">
                <a:latin typeface="Arial" panose="020B0604020202020204" pitchFamily="34" charset="0"/>
                <a:cs typeface="Arial" panose="020B0604020202020204" pitchFamily="34" charset="0"/>
              </a:rPr>
              <a:t> то </a:t>
            </a:r>
            <a:r>
              <a:rPr lang="ru-RU" sz="2800" dirty="0" err="1">
                <a:latin typeface="Arial" panose="020B0604020202020204" pitchFamily="34" charset="0"/>
                <a:cs typeface="Arial" panose="020B0604020202020204" pitchFamily="34" charset="0"/>
              </a:rPr>
              <a:t>гаҳвора</a:t>
            </a:r>
            <a:r>
              <a:rPr lang="ru-RU" sz="2800" dirty="0" smtClean="0">
                <a:latin typeface="Arial" panose="020B0604020202020204" pitchFamily="34" charset="0"/>
                <a:cs typeface="Arial" panose="020B0604020202020204" pitchFamily="34" charset="0"/>
              </a:rPr>
              <a:t>” - </a:t>
            </a:r>
            <a:r>
              <a:rPr lang="ru-RU" sz="2800" dirty="0" err="1" smtClean="0">
                <a:latin typeface="Arial" panose="020B0604020202020204" pitchFamily="34" charset="0"/>
                <a:cs typeface="Arial" panose="020B0604020202020204" pitchFamily="34" charset="0"/>
              </a:rPr>
              <a:t>Ташкили</a:t>
            </a:r>
            <a:r>
              <a:rPr lang="ru-RU" sz="2800" dirty="0" smtClean="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давраҳои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пӯшидаи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истифодаи</a:t>
            </a:r>
            <a:r>
              <a:rPr lang="ru-RU" sz="2800" dirty="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маводҳо</a:t>
            </a:r>
            <a:r>
              <a:rPr lang="ru-RU" sz="2800" dirty="0" smtClean="0">
                <a:latin typeface="Arial" panose="020B0604020202020204" pitchFamily="34" charset="0"/>
                <a:cs typeface="Arial" panose="020B0604020202020204" pitchFamily="34" charset="0"/>
              </a:rPr>
              <a:t>; Кам </a:t>
            </a:r>
            <a:r>
              <a:rPr lang="ru-RU" sz="2800" dirty="0" err="1">
                <a:latin typeface="Arial" panose="020B0604020202020204" pitchFamily="34" charset="0"/>
                <a:cs typeface="Arial" panose="020B0604020202020204" pitchFamily="34" charset="0"/>
              </a:rPr>
              <a:t>кардани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партовҳои</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ниҳоӣ</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32356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9278" y="566952"/>
            <a:ext cx="10964008" cy="4201150"/>
          </a:xfrm>
          <a:prstGeom prst="rect">
            <a:avLst/>
          </a:prstGeom>
        </p:spPr>
        <p:txBody>
          <a:bodyPr wrap="square">
            <a:spAutoFit/>
          </a:bodyPr>
          <a:lstStyle/>
          <a:p>
            <a:pPr algn="ctr"/>
            <a:r>
              <a:rPr lang="ru-RU" sz="2800" b="1" dirty="0" err="1">
                <a:solidFill>
                  <a:schemeClr val="accent2">
                    <a:lumMod val="50000"/>
                  </a:schemeClr>
                </a:solidFill>
                <a:latin typeface="Arial" panose="020B0604020202020204" pitchFamily="34" charset="0"/>
                <a:cs typeface="Arial" panose="020B0604020202020204" pitchFamily="34" charset="0"/>
              </a:rPr>
              <a:t>Ҷанбаҳои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иқтисодӣ</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ва</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иҷтимоии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идоракунии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smtClean="0">
                <a:solidFill>
                  <a:schemeClr val="accent2">
                    <a:lumMod val="50000"/>
                  </a:schemeClr>
                </a:solidFill>
                <a:latin typeface="Arial" panose="020B0604020202020204" pitchFamily="34" charset="0"/>
                <a:cs typeface="Arial" panose="020B0604020202020204" pitchFamily="34" charset="0"/>
              </a:rPr>
              <a:t>партовҳо</a:t>
            </a:r>
            <a:endParaRPr lang="ru-RU" sz="2800" b="1" dirty="0" smtClean="0">
              <a:solidFill>
                <a:schemeClr val="accent2">
                  <a:lumMod val="50000"/>
                </a:schemeClr>
              </a:solidFill>
              <a:latin typeface="Arial" panose="020B0604020202020204" pitchFamily="34" charset="0"/>
              <a:cs typeface="Arial" panose="020B0604020202020204" pitchFamily="34" charset="0"/>
            </a:endParaRPr>
          </a:p>
          <a:p>
            <a:pPr algn="ctr"/>
            <a:endParaRPr lang="ru-RU" sz="1000" b="1" dirty="0">
              <a:solidFill>
                <a:schemeClr val="accent2">
                  <a:lumMod val="50000"/>
                </a:schemeClr>
              </a:solidFill>
              <a:latin typeface="Arial" panose="020B0604020202020204" pitchFamily="34" charset="0"/>
              <a:cs typeface="Arial" panose="020B0604020202020204" pitchFamily="34" charset="0"/>
            </a:endParaRPr>
          </a:p>
          <a:p>
            <a:r>
              <a:rPr lang="ru-RU" sz="2800" b="1" dirty="0" err="1" smtClean="0">
                <a:solidFill>
                  <a:schemeClr val="accent2">
                    <a:lumMod val="50000"/>
                  </a:schemeClr>
                </a:solidFill>
                <a:latin typeface="Arial" panose="020B0604020202020204" pitchFamily="34" charset="0"/>
                <a:cs typeface="Arial" panose="020B0604020202020204" pitchFamily="34" charset="0"/>
              </a:rPr>
              <a:t>Ҷанбаи</a:t>
            </a:r>
            <a:r>
              <a:rPr lang="ru-RU" sz="2800" b="1" dirty="0" smtClean="0">
                <a:solidFill>
                  <a:schemeClr val="accent2">
                    <a:lumMod val="50000"/>
                  </a:schemeClr>
                </a:solidFill>
                <a:latin typeface="Arial" panose="020B0604020202020204" pitchFamily="34" charset="0"/>
                <a:cs typeface="Arial" panose="020B0604020202020204" pitchFamily="34" charset="0"/>
              </a:rPr>
              <a:t> </a:t>
            </a:r>
            <a:r>
              <a:rPr lang="ru-RU" sz="2800" b="1" dirty="0" err="1" smtClean="0">
                <a:solidFill>
                  <a:schemeClr val="accent2">
                    <a:lumMod val="50000"/>
                  </a:schemeClr>
                </a:solidFill>
                <a:latin typeface="Arial" panose="020B0604020202020204" pitchFamily="34" charset="0"/>
                <a:cs typeface="Arial" panose="020B0604020202020204" pitchFamily="34" charset="0"/>
              </a:rPr>
              <a:t>иқтисодӣ</a:t>
            </a:r>
            <a:r>
              <a:rPr lang="ru-RU" sz="2800" b="1" dirty="0" smtClean="0">
                <a:solidFill>
                  <a:schemeClr val="accent2">
                    <a:lumMod val="50000"/>
                  </a:schemeClr>
                </a:solidFill>
                <a:latin typeface="Arial" panose="020B0604020202020204" pitchFamily="34" charset="0"/>
                <a:cs typeface="Arial" panose="020B0604020202020204" pitchFamily="34" charset="0"/>
              </a:rPr>
              <a:t> </a:t>
            </a:r>
          </a:p>
          <a:p>
            <a:r>
              <a:rPr lang="ru-RU" sz="2400" dirty="0" err="1" smtClean="0">
                <a:latin typeface="Arial" panose="020B0604020202020204" pitchFamily="34" charset="0"/>
                <a:cs typeface="Arial" panose="020B0604020202020204" pitchFamily="34" charset="0"/>
              </a:rPr>
              <a:t>Партовҳо</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ҳамчун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захираҳои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дуюмдараҷа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мешаванд</a:t>
            </a:r>
            <a:r>
              <a:rPr lang="ru-RU" sz="2400" dirty="0" smtClean="0">
                <a:latin typeface="Arial" panose="020B0604020202020204" pitchFamily="34" charset="0"/>
                <a:cs typeface="Arial" panose="020B0604020202020204" pitchFamily="34" charset="0"/>
              </a:rPr>
              <a:t>.</a:t>
            </a:r>
          </a:p>
          <a:p>
            <a:r>
              <a:rPr lang="ru-RU" sz="2400" dirty="0" err="1" smtClean="0">
                <a:latin typeface="Arial" panose="020B0604020202020204" pitchFamily="34" charset="0"/>
                <a:cs typeface="Arial" panose="020B0604020202020204" pitchFamily="34" charset="0"/>
              </a:rPr>
              <a:t>Рушди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бозорҳои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такрорӣ</a:t>
            </a:r>
            <a:r>
              <a:rPr lang="ru-RU" sz="2400" dirty="0" smtClean="0">
                <a:latin typeface="Arial" panose="020B0604020202020204" pitchFamily="34" charset="0"/>
                <a:cs typeface="Arial" panose="020B0604020202020204" pitchFamily="34" charset="0"/>
              </a:rPr>
              <a:t>.</a:t>
            </a:r>
          </a:p>
          <a:p>
            <a:r>
              <a:rPr lang="ru-RU" sz="2400" dirty="0" err="1" smtClean="0">
                <a:latin typeface="Arial" panose="020B0604020202020204" pitchFamily="34" charset="0"/>
                <a:cs typeface="Arial" panose="020B0604020202020204" pitchFamily="34" charset="0"/>
              </a:rPr>
              <a:t>Андозбандӣ</a:t>
            </a:r>
            <a:r>
              <a:rPr lang="ru-RU" sz="2400" dirty="0">
                <a:latin typeface="Arial" panose="020B0604020202020204" pitchFamily="34" charset="0"/>
                <a:cs typeface="Arial" panose="020B0604020202020204" pitchFamily="34" charset="0"/>
              </a:rPr>
              <a:t>, субсидия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масъулияти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истеҳсолкунандагон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аҳамияти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калон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доранд</a:t>
            </a:r>
            <a:r>
              <a:rPr lang="ru-RU" sz="2400" dirty="0" smtClean="0">
                <a:latin typeface="Arial" panose="020B0604020202020204" pitchFamily="34" charset="0"/>
                <a:cs typeface="Arial" panose="020B0604020202020204" pitchFamily="34" charset="0"/>
              </a:rPr>
              <a:t>.</a:t>
            </a:r>
          </a:p>
          <a:p>
            <a:endParaRPr lang="ru-RU" sz="900" dirty="0" smtClean="0">
              <a:latin typeface="Arial" panose="020B0604020202020204" pitchFamily="34" charset="0"/>
              <a:cs typeface="Arial" panose="020B0604020202020204" pitchFamily="34" charset="0"/>
            </a:endParaRPr>
          </a:p>
          <a:p>
            <a:r>
              <a:rPr lang="ru-RU" sz="2400" b="1" dirty="0" err="1" smtClean="0">
                <a:solidFill>
                  <a:schemeClr val="accent2">
                    <a:lumMod val="50000"/>
                  </a:schemeClr>
                </a:solidFill>
                <a:latin typeface="Arial" panose="020B0604020202020204" pitchFamily="34" charset="0"/>
                <a:cs typeface="Arial" panose="020B0604020202020204" pitchFamily="34" charset="0"/>
              </a:rPr>
              <a:t>Ҷанбаи</a:t>
            </a:r>
            <a:r>
              <a:rPr lang="ru-RU" sz="2400" b="1" dirty="0" smtClean="0">
                <a:solidFill>
                  <a:schemeClr val="accent2">
                    <a:lumMod val="50000"/>
                  </a:schemeClr>
                </a:solidFill>
                <a:latin typeface="Arial" panose="020B0604020202020204" pitchFamily="34" charset="0"/>
                <a:cs typeface="Arial" panose="020B0604020202020204" pitchFamily="34" charset="0"/>
              </a:rPr>
              <a:t> </a:t>
            </a:r>
            <a:r>
              <a:rPr lang="ru-RU" sz="2400" b="1" dirty="0" err="1" smtClean="0">
                <a:solidFill>
                  <a:schemeClr val="accent2">
                    <a:lumMod val="50000"/>
                  </a:schemeClr>
                </a:solidFill>
                <a:latin typeface="Arial" panose="020B0604020202020204" pitchFamily="34" charset="0"/>
                <a:cs typeface="Arial" panose="020B0604020202020204" pitchFamily="34" charset="0"/>
              </a:rPr>
              <a:t>иҷтимоӣ</a:t>
            </a:r>
            <a:endParaRPr lang="ru-RU" sz="2400" b="1" dirty="0" smtClean="0">
              <a:solidFill>
                <a:schemeClr val="accent2">
                  <a:lumMod val="50000"/>
                </a:schemeClr>
              </a:solidFill>
              <a:latin typeface="Arial" panose="020B0604020202020204" pitchFamily="34" charset="0"/>
              <a:cs typeface="Arial" panose="020B0604020202020204" pitchFamily="34" charset="0"/>
            </a:endParaRPr>
          </a:p>
          <a:p>
            <a:r>
              <a:rPr lang="ru-RU" sz="2400" dirty="0" smtClean="0">
                <a:latin typeface="Arial" panose="020B0604020202020204" pitchFamily="34" charset="0"/>
                <a:cs typeface="Arial" panose="020B0604020202020204" pitchFamily="34" charset="0"/>
              </a:rPr>
              <a:t>Баланд </a:t>
            </a:r>
            <a:r>
              <a:rPr lang="ru-RU" sz="2400" dirty="0" err="1">
                <a:latin typeface="Arial" panose="020B0604020202020204" pitchFamily="34" charset="0"/>
                <a:cs typeface="Arial" panose="020B0604020202020204" pitchFamily="34" charset="0"/>
              </a:rPr>
              <a:t>бардоштани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фарҳанги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экологӣ</a:t>
            </a:r>
            <a:endParaRPr lang="ru-RU" sz="2400" dirty="0" smtClean="0">
              <a:latin typeface="Arial" panose="020B0604020202020204" pitchFamily="34" charset="0"/>
              <a:cs typeface="Arial" panose="020B0604020202020204" pitchFamily="34" charset="0"/>
            </a:endParaRPr>
          </a:p>
          <a:p>
            <a:r>
              <a:rPr lang="ru-RU" sz="2400" dirty="0" err="1" smtClean="0">
                <a:latin typeface="Arial" panose="020B0604020202020204" pitchFamily="34" charset="0"/>
                <a:cs typeface="Arial" panose="020B0604020202020204" pitchFamily="34" charset="0"/>
              </a:rPr>
              <a:t>Тағйири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рафтори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истеъмолкунандагон</a:t>
            </a:r>
            <a:endParaRPr lang="ru-RU" sz="2400" dirty="0" smtClean="0">
              <a:latin typeface="Arial" panose="020B0604020202020204" pitchFamily="34" charset="0"/>
              <a:cs typeface="Arial" panose="020B0604020202020204" pitchFamily="34" charset="0"/>
            </a:endParaRPr>
          </a:p>
          <a:p>
            <a:r>
              <a:rPr lang="ru-RU" sz="2400" dirty="0" err="1" smtClean="0">
                <a:latin typeface="Arial" panose="020B0604020202020204" pitchFamily="34" charset="0"/>
                <a:cs typeface="Arial" panose="020B0604020202020204" pitchFamily="34" charset="0"/>
              </a:rPr>
              <a:t>Иштироки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ҷомеа</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ҷамъоварӣ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70649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7537" y="501052"/>
            <a:ext cx="11034347" cy="3816429"/>
          </a:xfrm>
          <a:prstGeom prst="rect">
            <a:avLst/>
          </a:prstGeom>
        </p:spPr>
        <p:txBody>
          <a:bodyPr wrap="square">
            <a:spAutoFit/>
          </a:bodyPr>
          <a:lstStyle/>
          <a:p>
            <a:pPr algn="ctr"/>
            <a:r>
              <a:rPr lang="ru-RU" sz="2800" b="1" dirty="0" err="1">
                <a:solidFill>
                  <a:schemeClr val="accent2">
                    <a:lumMod val="50000"/>
                  </a:schemeClr>
                </a:solidFill>
                <a:latin typeface="Arial" panose="020B0604020202020204" pitchFamily="34" charset="0"/>
                <a:cs typeface="Arial" panose="020B0604020202020204" pitchFamily="34" charset="0"/>
              </a:rPr>
              <a:t>Ҷанбаҳои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институтсионалӣ</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ва</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a:solidFill>
                  <a:schemeClr val="accent2">
                    <a:lumMod val="50000"/>
                  </a:schemeClr>
                </a:solidFill>
                <a:latin typeface="Arial" panose="020B0604020202020204" pitchFamily="34" charset="0"/>
                <a:cs typeface="Arial" panose="020B0604020202020204" pitchFamily="34" charset="0"/>
              </a:rPr>
              <a:t>рушди</a:t>
            </a:r>
            <a:r>
              <a:rPr lang="ru-RU" sz="2800" b="1" dirty="0">
                <a:solidFill>
                  <a:schemeClr val="accent2">
                    <a:lumMod val="50000"/>
                  </a:schemeClr>
                </a:solidFill>
                <a:latin typeface="Arial" panose="020B0604020202020204" pitchFamily="34" charset="0"/>
                <a:cs typeface="Arial" panose="020B0604020202020204" pitchFamily="34" charset="0"/>
              </a:rPr>
              <a:t> </a:t>
            </a:r>
            <a:r>
              <a:rPr lang="ru-RU" sz="2800" b="1" dirty="0" err="1" smtClean="0">
                <a:solidFill>
                  <a:schemeClr val="accent2">
                    <a:lumMod val="50000"/>
                  </a:schemeClr>
                </a:solidFill>
                <a:latin typeface="Arial" panose="020B0604020202020204" pitchFamily="34" charset="0"/>
                <a:cs typeface="Arial" panose="020B0604020202020204" pitchFamily="34" charset="0"/>
              </a:rPr>
              <a:t>устувор</a:t>
            </a:r>
            <a:endParaRPr lang="ru-RU" sz="2800" b="1" dirty="0" smtClean="0">
              <a:solidFill>
                <a:schemeClr val="accent2">
                  <a:lumMod val="50000"/>
                </a:schemeClr>
              </a:solidFill>
              <a:latin typeface="Arial" panose="020B0604020202020204" pitchFamily="34" charset="0"/>
              <a:cs typeface="Arial" panose="020B0604020202020204" pitchFamily="34" charset="0"/>
            </a:endParaRPr>
          </a:p>
          <a:p>
            <a:pPr algn="ctr"/>
            <a:endParaRPr lang="ru-RU" sz="2800" dirty="0">
              <a:latin typeface="Arial" panose="020B0604020202020204" pitchFamily="34" charset="0"/>
              <a:cs typeface="Arial" panose="020B0604020202020204" pitchFamily="34" charset="0"/>
            </a:endParaRPr>
          </a:p>
          <a:p>
            <a:pPr algn="just"/>
            <a:r>
              <a:rPr lang="ru-RU" sz="2800" b="1" u="sng" dirty="0" err="1" smtClean="0">
                <a:solidFill>
                  <a:schemeClr val="accent2">
                    <a:lumMod val="50000"/>
                  </a:schemeClr>
                </a:solidFill>
                <a:latin typeface="Arial" panose="020B0604020202020204" pitchFamily="34" charset="0"/>
                <a:cs typeface="Arial" panose="020B0604020202020204" pitchFamily="34" charset="0"/>
              </a:rPr>
              <a:t>Нақши</a:t>
            </a:r>
            <a:r>
              <a:rPr lang="ru-RU" sz="2800" b="1" u="sng" dirty="0" smtClean="0">
                <a:solidFill>
                  <a:schemeClr val="accent2">
                    <a:lumMod val="50000"/>
                  </a:schemeClr>
                </a:solidFill>
                <a:latin typeface="Arial" panose="020B0604020202020204" pitchFamily="34" charset="0"/>
                <a:cs typeface="Arial" panose="020B0604020202020204" pitchFamily="34" charset="0"/>
              </a:rPr>
              <a:t> </a:t>
            </a:r>
            <a:r>
              <a:rPr lang="ru-RU" sz="2800" b="1" u="sng" dirty="0" err="1" smtClean="0">
                <a:solidFill>
                  <a:schemeClr val="accent2">
                    <a:lumMod val="50000"/>
                  </a:schemeClr>
                </a:solidFill>
                <a:latin typeface="Arial" panose="020B0604020202020204" pitchFamily="34" charset="0"/>
                <a:cs typeface="Arial" panose="020B0604020202020204" pitchFamily="34" charset="0"/>
              </a:rPr>
              <a:t>давлат</a:t>
            </a:r>
            <a:endParaRPr lang="ru-RU" sz="2800" b="1" u="sng" dirty="0">
              <a:solidFill>
                <a:schemeClr val="accent2">
                  <a:lumMod val="50000"/>
                </a:schemeClr>
              </a:solidFill>
              <a:latin typeface="Arial" panose="020B0604020202020204" pitchFamily="34" charset="0"/>
              <a:cs typeface="Arial" panose="020B0604020202020204" pitchFamily="34" charset="0"/>
            </a:endParaRPr>
          </a:p>
          <a:p>
            <a:pPr algn="just"/>
            <a:r>
              <a:rPr lang="ru-RU" sz="2800" i="1" dirty="0" err="1" smtClean="0">
                <a:latin typeface="Arial" panose="020B0604020202020204" pitchFamily="34" charset="0"/>
                <a:cs typeface="Arial" panose="020B0604020202020204" pitchFamily="34" charset="0"/>
              </a:rPr>
              <a:t>Таҳияи</a:t>
            </a:r>
            <a:r>
              <a:rPr lang="ru-RU" sz="2800" i="1" dirty="0" smtClean="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қонунгузорӣ</a:t>
            </a:r>
            <a:r>
              <a:rPr lang="ru-RU" sz="2800" i="1" dirty="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ва</a:t>
            </a:r>
            <a:r>
              <a:rPr lang="ru-RU" sz="2800" i="1" dirty="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меъёрҳои</a:t>
            </a:r>
            <a:r>
              <a:rPr lang="ru-RU" sz="2800" i="1" dirty="0">
                <a:latin typeface="Arial" panose="020B0604020202020204" pitchFamily="34" charset="0"/>
                <a:cs typeface="Arial" panose="020B0604020202020204" pitchFamily="34" charset="0"/>
              </a:rPr>
              <a:t> </a:t>
            </a:r>
            <a:r>
              <a:rPr lang="ru-RU" sz="2800" i="1" dirty="0" err="1" smtClean="0">
                <a:latin typeface="Arial" panose="020B0604020202020204" pitchFamily="34" charset="0"/>
                <a:cs typeface="Arial" panose="020B0604020202020204" pitchFamily="34" charset="0"/>
              </a:rPr>
              <a:t>экологӣ</a:t>
            </a:r>
            <a:r>
              <a:rPr lang="ru-RU" sz="2800" i="1" dirty="0" smtClean="0">
                <a:latin typeface="Arial" panose="020B0604020202020204" pitchFamily="34" charset="0"/>
                <a:cs typeface="Arial" panose="020B0604020202020204" pitchFamily="34" charset="0"/>
              </a:rPr>
              <a:t>; </a:t>
            </a:r>
          </a:p>
          <a:p>
            <a:pPr algn="just"/>
            <a:r>
              <a:rPr lang="ru-RU" sz="2800" i="1" dirty="0" err="1" smtClean="0">
                <a:latin typeface="Arial" panose="020B0604020202020204" pitchFamily="34" charset="0"/>
                <a:cs typeface="Arial" panose="020B0604020202020204" pitchFamily="34" charset="0"/>
              </a:rPr>
              <a:t>Назорати</a:t>
            </a:r>
            <a:r>
              <a:rPr lang="ru-RU" sz="2800" i="1" dirty="0" smtClean="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равандҳои</a:t>
            </a:r>
            <a:r>
              <a:rPr lang="ru-RU" sz="2800" i="1" dirty="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идоракунии</a:t>
            </a:r>
            <a:r>
              <a:rPr lang="ru-RU" sz="2800" i="1" dirty="0">
                <a:latin typeface="Arial" panose="020B0604020202020204" pitchFamily="34" charset="0"/>
                <a:cs typeface="Arial" panose="020B0604020202020204" pitchFamily="34" charset="0"/>
              </a:rPr>
              <a:t> </a:t>
            </a:r>
            <a:r>
              <a:rPr lang="ru-RU" sz="2800" i="1" dirty="0" err="1" smtClean="0">
                <a:latin typeface="Arial" panose="020B0604020202020204" pitchFamily="34" charset="0"/>
                <a:cs typeface="Arial" panose="020B0604020202020204" pitchFamily="34" charset="0"/>
              </a:rPr>
              <a:t>партовҳо</a:t>
            </a:r>
            <a:endParaRPr lang="ru-RU" sz="2800" i="1" dirty="0" smtClean="0">
              <a:latin typeface="Arial" panose="020B0604020202020204" pitchFamily="34" charset="0"/>
              <a:cs typeface="Arial" panose="020B0604020202020204" pitchFamily="34" charset="0"/>
            </a:endParaRPr>
          </a:p>
          <a:p>
            <a:pPr algn="just"/>
            <a:endParaRPr lang="ru-RU" i="1" dirty="0" smtClean="0">
              <a:latin typeface="Arial" panose="020B0604020202020204" pitchFamily="34" charset="0"/>
              <a:cs typeface="Arial" panose="020B0604020202020204" pitchFamily="34" charset="0"/>
            </a:endParaRPr>
          </a:p>
          <a:p>
            <a:pPr algn="just"/>
            <a:r>
              <a:rPr lang="ru-RU" sz="2800" b="1" u="sng" dirty="0" err="1" smtClean="0">
                <a:solidFill>
                  <a:schemeClr val="accent2">
                    <a:lumMod val="50000"/>
                  </a:schemeClr>
                </a:solidFill>
                <a:latin typeface="Arial" panose="020B0604020202020204" pitchFamily="34" charset="0"/>
                <a:cs typeface="Arial" panose="020B0604020202020204" pitchFamily="34" charset="0"/>
              </a:rPr>
              <a:t>Ҳадафҳои</a:t>
            </a:r>
            <a:r>
              <a:rPr lang="ru-RU" sz="2800" b="1" u="sng" dirty="0" smtClean="0">
                <a:solidFill>
                  <a:schemeClr val="accent2">
                    <a:lumMod val="50000"/>
                  </a:schemeClr>
                </a:solidFill>
                <a:latin typeface="Arial" panose="020B0604020202020204" pitchFamily="34" charset="0"/>
                <a:cs typeface="Arial" panose="020B0604020202020204" pitchFamily="34" charset="0"/>
              </a:rPr>
              <a:t> </a:t>
            </a:r>
            <a:r>
              <a:rPr lang="ru-RU" sz="2800" b="1" u="sng" dirty="0" err="1">
                <a:solidFill>
                  <a:schemeClr val="accent2">
                    <a:lumMod val="50000"/>
                  </a:schemeClr>
                </a:solidFill>
                <a:latin typeface="Arial" panose="020B0604020202020204" pitchFamily="34" charset="0"/>
                <a:cs typeface="Arial" panose="020B0604020202020204" pitchFamily="34" charset="0"/>
              </a:rPr>
              <a:t>рушди</a:t>
            </a:r>
            <a:r>
              <a:rPr lang="ru-RU" sz="2800" b="1" u="sng" dirty="0">
                <a:solidFill>
                  <a:schemeClr val="accent2">
                    <a:lumMod val="50000"/>
                  </a:schemeClr>
                </a:solidFill>
                <a:latin typeface="Arial" panose="020B0604020202020204" pitchFamily="34" charset="0"/>
                <a:cs typeface="Arial" panose="020B0604020202020204" pitchFamily="34" charset="0"/>
              </a:rPr>
              <a:t> </a:t>
            </a:r>
            <a:r>
              <a:rPr lang="ru-RU" sz="2800" b="1" u="sng" dirty="0" err="1">
                <a:solidFill>
                  <a:schemeClr val="accent2">
                    <a:lumMod val="50000"/>
                  </a:schemeClr>
                </a:solidFill>
                <a:latin typeface="Arial" panose="020B0604020202020204" pitchFamily="34" charset="0"/>
                <a:cs typeface="Arial" panose="020B0604020202020204" pitchFamily="34" charset="0"/>
              </a:rPr>
              <a:t>устувор</a:t>
            </a:r>
            <a:r>
              <a:rPr lang="ru-RU" sz="2800" b="1" u="sng" dirty="0">
                <a:solidFill>
                  <a:schemeClr val="accent2">
                    <a:lumMod val="50000"/>
                  </a:schemeClr>
                </a:solidFill>
                <a:latin typeface="Arial" panose="020B0604020202020204" pitchFamily="34" charset="0"/>
                <a:cs typeface="Arial" panose="020B0604020202020204" pitchFamily="34" charset="0"/>
              </a:rPr>
              <a:t> (</a:t>
            </a:r>
            <a:r>
              <a:rPr lang="en-US" sz="2800" b="1" u="sng" dirty="0">
                <a:solidFill>
                  <a:schemeClr val="accent2">
                    <a:lumMod val="50000"/>
                  </a:schemeClr>
                </a:solidFill>
                <a:latin typeface="Arial" panose="020B0604020202020204" pitchFamily="34" charset="0"/>
                <a:cs typeface="Arial" panose="020B0604020202020204" pitchFamily="34" charset="0"/>
              </a:rPr>
              <a:t>SDGs</a:t>
            </a:r>
            <a:r>
              <a:rPr lang="en-US" sz="2800" b="1" u="sng" dirty="0" smtClean="0">
                <a:solidFill>
                  <a:schemeClr val="accent2">
                    <a:lumMod val="50000"/>
                  </a:schemeClr>
                </a:solidFill>
                <a:latin typeface="Arial" panose="020B0604020202020204" pitchFamily="34" charset="0"/>
                <a:cs typeface="Arial" panose="020B0604020202020204" pitchFamily="34" charset="0"/>
              </a:rPr>
              <a:t>)</a:t>
            </a:r>
            <a:endParaRPr lang="tg-Cyrl-TJ" sz="2800" b="1" u="sng" dirty="0" smtClean="0">
              <a:solidFill>
                <a:schemeClr val="accent2">
                  <a:lumMod val="50000"/>
                </a:schemeClr>
              </a:solidFill>
              <a:latin typeface="Arial" panose="020B0604020202020204" pitchFamily="34" charset="0"/>
              <a:cs typeface="Arial" panose="020B0604020202020204" pitchFamily="34" charset="0"/>
            </a:endParaRPr>
          </a:p>
          <a:p>
            <a:pPr algn="just"/>
            <a:r>
              <a:rPr lang="ru-RU" sz="2800" i="1" dirty="0" err="1" smtClean="0">
                <a:latin typeface="Arial" panose="020B0604020202020204" pitchFamily="34" charset="0"/>
                <a:cs typeface="Arial" panose="020B0604020202020204" pitchFamily="34" charset="0"/>
              </a:rPr>
              <a:t>Таъмини</a:t>
            </a:r>
            <a:r>
              <a:rPr lang="ru-RU" sz="2800" i="1" dirty="0" smtClean="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устувории</a:t>
            </a:r>
            <a:r>
              <a:rPr lang="ru-RU" sz="2800" i="1" dirty="0">
                <a:latin typeface="Arial" panose="020B0604020202020204" pitchFamily="34" charset="0"/>
                <a:cs typeface="Arial" panose="020B0604020202020204" pitchFamily="34" charset="0"/>
              </a:rPr>
              <a:t> </a:t>
            </a:r>
            <a:r>
              <a:rPr lang="ru-RU" sz="2800" i="1" dirty="0" err="1" smtClean="0">
                <a:latin typeface="Arial" panose="020B0604020202020204" pitchFamily="34" charset="0"/>
                <a:cs typeface="Arial" panose="020B0604020202020204" pitchFamily="34" charset="0"/>
              </a:rPr>
              <a:t>экологӣ</a:t>
            </a:r>
            <a:endParaRPr lang="ru-RU" sz="2800" i="1" dirty="0" smtClean="0">
              <a:latin typeface="Arial" panose="020B0604020202020204" pitchFamily="34" charset="0"/>
              <a:cs typeface="Arial" panose="020B0604020202020204" pitchFamily="34" charset="0"/>
            </a:endParaRPr>
          </a:p>
          <a:p>
            <a:pPr algn="just"/>
            <a:r>
              <a:rPr lang="ru-RU" sz="2800" i="1" dirty="0" smtClean="0">
                <a:latin typeface="Arial" panose="020B0604020202020204" pitchFamily="34" charset="0"/>
                <a:cs typeface="Arial" panose="020B0604020202020204" pitchFamily="34" charset="0"/>
              </a:rPr>
              <a:t>Кам </a:t>
            </a:r>
            <a:r>
              <a:rPr lang="ru-RU" sz="2800" i="1" dirty="0" err="1">
                <a:latin typeface="Arial" panose="020B0604020202020204" pitchFamily="34" charset="0"/>
                <a:cs typeface="Arial" panose="020B0604020202020204" pitchFamily="34" charset="0"/>
              </a:rPr>
              <a:t>кардани</a:t>
            </a:r>
            <a:r>
              <a:rPr lang="ru-RU" sz="2800" i="1" dirty="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таъсири</a:t>
            </a:r>
            <a:r>
              <a:rPr lang="ru-RU" sz="2800" i="1" dirty="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манфии</a:t>
            </a:r>
            <a:r>
              <a:rPr lang="ru-RU" sz="2800" i="1" dirty="0">
                <a:latin typeface="Arial" panose="020B0604020202020204" pitchFamily="34" charset="0"/>
                <a:cs typeface="Arial" panose="020B0604020202020204" pitchFamily="34" charset="0"/>
              </a:rPr>
              <a:t> </a:t>
            </a:r>
            <a:r>
              <a:rPr lang="ru-RU" sz="2800" i="1" dirty="0" err="1">
                <a:latin typeface="Arial" panose="020B0604020202020204" pitchFamily="34" charset="0"/>
                <a:cs typeface="Arial" panose="020B0604020202020204" pitchFamily="34" charset="0"/>
              </a:rPr>
              <a:t>партовҳо</a:t>
            </a:r>
            <a:endParaRPr lang="ru-RU"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0651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72610" y="123092"/>
            <a:ext cx="11065119" cy="523220"/>
          </a:xfrm>
          <a:prstGeom prst="rect">
            <a:avLst/>
          </a:prstGeom>
        </p:spPr>
        <p:txBody>
          <a:bodyPr wrap="square">
            <a:spAutoFit/>
          </a:bodyPr>
          <a:lstStyle/>
          <a:p>
            <a:pPr lvl="0" algn="just"/>
            <a:r>
              <a:rPr lang="tg-Cyrl-TJ" sz="2800" b="1" dirty="0" smtClean="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2. Зинабандии </a:t>
            </a:r>
            <a:r>
              <a:rPr lang="tg-Cyrl-TJ" sz="2800" b="1" dirty="0" smtClean="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партовҳо</a:t>
            </a:r>
            <a:r>
              <a:rPr lang="tg-Cyrl-TJ" sz="2800" b="1"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консепсия ва арзёбии интиқодӣ</a:t>
            </a:r>
            <a:r>
              <a:rPr lang="tg-Cyrl-TJ" sz="2800" b="1" dirty="0" smtClean="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a:t>
            </a:r>
            <a:endParaRPr lang="tg-Cyrl-TJ" sz="2800" b="1"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4" name="Прямоугольник 3"/>
          <p:cNvSpPr/>
          <p:nvPr/>
        </p:nvSpPr>
        <p:spPr>
          <a:xfrm>
            <a:off x="237393" y="646312"/>
            <a:ext cx="11412415" cy="4524315"/>
          </a:xfrm>
          <a:prstGeom prst="rect">
            <a:avLst/>
          </a:prstGeom>
        </p:spPr>
        <p:txBody>
          <a:bodyPr wrap="square">
            <a:spAutoFit/>
          </a:bodyPr>
          <a:lstStyle/>
          <a:p>
            <a:r>
              <a:rPr lang="ru-RU" sz="2400" b="1" dirty="0" err="1">
                <a:solidFill>
                  <a:schemeClr val="accent2">
                    <a:lumMod val="50000"/>
                  </a:schemeClr>
                </a:solidFill>
                <a:latin typeface="Arial" panose="020B0604020202020204" pitchFamily="34" charset="0"/>
                <a:cs typeface="Arial" panose="020B0604020202020204" pitchFamily="34" charset="0"/>
              </a:rPr>
              <a:t>Афзоиши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глобалии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партовҳо</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ва</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аҳамияти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идоракунии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онҳо</a:t>
            </a:r>
            <a:endParaRPr lang="ru-RU" sz="2400" b="1" dirty="0">
              <a:solidFill>
                <a:schemeClr val="accent2">
                  <a:lumMod val="50000"/>
                </a:schemeClr>
              </a:solidFill>
              <a:latin typeface="Arial" panose="020B0604020202020204" pitchFamily="34" charset="0"/>
              <a:cs typeface="Arial" panose="020B0604020202020204" pitchFamily="34" charset="0"/>
            </a:endParaRPr>
          </a:p>
          <a:p>
            <a:r>
              <a:rPr lang="ru-RU" sz="2400" b="1" dirty="0" err="1">
                <a:solidFill>
                  <a:schemeClr val="accent2">
                    <a:lumMod val="50000"/>
                  </a:schemeClr>
                </a:solidFill>
                <a:latin typeface="Arial" panose="020B0604020202020204" pitchFamily="34" charset="0"/>
                <a:cs typeface="Arial" panose="020B0604020202020204" pitchFamily="34" charset="0"/>
              </a:rPr>
              <a:t>Афзоиши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ҳаҷми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партовҳо</a:t>
            </a:r>
            <a:endParaRPr lang="ru-RU" sz="2400" b="1" dirty="0">
              <a:solidFill>
                <a:schemeClr val="accent2">
                  <a:lumMod val="50000"/>
                </a:schemeClr>
              </a:solidFill>
              <a:latin typeface="Arial" panose="020B0604020202020204" pitchFamily="34" charset="0"/>
              <a:cs typeface="Arial" panose="020B0604020202020204" pitchFamily="34" charset="0"/>
            </a:endParaRPr>
          </a:p>
          <a:p>
            <a:pPr>
              <a:buFont typeface="Arial" panose="020B0604020202020204" pitchFamily="34" charset="0"/>
              <a:buChar char="•"/>
            </a:pP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иқтисодӣ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зиёдшавии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истеъмол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боиси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афзоиши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мегардад</a:t>
            </a:r>
            <a:r>
              <a:rPr lang="ru-RU" sz="24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400" dirty="0" err="1">
                <a:latin typeface="Arial" panose="020B0604020202020204" pitchFamily="34" charset="0"/>
                <a:cs typeface="Arial" panose="020B0604020202020204" pitchFamily="34" charset="0"/>
              </a:rPr>
              <a:t>Мувофиқи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маълумоти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Бонки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ҷаҳонӣ</a:t>
            </a:r>
            <a:r>
              <a:rPr lang="ru-RU" sz="2400" dirty="0">
                <a:latin typeface="Arial" panose="020B0604020202020204" pitchFamily="34" charset="0"/>
                <a:cs typeface="Arial" panose="020B0604020202020204" pitchFamily="34" charset="0"/>
              </a:rPr>
              <a:t>: </a:t>
            </a:r>
          </a:p>
          <a:p>
            <a:pPr marL="742950" lvl="1" indent="-285750">
              <a:buFont typeface="Arial" panose="020B0604020202020204" pitchFamily="34" charset="0"/>
              <a:buChar char="•"/>
            </a:pPr>
            <a:r>
              <a:rPr lang="ru-RU" sz="2400" dirty="0">
                <a:latin typeface="Arial" panose="020B0604020202020204" pitchFamily="34" charset="0"/>
                <a:cs typeface="Arial" panose="020B0604020202020204" pitchFamily="34" charset="0"/>
              </a:rPr>
              <a:t>соли </a:t>
            </a:r>
            <a:r>
              <a:rPr lang="ru-RU" sz="2400" dirty="0" smtClean="0">
                <a:latin typeface="Arial" panose="020B0604020202020204" pitchFamily="34" charset="0"/>
                <a:cs typeface="Arial" panose="020B0604020202020204" pitchFamily="34" charset="0"/>
              </a:rPr>
              <a:t>2025 </a:t>
            </a:r>
            <a:r>
              <a:rPr lang="ru-RU" sz="2400" dirty="0">
                <a:latin typeface="Arial" panose="020B0604020202020204" pitchFamily="34" charset="0"/>
                <a:cs typeface="Arial" panose="020B0604020202020204" pitchFamily="34" charset="0"/>
              </a:rPr>
              <a:t>— </a:t>
            </a:r>
            <a:r>
              <a:rPr lang="ru-RU" sz="2400" dirty="0" smtClean="0">
                <a:latin typeface="Arial" panose="020B0604020202020204" pitchFamily="34" charset="0"/>
                <a:cs typeface="Arial" panose="020B0604020202020204" pitchFamily="34" charset="0"/>
              </a:rPr>
              <a:t>3,5 </a:t>
            </a:r>
            <a:r>
              <a:rPr lang="ru-RU" sz="2400" dirty="0">
                <a:latin typeface="Arial" panose="020B0604020202020204" pitchFamily="34" charset="0"/>
                <a:cs typeface="Arial" panose="020B0604020202020204" pitchFamily="34" charset="0"/>
              </a:rPr>
              <a:t>млрд тонна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сахти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маишӣ</a:t>
            </a:r>
            <a:r>
              <a:rPr lang="ru-RU" sz="2400" dirty="0">
                <a:latin typeface="Arial" panose="020B0604020202020204" pitchFamily="34" charset="0"/>
                <a:cs typeface="Arial" panose="020B0604020202020204" pitchFamily="34" charset="0"/>
              </a:rPr>
              <a:t>; </a:t>
            </a:r>
          </a:p>
          <a:p>
            <a:pPr marL="742950" lvl="1" indent="-285750">
              <a:buFont typeface="Arial" panose="020B0604020202020204" pitchFamily="34" charset="0"/>
              <a:buChar char="•"/>
            </a:pPr>
            <a:r>
              <a:rPr lang="ru-RU" sz="2400" dirty="0">
                <a:latin typeface="Arial" panose="020B0604020202020204" pitchFamily="34" charset="0"/>
                <a:cs typeface="Arial" panose="020B0604020202020204" pitchFamily="34" charset="0"/>
              </a:rPr>
              <a:t>то соли 2050 — 3,88 млрд тонна </a:t>
            </a:r>
            <a:r>
              <a:rPr lang="ru-RU" sz="2400" dirty="0" err="1">
                <a:latin typeface="Arial" panose="020B0604020202020204" pitchFamily="34" charset="0"/>
                <a:cs typeface="Arial" panose="020B0604020202020204" pitchFamily="34" charset="0"/>
              </a:rPr>
              <a:t>пешбинӣ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 </a:t>
            </a:r>
          </a:p>
          <a:p>
            <a:r>
              <a:rPr lang="ru-RU" sz="2400" b="1" dirty="0" err="1">
                <a:solidFill>
                  <a:schemeClr val="accent2">
                    <a:lumMod val="50000"/>
                  </a:schemeClr>
                </a:solidFill>
                <a:latin typeface="Arial" panose="020B0604020202020204" pitchFamily="34" charset="0"/>
                <a:cs typeface="Arial" panose="020B0604020202020204" pitchFamily="34" charset="0"/>
              </a:rPr>
              <a:t>Аҳамияти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smtClean="0">
                <a:solidFill>
                  <a:schemeClr val="accent2">
                    <a:lumMod val="50000"/>
                  </a:schemeClr>
                </a:solidFill>
                <a:latin typeface="Arial" panose="020B0604020202020204" pitchFamily="34" charset="0"/>
                <a:cs typeface="Arial" panose="020B0604020202020204" pitchFamily="34" charset="0"/>
              </a:rPr>
              <a:t>масъала</a:t>
            </a:r>
            <a:r>
              <a:rPr lang="ru-RU" sz="2400" b="1" dirty="0" smtClean="0">
                <a:solidFill>
                  <a:schemeClr val="accent2">
                    <a:lumMod val="50000"/>
                  </a:schemeClr>
                </a:solidFill>
                <a:latin typeface="Arial" panose="020B0604020202020204" pitchFamily="34" charset="0"/>
                <a:cs typeface="Arial" panose="020B0604020202020204" pitchFamily="34" charset="0"/>
              </a:rPr>
              <a:t> - </a:t>
            </a:r>
            <a:r>
              <a:rPr lang="ru-RU" sz="2400" dirty="0" err="1" smtClean="0">
                <a:latin typeface="Arial" panose="020B0604020202020204" pitchFamily="34" charset="0"/>
                <a:cs typeface="Arial" panose="020B0604020202020204" pitchFamily="34" charset="0"/>
              </a:rPr>
              <a:t>Идоракунии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устувори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вазифаи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ҷомеаи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ҷаҳонӣ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Зарурати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коҳиши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таъсири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манфӣ</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ва</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саломатии</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инсон</a:t>
            </a:r>
            <a:r>
              <a:rPr lang="ru-RU" sz="2400" dirty="0" smtClean="0">
                <a:latin typeface="Arial" panose="020B0604020202020204" pitchFamily="34" charset="0"/>
                <a:cs typeface="Arial" panose="020B0604020202020204" pitchFamily="34" charset="0"/>
              </a:rPr>
              <a:t> </a:t>
            </a:r>
            <a:endParaRPr lang="ru-RU" sz="2400" dirty="0">
              <a:latin typeface="Arial" panose="020B0604020202020204" pitchFamily="34" charset="0"/>
              <a:cs typeface="Arial" panose="020B0604020202020204" pitchFamily="34" charset="0"/>
            </a:endParaRPr>
          </a:p>
          <a:p>
            <a:r>
              <a:rPr lang="ru-RU" sz="2400" b="1" dirty="0" err="1">
                <a:solidFill>
                  <a:schemeClr val="accent2">
                    <a:lumMod val="50000"/>
                  </a:schemeClr>
                </a:solidFill>
                <a:latin typeface="Arial" panose="020B0604020202020204" pitchFamily="34" charset="0"/>
                <a:cs typeface="Arial" panose="020B0604020202020204" pitchFamily="34" charset="0"/>
              </a:rPr>
              <a:t>Иерархияи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smtClean="0">
                <a:solidFill>
                  <a:schemeClr val="accent2">
                    <a:lumMod val="50000"/>
                  </a:schemeClr>
                </a:solidFill>
                <a:latin typeface="Arial" panose="020B0604020202020204" pitchFamily="34" charset="0"/>
                <a:cs typeface="Arial" panose="020B0604020202020204" pitchFamily="34" charset="0"/>
              </a:rPr>
              <a:t>партовҳо</a:t>
            </a:r>
            <a:r>
              <a:rPr lang="ru-RU" sz="2400" b="1" dirty="0" smtClean="0">
                <a:solidFill>
                  <a:schemeClr val="accent2">
                    <a:lumMod val="50000"/>
                  </a:schemeClr>
                </a:solidFill>
                <a:latin typeface="Arial" panose="020B0604020202020204" pitchFamily="34" charset="0"/>
                <a:cs typeface="Arial" panose="020B0604020202020204" pitchFamily="34" charset="0"/>
              </a:rPr>
              <a:t> - </a:t>
            </a:r>
            <a:r>
              <a:rPr lang="ru-RU" sz="2400" dirty="0" err="1" smtClean="0">
                <a:latin typeface="Arial" panose="020B0604020202020204" pitchFamily="34" charset="0"/>
                <a:cs typeface="Arial" panose="020B0604020202020204" pitchFamily="34" charset="0"/>
              </a:rPr>
              <a:t>Воситаи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танзими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равандҳои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Диққат</a:t>
            </a:r>
            <a:r>
              <a:rPr lang="ru-RU" sz="2400" dirty="0" smtClean="0">
                <a:latin typeface="Arial" panose="020B0604020202020204" pitchFamily="34" charset="0"/>
                <a:cs typeface="Arial" panose="020B0604020202020204" pitchFamily="34" charset="0"/>
              </a:rPr>
              <a:t> </a:t>
            </a:r>
            <a:r>
              <a:rPr lang="ru-RU" sz="2400" dirty="0">
                <a:latin typeface="Arial" panose="020B0604020202020204" pitchFamily="34" charset="0"/>
                <a:cs typeface="Arial" panose="020B0604020202020204" pitchFamily="34" charset="0"/>
              </a:rPr>
              <a:t>аз </a:t>
            </a:r>
            <a:r>
              <a:rPr lang="ru-RU" sz="2400" dirty="0" err="1">
                <a:latin typeface="Arial" panose="020B0604020202020204" pitchFamily="34" charset="0"/>
                <a:cs typeface="Arial" panose="020B0604020202020204" pitchFamily="34" charset="0"/>
              </a:rPr>
              <a:t>нобудсозӣ</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пешгирии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пайдоиши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равона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мегардад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227290294"/>
      </p:ext>
    </p:extLst>
  </p:cSld>
  <p:clrMapOvr>
    <a:masterClrMapping/>
  </p:clrMapOvr>
  <mc:AlternateContent xmlns:mc="http://schemas.openxmlformats.org/markup-compatibility/2006" xmlns:p14="http://schemas.microsoft.com/office/powerpoint/2010/main">
    <mc:Choice Requires="p14">
      <p:transition spd="slow" p14:dur="2000" advTm="79723"/>
    </mc:Choice>
    <mc:Fallback xmlns="">
      <p:transition spd="slow" advTm="7972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90147" y="298939"/>
            <a:ext cx="6392007" cy="3578469"/>
          </a:xfrm>
          <a:prstGeom prst="rect">
            <a:avLst/>
          </a:prstGeom>
        </p:spPr>
      </p:pic>
      <p:sp>
        <p:nvSpPr>
          <p:cNvPr id="3" name="TextBox 2"/>
          <p:cNvSpPr txBox="1"/>
          <p:nvPr/>
        </p:nvSpPr>
        <p:spPr>
          <a:xfrm>
            <a:off x="6386147" y="2962955"/>
            <a:ext cx="395654" cy="261610"/>
          </a:xfrm>
          <a:prstGeom prst="rect">
            <a:avLst/>
          </a:prstGeom>
          <a:noFill/>
        </p:spPr>
        <p:txBody>
          <a:bodyPr wrap="square" rtlCol="0">
            <a:spAutoFit/>
          </a:bodyPr>
          <a:lstStyle/>
          <a:p>
            <a:r>
              <a:rPr lang="ru-RU" sz="1100" b="1" dirty="0" smtClean="0"/>
              <a:t>3</a:t>
            </a:r>
            <a:endParaRPr lang="ru-RU" sz="1100" b="1" dirty="0"/>
          </a:p>
        </p:txBody>
      </p:sp>
      <p:sp>
        <p:nvSpPr>
          <p:cNvPr id="4" name="TextBox 3"/>
          <p:cNvSpPr txBox="1"/>
          <p:nvPr/>
        </p:nvSpPr>
        <p:spPr>
          <a:xfrm>
            <a:off x="202224" y="6497515"/>
            <a:ext cx="7376746" cy="261610"/>
          </a:xfrm>
          <a:prstGeom prst="rect">
            <a:avLst/>
          </a:prstGeom>
          <a:noFill/>
        </p:spPr>
        <p:txBody>
          <a:bodyPr wrap="square" rtlCol="0">
            <a:spAutoFit/>
          </a:bodyPr>
          <a:lstStyle/>
          <a:p>
            <a:r>
              <a:rPr lang="tg-Cyrl-TJ" sz="1100" b="1" dirty="0" smtClean="0">
                <a:latin typeface="Arial" panose="020B0604020202020204" pitchFamily="34" charset="0"/>
                <a:cs typeface="Arial" panose="020B0604020202020204" pitchFamily="34" charset="0"/>
              </a:rPr>
              <a:t>3. Бо истифода аз технологияҳои зеҳни сунъи омода шудааст</a:t>
            </a:r>
            <a:endParaRPr lang="ru-RU" sz="1100" b="1" dirty="0">
              <a:latin typeface="Arial" panose="020B0604020202020204" pitchFamily="34" charset="0"/>
              <a:cs typeface="Arial" panose="020B0604020202020204" pitchFamily="34" charset="0"/>
            </a:endParaRPr>
          </a:p>
        </p:txBody>
      </p:sp>
      <p:sp>
        <p:nvSpPr>
          <p:cNvPr id="7" name="Прямоугольник 6"/>
          <p:cNvSpPr/>
          <p:nvPr/>
        </p:nvSpPr>
        <p:spPr>
          <a:xfrm>
            <a:off x="7394331" y="461025"/>
            <a:ext cx="3763107" cy="3785652"/>
          </a:xfrm>
          <a:prstGeom prst="rect">
            <a:avLst/>
          </a:prstGeom>
        </p:spPr>
        <p:txBody>
          <a:bodyPr wrap="square">
            <a:spAutoFit/>
          </a:bodyPr>
          <a:lstStyle/>
          <a:p>
            <a:r>
              <a:rPr lang="ru-RU" sz="2000" dirty="0" err="1">
                <a:latin typeface="Arial" panose="020B0604020202020204" pitchFamily="34" charset="0"/>
                <a:cs typeface="Arial" panose="020B0604020202020204" pitchFamily="34" charset="0"/>
              </a:rPr>
              <a:t>Иерархияи</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партовҳо</a:t>
            </a:r>
            <a:r>
              <a:rPr lang="ru-RU" sz="2000" dirty="0">
                <a:latin typeface="Arial" panose="020B0604020202020204" pitchFamily="34" charset="0"/>
                <a:cs typeface="Arial" panose="020B0604020202020204" pitchFamily="34" charset="0"/>
              </a:rPr>
              <a:t> чист</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Иерархияи</a:t>
            </a:r>
            <a:r>
              <a:rPr lang="ru-RU" sz="2000" dirty="0" smtClean="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партовҳо</a:t>
            </a:r>
            <a:r>
              <a:rPr lang="ru-RU" sz="2000" dirty="0">
                <a:latin typeface="Arial" panose="020B0604020202020204" pitchFamily="34" charset="0"/>
                <a:cs typeface="Arial" panose="020B0604020202020204" pitchFamily="34" charset="0"/>
              </a:rPr>
              <a:t> — модели </a:t>
            </a:r>
            <a:r>
              <a:rPr lang="ru-RU" sz="2000" dirty="0" err="1">
                <a:latin typeface="Arial" panose="020B0604020202020204" pitchFamily="34" charset="0"/>
                <a:cs typeface="Arial" panose="020B0604020202020204" pitchFamily="34" charset="0"/>
              </a:rPr>
              <a:t>муосири</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идоракунии</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партовҳо</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мебошад</a:t>
            </a:r>
            <a:r>
              <a:rPr lang="ru-RU" sz="2000" dirty="0" smtClean="0">
                <a:latin typeface="Arial" panose="020B0604020202020204" pitchFamily="34" charset="0"/>
                <a:cs typeface="Arial" panose="020B0604020202020204" pitchFamily="34" charset="0"/>
              </a:rPr>
              <a:t>. Бори </a:t>
            </a:r>
            <a:r>
              <a:rPr lang="ru-RU" sz="2000" dirty="0" err="1">
                <a:latin typeface="Arial" panose="020B0604020202020204" pitchFamily="34" charset="0"/>
                <a:cs typeface="Arial" panose="020B0604020202020204" pitchFamily="34" charset="0"/>
              </a:rPr>
              <a:t>аввал</a:t>
            </a:r>
            <a:r>
              <a:rPr lang="ru-RU" sz="2000" dirty="0">
                <a:latin typeface="Arial" panose="020B0604020202020204" pitchFamily="34" charset="0"/>
                <a:cs typeface="Arial" panose="020B0604020202020204" pitchFamily="34" charset="0"/>
              </a:rPr>
              <a:t> дар </a:t>
            </a:r>
            <a:r>
              <a:rPr lang="ru-RU" sz="2000" dirty="0" err="1">
                <a:latin typeface="Arial" panose="020B0604020202020204" pitchFamily="34" charset="0"/>
                <a:cs typeface="Arial" panose="020B0604020202020204" pitchFamily="34" charset="0"/>
              </a:rPr>
              <a:t>сиёсати</a:t>
            </a:r>
            <a:r>
              <a:rPr lang="ru-RU" sz="2000" dirty="0">
                <a:latin typeface="Arial" panose="020B0604020202020204" pitchFamily="34" charset="0"/>
                <a:cs typeface="Arial" panose="020B0604020202020204" pitchFamily="34" charset="0"/>
              </a:rPr>
              <a:t> экологии </a:t>
            </a:r>
            <a:r>
              <a:rPr lang="ru-RU" sz="2000" dirty="0" err="1">
                <a:latin typeface="Arial" panose="020B0604020202020204" pitchFamily="34" charset="0"/>
                <a:cs typeface="Arial" panose="020B0604020202020204" pitchFamily="34" charset="0"/>
              </a:rPr>
              <a:t>кишварҳои</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аврупоӣ</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ва</a:t>
            </a:r>
            <a:r>
              <a:rPr lang="ru-RU" sz="2000" dirty="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барномаҳои</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Иттиҳоди</a:t>
            </a:r>
            <a:r>
              <a:rPr lang="ru-RU" sz="2000" dirty="0" smtClean="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Аврупо</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истифода</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гардид.Минбаъд</a:t>
            </a:r>
            <a:r>
              <a:rPr lang="ru-RU" sz="2000" dirty="0">
                <a:latin typeface="Arial" panose="020B0604020202020204" pitchFamily="34" charset="0"/>
                <a:cs typeface="Arial" panose="020B0604020202020204" pitchFamily="34" charset="0"/>
              </a:rPr>
              <a:t> аз </a:t>
            </a:r>
            <a:r>
              <a:rPr lang="ru-RU" sz="2000" dirty="0" err="1" smtClean="0">
                <a:latin typeface="Arial" panose="020B0604020202020204" pitchFamily="34" charset="0"/>
                <a:cs typeface="Arial" panose="020B0604020202020204" pitchFamily="34" charset="0"/>
              </a:rPr>
              <a:t>ҷониби</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Созмони</a:t>
            </a:r>
            <a:r>
              <a:rPr lang="ru-RU" sz="2000" dirty="0" smtClean="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Милали</a:t>
            </a:r>
            <a:r>
              <a:rPr lang="ru-RU" sz="2000" dirty="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Муттаҳид</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ҳамчун</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самти</a:t>
            </a:r>
            <a:r>
              <a:rPr lang="ru-RU" sz="2000" dirty="0" smtClean="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самараноки</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идоракунии</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партовҳо</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дастгирӣ</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шуд</a:t>
            </a:r>
            <a:r>
              <a:rPr lang="ru-RU" sz="2000" dirty="0">
                <a:latin typeface="Arial" panose="020B0604020202020204" pitchFamily="34" charset="0"/>
                <a:cs typeface="Arial" panose="020B0604020202020204" pitchFamily="34" charset="0"/>
              </a:rPr>
              <a:t>.</a:t>
            </a:r>
          </a:p>
        </p:txBody>
      </p:sp>
      <p:sp>
        <p:nvSpPr>
          <p:cNvPr id="8" name="Прямоугольник 7"/>
          <p:cNvSpPr/>
          <p:nvPr/>
        </p:nvSpPr>
        <p:spPr>
          <a:xfrm>
            <a:off x="290147" y="3760739"/>
            <a:ext cx="6096000" cy="2308324"/>
          </a:xfrm>
          <a:prstGeom prst="rect">
            <a:avLst/>
          </a:prstGeom>
        </p:spPr>
        <p:txBody>
          <a:bodyPr>
            <a:spAutoFit/>
          </a:bodyPr>
          <a:lstStyle/>
          <a:p>
            <a:r>
              <a:rPr lang="ru-RU" dirty="0" err="1"/>
              <a:t>Моҳияти</a:t>
            </a:r>
            <a:r>
              <a:rPr lang="ru-RU" dirty="0"/>
              <a:t> </a:t>
            </a:r>
            <a:r>
              <a:rPr lang="ru-RU" dirty="0" err="1"/>
              <a:t>асосии</a:t>
            </a:r>
            <a:r>
              <a:rPr lang="ru-RU" dirty="0"/>
              <a:t> иерархия дар он </a:t>
            </a:r>
            <a:r>
              <a:rPr lang="ru-RU" dirty="0" err="1"/>
              <a:t>аст</a:t>
            </a:r>
            <a:r>
              <a:rPr lang="ru-RU" dirty="0"/>
              <a:t>, </a:t>
            </a:r>
            <a:r>
              <a:rPr lang="ru-RU" dirty="0" err="1"/>
              <a:t>ки</a:t>
            </a:r>
            <a:r>
              <a:rPr lang="ru-RU" dirty="0"/>
              <a:t> </a:t>
            </a:r>
            <a:r>
              <a:rPr lang="ru-RU" dirty="0" err="1"/>
              <a:t>роҳҳои</a:t>
            </a:r>
            <a:r>
              <a:rPr lang="ru-RU" dirty="0"/>
              <a:t> </a:t>
            </a:r>
            <a:r>
              <a:rPr lang="ru-RU" dirty="0" err="1"/>
              <a:t>муносибат</a:t>
            </a:r>
            <a:r>
              <a:rPr lang="ru-RU" dirty="0"/>
              <a:t> </a:t>
            </a:r>
            <a:r>
              <a:rPr lang="ru-RU" dirty="0" err="1"/>
              <a:t>бо</a:t>
            </a:r>
            <a:r>
              <a:rPr lang="ru-RU" dirty="0"/>
              <a:t> </a:t>
            </a:r>
            <a:r>
              <a:rPr lang="ru-RU" dirty="0" err="1"/>
              <a:t>партовҳо</a:t>
            </a:r>
            <a:r>
              <a:rPr lang="ru-RU" dirty="0"/>
              <a:t> аз </a:t>
            </a:r>
            <a:r>
              <a:rPr lang="ru-RU" dirty="0" err="1"/>
              <a:t>ҷиҳати</a:t>
            </a:r>
            <a:r>
              <a:rPr lang="ru-RU" dirty="0"/>
              <a:t> </a:t>
            </a:r>
            <a:r>
              <a:rPr lang="ru-RU" dirty="0" err="1"/>
              <a:t>таъсири</a:t>
            </a:r>
            <a:r>
              <a:rPr lang="ru-RU" dirty="0"/>
              <a:t> </a:t>
            </a:r>
            <a:r>
              <a:rPr lang="ru-RU" dirty="0" err="1"/>
              <a:t>экологӣ</a:t>
            </a:r>
            <a:r>
              <a:rPr lang="ru-RU" dirty="0"/>
              <a:t> ба </a:t>
            </a:r>
            <a:r>
              <a:rPr lang="ru-RU" dirty="0" err="1"/>
              <a:t>тартиби</a:t>
            </a:r>
            <a:r>
              <a:rPr lang="ru-RU" dirty="0"/>
              <a:t> </a:t>
            </a:r>
            <a:r>
              <a:rPr lang="ru-RU" dirty="0" err="1"/>
              <a:t>афзалиятнок</a:t>
            </a:r>
            <a:r>
              <a:rPr lang="ru-RU" dirty="0"/>
              <a:t> </a:t>
            </a:r>
            <a:r>
              <a:rPr lang="ru-RU" dirty="0" err="1"/>
              <a:t>ҷойгир</a:t>
            </a:r>
            <a:r>
              <a:rPr lang="ru-RU" dirty="0"/>
              <a:t> карда </a:t>
            </a:r>
            <a:r>
              <a:rPr lang="ru-RU" dirty="0" err="1"/>
              <a:t>мешаванд</a:t>
            </a:r>
            <a:r>
              <a:rPr lang="ru-RU" dirty="0"/>
              <a:t>. Дар </a:t>
            </a:r>
            <a:r>
              <a:rPr lang="ru-RU" dirty="0" err="1"/>
              <a:t>ҷойи</a:t>
            </a:r>
            <a:r>
              <a:rPr lang="ru-RU" dirty="0"/>
              <a:t> </a:t>
            </a:r>
            <a:r>
              <a:rPr lang="ru-RU" dirty="0" err="1"/>
              <a:t>аввал</a:t>
            </a:r>
            <a:r>
              <a:rPr lang="ru-RU" dirty="0"/>
              <a:t> </a:t>
            </a:r>
            <a:r>
              <a:rPr lang="ru-RU" dirty="0" err="1"/>
              <a:t>пешгирии</a:t>
            </a:r>
            <a:r>
              <a:rPr lang="ru-RU" dirty="0"/>
              <a:t> </a:t>
            </a:r>
            <a:r>
              <a:rPr lang="ru-RU" dirty="0" err="1"/>
              <a:t>пайдоиши</a:t>
            </a:r>
            <a:r>
              <a:rPr lang="ru-RU" dirty="0"/>
              <a:t> </a:t>
            </a:r>
            <a:r>
              <a:rPr lang="ru-RU" dirty="0" err="1"/>
              <a:t>партовҳо</a:t>
            </a:r>
            <a:r>
              <a:rPr lang="ru-RU" dirty="0"/>
              <a:t> </a:t>
            </a:r>
            <a:r>
              <a:rPr lang="ru-RU" dirty="0" err="1"/>
              <a:t>қарор</a:t>
            </a:r>
            <a:r>
              <a:rPr lang="ru-RU" dirty="0"/>
              <a:t> </a:t>
            </a:r>
            <a:r>
              <a:rPr lang="ru-RU" dirty="0" err="1"/>
              <a:t>дорад</a:t>
            </a:r>
            <a:r>
              <a:rPr lang="ru-RU" dirty="0"/>
              <a:t>, зеро он </a:t>
            </a:r>
            <a:r>
              <a:rPr lang="ru-RU" dirty="0" err="1"/>
              <a:t>роҳи</a:t>
            </a:r>
            <a:r>
              <a:rPr lang="ru-RU" dirty="0"/>
              <a:t> </a:t>
            </a:r>
            <a:r>
              <a:rPr lang="ru-RU" dirty="0" err="1"/>
              <a:t>беҳтарини</a:t>
            </a:r>
            <a:r>
              <a:rPr lang="ru-RU" dirty="0"/>
              <a:t> </a:t>
            </a:r>
            <a:r>
              <a:rPr lang="ru-RU" dirty="0" err="1"/>
              <a:t>ҳифзи</a:t>
            </a:r>
            <a:r>
              <a:rPr lang="ru-RU" dirty="0"/>
              <a:t> </a:t>
            </a:r>
            <a:r>
              <a:rPr lang="ru-RU" dirty="0" err="1"/>
              <a:t>муҳити</a:t>
            </a:r>
            <a:r>
              <a:rPr lang="ru-RU" dirty="0"/>
              <a:t> </a:t>
            </a:r>
            <a:r>
              <a:rPr lang="ru-RU" dirty="0" err="1"/>
              <a:t>зист</a:t>
            </a:r>
            <a:r>
              <a:rPr lang="ru-RU" dirty="0"/>
              <a:t> </a:t>
            </a:r>
            <a:r>
              <a:rPr lang="ru-RU" dirty="0" err="1"/>
              <a:t>ва</a:t>
            </a:r>
            <a:r>
              <a:rPr lang="ru-RU" dirty="0"/>
              <a:t> </a:t>
            </a:r>
            <a:r>
              <a:rPr lang="ru-RU" dirty="0" err="1"/>
              <a:t>сарфаи</a:t>
            </a:r>
            <a:r>
              <a:rPr lang="ru-RU" dirty="0"/>
              <a:t> </a:t>
            </a:r>
            <a:r>
              <a:rPr lang="ru-RU" dirty="0" err="1"/>
              <a:t>захираҳо</a:t>
            </a:r>
            <a:r>
              <a:rPr lang="ru-RU" dirty="0"/>
              <a:t> </a:t>
            </a:r>
            <a:r>
              <a:rPr lang="ru-RU" dirty="0" err="1"/>
              <a:t>мебошад</a:t>
            </a:r>
            <a:r>
              <a:rPr lang="ru-RU" dirty="0"/>
              <a:t>. Дар </a:t>
            </a:r>
            <a:r>
              <a:rPr lang="ru-RU" dirty="0" err="1"/>
              <a:t>сатҳҳои</a:t>
            </a:r>
            <a:r>
              <a:rPr lang="ru-RU" dirty="0"/>
              <a:t> </a:t>
            </a:r>
            <a:r>
              <a:rPr lang="ru-RU" dirty="0" err="1"/>
              <a:t>баъдӣ</a:t>
            </a:r>
            <a:r>
              <a:rPr lang="ru-RU" dirty="0"/>
              <a:t> </a:t>
            </a:r>
            <a:r>
              <a:rPr lang="ru-RU" dirty="0" err="1"/>
              <a:t>истифодаи</a:t>
            </a:r>
            <a:r>
              <a:rPr lang="ru-RU" dirty="0"/>
              <a:t> </a:t>
            </a:r>
            <a:r>
              <a:rPr lang="ru-RU" dirty="0" err="1"/>
              <a:t>такрорӣ</a:t>
            </a:r>
            <a:r>
              <a:rPr lang="ru-RU" dirty="0"/>
              <a:t>, </a:t>
            </a:r>
            <a:r>
              <a:rPr lang="ru-RU" dirty="0" err="1"/>
              <a:t>коркарди</a:t>
            </a:r>
            <a:r>
              <a:rPr lang="ru-RU" dirty="0"/>
              <a:t> </a:t>
            </a:r>
            <a:r>
              <a:rPr lang="ru-RU" dirty="0" err="1"/>
              <a:t>дубора</a:t>
            </a:r>
            <a:r>
              <a:rPr lang="ru-RU" dirty="0"/>
              <a:t> </a:t>
            </a:r>
            <a:r>
              <a:rPr lang="ru-RU" dirty="0" err="1"/>
              <a:t>ва</a:t>
            </a:r>
            <a:r>
              <a:rPr lang="ru-RU" dirty="0"/>
              <a:t> </a:t>
            </a:r>
            <a:r>
              <a:rPr lang="ru-RU" dirty="0" err="1"/>
              <a:t>барқарорсозӣ</a:t>
            </a:r>
            <a:r>
              <a:rPr lang="ru-RU" dirty="0"/>
              <a:t> </a:t>
            </a:r>
            <a:r>
              <a:rPr lang="ru-RU" dirty="0" err="1"/>
              <a:t>ҷой</a:t>
            </a:r>
            <a:r>
              <a:rPr lang="ru-RU" dirty="0"/>
              <a:t> </a:t>
            </a:r>
            <a:r>
              <a:rPr lang="ru-RU" dirty="0" err="1"/>
              <a:t>гирифтаанд</a:t>
            </a:r>
            <a:r>
              <a:rPr lang="ru-RU" dirty="0"/>
              <a:t>. </a:t>
            </a:r>
            <a:r>
              <a:rPr lang="ru-RU" dirty="0" err="1"/>
              <a:t>Нобудсозӣ</a:t>
            </a:r>
            <a:r>
              <a:rPr lang="ru-RU" dirty="0"/>
              <a:t> </a:t>
            </a:r>
            <a:r>
              <a:rPr lang="ru-RU" dirty="0" err="1"/>
              <a:t>бошад</a:t>
            </a:r>
            <a:r>
              <a:rPr lang="ru-RU" dirty="0"/>
              <a:t>, </a:t>
            </a:r>
            <a:r>
              <a:rPr lang="ru-RU" dirty="0" err="1"/>
              <a:t>ҳамчун</a:t>
            </a:r>
            <a:r>
              <a:rPr lang="ru-RU" dirty="0"/>
              <a:t> </a:t>
            </a:r>
            <a:r>
              <a:rPr lang="ru-RU" dirty="0" err="1"/>
              <a:t>усули</a:t>
            </a:r>
            <a:r>
              <a:rPr lang="ru-RU" dirty="0"/>
              <a:t> </a:t>
            </a:r>
            <a:r>
              <a:rPr lang="ru-RU" dirty="0" err="1"/>
              <a:t>охирин</a:t>
            </a:r>
            <a:r>
              <a:rPr lang="ru-RU" dirty="0"/>
              <a:t> </a:t>
            </a:r>
            <a:r>
              <a:rPr lang="ru-RU" dirty="0" err="1"/>
              <a:t>истифода</a:t>
            </a:r>
            <a:r>
              <a:rPr lang="ru-RU" dirty="0"/>
              <a:t> </a:t>
            </a:r>
            <a:r>
              <a:rPr lang="ru-RU" dirty="0" err="1"/>
              <a:t>мешавад</a:t>
            </a:r>
            <a:r>
              <a:rPr lang="ru-RU" dirty="0"/>
              <a:t>.</a:t>
            </a:r>
          </a:p>
        </p:txBody>
      </p:sp>
    </p:spTree>
    <p:extLst>
      <p:ext uri="{BB962C8B-B14F-4D97-AF65-F5344CB8AC3E}">
        <p14:creationId xmlns:p14="http://schemas.microsoft.com/office/powerpoint/2010/main" val="437751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18746" y="742716"/>
            <a:ext cx="10735409" cy="3554819"/>
          </a:xfrm>
          <a:prstGeom prst="rect">
            <a:avLst/>
          </a:prstGeom>
        </p:spPr>
        <p:txBody>
          <a:bodyPr wrap="square">
            <a:spAutoFit/>
          </a:bodyPr>
          <a:lstStyle/>
          <a:p>
            <a:pPr algn="just"/>
            <a:r>
              <a:rPr lang="ru-RU" sz="2500" dirty="0">
                <a:latin typeface="Arial" panose="020B0604020202020204" pitchFamily="34" charset="0"/>
                <a:cs typeface="Arial" panose="020B0604020202020204" pitchFamily="34" charset="0"/>
              </a:rPr>
              <a:t>Дар </a:t>
            </a:r>
            <a:r>
              <a:rPr lang="ru-RU" sz="2500" dirty="0" err="1">
                <a:latin typeface="Arial" panose="020B0604020202020204" pitchFamily="34" charset="0"/>
                <a:cs typeface="Arial" panose="020B0604020202020204" pitchFamily="34" charset="0"/>
              </a:rPr>
              <a:t>амал</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татбиқи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иерархияи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партовҳо</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ҳамоҳангии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фаъолияти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давлат</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бахши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хусусӣ</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ва</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ҷомеаро</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талаб</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мекунад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Давлат</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метавонад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тавассути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қонунгузорӣ</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ва</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сиёсати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экологӣ</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шароити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мусоид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фароҳам</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оварад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корхонаҳо</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метавонанд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технологияҳои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нав</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ва</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моделҳои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давриро</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ҷорӣ</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намоянд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ва</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шаҳрвандон</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метавонанд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рафтори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масъулона</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нисбат</a:t>
            </a:r>
            <a:r>
              <a:rPr lang="ru-RU" sz="2500" dirty="0">
                <a:latin typeface="Arial" panose="020B0604020202020204" pitchFamily="34" charset="0"/>
                <a:cs typeface="Arial" panose="020B0604020202020204" pitchFamily="34" charset="0"/>
              </a:rPr>
              <a:t> ба </a:t>
            </a:r>
            <a:r>
              <a:rPr lang="ru-RU" sz="2500" dirty="0" err="1">
                <a:latin typeface="Arial" panose="020B0604020202020204" pitchFamily="34" charset="0"/>
                <a:cs typeface="Arial" panose="020B0604020202020204" pitchFamily="34" charset="0"/>
              </a:rPr>
              <a:t>истеъмол</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ва</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партовҳоро</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қабул</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намоянд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Иерархияи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партовҳо</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ҳамчун</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воситаи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муҳими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идоракунии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устувор</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баромад</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намуда</a:t>
            </a:r>
            <a:r>
              <a:rPr lang="ru-RU" sz="2500" dirty="0">
                <a:latin typeface="Arial" panose="020B0604020202020204" pitchFamily="34" charset="0"/>
                <a:cs typeface="Arial" panose="020B0604020202020204" pitchFamily="34" charset="0"/>
              </a:rPr>
              <a:t>, ба </a:t>
            </a:r>
            <a:r>
              <a:rPr lang="ru-RU" sz="2500" dirty="0" err="1">
                <a:latin typeface="Arial" panose="020B0604020202020204" pitchFamily="34" charset="0"/>
                <a:cs typeface="Arial" panose="020B0604020202020204" pitchFamily="34" charset="0"/>
              </a:rPr>
              <a:t>коҳиши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таъсири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манфии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экологӣ</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сарфаи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захираҳо</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ва</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таъмини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рушди</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устувор</a:t>
            </a:r>
            <a:r>
              <a:rPr lang="ru-RU" sz="2500" dirty="0">
                <a:latin typeface="Arial" panose="020B0604020202020204" pitchFamily="34" charset="0"/>
                <a:cs typeface="Arial" panose="020B0604020202020204" pitchFamily="34" charset="0"/>
              </a:rPr>
              <a:t> </a:t>
            </a:r>
            <a:r>
              <a:rPr lang="ru-RU" sz="2500" dirty="0" err="1">
                <a:latin typeface="Arial" panose="020B0604020202020204" pitchFamily="34" charset="0"/>
                <a:cs typeface="Arial" panose="020B0604020202020204" pitchFamily="34" charset="0"/>
              </a:rPr>
              <a:t>мусоидат</a:t>
            </a:r>
            <a:r>
              <a:rPr lang="ru-RU" sz="2500" dirty="0">
                <a:latin typeface="Arial" panose="020B0604020202020204" pitchFamily="34" charset="0"/>
                <a:cs typeface="Arial" panose="020B0604020202020204" pitchFamily="34" charset="0"/>
              </a:rPr>
              <a:t> </a:t>
            </a:r>
            <a:r>
              <a:rPr lang="ru-RU" sz="2500" dirty="0" err="1" smtClean="0">
                <a:latin typeface="Arial" panose="020B0604020202020204" pitchFamily="34" charset="0"/>
                <a:cs typeface="Arial" panose="020B0604020202020204" pitchFamily="34" charset="0"/>
              </a:rPr>
              <a:t>мекунад</a:t>
            </a:r>
            <a:r>
              <a:rPr lang="ru-RU" sz="2500" dirty="0" smtClean="0">
                <a:latin typeface="Arial" panose="020B0604020202020204" pitchFamily="34" charset="0"/>
                <a:cs typeface="Arial" panose="020B0604020202020204" pitchFamily="34" charset="0"/>
              </a:rPr>
              <a:t>.</a:t>
            </a:r>
            <a:endParaRPr lang="ru-RU" sz="2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5145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45124" y="142828"/>
            <a:ext cx="10999177" cy="830997"/>
          </a:xfrm>
          <a:prstGeom prst="rect">
            <a:avLst/>
          </a:prstGeom>
        </p:spPr>
        <p:txBody>
          <a:bodyPr wrap="square">
            <a:spAutoFit/>
          </a:bodyPr>
          <a:lstStyle/>
          <a:p>
            <a:r>
              <a:rPr lang="ru-RU" sz="2400" b="1" dirty="0">
                <a:solidFill>
                  <a:schemeClr val="accent1">
                    <a:lumMod val="50000"/>
                  </a:schemeClr>
                </a:solidFill>
                <a:latin typeface="Arial" panose="020B0604020202020204" pitchFamily="34" charset="0"/>
                <a:cs typeface="Arial" panose="020B0604020202020204" pitchFamily="34" charset="0"/>
              </a:rPr>
              <a:t>3. </a:t>
            </a:r>
            <a:r>
              <a:rPr lang="ru-RU" sz="2400" b="1" dirty="0" err="1">
                <a:solidFill>
                  <a:schemeClr val="accent1">
                    <a:lumMod val="50000"/>
                  </a:schemeClr>
                </a:solidFill>
                <a:latin typeface="Arial" panose="020B0604020202020204" pitchFamily="34" charset="0"/>
                <a:cs typeface="Arial" panose="020B0604020202020204" pitchFamily="34" charset="0"/>
              </a:rPr>
              <a:t>Механизмҳои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институтсионалӣ</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ҳуқуқӣ</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ва</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иқтисодии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идоракунии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партовҳо</a:t>
            </a:r>
            <a:r>
              <a:rPr lang="ru-RU" sz="2400" b="1" dirty="0">
                <a:solidFill>
                  <a:schemeClr val="accent1">
                    <a:lumMod val="50000"/>
                  </a:schemeClr>
                </a:solidFill>
                <a:latin typeface="Arial" panose="020B0604020202020204" pitchFamily="34" charset="0"/>
                <a:cs typeface="Arial" panose="020B0604020202020204" pitchFamily="34" charset="0"/>
              </a:rPr>
              <a:t>.</a:t>
            </a:r>
          </a:p>
        </p:txBody>
      </p:sp>
      <p:sp>
        <p:nvSpPr>
          <p:cNvPr id="4" name="Прямоугольник 3"/>
          <p:cNvSpPr/>
          <p:nvPr/>
        </p:nvSpPr>
        <p:spPr>
          <a:xfrm>
            <a:off x="263769" y="1395856"/>
            <a:ext cx="11421208" cy="1938992"/>
          </a:xfrm>
          <a:prstGeom prst="rect">
            <a:avLst/>
          </a:prstGeom>
        </p:spPr>
        <p:txBody>
          <a:bodyPr wrap="square">
            <a:spAutoFit/>
          </a:bodyPr>
          <a:lstStyle/>
          <a:p>
            <a:r>
              <a:rPr lang="ru-RU" sz="2400" b="1" i="1" dirty="0" err="1">
                <a:solidFill>
                  <a:schemeClr val="accent1">
                    <a:lumMod val="50000"/>
                  </a:schemeClr>
                </a:solidFill>
                <a:latin typeface="Arial" panose="020B0604020202020204" pitchFamily="34" charset="0"/>
                <a:cs typeface="Arial" panose="020B0604020202020204" pitchFamily="34" charset="0"/>
              </a:rPr>
              <a:t>Механизмҳои</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институтсионалӣ</a:t>
            </a:r>
            <a:r>
              <a:rPr lang="ru-RU" sz="2400" b="1" i="1" dirty="0">
                <a:solidFill>
                  <a:schemeClr val="accent1">
                    <a:lumMod val="50000"/>
                  </a:schemeClr>
                </a:solidFill>
                <a:latin typeface="Arial" panose="020B0604020202020204" pitchFamily="34" charset="0"/>
                <a:cs typeface="Arial" panose="020B0604020202020204" pitchFamily="34" charset="0"/>
              </a:rPr>
              <a:t> ба </a:t>
            </a:r>
            <a:r>
              <a:rPr lang="ru-RU" sz="2400" b="1" i="1" dirty="0" err="1">
                <a:solidFill>
                  <a:schemeClr val="accent1">
                    <a:lumMod val="50000"/>
                  </a:schemeClr>
                </a:solidFill>
                <a:latin typeface="Arial" panose="020B0604020202020204" pitchFamily="34" charset="0"/>
                <a:cs typeface="Arial" panose="020B0604020202020204" pitchFamily="34" charset="0"/>
              </a:rPr>
              <a:t>сохтор</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ва</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ташкилоти</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идоракунии</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партовҳо</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дахл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муайян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кадом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муассисаҳо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ташкилотҳо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масъул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чӣ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гуна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ҳамкорӣ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байни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онҳо</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роҳ</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монда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 Ба ин </a:t>
            </a:r>
            <a:r>
              <a:rPr lang="ru-RU" sz="2400" dirty="0" err="1">
                <a:latin typeface="Arial" panose="020B0604020202020204" pitchFamily="34" charset="0"/>
                <a:cs typeface="Arial" panose="020B0604020202020204" pitchFamily="34" charset="0"/>
              </a:rPr>
              <a:t>сохторҳо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ҳукумат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мақомоти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маҳаллӣ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ширкатҳои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хусусӣ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ташкилотҳои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ҷамъиятӣ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дохил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мешаванд</a:t>
            </a:r>
            <a:r>
              <a:rPr lang="ru-RU"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207883308"/>
      </p:ext>
    </p:extLst>
  </p:cSld>
  <p:clrMapOvr>
    <a:masterClrMapping/>
  </p:clrMapOvr>
  <mc:AlternateContent xmlns:mc="http://schemas.openxmlformats.org/markup-compatibility/2006" xmlns:p14="http://schemas.microsoft.com/office/powerpoint/2010/main">
    <mc:Choice Requires="p14">
      <p:transition spd="slow" p14:dur="2000" advTm="103310"/>
    </mc:Choice>
    <mc:Fallback xmlns="">
      <p:transition spd="slow" advTm="10331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7393" y="0"/>
            <a:ext cx="11034345" cy="5847755"/>
          </a:xfrm>
          <a:prstGeom prst="rect">
            <a:avLst/>
          </a:prstGeom>
        </p:spPr>
        <p:txBody>
          <a:bodyPr wrap="square">
            <a:spAutoFit/>
          </a:bodyPr>
          <a:lstStyle/>
          <a:p>
            <a:pPr algn="just"/>
            <a:r>
              <a:rPr lang="ru-RU" sz="2200" dirty="0">
                <a:latin typeface="Arial" panose="020B0604020202020204" pitchFamily="34" charset="0"/>
                <a:cs typeface="Arial" panose="020B0604020202020204" pitchFamily="34" charset="0"/>
              </a:rPr>
              <a:t>Масалан, дар </a:t>
            </a:r>
            <a:r>
              <a:rPr lang="ru-RU" sz="2200" dirty="0" err="1">
                <a:latin typeface="Arial" panose="020B0604020202020204" pitchFamily="34" charset="0"/>
                <a:cs typeface="Arial" panose="020B0604020202020204" pitchFamily="34" charset="0"/>
              </a:rPr>
              <a:t>Точикистон</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идоракунии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партовҳо</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асосан</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зери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назорати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Кумитаи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ҳифзи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муҳити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зисти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Ҷумҳурии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Тоҷикистон</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қарор</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дорад</a:t>
            </a:r>
            <a:r>
              <a:rPr lang="ru-RU" sz="2200" dirty="0">
                <a:latin typeface="Arial" panose="020B0604020202020204" pitchFamily="34" charset="0"/>
                <a:cs typeface="Arial" panose="020B0604020202020204" pitchFamily="34" charset="0"/>
              </a:rPr>
              <a:t>. Ин </a:t>
            </a:r>
            <a:r>
              <a:rPr lang="ru-RU" sz="2200" dirty="0" err="1">
                <a:latin typeface="Arial" panose="020B0604020202020204" pitchFamily="34" charset="0"/>
                <a:cs typeface="Arial" panose="020B0604020202020204" pitchFamily="34" charset="0"/>
              </a:rPr>
              <a:t>ниҳод</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сиёсати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давлатиро</a:t>
            </a:r>
            <a:r>
              <a:rPr lang="ru-RU" sz="2200" dirty="0">
                <a:latin typeface="Arial" panose="020B0604020202020204" pitchFamily="34" charset="0"/>
                <a:cs typeface="Arial" panose="020B0604020202020204" pitchFamily="34" charset="0"/>
              </a:rPr>
              <a:t> дар </a:t>
            </a:r>
            <a:r>
              <a:rPr lang="ru-RU" sz="2200" dirty="0" err="1">
                <a:latin typeface="Arial" panose="020B0604020202020204" pitchFamily="34" charset="0"/>
                <a:cs typeface="Arial" panose="020B0604020202020204" pitchFamily="34" charset="0"/>
              </a:rPr>
              <a:t>соҳаи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ҳифзи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муҳити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зист</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татбиқ</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мекунад</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ва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фаъолияти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дигар</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ташкилотҳоро</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ҳамоҳанг</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месозад</a:t>
            </a:r>
            <a:r>
              <a:rPr lang="ru-RU" sz="2200" dirty="0">
                <a:latin typeface="Arial" panose="020B0604020202020204" pitchFamily="34" charset="0"/>
                <a:cs typeface="Arial" panose="020B0604020202020204" pitchFamily="34" charset="0"/>
              </a:rPr>
              <a:t>. </a:t>
            </a:r>
            <a:endParaRPr lang="ru-RU" sz="2200" dirty="0" smtClean="0">
              <a:latin typeface="Arial" panose="020B0604020202020204" pitchFamily="34" charset="0"/>
              <a:cs typeface="Arial" panose="020B0604020202020204" pitchFamily="34" charset="0"/>
            </a:endParaRPr>
          </a:p>
          <a:p>
            <a:pPr marL="342900" indent="-342900" algn="just">
              <a:buFontTx/>
              <a:buChar char="-"/>
            </a:pPr>
            <a:r>
              <a:rPr lang="ru-RU" sz="2200" dirty="0" smtClean="0">
                <a:latin typeface="Arial" panose="020B0604020202020204" pitchFamily="34" charset="0"/>
                <a:cs typeface="Arial" panose="020B0604020202020204" pitchFamily="34" charset="0"/>
              </a:rPr>
              <a:t>Қонуни </a:t>
            </a:r>
            <a:r>
              <a:rPr lang="ru-RU" sz="2200" dirty="0" err="1">
                <a:latin typeface="Arial" panose="020B0604020202020204" pitchFamily="34" charset="0"/>
                <a:cs typeface="Arial" panose="020B0604020202020204" pitchFamily="34" charset="0"/>
              </a:rPr>
              <a:t>Ҷумҳурии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Тоҷикистон</a:t>
            </a:r>
            <a:r>
              <a:rPr lang="ru-RU" sz="2200" dirty="0">
                <a:latin typeface="Arial" panose="020B0604020202020204" pitchFamily="34" charset="0"/>
                <a:cs typeface="Arial" panose="020B0604020202020204" pitchFamily="34" charset="0"/>
              </a:rPr>
              <a:t> «Дар </a:t>
            </a:r>
            <a:r>
              <a:rPr lang="ru-RU" sz="2200" dirty="0" err="1">
                <a:latin typeface="Arial" panose="020B0604020202020204" pitchFamily="34" charset="0"/>
                <a:cs typeface="Arial" panose="020B0604020202020204" pitchFamily="34" charset="0"/>
              </a:rPr>
              <a:t>бораи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партовҳои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истеҳсолӣ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ва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истеъмолӣ</a:t>
            </a:r>
            <a:r>
              <a:rPr lang="ru-RU" sz="2200" dirty="0">
                <a:latin typeface="Arial" panose="020B0604020202020204" pitchFamily="34" charset="0"/>
                <a:cs typeface="Arial" panose="020B0604020202020204" pitchFamily="34" charset="0"/>
              </a:rPr>
              <a:t>» (10 майи соли 2002, №44</a:t>
            </a:r>
            <a:r>
              <a:rPr lang="ru-RU" sz="2200" dirty="0" smtClean="0">
                <a:latin typeface="Arial" panose="020B0604020202020204" pitchFamily="34" charset="0"/>
                <a:cs typeface="Arial" panose="020B0604020202020204" pitchFamily="34" charset="0"/>
              </a:rPr>
              <a:t>). Ин </a:t>
            </a:r>
            <a:r>
              <a:rPr lang="ru-RU" sz="2200" dirty="0" err="1">
                <a:latin typeface="Arial" panose="020B0604020202020204" pitchFamily="34" charset="0"/>
                <a:cs typeface="Arial" panose="020B0604020202020204" pitchFamily="34" charset="0"/>
              </a:rPr>
              <a:t>қонун</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асосҳои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ҳуқуқии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ҷамъоварӣ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нигоҳдорӣ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интиқол</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коркард</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ва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безараргардонии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партовҳоро</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муайян</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мекунад</a:t>
            </a:r>
            <a:r>
              <a:rPr lang="ru-RU" sz="2200" dirty="0">
                <a:latin typeface="Arial" panose="020B0604020202020204" pitchFamily="34" charset="0"/>
                <a:cs typeface="Arial" panose="020B0604020202020204" pitchFamily="34" charset="0"/>
              </a:rPr>
              <a:t>. Дар он </a:t>
            </a:r>
            <a:r>
              <a:rPr lang="ru-RU" sz="2200" dirty="0" err="1">
                <a:latin typeface="Arial" panose="020B0604020202020204" pitchFamily="34" charset="0"/>
                <a:cs typeface="Arial" panose="020B0604020202020204" pitchFamily="34" charset="0"/>
              </a:rPr>
              <a:t>уҳдадориҳои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шахсони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воқеӣ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ва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ҳуқуқӣ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оид</a:t>
            </a:r>
            <a:r>
              <a:rPr lang="ru-RU" sz="2200" dirty="0">
                <a:latin typeface="Arial" panose="020B0604020202020204" pitchFamily="34" charset="0"/>
                <a:cs typeface="Arial" panose="020B0604020202020204" pitchFamily="34" charset="0"/>
              </a:rPr>
              <a:t> ба </a:t>
            </a:r>
            <a:r>
              <a:rPr lang="ru-RU" sz="2200" dirty="0" err="1">
                <a:latin typeface="Arial" panose="020B0604020202020204" pitchFamily="34" charset="0"/>
                <a:cs typeface="Arial" panose="020B0604020202020204" pitchFamily="34" charset="0"/>
              </a:rPr>
              <a:t>муносибат</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бо</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партовҳо</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пешбинӣ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шудаанд</a:t>
            </a:r>
            <a:r>
              <a:rPr lang="ru-RU" sz="2200" dirty="0" smtClean="0">
                <a:latin typeface="Arial" panose="020B0604020202020204" pitchFamily="34" charset="0"/>
                <a:cs typeface="Arial" panose="020B0604020202020204" pitchFamily="34" charset="0"/>
              </a:rPr>
              <a:t>.</a:t>
            </a:r>
          </a:p>
          <a:p>
            <a:pPr marL="342900" indent="-342900" algn="just">
              <a:buFontTx/>
              <a:buChar char="-"/>
            </a:pPr>
            <a:r>
              <a:rPr lang="ru-RU" sz="2200" dirty="0" err="1">
                <a:latin typeface="Arial" panose="020B0604020202020204" pitchFamily="34" charset="0"/>
                <a:cs typeface="Arial" panose="020B0604020202020204" pitchFamily="34" charset="0"/>
              </a:rPr>
              <a:t>Қарори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Ҳукумати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Ҷумҳурии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Тоҷикистон«Дар</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бораи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тартиби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ҷамъоварӣ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истифода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безараргардонӣ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интиқол</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ва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гӯронидани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партовҳои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истеҳсолӣ</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ва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маишӣ</a:t>
            </a:r>
            <a:r>
              <a:rPr lang="ru-RU" sz="2200" dirty="0" smtClean="0">
                <a:latin typeface="Arial" panose="020B0604020202020204" pitchFamily="34" charset="0"/>
                <a:cs typeface="Arial" panose="020B0604020202020204" pitchFamily="34" charset="0"/>
              </a:rPr>
              <a:t>». Ин </a:t>
            </a:r>
            <a:r>
              <a:rPr lang="ru-RU" sz="2200" dirty="0" err="1">
                <a:latin typeface="Arial" panose="020B0604020202020204" pitchFamily="34" charset="0"/>
                <a:cs typeface="Arial" panose="020B0604020202020204" pitchFamily="34" charset="0"/>
              </a:rPr>
              <a:t>санад</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тарзи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амалии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идоракунии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партовҳоро</a:t>
            </a:r>
            <a:r>
              <a:rPr lang="ru-RU" sz="2200" dirty="0">
                <a:latin typeface="Arial" panose="020B0604020202020204" pitchFamily="34" charset="0"/>
                <a:cs typeface="Arial" panose="020B0604020202020204" pitchFamily="34" charset="0"/>
              </a:rPr>
              <a:t> дар </a:t>
            </a:r>
            <a:r>
              <a:rPr lang="ru-RU" sz="2200" dirty="0" err="1">
                <a:latin typeface="Arial" panose="020B0604020202020204" pitchFamily="34" charset="0"/>
                <a:cs typeface="Arial" panose="020B0604020202020204" pitchFamily="34" charset="0"/>
              </a:rPr>
              <a:t>кишвар</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муайян</a:t>
            </a:r>
            <a:r>
              <a:rPr lang="ru-RU" sz="2200" dirty="0">
                <a:latin typeface="Arial" panose="020B0604020202020204" pitchFamily="34" charset="0"/>
                <a:cs typeface="Arial" panose="020B0604020202020204" pitchFamily="34" charset="0"/>
              </a:rPr>
              <a:t> </a:t>
            </a:r>
            <a:r>
              <a:rPr lang="ru-RU" sz="2200" dirty="0" err="1" smtClean="0">
                <a:latin typeface="Arial" panose="020B0604020202020204" pitchFamily="34" charset="0"/>
                <a:cs typeface="Arial" panose="020B0604020202020204" pitchFamily="34" charset="0"/>
              </a:rPr>
              <a:t>мекунад</a:t>
            </a:r>
            <a:r>
              <a:rPr lang="ru-RU" sz="2200" dirty="0" smtClean="0">
                <a:latin typeface="Arial" panose="020B0604020202020204" pitchFamily="34" charset="0"/>
                <a:cs typeface="Arial" panose="020B0604020202020204" pitchFamily="34" charset="0"/>
              </a:rPr>
              <a:t>.</a:t>
            </a:r>
          </a:p>
          <a:p>
            <a:pPr marL="342900" indent="-342900" algn="just">
              <a:buFontTx/>
              <a:buChar char="-"/>
            </a:pPr>
            <a:r>
              <a:rPr lang="ru-RU" sz="2200" dirty="0">
                <a:latin typeface="Arial" panose="020B0604020202020204" pitchFamily="34" charset="0"/>
                <a:cs typeface="Arial" panose="020B0604020202020204" pitchFamily="34" charset="0"/>
              </a:rPr>
              <a:t>Қонуни </a:t>
            </a:r>
            <a:r>
              <a:rPr lang="ru-RU" sz="2200" dirty="0" err="1">
                <a:latin typeface="Arial" panose="020B0604020202020204" pitchFamily="34" charset="0"/>
                <a:cs typeface="Arial" panose="020B0604020202020204" pitchFamily="34" charset="0"/>
              </a:rPr>
              <a:t>Ҷумҳурии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Тоҷикистон</a:t>
            </a:r>
            <a:r>
              <a:rPr lang="ru-RU" sz="2200" dirty="0">
                <a:latin typeface="Arial" panose="020B0604020202020204" pitchFamily="34" charset="0"/>
                <a:cs typeface="Arial" panose="020B0604020202020204" pitchFamily="34" charset="0"/>
              </a:rPr>
              <a:t> «Дар </a:t>
            </a:r>
            <a:r>
              <a:rPr lang="ru-RU" sz="2200" dirty="0" err="1">
                <a:latin typeface="Arial" panose="020B0604020202020204" pitchFamily="34" charset="0"/>
                <a:cs typeface="Arial" panose="020B0604020202020204" pitchFamily="34" charset="0"/>
              </a:rPr>
              <a:t>бораи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ҳифзи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муҳити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зист</a:t>
            </a:r>
            <a:r>
              <a:rPr lang="ru-RU" sz="2200" dirty="0">
                <a:latin typeface="Arial" panose="020B0604020202020204" pitchFamily="34" charset="0"/>
                <a:cs typeface="Arial" panose="020B0604020202020204" pitchFamily="34" charset="0"/>
              </a:rPr>
              <a:t>».Ин </a:t>
            </a:r>
            <a:r>
              <a:rPr lang="ru-RU" sz="2200" dirty="0" err="1">
                <a:latin typeface="Arial" panose="020B0604020202020204" pitchFamily="34" charset="0"/>
                <a:cs typeface="Arial" panose="020B0604020202020204" pitchFamily="34" charset="0"/>
              </a:rPr>
              <a:t>қонун</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ҳифзи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табиат</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ва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пешгирии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ифлосшавии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муҳити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зистро</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танзим</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намуда</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масъалаи</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партовҳоро</a:t>
            </a:r>
            <a:r>
              <a:rPr lang="ru-RU" sz="2200" dirty="0">
                <a:latin typeface="Arial" panose="020B0604020202020204" pitchFamily="34" charset="0"/>
                <a:cs typeface="Arial" panose="020B0604020202020204" pitchFamily="34" charset="0"/>
              </a:rPr>
              <a:t> низ дар бар </a:t>
            </a:r>
            <a:r>
              <a:rPr lang="ru-RU" sz="2200" dirty="0" err="1">
                <a:latin typeface="Arial" panose="020B0604020202020204" pitchFamily="34" charset="0"/>
                <a:cs typeface="Arial" panose="020B0604020202020204" pitchFamily="34" charset="0"/>
              </a:rPr>
              <a:t>мегирад</a:t>
            </a:r>
            <a:r>
              <a:rPr lang="ru-RU" sz="2200" dirty="0">
                <a:latin typeface="Arial" panose="020B0604020202020204" pitchFamily="34" charset="0"/>
                <a:cs typeface="Arial" panose="020B0604020202020204" pitchFamily="34" charset="0"/>
              </a:rPr>
              <a:t>.</a:t>
            </a:r>
          </a:p>
          <a:p>
            <a:pPr marL="342900" indent="-342900" algn="just">
              <a:buFontTx/>
              <a:buChar char="-"/>
            </a:pPr>
            <a:endParaRPr lang="ru-RU" sz="2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3438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3239" y="791116"/>
            <a:ext cx="10621107" cy="2677656"/>
          </a:xfrm>
          <a:prstGeom prst="rect">
            <a:avLst/>
          </a:prstGeom>
        </p:spPr>
        <p:txBody>
          <a:bodyPr wrap="square">
            <a:spAutoFit/>
          </a:bodyPr>
          <a:lstStyle/>
          <a:p>
            <a:pPr algn="just"/>
            <a:r>
              <a:rPr lang="ru-RU" sz="2400" dirty="0">
                <a:latin typeface="Arial" panose="020B0604020202020204" pitchFamily="34" charset="0"/>
                <a:cs typeface="Arial" panose="020B0604020202020204" pitchFamily="34" charset="0"/>
              </a:rPr>
              <a:t>Дар </a:t>
            </a:r>
            <a:r>
              <a:rPr lang="tg-Cyrl-TJ" sz="2400" dirty="0" smtClean="0">
                <a:latin typeface="Arial" panose="020B0604020202020204" pitchFamily="34" charset="0"/>
                <a:cs typeface="Arial" panose="020B0604020202020204" pitchFamily="34" charset="0"/>
              </a:rPr>
              <a:t>Тоҷикистон</a:t>
            </a:r>
            <a:r>
              <a:rPr lang="en-US"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ҳамасола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зиёда</a:t>
            </a:r>
            <a:r>
              <a:rPr lang="ru-RU" sz="2400" dirty="0">
                <a:latin typeface="Arial" panose="020B0604020202020204" pitchFamily="34" charset="0"/>
                <a:cs typeface="Arial" panose="020B0604020202020204" pitchFamily="34" charset="0"/>
              </a:rPr>
              <a:t> аз 9 миллион тонна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сахти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маишӣ</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ҷумла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беш</a:t>
            </a:r>
            <a:r>
              <a:rPr lang="ru-RU" sz="2400" dirty="0">
                <a:latin typeface="Arial" panose="020B0604020202020204" pitchFamily="34" charset="0"/>
                <a:cs typeface="Arial" panose="020B0604020202020204" pitchFamily="34" charset="0"/>
              </a:rPr>
              <a:t> аз 321 </a:t>
            </a:r>
            <a:r>
              <a:rPr lang="ru-RU" sz="2400" dirty="0" err="1">
                <a:latin typeface="Arial" panose="020B0604020202020204" pitchFamily="34" charset="0"/>
                <a:cs typeface="Arial" panose="020B0604020202020204" pitchFamily="34" charset="0"/>
              </a:rPr>
              <a:t>ҳазор</a:t>
            </a:r>
            <a:r>
              <a:rPr lang="ru-RU" sz="2400" dirty="0">
                <a:latin typeface="Arial" panose="020B0604020202020204" pitchFamily="34" charset="0"/>
                <a:cs typeface="Arial" panose="020B0604020202020204" pitchFamily="34" charset="0"/>
              </a:rPr>
              <a:t> тонна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пластикӣ</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вуҷуд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меоянд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Ҳалли</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мушкилот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тавассути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барқарорсозии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партовгоҳҳои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кӯҳна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сохтмони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корхонаҳои</a:t>
            </a:r>
            <a:r>
              <a:rPr lang="ru-RU" sz="2400" dirty="0">
                <a:latin typeface="Arial" panose="020B0604020202020204" pitchFamily="34" charset="0"/>
                <a:cs typeface="Arial" panose="020B0604020202020204" pitchFamily="34" charset="0"/>
              </a:rPr>
              <a:t> нави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мунтазам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баровардани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ҷониби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хадамоти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давлатӣ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амалӣ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мегардад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Ҳамзамон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маблағи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хизматрасонии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баровардани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аҳолӣ</a:t>
            </a:r>
            <a:r>
              <a:rPr lang="ru-RU" sz="2400" dirty="0">
                <a:latin typeface="Arial" panose="020B0604020202020204" pitchFamily="34" charset="0"/>
                <a:cs typeface="Arial" panose="020B0604020202020204" pitchFamily="34" charset="0"/>
              </a:rPr>
              <a:t> дар </a:t>
            </a:r>
            <a:r>
              <a:rPr lang="tg-Cyrl-TJ" sz="2400" dirty="0" smtClean="0">
                <a:latin typeface="Arial" panose="020B0604020202020204" pitchFamily="34" charset="0"/>
                <a:cs typeface="Arial" panose="020B0604020202020204" pitchFamily="34" charset="0"/>
              </a:rPr>
              <a:t>Душанбе</a:t>
            </a:r>
            <a:r>
              <a:rPr lang="en-US"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тақрибан</a:t>
            </a:r>
            <a:r>
              <a:rPr lang="ru-RU" sz="2400" dirty="0">
                <a:latin typeface="Arial" panose="020B0604020202020204" pitchFamily="34" charset="0"/>
                <a:cs typeface="Arial" panose="020B0604020202020204" pitchFamily="34" charset="0"/>
              </a:rPr>
              <a:t> 3–3,2 </a:t>
            </a:r>
            <a:r>
              <a:rPr lang="ru-RU" sz="2400" dirty="0" err="1">
                <a:latin typeface="Arial" panose="020B0604020202020204" pitchFamily="34" charset="0"/>
                <a:cs typeface="Arial" panose="020B0604020202020204" pitchFamily="34" charset="0"/>
              </a:rPr>
              <a:t>сомониро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ташкил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медиҳад</a:t>
            </a:r>
            <a:r>
              <a:rPr lang="ru-RU" sz="2400" dirty="0">
                <a:latin typeface="Arial" panose="020B0604020202020204" pitchFamily="34" charset="0"/>
                <a:cs typeface="Arial" panose="020B0604020202020204" pitchFamily="34" charset="0"/>
              </a:rPr>
              <a:t>.</a:t>
            </a:r>
          </a:p>
        </p:txBody>
      </p:sp>
      <p:pic>
        <p:nvPicPr>
          <p:cNvPr id="3" name="Рисунок 2"/>
          <p:cNvPicPr>
            <a:picLocks noChangeAspect="1"/>
          </p:cNvPicPr>
          <p:nvPr/>
        </p:nvPicPr>
        <p:blipFill>
          <a:blip r:embed="rId2"/>
          <a:stretch>
            <a:fillRect/>
          </a:stretch>
        </p:blipFill>
        <p:spPr>
          <a:xfrm>
            <a:off x="870438" y="3613637"/>
            <a:ext cx="4948605" cy="2576147"/>
          </a:xfrm>
          <a:prstGeom prst="rect">
            <a:avLst/>
          </a:prstGeom>
        </p:spPr>
      </p:pic>
      <p:sp>
        <p:nvSpPr>
          <p:cNvPr id="4" name="TextBox 3"/>
          <p:cNvSpPr txBox="1"/>
          <p:nvPr/>
        </p:nvSpPr>
        <p:spPr>
          <a:xfrm>
            <a:off x="202224" y="6497515"/>
            <a:ext cx="8765930" cy="261610"/>
          </a:xfrm>
          <a:prstGeom prst="rect">
            <a:avLst/>
          </a:prstGeom>
          <a:noFill/>
        </p:spPr>
        <p:txBody>
          <a:bodyPr wrap="square" rtlCol="0">
            <a:spAutoFit/>
          </a:bodyPr>
          <a:lstStyle/>
          <a:p>
            <a:r>
              <a:rPr lang="tg-Cyrl-TJ" sz="1100" b="1" dirty="0">
                <a:latin typeface="Arial" panose="020B0604020202020204" pitchFamily="34" charset="0"/>
                <a:cs typeface="Arial" panose="020B0604020202020204" pitchFamily="34" charset="0"/>
              </a:rPr>
              <a:t>4</a:t>
            </a:r>
            <a:r>
              <a:rPr lang="tg-Cyrl-TJ" sz="1100" b="1" dirty="0" smtClean="0">
                <a:latin typeface="Arial" panose="020B0604020202020204" pitchFamily="34" charset="0"/>
                <a:cs typeface="Arial" panose="020B0604020202020204" pitchFamily="34" charset="0"/>
              </a:rPr>
              <a:t>. </a:t>
            </a:r>
            <a:r>
              <a:rPr lang="en-US" sz="1100" b="1" dirty="0">
                <a:latin typeface="Arial" panose="020B0604020202020204" pitchFamily="34" charset="0"/>
                <a:cs typeface="Arial" panose="020B0604020202020204" pitchFamily="34" charset="0"/>
              </a:rPr>
              <a:t>https://aifstan.info/tadzhikistan-popal-v-mirovoj-top-stran-s-samym-vysokim-urovnem-zagryazneniya-othodami/</a:t>
            </a:r>
            <a:endParaRPr lang="ru-RU" sz="11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5009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69277" y="386753"/>
            <a:ext cx="11192607" cy="3785652"/>
          </a:xfrm>
          <a:prstGeom prst="rect">
            <a:avLst/>
          </a:prstGeom>
        </p:spPr>
        <p:txBody>
          <a:bodyPr wrap="square">
            <a:spAutoFit/>
          </a:bodyPr>
          <a:lstStyle/>
          <a:p>
            <a:r>
              <a:rPr lang="ru-RU" sz="2400" dirty="0" smtClean="0">
                <a:latin typeface="Arial" panose="020B0604020202020204" pitchFamily="34" charset="0"/>
                <a:cs typeface="Arial" panose="020B0604020202020204" pitchFamily="34" charset="0"/>
              </a:rPr>
              <a:t>Дар </a:t>
            </a:r>
            <a:r>
              <a:rPr lang="ru-RU" sz="2400" dirty="0" err="1">
                <a:latin typeface="Arial" panose="020B0604020202020204" pitchFamily="34" charset="0"/>
                <a:cs typeface="Arial" panose="020B0604020202020204" pitchFamily="34" charset="0"/>
              </a:rPr>
              <a:t>кишварҳои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пешрафта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мисли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Олмон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механизмҳои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институтсионалӣ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хеле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хуб</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ташкил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шудаанд</a:t>
            </a:r>
            <a:r>
              <a:rPr lang="ru-RU" sz="2400" dirty="0">
                <a:latin typeface="Arial" panose="020B0604020202020204" pitchFamily="34" charset="0"/>
                <a:cs typeface="Arial" panose="020B0604020202020204" pitchFamily="34" charset="0"/>
              </a:rPr>
              <a:t>. Дар он </a:t>
            </a:r>
            <a:r>
              <a:rPr lang="ru-RU" sz="2400" dirty="0" err="1">
                <a:latin typeface="Arial" panose="020B0604020202020204" pitchFamily="34" charset="0"/>
                <a:cs typeface="Arial" panose="020B0604020202020204" pitchFamily="34" charset="0"/>
              </a:rPr>
              <a:t>ҷо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байни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давлат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бахши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хусусӣ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аҳолӣ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ҳамкории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зич</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вуҷуд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дорад</a:t>
            </a:r>
            <a:r>
              <a:rPr lang="ru-RU" sz="2400" dirty="0">
                <a:latin typeface="Arial" panose="020B0604020202020204" pitchFamily="34" charset="0"/>
                <a:cs typeface="Arial" panose="020B0604020202020204" pitchFamily="34" charset="0"/>
              </a:rPr>
              <a:t>. </a:t>
            </a:r>
            <a:r>
              <a:rPr lang="ru-RU" sz="2400" dirty="0" smtClean="0">
                <a:latin typeface="Arial" panose="020B0604020202020204" pitchFamily="34" charset="0"/>
                <a:cs typeface="Arial" panose="020B0604020202020204" pitchFamily="34" charset="0"/>
              </a:rPr>
              <a:t>Дар </a:t>
            </a:r>
            <a:r>
              <a:rPr lang="ru-RU" sz="2400" dirty="0" err="1">
                <a:latin typeface="Arial" panose="020B0604020202020204" pitchFamily="34" charset="0"/>
                <a:cs typeface="Arial" panose="020B0604020202020204" pitchFamily="34" charset="0"/>
              </a:rPr>
              <a:t>самти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шумор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меравад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тақрибан</a:t>
            </a:r>
            <a:r>
              <a:rPr lang="ru-RU" sz="2400" dirty="0">
                <a:latin typeface="Arial" panose="020B0604020202020204" pitchFamily="34" charset="0"/>
                <a:cs typeface="Arial" panose="020B0604020202020204" pitchFamily="34" charset="0"/>
              </a:rPr>
              <a:t> 66%-и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сахти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маишӣ</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гардиши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такрорӣ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баргардонида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мешаванд</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кишвар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низоми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ҳатмӣ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қатъии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ҷамъоварии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ҷудогонаи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амал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мувофиқи</a:t>
            </a:r>
            <a:r>
              <a:rPr lang="ru-RU" sz="2400" dirty="0">
                <a:latin typeface="Arial" panose="020B0604020202020204" pitchFamily="34" charset="0"/>
                <a:cs typeface="Arial" panose="020B0604020202020204" pitchFamily="34" charset="0"/>
              </a:rPr>
              <a:t> он </a:t>
            </a:r>
            <a:r>
              <a:rPr lang="ru-RU" sz="2400" dirty="0" err="1">
                <a:latin typeface="Arial" panose="020B0604020202020204" pitchFamily="34" charset="0"/>
                <a:cs typeface="Arial" panose="020B0604020202020204" pitchFamily="34" charset="0"/>
              </a:rPr>
              <a:t>ҳар</a:t>
            </a:r>
            <a:r>
              <a:rPr lang="ru-RU" sz="2400" dirty="0">
                <a:latin typeface="Arial" panose="020B0604020202020204" pitchFamily="34" charset="0"/>
                <a:cs typeface="Arial" panose="020B0604020202020204" pitchFamily="34" charset="0"/>
              </a:rPr>
              <a:t> як </a:t>
            </a:r>
            <a:r>
              <a:rPr lang="ru-RU" sz="2400" dirty="0" err="1">
                <a:latin typeface="Arial" panose="020B0604020202020204" pitchFamily="34" charset="0"/>
                <a:cs typeface="Arial" panose="020B0604020202020204" pitchFamily="34" charset="0"/>
              </a:rPr>
              <a:t>сокин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зарфҳои</a:t>
            </a:r>
            <a:r>
              <a:rPr lang="ru-RU" sz="2400" dirty="0">
                <a:latin typeface="Arial" panose="020B0604020202020204" pitchFamily="34" charset="0"/>
                <a:cs typeface="Arial" panose="020B0604020202020204" pitchFamily="34" charset="0"/>
              </a:rPr>
              <a:t> ранга аз </a:t>
            </a:r>
            <a:r>
              <a:rPr lang="ru-RU" sz="2400" dirty="0" err="1">
                <a:latin typeface="Arial" panose="020B0604020202020204" pitchFamily="34" charset="0"/>
                <a:cs typeface="Arial" panose="020B0604020202020204" pitchFamily="34" charset="0"/>
              </a:rPr>
              <a:t>рӯйи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ҷудо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менамояд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органикӣ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коғаз</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бастабандӣ</a:t>
            </a:r>
            <a:r>
              <a:rPr lang="ru-RU" sz="2400" dirty="0">
                <a:latin typeface="Arial" panose="020B0604020202020204" pitchFamily="34" charset="0"/>
                <a:cs typeface="Arial" panose="020B0604020202020204" pitchFamily="34" charset="0"/>
              </a:rPr>
              <a:t>, шиша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боқимонда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Тақрибан</a:t>
            </a:r>
            <a:r>
              <a:rPr lang="ru-RU" sz="2400" dirty="0">
                <a:latin typeface="Arial" panose="020B0604020202020204" pitchFamily="34" charset="0"/>
                <a:cs typeface="Arial" panose="020B0604020202020204" pitchFamily="34" charset="0"/>
              </a:rPr>
              <a:t> 32%-и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истеҳсоли</a:t>
            </a:r>
            <a:r>
              <a:rPr lang="ru-RU" sz="2400" dirty="0">
                <a:latin typeface="Arial" panose="020B0604020202020204" pitchFamily="34" charset="0"/>
                <a:cs typeface="Arial" panose="020B0604020202020204" pitchFamily="34" charset="0"/>
              </a:rPr>
              <a:t> энергия </a:t>
            </a:r>
            <a:r>
              <a:rPr lang="ru-RU" sz="2400" dirty="0" err="1">
                <a:latin typeface="Arial" panose="020B0604020202020204" pitchFamily="34" charset="0"/>
                <a:cs typeface="Arial" panose="020B0604020202020204" pitchFamily="34" charset="0"/>
              </a:rPr>
              <a:t>сӯзонида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ҳудуди</a:t>
            </a:r>
            <a:r>
              <a:rPr lang="ru-RU" sz="2400" dirty="0">
                <a:latin typeface="Arial" panose="020B0604020202020204" pitchFamily="34" charset="0"/>
                <a:cs typeface="Arial" panose="020B0604020202020204" pitchFamily="34" charset="0"/>
              </a:rPr>
              <a:t> 2% ба </a:t>
            </a:r>
            <a:r>
              <a:rPr lang="ru-RU" sz="2400" dirty="0" err="1">
                <a:latin typeface="Arial" panose="020B0604020202020204" pitchFamily="34" charset="0"/>
                <a:cs typeface="Arial" panose="020B0604020202020204" pitchFamily="34" charset="0"/>
              </a:rPr>
              <a:t>партовгоҳҳо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интиқол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8868934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8937" y="379972"/>
            <a:ext cx="11641015" cy="4154984"/>
          </a:xfrm>
          <a:prstGeom prst="rect">
            <a:avLst/>
          </a:prstGeom>
        </p:spPr>
        <p:txBody>
          <a:bodyPr wrap="square">
            <a:spAutoFit/>
          </a:bodyPr>
          <a:lstStyle/>
          <a:p>
            <a:r>
              <a:rPr lang="ru-RU" sz="2400" b="1" i="1" dirty="0" err="1">
                <a:solidFill>
                  <a:schemeClr val="accent1">
                    <a:lumMod val="50000"/>
                  </a:schemeClr>
                </a:solidFill>
                <a:latin typeface="Arial" panose="020B0604020202020204" pitchFamily="34" charset="0"/>
                <a:cs typeface="Arial" panose="020B0604020202020204" pitchFamily="34" charset="0"/>
              </a:rPr>
              <a:t>Механизмҳои</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ҳуқуқӣ</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маҷмӯи</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қонунҳо</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ва</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санадҳои</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меъёрӣ</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муносибатҳоро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соҳаи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танзим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Қонунгузорӣ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масъулияти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иштирокчиёнро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муайян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тартиби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муқаррар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Дар </a:t>
            </a:r>
            <a:r>
              <a:rPr lang="ru-RU" sz="2400" dirty="0" err="1" smtClean="0">
                <a:latin typeface="Arial" panose="020B0604020202020204" pitchFamily="34" charset="0"/>
                <a:cs typeface="Arial" panose="020B0604020202020204" pitchFamily="34" charset="0"/>
              </a:rPr>
              <a:t>Тоҷикистон</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қонун</a:t>
            </a:r>
            <a:r>
              <a:rPr lang="ru-RU" sz="2400" dirty="0" err="1" smtClean="0">
                <a:latin typeface="Arial" panose="020B0604020202020204" pitchFamily="34" charset="0"/>
                <a:cs typeface="Arial" panose="020B0604020202020204" pitchFamily="34" charset="0"/>
              </a:rPr>
              <a:t>ҳои</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қабулшуда</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асоси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ҳуқуқии</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соҳа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Он </a:t>
            </a:r>
            <a:r>
              <a:rPr lang="ru-RU" sz="2400" dirty="0" err="1">
                <a:latin typeface="Arial" panose="020B0604020202020204" pitchFamily="34" charset="0"/>
                <a:cs typeface="Arial" panose="020B0604020202020204" pitchFamily="34" charset="0"/>
              </a:rPr>
              <a:t>талаботро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ҷамъоварӣ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нигоҳдорӣ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муайян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вайрон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кардани</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талабот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ҷарима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пешбинӣ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менамояд</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таҷрибаи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байналмилалӣ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махсусан</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кишварҳои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Иттиҳоди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Аврупо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принсипи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ифлоскунанда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пардохт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васеъ</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маънои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шахс</a:t>
            </a:r>
            <a:r>
              <a:rPr lang="ru-RU" sz="2400" dirty="0">
                <a:latin typeface="Arial" panose="020B0604020202020204" pitchFamily="34" charset="0"/>
                <a:cs typeface="Arial" panose="020B0604020202020204" pitchFamily="34" charset="0"/>
              </a:rPr>
              <a:t> ё </a:t>
            </a:r>
            <a:r>
              <a:rPr lang="ru-RU" sz="2400" dirty="0" err="1">
                <a:latin typeface="Arial" panose="020B0604020202020204" pitchFamily="34" charset="0"/>
                <a:cs typeface="Arial" panose="020B0604020202020204" pitchFamily="34" charset="0"/>
              </a:rPr>
              <a:t>корхонае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ифлос</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бояд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бартараф</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кардани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зарар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маблағ</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пардохт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намояд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012703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0114" y="819626"/>
            <a:ext cx="11223172" cy="3785652"/>
          </a:xfrm>
          <a:prstGeom prst="rect">
            <a:avLst/>
          </a:prstGeom>
        </p:spPr>
        <p:txBody>
          <a:bodyPr wrap="square">
            <a:spAutoFit/>
          </a:bodyPr>
          <a:lstStyle/>
          <a:p>
            <a:pPr algn="just"/>
            <a:r>
              <a:rPr lang="ru-RU" sz="2400" b="1" i="1" dirty="0" err="1">
                <a:solidFill>
                  <a:schemeClr val="accent1">
                    <a:lumMod val="50000"/>
                  </a:schemeClr>
                </a:solidFill>
                <a:latin typeface="Arial" panose="020B0604020202020204" pitchFamily="34" charset="0"/>
                <a:cs typeface="Arial" panose="020B0604020202020204" pitchFamily="34" charset="0"/>
              </a:rPr>
              <a:t>Механизмҳои</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b="1" i="1" dirty="0" err="1">
                <a:solidFill>
                  <a:schemeClr val="accent1">
                    <a:lumMod val="50000"/>
                  </a:schemeClr>
                </a:solidFill>
                <a:latin typeface="Arial" panose="020B0604020202020204" pitchFamily="34" charset="0"/>
                <a:cs typeface="Arial" panose="020B0604020202020204" pitchFamily="34" charset="0"/>
              </a:rPr>
              <a:t>иқтисодӣ</a:t>
            </a:r>
            <a:r>
              <a:rPr lang="ru-RU" sz="2400" b="1" i="1" dirty="0">
                <a:solidFill>
                  <a:schemeClr val="accent1">
                    <a:lumMod val="50000"/>
                  </a:schemeClr>
                </a:solidFill>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воситаҳое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тавассути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давлат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дигар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сохторҳо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фаъолияти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танзим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ҳавасманд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мекунанд</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онҳо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андозҳо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ҷаримаҳо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субсидияҳо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дигар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воситаҳои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молиявӣ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дохил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мешаванд</a:t>
            </a:r>
            <a:r>
              <a:rPr lang="ru-RU" sz="2400" dirty="0">
                <a:latin typeface="Arial" panose="020B0604020202020204" pitchFamily="34" charset="0"/>
                <a:cs typeface="Arial" panose="020B0604020202020204" pitchFamily="34" charset="0"/>
              </a:rPr>
              <a:t>. Масалан, </a:t>
            </a:r>
            <a:r>
              <a:rPr lang="ru-RU" sz="2400" dirty="0" err="1">
                <a:latin typeface="Arial" panose="020B0604020202020204" pitchFamily="34" charset="0"/>
                <a:cs typeface="Arial" panose="020B0604020202020204" pitchFamily="34" charset="0"/>
              </a:rPr>
              <a:t>агар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корхона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метавонад</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имтиёзҳои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андозӣ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Аммо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агар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талаботро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риоя</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ҷарима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месупорад</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Шветсия</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системае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амал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ҳамчун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манбаи</a:t>
            </a:r>
            <a:r>
              <a:rPr lang="ru-RU" sz="2400" dirty="0">
                <a:latin typeface="Arial" panose="020B0604020202020204" pitchFamily="34" charset="0"/>
                <a:cs typeface="Arial" panose="020B0604020202020204" pitchFamily="34" charset="0"/>
              </a:rPr>
              <a:t> энергия </a:t>
            </a:r>
            <a:r>
              <a:rPr lang="ru-RU" sz="2400" dirty="0" err="1">
                <a:latin typeface="Arial" panose="020B0604020202020204" pitchFamily="34" charset="0"/>
                <a:cs typeface="Arial" panose="020B0604020202020204" pitchFamily="34" charset="0"/>
              </a:rPr>
              <a:t>истифода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мебарад</a:t>
            </a:r>
            <a:r>
              <a:rPr lang="ru-RU" sz="2400" dirty="0">
                <a:latin typeface="Arial" panose="020B0604020202020204" pitchFamily="34" charset="0"/>
                <a:cs typeface="Arial" panose="020B0604020202020204" pitchFamily="34" charset="0"/>
              </a:rPr>
              <a:t>. Дар он </a:t>
            </a:r>
            <a:r>
              <a:rPr lang="ru-RU" sz="2400" dirty="0" err="1">
                <a:latin typeface="Arial" panose="020B0604020202020204" pitchFamily="34" charset="0"/>
                <a:cs typeface="Arial" panose="020B0604020202020204" pitchFamily="34" charset="0"/>
              </a:rPr>
              <a:t>ҷо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қисми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зиёди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сӯзонида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шуда</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онҳо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гармӣ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барқ</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истеҳсол</a:t>
            </a:r>
            <a:r>
              <a:rPr lang="ru-RU" sz="2400" dirty="0">
                <a:latin typeface="Arial" panose="020B0604020202020204" pitchFamily="34" charset="0"/>
                <a:cs typeface="Arial" panose="020B0604020202020204" pitchFamily="34" charset="0"/>
              </a:rPr>
              <a:t> карда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намунаи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самараноки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механизмҳои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иқтисодӣ</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мебошад</a:t>
            </a:r>
            <a:endParaRPr lang="ru-RU" sz="2400" dirty="0">
              <a:latin typeface="Arial" panose="020B0604020202020204" pitchFamily="34" charset="0"/>
              <a:cs typeface="Arial" panose="020B0604020202020204" pitchFamily="34" charset="0"/>
            </a:endParaRPr>
          </a:p>
        </p:txBody>
      </p:sp>
      <p:sp>
        <p:nvSpPr>
          <p:cNvPr id="4" name="TextBox 3"/>
          <p:cNvSpPr txBox="1"/>
          <p:nvPr/>
        </p:nvSpPr>
        <p:spPr>
          <a:xfrm>
            <a:off x="11266715" y="3376940"/>
            <a:ext cx="326571" cy="261610"/>
          </a:xfrm>
          <a:prstGeom prst="rect">
            <a:avLst/>
          </a:prstGeom>
          <a:noFill/>
        </p:spPr>
        <p:txBody>
          <a:bodyPr wrap="square" rtlCol="0">
            <a:spAutoFit/>
          </a:bodyPr>
          <a:lstStyle/>
          <a:p>
            <a:r>
              <a:rPr lang="en-US" sz="1100" dirty="0">
                <a:latin typeface="Arial" panose="020B0604020202020204" pitchFamily="34" charset="0"/>
                <a:cs typeface="Arial" panose="020B0604020202020204" pitchFamily="34" charset="0"/>
              </a:rPr>
              <a:t>4</a:t>
            </a:r>
            <a:endParaRPr lang="ru-RU"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9829734"/>
      </p:ext>
    </p:extLst>
  </p:cSld>
  <p:clrMapOvr>
    <a:masterClrMapping/>
  </p:clrMapOvr>
  <mc:AlternateContent xmlns:mc="http://schemas.openxmlformats.org/markup-compatibility/2006" xmlns:p14="http://schemas.microsoft.com/office/powerpoint/2010/main">
    <mc:Choice Requires="p14">
      <p:transition spd="slow" p14:dur="2000" advTm="318255"/>
    </mc:Choice>
    <mc:Fallback xmlns="">
      <p:transition spd="slow" advTm="31825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47" y="96715"/>
            <a:ext cx="10682654" cy="5152291"/>
          </a:xfrm>
          <a:prstGeom prst="rect">
            <a:avLst/>
          </a:prstGeom>
          <a:noFill/>
          <a:ln>
            <a:noFill/>
          </a:ln>
        </p:spPr>
      </p:pic>
      <p:sp>
        <p:nvSpPr>
          <p:cNvPr id="4" name="TextBox 3"/>
          <p:cNvSpPr txBox="1"/>
          <p:nvPr/>
        </p:nvSpPr>
        <p:spPr>
          <a:xfrm>
            <a:off x="202224" y="6497515"/>
            <a:ext cx="7376746" cy="261610"/>
          </a:xfrm>
          <a:prstGeom prst="rect">
            <a:avLst/>
          </a:prstGeom>
          <a:noFill/>
        </p:spPr>
        <p:txBody>
          <a:bodyPr wrap="square" rtlCol="0">
            <a:spAutoFit/>
          </a:bodyPr>
          <a:lstStyle/>
          <a:p>
            <a:r>
              <a:rPr lang="tg-Cyrl-TJ" sz="1100" b="1" dirty="0">
                <a:latin typeface="Arial" panose="020B0604020202020204" pitchFamily="34" charset="0"/>
                <a:cs typeface="Arial" panose="020B0604020202020204" pitchFamily="34" charset="0"/>
              </a:rPr>
              <a:t>5</a:t>
            </a:r>
            <a:r>
              <a:rPr lang="tg-Cyrl-TJ" sz="1100" b="1" dirty="0" smtClean="0">
                <a:latin typeface="Arial" panose="020B0604020202020204" pitchFamily="34" charset="0"/>
                <a:cs typeface="Arial" panose="020B0604020202020204" pitchFamily="34" charset="0"/>
              </a:rPr>
              <a:t>. </a:t>
            </a:r>
            <a:r>
              <a:rPr lang="tg-Cyrl-TJ" sz="1100" b="1" dirty="0" smtClean="0">
                <a:latin typeface="Arial" panose="020B0604020202020204" pitchFamily="34" charset="0"/>
                <a:cs typeface="Arial" panose="020B0604020202020204" pitchFamily="34" charset="0"/>
              </a:rPr>
              <a:t>Бо истифода аз технологияҳои зеҳни сунъи омода шудааст</a:t>
            </a:r>
            <a:endParaRPr lang="ru-RU" sz="1100" b="1" dirty="0">
              <a:latin typeface="Arial" panose="020B0604020202020204" pitchFamily="34" charset="0"/>
              <a:cs typeface="Arial" panose="020B0604020202020204" pitchFamily="34" charset="0"/>
            </a:endParaRPr>
          </a:p>
        </p:txBody>
      </p:sp>
      <p:sp>
        <p:nvSpPr>
          <p:cNvPr id="2" name="TextBox 1"/>
          <p:cNvSpPr txBox="1"/>
          <p:nvPr/>
        </p:nvSpPr>
        <p:spPr>
          <a:xfrm>
            <a:off x="11034346" y="1863969"/>
            <a:ext cx="105508" cy="261610"/>
          </a:xfrm>
          <a:prstGeom prst="rect">
            <a:avLst/>
          </a:prstGeom>
          <a:noFill/>
        </p:spPr>
        <p:txBody>
          <a:bodyPr wrap="square" rtlCol="0">
            <a:spAutoFit/>
          </a:bodyPr>
          <a:lstStyle/>
          <a:p>
            <a:r>
              <a:rPr lang="tg-Cyrl-TJ" sz="1100" dirty="0" smtClean="0">
                <a:latin typeface="Arial" panose="020B0604020202020204" pitchFamily="34" charset="0"/>
                <a:cs typeface="Arial" panose="020B0604020202020204" pitchFamily="34" charset="0"/>
              </a:rPr>
              <a:t>5</a:t>
            </a:r>
            <a:endParaRPr lang="ru-RU"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88175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2434" y="332826"/>
            <a:ext cx="11332029" cy="4893647"/>
          </a:xfrm>
          <a:prstGeom prst="rect">
            <a:avLst/>
          </a:prstGeom>
        </p:spPr>
        <p:txBody>
          <a:bodyPr wrap="square">
            <a:spAutoFit/>
          </a:bodyPr>
          <a:lstStyle/>
          <a:p>
            <a:pPr algn="just"/>
            <a:r>
              <a:rPr lang="tg-Cyrl-TJ" sz="2400" dirty="0">
                <a:latin typeface="Arial" panose="020B0604020202020204" pitchFamily="34" charset="0"/>
                <a:cs typeface="Arial" panose="020B0604020202020204" pitchFamily="34" charset="0"/>
              </a:rPr>
              <a:t>Яке аз принсипҳои муҳими идоракунии партовҳо принсипи 3</a:t>
            </a:r>
            <a:r>
              <a:rPr lang="en-US" sz="2400" dirty="0">
                <a:latin typeface="Arial" panose="020B0604020202020204" pitchFamily="34" charset="0"/>
                <a:cs typeface="Arial" panose="020B0604020202020204" pitchFamily="34" charset="0"/>
              </a:rPr>
              <a:t>R </a:t>
            </a:r>
            <a:r>
              <a:rPr lang="tg-Cyrl-TJ" sz="2400" dirty="0">
                <a:latin typeface="Arial" panose="020B0604020202020204" pitchFamily="34" charset="0"/>
                <a:cs typeface="Arial" panose="020B0604020202020204" pitchFamily="34" charset="0"/>
              </a:rPr>
              <a:t>мебошад: </a:t>
            </a:r>
            <a:r>
              <a:rPr lang="en-US" sz="2400" dirty="0">
                <a:latin typeface="Arial" panose="020B0604020202020204" pitchFamily="34" charset="0"/>
                <a:cs typeface="Arial" panose="020B0604020202020204" pitchFamily="34" charset="0"/>
              </a:rPr>
              <a:t>Reduce (</a:t>
            </a:r>
            <a:r>
              <a:rPr lang="tg-Cyrl-TJ" sz="2400" dirty="0">
                <a:latin typeface="Arial" panose="020B0604020202020204" pitchFamily="34" charset="0"/>
                <a:cs typeface="Arial" panose="020B0604020202020204" pitchFamily="34" charset="0"/>
              </a:rPr>
              <a:t>кам кардан), </a:t>
            </a:r>
            <a:r>
              <a:rPr lang="en-US" sz="2400" dirty="0">
                <a:latin typeface="Arial" panose="020B0604020202020204" pitchFamily="34" charset="0"/>
                <a:cs typeface="Arial" panose="020B0604020202020204" pitchFamily="34" charset="0"/>
              </a:rPr>
              <a:t>Reuse (</a:t>
            </a:r>
            <a:r>
              <a:rPr lang="tg-Cyrl-TJ" sz="2400" dirty="0">
                <a:latin typeface="Arial" panose="020B0604020202020204" pitchFamily="34" charset="0"/>
                <a:cs typeface="Arial" panose="020B0604020202020204" pitchFamily="34" charset="0"/>
              </a:rPr>
              <a:t>истифодаи такрорӣ) ва </a:t>
            </a:r>
            <a:r>
              <a:rPr lang="en-US" sz="2400" dirty="0">
                <a:latin typeface="Arial" panose="020B0604020202020204" pitchFamily="34" charset="0"/>
                <a:cs typeface="Arial" panose="020B0604020202020204" pitchFamily="34" charset="0"/>
              </a:rPr>
              <a:t>Recycle (</a:t>
            </a:r>
            <a:r>
              <a:rPr lang="tg-Cyrl-TJ" sz="2400" dirty="0">
                <a:latin typeface="Arial" panose="020B0604020202020204" pitchFamily="34" charset="0"/>
                <a:cs typeface="Arial" panose="020B0604020202020204" pitchFamily="34" charset="0"/>
              </a:rPr>
              <a:t>коркарди дубора). Ин принсип ба кам кардани ҳаҷми партовҳо ва истифодаи самараноки захираҳо мусоидат мекунад. Масалан, истифодаи халтаҳои матоӣ ба ҷои пластикӣ ё коркарди дубораи шиша ва коғаз.</a:t>
            </a:r>
          </a:p>
          <a:p>
            <a:pPr algn="just"/>
            <a:r>
              <a:rPr lang="tg-Cyrl-TJ" sz="2400" dirty="0">
                <a:latin typeface="Arial" panose="020B0604020202020204" pitchFamily="34" charset="0"/>
                <a:cs typeface="Arial" panose="020B0604020202020204" pitchFamily="34" charset="0"/>
              </a:rPr>
              <a:t>Дар ҷаҳон ду модели асосии идоракунии партовҳо вуҷуд дорад. Модели анъанавӣ асосан ба ҷамъоварӣ ва партофтани партовҳо дар партовгоҳҳо равона шудааст. Аммо модели муосир ва устувор ба кам кардани партовҳо, коркарди дубора ва истифодаи энергия диққат медиҳад. Масалан, дар Япония сатҳи коркарди партовҳо хеле баланд буда, қисми зиёди онҳо дубора истифода </a:t>
            </a:r>
            <a:r>
              <a:rPr lang="tg-Cyrl-TJ" sz="2400" dirty="0" smtClean="0">
                <a:latin typeface="Arial" panose="020B0604020202020204" pitchFamily="34" charset="0"/>
                <a:cs typeface="Arial" panose="020B0604020202020204" pitchFamily="34" charset="0"/>
              </a:rPr>
              <a:t>мешаванд.</a:t>
            </a:r>
            <a:endParaRPr lang="tg-Cyrl-TJ"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 </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9860993"/>
      </p:ext>
    </p:extLst>
  </p:cSld>
  <p:clrMapOvr>
    <a:masterClrMapping/>
  </p:clrMapOvr>
  <mc:AlternateContent xmlns:mc="http://schemas.openxmlformats.org/markup-compatibility/2006" xmlns:p14="http://schemas.microsoft.com/office/powerpoint/2010/main">
    <mc:Choice Requires="p14">
      <p:transition spd="slow" p14:dur="2000" advTm="264841"/>
    </mc:Choice>
    <mc:Fallback xmlns="">
      <p:transition spd="slow" advTm="2648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3"/>
          <a:stretch>
            <a:fillRect/>
          </a:stretch>
        </p:blipFill>
        <p:spPr>
          <a:xfrm>
            <a:off x="351691" y="70338"/>
            <a:ext cx="10251831" cy="5372099"/>
          </a:xfrm>
          <a:prstGeom prst="rect">
            <a:avLst/>
          </a:prstGeom>
        </p:spPr>
      </p:pic>
      <p:sp>
        <p:nvSpPr>
          <p:cNvPr id="6" name="TextBox 5"/>
          <p:cNvSpPr txBox="1"/>
          <p:nvPr/>
        </p:nvSpPr>
        <p:spPr>
          <a:xfrm>
            <a:off x="10999177" y="1863969"/>
            <a:ext cx="96715" cy="261610"/>
          </a:xfrm>
          <a:prstGeom prst="rect">
            <a:avLst/>
          </a:prstGeom>
          <a:noFill/>
        </p:spPr>
        <p:txBody>
          <a:bodyPr wrap="square" rtlCol="0">
            <a:spAutoFit/>
          </a:bodyPr>
          <a:lstStyle/>
          <a:p>
            <a:r>
              <a:rPr lang="tg-Cyrl-TJ" sz="1100" dirty="0" smtClean="0"/>
              <a:t>6</a:t>
            </a:r>
            <a:endParaRPr lang="ru-RU" sz="1100" dirty="0"/>
          </a:p>
        </p:txBody>
      </p:sp>
      <p:sp>
        <p:nvSpPr>
          <p:cNvPr id="7" name="TextBox 6"/>
          <p:cNvSpPr txBox="1"/>
          <p:nvPr/>
        </p:nvSpPr>
        <p:spPr>
          <a:xfrm>
            <a:off x="202224" y="6497515"/>
            <a:ext cx="7376746" cy="261610"/>
          </a:xfrm>
          <a:prstGeom prst="rect">
            <a:avLst/>
          </a:prstGeom>
          <a:noFill/>
        </p:spPr>
        <p:txBody>
          <a:bodyPr wrap="square" rtlCol="0">
            <a:spAutoFit/>
          </a:bodyPr>
          <a:lstStyle/>
          <a:p>
            <a:r>
              <a:rPr lang="tg-Cyrl-TJ" sz="1100" b="1" dirty="0" smtClean="0">
                <a:latin typeface="Arial" panose="020B0604020202020204" pitchFamily="34" charset="0"/>
                <a:cs typeface="Arial" panose="020B0604020202020204" pitchFamily="34" charset="0"/>
              </a:rPr>
              <a:t>6. </a:t>
            </a:r>
            <a:r>
              <a:rPr lang="tg-Cyrl-TJ" sz="1100" b="1" dirty="0" smtClean="0">
                <a:latin typeface="Arial" panose="020B0604020202020204" pitchFamily="34" charset="0"/>
                <a:cs typeface="Arial" panose="020B0604020202020204" pitchFamily="34" charset="0"/>
              </a:rPr>
              <a:t>Бо истифода аз технологияҳои зеҳни сунъи омода шудааст</a:t>
            </a:r>
            <a:endParaRPr lang="ru-RU" sz="11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1678776"/>
      </p:ext>
    </p:extLst>
  </p:cSld>
  <p:clrMapOvr>
    <a:masterClrMapping/>
  </p:clrMapOvr>
  <mc:AlternateContent xmlns:mc="http://schemas.openxmlformats.org/markup-compatibility/2006" xmlns:p14="http://schemas.microsoft.com/office/powerpoint/2010/main">
    <mc:Choice Requires="p14">
      <p:transition spd="slow" p14:dur="2000" advTm="275391"/>
    </mc:Choice>
    <mc:Fallback xmlns="">
      <p:transition spd="slow" advTm="27539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16523" y="372670"/>
            <a:ext cx="11473961" cy="4893647"/>
          </a:xfrm>
          <a:prstGeom prst="rect">
            <a:avLst/>
          </a:prstGeom>
        </p:spPr>
        <p:txBody>
          <a:bodyPr wrap="square">
            <a:spAutoFit/>
          </a:bodyPr>
          <a:lstStyle/>
          <a:p>
            <a:r>
              <a:rPr lang="ru-RU" sz="2400" b="1" i="1" u="sng" dirty="0" err="1">
                <a:solidFill>
                  <a:schemeClr val="accent1">
                    <a:lumMod val="50000"/>
                  </a:schemeClr>
                </a:solidFill>
                <a:latin typeface="Arial" panose="020B0604020202020204" pitchFamily="34" charset="0"/>
                <a:cs typeface="Arial" panose="020B0604020202020204" pitchFamily="34" charset="0"/>
              </a:rPr>
              <a:t>Мушкилоти</a:t>
            </a:r>
            <a:r>
              <a:rPr lang="ru-RU" sz="2400" b="1" i="1" u="sng" dirty="0">
                <a:solidFill>
                  <a:schemeClr val="accent1">
                    <a:lumMod val="50000"/>
                  </a:schemeClr>
                </a:solidFill>
                <a:latin typeface="Arial" panose="020B0604020202020204" pitchFamily="34" charset="0"/>
                <a:cs typeface="Arial" panose="020B0604020202020204" pitchFamily="34" charset="0"/>
              </a:rPr>
              <a:t> </a:t>
            </a:r>
            <a:r>
              <a:rPr lang="ru-RU" sz="2400" b="1" i="1" u="sng" dirty="0" err="1" smtClean="0">
                <a:solidFill>
                  <a:schemeClr val="accent1">
                    <a:lumMod val="50000"/>
                  </a:schemeClr>
                </a:solidFill>
                <a:latin typeface="Arial" panose="020B0604020202020204" pitchFamily="34" charset="0"/>
                <a:cs typeface="Arial" panose="020B0604020202020204" pitchFamily="34" charset="0"/>
              </a:rPr>
              <a:t>асосӣ</a:t>
            </a:r>
            <a:r>
              <a:rPr lang="ru-RU" sz="2400" b="1" i="1" u="sng" dirty="0" smtClean="0">
                <a:solidFill>
                  <a:schemeClr val="accent1">
                    <a:lumMod val="50000"/>
                  </a:schemeClr>
                </a:solidFill>
                <a:latin typeface="Arial" panose="020B0604020202020204" pitchFamily="34" charset="0"/>
                <a:cs typeface="Arial" panose="020B0604020202020204" pitchFamily="34" charset="0"/>
              </a:rPr>
              <a:t>: </a:t>
            </a:r>
            <a:r>
              <a:rPr lang="ru-RU" sz="2400" dirty="0" smtClean="0">
                <a:latin typeface="Arial" panose="020B0604020202020204" pitchFamily="34" charset="0"/>
                <a:cs typeface="Arial" panose="020B0604020202020204" pitchFamily="34" charset="0"/>
              </a:rPr>
              <a:t>Дар </a:t>
            </a:r>
            <a:r>
              <a:rPr lang="ru-RU" sz="2400" dirty="0" err="1">
                <a:latin typeface="Arial" panose="020B0604020202020204" pitchFamily="34" charset="0"/>
                <a:cs typeface="Arial" panose="020B0604020202020204" pitchFamily="34" charset="0"/>
              </a:rPr>
              <a:t>бисёр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кишварҳо</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ҷумла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Тоҷикистон</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соҳаи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мушкилоти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зерин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вуҷуд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доранд</a:t>
            </a:r>
            <a:r>
              <a:rPr lang="ru-RU" sz="2400" dirty="0" smtClean="0">
                <a:latin typeface="Arial" panose="020B0604020202020204" pitchFamily="34" charset="0"/>
                <a:cs typeface="Arial" panose="020B0604020202020204" pitchFamily="34" charset="0"/>
              </a:rPr>
              <a:t>:</a:t>
            </a:r>
          </a:p>
          <a:p>
            <a:r>
              <a:rPr lang="ru-RU" sz="2400" dirty="0" err="1" smtClean="0">
                <a:latin typeface="Arial" panose="020B0604020202020204" pitchFamily="34" charset="0"/>
                <a:cs typeface="Arial" panose="020B0604020202020204" pitchFamily="34" charset="0"/>
              </a:rPr>
              <a:t>Норасоии</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инфрасохтор</a:t>
            </a:r>
            <a:r>
              <a:rPr lang="ru-RU" sz="2400" dirty="0" smtClean="0">
                <a:latin typeface="Arial" panose="020B0604020202020204" pitchFamily="34" charset="0"/>
                <a:cs typeface="Arial" panose="020B0604020202020204" pitchFamily="34" charset="0"/>
              </a:rPr>
              <a:t> </a:t>
            </a:r>
          </a:p>
          <a:p>
            <a:r>
              <a:rPr lang="ru-RU" sz="2400" dirty="0" err="1" smtClean="0">
                <a:latin typeface="Arial" panose="020B0604020202020204" pitchFamily="34" charset="0"/>
                <a:cs typeface="Arial" panose="020B0604020202020204" pitchFamily="34" charset="0"/>
              </a:rPr>
              <a:t>Сатҳи</a:t>
            </a:r>
            <a:r>
              <a:rPr lang="ru-RU" sz="2400" dirty="0" smtClean="0">
                <a:latin typeface="Arial" panose="020B0604020202020204" pitchFamily="34" charset="0"/>
                <a:cs typeface="Arial" panose="020B0604020202020204" pitchFamily="34" charset="0"/>
              </a:rPr>
              <a:t> </a:t>
            </a:r>
            <a:r>
              <a:rPr lang="ru-RU" sz="2400" dirty="0">
                <a:latin typeface="Arial" panose="020B0604020202020204" pitchFamily="34" charset="0"/>
                <a:cs typeface="Arial" panose="020B0604020202020204" pitchFamily="34" charset="0"/>
              </a:rPr>
              <a:t>пасти </a:t>
            </a:r>
            <a:r>
              <a:rPr lang="ru-RU" sz="2400" dirty="0" err="1">
                <a:latin typeface="Arial" panose="020B0604020202020204" pitchFamily="34" charset="0"/>
                <a:cs typeface="Arial" panose="020B0604020202020204" pitchFamily="34" charset="0"/>
              </a:rPr>
              <a:t>огоҳии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аҳолӣ</a:t>
            </a:r>
            <a:endParaRPr lang="ru-RU" sz="2400" dirty="0" smtClean="0">
              <a:latin typeface="Arial" panose="020B0604020202020204" pitchFamily="34" charset="0"/>
              <a:cs typeface="Arial" panose="020B0604020202020204" pitchFamily="34" charset="0"/>
            </a:endParaRPr>
          </a:p>
          <a:p>
            <a:r>
              <a:rPr lang="ru-RU" sz="2400" dirty="0" err="1" smtClean="0">
                <a:latin typeface="Arial" panose="020B0604020202020204" pitchFamily="34" charset="0"/>
                <a:cs typeface="Arial" panose="020B0604020202020204" pitchFamily="34" charset="0"/>
              </a:rPr>
              <a:t>Маблағгузории</a:t>
            </a:r>
            <a:r>
              <a:rPr lang="ru-RU" sz="2400" dirty="0" smtClean="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нокифоя</a:t>
            </a:r>
            <a:endParaRPr lang="ru-RU" sz="2400" dirty="0" smtClean="0">
              <a:latin typeface="Arial" panose="020B0604020202020204" pitchFamily="34" charset="0"/>
              <a:cs typeface="Arial" panose="020B0604020202020204" pitchFamily="34" charset="0"/>
            </a:endParaRPr>
          </a:p>
          <a:p>
            <a:r>
              <a:rPr lang="ru-RU" sz="2400" dirty="0" err="1" smtClean="0">
                <a:latin typeface="Arial" panose="020B0604020202020204" pitchFamily="34" charset="0"/>
                <a:cs typeface="Arial" panose="020B0604020202020204" pitchFamily="34" charset="0"/>
              </a:rPr>
              <a:t>Камбуди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муосир</a:t>
            </a:r>
            <a:r>
              <a:rPr lang="ru-RU" sz="2400" dirty="0" smtClean="0">
                <a:latin typeface="Arial" panose="020B0604020202020204" pitchFamily="34" charset="0"/>
                <a:cs typeface="Arial" panose="020B0604020202020204" pitchFamily="34" charset="0"/>
              </a:rPr>
              <a:t>. </a:t>
            </a:r>
          </a:p>
          <a:p>
            <a:r>
              <a:rPr lang="ru-RU" sz="2400" b="1" i="1" u="sng" dirty="0" err="1" smtClean="0">
                <a:solidFill>
                  <a:schemeClr val="accent1">
                    <a:lumMod val="50000"/>
                  </a:schemeClr>
                </a:solidFill>
                <a:latin typeface="Arial" panose="020B0604020202020204" pitchFamily="34" charset="0"/>
                <a:cs typeface="Arial" panose="020B0604020202020204" pitchFamily="34" charset="0"/>
              </a:rPr>
              <a:t>Роҳҳои</a:t>
            </a:r>
            <a:r>
              <a:rPr lang="ru-RU" sz="2400" b="1" i="1" u="sng" dirty="0" smtClean="0">
                <a:solidFill>
                  <a:schemeClr val="accent1">
                    <a:lumMod val="50000"/>
                  </a:schemeClr>
                </a:solidFill>
                <a:latin typeface="Arial" panose="020B0604020202020204" pitchFamily="34" charset="0"/>
                <a:cs typeface="Arial" panose="020B0604020202020204" pitchFamily="34" charset="0"/>
              </a:rPr>
              <a:t> </a:t>
            </a:r>
            <a:r>
              <a:rPr lang="ru-RU" sz="2400" b="1" i="1" u="sng" dirty="0" err="1" smtClean="0">
                <a:solidFill>
                  <a:schemeClr val="accent1">
                    <a:lumMod val="50000"/>
                  </a:schemeClr>
                </a:solidFill>
                <a:latin typeface="Arial" panose="020B0604020202020204" pitchFamily="34" charset="0"/>
                <a:cs typeface="Arial" panose="020B0604020202020204" pitchFamily="34" charset="0"/>
              </a:rPr>
              <a:t>такмил</a:t>
            </a:r>
            <a:r>
              <a:rPr lang="ru-RU" sz="2400" b="1" i="1" u="sng" dirty="0" smtClean="0">
                <a:solidFill>
                  <a:schemeClr val="accent1">
                    <a:lumMod val="50000"/>
                  </a:schemeClr>
                </a:solidFill>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Такмил</a:t>
            </a:r>
            <a:r>
              <a:rPr lang="ru-RU" sz="2400" b="1" i="1"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додани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қонунгузорӣ</a:t>
            </a:r>
            <a:endParaRPr lang="ru-RU" sz="2400" dirty="0" smtClean="0">
              <a:latin typeface="Arial" panose="020B0604020202020204" pitchFamily="34" charset="0"/>
              <a:cs typeface="Arial" panose="020B0604020202020204" pitchFamily="34" charset="0"/>
            </a:endParaRPr>
          </a:p>
          <a:p>
            <a:r>
              <a:rPr lang="ru-RU" sz="2400" dirty="0" err="1" smtClean="0">
                <a:latin typeface="Arial" panose="020B0604020202020204" pitchFamily="34" charset="0"/>
                <a:cs typeface="Arial" panose="020B0604020202020204" pitchFamily="34" charset="0"/>
              </a:rPr>
              <a:t>Ҷорӣ</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нав</a:t>
            </a:r>
            <a:endParaRPr lang="ru-RU" sz="2400" dirty="0" smtClean="0">
              <a:latin typeface="Arial" panose="020B0604020202020204" pitchFamily="34" charset="0"/>
              <a:cs typeface="Arial" panose="020B0604020202020204" pitchFamily="34" charset="0"/>
            </a:endParaRPr>
          </a:p>
          <a:p>
            <a:r>
              <a:rPr lang="ru-RU" sz="2400" dirty="0" smtClean="0">
                <a:latin typeface="Arial" panose="020B0604020202020204" pitchFamily="34" charset="0"/>
                <a:cs typeface="Arial" panose="020B0604020202020204" pitchFamily="34" charset="0"/>
              </a:rPr>
              <a:t>Баланд </a:t>
            </a:r>
            <a:r>
              <a:rPr lang="ru-RU" sz="2400" dirty="0" err="1">
                <a:latin typeface="Arial" panose="020B0604020202020204" pitchFamily="34" charset="0"/>
                <a:cs typeface="Arial" panose="020B0604020202020204" pitchFamily="34" charset="0"/>
              </a:rPr>
              <a:t>бардоштани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маърифати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экологӣ</a:t>
            </a:r>
            <a:endParaRPr lang="ru-RU" sz="2400" dirty="0" smtClean="0">
              <a:latin typeface="Arial" panose="020B0604020202020204" pitchFamily="34" charset="0"/>
              <a:cs typeface="Arial" panose="020B0604020202020204" pitchFamily="34" charset="0"/>
            </a:endParaRPr>
          </a:p>
          <a:p>
            <a:r>
              <a:rPr lang="ru-RU" sz="2400" dirty="0" err="1" smtClean="0">
                <a:latin typeface="Arial" panose="020B0604020202020204" pitchFamily="34" charset="0"/>
                <a:cs typeface="Arial" panose="020B0604020202020204" pitchFamily="34" charset="0"/>
              </a:rPr>
              <a:t>Тақвияти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ҳамкорӣ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байни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давлат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бахши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хусусӣ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ҷомеа</a:t>
            </a:r>
            <a:endParaRPr lang="ru-RU" sz="2400" dirty="0" smtClean="0">
              <a:latin typeface="Arial" panose="020B0604020202020204" pitchFamily="34" charset="0"/>
              <a:cs typeface="Arial" panose="020B0604020202020204" pitchFamily="34" charset="0"/>
            </a:endParaRPr>
          </a:p>
          <a:p>
            <a:r>
              <a:rPr lang="ru-RU" sz="2400" b="1" i="1" u="sng" dirty="0" err="1" smtClean="0">
                <a:solidFill>
                  <a:schemeClr val="accent1">
                    <a:lumMod val="50000"/>
                  </a:schemeClr>
                </a:solidFill>
                <a:latin typeface="Arial" panose="020B0604020202020204" pitchFamily="34" charset="0"/>
                <a:cs typeface="Arial" panose="020B0604020202020204" pitchFamily="34" charset="0"/>
              </a:rPr>
              <a:t>Хулоса</a:t>
            </a:r>
            <a:r>
              <a:rPr lang="ru-RU" sz="2400" b="1" i="1" u="sng" dirty="0" smtClean="0">
                <a:solidFill>
                  <a:schemeClr val="accent1">
                    <a:lumMod val="50000"/>
                  </a:schemeClr>
                </a:solidFill>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Идоракунии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самараноки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танҳо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сурати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фаъолияти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ҳамоҳанги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механизмҳои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институтсионалӣ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ҳуқуқӣ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иқтисодӣ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имконпазир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буда</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ҳифзи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устувори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ҷомеа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мусоидат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менамояд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76882007"/>
      </p:ext>
    </p:extLst>
  </p:cSld>
  <p:clrMapOvr>
    <a:masterClrMapping/>
  </p:clrMapOvr>
  <mc:AlternateContent xmlns:mc="http://schemas.openxmlformats.org/markup-compatibility/2006" xmlns:p14="http://schemas.microsoft.com/office/powerpoint/2010/main">
    <mc:Choice Requires="p14">
      <p:transition spd="slow" p14:dur="2000" advTm="322726"/>
    </mc:Choice>
    <mc:Fallback xmlns="">
      <p:transition spd="slow" advTm="32272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5A5D095-4D75-B525-29B8-4F1737CFA4DB}"/>
              </a:ext>
            </a:extLst>
          </p:cNvPr>
          <p:cNvSpPr txBox="1"/>
          <p:nvPr/>
        </p:nvSpPr>
        <p:spPr>
          <a:xfrm>
            <a:off x="558519" y="125162"/>
            <a:ext cx="10646229" cy="5509200"/>
          </a:xfrm>
          <a:prstGeom prst="rect">
            <a:avLst/>
          </a:prstGeom>
          <a:noFill/>
        </p:spPr>
        <p:txBody>
          <a:bodyPr wrap="square">
            <a:spAutoFit/>
          </a:bodyPr>
          <a:lstStyle/>
          <a:p>
            <a:endParaRPr lang="ru-RU" sz="2800" b="1" dirty="0" smtClean="0">
              <a:solidFill>
                <a:schemeClr val="accent1">
                  <a:lumMod val="50000"/>
                </a:schemeClr>
              </a:solidFill>
              <a:latin typeface="Arial" panose="020B0604020202020204" pitchFamily="34" charset="0"/>
              <a:cs typeface="Arial" panose="020B0604020202020204" pitchFamily="34" charset="0"/>
            </a:endParaRPr>
          </a:p>
          <a:p>
            <a:r>
              <a:rPr lang="ru-RU" sz="2400" b="1" dirty="0" err="1" smtClean="0">
                <a:solidFill>
                  <a:schemeClr val="accent1">
                    <a:lumMod val="50000"/>
                  </a:schemeClr>
                </a:solidFill>
                <a:latin typeface="Arial" panose="020B0604020202020204" pitchFamily="34" charset="0"/>
                <a:cs typeface="Arial" panose="020B0604020202020204" pitchFamily="34" charset="0"/>
              </a:rPr>
              <a:t>Саволҳо</a:t>
            </a:r>
            <a:r>
              <a:rPr lang="ru-RU" sz="2400" b="1" dirty="0" smtClean="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барои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smtClean="0">
                <a:solidFill>
                  <a:schemeClr val="accent1">
                    <a:lumMod val="50000"/>
                  </a:schemeClr>
                </a:solidFill>
                <a:latin typeface="Arial" panose="020B0604020202020204" pitchFamily="34" charset="0"/>
                <a:cs typeface="Arial" panose="020B0604020202020204" pitchFamily="34" charset="0"/>
              </a:rPr>
              <a:t>андешаронӣ</a:t>
            </a:r>
            <a:endParaRPr lang="ru-RU" sz="2400" b="1" dirty="0" smtClean="0">
              <a:solidFill>
                <a:schemeClr val="accent1">
                  <a:lumMod val="50000"/>
                </a:schemeClr>
              </a:solidFill>
              <a:latin typeface="Arial" panose="020B0604020202020204" pitchFamily="34" charset="0"/>
              <a:cs typeface="Arial" panose="020B0604020202020204" pitchFamily="34" charset="0"/>
            </a:endParaRPr>
          </a:p>
          <a:p>
            <a:endParaRPr lang="ru-RU" sz="800" b="1" dirty="0">
              <a:solidFill>
                <a:schemeClr val="accent1">
                  <a:lumMod val="50000"/>
                </a:schemeClr>
              </a:solidFill>
              <a:latin typeface="Arial" panose="020B0604020202020204" pitchFamily="34" charset="0"/>
              <a:cs typeface="Arial" panose="020B0604020202020204" pitchFamily="34" charset="0"/>
            </a:endParaRPr>
          </a:p>
          <a:p>
            <a:pPr marL="457200" indent="-457200">
              <a:buFont typeface="+mj-lt"/>
              <a:buAutoNum type="arabicPeriod"/>
            </a:pPr>
            <a:r>
              <a:rPr lang="ru-RU" sz="2400" dirty="0" smtClean="0">
                <a:latin typeface="Arial" panose="020B0604020202020204" pitchFamily="34" charset="0"/>
                <a:cs typeface="Arial" panose="020B0604020202020204" pitchFamily="34" charset="0"/>
              </a:rPr>
              <a:t>Ба </a:t>
            </a:r>
            <a:r>
              <a:rPr lang="ru-RU" sz="2400" dirty="0" err="1">
                <a:latin typeface="Arial" panose="020B0604020202020204" pitchFamily="34" charset="0"/>
                <a:cs typeface="Arial" panose="020B0604020202020204" pitchFamily="34" charset="0"/>
              </a:rPr>
              <a:t>назари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шумо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мушкилоти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асосии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Тоҷикистон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кадомҳоянд</a:t>
            </a:r>
            <a:r>
              <a:rPr lang="ru-RU" sz="2400" dirty="0" smtClean="0">
                <a:latin typeface="Arial" panose="020B0604020202020204" pitchFamily="34" charset="0"/>
                <a:cs typeface="Arial" panose="020B0604020202020204" pitchFamily="34" charset="0"/>
              </a:rPr>
              <a:t>?</a:t>
            </a:r>
          </a:p>
          <a:p>
            <a:pPr marL="457200" indent="-457200">
              <a:buFont typeface="+mj-lt"/>
              <a:buAutoNum type="arabicPeriod"/>
            </a:pPr>
            <a:r>
              <a:rPr lang="ru-RU" sz="2400" dirty="0" err="1" smtClean="0">
                <a:latin typeface="Arial" panose="020B0604020202020204" pitchFamily="34" charset="0"/>
                <a:cs typeface="Arial" panose="020B0604020202020204" pitchFamily="34" charset="0"/>
              </a:rPr>
              <a:t>Чаро</a:t>
            </a:r>
            <a:r>
              <a:rPr lang="ru-RU" sz="2400" dirty="0" smtClean="0">
                <a:latin typeface="Arial" panose="020B0604020202020204" pitchFamily="34" charset="0"/>
                <a:cs typeface="Arial" panose="020B0604020202020204" pitchFamily="34" charset="0"/>
              </a:rPr>
              <a:t> </a:t>
            </a:r>
            <a:r>
              <a:rPr lang="ru-RU" sz="2400" dirty="0">
                <a:latin typeface="Arial" panose="020B0604020202020204" pitchFamily="34" charset="0"/>
                <a:cs typeface="Arial" panose="020B0604020202020204" pitchFamily="34" charset="0"/>
              </a:rPr>
              <a:t>дар </a:t>
            </a:r>
            <a:r>
              <a:rPr lang="ru-RU" sz="2400" dirty="0" err="1">
                <a:latin typeface="Arial" panose="020B0604020202020204" pitchFamily="34" charset="0"/>
                <a:cs typeface="Arial" panose="020B0604020202020204" pitchFamily="34" charset="0"/>
              </a:rPr>
              <a:t>баъзе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шаҳру</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ноҳияҳои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Тоҷикистон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масъалаи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ҷамъоварӣ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ҷудокунии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то </a:t>
            </a:r>
            <a:r>
              <a:rPr lang="ru-RU" sz="2400" dirty="0" err="1">
                <a:latin typeface="Arial" panose="020B0604020202020204" pitchFamily="34" charset="0"/>
                <a:cs typeface="Arial" panose="020B0604020202020204" pitchFamily="34" charset="0"/>
              </a:rPr>
              <a:t>ҳол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пурра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нашудааст</a:t>
            </a:r>
            <a:r>
              <a:rPr lang="ru-RU" sz="2400" dirty="0" smtClean="0">
                <a:latin typeface="Arial" panose="020B0604020202020204" pitchFamily="34" charset="0"/>
                <a:cs typeface="Arial" panose="020B0604020202020204" pitchFamily="34" charset="0"/>
              </a:rPr>
              <a:t>?</a:t>
            </a:r>
          </a:p>
          <a:p>
            <a:pPr marL="457200" indent="-457200">
              <a:buFont typeface="+mj-lt"/>
              <a:buAutoNum type="arabicPeriod"/>
            </a:pPr>
            <a:r>
              <a:rPr lang="ru-RU" sz="2400" dirty="0" smtClean="0">
                <a:latin typeface="Arial" panose="020B0604020202020204" pitchFamily="34" charset="0"/>
                <a:cs typeface="Arial" panose="020B0604020202020204" pitchFamily="34" charset="0"/>
              </a:rPr>
              <a:t>Ба </a:t>
            </a:r>
            <a:r>
              <a:rPr lang="ru-RU" sz="2400" dirty="0" err="1">
                <a:latin typeface="Arial" panose="020B0604020202020204" pitchFamily="34" charset="0"/>
                <a:cs typeface="Arial" panose="020B0604020202020204" pitchFamily="34" charset="0"/>
              </a:rPr>
              <a:t>фикри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шумо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сатҳи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огоҳии</a:t>
            </a:r>
            <a:r>
              <a:rPr lang="ru-RU" sz="2400" dirty="0">
                <a:latin typeface="Arial" panose="020B0604020202020204" pitchFamily="34" charset="0"/>
                <a:cs typeface="Arial" panose="020B0604020202020204" pitchFamily="34" charset="0"/>
              </a:rPr>
              <a:t> экологии </a:t>
            </a:r>
            <a:r>
              <a:rPr lang="ru-RU" sz="2400" dirty="0" err="1">
                <a:latin typeface="Arial" panose="020B0604020202020204" pitchFamily="34" charset="0"/>
                <a:cs typeface="Arial" panose="020B0604020202020204" pitchFamily="34" charset="0"/>
              </a:rPr>
              <a:t>аҳолии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Тоҷикистон</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самти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муносибат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то </a:t>
            </a:r>
            <a:r>
              <a:rPr lang="ru-RU" sz="2400" dirty="0" err="1">
                <a:latin typeface="Arial" panose="020B0604020202020204" pitchFamily="34" charset="0"/>
                <a:cs typeface="Arial" panose="020B0604020202020204" pitchFamily="34" charset="0"/>
              </a:rPr>
              <a:t>чӣ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андоза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қонеъкунанда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аст</a:t>
            </a:r>
            <a:r>
              <a:rPr lang="ru-RU" sz="2400" dirty="0" smtClean="0">
                <a:latin typeface="Arial" panose="020B0604020202020204" pitchFamily="34" charset="0"/>
                <a:cs typeface="Arial" panose="020B0604020202020204" pitchFamily="34" charset="0"/>
              </a:rPr>
              <a:t>?</a:t>
            </a:r>
          </a:p>
          <a:p>
            <a:pPr marL="457200" indent="-457200">
              <a:buFont typeface="+mj-lt"/>
              <a:buAutoNum type="arabicPeriod"/>
            </a:pPr>
            <a:r>
              <a:rPr lang="ru-RU" sz="2400" dirty="0" err="1" smtClean="0">
                <a:latin typeface="Arial" panose="020B0604020202020204" pitchFamily="34" charset="0"/>
                <a:cs typeface="Arial" panose="020B0604020202020204" pitchFamily="34" charset="0"/>
              </a:rPr>
              <a:t>Барои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беҳтар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низоми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Тоҷикистон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кадом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таҷрибаҳои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бурд</a:t>
            </a:r>
            <a:r>
              <a:rPr lang="ru-RU" sz="2400" dirty="0" smtClean="0">
                <a:latin typeface="Arial" panose="020B0604020202020204" pitchFamily="34" charset="0"/>
                <a:cs typeface="Arial" panose="020B0604020202020204" pitchFamily="34" charset="0"/>
              </a:rPr>
              <a:t>?</a:t>
            </a:r>
          </a:p>
          <a:p>
            <a:pPr marL="457200" indent="-457200">
              <a:buFont typeface="+mj-lt"/>
              <a:buAutoNum type="arabicPeriod"/>
            </a:pPr>
            <a:r>
              <a:rPr lang="ru-RU" sz="2400" dirty="0" smtClean="0">
                <a:latin typeface="Arial" panose="020B0604020202020204" pitchFamily="34" charset="0"/>
                <a:cs typeface="Arial" panose="020B0604020202020204" pitchFamily="34" charset="0"/>
              </a:rPr>
              <a:t>Ба </a:t>
            </a:r>
            <a:r>
              <a:rPr lang="ru-RU" sz="2400" dirty="0" err="1">
                <a:latin typeface="Arial" panose="020B0604020202020204" pitchFamily="34" charset="0"/>
                <a:cs typeface="Arial" panose="020B0604020202020204" pitchFamily="34" charset="0"/>
              </a:rPr>
              <a:t>назари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шумо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давлат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ҷомеа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шаҳрвандон</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Тоҷикистон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коҳиши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ифлосшавии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чӣ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гуна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ҳамкорӣ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намоянд</a:t>
            </a:r>
            <a:r>
              <a:rPr lang="ru-RU" sz="2400" dirty="0">
                <a:latin typeface="Arial" panose="020B0604020202020204" pitchFamily="34" charset="0"/>
                <a:cs typeface="Arial" panose="020B0604020202020204" pitchFamily="34" charset="0"/>
              </a:rPr>
              <a:t>?</a:t>
            </a:r>
          </a:p>
        </p:txBody>
      </p:sp>
      <p:sp>
        <p:nvSpPr>
          <p:cNvPr id="3" name="Прямоугольник 2"/>
          <p:cNvSpPr/>
          <p:nvPr/>
        </p:nvSpPr>
        <p:spPr>
          <a:xfrm>
            <a:off x="585139" y="134097"/>
            <a:ext cx="11438132" cy="461665"/>
          </a:xfrm>
          <a:prstGeom prst="rect">
            <a:avLst/>
          </a:prstGeom>
        </p:spPr>
        <p:txBody>
          <a:bodyPr wrap="square">
            <a:spAutoFit/>
          </a:bodyPr>
          <a:lstStyle/>
          <a:p>
            <a:r>
              <a:rPr lang="ru-RU" sz="2400" b="1" dirty="0">
                <a:solidFill>
                  <a:schemeClr val="accent1">
                    <a:lumMod val="50000"/>
                  </a:schemeClr>
                </a:solidFill>
                <a:latin typeface="Arial" panose="020B0604020202020204" pitchFamily="34" charset="0"/>
                <a:cs typeface="Arial" panose="020B0604020202020204" pitchFamily="34" charset="0"/>
              </a:rPr>
              <a:t>4.	</a:t>
            </a:r>
            <a:r>
              <a:rPr lang="ru-RU" sz="2400" b="1" dirty="0" err="1">
                <a:solidFill>
                  <a:schemeClr val="accent1">
                    <a:lumMod val="50000"/>
                  </a:schemeClr>
                </a:solidFill>
                <a:latin typeface="Arial" panose="020B0604020202020204" pitchFamily="34" charset="0"/>
                <a:cs typeface="Arial" panose="020B0604020202020204" pitchFamily="34" charset="0"/>
              </a:rPr>
              <a:t>Чолишҳо</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ва</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дурнамои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рушди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идоракунии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партовҳо</a:t>
            </a:r>
            <a:endParaRPr lang="ru-RU" sz="2400" b="1"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8633801"/>
      </p:ext>
    </p:extLst>
  </p:cSld>
  <p:clrMapOvr>
    <a:masterClrMapping/>
  </p:clrMapOvr>
  <mc:AlternateContent xmlns:mc="http://schemas.openxmlformats.org/markup-compatibility/2006" xmlns:p14="http://schemas.microsoft.com/office/powerpoint/2010/main">
    <mc:Choice Requires="p14">
      <p:transition spd="slow" p14:dur="2000" advTm="117541"/>
    </mc:Choice>
    <mc:Fallback xmlns="">
      <p:transition spd="slow" advTm="1175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3238" y="791034"/>
            <a:ext cx="11306907" cy="3785652"/>
          </a:xfrm>
          <a:prstGeom prst="rect">
            <a:avLst/>
          </a:prstGeom>
        </p:spPr>
        <p:txBody>
          <a:bodyPr wrap="square">
            <a:spAutoFit/>
          </a:bodyPr>
          <a:lstStyle/>
          <a:p>
            <a:r>
              <a:rPr lang="ru-RU" sz="2400" dirty="0" smtClean="0">
                <a:latin typeface="Arial" panose="020B0604020202020204" pitchFamily="34" charset="0"/>
                <a:cs typeface="Arial" panose="020B0604020202020204" pitchFamily="34" charset="0"/>
              </a:rPr>
              <a:t>1. </a:t>
            </a:r>
            <a:r>
              <a:rPr lang="ru-RU" sz="2400" dirty="0" err="1" smtClean="0">
                <a:latin typeface="Arial" panose="020B0604020202020204" pitchFamily="34" charset="0"/>
                <a:cs typeface="Arial" panose="020B0604020202020204" pitchFamily="34" charset="0"/>
              </a:rPr>
              <a:t>Идоракунии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ҷаҳони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a:t>
            </a:r>
            <a:r>
              <a:rPr lang="ru-RU" sz="2400" dirty="0">
                <a:latin typeface="Arial" panose="020B0604020202020204" pitchFamily="34" charset="0"/>
                <a:cs typeface="Arial" panose="020B0604020202020204" pitchFamily="34" charset="0"/>
              </a:rPr>
              <a:t> ба яке аз </a:t>
            </a:r>
            <a:r>
              <a:rPr lang="ru-RU" sz="2400" dirty="0" err="1">
                <a:latin typeface="Arial" panose="020B0604020202020204" pitchFamily="34" charset="0"/>
                <a:cs typeface="Arial" panose="020B0604020202020204" pitchFamily="34" charset="0"/>
              </a:rPr>
              <a:t>масъалаҳои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экологӣ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иқтисодӣ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иҷтимоӣ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табдил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ёфтааст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афзоиши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аҳолӣ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саноат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баланд </a:t>
            </a:r>
            <a:r>
              <a:rPr lang="ru-RU" sz="2400" dirty="0" err="1">
                <a:latin typeface="Arial" panose="020B0604020202020204" pitchFamily="34" charset="0"/>
                <a:cs typeface="Arial" panose="020B0604020202020204" pitchFamily="34" charset="0"/>
              </a:rPr>
              <a:t>шудани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сатҳи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истеъмол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ҳаҷми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сол</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сол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зиёд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чунин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шароит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кишварҳо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як </a:t>
            </a:r>
            <a:r>
              <a:rPr lang="ru-RU" sz="2400" dirty="0" err="1">
                <a:latin typeface="Arial" panose="020B0604020202020204" pitchFamily="34" charset="0"/>
                <a:cs typeface="Arial" panose="020B0604020202020204" pitchFamily="34" charset="0"/>
              </a:rPr>
              <a:t>қатор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чолишҳо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ҳалли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таъмини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устувор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хеле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аст</a:t>
            </a:r>
            <a:r>
              <a:rPr lang="ru-RU" sz="2400" dirty="0">
                <a:latin typeface="Arial" panose="020B0604020202020204" pitchFamily="34" charset="0"/>
                <a:cs typeface="Arial" panose="020B0604020202020204" pitchFamily="34" charset="0"/>
              </a:rPr>
              <a:t>. </a:t>
            </a:r>
            <a:endParaRPr lang="ru-RU" sz="2400" dirty="0" smtClean="0">
              <a:latin typeface="Arial" panose="020B0604020202020204" pitchFamily="34" charset="0"/>
              <a:cs typeface="Arial" panose="020B0604020202020204" pitchFamily="34" charset="0"/>
            </a:endParaRPr>
          </a:p>
          <a:p>
            <a:r>
              <a:rPr lang="ru-RU" sz="2400" dirty="0" smtClean="0">
                <a:latin typeface="Arial" panose="020B0604020202020204" pitchFamily="34" charset="0"/>
                <a:cs typeface="Arial" panose="020B0604020202020204" pitchFamily="34" charset="0"/>
              </a:rPr>
              <a:t>Яке </a:t>
            </a:r>
            <a:r>
              <a:rPr lang="ru-RU" sz="2400" dirty="0">
                <a:latin typeface="Arial" panose="020B0604020202020204" pitchFamily="34" charset="0"/>
                <a:cs typeface="Arial" panose="020B0604020202020204" pitchFamily="34" charset="0"/>
              </a:rPr>
              <a:t>аз </a:t>
            </a:r>
            <a:r>
              <a:rPr lang="ru-RU" sz="2400" b="1" dirty="0" err="1">
                <a:solidFill>
                  <a:schemeClr val="accent1">
                    <a:lumMod val="50000"/>
                  </a:schemeClr>
                </a:solidFill>
                <a:latin typeface="Arial" panose="020B0604020202020204" pitchFamily="34" charset="0"/>
                <a:cs typeface="Arial" panose="020B0604020202020204" pitchFamily="34" charset="0"/>
              </a:rPr>
              <a:t>чолишҳои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асосӣ</a:t>
            </a:r>
            <a:r>
              <a:rPr lang="ru-RU" sz="2400" b="1" dirty="0">
                <a:solidFill>
                  <a:schemeClr val="accent1">
                    <a:lumMod val="50000"/>
                  </a:schemeClr>
                </a:solidFill>
                <a:latin typeface="Arial" panose="020B0604020202020204" pitchFamily="34" charset="0"/>
                <a:cs typeface="Arial" panose="020B0604020202020204" pitchFamily="34" charset="0"/>
              </a:rPr>
              <a:t> — </a:t>
            </a:r>
            <a:r>
              <a:rPr lang="ru-RU" sz="2400" b="1" dirty="0" err="1">
                <a:solidFill>
                  <a:schemeClr val="accent1">
                    <a:lumMod val="50000"/>
                  </a:schemeClr>
                </a:solidFill>
                <a:latin typeface="Arial" panose="020B0604020202020204" pitchFamily="34" charset="0"/>
                <a:cs typeface="Arial" panose="020B0604020202020204" pitchFamily="34" charset="0"/>
              </a:rPr>
              <a:t>норасоии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инфрасохтор</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бисёр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кишварҳо</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ҷумла</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Тоҷикистон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системаҳои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ҷамъоварӣ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ҷудокунии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онҳо</a:t>
            </a:r>
            <a:r>
              <a:rPr lang="ru-RU" sz="2400" dirty="0">
                <a:latin typeface="Arial" panose="020B0604020202020204" pitchFamily="34" charset="0"/>
                <a:cs typeface="Arial" panose="020B0604020202020204" pitchFamily="34" charset="0"/>
              </a:rPr>
              <a:t> ба таври </a:t>
            </a:r>
            <a:r>
              <a:rPr lang="ru-RU" sz="2400" dirty="0" err="1">
                <a:latin typeface="Arial" panose="020B0604020202020204" pitchFamily="34" charset="0"/>
                <a:cs typeface="Arial" panose="020B0604020202020204" pitchFamily="34" charset="0"/>
              </a:rPr>
              <a:t>кофӣ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накардаанд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Аксари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бидуни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пешакӣ</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партовгоҳҳо</a:t>
            </a:r>
            <a:r>
              <a:rPr lang="ru-RU" sz="2400" dirty="0">
                <a:latin typeface="Arial" panose="020B0604020202020204" pitchFamily="34" charset="0"/>
                <a:cs typeface="Arial" panose="020B0604020202020204" pitchFamily="34" charset="0"/>
              </a:rPr>
              <a:t> бурда </a:t>
            </a:r>
            <a:r>
              <a:rPr lang="ru-RU" sz="2400" dirty="0" err="1">
                <a:latin typeface="Arial" panose="020B0604020202020204" pitchFamily="34" charset="0"/>
                <a:cs typeface="Arial" panose="020B0604020202020204" pitchFamily="34" charset="0"/>
              </a:rPr>
              <a:t>мешаванд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боиси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ифлосшавии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хок</a:t>
            </a:r>
            <a:r>
              <a:rPr lang="ru-RU" sz="2400" dirty="0">
                <a:latin typeface="Arial" panose="020B0604020202020204" pitchFamily="34" charset="0"/>
                <a:cs typeface="Arial" panose="020B0604020202020204" pitchFamily="34" charset="0"/>
              </a:rPr>
              <a:t>, об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ҳаво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мегардад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532164230"/>
      </p:ext>
    </p:extLst>
  </p:cSld>
  <p:clrMapOvr>
    <a:masterClrMapping/>
  </p:clrMapOvr>
  <mc:AlternateContent xmlns:mc="http://schemas.openxmlformats.org/markup-compatibility/2006" xmlns:p14="http://schemas.microsoft.com/office/powerpoint/2010/main">
    <mc:Choice Requires="p14">
      <p:transition spd="slow" p14:dur="2000" advTm="127241"/>
    </mc:Choice>
    <mc:Fallback xmlns="">
      <p:transition spd="slow" advTm="1272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5991" y="388765"/>
            <a:ext cx="10805747" cy="4154984"/>
          </a:xfrm>
          <a:prstGeom prst="rect">
            <a:avLst/>
          </a:prstGeom>
        </p:spPr>
        <p:txBody>
          <a:bodyPr wrap="square">
            <a:spAutoFit/>
          </a:bodyPr>
          <a:lstStyle/>
          <a:p>
            <a:pPr algn="just"/>
            <a:r>
              <a:rPr lang="ru-RU" sz="2400" dirty="0" smtClean="0"/>
              <a:t>2. </a:t>
            </a:r>
            <a:r>
              <a:rPr lang="ru-RU" sz="2400" dirty="0" err="1" smtClean="0">
                <a:latin typeface="Arial" panose="020B0604020202020204" pitchFamily="34" charset="0"/>
                <a:cs typeface="Arial" panose="020B0604020202020204" pitchFamily="34" charset="0"/>
              </a:rPr>
              <a:t>Мушкилоти</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дигар</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сатҳи</a:t>
            </a:r>
            <a:r>
              <a:rPr lang="ru-RU" sz="2400" dirty="0">
                <a:latin typeface="Arial" panose="020B0604020202020204" pitchFamily="34" charset="0"/>
                <a:cs typeface="Arial" panose="020B0604020202020204" pitchFamily="34" charset="0"/>
              </a:rPr>
              <a:t> пасти </a:t>
            </a:r>
            <a:r>
              <a:rPr lang="ru-RU" sz="2400" dirty="0" err="1">
                <a:latin typeface="Arial" panose="020B0604020202020204" pitchFamily="34" charset="0"/>
                <a:cs typeface="Arial" panose="020B0604020202020204" pitchFamily="34" charset="0"/>
              </a:rPr>
              <a:t>маърифати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экологӣ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Бисёре</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шаҳрвандон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аҳамияти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ҷудокунии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такрории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пурра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дарк</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намекунанд</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натиҷа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ҳатто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агар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инфрасохтор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вуҷуд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дошта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бошад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истифодаи</a:t>
            </a:r>
            <a:r>
              <a:rPr lang="ru-RU" sz="2400" dirty="0">
                <a:latin typeface="Arial" panose="020B0604020202020204" pitchFamily="34" charset="0"/>
                <a:cs typeface="Arial" panose="020B0604020202020204" pitchFamily="34" charset="0"/>
              </a:rPr>
              <a:t> он </a:t>
            </a:r>
            <a:r>
              <a:rPr lang="ru-RU" sz="2400" dirty="0" err="1">
                <a:latin typeface="Arial" panose="020B0604020202020204" pitchFamily="34" charset="0"/>
                <a:cs typeface="Arial" panose="020B0604020202020204" pitchFamily="34" charset="0"/>
              </a:rPr>
              <a:t>самаранок</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нест</a:t>
            </a:r>
            <a:r>
              <a:rPr lang="ru-RU" sz="2400" dirty="0">
                <a:latin typeface="Arial" panose="020B0604020202020204" pitchFamily="34" charset="0"/>
                <a:cs typeface="Arial" panose="020B0604020202020204" pitchFamily="34" charset="0"/>
              </a:rPr>
              <a:t>. Масалан,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органикӣ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пластикӣ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аксар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вақт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якҷо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партофта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мушкил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мегардонад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Ҳамчунин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мушкилоти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молиявӣ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нақши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калон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Татбиқи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маблағгузории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калон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талаб</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бисёр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давлатҳо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шаҳрдориҳо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ҷалби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сармоягузорӣ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мушкил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аст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Илова</a:t>
            </a:r>
            <a:r>
              <a:rPr lang="ru-RU" sz="2400" dirty="0">
                <a:latin typeface="Arial" panose="020B0604020202020204" pitchFamily="34" charset="0"/>
                <a:cs typeface="Arial" panose="020B0604020202020204" pitchFamily="34" charset="0"/>
              </a:rPr>
              <a:t> бар ин, на </a:t>
            </a:r>
            <a:r>
              <a:rPr lang="ru-RU" sz="2400" dirty="0" err="1">
                <a:latin typeface="Arial" panose="020B0604020202020204" pitchFamily="34" charset="0"/>
                <a:cs typeface="Arial" panose="020B0604020202020204" pitchFamily="34" charset="0"/>
              </a:rPr>
              <a:t>ҳама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корхонаҳо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омодаанд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маблағ</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сарф</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кунанд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агар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ҳавасмандкунии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иқтисодӣ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вуҷуд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надошта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бошад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532087034"/>
      </p:ext>
    </p:extLst>
  </p:cSld>
  <p:clrMapOvr>
    <a:masterClrMapping/>
  </p:clrMapOvr>
  <mc:AlternateContent xmlns:mc="http://schemas.openxmlformats.org/markup-compatibility/2006" xmlns:p14="http://schemas.microsoft.com/office/powerpoint/2010/main">
    <mc:Choice Requires="p14">
      <p:transition spd="slow" p14:dur="2000" advTm="80036"/>
    </mc:Choice>
    <mc:Fallback xmlns="">
      <p:transition spd="slow" advTm="8003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74784" y="522909"/>
            <a:ext cx="11236569" cy="3416320"/>
          </a:xfrm>
          <a:prstGeom prst="rect">
            <a:avLst/>
          </a:prstGeom>
        </p:spPr>
        <p:txBody>
          <a:bodyPr wrap="square">
            <a:spAutoFit/>
          </a:bodyPr>
          <a:lstStyle/>
          <a:p>
            <a:pPr algn="just"/>
            <a:r>
              <a:rPr lang="ru-RU" sz="2400" dirty="0">
                <a:latin typeface="Arial" panose="020B0604020202020204" pitchFamily="34" charset="0"/>
                <a:cs typeface="Arial" panose="020B0604020202020204" pitchFamily="34" charset="0"/>
              </a:rPr>
              <a:t>Яке аз </a:t>
            </a:r>
            <a:r>
              <a:rPr lang="ru-RU" sz="2400" dirty="0" err="1">
                <a:latin typeface="Arial" panose="020B0604020202020204" pitchFamily="34" charset="0"/>
                <a:cs typeface="Arial" panose="020B0604020202020204" pitchFamily="34" charset="0"/>
              </a:rPr>
              <a:t>масъалаҳои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бояд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қайд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гардид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камбуди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қонунгузории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самаранок</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назорат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Гарчанде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қонунҳо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вуҷуд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иҷрои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онҳо</a:t>
            </a:r>
            <a:r>
              <a:rPr lang="ru-RU" sz="2400" dirty="0">
                <a:latin typeface="Arial" panose="020B0604020202020204" pitchFamily="34" charset="0"/>
                <a:cs typeface="Arial" panose="020B0604020202020204" pitchFamily="34" charset="0"/>
              </a:rPr>
              <a:t> на </a:t>
            </a:r>
            <a:r>
              <a:rPr lang="ru-RU" sz="2400" dirty="0" err="1">
                <a:latin typeface="Arial" panose="020B0604020202020204" pitchFamily="34" charset="0"/>
                <a:cs typeface="Arial" panose="020B0604020202020204" pitchFamily="34" charset="0"/>
              </a:rPr>
              <a:t>ҳамеша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таъмин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Назорати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суст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боиси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вайрон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кардани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қоидаҳо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афзоиши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ғайриқонунӣ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гардад</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баробари</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афзоиши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хатарнок</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электронӣ</a:t>
            </a:r>
            <a:r>
              <a:rPr lang="ru-RU"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e-waste) </a:t>
            </a:r>
            <a:r>
              <a:rPr lang="ru-RU" sz="2400" dirty="0">
                <a:latin typeface="Arial" panose="020B0604020202020204" pitchFamily="34" charset="0"/>
                <a:cs typeface="Arial" panose="020B0604020202020204" pitchFamily="34" charset="0"/>
              </a:rPr>
              <a:t>низ </a:t>
            </a:r>
            <a:r>
              <a:rPr lang="ru-RU" sz="2400" dirty="0" err="1">
                <a:latin typeface="Arial" panose="020B0604020202020204" pitchFamily="34" charset="0"/>
                <a:cs typeface="Arial" panose="020B0604020202020204" pitchFamily="34" charset="0"/>
              </a:rPr>
              <a:t>чолиши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ҷиддӣ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технология, </a:t>
            </a:r>
            <a:r>
              <a:rPr lang="ru-RU" sz="2400" dirty="0" err="1">
                <a:latin typeface="Arial" panose="020B0604020202020204" pitchFamily="34" charset="0"/>
                <a:cs typeface="Arial" panose="020B0604020202020204" pitchFamily="34" charset="0"/>
              </a:rPr>
              <a:t>миқдори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таҷҳизоти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кӯҳнаи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электронӣ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зиёд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таркибашон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моддаҳои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заҳрнок</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махсусро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талаб</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вуҷуди</a:t>
            </a:r>
            <a:r>
              <a:rPr lang="ru-RU" sz="2400" dirty="0">
                <a:latin typeface="Arial" panose="020B0604020202020204" pitchFamily="34" charset="0"/>
                <a:cs typeface="Arial" panose="020B0604020202020204" pitchFamily="34" charset="0"/>
              </a:rPr>
              <a:t> ин </a:t>
            </a:r>
            <a:r>
              <a:rPr lang="ru-RU" sz="2400" dirty="0" err="1" smtClean="0">
                <a:latin typeface="Arial" panose="020B0604020202020204" pitchFamily="34" charset="0"/>
                <a:cs typeface="Arial" panose="020B0604020202020204" pitchFamily="34" charset="0"/>
              </a:rPr>
              <a:t>мушкилот</a:t>
            </a:r>
            <a:r>
              <a:rPr lang="ru-RU" sz="2400" dirty="0" smtClean="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дурнамои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мусбат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арзёбӣ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6639398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0631" y="762561"/>
            <a:ext cx="10920046" cy="2677656"/>
          </a:xfrm>
          <a:prstGeom prst="rect">
            <a:avLst/>
          </a:prstGeom>
        </p:spPr>
        <p:txBody>
          <a:bodyPr wrap="square">
            <a:spAutoFit/>
          </a:bodyPr>
          <a:lstStyle/>
          <a:p>
            <a:r>
              <a:rPr lang="ru-RU" sz="2400" dirty="0">
                <a:latin typeface="Arial" panose="020B0604020202020204" pitchFamily="34" charset="0"/>
                <a:cs typeface="Arial" panose="020B0604020202020204" pitchFamily="34" charset="0"/>
              </a:rPr>
              <a:t>Яке аз </a:t>
            </a:r>
            <a:r>
              <a:rPr lang="ru-RU" sz="2400" dirty="0" err="1">
                <a:latin typeface="Arial" panose="020B0604020202020204" pitchFamily="34" charset="0"/>
                <a:cs typeface="Arial" panose="020B0604020202020204" pitchFamily="34" charset="0"/>
              </a:rPr>
              <a:t>самтҳои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инноватсионӣ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Масалан, </a:t>
            </a:r>
            <a:r>
              <a:rPr lang="ru-RU" sz="2400" dirty="0" err="1">
                <a:latin typeface="Arial" panose="020B0604020202020204" pitchFamily="34" charset="0"/>
                <a:cs typeface="Arial" panose="020B0604020202020204" pitchFamily="34" charset="0"/>
              </a:rPr>
              <a:t>истифодаи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корхонаҳои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истеҳсоли</a:t>
            </a:r>
            <a:r>
              <a:rPr lang="ru-RU" sz="2400" dirty="0">
                <a:latin typeface="Arial" panose="020B0604020202020204" pitchFamily="34" charset="0"/>
                <a:cs typeface="Arial" panose="020B0604020202020204" pitchFamily="34" charset="0"/>
              </a:rPr>
              <a:t> энергия аз </a:t>
            </a:r>
            <a:r>
              <a:rPr lang="ru-RU" sz="2400" dirty="0" err="1">
                <a:latin typeface="Arial" panose="020B0604020202020204" pitchFamily="34" charset="0"/>
                <a:cs typeface="Arial" panose="020B0604020202020204" pitchFamily="34" charset="0"/>
              </a:rPr>
              <a:t>партов</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рақамӣ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назорати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равандҳо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Самти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дигар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иқтисоди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сабз</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даврӣ</a:t>
            </a:r>
            <a:r>
              <a:rPr lang="ru-RU"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circular economy)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модел</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кам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кардани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такрории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захираҳо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асос</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ёфтааст</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чунин</a:t>
            </a:r>
            <a:r>
              <a:rPr lang="ru-RU" sz="2400" dirty="0">
                <a:latin typeface="Arial" panose="020B0604020202020204" pitchFamily="34" charset="0"/>
                <a:cs typeface="Arial" panose="020B0604020202020204" pitchFamily="34" charset="0"/>
              </a:rPr>
              <a:t> система, </a:t>
            </a:r>
            <a:r>
              <a:rPr lang="ru-RU" sz="2400" dirty="0" err="1">
                <a:latin typeface="Arial" panose="020B0604020202020204" pitchFamily="34" charset="0"/>
                <a:cs typeface="Arial" panose="020B0604020202020204" pitchFamily="34" charset="0"/>
              </a:rPr>
              <a:t>партов</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ҳамчун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манбаи</a:t>
            </a:r>
            <a:r>
              <a:rPr lang="ru-RU" sz="2400" dirty="0">
                <a:latin typeface="Arial" panose="020B0604020202020204" pitchFamily="34" charset="0"/>
                <a:cs typeface="Arial" panose="020B0604020202020204" pitchFamily="34" charset="0"/>
              </a:rPr>
              <a:t> нави </a:t>
            </a:r>
            <a:r>
              <a:rPr lang="ru-RU" sz="2400" dirty="0" err="1">
                <a:latin typeface="Arial" panose="020B0604020202020204" pitchFamily="34" charset="0"/>
                <a:cs typeface="Arial" panose="020B0604020202020204" pitchFamily="34" charset="0"/>
              </a:rPr>
              <a:t>ашёи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хом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баррасӣ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39852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1" y="366742"/>
            <a:ext cx="11570676" cy="4524315"/>
          </a:xfrm>
          <a:prstGeom prst="rect">
            <a:avLst/>
          </a:prstGeom>
        </p:spPr>
        <p:txBody>
          <a:bodyPr wrap="square">
            <a:spAutoFit/>
          </a:bodyPr>
          <a:lstStyle/>
          <a:p>
            <a:r>
              <a:rPr lang="ru-RU" sz="2400" dirty="0" smtClean="0">
                <a:latin typeface="Arial" panose="020B0604020202020204" pitchFamily="34" charset="0"/>
                <a:cs typeface="Arial" panose="020B0604020202020204" pitchFamily="34" charset="0"/>
              </a:rPr>
              <a:t>Баланд </a:t>
            </a:r>
            <a:r>
              <a:rPr lang="ru-RU" sz="2400" dirty="0" err="1">
                <a:latin typeface="Arial" panose="020B0604020202020204" pitchFamily="34" charset="0"/>
                <a:cs typeface="Arial" panose="020B0604020202020204" pitchFamily="34" charset="0"/>
              </a:rPr>
              <a:t>бардоштани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сатҳи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маърифати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аҳолӣ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аҳамияти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калон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Барномаҳои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таълимӣ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маъракаҳои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иттилоотӣ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ҷалби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ҷомеа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рафтори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экологиро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беҳтар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намоянд</a:t>
            </a:r>
            <a:r>
              <a:rPr lang="ru-RU" sz="2400" dirty="0">
                <a:latin typeface="Arial" panose="020B0604020202020204" pitchFamily="34" charset="0"/>
                <a:cs typeface="Arial" panose="020B0604020202020204" pitchFamily="34" charset="0"/>
              </a:rPr>
              <a:t>. Масалан, дар </a:t>
            </a:r>
            <a:r>
              <a:rPr lang="ru-RU" sz="2400" dirty="0" err="1">
                <a:latin typeface="Arial" panose="020B0604020202020204" pitchFamily="34" charset="0"/>
                <a:cs typeface="Arial" panose="020B0604020202020204" pitchFamily="34" charset="0"/>
              </a:rPr>
              <a:t>бисёр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кишварҳои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пешрафта</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мисли</a:t>
            </a:r>
            <a:r>
              <a:rPr lang="ru-RU" sz="2400" dirty="0">
                <a:latin typeface="Arial" panose="020B0604020202020204" pitchFamily="34" charset="0"/>
                <a:cs typeface="Arial" panose="020B0604020202020204" pitchFamily="34" charset="0"/>
              </a:rPr>
              <a:t> Япония, </a:t>
            </a:r>
            <a:r>
              <a:rPr lang="ru-RU" sz="2400" dirty="0" err="1">
                <a:latin typeface="Arial" panose="020B0604020202020204" pitchFamily="34" charset="0"/>
                <a:cs typeface="Arial" panose="020B0604020202020204" pitchFamily="34" charset="0"/>
              </a:rPr>
              <a:t>аҳолӣ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фаъолона</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ҷудокунии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иштирок</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Дурнамои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инчунин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тақвияти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ҳамкории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байналмилалӣ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Кишварҳо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таҷрибаи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пешрафтаро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мубодила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кунанд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навро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татбиқ</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намоянд</a:t>
            </a:r>
            <a:r>
              <a:rPr lang="ru-RU" sz="2400" dirty="0">
                <a:latin typeface="Arial" panose="020B0604020202020204" pitchFamily="34" charset="0"/>
                <a:cs typeface="Arial" panose="020B0604020202020204" pitchFamily="34" charset="0"/>
              </a:rPr>
              <a:t>. Масалан, </a:t>
            </a:r>
            <a:r>
              <a:rPr lang="ru-RU" sz="2400" dirty="0" err="1">
                <a:latin typeface="Arial" panose="020B0604020202020204" pitchFamily="34" charset="0"/>
                <a:cs typeface="Arial" panose="020B0604020202020204" pitchFamily="34" charset="0"/>
              </a:rPr>
              <a:t>таҷрибаи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Олмон</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соҳаи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бисёр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давлатҳо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намуна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Гарчанде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чолишҳои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зиёд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аст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имкониятҳои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он низ </a:t>
            </a:r>
            <a:r>
              <a:rPr lang="ru-RU" sz="2400" dirty="0" err="1">
                <a:latin typeface="Arial" panose="020B0604020202020204" pitchFamily="34" charset="0"/>
                <a:cs typeface="Arial" panose="020B0604020202020204" pitchFamily="34" charset="0"/>
              </a:rPr>
              <a:t>хеле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васеъ</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такмили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қонунгузорӣ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баланд </a:t>
            </a:r>
            <a:r>
              <a:rPr lang="ru-RU" sz="2400" dirty="0" err="1">
                <a:latin typeface="Arial" panose="020B0604020202020204" pitchFamily="34" charset="0"/>
                <a:cs typeface="Arial" panose="020B0604020202020204" pitchFamily="34" charset="0"/>
              </a:rPr>
              <a:t>бардоштани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сатҳи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маърифати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аҳолӣ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низоми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самараноки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ташкил</a:t>
            </a:r>
            <a:r>
              <a:rPr lang="ru-RU" sz="2400" dirty="0">
                <a:latin typeface="Arial" panose="020B0604020202020204" pitchFamily="34" charset="0"/>
                <a:cs typeface="Arial" panose="020B0604020202020204" pitchFamily="34" charset="0"/>
              </a:rPr>
              <a:t> кард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ҳифз</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4570086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61547" y="114300"/>
            <a:ext cx="9425354" cy="6172200"/>
          </a:xfrm>
          <a:prstGeom prst="rect">
            <a:avLst/>
          </a:prstGeom>
        </p:spPr>
      </p:pic>
      <p:sp>
        <p:nvSpPr>
          <p:cNvPr id="4" name="TextBox 3"/>
          <p:cNvSpPr txBox="1"/>
          <p:nvPr/>
        </p:nvSpPr>
        <p:spPr>
          <a:xfrm>
            <a:off x="9856176" y="1863968"/>
            <a:ext cx="184639" cy="261610"/>
          </a:xfrm>
          <a:prstGeom prst="rect">
            <a:avLst/>
          </a:prstGeom>
          <a:noFill/>
        </p:spPr>
        <p:txBody>
          <a:bodyPr wrap="square" rtlCol="0">
            <a:spAutoFit/>
          </a:bodyPr>
          <a:lstStyle/>
          <a:p>
            <a:r>
              <a:rPr lang="tg-Cyrl-TJ" sz="1100" dirty="0"/>
              <a:t>7</a:t>
            </a:r>
            <a:endParaRPr lang="ru-RU" sz="1100" dirty="0"/>
          </a:p>
        </p:txBody>
      </p:sp>
      <p:sp>
        <p:nvSpPr>
          <p:cNvPr id="5" name="TextBox 4"/>
          <p:cNvSpPr txBox="1"/>
          <p:nvPr/>
        </p:nvSpPr>
        <p:spPr>
          <a:xfrm>
            <a:off x="202224" y="6497515"/>
            <a:ext cx="7376746" cy="261610"/>
          </a:xfrm>
          <a:prstGeom prst="rect">
            <a:avLst/>
          </a:prstGeom>
          <a:noFill/>
        </p:spPr>
        <p:txBody>
          <a:bodyPr wrap="square" rtlCol="0">
            <a:spAutoFit/>
          </a:bodyPr>
          <a:lstStyle/>
          <a:p>
            <a:r>
              <a:rPr lang="tg-Cyrl-TJ" sz="1100" b="1" dirty="0">
                <a:latin typeface="Arial" panose="020B0604020202020204" pitchFamily="34" charset="0"/>
                <a:cs typeface="Arial" panose="020B0604020202020204" pitchFamily="34" charset="0"/>
              </a:rPr>
              <a:t>7</a:t>
            </a:r>
            <a:r>
              <a:rPr lang="tg-Cyrl-TJ" sz="1100" b="1" dirty="0" smtClean="0">
                <a:latin typeface="Arial" panose="020B0604020202020204" pitchFamily="34" charset="0"/>
                <a:cs typeface="Arial" panose="020B0604020202020204" pitchFamily="34" charset="0"/>
              </a:rPr>
              <a:t>. </a:t>
            </a:r>
            <a:r>
              <a:rPr lang="tg-Cyrl-TJ" sz="1100" b="1" dirty="0" smtClean="0">
                <a:latin typeface="Arial" panose="020B0604020202020204" pitchFamily="34" charset="0"/>
                <a:cs typeface="Arial" panose="020B0604020202020204" pitchFamily="34" charset="0"/>
              </a:rPr>
              <a:t>Расм аз руйи матни лексия бо истифода аз технологияҳои зеҳни сунъи омода шудааст</a:t>
            </a:r>
            <a:endParaRPr lang="ru-RU" sz="11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29095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311ECD-7325-99A9-0687-ADC42198048E}"/>
              </a:ext>
            </a:extLst>
          </p:cNvPr>
          <p:cNvSpPr txBox="1"/>
          <p:nvPr/>
        </p:nvSpPr>
        <p:spPr>
          <a:xfrm>
            <a:off x="714703" y="228628"/>
            <a:ext cx="10762593" cy="954107"/>
          </a:xfrm>
          <a:prstGeom prst="rect">
            <a:avLst/>
          </a:prstGeom>
          <a:noFill/>
        </p:spPr>
        <p:txBody>
          <a:bodyPr wrap="square">
            <a:spAutoFit/>
          </a:bodyPr>
          <a:lstStyle/>
          <a:p>
            <a:pPr lvl="0" algn="just">
              <a:tabLst>
                <a:tab pos="630555" algn="l"/>
              </a:tabLst>
            </a:pPr>
            <a:r>
              <a:rPr lang="en-US" sz="2800" b="1"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rPr>
              <a:t>2. </a:t>
            </a:r>
            <a:r>
              <a:rPr lang="tg-Cyrl-TJ" sz="2800" b="1"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rPr>
              <a:t>Пайдоиш ва рушди консепсияи бизнес-модел дар иқтисоди даврӣ.</a:t>
            </a:r>
            <a:endParaRPr lang="ru-RU" sz="280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4D24869C-1F21-665E-627A-1AAA99C78FF8}"/>
              </a:ext>
            </a:extLst>
          </p:cNvPr>
          <p:cNvSpPr txBox="1"/>
          <p:nvPr/>
        </p:nvSpPr>
        <p:spPr>
          <a:xfrm>
            <a:off x="483477" y="1182735"/>
            <a:ext cx="9879724" cy="3970318"/>
          </a:xfrm>
          <a:prstGeom prst="rect">
            <a:avLst/>
          </a:prstGeom>
          <a:noFill/>
        </p:spPr>
        <p:txBody>
          <a:bodyPr wrap="square">
            <a:spAutoFit/>
          </a:bodyPr>
          <a:lstStyle/>
          <a:p>
            <a:pPr algn="just">
              <a:buNone/>
              <a:tabLst>
                <a:tab pos="630555" algn="l"/>
              </a:tabLst>
            </a:pPr>
            <a:r>
              <a:rPr lang="tg-Cyrl-TJ" sz="2800" dirty="0">
                <a:solidFill>
                  <a:srgbClr val="000000"/>
                </a:solidFill>
                <a:effectLst/>
                <a:latin typeface="Arial" panose="020B0604020202020204" pitchFamily="34" charset="0"/>
                <a:ea typeface="Calibri" panose="020F0502020204030204" pitchFamily="34" charset="0"/>
                <a:cs typeface="Arial" panose="020B0604020202020204" pitchFamily="34" charset="0"/>
              </a:rPr>
              <a:t>Тибқи як таҳқиқоти бунёдии ахири Geissdoerfer [6], мафҳуми модели бизнесӣ дар иқтисоди даврӣ нисбат ба маҷмӯи асосии адабиёт оид ба иқтисоди даври пӯшида дертар ба вуҷуд омадааст. Бори аввал ин истилоҳ соли 2006 дар мақолаи Швагер ва Мозер пайдо шуд, ки дар он намудҳои алоҳидаи моделҳои бизнесӣ барои эҷоди арзиш дар шароити пӯшидашавии давраҳои истеҳсолӣ баррасӣ мешуданд. Аммо дар он вақт он паҳншавии васеъ пайдо накард.</a:t>
            </a:r>
            <a:endParaRPr lang="ru-RU" sz="2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608756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6C4E97-5D5F-5E7E-EBA2-6CA7A6A59F9B}"/>
              </a:ext>
            </a:extLst>
          </p:cNvPr>
          <p:cNvSpPr txBox="1"/>
          <p:nvPr/>
        </p:nvSpPr>
        <p:spPr>
          <a:xfrm>
            <a:off x="462454" y="523424"/>
            <a:ext cx="11624443" cy="461665"/>
          </a:xfrm>
          <a:prstGeom prst="rect">
            <a:avLst/>
          </a:prstGeom>
          <a:noFill/>
        </p:spPr>
        <p:txBody>
          <a:bodyPr wrap="square">
            <a:spAutoFit/>
          </a:bodyPr>
          <a:lstStyle/>
          <a:p>
            <a:r>
              <a:rPr lang="ru-RU" sz="2400" b="1" dirty="0" smtClean="0">
                <a:solidFill>
                  <a:schemeClr val="accent1">
                    <a:lumMod val="50000"/>
                  </a:schemeClr>
                </a:solidFill>
                <a:latin typeface="Arial" panose="020B0604020202020204" pitchFamily="34" charset="0"/>
                <a:cs typeface="Arial" panose="020B0604020202020204" pitchFamily="34" charset="0"/>
              </a:rPr>
              <a:t>5. </a:t>
            </a:r>
            <a:r>
              <a:rPr lang="ru-RU" sz="2400" b="1" dirty="0" err="1" smtClean="0">
                <a:solidFill>
                  <a:schemeClr val="accent1">
                    <a:lumMod val="50000"/>
                  </a:schemeClr>
                </a:solidFill>
                <a:latin typeface="Arial" panose="020B0604020202020204" pitchFamily="34" charset="0"/>
                <a:cs typeface="Arial" panose="020B0604020202020204" pitchFamily="34" charset="0"/>
              </a:rPr>
              <a:t>Интегратсияи</a:t>
            </a:r>
            <a:r>
              <a:rPr lang="ru-RU" sz="2400" b="1" dirty="0" smtClean="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рушди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устувор</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ва</a:t>
            </a:r>
            <a:r>
              <a:rPr lang="ru-RU" sz="2400" b="1" dirty="0">
                <a:solidFill>
                  <a:schemeClr val="accent1">
                    <a:lumMod val="50000"/>
                  </a:schemeClr>
                </a:solidFill>
                <a:latin typeface="Arial" panose="020B0604020202020204" pitchFamily="34" charset="0"/>
                <a:cs typeface="Arial" panose="020B0604020202020204" pitchFamily="34" charset="0"/>
              </a:rPr>
              <a:t> ESG дар </a:t>
            </a:r>
            <a:r>
              <a:rPr lang="ru-RU" sz="2400" b="1" dirty="0" err="1">
                <a:solidFill>
                  <a:schemeClr val="accent1">
                    <a:lumMod val="50000"/>
                  </a:schemeClr>
                </a:solidFill>
                <a:latin typeface="Arial" panose="020B0604020202020204" pitchFamily="34" charset="0"/>
                <a:cs typeface="Arial" panose="020B0604020202020204" pitchFamily="34" charset="0"/>
              </a:rPr>
              <a:t>идоракунии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партовҳо</a:t>
            </a:r>
            <a:endParaRPr lang="ru-RU" sz="2400" b="1" dirty="0">
              <a:solidFill>
                <a:schemeClr val="accent1">
                  <a:lumMod val="50000"/>
                </a:schemeClr>
              </a:solidFill>
              <a:latin typeface="Arial" panose="020B0604020202020204" pitchFamily="34" charset="0"/>
              <a:cs typeface="Arial" panose="020B0604020202020204" pitchFamily="34" charset="0"/>
            </a:endParaRPr>
          </a:p>
        </p:txBody>
      </p:sp>
      <p:sp>
        <p:nvSpPr>
          <p:cNvPr id="2" name="Прямоугольник 1"/>
          <p:cNvSpPr/>
          <p:nvPr/>
        </p:nvSpPr>
        <p:spPr>
          <a:xfrm>
            <a:off x="237392" y="1087793"/>
            <a:ext cx="10541977" cy="4154984"/>
          </a:xfrm>
          <a:prstGeom prst="rect">
            <a:avLst/>
          </a:prstGeom>
        </p:spPr>
        <p:txBody>
          <a:bodyPr wrap="square">
            <a:spAutoFit/>
          </a:bodyPr>
          <a:lstStyle/>
          <a:p>
            <a:r>
              <a:rPr lang="ru-RU" sz="2400" b="1" dirty="0" err="1">
                <a:solidFill>
                  <a:schemeClr val="accent1">
                    <a:lumMod val="50000"/>
                  </a:schemeClr>
                </a:solidFill>
                <a:latin typeface="Arial" panose="020B0604020202020204" pitchFamily="34" charset="0"/>
                <a:cs typeface="Arial" panose="020B0604020202020204" pitchFamily="34" charset="0"/>
              </a:rPr>
              <a:t>Идоракунии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партовҳо</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ва</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рушди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устувор</a:t>
            </a:r>
            <a:endParaRPr lang="ru-RU" sz="2400" b="1" dirty="0">
              <a:solidFill>
                <a:schemeClr val="accent1">
                  <a:lumMod val="50000"/>
                </a:schemeClr>
              </a:solidFill>
              <a:latin typeface="Arial" panose="020B0604020202020204" pitchFamily="34" charset="0"/>
              <a:cs typeface="Arial" panose="020B0604020202020204" pitchFamily="34" charset="0"/>
            </a:endParaRPr>
          </a:p>
          <a:p>
            <a:r>
              <a:rPr lang="ru-RU" sz="2400" b="1" dirty="0" err="1">
                <a:solidFill>
                  <a:schemeClr val="accent1">
                    <a:lumMod val="50000"/>
                  </a:schemeClr>
                </a:solidFill>
                <a:latin typeface="Arial" panose="020B0604020202020204" pitchFamily="34" charset="0"/>
                <a:cs typeface="Arial" panose="020B0604020202020204" pitchFamily="34" charset="0"/>
              </a:rPr>
              <a:t>Мафҳум</a:t>
            </a:r>
            <a:endParaRPr lang="ru-RU" sz="2400" b="1" dirty="0">
              <a:solidFill>
                <a:schemeClr val="accent1">
                  <a:lumMod val="50000"/>
                </a:schemeClr>
              </a:solidFill>
              <a:latin typeface="Arial" panose="020B0604020202020204" pitchFamily="34" charset="0"/>
              <a:cs typeface="Arial" panose="020B0604020202020204" pitchFamily="34" charset="0"/>
            </a:endParaRPr>
          </a:p>
          <a:p>
            <a:pPr>
              <a:buFont typeface="Arial" panose="020B0604020202020204" pitchFamily="34" charset="0"/>
              <a:buChar char="•"/>
            </a:pP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яке аз </a:t>
            </a:r>
            <a:r>
              <a:rPr lang="ru-RU" sz="2400" dirty="0" err="1">
                <a:latin typeface="Arial" panose="020B0604020202020204" pitchFamily="34" charset="0"/>
                <a:cs typeface="Arial" panose="020B0604020202020204" pitchFamily="34" charset="0"/>
              </a:rPr>
              <a:t>масъалаҳои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ҷаҳони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400" dirty="0">
                <a:latin typeface="Arial" panose="020B0604020202020204" pitchFamily="34" charset="0"/>
                <a:cs typeface="Arial" panose="020B0604020202020204" pitchFamily="34" charset="0"/>
              </a:rPr>
              <a:t>Он на </a:t>
            </a:r>
            <a:r>
              <a:rPr lang="ru-RU" sz="2400" dirty="0" err="1">
                <a:latin typeface="Arial" panose="020B0604020202020204" pitchFamily="34" charset="0"/>
                <a:cs typeface="Arial" panose="020B0604020202020204" pitchFamily="34" charset="0"/>
              </a:rPr>
              <a:t>танҳо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масъалаи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экологӣ</a:t>
            </a:r>
            <a:r>
              <a:rPr lang="ru-RU" sz="2400" dirty="0">
                <a:latin typeface="Arial" panose="020B0604020202020204" pitchFamily="34" charset="0"/>
                <a:cs typeface="Arial" panose="020B0604020202020204" pitchFamily="34" charset="0"/>
              </a:rPr>
              <a:t>, балки </a:t>
            </a:r>
            <a:r>
              <a:rPr lang="ru-RU" sz="2400" dirty="0" err="1">
                <a:latin typeface="Arial" panose="020B0604020202020204" pitchFamily="34" charset="0"/>
                <a:cs typeface="Arial" panose="020B0604020202020204" pitchFamily="34" charset="0"/>
              </a:rPr>
              <a:t>ҷузъи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устувор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аст</a:t>
            </a:r>
            <a:r>
              <a:rPr lang="ru-RU" sz="2400" dirty="0">
                <a:latin typeface="Arial" panose="020B0604020202020204" pitchFamily="34" charset="0"/>
                <a:cs typeface="Arial" panose="020B0604020202020204" pitchFamily="34" charset="0"/>
              </a:rPr>
              <a:t>. </a:t>
            </a:r>
          </a:p>
          <a:p>
            <a:r>
              <a:rPr lang="ru-RU" sz="2400" b="1" dirty="0" err="1">
                <a:solidFill>
                  <a:schemeClr val="accent1">
                    <a:lumMod val="50000"/>
                  </a:schemeClr>
                </a:solidFill>
                <a:latin typeface="Arial" panose="020B0604020202020204" pitchFamily="34" charset="0"/>
                <a:cs typeface="Arial" panose="020B0604020202020204" pitchFamily="34" charset="0"/>
              </a:rPr>
              <a:t>Рушди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устувор</a:t>
            </a:r>
            <a:endParaRPr lang="ru-RU" sz="2400" b="1" dirty="0">
              <a:solidFill>
                <a:schemeClr val="accent1">
                  <a:lumMod val="50000"/>
                </a:schemeClr>
              </a:solidFill>
              <a:latin typeface="Arial" panose="020B0604020202020204" pitchFamily="34" charset="0"/>
              <a:cs typeface="Arial" panose="020B0604020202020204" pitchFamily="34" charset="0"/>
            </a:endParaRPr>
          </a:p>
          <a:p>
            <a:pPr>
              <a:buFont typeface="Arial" panose="020B0604020202020204" pitchFamily="34" charset="0"/>
              <a:buChar char="•"/>
            </a:pPr>
            <a:r>
              <a:rPr lang="ru-RU" sz="2400" dirty="0" err="1">
                <a:latin typeface="Arial" panose="020B0604020202020204" pitchFamily="34" charset="0"/>
                <a:cs typeface="Arial" panose="020B0604020202020204" pitchFamily="34" charset="0"/>
              </a:rPr>
              <a:t>Қонеъ</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талаботи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насли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имрӯз</a:t>
            </a:r>
            <a:r>
              <a:rPr lang="ru-RU" sz="24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400" dirty="0" err="1">
                <a:latin typeface="Arial" panose="020B0604020202020204" pitchFamily="34" charset="0"/>
                <a:cs typeface="Arial" panose="020B0604020202020204" pitchFamily="34" charset="0"/>
              </a:rPr>
              <a:t>Нигоҳ</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доштани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имкониятҳои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наслҳои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оянда</a:t>
            </a:r>
            <a:r>
              <a:rPr lang="ru-RU" sz="2400" dirty="0">
                <a:latin typeface="Arial" panose="020B0604020202020204" pitchFamily="34" charset="0"/>
                <a:cs typeface="Arial" panose="020B0604020202020204" pitchFamily="34" charset="0"/>
              </a:rPr>
              <a:t> </a:t>
            </a:r>
          </a:p>
          <a:p>
            <a:r>
              <a:rPr lang="ru-RU" sz="2400" b="1" dirty="0" err="1">
                <a:solidFill>
                  <a:schemeClr val="accent1">
                    <a:lumMod val="50000"/>
                  </a:schemeClr>
                </a:solidFill>
                <a:latin typeface="Arial" panose="020B0604020202020204" pitchFamily="34" charset="0"/>
                <a:cs typeface="Arial" panose="020B0604020202020204" pitchFamily="34" charset="0"/>
              </a:rPr>
              <a:t>Аҳамият</a:t>
            </a:r>
            <a:endParaRPr lang="ru-RU" sz="2400" b="1" dirty="0">
              <a:solidFill>
                <a:schemeClr val="accent1">
                  <a:lumMod val="50000"/>
                </a:schemeClr>
              </a:solidFill>
              <a:latin typeface="Arial" panose="020B0604020202020204" pitchFamily="34" charset="0"/>
              <a:cs typeface="Arial" panose="020B0604020202020204" pitchFamily="34" charset="0"/>
            </a:endParaRPr>
          </a:p>
          <a:p>
            <a:pPr>
              <a:buFont typeface="Arial" panose="020B0604020202020204" pitchFamily="34" charset="0"/>
              <a:buChar char="•"/>
            </a:pPr>
            <a:r>
              <a:rPr lang="ru-RU" sz="2400" dirty="0" err="1">
                <a:latin typeface="Arial" panose="020B0604020202020204" pitchFamily="34" charset="0"/>
                <a:cs typeface="Arial" panose="020B0604020202020204" pitchFamily="34" charset="0"/>
              </a:rPr>
              <a:t>Ҳифзи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400" dirty="0">
                <a:latin typeface="Arial" panose="020B0604020202020204" pitchFamily="34" charset="0"/>
                <a:cs typeface="Arial" panose="020B0604020202020204" pitchFamily="34" charset="0"/>
              </a:rPr>
              <a:t>Истифодаи </a:t>
            </a:r>
            <a:r>
              <a:rPr lang="ru-RU" sz="2400" dirty="0" err="1">
                <a:latin typeface="Arial" panose="020B0604020202020204" pitchFamily="34" charset="0"/>
                <a:cs typeface="Arial" panose="020B0604020202020204" pitchFamily="34" charset="0"/>
              </a:rPr>
              <a:t>оқилонаи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захираҳо</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70833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18745" y="362470"/>
            <a:ext cx="10480431" cy="4154984"/>
          </a:xfrm>
          <a:prstGeom prst="rect">
            <a:avLst/>
          </a:prstGeom>
        </p:spPr>
        <p:txBody>
          <a:bodyPr wrap="square">
            <a:spAutoFit/>
          </a:bodyPr>
          <a:lstStyle/>
          <a:p>
            <a:r>
              <a:rPr lang="ru-RU" sz="2400" b="1" dirty="0" err="1">
                <a:solidFill>
                  <a:schemeClr val="accent1">
                    <a:lumMod val="50000"/>
                  </a:schemeClr>
                </a:solidFill>
                <a:latin typeface="Arial" panose="020B0604020202020204" pitchFamily="34" charset="0"/>
                <a:cs typeface="Arial" panose="020B0604020202020204" pitchFamily="34" charset="0"/>
              </a:rPr>
              <a:t>Мафҳуми</a:t>
            </a:r>
            <a:r>
              <a:rPr lang="ru-RU" sz="2400" b="1" dirty="0">
                <a:solidFill>
                  <a:schemeClr val="accent1">
                    <a:lumMod val="50000"/>
                  </a:schemeClr>
                </a:solidFill>
                <a:latin typeface="Arial" panose="020B0604020202020204" pitchFamily="34" charset="0"/>
                <a:cs typeface="Arial" panose="020B0604020202020204" pitchFamily="34" charset="0"/>
              </a:rPr>
              <a:t> </a:t>
            </a:r>
            <a:r>
              <a:rPr lang="en-US" sz="2400" b="1" dirty="0">
                <a:solidFill>
                  <a:schemeClr val="accent1">
                    <a:lumMod val="50000"/>
                  </a:schemeClr>
                </a:solidFill>
                <a:latin typeface="Arial" panose="020B0604020202020204" pitchFamily="34" charset="0"/>
                <a:cs typeface="Arial" panose="020B0604020202020204" pitchFamily="34" charset="0"/>
              </a:rPr>
              <a:t>ESG</a:t>
            </a:r>
          </a:p>
          <a:p>
            <a:r>
              <a:rPr lang="en-US" sz="2400" b="1" dirty="0">
                <a:solidFill>
                  <a:schemeClr val="accent1">
                    <a:lumMod val="50000"/>
                  </a:schemeClr>
                </a:solidFill>
                <a:latin typeface="Arial" panose="020B0604020202020204" pitchFamily="34" charset="0"/>
                <a:cs typeface="Arial" panose="020B0604020202020204" pitchFamily="34" charset="0"/>
              </a:rPr>
              <a:t>ESG </a:t>
            </a:r>
            <a:r>
              <a:rPr lang="ru-RU" sz="2400" b="1" dirty="0">
                <a:solidFill>
                  <a:schemeClr val="accent1">
                    <a:lumMod val="50000"/>
                  </a:schemeClr>
                </a:solidFill>
                <a:latin typeface="Arial" panose="020B0604020202020204" pitchFamily="34" charset="0"/>
                <a:cs typeface="Arial" panose="020B0604020202020204" pitchFamily="34" charset="0"/>
              </a:rPr>
              <a:t>чист?</a:t>
            </a:r>
          </a:p>
          <a:p>
            <a:r>
              <a:rPr lang="en-US" sz="2400" dirty="0">
                <a:latin typeface="Arial" panose="020B0604020202020204" pitchFamily="34" charset="0"/>
                <a:cs typeface="Arial" panose="020B0604020202020204" pitchFamily="34" charset="0"/>
              </a:rPr>
              <a:t>ESG — </a:t>
            </a:r>
            <a:r>
              <a:rPr lang="ru-RU" sz="2400" dirty="0" err="1">
                <a:latin typeface="Arial" panose="020B0604020202020204" pitchFamily="34" charset="0"/>
                <a:cs typeface="Arial" panose="020B0604020202020204" pitchFamily="34" charset="0"/>
              </a:rPr>
              <a:t>маҷмӯи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принсипҳои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устувор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a:t>
            </a:r>
          </a:p>
          <a:p>
            <a:pPr>
              <a:buFont typeface="Arial" panose="020B0604020202020204" pitchFamily="34" charset="0"/>
              <a:buChar char="•"/>
            </a:pPr>
            <a:r>
              <a:rPr lang="en-US" sz="2400" b="1" dirty="0">
                <a:latin typeface="Arial" panose="020B0604020202020204" pitchFamily="34" charset="0"/>
                <a:cs typeface="Arial" panose="020B0604020202020204" pitchFamily="34" charset="0"/>
              </a:rPr>
              <a:t>E — Environmental</a:t>
            </a:r>
            <a:r>
              <a:rPr lang="en-US" sz="2400" dirty="0">
                <a:latin typeface="Arial" panose="020B0604020202020204" pitchFamily="34" charset="0"/>
                <a:cs typeface="Arial" panose="020B0604020202020204" pitchFamily="34" charset="0"/>
              </a:rPr>
              <a:t> —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a:t>
            </a:r>
          </a:p>
          <a:p>
            <a:pPr>
              <a:buFont typeface="Arial" panose="020B0604020202020204" pitchFamily="34" charset="0"/>
              <a:buChar char="•"/>
            </a:pPr>
            <a:r>
              <a:rPr lang="en-US" sz="2400" b="1" dirty="0">
                <a:latin typeface="Arial" panose="020B0604020202020204" pitchFamily="34" charset="0"/>
                <a:cs typeface="Arial" panose="020B0604020202020204" pitchFamily="34" charset="0"/>
              </a:rPr>
              <a:t>S — Social</a:t>
            </a:r>
            <a:r>
              <a:rPr lang="en-US" sz="2400" dirty="0">
                <a:latin typeface="Arial" panose="020B0604020202020204" pitchFamily="34" charset="0"/>
                <a:cs typeface="Arial" panose="020B0604020202020204" pitchFamily="34" charset="0"/>
              </a:rPr>
              <a:t> — </a:t>
            </a:r>
            <a:r>
              <a:rPr lang="ru-RU" sz="2400" dirty="0" err="1">
                <a:latin typeface="Arial" panose="020B0604020202020204" pitchFamily="34" charset="0"/>
                <a:cs typeface="Arial" panose="020B0604020202020204" pitchFamily="34" charset="0"/>
              </a:rPr>
              <a:t>масъулияти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иҷтимоӣ</a:t>
            </a:r>
            <a:r>
              <a:rPr lang="ru-RU" sz="2400" dirty="0">
                <a:latin typeface="Arial" panose="020B0604020202020204" pitchFamily="34" charset="0"/>
                <a:cs typeface="Arial" panose="020B0604020202020204" pitchFamily="34" charset="0"/>
              </a:rPr>
              <a:t> </a:t>
            </a:r>
          </a:p>
          <a:p>
            <a:pPr>
              <a:buFont typeface="Arial" panose="020B0604020202020204" pitchFamily="34" charset="0"/>
              <a:buChar char="•"/>
            </a:pPr>
            <a:r>
              <a:rPr lang="en-US" sz="2400" b="1" dirty="0">
                <a:latin typeface="Arial" panose="020B0604020202020204" pitchFamily="34" charset="0"/>
                <a:cs typeface="Arial" panose="020B0604020202020204" pitchFamily="34" charset="0"/>
              </a:rPr>
              <a:t>G — Governance</a:t>
            </a:r>
            <a:r>
              <a:rPr lang="en-US" sz="2400" dirty="0">
                <a:latin typeface="Arial" panose="020B0604020202020204" pitchFamily="34" charset="0"/>
                <a:cs typeface="Arial" panose="020B0604020202020204" pitchFamily="34" charset="0"/>
              </a:rPr>
              <a:t> —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корпоративӣ</a:t>
            </a:r>
            <a:r>
              <a:rPr lang="ru-RU" sz="2400" dirty="0">
                <a:latin typeface="Arial" panose="020B0604020202020204" pitchFamily="34" charset="0"/>
                <a:cs typeface="Arial" panose="020B0604020202020204" pitchFamily="34" charset="0"/>
              </a:rPr>
              <a:t> </a:t>
            </a:r>
            <a:endParaRPr lang="ru-RU" sz="2400" dirty="0" smtClean="0">
              <a:latin typeface="Arial" panose="020B0604020202020204" pitchFamily="34" charset="0"/>
              <a:cs typeface="Arial" panose="020B0604020202020204" pitchFamily="34" charset="0"/>
            </a:endParaRPr>
          </a:p>
          <a:p>
            <a:pPr>
              <a:buFont typeface="Arial" panose="020B0604020202020204" pitchFamily="34" charset="0"/>
              <a:buChar char="•"/>
            </a:pPr>
            <a:endParaRPr lang="ru-RU" sz="2400" dirty="0">
              <a:latin typeface="Arial" panose="020B0604020202020204" pitchFamily="34" charset="0"/>
              <a:cs typeface="Arial" panose="020B0604020202020204" pitchFamily="34" charset="0"/>
            </a:endParaRPr>
          </a:p>
          <a:p>
            <a:r>
              <a:rPr lang="ru-RU" sz="2400" b="1" dirty="0" err="1">
                <a:solidFill>
                  <a:schemeClr val="accent1">
                    <a:lumMod val="50000"/>
                  </a:schemeClr>
                </a:solidFill>
                <a:latin typeface="Arial" panose="020B0604020202020204" pitchFamily="34" charset="0"/>
                <a:cs typeface="Arial" panose="020B0604020202020204" pitchFamily="34" charset="0"/>
              </a:rPr>
              <a:t>Ҳадафи</a:t>
            </a:r>
            <a:r>
              <a:rPr lang="ru-RU" sz="2400" b="1" dirty="0">
                <a:solidFill>
                  <a:schemeClr val="accent1">
                    <a:lumMod val="50000"/>
                  </a:schemeClr>
                </a:solidFill>
                <a:latin typeface="Arial" panose="020B0604020202020204" pitchFamily="34" charset="0"/>
                <a:cs typeface="Arial" panose="020B0604020202020204" pitchFamily="34" charset="0"/>
              </a:rPr>
              <a:t> </a:t>
            </a:r>
            <a:r>
              <a:rPr lang="en-US" sz="2400" b="1" dirty="0">
                <a:solidFill>
                  <a:schemeClr val="accent1">
                    <a:lumMod val="50000"/>
                  </a:schemeClr>
                </a:solidFill>
                <a:latin typeface="Arial" panose="020B0604020202020204" pitchFamily="34" charset="0"/>
                <a:cs typeface="Arial" panose="020B0604020202020204" pitchFamily="34" charset="0"/>
              </a:rPr>
              <a:t>ESG</a:t>
            </a:r>
          </a:p>
          <a:p>
            <a:pPr>
              <a:buFont typeface="Arial" panose="020B0604020202020204" pitchFamily="34" charset="0"/>
              <a:buChar char="•"/>
            </a:pPr>
            <a:r>
              <a:rPr lang="ru-RU" sz="2400" dirty="0">
                <a:latin typeface="Arial" panose="020B0604020202020204" pitchFamily="34" charset="0"/>
                <a:cs typeface="Arial" panose="020B0604020202020204" pitchFamily="34" charset="0"/>
              </a:rPr>
              <a:t>Баланд </a:t>
            </a:r>
            <a:r>
              <a:rPr lang="ru-RU" sz="2400" dirty="0" err="1">
                <a:latin typeface="Arial" panose="020B0604020202020204" pitchFamily="34" charset="0"/>
                <a:cs typeface="Arial" panose="020B0604020202020204" pitchFamily="34" charset="0"/>
              </a:rPr>
              <a:t>бардоштани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шаффофият</a:t>
            </a:r>
            <a:r>
              <a:rPr lang="ru-RU" sz="24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400" dirty="0" err="1">
                <a:latin typeface="Arial" panose="020B0604020202020204" pitchFamily="34" charset="0"/>
                <a:cs typeface="Arial" panose="020B0604020202020204" pitchFamily="34" charset="0"/>
              </a:rPr>
              <a:t>Масъулиятнокӣ</a:t>
            </a:r>
            <a:r>
              <a:rPr lang="ru-RU" sz="2400" dirty="0">
                <a:latin typeface="Arial" panose="020B0604020202020204" pitchFamily="34" charset="0"/>
                <a:cs typeface="Arial" panose="020B0604020202020204" pitchFamily="34" charset="0"/>
              </a:rPr>
              <a:t> </a:t>
            </a:r>
          </a:p>
          <a:p>
            <a:pPr>
              <a:buFont typeface="Arial" panose="020B0604020202020204" pitchFamily="34" charset="0"/>
              <a:buChar char="•"/>
            </a:pPr>
            <a:r>
              <a:rPr lang="ru-RU" sz="2400" dirty="0" err="1">
                <a:latin typeface="Arial" panose="020B0604020202020204" pitchFamily="34" charset="0"/>
                <a:cs typeface="Arial" panose="020B0604020202020204" pitchFamily="34" charset="0"/>
              </a:rPr>
              <a:t>Устувории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фаъолияти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ташкилотҳо</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1999652"/>
      </p:ext>
    </p:extLst>
  </p:cSld>
  <p:clrMapOvr>
    <a:masterClrMapping/>
  </p:clrMapOvr>
  <mc:AlternateContent xmlns:mc="http://schemas.openxmlformats.org/markup-compatibility/2006" xmlns:p14="http://schemas.microsoft.com/office/powerpoint/2010/main">
    <mc:Choice Requires="p14">
      <p:transition spd="slow" p14:dur="2000" advTm="59890"/>
    </mc:Choice>
    <mc:Fallback xmlns="">
      <p:transition spd="slow" advTm="5989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62707" y="470155"/>
            <a:ext cx="10278207" cy="3924151"/>
          </a:xfrm>
          <a:prstGeom prst="rect">
            <a:avLst/>
          </a:prstGeom>
        </p:spPr>
        <p:txBody>
          <a:bodyPr wrap="square">
            <a:spAutoFit/>
          </a:bodyPr>
          <a:lstStyle/>
          <a:p>
            <a:pPr algn="ctr"/>
            <a:r>
              <a:rPr lang="ru-RU" sz="2400" b="1" dirty="0" err="1">
                <a:solidFill>
                  <a:schemeClr val="accent1">
                    <a:lumMod val="50000"/>
                  </a:schemeClr>
                </a:solidFill>
                <a:latin typeface="Arial" panose="020B0604020202020204" pitchFamily="34" charset="0"/>
                <a:cs typeface="Arial" panose="020B0604020202020204" pitchFamily="34" charset="0"/>
              </a:rPr>
              <a:t>Ҷанбаи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экологӣ</a:t>
            </a:r>
            <a:r>
              <a:rPr lang="ru-RU" sz="2400" b="1" dirty="0">
                <a:solidFill>
                  <a:schemeClr val="accent1">
                    <a:lumMod val="50000"/>
                  </a:schemeClr>
                </a:solidFill>
                <a:latin typeface="Arial" panose="020B0604020202020204" pitchFamily="34" charset="0"/>
                <a:cs typeface="Arial" panose="020B0604020202020204" pitchFamily="34" charset="0"/>
              </a:rPr>
              <a:t> (</a:t>
            </a:r>
            <a:r>
              <a:rPr lang="en-US" sz="2400" b="1" dirty="0">
                <a:solidFill>
                  <a:schemeClr val="accent1">
                    <a:lumMod val="50000"/>
                  </a:schemeClr>
                </a:solidFill>
                <a:latin typeface="Arial" panose="020B0604020202020204" pitchFamily="34" charset="0"/>
                <a:cs typeface="Arial" panose="020B0604020202020204" pitchFamily="34" charset="0"/>
              </a:rPr>
              <a:t>Environmental</a:t>
            </a:r>
            <a:r>
              <a:rPr lang="en-US" sz="2400" b="1" dirty="0" smtClean="0">
                <a:solidFill>
                  <a:schemeClr val="accent1">
                    <a:lumMod val="50000"/>
                  </a:schemeClr>
                </a:solidFill>
                <a:latin typeface="Arial" panose="020B0604020202020204" pitchFamily="34" charset="0"/>
                <a:cs typeface="Arial" panose="020B0604020202020204" pitchFamily="34" charset="0"/>
              </a:rPr>
              <a:t>)</a:t>
            </a:r>
            <a:endParaRPr lang="tg-Cyrl-TJ" sz="2400" b="1" dirty="0" smtClean="0">
              <a:solidFill>
                <a:schemeClr val="accent1">
                  <a:lumMod val="50000"/>
                </a:schemeClr>
              </a:solidFill>
              <a:latin typeface="Arial" panose="020B0604020202020204" pitchFamily="34" charset="0"/>
              <a:cs typeface="Arial" panose="020B0604020202020204" pitchFamily="34" charset="0"/>
            </a:endParaRPr>
          </a:p>
          <a:p>
            <a:pPr algn="ctr"/>
            <a:endParaRPr lang="en-US" sz="900" b="1" dirty="0">
              <a:solidFill>
                <a:schemeClr val="accent1">
                  <a:lumMod val="50000"/>
                </a:schemeClr>
              </a:solidFill>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smtClean="0">
                <a:latin typeface="Arial" panose="020B0604020202020204" pitchFamily="34" charset="0"/>
                <a:cs typeface="Arial" panose="020B0604020202020204" pitchFamily="34" charset="0"/>
              </a:rPr>
              <a:t>Кам </a:t>
            </a:r>
            <a:r>
              <a:rPr lang="ru-RU" sz="2400" dirty="0" err="1">
                <a:latin typeface="Arial" panose="020B0604020202020204" pitchFamily="34" charset="0"/>
                <a:cs typeface="Arial" panose="020B0604020202020204" pitchFamily="34" charset="0"/>
              </a:rPr>
              <a:t>кардани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ҳаҷми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партовҳо</a:t>
            </a:r>
            <a:r>
              <a:rPr lang="ru-RU" sz="2400" dirty="0" smtClean="0">
                <a:latin typeface="Arial" panose="020B0604020202020204" pitchFamily="34" charset="0"/>
                <a:cs typeface="Arial" panose="020B0604020202020204" pitchFamily="34" charset="0"/>
              </a:rPr>
              <a:t>»</a:t>
            </a:r>
            <a:endParaRPr lang="ru-RU" sz="2400" dirty="0">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Ҷорӣ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дубора</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a:latin typeface="Arial" panose="020B0604020202020204" pitchFamily="34" charset="0"/>
                <a:cs typeface="Arial" panose="020B0604020202020204" pitchFamily="34" charset="0"/>
              </a:rPr>
              <a:t>Кам </a:t>
            </a:r>
            <a:r>
              <a:rPr lang="ru-RU" sz="2400" dirty="0" err="1">
                <a:latin typeface="Arial" panose="020B0604020202020204" pitchFamily="34" charset="0"/>
                <a:cs typeface="Arial" panose="020B0604020202020204" pitchFamily="34" charset="0"/>
              </a:rPr>
              <a:t>кардани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хатарнок</a:t>
            </a:r>
            <a:r>
              <a:rPr lang="ru-RU" sz="2400" dirty="0">
                <a:latin typeface="Arial" panose="020B0604020202020204" pitchFamily="34" charset="0"/>
                <a:cs typeface="Arial" panose="020B0604020202020204" pitchFamily="34" charset="0"/>
              </a:rPr>
              <a:t> </a:t>
            </a:r>
          </a:p>
          <a:p>
            <a:r>
              <a:rPr lang="ru-RU" sz="2400" b="1" dirty="0" err="1">
                <a:solidFill>
                  <a:schemeClr val="accent2">
                    <a:lumMod val="50000"/>
                  </a:schemeClr>
                </a:solidFill>
                <a:latin typeface="Arial" panose="020B0604020202020204" pitchFamily="34" charset="0"/>
                <a:cs typeface="Arial" panose="020B0604020202020204" pitchFamily="34" charset="0"/>
              </a:rPr>
              <a:t>Намуна</a:t>
            </a:r>
            <a:endParaRPr lang="ru-RU" sz="2400" b="1" dirty="0">
              <a:solidFill>
                <a:schemeClr val="accent2">
                  <a:lumMod val="50000"/>
                </a:schemeClr>
              </a:solidFill>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Ҷудокунии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a:latin typeface="Arial" panose="020B0604020202020204" pitchFamily="34" charset="0"/>
                <a:cs typeface="Arial" panose="020B0604020202020204" pitchFamily="34" charset="0"/>
              </a:rPr>
              <a:t>Истифодаи </a:t>
            </a:r>
            <a:r>
              <a:rPr lang="ru-RU" sz="2400" dirty="0" err="1">
                <a:latin typeface="Arial" panose="020B0604020202020204" pitchFamily="34" charset="0"/>
                <a:cs typeface="Arial" panose="020B0604020202020204" pitchFamily="34" charset="0"/>
              </a:rPr>
              <a:t>такрории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мавод</a:t>
            </a:r>
            <a:r>
              <a:rPr lang="ru-RU" sz="2400" dirty="0">
                <a:latin typeface="Arial" panose="020B0604020202020204" pitchFamily="34" charset="0"/>
                <a:cs typeface="Arial" panose="020B0604020202020204" pitchFamily="34" charset="0"/>
              </a:rPr>
              <a:t> </a:t>
            </a:r>
          </a:p>
          <a:p>
            <a:r>
              <a:rPr lang="ru-RU" sz="2400" b="1" dirty="0" err="1">
                <a:solidFill>
                  <a:schemeClr val="accent2">
                    <a:lumMod val="50000"/>
                  </a:schemeClr>
                </a:solidFill>
                <a:latin typeface="Arial" panose="020B0604020202020204" pitchFamily="34" charset="0"/>
                <a:cs typeface="Arial" panose="020B0604020202020204" pitchFamily="34" charset="0"/>
              </a:rPr>
              <a:t>Натиҷа</a:t>
            </a:r>
            <a:endParaRPr lang="ru-RU" sz="2400" b="1" dirty="0">
              <a:solidFill>
                <a:schemeClr val="accent2">
                  <a:lumMod val="50000"/>
                </a:schemeClr>
              </a:solidFill>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Коҳиши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ифлосшавии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Сарфаи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захираҳои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табиӣ</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2484765"/>
      </p:ext>
    </p:extLst>
  </p:cSld>
  <p:clrMapOvr>
    <a:masterClrMapping/>
  </p:clrMapOvr>
  <mc:AlternateContent xmlns:mc="http://schemas.openxmlformats.org/markup-compatibility/2006" xmlns:p14="http://schemas.microsoft.com/office/powerpoint/2010/main">
    <mc:Choice Requires="p14">
      <p:transition spd="slow" p14:dur="2000" advTm="146261"/>
    </mc:Choice>
    <mc:Fallback xmlns="">
      <p:transition spd="slow" advTm="14626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4D12CF-B4AD-CA7E-6C90-F2EB2AAD2FE8}"/>
              </a:ext>
            </a:extLst>
          </p:cNvPr>
          <p:cNvSpPr txBox="1"/>
          <p:nvPr/>
        </p:nvSpPr>
        <p:spPr>
          <a:xfrm>
            <a:off x="767255" y="555634"/>
            <a:ext cx="9701048" cy="4401205"/>
          </a:xfrm>
          <a:prstGeom prst="rect">
            <a:avLst/>
          </a:prstGeom>
          <a:noFill/>
        </p:spPr>
        <p:txBody>
          <a:bodyPr wrap="square">
            <a:spAutoFit/>
          </a:bodyPr>
          <a:lstStyle/>
          <a:p>
            <a:pPr algn="ctr"/>
            <a:r>
              <a:rPr lang="ru-RU" sz="2800" b="1" dirty="0" err="1" smtClean="0">
                <a:solidFill>
                  <a:schemeClr val="accent2">
                    <a:lumMod val="50000"/>
                  </a:schemeClr>
                </a:solidFill>
              </a:rPr>
              <a:t>Ҷанбаи</a:t>
            </a:r>
            <a:r>
              <a:rPr lang="ru-RU" sz="2800" b="1" dirty="0" smtClean="0">
                <a:solidFill>
                  <a:schemeClr val="accent2">
                    <a:lumMod val="50000"/>
                  </a:schemeClr>
                </a:solidFill>
              </a:rPr>
              <a:t> </a:t>
            </a:r>
            <a:r>
              <a:rPr lang="ru-RU" sz="2800" b="1" dirty="0" err="1">
                <a:solidFill>
                  <a:schemeClr val="accent2">
                    <a:lumMod val="50000"/>
                  </a:schemeClr>
                </a:solidFill>
              </a:rPr>
              <a:t>иҷтимоӣ</a:t>
            </a:r>
            <a:r>
              <a:rPr lang="ru-RU" sz="2800" b="1" dirty="0">
                <a:solidFill>
                  <a:schemeClr val="accent2">
                    <a:lumMod val="50000"/>
                  </a:schemeClr>
                </a:solidFill>
              </a:rPr>
              <a:t> (</a:t>
            </a:r>
            <a:r>
              <a:rPr lang="en-US" sz="2800" b="1" dirty="0">
                <a:solidFill>
                  <a:schemeClr val="accent2">
                    <a:lumMod val="50000"/>
                  </a:schemeClr>
                </a:solidFill>
              </a:rPr>
              <a:t>Social)</a:t>
            </a:r>
          </a:p>
          <a:p>
            <a:r>
              <a:rPr lang="ru-RU" sz="2800" b="1" dirty="0" err="1">
                <a:solidFill>
                  <a:schemeClr val="accent2">
                    <a:lumMod val="50000"/>
                  </a:schemeClr>
                </a:solidFill>
              </a:rPr>
              <a:t>Аҳамияти</a:t>
            </a:r>
            <a:r>
              <a:rPr lang="ru-RU" sz="2800" b="1" dirty="0">
                <a:solidFill>
                  <a:schemeClr val="accent2">
                    <a:lumMod val="50000"/>
                  </a:schemeClr>
                </a:solidFill>
              </a:rPr>
              <a:t> </a:t>
            </a:r>
            <a:r>
              <a:rPr lang="ru-RU" sz="2800" b="1" dirty="0" err="1">
                <a:solidFill>
                  <a:schemeClr val="accent2">
                    <a:lumMod val="50000"/>
                  </a:schemeClr>
                </a:solidFill>
              </a:rPr>
              <a:t>иҷтимоӣ</a:t>
            </a:r>
            <a:endParaRPr lang="ru-RU" sz="2800" b="1" dirty="0">
              <a:solidFill>
                <a:schemeClr val="accent2">
                  <a:lumMod val="50000"/>
                </a:schemeClr>
              </a:solidFill>
            </a:endParaRPr>
          </a:p>
          <a:p>
            <a:pPr marL="457200" indent="-457200">
              <a:buFont typeface="Symbol" panose="05050102010706020507" pitchFamily="18" charset="2"/>
              <a:buChar char="-"/>
            </a:pPr>
            <a:r>
              <a:rPr lang="ru-RU" sz="2800" dirty="0" err="1"/>
              <a:t>Таъсири</a:t>
            </a:r>
            <a:r>
              <a:rPr lang="ru-RU" sz="2800" dirty="0"/>
              <a:t> </a:t>
            </a:r>
            <a:r>
              <a:rPr lang="ru-RU" sz="2800" dirty="0" err="1"/>
              <a:t>идоракунии</a:t>
            </a:r>
            <a:r>
              <a:rPr lang="ru-RU" sz="2800" dirty="0"/>
              <a:t> </a:t>
            </a:r>
            <a:r>
              <a:rPr lang="ru-RU" sz="2800" dirty="0" err="1"/>
              <a:t>партовҳо</a:t>
            </a:r>
            <a:r>
              <a:rPr lang="ru-RU" sz="2800" dirty="0"/>
              <a:t> ба </a:t>
            </a:r>
            <a:r>
              <a:rPr lang="ru-RU" sz="2800" dirty="0" err="1"/>
              <a:t>ҷомеа</a:t>
            </a:r>
            <a:r>
              <a:rPr lang="ru-RU" sz="2800" dirty="0"/>
              <a:t> </a:t>
            </a:r>
            <a:r>
              <a:rPr lang="ru-RU" sz="2800" dirty="0" err="1"/>
              <a:t>ва</a:t>
            </a:r>
            <a:r>
              <a:rPr lang="ru-RU" sz="2800" dirty="0"/>
              <a:t> </a:t>
            </a:r>
            <a:r>
              <a:rPr lang="ru-RU" sz="2800" dirty="0" err="1"/>
              <a:t>саломатӣ</a:t>
            </a:r>
            <a:r>
              <a:rPr lang="ru-RU" sz="2800" dirty="0"/>
              <a:t> </a:t>
            </a:r>
          </a:p>
          <a:p>
            <a:r>
              <a:rPr lang="ru-RU" sz="2800" b="1" dirty="0" err="1">
                <a:solidFill>
                  <a:schemeClr val="accent2">
                    <a:lumMod val="50000"/>
                  </a:schemeClr>
                </a:solidFill>
              </a:rPr>
              <a:t>Оқибатҳои</a:t>
            </a:r>
            <a:r>
              <a:rPr lang="ru-RU" sz="2800" b="1" dirty="0">
                <a:solidFill>
                  <a:schemeClr val="accent2">
                    <a:lumMod val="50000"/>
                  </a:schemeClr>
                </a:solidFill>
              </a:rPr>
              <a:t> </a:t>
            </a:r>
            <a:r>
              <a:rPr lang="ru-RU" sz="2800" b="1" dirty="0" err="1">
                <a:solidFill>
                  <a:schemeClr val="accent2">
                    <a:lumMod val="50000"/>
                  </a:schemeClr>
                </a:solidFill>
              </a:rPr>
              <a:t>идоракунии</a:t>
            </a:r>
            <a:r>
              <a:rPr lang="ru-RU" sz="2800" b="1" dirty="0">
                <a:solidFill>
                  <a:schemeClr val="accent2">
                    <a:lumMod val="50000"/>
                  </a:schemeClr>
                </a:solidFill>
              </a:rPr>
              <a:t> </a:t>
            </a:r>
            <a:r>
              <a:rPr lang="ru-RU" sz="2800" b="1" dirty="0" err="1">
                <a:solidFill>
                  <a:schemeClr val="accent2">
                    <a:lumMod val="50000"/>
                  </a:schemeClr>
                </a:solidFill>
              </a:rPr>
              <a:t>нодуруст</a:t>
            </a:r>
            <a:endParaRPr lang="ru-RU" sz="2800" b="1" dirty="0">
              <a:solidFill>
                <a:schemeClr val="accent2">
                  <a:lumMod val="50000"/>
                </a:schemeClr>
              </a:solidFill>
            </a:endParaRPr>
          </a:p>
          <a:p>
            <a:pPr marL="457200" indent="-457200">
              <a:buFont typeface="Symbol" panose="05050102010706020507" pitchFamily="18" charset="2"/>
              <a:buChar char="-"/>
            </a:pPr>
            <a:r>
              <a:rPr lang="ru-RU" sz="2800" dirty="0" err="1"/>
              <a:t>Паҳншавии</a:t>
            </a:r>
            <a:r>
              <a:rPr lang="ru-RU" sz="2800" dirty="0"/>
              <a:t> </a:t>
            </a:r>
            <a:r>
              <a:rPr lang="ru-RU" sz="2800" dirty="0" err="1"/>
              <a:t>бемориҳо</a:t>
            </a:r>
            <a:r>
              <a:rPr lang="ru-RU" sz="2800" dirty="0"/>
              <a:t> </a:t>
            </a:r>
          </a:p>
          <a:p>
            <a:pPr marL="457200" indent="-457200">
              <a:buFont typeface="Symbol" panose="05050102010706020507" pitchFamily="18" charset="2"/>
              <a:buChar char="-"/>
            </a:pPr>
            <a:r>
              <a:rPr lang="ru-RU" sz="2800" dirty="0"/>
              <a:t>Паст </a:t>
            </a:r>
            <a:r>
              <a:rPr lang="ru-RU" sz="2800" dirty="0" err="1"/>
              <a:t>шудани</a:t>
            </a:r>
            <a:r>
              <a:rPr lang="ru-RU" sz="2800" dirty="0"/>
              <a:t> </a:t>
            </a:r>
            <a:r>
              <a:rPr lang="ru-RU" sz="2800" dirty="0" err="1"/>
              <a:t>сифати</a:t>
            </a:r>
            <a:r>
              <a:rPr lang="ru-RU" sz="2800" dirty="0"/>
              <a:t> </a:t>
            </a:r>
            <a:r>
              <a:rPr lang="ru-RU" sz="2800" dirty="0" err="1"/>
              <a:t>зиндагӣ</a:t>
            </a:r>
            <a:r>
              <a:rPr lang="ru-RU" sz="2800" dirty="0"/>
              <a:t> </a:t>
            </a:r>
          </a:p>
          <a:p>
            <a:r>
              <a:rPr lang="ru-RU" sz="2800" b="1" dirty="0" err="1">
                <a:solidFill>
                  <a:schemeClr val="accent2">
                    <a:lumMod val="50000"/>
                  </a:schemeClr>
                </a:solidFill>
              </a:rPr>
              <a:t>Самтҳои</a:t>
            </a:r>
            <a:r>
              <a:rPr lang="ru-RU" sz="2800" b="1" dirty="0">
                <a:solidFill>
                  <a:schemeClr val="accent2">
                    <a:lumMod val="50000"/>
                  </a:schemeClr>
                </a:solidFill>
              </a:rPr>
              <a:t> </a:t>
            </a:r>
            <a:r>
              <a:rPr lang="ru-RU" sz="2800" b="1" dirty="0" err="1">
                <a:solidFill>
                  <a:schemeClr val="accent2">
                    <a:lumMod val="50000"/>
                  </a:schemeClr>
                </a:solidFill>
              </a:rPr>
              <a:t>муҳим</a:t>
            </a:r>
            <a:endParaRPr lang="ru-RU" sz="2800" b="1" dirty="0">
              <a:solidFill>
                <a:schemeClr val="accent2">
                  <a:lumMod val="50000"/>
                </a:schemeClr>
              </a:solidFill>
            </a:endParaRPr>
          </a:p>
          <a:p>
            <a:pPr marL="457200" indent="-457200">
              <a:buFont typeface="Symbol" panose="05050102010706020507" pitchFamily="18" charset="2"/>
              <a:buChar char="-"/>
            </a:pPr>
            <a:r>
              <a:rPr lang="ru-RU" sz="2800" dirty="0"/>
              <a:t>Баланд </a:t>
            </a:r>
            <a:r>
              <a:rPr lang="ru-RU" sz="2800" dirty="0" err="1"/>
              <a:t>бардоштани</a:t>
            </a:r>
            <a:r>
              <a:rPr lang="ru-RU" sz="2800" dirty="0"/>
              <a:t> </a:t>
            </a:r>
            <a:r>
              <a:rPr lang="ru-RU" sz="2800" dirty="0" err="1"/>
              <a:t>маърифати</a:t>
            </a:r>
            <a:r>
              <a:rPr lang="ru-RU" sz="2800" dirty="0"/>
              <a:t> </a:t>
            </a:r>
            <a:r>
              <a:rPr lang="ru-RU" sz="2800" dirty="0" err="1"/>
              <a:t>экологӣ</a:t>
            </a:r>
            <a:r>
              <a:rPr lang="ru-RU" sz="2800" dirty="0"/>
              <a:t> </a:t>
            </a:r>
          </a:p>
          <a:p>
            <a:pPr marL="457200" indent="-457200">
              <a:buFont typeface="Symbol" panose="05050102010706020507" pitchFamily="18" charset="2"/>
              <a:buChar char="-"/>
            </a:pPr>
            <a:r>
              <a:rPr lang="ru-RU" sz="2800" dirty="0" err="1"/>
              <a:t>Ҷалби</a:t>
            </a:r>
            <a:r>
              <a:rPr lang="ru-RU" sz="2800" dirty="0"/>
              <a:t> </a:t>
            </a:r>
            <a:r>
              <a:rPr lang="ru-RU" sz="2800" dirty="0" err="1"/>
              <a:t>ҷомеа</a:t>
            </a:r>
            <a:r>
              <a:rPr lang="ru-RU" sz="2800" dirty="0"/>
              <a:t> </a:t>
            </a:r>
          </a:p>
          <a:p>
            <a:pPr marL="457200" indent="-457200">
              <a:buFont typeface="Symbol" panose="05050102010706020507" pitchFamily="18" charset="2"/>
              <a:buChar char="-"/>
            </a:pPr>
            <a:r>
              <a:rPr lang="ru-RU" sz="2800" dirty="0" err="1"/>
              <a:t>Таъмини</a:t>
            </a:r>
            <a:r>
              <a:rPr lang="ru-RU" sz="2800" dirty="0"/>
              <a:t> </a:t>
            </a:r>
            <a:r>
              <a:rPr lang="ru-RU" sz="2800" dirty="0" err="1"/>
              <a:t>шароити</a:t>
            </a:r>
            <a:r>
              <a:rPr lang="ru-RU" sz="2800" dirty="0"/>
              <a:t> </a:t>
            </a:r>
            <a:r>
              <a:rPr lang="ru-RU" sz="2800" dirty="0" err="1"/>
              <a:t>бехатар</a:t>
            </a:r>
            <a:endParaRPr lang="ru-RU" sz="2800" dirty="0"/>
          </a:p>
        </p:txBody>
      </p:sp>
    </p:spTree>
    <p:extLst>
      <p:ext uri="{BB962C8B-B14F-4D97-AF65-F5344CB8AC3E}">
        <p14:creationId xmlns:p14="http://schemas.microsoft.com/office/powerpoint/2010/main" val="15241635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80292" y="591069"/>
            <a:ext cx="9434146" cy="3785652"/>
          </a:xfrm>
          <a:prstGeom prst="rect">
            <a:avLst/>
          </a:prstGeom>
        </p:spPr>
        <p:txBody>
          <a:bodyPr wrap="square">
            <a:spAutoFit/>
          </a:bodyPr>
          <a:lstStyle/>
          <a:p>
            <a:r>
              <a:rPr lang="ru-RU" sz="2400" b="1" dirty="0" err="1" smtClean="0">
                <a:solidFill>
                  <a:schemeClr val="accent2">
                    <a:lumMod val="50000"/>
                  </a:schemeClr>
                </a:solidFill>
                <a:latin typeface="Arial" panose="020B0604020202020204" pitchFamily="34" charset="0"/>
                <a:cs typeface="Arial" panose="020B0604020202020204" pitchFamily="34" charset="0"/>
              </a:rPr>
              <a:t>Манбаи</a:t>
            </a:r>
            <a:r>
              <a:rPr lang="ru-RU" sz="2400" b="1" dirty="0" smtClean="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идоракунӣ</a:t>
            </a:r>
            <a:r>
              <a:rPr lang="ru-RU" sz="2400" b="1" dirty="0">
                <a:solidFill>
                  <a:schemeClr val="accent2">
                    <a:lumMod val="50000"/>
                  </a:schemeClr>
                </a:solidFill>
                <a:latin typeface="Arial" panose="020B0604020202020204" pitchFamily="34" charset="0"/>
                <a:cs typeface="Arial" panose="020B0604020202020204" pitchFamily="34" charset="0"/>
              </a:rPr>
              <a:t> (</a:t>
            </a:r>
            <a:r>
              <a:rPr lang="en-US" sz="2400" b="1" dirty="0">
                <a:solidFill>
                  <a:schemeClr val="accent2">
                    <a:lumMod val="50000"/>
                  </a:schemeClr>
                </a:solidFill>
                <a:latin typeface="Arial" panose="020B0604020202020204" pitchFamily="34" charset="0"/>
                <a:cs typeface="Arial" panose="020B0604020202020204" pitchFamily="34" charset="0"/>
              </a:rPr>
              <a:t>Governance)</a:t>
            </a:r>
          </a:p>
          <a:p>
            <a:r>
              <a:rPr lang="ru-RU" sz="2400" b="1" dirty="0" err="1">
                <a:solidFill>
                  <a:schemeClr val="accent2">
                    <a:lumMod val="50000"/>
                  </a:schemeClr>
                </a:solidFill>
              </a:rPr>
              <a:t>Моҳият</a:t>
            </a:r>
            <a:endParaRPr lang="ru-RU" sz="2400" b="1" dirty="0">
              <a:solidFill>
                <a:schemeClr val="accent2">
                  <a:lumMod val="50000"/>
                </a:schemeClr>
              </a:solidFill>
            </a:endParaRPr>
          </a:p>
          <a:p>
            <a:pPr marL="342900" indent="-342900">
              <a:buFont typeface="Symbol" panose="05050102010706020507" pitchFamily="18" charset="2"/>
              <a:buChar char="-"/>
            </a:pPr>
            <a:r>
              <a:rPr lang="ru-RU" sz="2400" dirty="0" err="1"/>
              <a:t>Шаффофият</a:t>
            </a:r>
            <a:r>
              <a:rPr lang="ru-RU" sz="2400" dirty="0"/>
              <a:t> </a:t>
            </a:r>
            <a:r>
              <a:rPr lang="ru-RU" sz="2400" dirty="0" err="1"/>
              <a:t>ва</a:t>
            </a:r>
            <a:r>
              <a:rPr lang="ru-RU" sz="2400" dirty="0"/>
              <a:t> </a:t>
            </a:r>
            <a:r>
              <a:rPr lang="ru-RU" sz="2400" dirty="0" err="1"/>
              <a:t>масъулиятнокӣ</a:t>
            </a:r>
            <a:r>
              <a:rPr lang="ru-RU" sz="2400" dirty="0"/>
              <a:t> </a:t>
            </a:r>
          </a:p>
          <a:p>
            <a:pPr marL="342900" indent="-342900">
              <a:buFont typeface="Symbol" panose="05050102010706020507" pitchFamily="18" charset="2"/>
              <a:buChar char="-"/>
            </a:pPr>
            <a:r>
              <a:rPr lang="ru-RU" sz="2400" dirty="0" err="1"/>
              <a:t>Риояи</a:t>
            </a:r>
            <a:r>
              <a:rPr lang="ru-RU" sz="2400" dirty="0"/>
              <a:t> </a:t>
            </a:r>
            <a:r>
              <a:rPr lang="ru-RU" sz="2400" dirty="0" err="1"/>
              <a:t>қонунгузорӣ</a:t>
            </a:r>
            <a:r>
              <a:rPr lang="ru-RU" sz="2400" dirty="0"/>
              <a:t> </a:t>
            </a:r>
          </a:p>
          <a:p>
            <a:r>
              <a:rPr lang="ru-RU" sz="2400" b="1" dirty="0" err="1">
                <a:solidFill>
                  <a:schemeClr val="accent2">
                    <a:lumMod val="50000"/>
                  </a:schemeClr>
                </a:solidFill>
              </a:rPr>
              <a:t>Талабот</a:t>
            </a:r>
            <a:r>
              <a:rPr lang="ru-RU" sz="2400" b="1" dirty="0">
                <a:solidFill>
                  <a:schemeClr val="accent2">
                    <a:lumMod val="50000"/>
                  </a:schemeClr>
                </a:solidFill>
              </a:rPr>
              <a:t> ба </a:t>
            </a:r>
            <a:r>
              <a:rPr lang="ru-RU" sz="2400" b="1" dirty="0" err="1">
                <a:solidFill>
                  <a:schemeClr val="accent2">
                    <a:lumMod val="50000"/>
                  </a:schemeClr>
                </a:solidFill>
              </a:rPr>
              <a:t>ташкилотҳо</a:t>
            </a:r>
            <a:endParaRPr lang="ru-RU" sz="2400" b="1" dirty="0">
              <a:solidFill>
                <a:schemeClr val="accent2">
                  <a:lumMod val="50000"/>
                </a:schemeClr>
              </a:solidFill>
            </a:endParaRPr>
          </a:p>
          <a:p>
            <a:pPr marL="342900" indent="-342900">
              <a:buFont typeface="Symbol" panose="05050102010706020507" pitchFamily="18" charset="2"/>
              <a:buChar char="-"/>
            </a:pPr>
            <a:r>
              <a:rPr lang="ru-RU" sz="2400" dirty="0" err="1"/>
              <a:t>Сиёсати</a:t>
            </a:r>
            <a:r>
              <a:rPr lang="ru-RU" sz="2400" dirty="0"/>
              <a:t> </a:t>
            </a:r>
            <a:r>
              <a:rPr lang="ru-RU" sz="2400" dirty="0" err="1"/>
              <a:t>равшан</a:t>
            </a:r>
            <a:r>
              <a:rPr lang="ru-RU" sz="2400" dirty="0"/>
              <a:t> </a:t>
            </a:r>
            <a:r>
              <a:rPr lang="ru-RU" sz="2400" dirty="0" err="1"/>
              <a:t>оид</a:t>
            </a:r>
            <a:r>
              <a:rPr lang="ru-RU" sz="2400" dirty="0"/>
              <a:t> ба </a:t>
            </a:r>
            <a:r>
              <a:rPr lang="ru-RU" sz="2400" dirty="0" err="1"/>
              <a:t>партовҳо</a:t>
            </a:r>
            <a:r>
              <a:rPr lang="ru-RU" sz="2400" dirty="0"/>
              <a:t> </a:t>
            </a:r>
          </a:p>
          <a:p>
            <a:pPr marL="342900" indent="-342900">
              <a:buFont typeface="Symbol" panose="05050102010706020507" pitchFamily="18" charset="2"/>
              <a:buChar char="-"/>
            </a:pPr>
            <a:r>
              <a:rPr lang="ru-RU" sz="2400" dirty="0" err="1"/>
              <a:t>Ҳисоботдиҳӣ</a:t>
            </a:r>
            <a:r>
              <a:rPr lang="ru-RU" sz="2400" dirty="0"/>
              <a:t> </a:t>
            </a:r>
          </a:p>
          <a:p>
            <a:pPr marL="342900" indent="-342900">
              <a:buFont typeface="Symbol" panose="05050102010706020507" pitchFamily="18" charset="2"/>
              <a:buChar char="-"/>
            </a:pPr>
            <a:r>
              <a:rPr lang="ru-RU" sz="2400" dirty="0" err="1"/>
              <a:t>Назорат</a:t>
            </a:r>
            <a:r>
              <a:rPr lang="ru-RU" sz="2400" dirty="0"/>
              <a:t> </a:t>
            </a:r>
            <a:r>
              <a:rPr lang="ru-RU" sz="2400" dirty="0" err="1"/>
              <a:t>ва</a:t>
            </a:r>
            <a:r>
              <a:rPr lang="ru-RU" sz="2400" dirty="0"/>
              <a:t> мониторинг </a:t>
            </a:r>
          </a:p>
          <a:p>
            <a:r>
              <a:rPr lang="ru-RU" sz="2400" b="1" dirty="0" err="1">
                <a:solidFill>
                  <a:schemeClr val="accent2">
                    <a:lumMod val="50000"/>
                  </a:schemeClr>
                </a:solidFill>
              </a:rPr>
              <a:t>Натиҷа</a:t>
            </a:r>
            <a:endParaRPr lang="ru-RU" sz="2400" b="1" dirty="0">
              <a:solidFill>
                <a:schemeClr val="accent2">
                  <a:lumMod val="50000"/>
                </a:schemeClr>
              </a:solidFill>
            </a:endParaRPr>
          </a:p>
          <a:p>
            <a:pPr marL="342900" indent="-342900">
              <a:buFont typeface="Symbol" panose="05050102010706020507" pitchFamily="18" charset="2"/>
              <a:buChar char="-"/>
            </a:pPr>
            <a:r>
              <a:rPr lang="ru-RU" sz="2400" dirty="0"/>
              <a:t>Баланд </a:t>
            </a:r>
            <a:r>
              <a:rPr lang="ru-RU" sz="2400" dirty="0" err="1"/>
              <a:t>шудани</a:t>
            </a:r>
            <a:r>
              <a:rPr lang="ru-RU" sz="2400" dirty="0"/>
              <a:t> </a:t>
            </a:r>
            <a:r>
              <a:rPr lang="ru-RU" sz="2400" dirty="0" err="1"/>
              <a:t>эътимоди</a:t>
            </a:r>
            <a:r>
              <a:rPr lang="ru-RU" sz="2400" dirty="0"/>
              <a:t> </a:t>
            </a:r>
            <a:r>
              <a:rPr lang="ru-RU" sz="2400" dirty="0" err="1"/>
              <a:t>ҷомеа</a:t>
            </a:r>
            <a:r>
              <a:rPr lang="ru-RU" sz="2400" dirty="0"/>
              <a:t> </a:t>
            </a:r>
            <a:r>
              <a:rPr lang="ru-RU" sz="2400" dirty="0" err="1"/>
              <a:t>ва</a:t>
            </a:r>
            <a:r>
              <a:rPr lang="ru-RU" sz="2400" dirty="0"/>
              <a:t> </a:t>
            </a:r>
            <a:r>
              <a:rPr lang="ru-RU" sz="2400" dirty="0" err="1"/>
              <a:t>сармоягузорон</a:t>
            </a:r>
            <a:endParaRPr lang="ru-RU" sz="2400" dirty="0"/>
          </a:p>
        </p:txBody>
      </p:sp>
    </p:spTree>
    <p:extLst>
      <p:ext uri="{BB962C8B-B14F-4D97-AF65-F5344CB8AC3E}">
        <p14:creationId xmlns:p14="http://schemas.microsoft.com/office/powerpoint/2010/main" val="2167351568"/>
      </p:ext>
    </p:extLst>
  </p:cSld>
  <p:clrMapOvr>
    <a:masterClrMapping/>
  </p:clrMapOvr>
  <mc:AlternateContent xmlns:mc="http://schemas.openxmlformats.org/markup-compatibility/2006" xmlns:p14="http://schemas.microsoft.com/office/powerpoint/2010/main">
    <mc:Choice Requires="p14">
      <p:transition spd="slow" p14:dur="2000" advTm="72267"/>
    </mc:Choice>
    <mc:Fallback xmlns="">
      <p:transition spd="slow" advTm="7226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82514" y="373440"/>
            <a:ext cx="10137531" cy="4154984"/>
          </a:xfrm>
          <a:prstGeom prst="rect">
            <a:avLst/>
          </a:prstGeom>
        </p:spPr>
        <p:txBody>
          <a:bodyPr wrap="square">
            <a:spAutoFit/>
          </a:bodyPr>
          <a:lstStyle/>
          <a:p>
            <a:r>
              <a:rPr lang="ru-RU" sz="2400" b="1" dirty="0" err="1">
                <a:solidFill>
                  <a:schemeClr val="accent1">
                    <a:lumMod val="50000"/>
                  </a:schemeClr>
                </a:solidFill>
                <a:latin typeface="Arial" panose="020B0604020202020204" pitchFamily="34" charset="0"/>
                <a:cs typeface="Arial" panose="020B0604020202020204" pitchFamily="34" charset="0"/>
              </a:rPr>
              <a:t>Интегратсияи</a:t>
            </a:r>
            <a:r>
              <a:rPr lang="ru-RU" sz="2400" b="1" dirty="0">
                <a:solidFill>
                  <a:schemeClr val="accent1">
                    <a:lumMod val="50000"/>
                  </a:schemeClr>
                </a:solidFill>
                <a:latin typeface="Arial" panose="020B0604020202020204" pitchFamily="34" charset="0"/>
                <a:cs typeface="Arial" panose="020B0604020202020204" pitchFamily="34" charset="0"/>
              </a:rPr>
              <a:t> </a:t>
            </a:r>
            <a:r>
              <a:rPr lang="en-US" sz="2400" b="1" dirty="0">
                <a:solidFill>
                  <a:schemeClr val="accent1">
                    <a:lumMod val="50000"/>
                  </a:schemeClr>
                </a:solidFill>
                <a:latin typeface="Arial" panose="020B0604020202020204" pitchFamily="34" charset="0"/>
                <a:cs typeface="Arial" panose="020B0604020202020204" pitchFamily="34" charset="0"/>
              </a:rPr>
              <a:t>ESG </a:t>
            </a:r>
            <a:r>
              <a:rPr lang="ru-RU" sz="2400" b="1" dirty="0">
                <a:solidFill>
                  <a:schemeClr val="accent1">
                    <a:lumMod val="50000"/>
                  </a:schemeClr>
                </a:solidFill>
                <a:latin typeface="Arial" panose="020B0604020202020204" pitchFamily="34" charset="0"/>
                <a:cs typeface="Arial" panose="020B0604020202020204" pitchFamily="34" charset="0"/>
              </a:rPr>
              <a:t>дар </a:t>
            </a:r>
            <a:r>
              <a:rPr lang="ru-RU" sz="2400" b="1" dirty="0" err="1">
                <a:solidFill>
                  <a:schemeClr val="accent1">
                    <a:lumMod val="50000"/>
                  </a:schemeClr>
                </a:solidFill>
                <a:latin typeface="Arial" panose="020B0604020202020204" pitchFamily="34" charset="0"/>
                <a:cs typeface="Arial" panose="020B0604020202020204" pitchFamily="34" charset="0"/>
              </a:rPr>
              <a:t>идоракунии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партовҳо</a:t>
            </a:r>
            <a:endParaRPr lang="ru-RU" sz="2400" b="1" dirty="0">
              <a:solidFill>
                <a:schemeClr val="accent1">
                  <a:lumMod val="50000"/>
                </a:schemeClr>
              </a:solidFill>
              <a:latin typeface="Arial" panose="020B0604020202020204" pitchFamily="34" charset="0"/>
              <a:cs typeface="Arial" panose="020B0604020202020204" pitchFamily="34" charset="0"/>
            </a:endParaRPr>
          </a:p>
          <a:p>
            <a:r>
              <a:rPr lang="ru-RU" sz="2400" b="1" dirty="0" err="1">
                <a:solidFill>
                  <a:schemeClr val="accent2">
                    <a:lumMod val="50000"/>
                  </a:schemeClr>
                </a:solidFill>
                <a:latin typeface="Arial" panose="020B0604020202020204" pitchFamily="34" charset="0"/>
                <a:cs typeface="Arial" panose="020B0604020202020204" pitchFamily="34" charset="0"/>
              </a:rPr>
              <a:t>Маънои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интегратсия</a:t>
            </a:r>
            <a:endParaRPr lang="ru-RU" sz="2400" b="1" dirty="0">
              <a:solidFill>
                <a:schemeClr val="accent2">
                  <a:lumMod val="50000"/>
                </a:schemeClr>
              </a:solidFill>
              <a:latin typeface="Arial" panose="020B0604020202020204" pitchFamily="34" charset="0"/>
              <a:cs typeface="Arial" panose="020B0604020202020204" pitchFamily="34" charset="0"/>
            </a:endParaRPr>
          </a:p>
          <a:p>
            <a:r>
              <a:rPr lang="ru-RU" sz="2400" dirty="0" err="1">
                <a:latin typeface="Arial" panose="020B0604020202020204" pitchFamily="34" charset="0"/>
                <a:cs typeface="Arial" panose="020B0604020202020204" pitchFamily="34" charset="0"/>
              </a:rPr>
              <a:t>Ҳамаи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равандҳои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назардошти</a:t>
            </a:r>
            <a:r>
              <a:rPr lang="ru-RU" sz="2400" dirty="0">
                <a:latin typeface="Arial" panose="020B0604020202020204" pitchFamily="34" charset="0"/>
                <a:cs typeface="Arial" panose="020B0604020202020204" pitchFamily="34" charset="0"/>
              </a:rPr>
              <a:t>:</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ҷомеа</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идоракунӣ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амалӣ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мегарданд</a:t>
            </a:r>
            <a:r>
              <a:rPr lang="ru-RU" sz="2400" dirty="0">
                <a:latin typeface="Arial" panose="020B0604020202020204" pitchFamily="34" charset="0"/>
                <a:cs typeface="Arial" panose="020B0604020202020204" pitchFamily="34" charset="0"/>
              </a:rPr>
              <a:t>. </a:t>
            </a:r>
          </a:p>
          <a:p>
            <a:r>
              <a:rPr lang="ru-RU" sz="2400" b="1" dirty="0" err="1">
                <a:solidFill>
                  <a:schemeClr val="accent2">
                    <a:lumMod val="50000"/>
                  </a:schemeClr>
                </a:solidFill>
                <a:latin typeface="Arial" panose="020B0604020202020204" pitchFamily="34" charset="0"/>
                <a:cs typeface="Arial" panose="020B0604020202020204" pitchFamily="34" charset="0"/>
              </a:rPr>
              <a:t>Намуна</a:t>
            </a:r>
            <a:endParaRPr lang="ru-RU" sz="2400" b="1" dirty="0">
              <a:solidFill>
                <a:schemeClr val="accent2">
                  <a:lumMod val="50000"/>
                </a:schemeClr>
              </a:solidFill>
              <a:latin typeface="Arial" panose="020B0604020202020204" pitchFamily="34" charset="0"/>
              <a:cs typeface="Arial" panose="020B0604020202020204" pitchFamily="34" charset="0"/>
            </a:endParaRPr>
          </a:p>
          <a:p>
            <a:r>
              <a:rPr lang="ru-RU" sz="2400" dirty="0" err="1">
                <a:latin typeface="Arial" panose="020B0604020202020204" pitchFamily="34" charset="0"/>
                <a:cs typeface="Arial" panose="020B0604020202020204" pitchFamily="34" charset="0"/>
              </a:rPr>
              <a:t>Корхона</a:t>
            </a:r>
            <a:r>
              <a:rPr lang="ru-RU" sz="2400" dirty="0">
                <a:latin typeface="Arial" panose="020B0604020202020204" pitchFamily="34" charset="0"/>
                <a:cs typeface="Arial" panose="020B0604020202020204" pitchFamily="34" charset="0"/>
              </a:rPr>
              <a:t>:</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Environmental)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шароити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бехатар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фароҳам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меорад</a:t>
            </a:r>
            <a:r>
              <a:rPr lang="ru-RU"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Social)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ҳисобот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пешниҳод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Governance)</a:t>
            </a:r>
          </a:p>
        </p:txBody>
      </p:sp>
    </p:spTree>
    <p:extLst>
      <p:ext uri="{BB962C8B-B14F-4D97-AF65-F5344CB8AC3E}">
        <p14:creationId xmlns:p14="http://schemas.microsoft.com/office/powerpoint/2010/main" val="1725221521"/>
      </p:ext>
    </p:extLst>
  </p:cSld>
  <p:clrMapOvr>
    <a:masterClrMapping/>
  </p:clrMapOvr>
  <mc:AlternateContent xmlns:mc="http://schemas.openxmlformats.org/markup-compatibility/2006" xmlns:p14="http://schemas.microsoft.com/office/powerpoint/2010/main">
    <mc:Choice Requires="p14">
      <p:transition spd="slow" p14:dur="2000" advTm="130271"/>
    </mc:Choice>
    <mc:Fallback xmlns="">
      <p:transition spd="slow" advTm="13027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1162" y="430632"/>
            <a:ext cx="10401300" cy="3416320"/>
          </a:xfrm>
          <a:prstGeom prst="rect">
            <a:avLst/>
          </a:prstGeom>
        </p:spPr>
        <p:txBody>
          <a:bodyPr wrap="square">
            <a:spAutoFit/>
          </a:bodyPr>
          <a:lstStyle/>
          <a:p>
            <a:r>
              <a:rPr lang="ru-RU" sz="2400" b="1" dirty="0" err="1" smtClean="0">
                <a:solidFill>
                  <a:schemeClr val="accent1">
                    <a:lumMod val="50000"/>
                  </a:schemeClr>
                </a:solidFill>
                <a:latin typeface="Arial" panose="020B0604020202020204" pitchFamily="34" charset="0"/>
                <a:cs typeface="Arial" panose="020B0604020202020204" pitchFamily="34" charset="0"/>
              </a:rPr>
              <a:t>Таҷрибаи</a:t>
            </a:r>
            <a:r>
              <a:rPr lang="ru-RU" sz="2400" b="1" dirty="0" smtClean="0">
                <a:solidFill>
                  <a:schemeClr val="accent1">
                    <a:lumMod val="50000"/>
                  </a:schemeClr>
                </a:solidFill>
                <a:latin typeface="Arial" panose="020B0604020202020204" pitchFamily="34" charset="0"/>
                <a:cs typeface="Arial" panose="020B0604020202020204" pitchFamily="34" charset="0"/>
              </a:rPr>
              <a:t> </a:t>
            </a:r>
            <a:r>
              <a:rPr lang="ru-RU" sz="2400" b="1" dirty="0" err="1" smtClean="0">
                <a:solidFill>
                  <a:schemeClr val="accent1">
                    <a:lumMod val="50000"/>
                  </a:schemeClr>
                </a:solidFill>
                <a:latin typeface="Arial" panose="020B0604020202020204" pitchFamily="34" charset="0"/>
                <a:cs typeface="Arial" panose="020B0604020202020204" pitchFamily="34" charset="0"/>
              </a:rPr>
              <a:t>байналмилалӣ</a:t>
            </a:r>
            <a:r>
              <a:rPr lang="ru-RU" sz="2400" b="1" dirty="0" smtClean="0">
                <a:solidFill>
                  <a:schemeClr val="accent1">
                    <a:lumMod val="50000"/>
                  </a:schemeClr>
                </a:solidFill>
                <a:latin typeface="Arial" panose="020B0604020202020204" pitchFamily="34" charset="0"/>
                <a:cs typeface="Arial" panose="020B0604020202020204" pitchFamily="34" charset="0"/>
              </a:rPr>
              <a:t>-  </a:t>
            </a:r>
            <a:r>
              <a:rPr lang="ru-RU" sz="2400" b="1" dirty="0" err="1" smtClean="0">
                <a:solidFill>
                  <a:schemeClr val="accent1">
                    <a:lumMod val="50000"/>
                  </a:schemeClr>
                </a:solidFill>
                <a:latin typeface="Arial" panose="020B0604020202020204" pitchFamily="34" charset="0"/>
                <a:cs typeface="Arial" panose="020B0604020202020204" pitchFamily="34" charset="0"/>
              </a:rPr>
              <a:t>Кишварҳои</a:t>
            </a:r>
            <a:r>
              <a:rPr lang="ru-RU" sz="2400" b="1" dirty="0" smtClean="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пешрафта</a:t>
            </a:r>
            <a:endParaRPr lang="ru-RU" sz="2400" b="1" dirty="0">
              <a:solidFill>
                <a:schemeClr val="accent1">
                  <a:lumMod val="50000"/>
                </a:schemeClr>
              </a:solidFill>
              <a:latin typeface="Arial" panose="020B0604020202020204" pitchFamily="34" charset="0"/>
              <a:cs typeface="Arial" panose="020B0604020202020204" pitchFamily="34" charset="0"/>
            </a:endParaRPr>
          </a:p>
          <a:p>
            <a:r>
              <a:rPr lang="ru-RU" sz="2400" b="1" dirty="0" err="1">
                <a:solidFill>
                  <a:schemeClr val="accent1">
                    <a:lumMod val="50000"/>
                  </a:schemeClr>
                </a:solidFill>
                <a:latin typeface="Arial" panose="020B0604020202020204" pitchFamily="34" charset="0"/>
                <a:cs typeface="Arial" panose="020B0604020202020204" pitchFamily="34" charset="0"/>
              </a:rPr>
              <a:t>Олмон</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ва</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smtClean="0">
                <a:solidFill>
                  <a:schemeClr val="accent1">
                    <a:lumMod val="50000"/>
                  </a:schemeClr>
                </a:solidFill>
                <a:latin typeface="Arial" panose="020B0604020202020204" pitchFamily="34" charset="0"/>
                <a:cs typeface="Arial" panose="020B0604020202020204" pitchFamily="34" charset="0"/>
              </a:rPr>
              <a:t>Шветсия</a:t>
            </a:r>
            <a:endParaRPr lang="ru-RU" sz="2400" b="1" dirty="0" smtClean="0">
              <a:solidFill>
                <a:schemeClr val="accent1">
                  <a:lumMod val="50000"/>
                </a:schemeClr>
              </a:solidFill>
              <a:latin typeface="Arial" panose="020B0604020202020204" pitchFamily="34" charset="0"/>
              <a:cs typeface="Arial" panose="020B0604020202020204" pitchFamily="34" charset="0"/>
            </a:endParaRPr>
          </a:p>
          <a:p>
            <a:endParaRPr lang="ru-RU" sz="2400" b="1" dirty="0">
              <a:solidFill>
                <a:schemeClr val="accent1">
                  <a:lumMod val="50000"/>
                </a:schemeClr>
              </a:solidFill>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Арзёбии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фаъолияти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ширкатҳо</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рӯйи</a:t>
            </a:r>
            <a:r>
              <a:rPr lang="ru-RU"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ESG </a:t>
            </a:r>
          </a:p>
          <a:p>
            <a:pPr marL="342900" indent="-342900">
              <a:buFont typeface="Symbol" panose="05050102010706020507" pitchFamily="18" charset="2"/>
              <a:buChar char="-"/>
            </a:pPr>
            <a:r>
              <a:rPr lang="ru-RU" sz="2400" dirty="0">
                <a:latin typeface="Arial" panose="020B0604020202020204" pitchFamily="34" charset="0"/>
                <a:cs typeface="Arial" panose="020B0604020202020204" pitchFamily="34" charset="0"/>
              </a:rPr>
              <a:t>Истифодаи </a:t>
            </a:r>
            <a:r>
              <a:rPr lang="ru-RU" sz="2400" dirty="0" err="1">
                <a:latin typeface="Arial" panose="020B0604020202020204" pitchFamily="34" charset="0"/>
                <a:cs typeface="Arial" panose="020B0604020202020204" pitchFamily="34" charset="0"/>
              </a:rPr>
              <a:t>технологияҳои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Коҳиши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таъсири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манфии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экологӣ</a:t>
            </a:r>
            <a:r>
              <a:rPr lang="ru-RU" sz="2400" dirty="0">
                <a:latin typeface="Arial" panose="020B0604020202020204" pitchFamily="34" charset="0"/>
                <a:cs typeface="Arial" panose="020B0604020202020204" pitchFamily="34" charset="0"/>
              </a:rPr>
              <a:t> </a:t>
            </a:r>
          </a:p>
          <a:p>
            <a:r>
              <a:rPr lang="ru-RU" sz="2400" b="1" dirty="0" err="1">
                <a:latin typeface="Arial" panose="020B0604020202020204" pitchFamily="34" charset="0"/>
                <a:cs typeface="Arial" panose="020B0604020202020204" pitchFamily="34" charset="0"/>
              </a:rPr>
              <a:t>Натиҷа</a:t>
            </a:r>
            <a:endParaRPr lang="ru-RU" sz="2400" b="1" dirty="0">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самараноки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иқтисоди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устувор</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0931684"/>
      </p:ext>
    </p:extLst>
  </p:cSld>
  <p:clrMapOvr>
    <a:masterClrMapping/>
  </p:clrMapOvr>
  <mc:AlternateContent xmlns:mc="http://schemas.openxmlformats.org/markup-compatibility/2006" xmlns:p14="http://schemas.microsoft.com/office/powerpoint/2010/main">
    <mc:Choice Requires="p14">
      <p:transition spd="slow" p14:dur="2000" advTm="1706"/>
    </mc:Choice>
    <mc:Fallback xmlns="">
      <p:transition spd="slow" advTm="170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47346" y="988901"/>
            <a:ext cx="9812215" cy="461665"/>
          </a:xfrm>
          <a:prstGeom prst="rect">
            <a:avLst/>
          </a:prstGeom>
        </p:spPr>
        <p:txBody>
          <a:bodyPr wrap="square">
            <a:spAutoFit/>
          </a:bodyPr>
          <a:lstStyle/>
          <a:p>
            <a:r>
              <a:rPr lang="ru-RU" sz="2400" dirty="0">
                <a:latin typeface="Arial" panose="020B0604020202020204" pitchFamily="34" charset="0"/>
                <a:cs typeface="Arial" panose="020B0604020202020204" pitchFamily="34" charset="0"/>
              </a:rPr>
              <a:t>.</a:t>
            </a:r>
          </a:p>
        </p:txBody>
      </p:sp>
      <p:sp>
        <p:nvSpPr>
          <p:cNvPr id="4" name="Прямоугольник 3"/>
          <p:cNvSpPr/>
          <p:nvPr/>
        </p:nvSpPr>
        <p:spPr>
          <a:xfrm>
            <a:off x="439615" y="597685"/>
            <a:ext cx="9812215" cy="3416320"/>
          </a:xfrm>
          <a:prstGeom prst="rect">
            <a:avLst/>
          </a:prstGeom>
        </p:spPr>
        <p:txBody>
          <a:bodyPr wrap="square">
            <a:spAutoFit/>
          </a:bodyPr>
          <a:lstStyle/>
          <a:p>
            <a:r>
              <a:rPr lang="ru-RU" sz="2400" b="1" dirty="0" err="1">
                <a:solidFill>
                  <a:schemeClr val="accent1">
                    <a:lumMod val="50000"/>
                  </a:schemeClr>
                </a:solidFill>
                <a:latin typeface="Arial" panose="020B0604020202020204" pitchFamily="34" charset="0"/>
                <a:cs typeface="Arial" panose="020B0604020202020204" pitchFamily="34" charset="0"/>
              </a:rPr>
              <a:t>Имкониятҳои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Тоҷикистон</a:t>
            </a:r>
            <a:endParaRPr lang="ru-RU" sz="2400" b="1" dirty="0">
              <a:solidFill>
                <a:schemeClr val="accent1">
                  <a:lumMod val="50000"/>
                </a:schemeClr>
              </a:solidFill>
              <a:latin typeface="Arial" panose="020B0604020202020204" pitchFamily="34" charset="0"/>
              <a:cs typeface="Arial" panose="020B0604020202020204" pitchFamily="34" charset="0"/>
            </a:endParaRPr>
          </a:p>
          <a:p>
            <a:r>
              <a:rPr lang="ru-RU" sz="2400" b="1" dirty="0" err="1">
                <a:solidFill>
                  <a:schemeClr val="accent1">
                    <a:lumMod val="50000"/>
                  </a:schemeClr>
                </a:solidFill>
                <a:latin typeface="Arial" panose="020B0604020202020204" pitchFamily="34" charset="0"/>
                <a:cs typeface="Arial" panose="020B0604020202020204" pitchFamily="34" charset="0"/>
              </a:rPr>
              <a:t>Самтҳои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асосӣ</a:t>
            </a:r>
            <a:endParaRPr lang="ru-RU" sz="2400" b="1" dirty="0">
              <a:solidFill>
                <a:schemeClr val="accent1">
                  <a:lumMod val="50000"/>
                </a:schemeClr>
              </a:solidFill>
              <a:latin typeface="Arial" panose="020B0604020202020204" pitchFamily="34" charset="0"/>
              <a:cs typeface="Arial" panose="020B0604020202020204" pitchFamily="34" charset="0"/>
            </a:endParaRPr>
          </a:p>
          <a:p>
            <a:r>
              <a:rPr lang="ru-RU" sz="2400" dirty="0">
                <a:latin typeface="Arial" panose="020B0604020202020204" pitchFamily="34" charset="0"/>
                <a:cs typeface="Arial" panose="020B0604020202020204" pitchFamily="34" charset="0"/>
              </a:rPr>
              <a:t>Дар </a:t>
            </a:r>
            <a:r>
              <a:rPr lang="ru-RU" sz="2400" dirty="0" err="1">
                <a:latin typeface="Arial" panose="020B0604020202020204" pitchFamily="34" charset="0"/>
                <a:cs typeface="Arial" panose="020B0604020202020204" pitchFamily="34" charset="0"/>
              </a:rPr>
              <a:t>Тоҷикистон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имкониятҳои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ESG </a:t>
            </a:r>
            <a:r>
              <a:rPr lang="ru-RU" sz="2400" dirty="0" err="1">
                <a:latin typeface="Arial" panose="020B0604020202020204" pitchFamily="34" charset="0"/>
                <a:cs typeface="Arial" panose="020B0604020202020204" pitchFamily="34" charset="0"/>
              </a:rPr>
              <a:t>мавҷуданд</a:t>
            </a:r>
            <a:r>
              <a:rPr lang="ru-RU" sz="2400" dirty="0">
                <a:latin typeface="Arial" panose="020B0604020202020204" pitchFamily="34" charset="0"/>
                <a:cs typeface="Arial" panose="020B0604020202020204" pitchFamily="34" charset="0"/>
              </a:rPr>
              <a:t>:</a:t>
            </a:r>
          </a:p>
          <a:p>
            <a:pPr marL="342900" indent="-342900" algn="just">
              <a:buFont typeface="Symbol" panose="05050102010706020507" pitchFamily="18" charset="2"/>
              <a:buChar char="-"/>
            </a:pPr>
            <a:r>
              <a:rPr lang="ru-RU" sz="2400" dirty="0" err="1">
                <a:latin typeface="Arial" panose="020B0604020202020204" pitchFamily="34" charset="0"/>
                <a:cs typeface="Arial" panose="020B0604020202020204" pitchFamily="34" charset="0"/>
              </a:rPr>
              <a:t>Такмили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қонунгузорӣ</a:t>
            </a:r>
            <a:r>
              <a:rPr lang="ru-RU" sz="2400" dirty="0">
                <a:latin typeface="Arial" panose="020B0604020202020204" pitchFamily="34" charset="0"/>
                <a:cs typeface="Arial" panose="020B0604020202020204" pitchFamily="34" charset="0"/>
              </a:rPr>
              <a:t> </a:t>
            </a:r>
          </a:p>
          <a:p>
            <a:pPr marL="342900" indent="-342900" algn="just">
              <a:buFont typeface="Symbol" panose="05050102010706020507" pitchFamily="18" charset="2"/>
              <a:buChar char="-"/>
            </a:pPr>
            <a:r>
              <a:rPr lang="ru-RU" sz="2400" dirty="0" err="1">
                <a:latin typeface="Arial" panose="020B0604020202020204" pitchFamily="34" charset="0"/>
                <a:cs typeface="Arial" panose="020B0604020202020204" pitchFamily="34" charset="0"/>
              </a:rPr>
              <a:t>Ҷорӣ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стандартҳои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байналмилалӣ</a:t>
            </a:r>
            <a:r>
              <a:rPr lang="ru-RU" sz="2400" dirty="0">
                <a:latin typeface="Arial" panose="020B0604020202020204" pitchFamily="34" charset="0"/>
                <a:cs typeface="Arial" panose="020B0604020202020204" pitchFamily="34" charset="0"/>
              </a:rPr>
              <a:t> </a:t>
            </a:r>
          </a:p>
          <a:p>
            <a:pPr marL="342900" indent="-342900" algn="just">
              <a:buFont typeface="Symbol" panose="05050102010706020507" pitchFamily="18" charset="2"/>
              <a:buChar char="-"/>
            </a:pPr>
            <a:r>
              <a:rPr lang="ru-RU" sz="2400" dirty="0" err="1">
                <a:latin typeface="Arial" panose="020B0604020202020204" pitchFamily="34" charset="0"/>
                <a:cs typeface="Arial" panose="020B0604020202020204" pitchFamily="34" charset="0"/>
              </a:rPr>
              <a:t>Ҷалби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сармоягузорӣ</a:t>
            </a:r>
            <a:r>
              <a:rPr lang="ru-RU" sz="2400" dirty="0">
                <a:latin typeface="Arial" panose="020B0604020202020204" pitchFamily="34" charset="0"/>
                <a:cs typeface="Arial" panose="020B0604020202020204" pitchFamily="34" charset="0"/>
              </a:rPr>
              <a:t> </a:t>
            </a:r>
          </a:p>
          <a:p>
            <a:pPr marL="342900" indent="-342900" algn="just">
              <a:buFont typeface="Symbol" panose="05050102010706020507" pitchFamily="18" charset="2"/>
              <a:buChar char="-"/>
            </a:pP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инфрасохтори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p>
          <a:p>
            <a:r>
              <a:rPr lang="ru-RU" sz="2400" b="1" dirty="0" err="1">
                <a:solidFill>
                  <a:schemeClr val="accent1">
                    <a:lumMod val="50000"/>
                  </a:schemeClr>
                </a:solidFill>
                <a:latin typeface="Arial" panose="020B0604020202020204" pitchFamily="34" charset="0"/>
                <a:cs typeface="Arial" panose="020B0604020202020204" pitchFamily="34" charset="0"/>
              </a:rPr>
              <a:t>Ҳадаф</a:t>
            </a:r>
            <a:endParaRPr lang="ru-RU" sz="2400" b="1" dirty="0">
              <a:solidFill>
                <a:schemeClr val="accent1">
                  <a:lumMod val="50000"/>
                </a:schemeClr>
              </a:solidFill>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a:latin typeface="Arial" panose="020B0604020202020204" pitchFamily="34" charset="0"/>
                <a:cs typeface="Arial" panose="020B0604020202020204" pitchFamily="34" charset="0"/>
              </a:rPr>
              <a:t>Баланд </a:t>
            </a:r>
            <a:r>
              <a:rPr lang="ru-RU" sz="2400" dirty="0" err="1">
                <a:latin typeface="Arial" panose="020B0604020202020204" pitchFamily="34" charset="0"/>
                <a:cs typeface="Arial" panose="020B0604020202020204" pitchFamily="34" charset="0"/>
              </a:rPr>
              <a:t>бардоштани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сатҳи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2697465"/>
      </p:ext>
    </p:extLst>
  </p:cSld>
  <p:clrMapOvr>
    <a:masterClrMapping/>
  </p:clrMapOvr>
  <mc:AlternateContent xmlns:mc="http://schemas.openxmlformats.org/markup-compatibility/2006" xmlns:p14="http://schemas.microsoft.com/office/powerpoint/2010/main">
    <mc:Choice Requires="p14">
      <p:transition spd="slow" p14:dur="2000" advTm="48968"/>
    </mc:Choice>
    <mc:Fallback xmlns="">
      <p:transition spd="slow" advTm="4896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6670" y="342626"/>
            <a:ext cx="10322169" cy="5201424"/>
          </a:xfrm>
          <a:prstGeom prst="rect">
            <a:avLst/>
          </a:prstGeom>
        </p:spPr>
        <p:txBody>
          <a:bodyPr wrap="square">
            <a:spAutoFit/>
          </a:bodyPr>
          <a:lstStyle/>
          <a:p>
            <a:r>
              <a:rPr lang="ru-RU" sz="2400" b="1" dirty="0" err="1">
                <a:solidFill>
                  <a:schemeClr val="accent1">
                    <a:lumMod val="50000"/>
                  </a:schemeClr>
                </a:solidFill>
                <a:latin typeface="Arial" panose="020B0604020202020204" pitchFamily="34" charset="0"/>
                <a:cs typeface="Arial" panose="020B0604020202020204" pitchFamily="34" charset="0"/>
              </a:rPr>
              <a:t>Иқтисоди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сабз</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ва</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технологияҳои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рақамӣ</a:t>
            </a:r>
            <a:endParaRPr lang="ru-RU" sz="2400" b="1" dirty="0">
              <a:solidFill>
                <a:schemeClr val="accent1">
                  <a:lumMod val="50000"/>
                </a:schemeClr>
              </a:solidFill>
              <a:latin typeface="Arial" panose="020B0604020202020204" pitchFamily="34" charset="0"/>
              <a:cs typeface="Arial" panose="020B0604020202020204" pitchFamily="34" charset="0"/>
            </a:endParaRPr>
          </a:p>
          <a:p>
            <a:r>
              <a:rPr lang="ru-RU" sz="2400" b="1" dirty="0" err="1">
                <a:solidFill>
                  <a:schemeClr val="accent1">
                    <a:lumMod val="50000"/>
                  </a:schemeClr>
                </a:solidFill>
                <a:latin typeface="Arial" panose="020B0604020202020204" pitchFamily="34" charset="0"/>
                <a:cs typeface="Arial" panose="020B0604020202020204" pitchFamily="34" charset="0"/>
              </a:rPr>
              <a:t>Иқтисоди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сабз</a:t>
            </a:r>
            <a:r>
              <a:rPr lang="ru-RU" sz="2400" b="1" dirty="0">
                <a:solidFill>
                  <a:schemeClr val="accent1">
                    <a:lumMod val="50000"/>
                  </a:schemeClr>
                </a:solidFill>
                <a:latin typeface="Arial" panose="020B0604020202020204" pitchFamily="34" charset="0"/>
                <a:cs typeface="Arial" panose="020B0604020202020204" pitchFamily="34" charset="0"/>
              </a:rPr>
              <a:t>”</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ҳамчун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захираи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арзишманд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истифода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мешаванд</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Табдили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ба: </a:t>
            </a:r>
          </a:p>
          <a:p>
            <a:pPr marL="800100" lvl="1" indent="-342900">
              <a:buFont typeface="Wingdings" panose="05000000000000000000" pitchFamily="2" charset="2"/>
              <a:buChar char="§"/>
            </a:pPr>
            <a:r>
              <a:rPr lang="ru-RU" sz="2400" dirty="0" err="1">
                <a:latin typeface="Arial" panose="020B0604020202020204" pitchFamily="34" charset="0"/>
                <a:cs typeface="Arial" panose="020B0604020202020204" pitchFamily="34" charset="0"/>
              </a:rPr>
              <a:t>маҳсулоти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нав</a:t>
            </a:r>
            <a:r>
              <a:rPr lang="ru-RU" sz="2400" dirty="0">
                <a:latin typeface="Arial" panose="020B0604020202020204" pitchFamily="34" charset="0"/>
                <a:cs typeface="Arial" panose="020B0604020202020204" pitchFamily="34" charset="0"/>
              </a:rPr>
              <a:t>, </a:t>
            </a:r>
          </a:p>
          <a:p>
            <a:pPr marL="800100" lvl="1" indent="-342900">
              <a:buFont typeface="Wingdings" panose="05000000000000000000" pitchFamily="2" charset="2"/>
              <a:buChar char="§"/>
            </a:pPr>
            <a:r>
              <a:rPr lang="ru-RU" sz="2400" dirty="0">
                <a:latin typeface="Arial" panose="020B0604020202020204" pitchFamily="34" charset="0"/>
                <a:cs typeface="Arial" panose="020B0604020202020204" pitchFamily="34" charset="0"/>
              </a:rPr>
              <a:t>энергия. </a:t>
            </a:r>
            <a:endParaRPr lang="ru-RU" sz="2400" dirty="0" smtClean="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endParaRPr lang="ru-RU" sz="1000" dirty="0">
              <a:latin typeface="Arial" panose="020B0604020202020204" pitchFamily="34" charset="0"/>
              <a:cs typeface="Arial" panose="020B0604020202020204" pitchFamily="34" charset="0"/>
            </a:endParaRPr>
          </a:p>
          <a:p>
            <a:r>
              <a:rPr lang="ru-RU" sz="2400" b="1" dirty="0" err="1">
                <a:solidFill>
                  <a:schemeClr val="accent1">
                    <a:lumMod val="50000"/>
                  </a:schemeClr>
                </a:solidFill>
                <a:latin typeface="Arial" panose="020B0604020202020204" pitchFamily="34" charset="0"/>
                <a:cs typeface="Arial" panose="020B0604020202020204" pitchFamily="34" charset="0"/>
              </a:rPr>
              <a:t>Технологияҳои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рақамӣ</a:t>
            </a:r>
            <a:endParaRPr lang="ru-RU" sz="2400" b="1" dirty="0">
              <a:solidFill>
                <a:schemeClr val="accent1">
                  <a:lumMod val="50000"/>
                </a:schemeClr>
              </a:solidFill>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a:latin typeface="Arial" panose="020B0604020202020204" pitchFamily="34" charset="0"/>
                <a:cs typeface="Arial" panose="020B0604020202020204" pitchFamily="34" charset="0"/>
              </a:rPr>
              <a:t>Мониторинг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Идоракунии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маълумот</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Назорати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равандҳо</a:t>
            </a:r>
            <a:r>
              <a:rPr lang="ru-RU" sz="2400" dirty="0">
                <a:latin typeface="Arial" panose="020B0604020202020204" pitchFamily="34" charset="0"/>
                <a:cs typeface="Arial" panose="020B0604020202020204" pitchFamily="34" charset="0"/>
              </a:rPr>
              <a:t> </a:t>
            </a:r>
            <a:endParaRPr lang="ru-RU" sz="2400" dirty="0" smtClean="0">
              <a:latin typeface="Arial" panose="020B0604020202020204" pitchFamily="34" charset="0"/>
              <a:cs typeface="Arial" panose="020B0604020202020204" pitchFamily="34" charset="0"/>
            </a:endParaRPr>
          </a:p>
          <a:p>
            <a:pPr>
              <a:buFont typeface="Arial" panose="020B0604020202020204" pitchFamily="34" charset="0"/>
              <a:buChar char="•"/>
            </a:pPr>
            <a:endParaRPr lang="ru-RU" sz="1000" dirty="0">
              <a:latin typeface="Arial" panose="020B0604020202020204" pitchFamily="34" charset="0"/>
              <a:cs typeface="Arial" panose="020B0604020202020204" pitchFamily="34" charset="0"/>
            </a:endParaRPr>
          </a:p>
          <a:p>
            <a:r>
              <a:rPr lang="ru-RU" sz="2400" b="1" dirty="0" err="1">
                <a:solidFill>
                  <a:schemeClr val="accent1">
                    <a:lumMod val="50000"/>
                  </a:schemeClr>
                </a:solidFill>
                <a:latin typeface="Arial" panose="020B0604020202020204" pitchFamily="34" charset="0"/>
                <a:cs typeface="Arial" panose="020B0604020202020204" pitchFamily="34" charset="0"/>
              </a:rPr>
              <a:t>Натиҷа</a:t>
            </a:r>
            <a:endParaRPr lang="ru-RU" sz="2400" b="1" dirty="0">
              <a:solidFill>
                <a:schemeClr val="accent1">
                  <a:lumMod val="50000"/>
                </a:schemeClr>
              </a:solidFill>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a:latin typeface="Arial" panose="020B0604020202020204" pitchFamily="34" charset="0"/>
                <a:cs typeface="Arial" panose="020B0604020202020204" pitchFamily="34" charset="0"/>
              </a:rPr>
              <a:t>Баланд </a:t>
            </a:r>
            <a:r>
              <a:rPr lang="ru-RU" sz="2400" dirty="0" err="1">
                <a:latin typeface="Arial" panose="020B0604020202020204" pitchFamily="34" charset="0"/>
                <a:cs typeface="Arial" panose="020B0604020202020204" pitchFamily="34" charset="0"/>
              </a:rPr>
              <a:t>шудани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самаранокӣ</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Қабули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қарорҳои</a:t>
            </a:r>
            <a:r>
              <a:rPr lang="ru-RU" sz="2400" dirty="0">
                <a:latin typeface="Arial" panose="020B0604020202020204" pitchFamily="34" charset="0"/>
                <a:cs typeface="Arial" panose="020B0604020202020204" pitchFamily="34" charset="0"/>
              </a:rPr>
              <a:t> </a:t>
            </a:r>
            <a:r>
              <a:rPr lang="ru-RU" sz="2400" dirty="0" err="1" smtClean="0">
                <a:latin typeface="Arial" panose="020B0604020202020204" pitchFamily="34" charset="0"/>
                <a:cs typeface="Arial" panose="020B0604020202020204" pitchFamily="34" charset="0"/>
              </a:rPr>
              <a:t>натиҷабахш</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4140903"/>
      </p:ext>
    </p:extLst>
  </p:cSld>
  <p:clrMapOvr>
    <a:masterClrMapping/>
  </p:clrMapOvr>
  <mc:AlternateContent xmlns:mc="http://schemas.openxmlformats.org/markup-compatibility/2006" xmlns:p14="http://schemas.microsoft.com/office/powerpoint/2010/main">
    <mc:Choice Requires="p14">
      <p:transition spd="slow" p14:dur="2000" advTm="143194"/>
    </mc:Choice>
    <mc:Fallback xmlns="">
      <p:transition spd="slow" advTm="14319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6330" y="432726"/>
            <a:ext cx="9812215" cy="4524315"/>
          </a:xfrm>
          <a:prstGeom prst="rect">
            <a:avLst/>
          </a:prstGeom>
        </p:spPr>
        <p:txBody>
          <a:bodyPr wrap="square">
            <a:spAutoFit/>
          </a:bodyPr>
          <a:lstStyle/>
          <a:p>
            <a:pPr algn="ctr"/>
            <a:r>
              <a:rPr lang="ru-RU" sz="2400" b="1" dirty="0" err="1" smtClean="0">
                <a:solidFill>
                  <a:schemeClr val="accent1">
                    <a:lumMod val="50000"/>
                  </a:schemeClr>
                </a:solidFill>
                <a:latin typeface="Arial" panose="020B0604020202020204" pitchFamily="34" charset="0"/>
                <a:cs typeface="Arial" panose="020B0604020202020204" pitchFamily="34" charset="0"/>
              </a:rPr>
              <a:t>Интегратсияи</a:t>
            </a:r>
            <a:r>
              <a:rPr lang="ru-RU" sz="2400" b="1" dirty="0" smtClean="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рушди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устувор</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ва</a:t>
            </a:r>
            <a:r>
              <a:rPr lang="ru-RU" sz="2400" b="1" dirty="0">
                <a:solidFill>
                  <a:schemeClr val="accent1">
                    <a:lumMod val="50000"/>
                  </a:schemeClr>
                </a:solidFill>
                <a:latin typeface="Arial" panose="020B0604020202020204" pitchFamily="34" charset="0"/>
                <a:cs typeface="Arial" panose="020B0604020202020204" pitchFamily="34" charset="0"/>
              </a:rPr>
              <a:t> </a:t>
            </a:r>
            <a:r>
              <a:rPr lang="en-US" sz="2400" b="1" dirty="0">
                <a:solidFill>
                  <a:schemeClr val="accent1">
                    <a:lumMod val="50000"/>
                  </a:schemeClr>
                </a:solidFill>
                <a:latin typeface="Arial" panose="020B0604020202020204" pitchFamily="34" charset="0"/>
                <a:cs typeface="Arial" panose="020B0604020202020204" pitchFamily="34" charset="0"/>
              </a:rPr>
              <a:t>ESG</a:t>
            </a:r>
          </a:p>
          <a:p>
            <a:r>
              <a:rPr lang="ru-RU" sz="2400" dirty="0" err="1">
                <a:latin typeface="Arial" panose="020B0604020202020204" pitchFamily="34" charset="0"/>
                <a:cs typeface="Arial" panose="020B0604020202020204" pitchFamily="34" charset="0"/>
              </a:rPr>
              <a:t>Самти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ҷомеаи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муосир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мебошад</a:t>
            </a:r>
            <a:r>
              <a:rPr lang="ru-RU" sz="2400" dirty="0">
                <a:latin typeface="Arial" panose="020B0604020202020204" pitchFamily="34" charset="0"/>
                <a:cs typeface="Arial" panose="020B0604020202020204" pitchFamily="34" charset="0"/>
              </a:rPr>
              <a:t>.</a:t>
            </a:r>
          </a:p>
          <a:p>
            <a:r>
              <a:rPr lang="ru-RU" sz="2400" b="1" dirty="0" err="1">
                <a:solidFill>
                  <a:schemeClr val="accent1">
                    <a:lumMod val="50000"/>
                  </a:schemeClr>
                </a:solidFill>
                <a:latin typeface="Arial" panose="020B0604020202020204" pitchFamily="34" charset="0"/>
                <a:cs typeface="Arial" panose="020B0604020202020204" pitchFamily="34" charset="0"/>
              </a:rPr>
              <a:t>Афзалиятҳо</a:t>
            </a:r>
            <a:endParaRPr lang="ru-RU" sz="2400" b="1" dirty="0">
              <a:solidFill>
                <a:schemeClr val="accent1">
                  <a:lumMod val="50000"/>
                </a:schemeClr>
              </a:solidFill>
              <a:latin typeface="Arial" panose="020B0604020202020204" pitchFamily="34" charset="0"/>
              <a:cs typeface="Arial" panose="020B0604020202020204" pitchFamily="34" charset="0"/>
            </a:endParaRP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Ҳифзи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зист</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Беҳтар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сатҳи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зиндагӣ</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Рушди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иқтисодӣ</a:t>
            </a:r>
            <a:r>
              <a:rPr lang="ru-RU" sz="2400" dirty="0">
                <a:latin typeface="Arial" panose="020B0604020202020204" pitchFamily="34" charset="0"/>
                <a:cs typeface="Arial" panose="020B0604020202020204" pitchFamily="34" charset="0"/>
              </a:rPr>
              <a:t> </a:t>
            </a:r>
          </a:p>
          <a:p>
            <a:r>
              <a:rPr lang="ru-RU" sz="2400" b="1" dirty="0" err="1">
                <a:solidFill>
                  <a:schemeClr val="accent1">
                    <a:lumMod val="50000"/>
                  </a:schemeClr>
                </a:solidFill>
                <a:latin typeface="Arial" panose="020B0604020202020204" pitchFamily="34" charset="0"/>
                <a:cs typeface="Arial" panose="020B0604020202020204" pitchFamily="34" charset="0"/>
              </a:rPr>
              <a:t>Шарти</a:t>
            </a:r>
            <a:r>
              <a:rPr lang="ru-RU" sz="2400" b="1" dirty="0">
                <a:solidFill>
                  <a:schemeClr val="accent1">
                    <a:lumMod val="50000"/>
                  </a:schemeClr>
                </a:solidFill>
                <a:latin typeface="Arial" panose="020B0604020202020204" pitchFamily="34" charset="0"/>
                <a:cs typeface="Arial" panose="020B0604020202020204" pitchFamily="34" charset="0"/>
              </a:rPr>
              <a:t> </a:t>
            </a:r>
            <a:r>
              <a:rPr lang="ru-RU" sz="2400" b="1" dirty="0" err="1">
                <a:solidFill>
                  <a:schemeClr val="accent1">
                    <a:lumMod val="50000"/>
                  </a:schemeClr>
                </a:solidFill>
                <a:latin typeface="Arial" panose="020B0604020202020204" pitchFamily="34" charset="0"/>
                <a:cs typeface="Arial" panose="020B0604020202020204" pitchFamily="34" charset="0"/>
              </a:rPr>
              <a:t>асосӣ</a:t>
            </a:r>
            <a:endParaRPr lang="ru-RU" sz="2400" b="1" dirty="0">
              <a:solidFill>
                <a:schemeClr val="accent1">
                  <a:lumMod val="50000"/>
                </a:schemeClr>
              </a:solidFill>
              <a:latin typeface="Arial" panose="020B0604020202020204" pitchFamily="34" charset="0"/>
              <a:cs typeface="Arial" panose="020B0604020202020204" pitchFamily="34" charset="0"/>
            </a:endParaRPr>
          </a:p>
          <a:p>
            <a:r>
              <a:rPr lang="ru-RU" sz="2400" dirty="0" err="1">
                <a:latin typeface="Arial" panose="020B0604020202020204" pitchFamily="34" charset="0"/>
                <a:cs typeface="Arial" panose="020B0604020202020204" pitchFamily="34" charset="0"/>
              </a:rPr>
              <a:t>Ҳамкории</a:t>
            </a:r>
            <a:r>
              <a:rPr lang="ru-RU" sz="2400" dirty="0">
                <a:latin typeface="Arial" panose="020B0604020202020204" pitchFamily="34" charset="0"/>
                <a:cs typeface="Arial" panose="020B0604020202020204" pitchFamily="34" charset="0"/>
              </a:rPr>
              <a:t>:</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давлат</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бахши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хусусӣ</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ҷомеа</a:t>
            </a:r>
            <a:r>
              <a:rPr lang="ru-RU" sz="2400" dirty="0">
                <a:latin typeface="Arial" panose="020B0604020202020204" pitchFamily="34" charset="0"/>
                <a:cs typeface="Arial" panose="020B0604020202020204" pitchFamily="34" charset="0"/>
              </a:rPr>
              <a:t> </a:t>
            </a:r>
          </a:p>
          <a:p>
            <a:r>
              <a:rPr lang="ru-RU" sz="2400" dirty="0" err="1">
                <a:latin typeface="Arial" panose="020B0604020202020204" pitchFamily="34" charset="0"/>
                <a:cs typeface="Arial" panose="020B0604020202020204" pitchFamily="34" charset="0"/>
              </a:rPr>
              <a:t>танҳо</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сурати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ҳамоҳангӣ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метавонад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натиҷаҳои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назаррас</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диҳад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45478108"/>
      </p:ext>
    </p:extLst>
  </p:cSld>
  <p:clrMapOvr>
    <a:masterClrMapping/>
  </p:clrMapOvr>
  <mc:AlternateContent xmlns:mc="http://schemas.openxmlformats.org/markup-compatibility/2006" xmlns:p14="http://schemas.microsoft.com/office/powerpoint/2010/main">
    <mc:Choice Requires="p14">
      <p:transition spd="slow" p14:dur="2000" advTm="87959"/>
    </mc:Choice>
    <mc:Fallback xmlns="">
      <p:transition spd="slow" advTm="8795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1015" y="711573"/>
            <a:ext cx="11887199" cy="3600986"/>
          </a:xfrm>
          <a:prstGeom prst="rect">
            <a:avLst/>
          </a:prstGeom>
        </p:spPr>
        <p:txBody>
          <a:bodyPr wrap="square">
            <a:spAutoFit/>
          </a:bodyPr>
          <a:lstStyle/>
          <a:p>
            <a:r>
              <a:rPr lang="ru-RU" sz="2400" b="1" dirty="0" err="1">
                <a:solidFill>
                  <a:schemeClr val="accent2">
                    <a:lumMod val="50000"/>
                  </a:schemeClr>
                </a:solidFill>
                <a:latin typeface="Arial" panose="020B0604020202020204" pitchFamily="34" charset="0"/>
                <a:cs typeface="Arial" panose="020B0604020202020204" pitchFamily="34" charset="0"/>
              </a:rPr>
              <a:t>Савдои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байналмилалии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партовҳо</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ва</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a:solidFill>
                  <a:schemeClr val="accent2">
                    <a:lumMod val="50000"/>
                  </a:schemeClr>
                </a:solidFill>
                <a:latin typeface="Arial" panose="020B0604020202020204" pitchFamily="34" charset="0"/>
                <a:cs typeface="Arial" panose="020B0604020202020204" pitchFamily="34" charset="0"/>
              </a:rPr>
              <a:t>Конвенсияи</a:t>
            </a:r>
            <a:r>
              <a:rPr lang="ru-RU" sz="2400" b="1" dirty="0">
                <a:solidFill>
                  <a:schemeClr val="accent2">
                    <a:lumMod val="50000"/>
                  </a:schemeClr>
                </a:solidFill>
                <a:latin typeface="Arial" panose="020B0604020202020204" pitchFamily="34" charset="0"/>
                <a:cs typeface="Arial" panose="020B0604020202020204" pitchFamily="34" charset="0"/>
              </a:rPr>
              <a:t> </a:t>
            </a:r>
            <a:r>
              <a:rPr lang="ru-RU" sz="2400" b="1" dirty="0" err="1" smtClean="0">
                <a:solidFill>
                  <a:schemeClr val="accent2">
                    <a:lumMod val="50000"/>
                  </a:schemeClr>
                </a:solidFill>
                <a:latin typeface="Arial" panose="020B0604020202020204" pitchFamily="34" charset="0"/>
                <a:cs typeface="Arial" panose="020B0604020202020204" pitchFamily="34" charset="0"/>
              </a:rPr>
              <a:t>Базел</a:t>
            </a:r>
            <a:r>
              <a:rPr lang="ru-RU" sz="2400" b="1" dirty="0" smtClean="0">
                <a:solidFill>
                  <a:schemeClr val="accent2">
                    <a:lumMod val="50000"/>
                  </a:schemeClr>
                </a:solidFill>
                <a:latin typeface="Arial" panose="020B0604020202020204" pitchFamily="34" charset="0"/>
                <a:cs typeface="Arial" panose="020B0604020202020204" pitchFamily="34" charset="0"/>
              </a:rPr>
              <a:t> (1989/2021иловаҳо</a:t>
            </a:r>
            <a:r>
              <a:rPr lang="ru-RU" sz="2400" b="1" dirty="0" smtClean="0">
                <a:solidFill>
                  <a:schemeClr val="accent2">
                    <a:lumMod val="50000"/>
                  </a:schemeClr>
                </a:solidFill>
                <a:latin typeface="Arial" panose="020B0604020202020204" pitchFamily="34" charset="0"/>
                <a:cs typeface="Arial" panose="020B0604020202020204" pitchFamily="34" charset="0"/>
              </a:rPr>
              <a:t>)</a:t>
            </a:r>
          </a:p>
          <a:p>
            <a:endParaRPr lang="ru-RU" sz="1200" b="1" dirty="0">
              <a:solidFill>
                <a:schemeClr val="accent2">
                  <a:lumMod val="50000"/>
                </a:schemeClr>
              </a:solidFill>
              <a:latin typeface="Arial" panose="020B0604020202020204" pitchFamily="34" charset="0"/>
              <a:cs typeface="Arial" panose="020B0604020202020204" pitchFamily="34" charset="0"/>
            </a:endParaRPr>
          </a:p>
          <a:p>
            <a:r>
              <a:rPr lang="ru-RU" sz="2400" dirty="0">
                <a:latin typeface="Arial" panose="020B0604020202020204" pitchFamily="34" charset="0"/>
                <a:cs typeface="Arial" panose="020B0604020202020204" pitchFamily="34" charset="0"/>
              </a:rPr>
              <a:t>Соли 2018 Чин </a:t>
            </a:r>
            <a:r>
              <a:rPr lang="ru-RU" sz="2400" dirty="0" err="1">
                <a:latin typeface="Arial" panose="020B0604020202020204" pitchFamily="34" charset="0"/>
                <a:cs typeface="Arial" panose="020B0604020202020204" pitchFamily="34" charset="0"/>
              </a:rPr>
              <a:t>воридоти</a:t>
            </a:r>
            <a:r>
              <a:rPr lang="ru-RU" sz="2400" dirty="0">
                <a:latin typeface="Arial" panose="020B0604020202020204" pitchFamily="34" charset="0"/>
                <a:cs typeface="Arial" panose="020B0604020202020204" pitchFamily="34" charset="0"/>
              </a:rPr>
              <a:t> 24 намуди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махсусан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пластикиро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манъ</a:t>
            </a:r>
            <a:r>
              <a:rPr lang="ru-RU" sz="2400" dirty="0">
                <a:latin typeface="Arial" panose="020B0604020202020204" pitchFamily="34" charset="0"/>
                <a:cs typeface="Arial" panose="020B0604020202020204" pitchFamily="34" charset="0"/>
              </a:rPr>
              <a:t> кард. Ин </a:t>
            </a:r>
            <a:r>
              <a:rPr lang="ru-RU" sz="2400" dirty="0" err="1">
                <a:latin typeface="Arial" panose="020B0604020202020204" pitchFamily="34" charset="0"/>
                <a:cs typeface="Arial" panose="020B0604020202020204" pitchFamily="34" charset="0"/>
              </a:rPr>
              <a:t>қарор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ҷараёни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ҷаҳонии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савдои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тағйир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дод</a:t>
            </a:r>
            <a:r>
              <a:rPr lang="ru-RU" sz="2400" dirty="0">
                <a:latin typeface="Arial" panose="020B0604020202020204" pitchFamily="34" charset="0"/>
                <a:cs typeface="Arial" panose="020B0604020202020204" pitchFamily="34" charset="0"/>
              </a:rPr>
              <a:t>, зеро </a:t>
            </a:r>
            <a:r>
              <a:rPr lang="ru-RU" sz="2400" dirty="0" err="1">
                <a:latin typeface="Arial" panose="020B0604020202020204" pitchFamily="34" charset="0"/>
                <a:cs typeface="Arial" panose="020B0604020202020204" pitchFamily="34" charset="0"/>
              </a:rPr>
              <a:t>пештар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тақрибан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нисфи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пластикии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ҷаҳон</a:t>
            </a:r>
            <a:r>
              <a:rPr lang="ru-RU" sz="2400" dirty="0">
                <a:latin typeface="Arial" panose="020B0604020202020204" pitchFamily="34" charset="0"/>
                <a:cs typeface="Arial" panose="020B0604020202020204" pitchFamily="34" charset="0"/>
              </a:rPr>
              <a:t> ба Чин </a:t>
            </a:r>
            <a:r>
              <a:rPr lang="ru-RU" sz="2400" dirty="0" err="1">
                <a:latin typeface="Arial" panose="020B0604020202020204" pitchFamily="34" charset="0"/>
                <a:cs typeface="Arial" panose="020B0604020202020204" pitchFamily="34" charset="0"/>
              </a:rPr>
              <a:t>содир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мешуданд</a:t>
            </a:r>
            <a:r>
              <a:rPr lang="ru-RU" sz="2400" dirty="0">
                <a:latin typeface="Arial" panose="020B0604020202020204" pitchFamily="34" charset="0"/>
                <a:cs typeface="Arial" panose="020B0604020202020204" pitchFamily="34" charset="0"/>
              </a:rPr>
              <a:t>.</a:t>
            </a:r>
          </a:p>
          <a:p>
            <a:r>
              <a:rPr lang="ru-RU" sz="2400" dirty="0">
                <a:latin typeface="Arial" panose="020B0604020202020204" pitchFamily="34" charset="0"/>
                <a:cs typeface="Arial" panose="020B0604020202020204" pitchFamily="34" charset="0"/>
              </a:rPr>
              <a:t>Пас аз ин, </a:t>
            </a:r>
            <a:r>
              <a:rPr lang="ru-RU" sz="2400" dirty="0" err="1">
                <a:latin typeface="Arial" panose="020B0604020202020204" pitchFamily="34" charset="0"/>
                <a:cs typeface="Arial" panose="020B0604020202020204" pitchFamily="34" charset="0"/>
              </a:rPr>
              <a:t>бисёр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кишварҳои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рушд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зиёд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шудани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воридоти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шуданд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маҳдудиятҳо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ҷорӣ</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намуданд</a:t>
            </a:r>
            <a:r>
              <a:rPr lang="ru-RU" sz="2400" dirty="0">
                <a:latin typeface="Arial" panose="020B0604020202020204" pitchFamily="34" charset="0"/>
                <a:cs typeface="Arial" panose="020B0604020202020204" pitchFamily="34" charset="0"/>
              </a:rPr>
              <a:t>:</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Ветнам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Малайзия </a:t>
            </a:r>
            <a:r>
              <a:rPr lang="ru-RU" sz="2400" dirty="0" err="1">
                <a:latin typeface="Arial" panose="020B0604020202020204" pitchFamily="34" charset="0"/>
                <a:cs typeface="Arial" panose="020B0604020202020204" pitchFamily="34" charset="0"/>
              </a:rPr>
              <a:t>маҳдудиятҳо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гузоштанд</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Ҳиндустон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Таиланд </a:t>
            </a:r>
            <a:r>
              <a:rPr lang="ru-RU" sz="2400" dirty="0" err="1">
                <a:latin typeface="Arial" panose="020B0604020202020204" pitchFamily="34" charset="0"/>
                <a:cs typeface="Arial" panose="020B0604020202020204" pitchFamily="34" charset="0"/>
              </a:rPr>
              <a:t>воридоти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пластикиро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манъ</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карданд</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a:latin typeface="Arial" panose="020B0604020202020204" pitchFamily="34" charset="0"/>
                <a:cs typeface="Arial" panose="020B0604020202020204" pitchFamily="34" charset="0"/>
              </a:rPr>
              <a:t>Индонезия </a:t>
            </a:r>
            <a:r>
              <a:rPr lang="ru-RU" sz="2400" dirty="0" err="1">
                <a:latin typeface="Arial" panose="020B0604020202020204" pitchFamily="34" charset="0"/>
                <a:cs typeface="Arial" panose="020B0604020202020204" pitchFamily="34" charset="0"/>
              </a:rPr>
              <a:t>меъёри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ифлосшавии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воридотиро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маҳдуд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намуд</a:t>
            </a:r>
            <a:r>
              <a:rPr lang="ru-RU"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2136082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6523" y="390941"/>
            <a:ext cx="11649807" cy="4893647"/>
          </a:xfrm>
          <a:prstGeom prst="rect">
            <a:avLst/>
          </a:prstGeom>
        </p:spPr>
        <p:txBody>
          <a:bodyPr wrap="square">
            <a:spAutoFit/>
          </a:bodyPr>
          <a:lstStyle/>
          <a:p>
            <a:r>
              <a:rPr lang="ru-RU" sz="2400" dirty="0">
                <a:latin typeface="Arial" panose="020B0604020202020204" pitchFamily="34" charset="0"/>
                <a:cs typeface="Arial" panose="020B0604020202020204" pitchFamily="34" charset="0"/>
              </a:rPr>
              <a:t>Аз соли 2021 </a:t>
            </a:r>
            <a:r>
              <a:rPr lang="ru-RU" sz="2400" dirty="0" err="1">
                <a:latin typeface="Arial" panose="020B0604020202020204" pitchFamily="34" charset="0"/>
                <a:cs typeface="Arial" panose="020B0604020202020204" pitchFamily="34" charset="0"/>
              </a:rPr>
              <a:t>тағйирот</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Конвенсияи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Базел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эътибор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пайдо</a:t>
            </a:r>
            <a:r>
              <a:rPr lang="ru-RU" sz="2400" dirty="0">
                <a:latin typeface="Arial" panose="020B0604020202020204" pitchFamily="34" charset="0"/>
                <a:cs typeface="Arial" panose="020B0604020202020204" pitchFamily="34" charset="0"/>
              </a:rPr>
              <a:t> кард. </a:t>
            </a:r>
            <a:endParaRPr lang="ru-RU" sz="2400" dirty="0" smtClean="0">
              <a:latin typeface="Arial" panose="020B0604020202020204" pitchFamily="34" charset="0"/>
              <a:cs typeface="Arial" panose="020B0604020202020204" pitchFamily="34" charset="0"/>
            </a:endParaRPr>
          </a:p>
          <a:p>
            <a:r>
              <a:rPr lang="ru-RU" sz="2400" dirty="0" err="1" smtClean="0">
                <a:latin typeface="Arial" panose="020B0604020202020204" pitchFamily="34" charset="0"/>
                <a:cs typeface="Arial" panose="020B0604020202020204" pitchFamily="34" charset="0"/>
              </a:rPr>
              <a:t>Мувофиқи</a:t>
            </a:r>
            <a:r>
              <a:rPr lang="ru-RU" sz="2400" dirty="0" smtClean="0">
                <a:latin typeface="Arial" panose="020B0604020202020204" pitchFamily="34" charset="0"/>
                <a:cs typeface="Arial" panose="020B0604020202020204" pitchFamily="34" charset="0"/>
              </a:rPr>
              <a:t> </a:t>
            </a:r>
            <a:r>
              <a:rPr lang="ru-RU" sz="2400" dirty="0">
                <a:latin typeface="Arial" panose="020B0604020202020204" pitchFamily="34" charset="0"/>
                <a:cs typeface="Arial" panose="020B0604020202020204" pitchFamily="34" charset="0"/>
              </a:rPr>
              <a:t>он:</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танҳо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тоза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коркарди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дубора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мувофиқ</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метавонанд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содир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шаванд</a:t>
            </a:r>
            <a:r>
              <a:rPr lang="ru-RU" sz="2400" dirty="0">
                <a:latin typeface="Arial" panose="020B0604020202020204" pitchFamily="34" charset="0"/>
                <a:cs typeface="Arial" panose="020B0604020202020204" pitchFamily="34" charset="0"/>
              </a:rPr>
              <a:t>; </a:t>
            </a:r>
          </a:p>
          <a:p>
            <a:pPr marL="342900" indent="-342900">
              <a:buFont typeface="Symbol" panose="05050102010706020507" pitchFamily="18" charset="2"/>
              <a:buChar char="-"/>
            </a:pPr>
            <a:r>
              <a:rPr lang="ru-RU" sz="2400" dirty="0" err="1">
                <a:latin typeface="Arial" panose="020B0604020202020204" pitchFamily="34" charset="0"/>
                <a:cs typeface="Arial" panose="020B0604020202020204" pitchFamily="34" charset="0"/>
              </a:rPr>
              <a:t>кишварҳои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рушд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ҳақ</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доранд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воридоти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хориҷиро</a:t>
            </a:r>
            <a:r>
              <a:rPr lang="ru-RU" sz="2400" dirty="0">
                <a:latin typeface="Arial" panose="020B0604020202020204" pitchFamily="34" charset="0"/>
                <a:cs typeface="Arial" panose="020B0604020202020204" pitchFamily="34" charset="0"/>
              </a:rPr>
              <a:t> рад </a:t>
            </a:r>
            <a:r>
              <a:rPr lang="ru-RU" sz="2400" dirty="0" err="1">
                <a:latin typeface="Arial" panose="020B0604020202020204" pitchFamily="34" charset="0"/>
                <a:cs typeface="Arial" panose="020B0604020202020204" pitchFamily="34" charset="0"/>
              </a:rPr>
              <a:t>намоянд</a:t>
            </a:r>
            <a:r>
              <a:rPr lang="ru-RU" sz="2400" dirty="0">
                <a:latin typeface="Arial" panose="020B0604020202020204" pitchFamily="34" charset="0"/>
                <a:cs typeface="Arial" panose="020B0604020202020204" pitchFamily="34" charset="0"/>
              </a:rPr>
              <a:t>. </a:t>
            </a:r>
          </a:p>
          <a:p>
            <a:r>
              <a:rPr lang="ru-RU" sz="2400" dirty="0" err="1">
                <a:latin typeface="Arial" panose="020B0604020202020204" pitchFamily="34" charset="0"/>
                <a:cs typeface="Arial" panose="020B0604020202020204" pitchFamily="34" charset="0"/>
              </a:rPr>
              <a:t>Баъзе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кишварҳо</a:t>
            </a:r>
            <a:r>
              <a:rPr lang="ru-RU" sz="2400" dirty="0">
                <a:latin typeface="Arial" panose="020B0604020202020204" pitchFamily="34" charset="0"/>
                <a:cs typeface="Arial" panose="020B0604020202020204" pitchFamily="34" charset="0"/>
              </a:rPr>
              <a:t>, аз </a:t>
            </a:r>
            <a:r>
              <a:rPr lang="ru-RU" sz="2400" dirty="0" err="1">
                <a:latin typeface="Arial" panose="020B0604020202020204" pitchFamily="34" charset="0"/>
                <a:cs typeface="Arial" panose="020B0604020202020204" pitchFamily="34" charset="0"/>
              </a:rPr>
              <a:t>ҷумла</a:t>
            </a:r>
            <a:r>
              <a:rPr lang="ru-RU" sz="2400" dirty="0">
                <a:latin typeface="Arial" panose="020B0604020202020204" pitchFamily="34" charset="0"/>
                <a:cs typeface="Arial" panose="020B0604020202020204" pitchFamily="34" charset="0"/>
              </a:rPr>
              <a:t> Сингапур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Япония, то </a:t>
            </a:r>
            <a:r>
              <a:rPr lang="ru-RU" sz="2400" dirty="0" err="1">
                <a:latin typeface="Arial" panose="020B0604020202020204" pitchFamily="34" charset="0"/>
                <a:cs typeface="Arial" panose="020B0604020202020204" pitchFamily="34" charset="0"/>
              </a:rPr>
              <a:t>ҳол</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содироти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вобастаанд</a:t>
            </a:r>
            <a:r>
              <a:rPr lang="ru-RU" sz="2400" dirty="0">
                <a:latin typeface="Arial" panose="020B0604020202020204" pitchFamily="34" charset="0"/>
                <a:cs typeface="Arial" panose="020B0604020202020204" pitchFamily="34" charset="0"/>
              </a:rPr>
              <a:t>.</a:t>
            </a:r>
          </a:p>
          <a:p>
            <a:r>
              <a:rPr lang="ru-RU" sz="2400" dirty="0">
                <a:latin typeface="Arial" panose="020B0604020202020204" pitchFamily="34" charset="0"/>
                <a:cs typeface="Arial" panose="020B0604020202020204" pitchFamily="34" charset="0"/>
              </a:rPr>
              <a:t>ИМА, </a:t>
            </a:r>
            <a:r>
              <a:rPr lang="ru-RU" sz="2400" dirty="0" err="1">
                <a:latin typeface="Arial" panose="020B0604020202020204" pitchFamily="34" charset="0"/>
                <a:cs typeface="Arial" panose="020B0604020202020204" pitchFamily="34" charset="0"/>
              </a:rPr>
              <a:t>ки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узви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Конвенсияи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Базел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нест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қисми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зиёди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пластикиро</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кишварҳои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рӯ</a:t>
            </a:r>
            <a:r>
              <a:rPr lang="ru-RU" sz="2400" dirty="0">
                <a:latin typeface="Arial" panose="020B0604020202020204" pitchFamily="34" charset="0"/>
                <a:cs typeface="Arial" panose="020B0604020202020204" pitchFamily="34" charset="0"/>
              </a:rPr>
              <a:t> ба </a:t>
            </a:r>
            <a:r>
              <a:rPr lang="ru-RU" sz="2400" dirty="0" err="1">
                <a:latin typeface="Arial" panose="020B0604020202020204" pitchFamily="34" charset="0"/>
                <a:cs typeface="Arial" panose="020B0604020202020204" pitchFamily="34" charset="0"/>
              </a:rPr>
              <a:t>рушд</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содир</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мекунад</a:t>
            </a:r>
            <a:r>
              <a:rPr lang="ru-RU" sz="2400" dirty="0">
                <a:latin typeface="Arial" panose="020B0604020202020204" pitchFamily="34" charset="0"/>
                <a:cs typeface="Arial" panose="020B0604020202020204" pitchFamily="34" charset="0"/>
              </a:rPr>
              <a:t>. Ин </a:t>
            </a:r>
            <a:r>
              <a:rPr lang="ru-RU" sz="2400" dirty="0" err="1">
                <a:latin typeface="Arial" panose="020B0604020202020204" pitchFamily="34" charset="0"/>
                <a:cs typeface="Arial" panose="020B0604020202020204" pitchFamily="34" charset="0"/>
              </a:rPr>
              <a:t>боиси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мушкилоти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экологӣ</a:t>
            </a:r>
            <a:r>
              <a:rPr lang="ru-RU" sz="2400" dirty="0">
                <a:latin typeface="Arial" panose="020B0604020202020204" pitchFamily="34" charset="0"/>
                <a:cs typeface="Arial" panose="020B0604020202020204" pitchFamily="34" charset="0"/>
              </a:rPr>
              <a:t> дар </a:t>
            </a:r>
            <a:r>
              <a:rPr lang="ru-RU" sz="2400" dirty="0" err="1">
                <a:latin typeface="Arial" panose="020B0604020202020204" pitchFamily="34" charset="0"/>
                <a:cs typeface="Arial" panose="020B0604020202020204" pitchFamily="34" charset="0"/>
              </a:rPr>
              <a:t>кишварҳое</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мисли</a:t>
            </a:r>
            <a:r>
              <a:rPr lang="ru-RU" sz="2400" dirty="0">
                <a:latin typeface="Arial" panose="020B0604020202020204" pitchFamily="34" charset="0"/>
                <a:cs typeface="Arial" panose="020B0604020202020204" pitchFamily="34" charset="0"/>
              </a:rPr>
              <a:t> Бразилия </a:t>
            </a:r>
            <a:r>
              <a:rPr lang="ru-RU" sz="2400" dirty="0" err="1">
                <a:latin typeface="Arial" panose="020B0604020202020204" pitchFamily="34" charset="0"/>
                <a:cs typeface="Arial" panose="020B0604020202020204" pitchFamily="34" charset="0"/>
              </a:rPr>
              <a:t>гардидааст</a:t>
            </a:r>
            <a:r>
              <a:rPr lang="ru-RU" sz="2400" dirty="0">
                <a:latin typeface="Arial" panose="020B0604020202020204" pitchFamily="34" charset="0"/>
                <a:cs typeface="Arial" panose="020B0604020202020204" pitchFamily="34" charset="0"/>
              </a:rPr>
              <a:t>.</a:t>
            </a:r>
          </a:p>
          <a:p>
            <a:r>
              <a:rPr lang="ru-RU" sz="2400" dirty="0" err="1">
                <a:latin typeface="Arial" panose="020B0604020202020204" pitchFamily="34" charset="0"/>
                <a:cs typeface="Arial" panose="020B0604020202020204" pitchFamily="34" charset="0"/>
              </a:rPr>
              <a:t>Ҳамин</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тариқ</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Конвенсияи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Базел</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барои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назорат</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ва</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коҳиш</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додани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интиқоли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байналмилалии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партовҳои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хатарнок</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нақши</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муҳим</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дорад</a:t>
            </a:r>
            <a:r>
              <a:rPr lang="ru-RU"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4250265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CFF40DF5-6E6F-4E8E-87A9-27DEA7363D46}"/>
              </a:ext>
            </a:extLst>
          </p:cNvPr>
          <p:cNvSpPr/>
          <p:nvPr/>
        </p:nvSpPr>
        <p:spPr>
          <a:xfrm>
            <a:off x="374573" y="192140"/>
            <a:ext cx="11470097" cy="5392245"/>
          </a:xfrm>
          <a:prstGeom prst="rect">
            <a:avLst/>
          </a:prstGeom>
        </p:spPr>
        <p:txBody>
          <a:bodyPr wrap="square">
            <a:spAutoFit/>
          </a:bodyPr>
          <a:lstStyle/>
          <a:p>
            <a:pPr marL="457200" indent="342900" algn="ctr">
              <a:lnSpc>
                <a:spcPct val="115000"/>
              </a:lnSpc>
              <a:spcAft>
                <a:spcPts val="0"/>
              </a:spcAft>
              <a:tabLst>
                <a:tab pos="270510" algn="l"/>
              </a:tabLst>
            </a:pPr>
            <a:r>
              <a:rPr lang="ru-RU" sz="2000" b="1" dirty="0" err="1" smtClean="0">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Адабиёт</a:t>
            </a:r>
            <a:endParaRPr lang="ru-RU" sz="2400" b="1" dirty="0">
              <a:solidFill>
                <a:schemeClr val="accent1">
                  <a:lumMod val="50000"/>
                </a:schemeClr>
              </a:solidFill>
              <a:latin typeface="Times New Roman" panose="02020603050405020304" pitchFamily="18" charset="0"/>
              <a:ea typeface="Times New Roman" panose="02020603050405020304" pitchFamily="18" charset="0"/>
              <a:cs typeface="Sendnya"/>
            </a:endParaRPr>
          </a:p>
          <a:p>
            <a:pPr marL="342900" lvl="0" indent="-342900" algn="just">
              <a:spcAft>
                <a:spcPts val="0"/>
              </a:spcAft>
              <a:buFont typeface="+mj-lt"/>
              <a:buAutoNum type="arabicPeriod"/>
              <a:tabLst>
                <a:tab pos="45021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What a Waste 2.0: A Global Snapshot of Solid Waste Management to 2050. – Washington: World Bank, 2018. – 295 p.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021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Global Waste Management Outlook. – Nairobi: UNEP, 2015. – 346 p.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021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Extended Producer Responsibility: Updated Guidance for Efficient Waste Management. – Paris: OECD Publishing, 2016. – 160 p.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021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Transforming our world: The 2030 Agenda for Sustainable Development. – New York: UN, 2015.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0215" algn="l"/>
              </a:tabLs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Қонуни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Ҷумҳурии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Точикистон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Дар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бораи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партовҳо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 Душанбе, 2011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тағйиру</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иловаҳо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0215" algn="l"/>
              </a:tabLst>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Барномаи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давлатии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экологӣ</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дар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Ҷумҳурии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Точикистон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 Душанбе,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солҳои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охир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0215" algn="l"/>
              </a:tabLs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Глухов В. В., Лисин В. С. Экологический менеджмент. – Санкт-Петербург: Питер, 2012. – 288 с.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0215" algn="l"/>
              </a:tabLs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Козлов 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В.Управление</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отходами: учебное пособие. – Москва: Инфра-М, 2018. – 220 с.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0215" algn="l"/>
              </a:tabLs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Пахомова Н. В., Рихтер К. К. Экономика природопользования и охраны окружающей среды. – Москва: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Юрайт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2016. – 344 с.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tabLst>
                <a:tab pos="45021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Margaret Robertson. Sustainability Principles and Practice. – London: Routledge, 2017. – 434 p.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tabLst>
                <a:tab pos="45021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John R.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Ehrenfeld</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Sustainability by Design. – New Haven: Yale University Press, 2008. – 256 p.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tabLst>
                <a:tab pos="450215" algn="l"/>
              </a:tabLst>
            </a:pPr>
            <a:r>
              <a:rPr lang="en-US" sz="2000" dirty="0" err="1">
                <a:latin typeface="Times New Roman" panose="02020603050405020304" pitchFamily="18" charset="0"/>
                <a:ea typeface="Calibri" panose="020F0502020204030204" pitchFamily="34" charset="0"/>
                <a:cs typeface="Times New Roman" panose="02020603050405020304" pitchFamily="18" charset="0"/>
              </a:rPr>
              <a:t>Стратегияи</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рушди</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иқтисодиёти</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сабз</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дар</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Ҷумҳурии</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Тоҷикистон</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барои</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солҳои</a:t>
            </a:r>
            <a:r>
              <a:rPr lang="en-US" sz="2000" dirty="0">
                <a:latin typeface="Times New Roman" panose="02020603050405020304" pitchFamily="18" charset="0"/>
                <a:ea typeface="Calibri" panose="020F0502020204030204" pitchFamily="34" charset="0"/>
                <a:cs typeface="Times New Roman" panose="02020603050405020304" pitchFamily="18" charset="0"/>
              </a:rPr>
              <a:t> 2023–2037.</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0295873"/>
      </p:ext>
    </p:extLst>
  </p:cSld>
  <p:clrMapOvr>
    <a:masterClrMapping/>
  </p:clrMapOvr>
  <mc:AlternateContent xmlns:mc="http://schemas.openxmlformats.org/markup-compatibility/2006" xmlns:p14="http://schemas.microsoft.com/office/powerpoint/2010/main">
    <mc:Choice Requires="p14">
      <p:transition spd="slow" p14:dur="2000" advTm="48227"/>
    </mc:Choice>
    <mc:Fallback xmlns="">
      <p:transition spd="slow" advTm="4822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CD8A001-1EF4-44EC-93B2-E516B4B3F52D}"/>
              </a:ext>
            </a:extLst>
          </p:cNvPr>
          <p:cNvSpPr/>
          <p:nvPr/>
        </p:nvSpPr>
        <p:spPr>
          <a:xfrm>
            <a:off x="1814286" y="2396971"/>
            <a:ext cx="9071428" cy="189925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lnSpc>
                <a:spcPct val="150000"/>
              </a:lnSpc>
            </a:pPr>
            <a:r>
              <a:rPr lang="ru-RU" sz="3600" b="1" dirty="0" err="1">
                <a:solidFill>
                  <a:schemeClr val="accent2">
                    <a:lumMod val="50000"/>
                  </a:schemeClr>
                </a:solidFill>
                <a:latin typeface="Arial" panose="020B0604020202020204" pitchFamily="34" charset="0"/>
                <a:cs typeface="Arial" panose="020B0604020202020204" pitchFamily="34" charset="0"/>
              </a:rPr>
              <a:t>Ташаккур</a:t>
            </a:r>
            <a:r>
              <a:rPr lang="ru-RU" sz="3600" b="1" dirty="0">
                <a:solidFill>
                  <a:schemeClr val="accent2">
                    <a:lumMod val="50000"/>
                  </a:schemeClr>
                </a:solidFill>
                <a:latin typeface="Arial" panose="020B0604020202020204" pitchFamily="34" charset="0"/>
                <a:cs typeface="Arial" panose="020B0604020202020204" pitchFamily="34" charset="0"/>
              </a:rPr>
              <a:t> ба </a:t>
            </a:r>
            <a:r>
              <a:rPr lang="ru-RU" sz="3600" b="1" dirty="0" err="1">
                <a:solidFill>
                  <a:schemeClr val="accent2">
                    <a:lumMod val="50000"/>
                  </a:schemeClr>
                </a:solidFill>
                <a:latin typeface="Arial" panose="020B0604020202020204" pitchFamily="34" charset="0"/>
                <a:cs typeface="Arial" panose="020B0604020202020204" pitchFamily="34" charset="0"/>
              </a:rPr>
              <a:t>диққататон</a:t>
            </a:r>
            <a:r>
              <a:rPr lang="ru-RU" sz="3600" b="1" dirty="0">
                <a:solidFill>
                  <a:schemeClr val="accent2">
                    <a:lumMod val="50000"/>
                  </a:schemeClr>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457536460"/>
      </p:ext>
    </p:extLst>
  </p:cSld>
  <p:clrMapOvr>
    <a:masterClrMapping/>
  </p:clrMapOvr>
  <mc:AlternateContent xmlns:mc="http://schemas.openxmlformats.org/markup-compatibility/2006" xmlns:p14="http://schemas.microsoft.com/office/powerpoint/2010/main">
    <mc:Choice Requires="p14">
      <p:transition spd="slow" p14:dur="2000" advTm="2162"/>
    </mc:Choice>
    <mc:Fallback xmlns="">
      <p:transition spd="slow" advTm="2162"/>
    </mc:Fallback>
  </mc:AlternateContent>
</p:sld>
</file>

<file path=ppt/theme/theme1.xml><?xml version="1.0" encoding="utf-8"?>
<a:theme xmlns:a="http://schemas.openxmlformats.org/drawingml/2006/main" name="Ретро">
  <a:themeElements>
    <a:clrScheme name="Зеленый">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3219</TotalTime>
  <Words>3274</Words>
  <Application>Microsoft Office PowerPoint</Application>
  <PresentationFormat>Широкоэкранный</PresentationFormat>
  <Paragraphs>290</Paragraphs>
  <Slides>49</Slides>
  <Notes>5</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49</vt:i4>
      </vt:variant>
    </vt:vector>
  </HeadingPairs>
  <TitlesOfParts>
    <vt:vector size="57" baseType="lpstr">
      <vt:lpstr>Arial</vt:lpstr>
      <vt:lpstr>Calibri</vt:lpstr>
      <vt:lpstr>Calibri Light</vt:lpstr>
      <vt:lpstr>Sendnya</vt:lpstr>
      <vt:lpstr>Symbol</vt:lpstr>
      <vt:lpstr>Times New Roman</vt:lpstr>
      <vt:lpstr>Wingdings</vt:lpstr>
      <vt:lpstr>Ретро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cp:lastModifiedBy>
  <cp:revision>389</cp:revision>
  <dcterms:created xsi:type="dcterms:W3CDTF">2025-09-06T05:57:30Z</dcterms:created>
  <dcterms:modified xsi:type="dcterms:W3CDTF">2026-05-11T09:12:22Z</dcterms:modified>
</cp:coreProperties>
</file>