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Gelasio"/>
      <p:regular r:id="rId201314"/>
    </p:embeddedFont>
    <p:embeddedFont>
      <p:font typeface="Gelasio SemiBold"/>
      <p:regular r:id="rId201315"/>
    </p:embeddedFont>
    <p:embeddedFont>
      <p:font typeface="Gelasio Bold"/>
      <p:regular r:id="rId201316"/>
    </p:embeddedFont>
    <p:embeddedFont>
      <p:font typeface="Gelasio Medium"/>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DDCFBB"/>
          </a:solidFill>
          <a:ln/>
        </p:spPr>
      </p:sp>
      <p:sp>
        <p:nvSpPr>
          <p:cNvPr id="3" name="Shape 1"/>
          <p:cNvSpPr/>
          <p:nvPr/>
        </p:nvSpPr>
        <p:spPr>
          <a:xfrm>
            <a:off x="0" y="0"/>
            <a:ext cx="12191695" cy="6858000"/>
          </a:xfrm>
          <a:prstGeom prst="rect">
            <a:avLst/>
          </a:prstGeom>
          <a:solidFill>
            <a:srgbClr val="F9F6F0"/>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image" Target="../media/image-5-3.png"/><Relationship Id="rId4" Type="http://schemas.openxmlformats.org/officeDocument/2006/relationships/image" Target="../media/image-5-4.svg"/><Relationship Id="rId5" Type="http://schemas.openxmlformats.org/officeDocument/2006/relationships/image" Target="../media/image-5-5.png"/><Relationship Id="rId6" Type="http://schemas.openxmlformats.org/officeDocument/2006/relationships/image" Target="../media/image-5-6.svg"/><Relationship Id="rId7" Type="http://schemas.openxmlformats.org/officeDocument/2006/relationships/image" Target="../media/image-5-7.png"/><Relationship Id="rId8" Type="http://schemas.openxmlformats.org/officeDocument/2006/relationships/image" Target="../media/image-5-8.svg"/><Relationship Id="rId9" Type="http://schemas.openxmlformats.org/officeDocument/2006/relationships/slideLayout" Target="../slideLayouts/slideLayout2.xml"/><Relationship Id="rId10"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svg"/><Relationship Id="rId3" Type="http://schemas.openxmlformats.org/officeDocument/2006/relationships/image" Target="../media/image-6-1.png"/><Relationship Id="rId4" Type="http://schemas.openxmlformats.org/officeDocument/2006/relationships/image" Target="../media/image-6-2.svg"/><Relationship Id="rId5" Type="http://schemas.openxmlformats.org/officeDocument/2006/relationships/image" Target="../media/image-6-1.png"/><Relationship Id="rId6" Type="http://schemas.openxmlformats.org/officeDocument/2006/relationships/image" Target="../media/image-6-2.svg"/><Relationship Id="rId7" Type="http://schemas.openxmlformats.org/officeDocument/2006/relationships/image" Target="../media/image-6-1.png"/><Relationship Id="rId8" Type="http://schemas.openxmlformats.org/officeDocument/2006/relationships/image" Target="../media/image-6-2.svg"/><Relationship Id="rId9" Type="http://schemas.openxmlformats.org/officeDocument/2006/relationships/slideLayout" Target="../slideLayouts/slideLayout2.xml"/><Relationship Id="rId10"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e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3.png"/><Relationship Id="rId4" Type="http://schemas.openxmlformats.org/officeDocument/2006/relationships/image" Target="../media/image-8-4.svg"/><Relationship Id="rId5" Type="http://schemas.openxmlformats.org/officeDocument/2006/relationships/image" Target="../media/image-8-5.png"/><Relationship Id="rId6" Type="http://schemas.openxmlformats.org/officeDocument/2006/relationships/image" Target="../media/image-8-6.svg"/><Relationship Id="rId7" Type="http://schemas.openxmlformats.org/officeDocument/2006/relationships/image" Target="../media/image-8-7.png"/><Relationship Id="rId8" Type="http://schemas.openxmlformats.org/officeDocument/2006/relationships/image" Target="../media/image-8-8.svg"/><Relationship Id="rId9" Type="http://schemas.openxmlformats.org/officeDocument/2006/relationships/image" Target="../media/image-8-9.png"/><Relationship Id="rId10" Type="http://schemas.openxmlformats.org/officeDocument/2006/relationships/image" Target="../media/image-8-10.svg"/><Relationship Id="rId11" Type="http://schemas.openxmlformats.org/officeDocument/2006/relationships/image" Target="../media/image-8-11.png"/><Relationship Id="rId12" Type="http://schemas.openxmlformats.org/officeDocument/2006/relationships/image" Target="../media/image-8-12.svg"/><Relationship Id="rId13" Type="http://schemas.openxmlformats.org/officeDocument/2006/relationships/slideLayout" Target="../slideLayouts/slideLayout2.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image" Target="../media/image-10-2.png"/><Relationship Id="rId3" Type="http://schemas.openxmlformats.org/officeDocument/2006/relationships/slideLayout" Target="../slideLayouts/slideLayout2.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svg"/><Relationship Id="rId3" Type="http://schemas.openxmlformats.org/officeDocument/2006/relationships/image" Target="../media/image-11-1.png"/><Relationship Id="rId4" Type="http://schemas.openxmlformats.org/officeDocument/2006/relationships/image" Target="../media/image-11-2.svg"/><Relationship Id="rId5" Type="http://schemas.openxmlformats.org/officeDocument/2006/relationships/image" Target="../media/image-11-1.png"/><Relationship Id="rId6" Type="http://schemas.openxmlformats.org/officeDocument/2006/relationships/image" Target="../media/image-11-2.svg"/><Relationship Id="rId7" Type="http://schemas.openxmlformats.org/officeDocument/2006/relationships/image" Target="../media/image-11-1.png"/><Relationship Id="rId8" Type="http://schemas.openxmlformats.org/officeDocument/2006/relationships/image" Target="../media/image-11-2.svg"/><Relationship Id="rId9" Type="http://schemas.openxmlformats.org/officeDocument/2006/relationships/image" Target="../media/image-11-1.png"/><Relationship Id="rId10" Type="http://schemas.openxmlformats.org/officeDocument/2006/relationships/image" Target="../media/image-11-2.svg"/><Relationship Id="rId11" Type="http://schemas.openxmlformats.org/officeDocument/2006/relationships/image" Target="../media/image-11-1.png"/><Relationship Id="rId12" Type="http://schemas.openxmlformats.org/officeDocument/2006/relationships/image" Target="../media/image-11-2.svg"/><Relationship Id="rId13" Type="http://schemas.openxmlformats.org/officeDocument/2006/relationships/image" Target="../media/image-11-1.png"/><Relationship Id="rId14" Type="http://schemas.openxmlformats.org/officeDocument/2006/relationships/image" Target="../media/image-11-2.svg"/><Relationship Id="rId15" Type="http://schemas.openxmlformats.org/officeDocument/2006/relationships/slideLayout" Target="../slideLayouts/slideLayout2.xml"/><Relationship Id="rId16"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image" Target="../media/image-12-2.png"/><Relationship Id="rId3" Type="http://schemas.openxmlformats.org/officeDocument/2006/relationships/slideLayout" Target="../slideLayouts/slideLayout2.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2.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image" Target="../media/image-16-2.png"/><Relationship Id="rId3" Type="http://schemas.openxmlformats.org/officeDocument/2006/relationships/slideLayout" Target="../slideLayouts/slideLayout2.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svg"/><Relationship Id="rId3" Type="http://schemas.openxmlformats.org/officeDocument/2006/relationships/image" Target="../media/image-19-1.png"/><Relationship Id="rId4" Type="http://schemas.openxmlformats.org/officeDocument/2006/relationships/image" Target="../media/image-19-2.svg"/><Relationship Id="rId5" Type="http://schemas.openxmlformats.org/officeDocument/2006/relationships/image" Target="../media/image-19-1.png"/><Relationship Id="rId6" Type="http://schemas.openxmlformats.org/officeDocument/2006/relationships/image" Target="../media/image-19-2.svg"/><Relationship Id="rId7" Type="http://schemas.openxmlformats.org/officeDocument/2006/relationships/image" Target="../media/image-19-1.png"/><Relationship Id="rId8" Type="http://schemas.openxmlformats.org/officeDocument/2006/relationships/image" Target="../media/image-19-2.svg"/><Relationship Id="rId9" Type="http://schemas.openxmlformats.org/officeDocument/2006/relationships/image" Target="../media/image-19-1.png"/><Relationship Id="rId10" Type="http://schemas.openxmlformats.org/officeDocument/2006/relationships/image" Target="../media/image-19-2.svg"/><Relationship Id="rId11" Type="http://schemas.openxmlformats.org/officeDocument/2006/relationships/image" Target="../media/image-19-1.png"/><Relationship Id="rId12" Type="http://schemas.openxmlformats.org/officeDocument/2006/relationships/image" Target="../media/image-19-2.svg"/><Relationship Id="rId13" Type="http://schemas.openxmlformats.org/officeDocument/2006/relationships/slideLayout" Target="../slideLayouts/slideLayout2.xml"/><Relationship Id="rId1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jpeg"/><Relationship Id="rId2" Type="http://schemas.openxmlformats.org/officeDocument/2006/relationships/slideLayout" Target="../slideLayouts/slideLayout2.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png"/><Relationship Id="rId3" Type="http://schemas.openxmlformats.org/officeDocument/2006/relationships/image" Target="../media/image-22-3.png"/><Relationship Id="rId4" Type="http://schemas.openxmlformats.org/officeDocument/2006/relationships/slideLayout" Target="../slideLayouts/slideLayout2.xml"/><Relationship Id="rId5"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svg"/><Relationship Id="rId3" Type="http://schemas.openxmlformats.org/officeDocument/2006/relationships/image" Target="../media/image-23-1.png"/><Relationship Id="rId4" Type="http://schemas.openxmlformats.org/officeDocument/2006/relationships/image" Target="../media/image-23-2.svg"/><Relationship Id="rId5" Type="http://schemas.openxmlformats.org/officeDocument/2006/relationships/image" Target="../media/image-23-1.png"/><Relationship Id="rId6" Type="http://schemas.openxmlformats.org/officeDocument/2006/relationships/image" Target="../media/image-23-2.svg"/><Relationship Id="rId7" Type="http://schemas.openxmlformats.org/officeDocument/2006/relationships/image" Target="../media/image-23-1.png"/><Relationship Id="rId8" Type="http://schemas.openxmlformats.org/officeDocument/2006/relationships/image" Target="../media/image-23-2.svg"/><Relationship Id="rId9" Type="http://schemas.openxmlformats.org/officeDocument/2006/relationships/slideLayout" Target="../slideLayouts/slideLayout2.xml"/><Relationship Id="rId10"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svg"/><Relationship Id="rId3" Type="http://schemas.openxmlformats.org/officeDocument/2006/relationships/image" Target="../media/image-24-3.png"/><Relationship Id="rId4" Type="http://schemas.openxmlformats.org/officeDocument/2006/relationships/image" Target="../media/image-24-4.svg"/><Relationship Id="rId5" Type="http://schemas.openxmlformats.org/officeDocument/2006/relationships/image" Target="../media/image-24-1.png"/><Relationship Id="rId6" Type="http://schemas.openxmlformats.org/officeDocument/2006/relationships/image" Target="../media/image-24-2.svg"/><Relationship Id="rId7" Type="http://schemas.openxmlformats.org/officeDocument/2006/relationships/image" Target="../media/image-24-7.png"/><Relationship Id="rId8" Type="http://schemas.openxmlformats.org/officeDocument/2006/relationships/image" Target="../media/image-24-8.svg"/><Relationship Id="rId9" Type="http://schemas.openxmlformats.org/officeDocument/2006/relationships/image" Target="../media/image-24-1.png"/><Relationship Id="rId10" Type="http://schemas.openxmlformats.org/officeDocument/2006/relationships/image" Target="../media/image-24-2.svg"/><Relationship Id="rId11" Type="http://schemas.openxmlformats.org/officeDocument/2006/relationships/image" Target="../media/image-24-11.png"/><Relationship Id="rId12" Type="http://schemas.openxmlformats.org/officeDocument/2006/relationships/image" Target="../media/image-24-12.svg"/><Relationship Id="rId13" Type="http://schemas.openxmlformats.org/officeDocument/2006/relationships/image" Target="../media/image-24-1.png"/><Relationship Id="rId14" Type="http://schemas.openxmlformats.org/officeDocument/2006/relationships/image" Target="../media/image-24-2.svg"/><Relationship Id="rId15" Type="http://schemas.openxmlformats.org/officeDocument/2006/relationships/image" Target="../media/image-24-15.png"/><Relationship Id="rId16" Type="http://schemas.openxmlformats.org/officeDocument/2006/relationships/image" Target="../media/image-24-16.svg"/><Relationship Id="rId17" Type="http://schemas.openxmlformats.org/officeDocument/2006/relationships/image" Target="../media/image-24-17.png"/><Relationship Id="rId18" Type="http://schemas.openxmlformats.org/officeDocument/2006/relationships/image" Target="../media/image-24-18.svg"/><Relationship Id="rId19" Type="http://schemas.openxmlformats.org/officeDocument/2006/relationships/image" Target="../media/image-24-19.png"/><Relationship Id="rId20" Type="http://schemas.openxmlformats.org/officeDocument/2006/relationships/image" Target="../media/image-24-20.svg"/><Relationship Id="rId21" Type="http://schemas.openxmlformats.org/officeDocument/2006/relationships/slideLayout" Target="../slideLayouts/slideLayout2.xml"/><Relationship Id="rId2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image" Target="../media/image-25-2.svg"/><Relationship Id="rId3" Type="http://schemas.openxmlformats.org/officeDocument/2006/relationships/image" Target="../media/image-25-3.png"/><Relationship Id="rId4" Type="http://schemas.openxmlformats.org/officeDocument/2006/relationships/image" Target="../media/image-25-4.svg"/><Relationship Id="rId5" Type="http://schemas.openxmlformats.org/officeDocument/2006/relationships/image" Target="../media/image-25-5.png"/><Relationship Id="rId6" Type="http://schemas.openxmlformats.org/officeDocument/2006/relationships/image" Target="../media/image-25-6.svg"/><Relationship Id="rId7" Type="http://schemas.openxmlformats.org/officeDocument/2006/relationships/image" Target="../media/image-25-7.png"/><Relationship Id="rId8" Type="http://schemas.openxmlformats.org/officeDocument/2006/relationships/image" Target="../media/image-25-8.svg"/><Relationship Id="rId9" Type="http://schemas.openxmlformats.org/officeDocument/2006/relationships/slideLayout" Target="../slideLayouts/slideLayout2.xml"/><Relationship Id="rId10"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eg"/><Relationship Id="rId2" Type="http://schemas.openxmlformats.org/officeDocument/2006/relationships/image" Target="../media/image-26-2.png"/><Relationship Id="rId3" Type="http://schemas.openxmlformats.org/officeDocument/2006/relationships/image" Target="../media/image-26-3.svg"/><Relationship Id="rId4" Type="http://schemas.openxmlformats.org/officeDocument/2006/relationships/image" Target="../media/image-26-2.png"/><Relationship Id="rId5" Type="http://schemas.openxmlformats.org/officeDocument/2006/relationships/image" Target="../media/image-26-3.svg"/><Relationship Id="rId6" Type="http://schemas.openxmlformats.org/officeDocument/2006/relationships/image" Target="../media/image-26-2.png"/><Relationship Id="rId7" Type="http://schemas.openxmlformats.org/officeDocument/2006/relationships/image" Target="../media/image-26-3.svg"/><Relationship Id="rId8" Type="http://schemas.openxmlformats.org/officeDocument/2006/relationships/image" Target="../media/image-26-2.png"/><Relationship Id="rId9" Type="http://schemas.openxmlformats.org/officeDocument/2006/relationships/image" Target="../media/image-26-3.svg"/><Relationship Id="rId10" Type="http://schemas.openxmlformats.org/officeDocument/2006/relationships/image" Target="../media/image-26-2.png"/><Relationship Id="rId11" Type="http://schemas.openxmlformats.org/officeDocument/2006/relationships/image" Target="../media/image-26-3.svg"/><Relationship Id="rId12" Type="http://schemas.openxmlformats.org/officeDocument/2006/relationships/slideLayout" Target="../slideLayouts/slideLayout2.xml"/><Relationship Id="rId13"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eg"/><Relationship Id="rId2" Type="http://schemas.openxmlformats.org/officeDocument/2006/relationships/image" Target="../media/image-27-2.png"/><Relationship Id="rId3" Type="http://schemas.openxmlformats.org/officeDocument/2006/relationships/image" Target="../media/image-27-3.svg"/><Relationship Id="rId4" Type="http://schemas.openxmlformats.org/officeDocument/2006/relationships/image" Target="../media/image-27-4.png"/><Relationship Id="rId5" Type="http://schemas.openxmlformats.org/officeDocument/2006/relationships/image" Target="../media/image-27-5.svg"/><Relationship Id="rId6" Type="http://schemas.openxmlformats.org/officeDocument/2006/relationships/image" Target="../media/image-27-2.png"/><Relationship Id="rId7" Type="http://schemas.openxmlformats.org/officeDocument/2006/relationships/image" Target="../media/image-27-3.svg"/><Relationship Id="rId8" Type="http://schemas.openxmlformats.org/officeDocument/2006/relationships/image" Target="../media/image-27-8.png"/><Relationship Id="rId9" Type="http://schemas.openxmlformats.org/officeDocument/2006/relationships/image" Target="../media/image-27-9.svg"/><Relationship Id="rId10" Type="http://schemas.openxmlformats.org/officeDocument/2006/relationships/image" Target="../media/image-27-2.png"/><Relationship Id="rId11" Type="http://schemas.openxmlformats.org/officeDocument/2006/relationships/image" Target="../media/image-27-3.svg"/><Relationship Id="rId12" Type="http://schemas.openxmlformats.org/officeDocument/2006/relationships/image" Target="../media/image-27-12.png"/><Relationship Id="rId13" Type="http://schemas.openxmlformats.org/officeDocument/2006/relationships/image" Target="../media/image-27-13.svg"/><Relationship Id="rId14" Type="http://schemas.openxmlformats.org/officeDocument/2006/relationships/image" Target="../media/image-27-2.png"/><Relationship Id="rId15" Type="http://schemas.openxmlformats.org/officeDocument/2006/relationships/image" Target="../media/image-27-3.svg"/><Relationship Id="rId16" Type="http://schemas.openxmlformats.org/officeDocument/2006/relationships/image" Target="../media/image-27-16.png"/><Relationship Id="rId17" Type="http://schemas.openxmlformats.org/officeDocument/2006/relationships/image" Target="../media/image-27-17.svg"/><Relationship Id="rId18" Type="http://schemas.openxmlformats.org/officeDocument/2006/relationships/image" Target="../media/image-27-2.png"/><Relationship Id="rId19" Type="http://schemas.openxmlformats.org/officeDocument/2006/relationships/image" Target="../media/image-27-3.svg"/><Relationship Id="rId20" Type="http://schemas.openxmlformats.org/officeDocument/2006/relationships/image" Target="../media/image-27-20.png"/><Relationship Id="rId21" Type="http://schemas.openxmlformats.org/officeDocument/2006/relationships/image" Target="../media/image-27-21.svg"/><Relationship Id="rId22" Type="http://schemas.openxmlformats.org/officeDocument/2006/relationships/image" Target="../media/image-27-2.png"/><Relationship Id="rId23" Type="http://schemas.openxmlformats.org/officeDocument/2006/relationships/image" Target="../media/image-27-3.svg"/><Relationship Id="rId24" Type="http://schemas.openxmlformats.org/officeDocument/2006/relationships/image" Target="../media/image-27-24.png"/><Relationship Id="rId25" Type="http://schemas.openxmlformats.org/officeDocument/2006/relationships/image" Target="../media/image-27-25.svg"/><Relationship Id="rId26" Type="http://schemas.openxmlformats.org/officeDocument/2006/relationships/slideLayout" Target="../slideLayouts/slideLayout2.xml"/><Relationship Id="rId27"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jpeg"/><Relationship Id="rId2" Type="http://schemas.openxmlformats.org/officeDocument/2006/relationships/image" Target="../media/image-28-2.png"/><Relationship Id="rId3" Type="http://schemas.openxmlformats.org/officeDocument/2006/relationships/image" Target="../media/image-28-3.svg"/><Relationship Id="rId4" Type="http://schemas.openxmlformats.org/officeDocument/2006/relationships/image" Target="../media/image-28-4.png"/><Relationship Id="rId5" Type="http://schemas.openxmlformats.org/officeDocument/2006/relationships/image" Target="../media/image-28-5.svg"/><Relationship Id="rId6" Type="http://schemas.openxmlformats.org/officeDocument/2006/relationships/image" Target="../media/image-28-6.png"/><Relationship Id="rId7" Type="http://schemas.openxmlformats.org/officeDocument/2006/relationships/image" Target="../media/image-28-7.svg"/><Relationship Id="rId8" Type="http://schemas.openxmlformats.org/officeDocument/2006/relationships/image" Target="../media/image-28-8.png"/><Relationship Id="rId9" Type="http://schemas.openxmlformats.org/officeDocument/2006/relationships/image" Target="../media/image-28-9.svg"/><Relationship Id="rId10" Type="http://schemas.openxmlformats.org/officeDocument/2006/relationships/image" Target="../media/image-28-10.png"/><Relationship Id="rId11" Type="http://schemas.openxmlformats.org/officeDocument/2006/relationships/image" Target="../media/image-28-11.svg"/><Relationship Id="rId12" Type="http://schemas.openxmlformats.org/officeDocument/2006/relationships/slideLayout" Target="../slideLayouts/slideLayout2.xml"/><Relationship Id="rId1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jpeg"/><Relationship Id="rId2" Type="http://schemas.openxmlformats.org/officeDocument/2006/relationships/slideLayout" Target="../slideLayouts/slideLayout2.xml"/><Relationship Id="rId3"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1992511"/>
            <a:ext cx="6296860" cy="177194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Advertising and Integrated Marketing Communications</a:t>
            </a:r>
            <a:endParaRPr lang="en-US" sz="3700" dirty="0"/>
          </a:p>
        </p:txBody>
      </p:sp>
      <p:sp>
        <p:nvSpPr>
          <p:cNvPr id="4" name="Text 1"/>
          <p:cNvSpPr/>
          <p:nvPr/>
        </p:nvSpPr>
        <p:spPr>
          <a:xfrm>
            <a:off x="5233360" y="4047927"/>
            <a:ext cx="6296860" cy="817463"/>
          </a:xfrm>
          <a:prstGeom prst="rect">
            <a:avLst/>
          </a:prstGeom>
          <a:noFill/>
          <a:ln/>
        </p:spPr>
        <p:txBody>
          <a:bodyPr wrap="square" lIns="0" tIns="0" rIns="0" bIns="0" rtlCol="0" anchor="t"/>
          <a:lstStyle/>
          <a:p>
            <a:pPr algn="l" indent="0" marL="0">
              <a:lnSpc>
                <a:spcPct val="133000"/>
              </a:lnSpc>
              <a:spcAft>
                <a:spcPts val="1650"/>
              </a:spcAft>
              <a:buNone/>
            </a:pPr>
            <a:r>
              <a:rPr lang="en-US" sz="1450" dirty="0">
                <a:solidFill>
                  <a:srgbClr val="746558"/>
                </a:solidFill>
                <a:latin typeface="Gelasio" pitchFamily="34" charset="0"/>
                <a:ea typeface="Gelasio" pitchFamily="34" charset="-122"/>
                <a:cs typeface="Gelasio" pitchFamily="34" charset="-120"/>
              </a:rPr>
              <a:t>Week 1 — Integrated Marketing Communications</a:t>
            </a:r>
            <a:endParaRPr lang="en-US" sz="1450" dirty="0"/>
          </a:p>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By: Prof. Fidela R. Balajadia</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556246"/>
            <a:ext cx="7146647"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Lecture Learning Objectives</a:t>
            </a:r>
            <a:endParaRPr lang="en-US" sz="3700" dirty="0"/>
          </a:p>
        </p:txBody>
      </p:sp>
      <p:sp>
        <p:nvSpPr>
          <p:cNvPr id="3" name="Text 1"/>
          <p:cNvSpPr/>
          <p:nvPr/>
        </p:nvSpPr>
        <p:spPr>
          <a:xfrm>
            <a:off x="661475" y="2524919"/>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746558"/>
                </a:solidFill>
                <a:latin typeface="Gelasio Light" pitchFamily="34" charset="0"/>
                <a:ea typeface="Gelasio Light" pitchFamily="34" charset="-122"/>
                <a:cs typeface="Gelasio Light" pitchFamily="34" charset="-120"/>
              </a:rPr>
              <a:t>01</a:t>
            </a:r>
            <a:endParaRPr lang="en-US" sz="1450" dirty="0"/>
          </a:p>
        </p:txBody>
      </p:sp>
      <p:sp>
        <p:nvSpPr>
          <p:cNvPr id="4" name="Shape 2"/>
          <p:cNvSpPr/>
          <p:nvPr/>
        </p:nvSpPr>
        <p:spPr>
          <a:xfrm>
            <a:off x="661475" y="2820789"/>
            <a:ext cx="5339820" cy="25400"/>
          </a:xfrm>
          <a:prstGeom prst="rect">
            <a:avLst/>
          </a:prstGeom>
          <a:solidFill>
            <a:srgbClr val="D3C5B6"/>
          </a:solidFill>
          <a:ln/>
        </p:spPr>
      </p:sp>
      <p:sp>
        <p:nvSpPr>
          <p:cNvPr id="5" name="Text 3"/>
          <p:cNvSpPr/>
          <p:nvPr/>
        </p:nvSpPr>
        <p:spPr>
          <a:xfrm>
            <a:off x="661475" y="296604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Communication</a:t>
            </a:r>
            <a:endParaRPr lang="en-US" sz="1850" dirty="0"/>
          </a:p>
        </p:txBody>
      </p:sp>
      <p:sp>
        <p:nvSpPr>
          <p:cNvPr id="6" name="Text 4"/>
          <p:cNvSpPr/>
          <p:nvPr/>
        </p:nvSpPr>
        <p:spPr>
          <a:xfrm>
            <a:off x="661475" y="3374727"/>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How communication takes place</a:t>
            </a:r>
            <a:endParaRPr lang="en-US" sz="1450" dirty="0"/>
          </a:p>
        </p:txBody>
      </p:sp>
      <p:sp>
        <p:nvSpPr>
          <p:cNvPr id="7" name="Text 5"/>
          <p:cNvSpPr/>
          <p:nvPr/>
        </p:nvSpPr>
        <p:spPr>
          <a:xfrm>
            <a:off x="6190301" y="2524919"/>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746558"/>
                </a:solidFill>
                <a:latin typeface="Gelasio Light" pitchFamily="34" charset="0"/>
                <a:ea typeface="Gelasio Light" pitchFamily="34" charset="-122"/>
                <a:cs typeface="Gelasio Light" pitchFamily="34" charset="-120"/>
              </a:rPr>
              <a:t>02</a:t>
            </a:r>
            <a:endParaRPr lang="en-US" sz="1450" dirty="0"/>
          </a:p>
        </p:txBody>
      </p:sp>
      <p:sp>
        <p:nvSpPr>
          <p:cNvPr id="8" name="Shape 6"/>
          <p:cNvSpPr/>
          <p:nvPr/>
        </p:nvSpPr>
        <p:spPr>
          <a:xfrm>
            <a:off x="6190301" y="2820789"/>
            <a:ext cx="5339919" cy="25400"/>
          </a:xfrm>
          <a:prstGeom prst="rect">
            <a:avLst/>
          </a:prstGeom>
          <a:solidFill>
            <a:srgbClr val="D3C5B6"/>
          </a:solidFill>
          <a:ln/>
        </p:spPr>
      </p:sp>
      <p:sp>
        <p:nvSpPr>
          <p:cNvPr id="9" name="Text 7"/>
          <p:cNvSpPr/>
          <p:nvPr/>
        </p:nvSpPr>
        <p:spPr>
          <a:xfrm>
            <a:off x="6190301" y="296604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IMC</a:t>
            </a:r>
            <a:endParaRPr lang="en-US" sz="1850" dirty="0"/>
          </a:p>
        </p:txBody>
      </p:sp>
      <p:sp>
        <p:nvSpPr>
          <p:cNvPr id="10" name="Text 8"/>
          <p:cNvSpPr/>
          <p:nvPr/>
        </p:nvSpPr>
        <p:spPr>
          <a:xfrm>
            <a:off x="6190301" y="3374727"/>
            <a:ext cx="5339919"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What an integrated marketing communications program is</a:t>
            </a:r>
            <a:endParaRPr lang="en-US" sz="1450" dirty="0"/>
          </a:p>
        </p:txBody>
      </p:sp>
      <p:sp>
        <p:nvSpPr>
          <p:cNvPr id="11" name="Text 9"/>
          <p:cNvSpPr/>
          <p:nvPr/>
        </p:nvSpPr>
        <p:spPr>
          <a:xfrm>
            <a:off x="661475"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746558"/>
                </a:solidFill>
                <a:latin typeface="Gelasio Light" pitchFamily="34" charset="0"/>
                <a:ea typeface="Gelasio Light" pitchFamily="34" charset="-122"/>
                <a:cs typeface="Gelasio Light" pitchFamily="34" charset="-120"/>
              </a:rPr>
              <a:t>03</a:t>
            </a:r>
            <a:endParaRPr lang="en-US" sz="1450" dirty="0"/>
          </a:p>
        </p:txBody>
      </p:sp>
      <p:sp>
        <p:nvSpPr>
          <p:cNvPr id="12" name="Shape 10"/>
          <p:cNvSpPr/>
          <p:nvPr/>
        </p:nvSpPr>
        <p:spPr>
          <a:xfrm>
            <a:off x="661475" y="4303712"/>
            <a:ext cx="5339820" cy="25400"/>
          </a:xfrm>
          <a:prstGeom prst="rect">
            <a:avLst/>
          </a:prstGeom>
          <a:solidFill>
            <a:srgbClr val="D3C5B6"/>
          </a:solidFill>
          <a:ln/>
        </p:spPr>
      </p:sp>
      <p:sp>
        <p:nvSpPr>
          <p:cNvPr id="13" name="Text 11"/>
          <p:cNvSpPr/>
          <p:nvPr/>
        </p:nvSpPr>
        <p:spPr>
          <a:xfrm>
            <a:off x="661475"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Trends</a:t>
            </a:r>
            <a:endParaRPr lang="en-US" sz="1850" dirty="0"/>
          </a:p>
        </p:txBody>
      </p:sp>
      <p:sp>
        <p:nvSpPr>
          <p:cNvPr id="14" name="Text 12"/>
          <p:cNvSpPr/>
          <p:nvPr/>
        </p:nvSpPr>
        <p:spPr>
          <a:xfrm>
            <a:off x="661475" y="4857651"/>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Trends affecting marketing communications</a:t>
            </a:r>
            <a:endParaRPr lang="en-US" sz="1450" dirty="0"/>
          </a:p>
        </p:txBody>
      </p:sp>
      <p:sp>
        <p:nvSpPr>
          <p:cNvPr id="15" name="Text 13"/>
          <p:cNvSpPr/>
          <p:nvPr/>
        </p:nvSpPr>
        <p:spPr>
          <a:xfrm>
            <a:off x="6190301"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746558"/>
                </a:solidFill>
                <a:latin typeface="Gelasio Light" pitchFamily="34" charset="0"/>
                <a:ea typeface="Gelasio Light" pitchFamily="34" charset="-122"/>
                <a:cs typeface="Gelasio Light" pitchFamily="34" charset="-120"/>
              </a:rPr>
              <a:t>04</a:t>
            </a:r>
            <a:endParaRPr lang="en-US" sz="1450" dirty="0"/>
          </a:p>
        </p:txBody>
      </p:sp>
      <p:sp>
        <p:nvSpPr>
          <p:cNvPr id="16" name="Shape 14"/>
          <p:cNvSpPr/>
          <p:nvPr/>
        </p:nvSpPr>
        <p:spPr>
          <a:xfrm>
            <a:off x="6190301" y="4303712"/>
            <a:ext cx="5339919" cy="25400"/>
          </a:xfrm>
          <a:prstGeom prst="rect">
            <a:avLst/>
          </a:prstGeom>
          <a:solidFill>
            <a:srgbClr val="D3C5B6"/>
          </a:solidFill>
          <a:ln/>
        </p:spPr>
      </p:sp>
      <p:sp>
        <p:nvSpPr>
          <p:cNvPr id="17" name="Text 15"/>
          <p:cNvSpPr/>
          <p:nvPr/>
        </p:nvSpPr>
        <p:spPr>
          <a:xfrm>
            <a:off x="6190301"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Components</a:t>
            </a:r>
            <a:endParaRPr lang="en-US" sz="1850" dirty="0"/>
          </a:p>
        </p:txBody>
      </p:sp>
      <p:sp>
        <p:nvSpPr>
          <p:cNvPr id="18" name="Text 16"/>
          <p:cNvSpPr/>
          <p:nvPr/>
        </p:nvSpPr>
        <p:spPr>
          <a:xfrm>
            <a:off x="6190301" y="4857651"/>
            <a:ext cx="5339919"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Components of an IMC program</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361777"/>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A Rapidly Shifting Landscape</a:t>
            </a:r>
            <a:endParaRPr lang="en-US" sz="3700" dirty="0"/>
          </a:p>
        </p:txBody>
      </p:sp>
      <p:sp>
        <p:nvSpPr>
          <p:cNvPr id="4" name="Shape 1"/>
          <p:cNvSpPr/>
          <p:nvPr/>
        </p:nvSpPr>
        <p:spPr>
          <a:xfrm>
            <a:off x="661475" y="2826544"/>
            <a:ext cx="3053877" cy="1391543"/>
          </a:xfrm>
          <a:prstGeom prst="roundRect">
            <a:avLst>
              <a:gd name="adj" fmla="val 2038"/>
            </a:avLst>
          </a:prstGeom>
          <a:solidFill>
            <a:srgbClr val="EEE8DD"/>
          </a:solidFill>
          <a:ln/>
        </p:spPr>
      </p:sp>
      <p:sp>
        <p:nvSpPr>
          <p:cNvPr id="5" name="Text 2"/>
          <p:cNvSpPr/>
          <p:nvPr/>
        </p:nvSpPr>
        <p:spPr>
          <a:xfrm>
            <a:off x="850482" y="30155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Decline</a:t>
            </a:r>
            <a:endParaRPr lang="en-US" sz="1850" dirty="0"/>
          </a:p>
        </p:txBody>
      </p:sp>
      <p:sp>
        <p:nvSpPr>
          <p:cNvPr id="6" name="Text 3"/>
          <p:cNvSpPr/>
          <p:nvPr/>
        </p:nvSpPr>
        <p:spPr>
          <a:xfrm>
            <a:off x="850482" y="3424238"/>
            <a:ext cx="2675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Traditional media viewership falling</a:t>
            </a:r>
            <a:endParaRPr lang="en-US" sz="1450" dirty="0"/>
          </a:p>
        </p:txBody>
      </p:sp>
      <p:sp>
        <p:nvSpPr>
          <p:cNvPr id="7" name="Shape 4"/>
          <p:cNvSpPr/>
          <p:nvPr/>
        </p:nvSpPr>
        <p:spPr>
          <a:xfrm>
            <a:off x="3904359" y="2826544"/>
            <a:ext cx="3053976" cy="1391543"/>
          </a:xfrm>
          <a:prstGeom prst="roundRect">
            <a:avLst>
              <a:gd name="adj" fmla="val 2038"/>
            </a:avLst>
          </a:prstGeom>
          <a:solidFill>
            <a:srgbClr val="EEE8DD"/>
          </a:solidFill>
          <a:ln/>
        </p:spPr>
      </p:sp>
      <p:sp>
        <p:nvSpPr>
          <p:cNvPr id="8" name="Text 5"/>
          <p:cNvSpPr/>
          <p:nvPr/>
        </p:nvSpPr>
        <p:spPr>
          <a:xfrm>
            <a:off x="4093366" y="30155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Rise</a:t>
            </a:r>
            <a:endParaRPr lang="en-US" sz="1850" dirty="0"/>
          </a:p>
        </p:txBody>
      </p:sp>
      <p:sp>
        <p:nvSpPr>
          <p:cNvPr id="9" name="Text 6"/>
          <p:cNvSpPr/>
          <p:nvPr/>
        </p:nvSpPr>
        <p:spPr>
          <a:xfrm>
            <a:off x="4093366" y="3424238"/>
            <a:ext cx="267596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Internet &amp; social media usage surging</a:t>
            </a:r>
            <a:endParaRPr lang="en-US" sz="1450" dirty="0"/>
          </a:p>
        </p:txBody>
      </p:sp>
      <p:sp>
        <p:nvSpPr>
          <p:cNvPr id="10" name="Shape 7"/>
          <p:cNvSpPr/>
          <p:nvPr/>
        </p:nvSpPr>
        <p:spPr>
          <a:xfrm>
            <a:off x="661475" y="4407098"/>
            <a:ext cx="6296860" cy="1089124"/>
          </a:xfrm>
          <a:prstGeom prst="roundRect">
            <a:avLst>
              <a:gd name="adj" fmla="val 2603"/>
            </a:avLst>
          </a:prstGeom>
          <a:solidFill>
            <a:srgbClr val="EEE8DD"/>
          </a:solidFill>
          <a:ln/>
        </p:spPr>
      </p:sp>
      <p:sp>
        <p:nvSpPr>
          <p:cNvPr id="11" name="Text 8"/>
          <p:cNvSpPr/>
          <p:nvPr/>
        </p:nvSpPr>
        <p:spPr>
          <a:xfrm>
            <a:off x="850482" y="459611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Challenge</a:t>
            </a:r>
            <a:endParaRPr lang="en-US" sz="1850" dirty="0"/>
          </a:p>
        </p:txBody>
      </p:sp>
      <p:sp>
        <p:nvSpPr>
          <p:cNvPr id="12" name="Text 9"/>
          <p:cNvSpPr/>
          <p:nvPr/>
        </p:nvSpPr>
        <p:spPr>
          <a:xfrm>
            <a:off x="850482" y="5004792"/>
            <a:ext cx="5918846"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Firms must cut through clutter with a clear voice</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713184"/>
            <a:ext cx="7272156"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The Communication Process</a:t>
            </a:r>
            <a:endParaRPr lang="en-US" sz="3700" dirty="0"/>
          </a:p>
        </p:txBody>
      </p:sp>
      <p:pic>
        <p:nvPicPr>
          <p:cNvPr id="3" name="Image 0" descr="preencoded.png">    </p:cNvPr>
          <p:cNvPicPr>
            <a:picLocks noChangeAspect="1"/>
          </p:cNvPicPr>
          <p:nvPr/>
        </p:nvPicPr>
        <p:blipFill>
          <a:blip r:embed="rId1"/>
          <a:stretch>
            <a:fillRect/>
          </a:stretch>
        </p:blipFill>
        <p:spPr>
          <a:xfrm>
            <a:off x="835500" y="1681857"/>
            <a:ext cx="10520595" cy="3947914"/>
          </a:xfrm>
          <a:prstGeom prst="rect">
            <a:avLst/>
          </a:prstGeom>
        </p:spPr>
      </p:pic>
      <p:sp>
        <p:nvSpPr>
          <p:cNvPr id="4" name="Text 1"/>
          <p:cNvSpPr/>
          <p:nvPr/>
        </p:nvSpPr>
        <p:spPr>
          <a:xfrm>
            <a:off x="9336045" y="4671378"/>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Feedback</a:t>
            </a:r>
            <a:endParaRPr lang="en-US" sz="1900" dirty="0"/>
          </a:p>
        </p:txBody>
      </p:sp>
      <p:sp>
        <p:nvSpPr>
          <p:cNvPr id="5" name="Text 2"/>
          <p:cNvSpPr/>
          <p:nvPr/>
        </p:nvSpPr>
        <p:spPr>
          <a:xfrm>
            <a:off x="7336215" y="4671378"/>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Decode</a:t>
            </a:r>
            <a:endParaRPr lang="en-US" sz="1900" dirty="0"/>
          </a:p>
        </p:txBody>
      </p:sp>
      <p:sp>
        <p:nvSpPr>
          <p:cNvPr id="6" name="Text 3"/>
          <p:cNvSpPr/>
          <p:nvPr/>
        </p:nvSpPr>
        <p:spPr>
          <a:xfrm>
            <a:off x="5347253" y="4671378"/>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Channel</a:t>
            </a:r>
            <a:endParaRPr lang="en-US" sz="1900" dirty="0"/>
          </a:p>
        </p:txBody>
      </p:sp>
      <p:sp>
        <p:nvSpPr>
          <p:cNvPr id="7" name="Text 4"/>
          <p:cNvSpPr/>
          <p:nvPr/>
        </p:nvSpPr>
        <p:spPr>
          <a:xfrm>
            <a:off x="3358291" y="4671378"/>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Encode</a:t>
            </a:r>
            <a:endParaRPr lang="en-US" sz="1900" dirty="0"/>
          </a:p>
        </p:txBody>
      </p:sp>
      <p:sp>
        <p:nvSpPr>
          <p:cNvPr id="8" name="Text 5"/>
          <p:cNvSpPr/>
          <p:nvPr/>
        </p:nvSpPr>
        <p:spPr>
          <a:xfrm>
            <a:off x="1325854" y="4671378"/>
            <a:ext cx="1586822" cy="305688"/>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Sender</a:t>
            </a:r>
            <a:endParaRPr lang="en-US" sz="1900" dirty="0"/>
          </a:p>
        </p:txBody>
      </p:sp>
      <p:sp>
        <p:nvSpPr>
          <p:cNvPr id="9" name="Text 6"/>
          <p:cNvSpPr/>
          <p:nvPr/>
        </p:nvSpPr>
        <p:spPr>
          <a:xfrm>
            <a:off x="661475" y="5842397"/>
            <a:ext cx="11478330"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Effective marketing communication occurs when the receiver decodes the message exactly as the sender intended.</a:t>
            </a:r>
            <a:endParaRPr lang="en-US" sz="14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1184573"/>
            <a:ext cx="8245963"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Key Elements of Communication</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153245"/>
            <a:ext cx="472468" cy="472480"/>
          </a:xfrm>
          <a:prstGeom prst="rect">
            <a:avLst/>
          </a:prstGeom>
        </p:spPr>
      </p:pic>
      <p:sp>
        <p:nvSpPr>
          <p:cNvPr id="4" name="Text 1"/>
          <p:cNvSpPr/>
          <p:nvPr/>
        </p:nvSpPr>
        <p:spPr>
          <a:xfrm>
            <a:off x="661475" y="286196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Sender</a:t>
            </a:r>
            <a:endParaRPr lang="en-US" sz="1850" dirty="0"/>
          </a:p>
        </p:txBody>
      </p:sp>
      <p:sp>
        <p:nvSpPr>
          <p:cNvPr id="5" name="Text 2"/>
          <p:cNvSpPr/>
          <p:nvPr/>
        </p:nvSpPr>
        <p:spPr>
          <a:xfrm>
            <a:off x="661475" y="3270647"/>
            <a:ext cx="53162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Brand or company transmitting the message (e.g., KFC, Chick-fil-A)</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3915" y="2153245"/>
            <a:ext cx="472468" cy="472480"/>
          </a:xfrm>
          <a:prstGeom prst="rect">
            <a:avLst/>
          </a:prstGeom>
        </p:spPr>
      </p:pic>
      <p:sp>
        <p:nvSpPr>
          <p:cNvPr id="7" name="Text 3"/>
          <p:cNvSpPr/>
          <p:nvPr/>
        </p:nvSpPr>
        <p:spPr>
          <a:xfrm>
            <a:off x="6213915" y="286196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Encoding</a:t>
            </a:r>
            <a:endParaRPr lang="en-US" sz="1850" dirty="0"/>
          </a:p>
        </p:txBody>
      </p:sp>
      <p:sp>
        <p:nvSpPr>
          <p:cNvPr id="8" name="Text 4"/>
          <p:cNvSpPr/>
          <p:nvPr/>
        </p:nvSpPr>
        <p:spPr>
          <a:xfrm>
            <a:off x="6213915" y="3270647"/>
            <a:ext cx="531630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Verbal &amp; nonverbal cues shaped into an attention-getting message</a:t>
            </a:r>
            <a:endParaRPr lang="en-US" sz="14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253508"/>
            <a:ext cx="472468" cy="472480"/>
          </a:xfrm>
          <a:prstGeom prst="rect">
            <a:avLst/>
          </a:prstGeom>
        </p:spPr>
      </p:pic>
      <p:sp>
        <p:nvSpPr>
          <p:cNvPr id="10" name="Text 5"/>
          <p:cNvSpPr/>
          <p:nvPr/>
        </p:nvSpPr>
        <p:spPr>
          <a:xfrm>
            <a:off x="661475" y="49622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Channel</a:t>
            </a:r>
            <a:endParaRPr lang="en-US" sz="1850" dirty="0"/>
          </a:p>
        </p:txBody>
      </p:sp>
      <p:sp>
        <p:nvSpPr>
          <p:cNvPr id="11" name="Text 6"/>
          <p:cNvSpPr/>
          <p:nvPr/>
        </p:nvSpPr>
        <p:spPr>
          <a:xfrm>
            <a:off x="661475" y="5370909"/>
            <a:ext cx="5316206"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TV, print, website, social media — the transmission device</a:t>
            </a:r>
            <a:endParaRPr lang="en-US" sz="14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13915" y="4253508"/>
            <a:ext cx="472468" cy="472480"/>
          </a:xfrm>
          <a:prstGeom prst="rect">
            <a:avLst/>
          </a:prstGeom>
        </p:spPr>
      </p:pic>
      <p:sp>
        <p:nvSpPr>
          <p:cNvPr id="13" name="Text 7"/>
          <p:cNvSpPr/>
          <p:nvPr/>
        </p:nvSpPr>
        <p:spPr>
          <a:xfrm>
            <a:off x="6213915" y="49622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Decoding</a:t>
            </a:r>
            <a:endParaRPr lang="en-US" sz="1850" dirty="0"/>
          </a:p>
        </p:txBody>
      </p:sp>
      <p:sp>
        <p:nvSpPr>
          <p:cNvPr id="14" name="Text 8"/>
          <p:cNvSpPr/>
          <p:nvPr/>
        </p:nvSpPr>
        <p:spPr>
          <a:xfrm>
            <a:off x="6213915" y="5370909"/>
            <a:ext cx="5316305"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Consumer sees, hears, or feels the message and interprets it</a:t>
            </a:r>
            <a:endParaRPr lang="en-US" sz="14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1651099"/>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Noise &amp; Feedback</a:t>
            </a:r>
            <a:endParaRPr lang="en-US" sz="3700" dirty="0"/>
          </a:p>
        </p:txBody>
      </p:sp>
      <p:sp>
        <p:nvSpPr>
          <p:cNvPr id="3" name="Text 1"/>
          <p:cNvSpPr/>
          <p:nvPr/>
        </p:nvSpPr>
        <p:spPr>
          <a:xfrm>
            <a:off x="661475" y="2714228"/>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484237"/>
                </a:solidFill>
                <a:latin typeface="Gelasio SemiBold" pitchFamily="34" charset="0"/>
                <a:ea typeface="Gelasio SemiBold" pitchFamily="34" charset="-122"/>
                <a:cs typeface="Gelasio SemiBold" pitchFamily="34" charset="-120"/>
              </a:rPr>
              <a:t>Feedback</a:t>
            </a:r>
            <a:endParaRPr lang="en-US" sz="1850" dirty="0"/>
          </a:p>
        </p:txBody>
      </p:sp>
      <p:sp>
        <p:nvSpPr>
          <p:cNvPr id="4" name="Text 2"/>
          <p:cNvSpPr/>
          <p:nvPr/>
        </p:nvSpPr>
        <p:spPr>
          <a:xfrm>
            <a:off x="661475" y="3198515"/>
            <a:ext cx="5813379"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Purchases, inquiries, complaints, store visits, website hits</a:t>
            </a:r>
            <a:endParaRPr lang="en-US" sz="1450" dirty="0"/>
          </a:p>
        </p:txBody>
      </p:sp>
      <p:sp>
        <p:nvSpPr>
          <p:cNvPr id="5" name="Text 3"/>
          <p:cNvSpPr/>
          <p:nvPr/>
        </p:nvSpPr>
        <p:spPr>
          <a:xfrm>
            <a:off x="661475" y="3689945"/>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484237"/>
                </a:solidFill>
                <a:latin typeface="Gelasio SemiBold" pitchFamily="34" charset="0"/>
                <a:ea typeface="Gelasio SemiBold" pitchFamily="34" charset="-122"/>
                <a:cs typeface="Gelasio SemiBold" pitchFamily="34" charset="-120"/>
              </a:rPr>
              <a:t>Noise</a:t>
            </a:r>
            <a:endParaRPr lang="en-US" sz="1850" dirty="0"/>
          </a:p>
        </p:txBody>
      </p:sp>
      <p:sp>
        <p:nvSpPr>
          <p:cNvPr id="6" name="Text 4"/>
          <p:cNvSpPr/>
          <p:nvPr/>
        </p:nvSpPr>
        <p:spPr>
          <a:xfrm>
            <a:off x="661475" y="4174232"/>
            <a:ext cx="5203794"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Anything that distorts or disrupts a message — </a:t>
            </a:r>
            <a:pPr algn="l" indent="0" marL="0">
              <a:lnSpc>
                <a:spcPct val="133000"/>
              </a:lnSpc>
              <a:buNone/>
            </a:pPr>
            <a:r>
              <a:rPr lang="en-US" sz="1450" b="1" dirty="0">
                <a:solidFill>
                  <a:srgbClr val="746558"/>
                </a:solidFill>
                <a:latin typeface="Gelasio Bold" pitchFamily="34" charset="0"/>
                <a:ea typeface="Gelasio Bold" pitchFamily="34" charset="-122"/>
                <a:cs typeface="Gelasio Bold" pitchFamily="34" charset="-120"/>
              </a:rPr>
              <a:t>clutter</a:t>
            </a:r>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 is the most common form</a:t>
            </a:r>
            <a:endParaRPr lang="en-US" sz="1450" dirty="0"/>
          </a:p>
        </p:txBody>
      </p:sp>
      <p:pic>
        <p:nvPicPr>
          <p:cNvPr id="7"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332776" y="2737842"/>
            <a:ext cx="2507394" cy="1033661"/>
          </a:xfrm>
          <a:prstGeom prst="rect">
            <a:avLst/>
          </a:prstGeom>
        </p:spPr>
      </p:pic>
      <p:sp>
        <p:nvSpPr>
          <p:cNvPr id="8" name="Text 5"/>
          <p:cNvSpPr/>
          <p:nvPr/>
        </p:nvSpPr>
        <p:spPr>
          <a:xfrm>
            <a:off x="6648780" y="2952254"/>
            <a:ext cx="197698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Talking during a TV commercial</a:t>
            </a:r>
            <a:endParaRPr lang="en-US" sz="1450" dirty="0"/>
          </a:p>
        </p:txBody>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29176" y="2737842"/>
            <a:ext cx="2507394" cy="1033661"/>
          </a:xfrm>
          <a:prstGeom prst="rect">
            <a:avLst/>
          </a:prstGeom>
        </p:spPr>
      </p:pic>
      <p:sp>
        <p:nvSpPr>
          <p:cNvPr id="10" name="Text 6"/>
          <p:cNvSpPr/>
          <p:nvPr/>
        </p:nvSpPr>
        <p:spPr>
          <a:xfrm>
            <a:off x="9345180" y="2952254"/>
            <a:ext cx="197698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Scrolling past internet ads</a:t>
            </a:r>
            <a:endParaRPr lang="en-US" sz="1450" dirty="0"/>
          </a:p>
        </p:txBody>
      </p:sp>
      <p:pic>
        <p:nvPicPr>
          <p:cNvPr id="11"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32776" y="3960515"/>
            <a:ext cx="2507394" cy="1033661"/>
          </a:xfrm>
          <a:prstGeom prst="rect">
            <a:avLst/>
          </a:prstGeom>
        </p:spPr>
      </p:pic>
      <p:sp>
        <p:nvSpPr>
          <p:cNvPr id="12" name="Text 7"/>
          <p:cNvSpPr/>
          <p:nvPr/>
        </p:nvSpPr>
        <p:spPr>
          <a:xfrm>
            <a:off x="6648780" y="4174927"/>
            <a:ext cx="197698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Ignoring irrelevant tweets</a:t>
            </a:r>
            <a:endParaRPr lang="en-US" sz="14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29176" y="3960515"/>
            <a:ext cx="2507394" cy="1033661"/>
          </a:xfrm>
          <a:prstGeom prst="rect">
            <a:avLst/>
          </a:prstGeom>
        </p:spPr>
      </p:pic>
      <p:sp>
        <p:nvSpPr>
          <p:cNvPr id="14" name="Text 8"/>
          <p:cNvSpPr/>
          <p:nvPr/>
        </p:nvSpPr>
        <p:spPr>
          <a:xfrm>
            <a:off x="9345180" y="4174927"/>
            <a:ext cx="197698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Being offended by a flyer</a:t>
            </a:r>
            <a:endParaRPr lang="en-US" sz="14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2325688"/>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What Is IMC?</a:t>
            </a:r>
            <a:endParaRPr lang="en-US" sz="3700" dirty="0"/>
          </a:p>
        </p:txBody>
      </p:sp>
      <p:sp>
        <p:nvSpPr>
          <p:cNvPr id="4" name="Shape 1"/>
          <p:cNvSpPr/>
          <p:nvPr/>
        </p:nvSpPr>
        <p:spPr>
          <a:xfrm>
            <a:off x="5233360" y="3199805"/>
            <a:ext cx="25399" cy="1332508"/>
          </a:xfrm>
          <a:prstGeom prst="roundRect">
            <a:avLst>
              <a:gd name="adj" fmla="val 60001"/>
            </a:avLst>
          </a:prstGeom>
          <a:solidFill>
            <a:srgbClr val="D3C5B6"/>
          </a:solidFill>
          <a:ln/>
        </p:spPr>
      </p:sp>
      <p:sp>
        <p:nvSpPr>
          <p:cNvPr id="5" name="Text 2"/>
          <p:cNvSpPr/>
          <p:nvPr/>
        </p:nvSpPr>
        <p:spPr>
          <a:xfrm>
            <a:off x="5516821" y="3412430"/>
            <a:ext cx="6013399"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The coordination and integration of </a:t>
            </a:r>
            <a:pPr algn="l" indent="0" marL="0">
              <a:lnSpc>
                <a:spcPct val="133000"/>
              </a:lnSpc>
              <a:buNone/>
            </a:pPr>
            <a:r>
              <a:rPr lang="en-US" sz="1450" b="1" dirty="0">
                <a:solidFill>
                  <a:srgbClr val="746558"/>
                </a:solidFill>
                <a:latin typeface="Gelasio Bold" pitchFamily="34" charset="0"/>
                <a:ea typeface="Gelasio Bold" pitchFamily="34" charset="-122"/>
                <a:cs typeface="Gelasio Bold" pitchFamily="34" charset="-120"/>
              </a:rPr>
              <a:t>all</a:t>
            </a:r>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 marketing communications tools, avenues, and sources into a seamless program designed to maximize impact on customers and stakeholders.</a:t>
            </a:r>
            <a:endParaRPr lang="en-US" sz="14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611584"/>
            <a:ext cx="6777364"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Components of Promotion</a:t>
            </a:r>
            <a:endParaRPr lang="en-US" sz="3700" dirty="0"/>
          </a:p>
        </p:txBody>
      </p:sp>
      <p:sp>
        <p:nvSpPr>
          <p:cNvPr id="3" name="Shape 1"/>
          <p:cNvSpPr/>
          <p:nvPr/>
        </p:nvSpPr>
        <p:spPr>
          <a:xfrm>
            <a:off x="661475" y="1580257"/>
            <a:ext cx="5339820" cy="1429345"/>
          </a:xfrm>
          <a:prstGeom prst="roundRect">
            <a:avLst>
              <a:gd name="adj" fmla="val 1984"/>
            </a:avLst>
          </a:prstGeom>
          <a:solidFill>
            <a:srgbClr val="EEE8DD"/>
          </a:solidFill>
          <a:ln/>
        </p:spPr>
      </p:sp>
      <p:sp>
        <p:nvSpPr>
          <p:cNvPr id="4" name="Shape 2"/>
          <p:cNvSpPr/>
          <p:nvPr/>
        </p:nvSpPr>
        <p:spPr>
          <a:xfrm>
            <a:off x="850482" y="1769269"/>
            <a:ext cx="567021" cy="567035"/>
          </a:xfrm>
          <a:prstGeom prst="ellipse">
            <a:avLst/>
          </a:prstGeom>
          <a:solidFill>
            <a:srgbClr val="D3C5B6"/>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006450" y="1925141"/>
            <a:ext cx="255085" cy="255091"/>
          </a:xfrm>
          <a:prstGeom prst="rect">
            <a:avLst/>
          </a:prstGeom>
        </p:spPr>
      </p:pic>
      <p:sp>
        <p:nvSpPr>
          <p:cNvPr id="6" name="Text 3"/>
          <p:cNvSpPr/>
          <p:nvPr/>
        </p:nvSpPr>
        <p:spPr>
          <a:xfrm>
            <a:off x="850482" y="2525316"/>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Advertising</a:t>
            </a:r>
            <a:endParaRPr lang="en-US" sz="1850" dirty="0"/>
          </a:p>
        </p:txBody>
      </p:sp>
      <p:sp>
        <p:nvSpPr>
          <p:cNvPr id="7" name="Shape 4"/>
          <p:cNvSpPr/>
          <p:nvPr/>
        </p:nvSpPr>
        <p:spPr>
          <a:xfrm>
            <a:off x="6190301" y="1580257"/>
            <a:ext cx="5339919" cy="1429345"/>
          </a:xfrm>
          <a:prstGeom prst="roundRect">
            <a:avLst>
              <a:gd name="adj" fmla="val 1984"/>
            </a:avLst>
          </a:prstGeom>
          <a:solidFill>
            <a:srgbClr val="EEE8DD"/>
          </a:solidFill>
          <a:ln/>
        </p:spPr>
      </p:sp>
      <p:sp>
        <p:nvSpPr>
          <p:cNvPr id="8" name="Shape 5"/>
          <p:cNvSpPr/>
          <p:nvPr/>
        </p:nvSpPr>
        <p:spPr>
          <a:xfrm>
            <a:off x="6379308" y="1769269"/>
            <a:ext cx="567021" cy="567035"/>
          </a:xfrm>
          <a:prstGeom prst="ellipse">
            <a:avLst/>
          </a:prstGeom>
          <a:solidFill>
            <a:srgbClr val="D3C5B6"/>
          </a:solidFill>
          <a:ln/>
        </p:spPr>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35276" y="1925141"/>
            <a:ext cx="255085" cy="255091"/>
          </a:xfrm>
          <a:prstGeom prst="rect">
            <a:avLst/>
          </a:prstGeom>
        </p:spPr>
      </p:pic>
      <p:sp>
        <p:nvSpPr>
          <p:cNvPr id="10" name="Text 6"/>
          <p:cNvSpPr/>
          <p:nvPr/>
        </p:nvSpPr>
        <p:spPr>
          <a:xfrm>
            <a:off x="6379308" y="2525316"/>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Sales Promotions</a:t>
            </a:r>
            <a:endParaRPr lang="en-US" sz="1850" dirty="0"/>
          </a:p>
        </p:txBody>
      </p:sp>
      <p:sp>
        <p:nvSpPr>
          <p:cNvPr id="11" name="Shape 7"/>
          <p:cNvSpPr/>
          <p:nvPr/>
        </p:nvSpPr>
        <p:spPr>
          <a:xfrm>
            <a:off x="661475" y="3198614"/>
            <a:ext cx="5339820" cy="1429345"/>
          </a:xfrm>
          <a:prstGeom prst="roundRect">
            <a:avLst>
              <a:gd name="adj" fmla="val 1984"/>
            </a:avLst>
          </a:prstGeom>
          <a:solidFill>
            <a:srgbClr val="EEE8DD"/>
          </a:solidFill>
          <a:ln/>
        </p:spPr>
      </p:sp>
      <p:sp>
        <p:nvSpPr>
          <p:cNvPr id="12" name="Shape 8"/>
          <p:cNvSpPr/>
          <p:nvPr/>
        </p:nvSpPr>
        <p:spPr>
          <a:xfrm>
            <a:off x="850482" y="3387626"/>
            <a:ext cx="567021" cy="567035"/>
          </a:xfrm>
          <a:prstGeom prst="ellipse">
            <a:avLst/>
          </a:prstGeom>
          <a:solidFill>
            <a:srgbClr val="D3C5B6"/>
          </a:solidFill>
          <a:ln/>
        </p:spPr>
      </p:sp>
      <p:pic>
        <p:nvPicPr>
          <p:cNvPr id="13"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6450" y="3543498"/>
            <a:ext cx="255085" cy="255091"/>
          </a:xfrm>
          <a:prstGeom prst="rect">
            <a:avLst/>
          </a:prstGeom>
        </p:spPr>
      </p:pic>
      <p:sp>
        <p:nvSpPr>
          <p:cNvPr id="14" name="Text 9"/>
          <p:cNvSpPr/>
          <p:nvPr/>
        </p:nvSpPr>
        <p:spPr>
          <a:xfrm>
            <a:off x="850482" y="414367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Personal Selling</a:t>
            </a:r>
            <a:endParaRPr lang="en-US" sz="1850" dirty="0"/>
          </a:p>
        </p:txBody>
      </p:sp>
      <p:sp>
        <p:nvSpPr>
          <p:cNvPr id="15" name="Shape 10"/>
          <p:cNvSpPr/>
          <p:nvPr/>
        </p:nvSpPr>
        <p:spPr>
          <a:xfrm>
            <a:off x="6190301" y="3198614"/>
            <a:ext cx="5339919" cy="1429345"/>
          </a:xfrm>
          <a:prstGeom prst="roundRect">
            <a:avLst>
              <a:gd name="adj" fmla="val 1984"/>
            </a:avLst>
          </a:prstGeom>
          <a:solidFill>
            <a:srgbClr val="EEE8DD"/>
          </a:solidFill>
          <a:ln/>
        </p:spPr>
      </p:sp>
      <p:sp>
        <p:nvSpPr>
          <p:cNvPr id="16" name="Shape 11"/>
          <p:cNvSpPr/>
          <p:nvPr/>
        </p:nvSpPr>
        <p:spPr>
          <a:xfrm>
            <a:off x="6379308" y="3387626"/>
            <a:ext cx="567021" cy="567035"/>
          </a:xfrm>
          <a:prstGeom prst="ellipse">
            <a:avLst/>
          </a:prstGeom>
          <a:solidFill>
            <a:srgbClr val="D3C5B6"/>
          </a:solidFill>
          <a:ln/>
        </p:spPr>
      </p:sp>
      <p:pic>
        <p:nvPicPr>
          <p:cNvPr id="17"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35276" y="3543498"/>
            <a:ext cx="255085" cy="255091"/>
          </a:xfrm>
          <a:prstGeom prst="rect">
            <a:avLst/>
          </a:prstGeom>
        </p:spPr>
      </p:pic>
      <p:sp>
        <p:nvSpPr>
          <p:cNvPr id="18" name="Text 12"/>
          <p:cNvSpPr/>
          <p:nvPr/>
        </p:nvSpPr>
        <p:spPr>
          <a:xfrm>
            <a:off x="6379308" y="4143673"/>
            <a:ext cx="2568312"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Digital &amp; Social Media</a:t>
            </a:r>
            <a:endParaRPr lang="en-US" sz="1850" dirty="0"/>
          </a:p>
        </p:txBody>
      </p:sp>
      <p:sp>
        <p:nvSpPr>
          <p:cNvPr id="19" name="Shape 13"/>
          <p:cNvSpPr/>
          <p:nvPr/>
        </p:nvSpPr>
        <p:spPr>
          <a:xfrm>
            <a:off x="661475" y="4816971"/>
            <a:ext cx="5339820" cy="1429345"/>
          </a:xfrm>
          <a:prstGeom prst="roundRect">
            <a:avLst>
              <a:gd name="adj" fmla="val 1984"/>
            </a:avLst>
          </a:prstGeom>
          <a:solidFill>
            <a:srgbClr val="EEE8DD"/>
          </a:solidFill>
          <a:ln/>
        </p:spPr>
      </p:sp>
      <p:sp>
        <p:nvSpPr>
          <p:cNvPr id="20" name="Shape 14"/>
          <p:cNvSpPr/>
          <p:nvPr/>
        </p:nvSpPr>
        <p:spPr>
          <a:xfrm>
            <a:off x="850482" y="5005983"/>
            <a:ext cx="567021" cy="567035"/>
          </a:xfrm>
          <a:prstGeom prst="ellipse">
            <a:avLst/>
          </a:prstGeom>
          <a:solidFill>
            <a:srgbClr val="D3C5B6"/>
          </a:solidFill>
          <a:ln/>
        </p:spPr>
      </p:sp>
      <p:pic>
        <p:nvPicPr>
          <p:cNvPr id="21"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06450" y="5161855"/>
            <a:ext cx="255085" cy="255091"/>
          </a:xfrm>
          <a:prstGeom prst="rect">
            <a:avLst/>
          </a:prstGeom>
        </p:spPr>
      </p:pic>
      <p:sp>
        <p:nvSpPr>
          <p:cNvPr id="22" name="Text 15"/>
          <p:cNvSpPr/>
          <p:nvPr/>
        </p:nvSpPr>
        <p:spPr>
          <a:xfrm>
            <a:off x="850482" y="5762030"/>
            <a:ext cx="3273740"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Database &amp; Direct Response</a:t>
            </a:r>
            <a:endParaRPr lang="en-US" sz="1850" dirty="0"/>
          </a:p>
        </p:txBody>
      </p:sp>
      <p:sp>
        <p:nvSpPr>
          <p:cNvPr id="23" name="Shape 16"/>
          <p:cNvSpPr/>
          <p:nvPr/>
        </p:nvSpPr>
        <p:spPr>
          <a:xfrm>
            <a:off x="6190301" y="4816971"/>
            <a:ext cx="5339919" cy="1429345"/>
          </a:xfrm>
          <a:prstGeom prst="roundRect">
            <a:avLst>
              <a:gd name="adj" fmla="val 1984"/>
            </a:avLst>
          </a:prstGeom>
          <a:solidFill>
            <a:srgbClr val="EEE8DD"/>
          </a:solidFill>
          <a:ln/>
        </p:spPr>
      </p:sp>
      <p:sp>
        <p:nvSpPr>
          <p:cNvPr id="24" name="Shape 17"/>
          <p:cNvSpPr/>
          <p:nvPr/>
        </p:nvSpPr>
        <p:spPr>
          <a:xfrm>
            <a:off x="6379308" y="5005983"/>
            <a:ext cx="567021" cy="567035"/>
          </a:xfrm>
          <a:prstGeom prst="ellipse">
            <a:avLst/>
          </a:prstGeom>
          <a:solidFill>
            <a:srgbClr val="D3C5B6"/>
          </a:solidFill>
          <a:ln/>
        </p:spPr>
      </p:sp>
      <p:pic>
        <p:nvPicPr>
          <p:cNvPr id="25"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535276" y="5161855"/>
            <a:ext cx="255085" cy="255091"/>
          </a:xfrm>
          <a:prstGeom prst="rect">
            <a:avLst/>
          </a:prstGeom>
        </p:spPr>
      </p:pic>
      <p:sp>
        <p:nvSpPr>
          <p:cNvPr id="26" name="Text 18"/>
          <p:cNvSpPr/>
          <p:nvPr/>
        </p:nvSpPr>
        <p:spPr>
          <a:xfrm>
            <a:off x="6379308" y="576203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Sponsorships &amp; PR</a:t>
            </a:r>
            <a:endParaRPr lang="en-US" sz="1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752971"/>
            <a:ext cx="6317100"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The IMC Marketing Plan</a:t>
            </a:r>
            <a:endParaRPr lang="en-US" sz="3700" dirty="0"/>
          </a:p>
        </p:txBody>
      </p:sp>
      <p:pic>
        <p:nvPicPr>
          <p:cNvPr id="3" name="Image 0" descr="preencoded.png">    </p:cNvPr>
          <p:cNvPicPr>
            <a:picLocks noChangeAspect="1"/>
          </p:cNvPicPr>
          <p:nvPr/>
        </p:nvPicPr>
        <p:blipFill>
          <a:blip r:embed="rId1"/>
          <a:stretch>
            <a:fillRect/>
          </a:stretch>
        </p:blipFill>
        <p:spPr>
          <a:xfrm>
            <a:off x="1869830" y="1721644"/>
            <a:ext cx="8452035" cy="3868341"/>
          </a:xfrm>
          <a:prstGeom prst="rect">
            <a:avLst/>
          </a:prstGeom>
        </p:spPr>
      </p:pic>
      <p:sp>
        <p:nvSpPr>
          <p:cNvPr id="4" name="Text 1"/>
          <p:cNvSpPr/>
          <p:nvPr/>
        </p:nvSpPr>
        <p:spPr>
          <a:xfrm>
            <a:off x="8341606" y="4518531"/>
            <a:ext cx="1586817" cy="611375"/>
          </a:xfrm>
          <a:prstGeom prst="rect">
            <a:avLst/>
          </a:prstGeom>
          <a:noFill/>
          <a:ln/>
        </p:spPr>
        <p:txBody>
          <a:bodyPr wrap="square" lIns="0" tIns="0" rIns="0" bIns="0" rtlCol="0" anchor="t">
            <a:normAutofit/>
          </a:bodyPr>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Target Market</a:t>
            </a:r>
            <a:endParaRPr lang="en-US" sz="1900" dirty="0"/>
          </a:p>
        </p:txBody>
      </p:sp>
      <p:sp>
        <p:nvSpPr>
          <p:cNvPr id="5" name="Text 2"/>
          <p:cNvSpPr/>
          <p:nvPr/>
        </p:nvSpPr>
        <p:spPr>
          <a:xfrm>
            <a:off x="6341783" y="4671375"/>
            <a:ext cx="1586817" cy="305687"/>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Objectives</a:t>
            </a:r>
            <a:endParaRPr lang="en-US" sz="1900" dirty="0"/>
          </a:p>
        </p:txBody>
      </p:sp>
      <p:sp>
        <p:nvSpPr>
          <p:cNvPr id="6" name="Text 3"/>
          <p:cNvSpPr/>
          <p:nvPr/>
        </p:nvSpPr>
        <p:spPr>
          <a:xfrm>
            <a:off x="4352827" y="4671375"/>
            <a:ext cx="1586817" cy="305687"/>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SWOT</a:t>
            </a:r>
            <a:endParaRPr lang="en-US" sz="1900" dirty="0"/>
          </a:p>
        </p:txBody>
      </p:sp>
      <p:sp>
        <p:nvSpPr>
          <p:cNvPr id="7" name="Text 4"/>
          <p:cNvSpPr/>
          <p:nvPr/>
        </p:nvSpPr>
        <p:spPr>
          <a:xfrm>
            <a:off x="2320397" y="4671375"/>
            <a:ext cx="1586817" cy="305687"/>
          </a:xfrm>
          <a:prstGeom prst="rect">
            <a:avLst/>
          </a:prstGeom>
          <a:noFill/>
          <a:ln/>
        </p:spPr>
        <p:txBody>
          <a:bodyPr wrap="none" lIns="0" tIns="0" rIns="0" bIns="0" rtlCol="0" anchor="t"/>
          <a:lstStyle/>
          <a:p>
            <a:pPr algn="ctr" indent="0" marL="0">
              <a:lnSpc>
                <a:spcPct val="104000"/>
              </a:lnSpc>
              <a:buNone/>
            </a:pPr>
            <a:r>
              <a:rPr lang="en-US" sz="1900" dirty="0">
                <a:solidFill>
                  <a:srgbClr val="746558"/>
                </a:solidFill>
                <a:latin typeface="Gelasio SemiBold" pitchFamily="34" charset="0"/>
                <a:ea typeface="Gelasio SemiBold" pitchFamily="34" charset="-122"/>
                <a:cs typeface="Gelasio SemiBold" pitchFamily="34" charset="-120"/>
              </a:rPr>
              <a:t>Situational</a:t>
            </a:r>
            <a:endParaRPr lang="en-US" sz="1900" dirty="0"/>
          </a:p>
        </p:txBody>
      </p:sp>
      <p:sp>
        <p:nvSpPr>
          <p:cNvPr id="8" name="Text 5"/>
          <p:cNvSpPr/>
          <p:nvPr/>
        </p:nvSpPr>
        <p:spPr>
          <a:xfrm>
            <a:off x="661475" y="5802610"/>
            <a:ext cx="11478330"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A strategic marketing plan coordinates all mix elements to deliver a consistent, unified message.</a:t>
            </a:r>
            <a:endParaRPr lang="en-US" sz="14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626269"/>
            <a:ext cx="4153590" cy="443012"/>
          </a:xfrm>
          <a:prstGeom prst="rect">
            <a:avLst/>
          </a:prstGeom>
          <a:noFill/>
          <a:ln/>
        </p:spPr>
        <p:txBody>
          <a:bodyPr wrap="none" lIns="0" tIns="0" rIns="0" bIns="0" rtlCol="0" anchor="t"/>
          <a:lstStyle/>
          <a:p>
            <a:pPr algn="l" indent="0" marL="0">
              <a:lnSpc>
                <a:spcPct val="104000"/>
              </a:lnSpc>
              <a:buNone/>
            </a:pPr>
            <a:r>
              <a:rPr lang="en-US" sz="2750" dirty="0">
                <a:solidFill>
                  <a:srgbClr val="484237"/>
                </a:solidFill>
                <a:latin typeface="Gelasio SemiBold" pitchFamily="34" charset="0"/>
                <a:ea typeface="Gelasio SemiBold" pitchFamily="34" charset="-122"/>
                <a:cs typeface="Gelasio SemiBold" pitchFamily="34" charset="-120"/>
              </a:rPr>
              <a:t>SWOT Analysis</a:t>
            </a:r>
            <a:endParaRPr lang="en-US" sz="2750" dirty="0"/>
          </a:p>
        </p:txBody>
      </p:sp>
      <p:pic>
        <p:nvPicPr>
          <p:cNvPr id="3" name="Image 0" descr="preencoded.png">    </p:cNvPr>
          <p:cNvPicPr>
            <a:picLocks noChangeAspect="1"/>
          </p:cNvPicPr>
          <p:nvPr/>
        </p:nvPicPr>
        <p:blipFill>
          <a:blip r:embed="rId1"/>
          <a:stretch>
            <a:fillRect/>
          </a:stretch>
        </p:blipFill>
        <p:spPr>
          <a:xfrm>
            <a:off x="661475" y="1348284"/>
            <a:ext cx="3854949" cy="3855045"/>
          </a:xfrm>
          <a:prstGeom prst="rect">
            <a:avLst/>
          </a:prstGeom>
        </p:spPr>
      </p:pic>
      <p:sp>
        <p:nvSpPr>
          <p:cNvPr id="4" name="Text 1"/>
          <p:cNvSpPr/>
          <p:nvPr/>
        </p:nvSpPr>
        <p:spPr>
          <a:xfrm>
            <a:off x="6162918" y="1324372"/>
            <a:ext cx="5373553" cy="2214562"/>
          </a:xfrm>
          <a:prstGeom prst="rect">
            <a:avLst/>
          </a:prstGeom>
          <a:noFill/>
          <a:ln/>
        </p:spPr>
        <p:txBody>
          <a:bodyPr wrap="square" lIns="0" tIns="0" rIns="0" bIns="0" rtlCol="0" anchor="t"/>
          <a:lstStyle/>
          <a:p>
            <a:pPr algn="l" indent="0" marL="0">
              <a:lnSpc>
                <a:spcPct val="117000"/>
              </a:lnSpc>
              <a:spcAft>
                <a:spcPts val="2700"/>
              </a:spcAft>
              <a:buNone/>
            </a:pPr>
            <a:endParaRPr lang="en-US" sz="1350" dirty="0"/>
          </a:p>
          <a:p>
            <a:pPr algn="l" indent="0" marL="0">
              <a:lnSpc>
                <a:spcPct val="117000"/>
              </a:lnSpc>
              <a:spcAft>
                <a:spcPts val="2700"/>
              </a:spcAft>
              <a:buNone/>
            </a:pPr>
            <a:endParaRPr lang="en-US" sz="1350" dirty="0"/>
          </a:p>
          <a:p>
            <a:pPr algn="l" indent="0" marL="0">
              <a:lnSpc>
                <a:spcPct val="117000"/>
              </a:lnSpc>
              <a:spcAft>
                <a:spcPts val="2700"/>
              </a:spcAft>
              <a:buNone/>
            </a:pPr>
            <a:endParaRPr lang="en-US" sz="1350" dirty="0"/>
          </a:p>
          <a:p>
            <a:pPr algn="l" indent="0" marL="0">
              <a:lnSpc>
                <a:spcPct val="117000"/>
              </a:lnSpc>
              <a:spcAft>
                <a:spcPts val="2700"/>
              </a:spcAft>
              <a:buNone/>
            </a:pPr>
            <a:endParaRPr lang="en-US" sz="1350" dirty="0"/>
          </a:p>
          <a:p>
            <a:pPr algn="l" indent="0" marL="0">
              <a:lnSpc>
                <a:spcPct val="117000"/>
              </a:lnSpc>
              <a:spcAft>
                <a:spcPts val="2700"/>
              </a:spcAft>
              <a:buNone/>
            </a:pPr>
            <a:endParaRPr lang="en-US" sz="1350" dirty="0"/>
          </a:p>
          <a:p>
            <a:pPr algn="l" indent="0" marL="0">
              <a:lnSpc>
                <a:spcPct val="117000"/>
              </a:lnSpc>
              <a:buNone/>
            </a:pPr>
            <a:r>
              <a:rPr lang="en-US" sz="1350" dirty="0">
                <a:solidFill>
                  <a:srgbClr val="746558"/>
                </a:solidFill>
                <a:latin typeface="Gelasio" pitchFamily="34" charset="0"/>
                <a:ea typeface="Gelasio" pitchFamily="34" charset="-122"/>
                <a:cs typeface="Gelasio" pitchFamily="34" charset="-120"/>
              </a:rPr>
              <a:t>Marketers examine internal and external environments to guide IMC strategy.</a:t>
            </a:r>
            <a:endParaRPr lang="en-US" sz="1350" dirty="0"/>
          </a:p>
        </p:txBody>
      </p:sp>
      <p:sp>
        <p:nvSpPr>
          <p:cNvPr id="5" name="Text 2"/>
          <p:cNvSpPr/>
          <p:nvPr/>
        </p:nvSpPr>
        <p:spPr>
          <a:xfrm>
            <a:off x="661475" y="5442446"/>
            <a:ext cx="11478330" cy="198438"/>
          </a:xfrm>
          <a:prstGeom prst="rect">
            <a:avLst/>
          </a:prstGeom>
          <a:noFill/>
          <a:ln/>
        </p:spPr>
        <p:txBody>
          <a:bodyPr wrap="none" lIns="0" tIns="0" rIns="0" bIns="0" rtlCol="0" anchor="t"/>
          <a:lstStyle/>
          <a:p>
            <a:pPr algn="l" indent="0" marL="0">
              <a:lnSpc>
                <a:spcPct val="117000"/>
              </a:lnSpc>
              <a:buNone/>
            </a:pPr>
            <a:endParaRPr lang="en-US" sz="1100" dirty="0"/>
          </a:p>
        </p:txBody>
      </p:sp>
      <p:sp>
        <p:nvSpPr>
          <p:cNvPr id="6" name="Shape 3"/>
          <p:cNvSpPr/>
          <p:nvPr/>
        </p:nvSpPr>
        <p:spPr>
          <a:xfrm>
            <a:off x="661475" y="5760442"/>
            <a:ext cx="10868745" cy="471190"/>
          </a:xfrm>
          <a:prstGeom prst="roundRect">
            <a:avLst>
              <a:gd name="adj" fmla="val 4513"/>
            </a:avLst>
          </a:prstGeom>
          <a:solidFill>
            <a:srgbClr val="B6D6FC"/>
          </a:solidFill>
          <a:ln/>
        </p:spPr>
      </p:sp>
      <p:pic>
        <p:nvPicPr>
          <p:cNvPr id="7" name="Image 1" descr="preencoded.png">    </p:cNvPr>
          <p:cNvPicPr>
            <a:picLocks noChangeAspect="1"/>
          </p:cNvPicPr>
          <p:nvPr/>
        </p:nvPicPr>
        <p:blipFill>
          <a:blip r:embed="rId2"/>
          <a:stretch>
            <a:fillRect/>
          </a:stretch>
        </p:blipFill>
        <p:spPr>
          <a:xfrm>
            <a:off x="803156" y="5953224"/>
            <a:ext cx="177200" cy="141684"/>
          </a:xfrm>
          <a:prstGeom prst="rect">
            <a:avLst/>
          </a:prstGeom>
        </p:spPr>
      </p:pic>
      <p:sp>
        <p:nvSpPr>
          <p:cNvPr id="8" name="Text 4"/>
          <p:cNvSpPr/>
          <p:nvPr/>
        </p:nvSpPr>
        <p:spPr>
          <a:xfrm>
            <a:off x="1122037" y="5902127"/>
            <a:ext cx="10876087" cy="198438"/>
          </a:xfrm>
          <a:prstGeom prst="rect">
            <a:avLst/>
          </a:prstGeom>
          <a:noFill/>
          <a:ln/>
        </p:spPr>
        <p:txBody>
          <a:bodyPr wrap="none" lIns="0" tIns="0" rIns="0" bIns="0" rtlCol="0" anchor="t"/>
          <a:lstStyle/>
          <a:p>
            <a:pPr algn="l" indent="0" marL="0">
              <a:lnSpc>
                <a:spcPct val="117000"/>
              </a:lnSpc>
              <a:buNone/>
            </a:pPr>
            <a:r>
              <a:rPr lang="en-US" sz="1100" dirty="0">
                <a:solidFill>
                  <a:srgbClr val="000000"/>
                </a:solidFill>
                <a:latin typeface="Gelasio" pitchFamily="34" charset="0"/>
                <a:ea typeface="Gelasio" pitchFamily="34" charset="-122"/>
                <a:cs typeface="Gelasio" pitchFamily="34" charset="-120"/>
              </a:rPr>
              <a:t>SWOT identifies where to compete and how to communicate effectively.</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475" y="1689596"/>
            <a:ext cx="11124128"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Trends Affecting Marketing Communications</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32315" y="2664123"/>
            <a:ext cx="283461" cy="283468"/>
          </a:xfrm>
          <a:prstGeom prst="rect">
            <a:avLst/>
          </a:prstGeom>
        </p:spPr>
      </p:pic>
      <p:sp>
        <p:nvSpPr>
          <p:cNvPr id="4" name="Text 1"/>
          <p:cNvSpPr/>
          <p:nvPr/>
        </p:nvSpPr>
        <p:spPr>
          <a:xfrm>
            <a:off x="1275723" y="2658269"/>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Accountability &amp; Measurable Results</a:t>
            </a:r>
            <a:endParaRPr lang="en-US" sz="1850" dirty="0"/>
          </a:p>
        </p:txBody>
      </p:sp>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433975" y="2664123"/>
            <a:ext cx="283461" cy="283468"/>
          </a:xfrm>
          <a:prstGeom prst="rect">
            <a:avLst/>
          </a:prstGeom>
        </p:spPr>
      </p:pic>
      <p:sp>
        <p:nvSpPr>
          <p:cNvPr id="6" name="Text 2"/>
          <p:cNvSpPr/>
          <p:nvPr/>
        </p:nvSpPr>
        <p:spPr>
          <a:xfrm>
            <a:off x="4977383" y="2658269"/>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Explosion of the Digital Arena</a:t>
            </a:r>
            <a:endParaRPr lang="en-US" sz="1850" dirty="0"/>
          </a:p>
        </p:txBody>
      </p:sp>
      <p:pic>
        <p:nvPicPr>
          <p:cNvPr id="7"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35635" y="2664123"/>
            <a:ext cx="283461" cy="283468"/>
          </a:xfrm>
          <a:prstGeom prst="rect">
            <a:avLst/>
          </a:prstGeom>
        </p:spPr>
      </p:pic>
      <p:sp>
        <p:nvSpPr>
          <p:cNvPr id="8" name="Text 3"/>
          <p:cNvSpPr/>
          <p:nvPr/>
        </p:nvSpPr>
        <p:spPr>
          <a:xfrm>
            <a:off x="8679042" y="2658269"/>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Integration of Media Platforms</a:t>
            </a:r>
            <a:endParaRPr lang="en-US" sz="1850" dirty="0"/>
          </a:p>
        </p:txBody>
      </p:sp>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32315" y="3632696"/>
            <a:ext cx="283461" cy="283468"/>
          </a:xfrm>
          <a:prstGeom prst="rect">
            <a:avLst/>
          </a:prstGeom>
        </p:spPr>
      </p:pic>
      <p:sp>
        <p:nvSpPr>
          <p:cNvPr id="10" name="Text 4"/>
          <p:cNvSpPr/>
          <p:nvPr/>
        </p:nvSpPr>
        <p:spPr>
          <a:xfrm>
            <a:off x="1275723" y="3626842"/>
            <a:ext cx="2678442"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Shift in Channel Power</a:t>
            </a:r>
            <a:endParaRPr lang="en-US" sz="1850" dirty="0"/>
          </a:p>
        </p:txBody>
      </p:sp>
      <p:pic>
        <p:nvPicPr>
          <p:cNvPr id="11"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33975" y="3632696"/>
            <a:ext cx="283461" cy="283468"/>
          </a:xfrm>
          <a:prstGeom prst="rect">
            <a:avLst/>
          </a:prstGeom>
        </p:spPr>
      </p:pic>
      <p:sp>
        <p:nvSpPr>
          <p:cNvPr id="12" name="Text 5"/>
          <p:cNvSpPr/>
          <p:nvPr/>
        </p:nvSpPr>
        <p:spPr>
          <a:xfrm>
            <a:off x="4977383" y="3626842"/>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Increase in Global Competition</a:t>
            </a:r>
            <a:endParaRPr lang="en-US" sz="1850" dirty="0"/>
          </a:p>
        </p:txBody>
      </p:sp>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135635" y="3632696"/>
            <a:ext cx="283461" cy="283468"/>
          </a:xfrm>
          <a:prstGeom prst="rect">
            <a:avLst/>
          </a:prstGeom>
        </p:spPr>
      </p:pic>
      <p:sp>
        <p:nvSpPr>
          <p:cNvPr id="14" name="Text 6"/>
          <p:cNvSpPr/>
          <p:nvPr/>
        </p:nvSpPr>
        <p:spPr>
          <a:xfrm>
            <a:off x="8679042" y="3626842"/>
            <a:ext cx="2841554"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Increase in Brand Parity</a:t>
            </a:r>
            <a:endParaRPr lang="en-US" sz="1850" dirty="0"/>
          </a:p>
        </p:txBody>
      </p:sp>
      <p:pic>
        <p:nvPicPr>
          <p:cNvPr id="15"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32315" y="4601270"/>
            <a:ext cx="283461" cy="283468"/>
          </a:xfrm>
          <a:prstGeom prst="rect">
            <a:avLst/>
          </a:prstGeom>
        </p:spPr>
      </p:pic>
      <p:sp>
        <p:nvSpPr>
          <p:cNvPr id="16" name="Text 7"/>
          <p:cNvSpPr/>
          <p:nvPr/>
        </p:nvSpPr>
        <p:spPr>
          <a:xfrm>
            <a:off x="1275723" y="4595416"/>
            <a:ext cx="4207663"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Emphasis on Customer Engagement</a:t>
            </a:r>
            <a:endParaRPr lang="en-US" sz="1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862138"/>
            <a:ext cx="6296860" cy="1063228"/>
          </a:xfrm>
          <a:prstGeom prst="rect">
            <a:avLst/>
          </a:prstGeom>
          <a:noFill/>
          <a:ln/>
        </p:spPr>
        <p:txBody>
          <a:bodyPr wrap="square" lIns="0" tIns="0" rIns="0" bIns="0" rtlCol="0" anchor="t">
            <a:normAutofit/>
          </a:bodyPr>
          <a:lstStyle/>
          <a:p>
            <a:pPr algn="l" indent="0" marL="0">
              <a:lnSpc>
                <a:spcPct val="104000"/>
              </a:lnSpc>
              <a:buNone/>
            </a:pPr>
            <a:r>
              <a:rPr lang="en-US" sz="3300" dirty="0">
                <a:solidFill>
                  <a:srgbClr val="484237"/>
                </a:solidFill>
                <a:latin typeface="Gelasio SemiBold" pitchFamily="34" charset="0"/>
                <a:ea typeface="Gelasio SemiBold" pitchFamily="34" charset="-122"/>
                <a:cs typeface="Gelasio SemiBold" pitchFamily="34" charset="-120"/>
              </a:rPr>
              <a:t>Accountability &amp; Measurable Results</a:t>
            </a:r>
            <a:endParaRPr lang="en-US" sz="3300" dirty="0"/>
          </a:p>
        </p:txBody>
      </p:sp>
      <p:sp>
        <p:nvSpPr>
          <p:cNvPr id="4" name="Text 1"/>
          <p:cNvSpPr/>
          <p:nvPr/>
        </p:nvSpPr>
        <p:spPr>
          <a:xfrm>
            <a:off x="661475" y="3154958"/>
            <a:ext cx="62968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CEOs, CFOs, and CMOs demand tangible outcomes. Marketing is an </a:t>
            </a:r>
            <a:pPr algn="l" indent="0" marL="0">
              <a:lnSpc>
                <a:spcPct val="127000"/>
              </a:lnSpc>
              <a:buNone/>
            </a:pPr>
            <a:r>
              <a:rPr lang="en-US" sz="1300" b="1" dirty="0">
                <a:solidFill>
                  <a:srgbClr val="746558"/>
                </a:solidFill>
                <a:latin typeface="Gelasio Bold" pitchFamily="34" charset="0"/>
                <a:ea typeface="Gelasio Bold" pitchFamily="34" charset="-122"/>
                <a:cs typeface="Gelasio Bold" pitchFamily="34" charset="-120"/>
              </a:rPr>
              <a:t>investment</a:t>
            </a:r>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 not an expense — every campaign must yield measurable gains in sales, market share, or brand awareness.</a:t>
            </a:r>
            <a:endParaRPr lang="en-US" sz="1300" dirty="0"/>
          </a:p>
        </p:txBody>
      </p:sp>
      <p:sp>
        <p:nvSpPr>
          <p:cNvPr id="5" name="Shape 2"/>
          <p:cNvSpPr/>
          <p:nvPr/>
        </p:nvSpPr>
        <p:spPr>
          <a:xfrm>
            <a:off x="661475" y="4102894"/>
            <a:ext cx="6296860" cy="892870"/>
          </a:xfrm>
          <a:prstGeom prst="roundRect">
            <a:avLst>
              <a:gd name="adj" fmla="val 2858"/>
            </a:avLst>
          </a:prstGeom>
          <a:solidFill>
            <a:srgbClr val="ECE6DF"/>
          </a:solidFill>
          <a:ln/>
        </p:spPr>
      </p:sp>
      <p:pic>
        <p:nvPicPr>
          <p:cNvPr id="6" name="Image 1" descr="preencoded.png">    </p:cNvPr>
          <p:cNvPicPr>
            <a:picLocks noChangeAspect="1"/>
          </p:cNvPicPr>
          <p:nvPr/>
        </p:nvPicPr>
        <p:blipFill>
          <a:blip r:embed="rId2"/>
          <a:stretch>
            <a:fillRect/>
          </a:stretch>
        </p:blipFill>
        <p:spPr>
          <a:xfrm>
            <a:off x="831532" y="4338042"/>
            <a:ext cx="212620" cy="170061"/>
          </a:xfrm>
          <a:prstGeom prst="rect">
            <a:avLst/>
          </a:prstGeom>
        </p:spPr>
      </p:pic>
      <p:sp>
        <p:nvSpPr>
          <p:cNvPr id="7" name="Text 3"/>
          <p:cNvSpPr/>
          <p:nvPr/>
        </p:nvSpPr>
        <p:spPr>
          <a:xfrm>
            <a:off x="1214209" y="4298454"/>
            <a:ext cx="5574069"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000000"/>
                </a:solidFill>
                <a:latin typeface="Gelasio" pitchFamily="34" charset="0"/>
                <a:ea typeface="Gelasio" pitchFamily="34" charset="-122"/>
                <a:cs typeface="Gelasio" pitchFamily="34" charset="-120"/>
              </a:rPr>
              <a:t>Companies are replacing costly 30-second TV spots with digital and alternative media. — Martyn Straw, BBDO Worldwide</a:t>
            </a:r>
            <a:endParaRPr lang="en-US" sz="13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1253629"/>
            <a:ext cx="6121842" cy="502047"/>
          </a:xfrm>
          <a:prstGeom prst="rect">
            <a:avLst/>
          </a:prstGeom>
          <a:noFill/>
          <a:ln/>
        </p:spPr>
        <p:txBody>
          <a:bodyPr wrap="none" lIns="0" tIns="0" rIns="0" bIns="0" rtlCol="0" anchor="t"/>
          <a:lstStyle/>
          <a:p>
            <a:pPr algn="l" indent="0" marL="0">
              <a:lnSpc>
                <a:spcPct val="104000"/>
              </a:lnSpc>
              <a:buNone/>
            </a:pPr>
            <a:r>
              <a:rPr lang="en-US" sz="3150" dirty="0">
                <a:solidFill>
                  <a:srgbClr val="484237"/>
                </a:solidFill>
                <a:latin typeface="Gelasio SemiBold" pitchFamily="34" charset="0"/>
                <a:ea typeface="Gelasio SemiBold" pitchFamily="34" charset="-122"/>
                <a:cs typeface="Gelasio SemiBold" pitchFamily="34" charset="-120"/>
              </a:rPr>
              <a:t>Integration of Digital Media</a:t>
            </a:r>
            <a:endParaRPr lang="en-US" sz="3150" dirty="0"/>
          </a:p>
        </p:txBody>
      </p:sp>
      <p:pic>
        <p:nvPicPr>
          <p:cNvPr id="3" name="Image 0" descr="preencoded.png">    </p:cNvPr>
          <p:cNvPicPr>
            <a:picLocks noChangeAspect="1"/>
          </p:cNvPicPr>
          <p:nvPr/>
        </p:nvPicPr>
        <p:blipFill>
          <a:blip r:embed="rId1"/>
          <a:stretch>
            <a:fillRect/>
          </a:stretch>
        </p:blipFill>
        <p:spPr>
          <a:xfrm>
            <a:off x="661475" y="2114054"/>
            <a:ext cx="5888287" cy="3336727"/>
          </a:xfrm>
          <a:prstGeom prst="rect">
            <a:avLst/>
          </a:prstGeom>
        </p:spPr>
      </p:pic>
      <p:sp>
        <p:nvSpPr>
          <p:cNvPr id="4" name="Text 1"/>
          <p:cNvSpPr/>
          <p:nvPr/>
        </p:nvSpPr>
        <p:spPr>
          <a:xfrm>
            <a:off x="7987207" y="2967137"/>
            <a:ext cx="3097532" cy="251023"/>
          </a:xfrm>
          <a:prstGeom prst="rect">
            <a:avLst/>
          </a:prstGeom>
          <a:noFill/>
          <a:ln/>
        </p:spPr>
        <p:txBody>
          <a:bodyPr wrap="none" lIns="0" tIns="0" rIns="0" bIns="0" rtlCol="0" anchor="t"/>
          <a:lstStyle/>
          <a:p>
            <a:pPr algn="l" indent="0" marL="0">
              <a:lnSpc>
                <a:spcPct val="104000"/>
              </a:lnSpc>
              <a:buNone/>
            </a:pPr>
            <a:r>
              <a:rPr lang="en-US" sz="1550" dirty="0">
                <a:solidFill>
                  <a:srgbClr val="484237"/>
                </a:solidFill>
                <a:latin typeface="Gelasio SemiBold" pitchFamily="34" charset="0"/>
                <a:ea typeface="Gelasio SemiBold" pitchFamily="34" charset="-122"/>
                <a:cs typeface="Gelasio SemiBold" pitchFamily="34" charset="-120"/>
              </a:rPr>
              <a:t>Digital is now mandatory</a:t>
            </a:r>
            <a:endParaRPr lang="en-US" sz="1550" dirty="0"/>
          </a:p>
        </p:txBody>
      </p:sp>
      <p:sp>
        <p:nvSpPr>
          <p:cNvPr id="5" name="Text 2"/>
          <p:cNvSpPr/>
          <p:nvPr/>
        </p:nvSpPr>
        <p:spPr>
          <a:xfrm>
            <a:off x="7987207" y="3354685"/>
            <a:ext cx="3549264" cy="133181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dirty="0">
                <a:solidFill>
                  <a:srgbClr val="746558"/>
                </a:solidFill>
                <a:latin typeface="Gelasio" pitchFamily="34" charset="0"/>
                <a:ea typeface="Gelasio" pitchFamily="34" charset="-122"/>
                <a:cs typeface="Gelasio" pitchFamily="34" charset="-120"/>
              </a:rPr>
              <a:t>Websites, blogs, social networks</a:t>
            </a:r>
            <a:endParaRPr lang="en-US" sz="1250" dirty="0"/>
          </a:p>
          <a:p>
            <a:pPr algn="l" marL="254000" indent="-254000">
              <a:lnSpc>
                <a:spcPct val="123000"/>
              </a:lnSpc>
              <a:buSzPct val="100000"/>
              <a:buChar char="•"/>
            </a:pPr>
            <a:r>
              <a:rPr lang="en-US" sz="1250" dirty="0">
                <a:solidFill>
                  <a:srgbClr val="746558"/>
                </a:solidFill>
                <a:latin typeface="Gelasio" pitchFamily="34" charset="0"/>
                <a:ea typeface="Gelasio" pitchFamily="34" charset="-122"/>
                <a:cs typeface="Gelasio" pitchFamily="34" charset="-120"/>
              </a:rPr>
              <a:t>Smartphones, tablets, text messaging</a:t>
            </a:r>
            <a:endParaRPr lang="en-US" sz="1250" dirty="0"/>
          </a:p>
          <a:p>
            <a:pPr algn="l" marL="254000" indent="-254000">
              <a:lnSpc>
                <a:spcPct val="123000"/>
              </a:lnSpc>
              <a:buSzPct val="100000"/>
              <a:buChar char="•"/>
            </a:pPr>
            <a:r>
              <a:rPr lang="en-US" sz="1250" dirty="0">
                <a:solidFill>
                  <a:srgbClr val="746558"/>
                </a:solidFill>
                <a:latin typeface="Gelasio" pitchFamily="34" charset="0"/>
                <a:ea typeface="Gelasio" pitchFamily="34" charset="-122"/>
                <a:cs typeface="Gelasio" pitchFamily="34" charset="-120"/>
              </a:rPr>
              <a:t>Creates brand </a:t>
            </a:r>
            <a:pPr algn="l" marL="254000" indent="-254000">
              <a:lnSpc>
                <a:spcPct val="123000"/>
              </a:lnSpc>
              <a:buSzPct val="100000"/>
              <a:buChar char="•"/>
            </a:pPr>
            <a:r>
              <a:rPr lang="en-US" sz="1250" b="1" dirty="0">
                <a:solidFill>
                  <a:srgbClr val="746558"/>
                </a:solidFill>
                <a:latin typeface="Gelasio Bold" pitchFamily="34" charset="0"/>
                <a:ea typeface="Gelasio Bold" pitchFamily="34" charset="-122"/>
                <a:cs typeface="Gelasio Bold" pitchFamily="34" charset="-120"/>
              </a:rPr>
              <a:t>experiences</a:t>
            </a:r>
            <a:pPr algn="l" marL="254000" indent="-254000">
              <a:lnSpc>
                <a:spcPct val="123000"/>
              </a:lnSpc>
              <a:buSzPct val="100000"/>
              <a:buChar char="•"/>
            </a:pPr>
            <a:r>
              <a:rPr lang="en-US" sz="1250" dirty="0">
                <a:solidFill>
                  <a:srgbClr val="746558"/>
                </a:solidFill>
                <a:latin typeface="Gelasio" pitchFamily="34" charset="0"/>
                <a:ea typeface="Gelasio" pitchFamily="34" charset="-122"/>
                <a:cs typeface="Gelasio" pitchFamily="34" charset="-120"/>
              </a:rPr>
              <a:t>, not just purchases</a:t>
            </a:r>
            <a:endParaRPr lang="en-US" sz="1250" dirty="0"/>
          </a:p>
          <a:p>
            <a:pPr algn="l" marL="254000" indent="-254000">
              <a:lnSpc>
                <a:spcPct val="123000"/>
              </a:lnSpc>
              <a:buSzPct val="100000"/>
              <a:buChar char="•"/>
            </a:pPr>
            <a:r>
              <a:rPr lang="en-US" sz="1250" dirty="0">
                <a:solidFill>
                  <a:srgbClr val="746558"/>
                </a:solidFill>
                <a:latin typeface="Gelasio" pitchFamily="34" charset="0"/>
                <a:ea typeface="Gelasio" pitchFamily="34" charset="-122"/>
                <a:cs typeface="Gelasio" pitchFamily="34" charset="-120"/>
              </a:rPr>
              <a:t>Consumers share ratings instantly</a:t>
            </a:r>
            <a:endParaRPr lang="en-US" sz="12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61475" y="1680666"/>
            <a:ext cx="8597883" cy="531614"/>
          </a:xfrm>
          <a:prstGeom prst="rect">
            <a:avLst/>
          </a:prstGeom>
          <a:noFill/>
          <a:ln/>
        </p:spPr>
        <p:txBody>
          <a:bodyPr wrap="none" lIns="0" tIns="0" rIns="0" bIns="0" rtlCol="0" anchor="t"/>
          <a:lstStyle/>
          <a:p>
            <a:pPr algn="l" indent="0" marL="0">
              <a:lnSpc>
                <a:spcPct val="104000"/>
              </a:lnSpc>
              <a:buNone/>
            </a:pPr>
            <a:r>
              <a:rPr lang="en-US" sz="3300" dirty="0">
                <a:solidFill>
                  <a:srgbClr val="484237"/>
                </a:solidFill>
                <a:latin typeface="Gelasio SemiBold" pitchFamily="34" charset="0"/>
                <a:ea typeface="Gelasio SemiBold" pitchFamily="34" charset="-122"/>
                <a:cs typeface="Gelasio SemiBold" pitchFamily="34" charset="-120"/>
              </a:rPr>
              <a:t>How Consumers Use Multiple Screens</a:t>
            </a:r>
            <a:endParaRPr lang="en-US" sz="3300" dirty="0"/>
          </a:p>
        </p:txBody>
      </p:sp>
      <p:sp>
        <p:nvSpPr>
          <p:cNvPr id="3" name="Shape 1"/>
          <p:cNvSpPr/>
          <p:nvPr/>
        </p:nvSpPr>
        <p:spPr>
          <a:xfrm>
            <a:off x="661475" y="2518470"/>
            <a:ext cx="5357778" cy="1252835"/>
          </a:xfrm>
          <a:prstGeom prst="roundRect">
            <a:avLst>
              <a:gd name="adj" fmla="val 2037"/>
            </a:avLst>
          </a:prstGeom>
          <a:solidFill>
            <a:srgbClr val="F9F6F0"/>
          </a:solidFill>
          <a:ln w="19050">
            <a:solidFill>
              <a:srgbClr val="D4CEC3"/>
            </a:solidFill>
            <a:prstDash val="solid"/>
          </a:ln>
        </p:spPr>
      </p:sp>
      <p:sp>
        <p:nvSpPr>
          <p:cNvPr id="4" name="Text 2"/>
          <p:cNvSpPr/>
          <p:nvPr/>
        </p:nvSpPr>
        <p:spPr>
          <a:xfrm>
            <a:off x="850581" y="2707580"/>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Content Grazing</a:t>
            </a:r>
            <a:endParaRPr lang="en-US" sz="1650" dirty="0"/>
          </a:p>
        </p:txBody>
      </p:sp>
      <p:sp>
        <p:nvSpPr>
          <p:cNvPr id="5" name="Text 3"/>
          <p:cNvSpPr/>
          <p:nvPr/>
        </p:nvSpPr>
        <p:spPr>
          <a:xfrm>
            <a:off x="850581" y="3065066"/>
            <a:ext cx="497956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Two screens simultaneously — unrelated content (e.g., TV + texting)</a:t>
            </a:r>
            <a:endParaRPr lang="en-US" sz="1300" dirty="0"/>
          </a:p>
        </p:txBody>
      </p:sp>
      <p:sp>
        <p:nvSpPr>
          <p:cNvPr id="6" name="Shape 4"/>
          <p:cNvSpPr/>
          <p:nvPr/>
        </p:nvSpPr>
        <p:spPr>
          <a:xfrm>
            <a:off x="6172343" y="2518470"/>
            <a:ext cx="5357877" cy="1252835"/>
          </a:xfrm>
          <a:prstGeom prst="roundRect">
            <a:avLst>
              <a:gd name="adj" fmla="val 2037"/>
            </a:avLst>
          </a:prstGeom>
          <a:solidFill>
            <a:srgbClr val="F9F6F0"/>
          </a:solidFill>
          <a:ln w="19050">
            <a:solidFill>
              <a:srgbClr val="D4CEC3"/>
            </a:solidFill>
            <a:prstDash val="solid"/>
          </a:ln>
        </p:spPr>
      </p:sp>
      <p:sp>
        <p:nvSpPr>
          <p:cNvPr id="7" name="Text 5"/>
          <p:cNvSpPr/>
          <p:nvPr/>
        </p:nvSpPr>
        <p:spPr>
          <a:xfrm>
            <a:off x="6361449" y="2707580"/>
            <a:ext cx="3105568"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Investigative Spider-Webbing</a:t>
            </a:r>
            <a:endParaRPr lang="en-US" sz="1650" dirty="0"/>
          </a:p>
        </p:txBody>
      </p:sp>
      <p:sp>
        <p:nvSpPr>
          <p:cNvPr id="8" name="Text 6"/>
          <p:cNvSpPr/>
          <p:nvPr/>
        </p:nvSpPr>
        <p:spPr>
          <a:xfrm>
            <a:off x="6361449" y="3065066"/>
            <a:ext cx="4979664"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Pursuing specific content across platforms (e.g., game stats on phone while watching)</a:t>
            </a:r>
            <a:endParaRPr lang="en-US" sz="1300" dirty="0"/>
          </a:p>
        </p:txBody>
      </p:sp>
      <p:sp>
        <p:nvSpPr>
          <p:cNvPr id="9" name="Shape 7"/>
          <p:cNvSpPr/>
          <p:nvPr/>
        </p:nvSpPr>
        <p:spPr>
          <a:xfrm>
            <a:off x="661475" y="3924399"/>
            <a:ext cx="5357778" cy="1252835"/>
          </a:xfrm>
          <a:prstGeom prst="roundRect">
            <a:avLst>
              <a:gd name="adj" fmla="val 2037"/>
            </a:avLst>
          </a:prstGeom>
          <a:solidFill>
            <a:srgbClr val="F9F6F0"/>
          </a:solidFill>
          <a:ln w="19050">
            <a:solidFill>
              <a:srgbClr val="D4CEC3"/>
            </a:solidFill>
            <a:prstDash val="solid"/>
          </a:ln>
        </p:spPr>
      </p:sp>
      <p:sp>
        <p:nvSpPr>
          <p:cNvPr id="10" name="Text 8"/>
          <p:cNvSpPr/>
          <p:nvPr/>
        </p:nvSpPr>
        <p:spPr>
          <a:xfrm>
            <a:off x="850581" y="4113510"/>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Quantum Journey</a:t>
            </a:r>
            <a:endParaRPr lang="en-US" sz="1650" dirty="0"/>
          </a:p>
        </p:txBody>
      </p:sp>
      <p:sp>
        <p:nvSpPr>
          <p:cNvPr id="11" name="Text 9"/>
          <p:cNvSpPr/>
          <p:nvPr/>
        </p:nvSpPr>
        <p:spPr>
          <a:xfrm>
            <a:off x="850581" y="4470995"/>
            <a:ext cx="497956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Completing a task across devices (e.g., PC → smartphone → map app)</a:t>
            </a:r>
            <a:endParaRPr lang="en-US" sz="1300" dirty="0"/>
          </a:p>
        </p:txBody>
      </p:sp>
      <p:sp>
        <p:nvSpPr>
          <p:cNvPr id="12" name="Shape 10"/>
          <p:cNvSpPr/>
          <p:nvPr/>
        </p:nvSpPr>
        <p:spPr>
          <a:xfrm>
            <a:off x="6172343" y="3924399"/>
            <a:ext cx="5357877" cy="1252835"/>
          </a:xfrm>
          <a:prstGeom prst="roundRect">
            <a:avLst>
              <a:gd name="adj" fmla="val 2037"/>
            </a:avLst>
          </a:prstGeom>
          <a:solidFill>
            <a:srgbClr val="F9F6F0"/>
          </a:solidFill>
          <a:ln w="19050">
            <a:solidFill>
              <a:srgbClr val="D4CEC3"/>
            </a:solidFill>
            <a:prstDash val="solid"/>
          </a:ln>
        </p:spPr>
      </p:sp>
      <p:sp>
        <p:nvSpPr>
          <p:cNvPr id="13" name="Text 11"/>
          <p:cNvSpPr/>
          <p:nvPr/>
        </p:nvSpPr>
        <p:spPr>
          <a:xfrm>
            <a:off x="6361449" y="4113510"/>
            <a:ext cx="2393989"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Social Spider-Webbing</a:t>
            </a:r>
            <a:endParaRPr lang="en-US" sz="1650" dirty="0"/>
          </a:p>
        </p:txBody>
      </p:sp>
      <p:sp>
        <p:nvSpPr>
          <p:cNvPr id="14" name="Text 12"/>
          <p:cNvSpPr/>
          <p:nvPr/>
        </p:nvSpPr>
        <p:spPr>
          <a:xfrm>
            <a:off x="6361449" y="4470995"/>
            <a:ext cx="4979664"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Sharing content across multiple devices and platforms</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1475" y="2097683"/>
            <a:ext cx="10899403"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Channel Power, Competition &amp; Brand Parity</a:t>
            </a:r>
            <a:endParaRPr lang="en-US" sz="3700" dirty="0"/>
          </a:p>
        </p:txBody>
      </p:sp>
      <p:sp>
        <p:nvSpPr>
          <p:cNvPr id="3" name="Shape 1"/>
          <p:cNvSpPr/>
          <p:nvPr/>
        </p:nvSpPr>
        <p:spPr>
          <a:xfrm>
            <a:off x="661475" y="3066355"/>
            <a:ext cx="3496877" cy="1693962"/>
          </a:xfrm>
          <a:prstGeom prst="roundRect">
            <a:avLst>
              <a:gd name="adj" fmla="val 1674"/>
            </a:avLst>
          </a:prstGeom>
          <a:solidFill>
            <a:srgbClr val="EEE8DD"/>
          </a:solidFill>
          <a:ln/>
        </p:spPr>
      </p:sp>
      <p:sp>
        <p:nvSpPr>
          <p:cNvPr id="4" name="Text 2"/>
          <p:cNvSpPr/>
          <p:nvPr/>
        </p:nvSpPr>
        <p:spPr>
          <a:xfrm>
            <a:off x="850482" y="3255367"/>
            <a:ext cx="2678442"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Shift in Channel Power</a:t>
            </a:r>
            <a:endParaRPr lang="en-US" sz="1850" dirty="0"/>
          </a:p>
        </p:txBody>
      </p:sp>
      <p:sp>
        <p:nvSpPr>
          <p:cNvPr id="5" name="Text 3"/>
          <p:cNvSpPr/>
          <p:nvPr/>
        </p:nvSpPr>
        <p:spPr>
          <a:xfrm>
            <a:off x="850482" y="3664049"/>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Mega-retailers control shelf space &amp; purchase data — suppliers must comply</a:t>
            </a:r>
            <a:endParaRPr lang="en-US" sz="1450" dirty="0"/>
          </a:p>
        </p:txBody>
      </p:sp>
      <p:sp>
        <p:nvSpPr>
          <p:cNvPr id="6" name="Shape 4"/>
          <p:cNvSpPr/>
          <p:nvPr/>
        </p:nvSpPr>
        <p:spPr>
          <a:xfrm>
            <a:off x="4347359" y="3066355"/>
            <a:ext cx="3496877" cy="1693962"/>
          </a:xfrm>
          <a:prstGeom prst="roundRect">
            <a:avLst>
              <a:gd name="adj" fmla="val 1674"/>
            </a:avLst>
          </a:prstGeom>
          <a:solidFill>
            <a:srgbClr val="EEE8DD"/>
          </a:solidFill>
          <a:ln/>
        </p:spPr>
      </p:sp>
      <p:sp>
        <p:nvSpPr>
          <p:cNvPr id="7" name="Text 5"/>
          <p:cNvSpPr/>
          <p:nvPr/>
        </p:nvSpPr>
        <p:spPr>
          <a:xfrm>
            <a:off x="4536366" y="325536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Global Competition</a:t>
            </a:r>
            <a:endParaRPr lang="en-US" sz="1850" dirty="0"/>
          </a:p>
        </p:txBody>
      </p:sp>
      <p:sp>
        <p:nvSpPr>
          <p:cNvPr id="8" name="Text 6"/>
          <p:cNvSpPr/>
          <p:nvPr/>
        </p:nvSpPr>
        <p:spPr>
          <a:xfrm>
            <a:off x="4536366" y="3664049"/>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A competitor can be 10,000 miles away — best value wins regardless of location</a:t>
            </a:r>
            <a:endParaRPr lang="en-US" sz="1450" dirty="0"/>
          </a:p>
        </p:txBody>
      </p:sp>
      <p:sp>
        <p:nvSpPr>
          <p:cNvPr id="9" name="Shape 7"/>
          <p:cNvSpPr/>
          <p:nvPr/>
        </p:nvSpPr>
        <p:spPr>
          <a:xfrm>
            <a:off x="8033244" y="3066355"/>
            <a:ext cx="3496877" cy="1693962"/>
          </a:xfrm>
          <a:prstGeom prst="roundRect">
            <a:avLst>
              <a:gd name="adj" fmla="val 1674"/>
            </a:avLst>
          </a:prstGeom>
          <a:solidFill>
            <a:srgbClr val="EEE8DD"/>
          </a:solidFill>
          <a:ln/>
        </p:spPr>
      </p:sp>
      <p:sp>
        <p:nvSpPr>
          <p:cNvPr id="10" name="Text 8"/>
          <p:cNvSpPr/>
          <p:nvPr/>
        </p:nvSpPr>
        <p:spPr>
          <a:xfrm>
            <a:off x="8222251" y="325536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Brand Parity</a:t>
            </a:r>
            <a:endParaRPr lang="en-US" sz="1850" dirty="0"/>
          </a:p>
        </p:txBody>
      </p:sp>
      <p:sp>
        <p:nvSpPr>
          <p:cNvPr id="11" name="Text 9"/>
          <p:cNvSpPr/>
          <p:nvPr/>
        </p:nvSpPr>
        <p:spPr>
          <a:xfrm>
            <a:off x="8222251" y="3664049"/>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Consumers perceive brands as nearly identical — price &amp; promotions drive decisions, loyalty declines</a:t>
            </a:r>
            <a:endParaRPr lang="en-US" sz="14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2157413"/>
            <a:ext cx="5644314" cy="561181"/>
          </a:xfrm>
          <a:prstGeom prst="rect">
            <a:avLst/>
          </a:prstGeom>
          <a:noFill/>
          <a:ln/>
        </p:spPr>
        <p:txBody>
          <a:bodyPr wrap="none" lIns="0" tIns="0" rIns="0" bIns="0" rtlCol="0" anchor="t"/>
          <a:lstStyle/>
          <a:p>
            <a:pPr algn="l" indent="0" marL="0">
              <a:lnSpc>
                <a:spcPct val="104000"/>
              </a:lnSpc>
              <a:buNone/>
            </a:pPr>
            <a:r>
              <a:rPr lang="en-US" sz="3500" dirty="0">
                <a:solidFill>
                  <a:srgbClr val="484237"/>
                </a:solidFill>
                <a:latin typeface="Gelasio SemiBold" pitchFamily="34" charset="0"/>
                <a:ea typeface="Gelasio SemiBold" pitchFamily="34" charset="-122"/>
                <a:cs typeface="Gelasio SemiBold" pitchFamily="34" charset="-120"/>
              </a:rPr>
              <a:t>Customer Engagement</a:t>
            </a:r>
            <a:endParaRPr lang="en-US" sz="3500" dirty="0"/>
          </a:p>
        </p:txBody>
      </p:sp>
      <p:sp>
        <p:nvSpPr>
          <p:cNvPr id="4" name="Text 1"/>
          <p:cNvSpPr/>
          <p:nvPr/>
        </p:nvSpPr>
        <p:spPr>
          <a:xfrm>
            <a:off x="661475" y="2974479"/>
            <a:ext cx="6296860"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Marketers engage customers at every </a:t>
            </a:r>
            <a:pPr algn="l" indent="0" marL="0">
              <a:lnSpc>
                <a:spcPct val="130000"/>
              </a:lnSpc>
              <a:buNone/>
            </a:pPr>
            <a:r>
              <a:rPr lang="en-US" sz="1400" b="1" dirty="0">
                <a:solidFill>
                  <a:srgbClr val="746558"/>
                </a:solidFill>
                <a:latin typeface="Gelasio Bold" pitchFamily="34" charset="0"/>
                <a:ea typeface="Gelasio Bold" pitchFamily="34" charset="-122"/>
                <a:cs typeface="Gelasio Bold" pitchFamily="34" charset="-120"/>
              </a:rPr>
              <a:t>contact point</a:t>
            </a:r>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 — any place where customers interact with or learn about a firm.</a:t>
            </a:r>
            <a:endParaRPr lang="en-US" sz="1400" dirty="0"/>
          </a:p>
        </p:txBody>
      </p:sp>
      <p:sp>
        <p:nvSpPr>
          <p:cNvPr id="5" name="Shape 2"/>
          <p:cNvSpPr/>
          <p:nvPr/>
        </p:nvSpPr>
        <p:spPr>
          <a:xfrm>
            <a:off x="661475" y="3726557"/>
            <a:ext cx="6296860" cy="973931"/>
          </a:xfrm>
          <a:prstGeom prst="roundRect">
            <a:avLst>
              <a:gd name="adj" fmla="val 2766"/>
            </a:avLst>
          </a:prstGeom>
          <a:solidFill>
            <a:srgbClr val="B6FCB8"/>
          </a:solidFill>
          <a:ln/>
        </p:spPr>
      </p:sp>
      <p:pic>
        <p:nvPicPr>
          <p:cNvPr id="6" name="Image 1" descr="preencoded.png">    </p:cNvPr>
          <p:cNvPicPr>
            <a:picLocks noChangeAspect="1"/>
          </p:cNvPicPr>
          <p:nvPr/>
        </p:nvPicPr>
        <p:blipFill>
          <a:blip r:embed="rId2"/>
          <a:stretch>
            <a:fillRect/>
          </a:stretch>
        </p:blipFill>
        <p:spPr>
          <a:xfrm>
            <a:off x="840957" y="3977977"/>
            <a:ext cx="224427" cy="179487"/>
          </a:xfrm>
          <a:prstGeom prst="rect">
            <a:avLst/>
          </a:prstGeom>
        </p:spPr>
      </p:pic>
      <p:sp>
        <p:nvSpPr>
          <p:cNvPr id="7" name="Text 3"/>
          <p:cNvSpPr/>
          <p:nvPr/>
        </p:nvSpPr>
        <p:spPr>
          <a:xfrm>
            <a:off x="1244867" y="3941961"/>
            <a:ext cx="5533986"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000000"/>
                </a:solidFill>
                <a:latin typeface="Gelasio" pitchFamily="34" charset="0"/>
                <a:ea typeface="Gelasio" pitchFamily="34" charset="-122"/>
                <a:cs typeface="Gelasio" pitchFamily="34" charset="-120"/>
              </a:rPr>
              <a:t>Digital and social media are central to building loyalty in a world of brand parity.</a:t>
            </a:r>
            <a:endParaRPr lang="en-US" sz="1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1475" y="1855490"/>
            <a:ext cx="8452829"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Why Integrated Marketing Works</a:t>
            </a:r>
            <a:endParaRPr lang="en-US" sz="3700" dirty="0"/>
          </a:p>
        </p:txBody>
      </p:sp>
      <p:sp>
        <p:nvSpPr>
          <p:cNvPr id="3" name="Shape 1"/>
          <p:cNvSpPr/>
          <p:nvPr/>
        </p:nvSpPr>
        <p:spPr>
          <a:xfrm>
            <a:off x="661475" y="2824163"/>
            <a:ext cx="10868745" cy="2178248"/>
          </a:xfrm>
          <a:prstGeom prst="roundRect">
            <a:avLst>
              <a:gd name="adj" fmla="val 1302"/>
            </a:avLst>
          </a:prstGeom>
          <a:solidFill>
            <a:srgbClr val="EEE8DD"/>
          </a:solidFill>
          <a:ln/>
        </p:spPr>
      </p:sp>
      <p:sp>
        <p:nvSpPr>
          <p:cNvPr id="4" name="Shape 2"/>
          <p:cNvSpPr/>
          <p:nvPr/>
        </p:nvSpPr>
        <p:spPr>
          <a:xfrm>
            <a:off x="661475" y="2824163"/>
            <a:ext cx="3622882" cy="1089124"/>
          </a:xfrm>
          <a:prstGeom prst="rect">
            <a:avLst/>
          </a:prstGeom>
          <a:solidFill>
            <a:srgbClr val="EEE8DD"/>
          </a:solidFill>
          <a:ln/>
        </p:spPr>
      </p:sp>
      <p:sp>
        <p:nvSpPr>
          <p:cNvPr id="5" name="Text 3"/>
          <p:cNvSpPr/>
          <p:nvPr/>
        </p:nvSpPr>
        <p:spPr>
          <a:xfrm>
            <a:off x="850482" y="3013174"/>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Unifies Strategy</a:t>
            </a:r>
            <a:endParaRPr lang="en-US" sz="1850" dirty="0"/>
          </a:p>
        </p:txBody>
      </p:sp>
      <p:sp>
        <p:nvSpPr>
          <p:cNvPr id="6" name="Text 4"/>
          <p:cNvSpPr/>
          <p:nvPr/>
        </p:nvSpPr>
        <p:spPr>
          <a:xfrm>
            <a:off x="850482" y="3421856"/>
            <a:ext cx="3244868"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Consistent message across all channels</a:t>
            </a:r>
            <a:endParaRPr lang="en-US" sz="1450" dirty="0"/>
          </a:p>
        </p:txBody>
      </p:sp>
      <p:sp>
        <p:nvSpPr>
          <p:cNvPr id="7" name="Shape 5"/>
          <p:cNvSpPr/>
          <p:nvPr/>
        </p:nvSpPr>
        <p:spPr>
          <a:xfrm>
            <a:off x="4284357" y="2824163"/>
            <a:ext cx="3622882" cy="1089124"/>
          </a:xfrm>
          <a:prstGeom prst="rect">
            <a:avLst/>
          </a:prstGeom>
          <a:solidFill>
            <a:srgbClr val="EEE8DD"/>
          </a:solidFill>
          <a:ln/>
        </p:spPr>
      </p:sp>
      <p:sp>
        <p:nvSpPr>
          <p:cNvPr id="8" name="Shape 6"/>
          <p:cNvSpPr/>
          <p:nvPr/>
        </p:nvSpPr>
        <p:spPr>
          <a:xfrm>
            <a:off x="4284357" y="2824163"/>
            <a:ext cx="25399" cy="1089124"/>
          </a:xfrm>
          <a:prstGeom prst="roundRect">
            <a:avLst>
              <a:gd name="adj" fmla="val 111630"/>
            </a:avLst>
          </a:prstGeom>
          <a:solidFill>
            <a:srgbClr val="D4CEC3"/>
          </a:solidFill>
          <a:ln/>
        </p:spPr>
      </p:sp>
      <p:sp>
        <p:nvSpPr>
          <p:cNvPr id="9" name="Text 7"/>
          <p:cNvSpPr/>
          <p:nvPr/>
        </p:nvSpPr>
        <p:spPr>
          <a:xfrm>
            <a:off x="4473364" y="3013174"/>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Streamlines Timing</a:t>
            </a:r>
            <a:endParaRPr lang="en-US" sz="1850" dirty="0"/>
          </a:p>
        </p:txBody>
      </p:sp>
      <p:sp>
        <p:nvSpPr>
          <p:cNvPr id="10" name="Text 8"/>
          <p:cNvSpPr/>
          <p:nvPr/>
        </p:nvSpPr>
        <p:spPr>
          <a:xfrm>
            <a:off x="4473364" y="3421856"/>
            <a:ext cx="3244868"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Coordinated campaign delivery</a:t>
            </a:r>
            <a:endParaRPr lang="en-US" sz="1450" dirty="0"/>
          </a:p>
        </p:txBody>
      </p:sp>
      <p:sp>
        <p:nvSpPr>
          <p:cNvPr id="11" name="Shape 9"/>
          <p:cNvSpPr/>
          <p:nvPr/>
        </p:nvSpPr>
        <p:spPr>
          <a:xfrm>
            <a:off x="7907239" y="2824163"/>
            <a:ext cx="3622882" cy="1089124"/>
          </a:xfrm>
          <a:prstGeom prst="rect">
            <a:avLst/>
          </a:prstGeom>
          <a:solidFill>
            <a:srgbClr val="EEE8DD"/>
          </a:solidFill>
          <a:ln/>
        </p:spPr>
      </p:sp>
      <p:sp>
        <p:nvSpPr>
          <p:cNvPr id="12" name="Shape 10"/>
          <p:cNvSpPr/>
          <p:nvPr/>
        </p:nvSpPr>
        <p:spPr>
          <a:xfrm>
            <a:off x="7907239" y="2824163"/>
            <a:ext cx="25399" cy="1089124"/>
          </a:xfrm>
          <a:prstGeom prst="roundRect">
            <a:avLst>
              <a:gd name="adj" fmla="val 111630"/>
            </a:avLst>
          </a:prstGeom>
          <a:solidFill>
            <a:srgbClr val="D4CEC3"/>
          </a:solidFill>
          <a:ln/>
        </p:spPr>
      </p:sp>
      <p:sp>
        <p:nvSpPr>
          <p:cNvPr id="13" name="Text 11"/>
          <p:cNvSpPr/>
          <p:nvPr/>
        </p:nvSpPr>
        <p:spPr>
          <a:xfrm>
            <a:off x="8096246" y="3013174"/>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Connects Audiences</a:t>
            </a:r>
            <a:endParaRPr lang="en-US" sz="1850" dirty="0"/>
          </a:p>
        </p:txBody>
      </p:sp>
      <p:sp>
        <p:nvSpPr>
          <p:cNvPr id="14" name="Text 12"/>
          <p:cNvSpPr/>
          <p:nvPr/>
        </p:nvSpPr>
        <p:spPr>
          <a:xfrm>
            <a:off x="8096246" y="3421856"/>
            <a:ext cx="3244868"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Reaches multiple stakeholders</a:t>
            </a:r>
            <a:endParaRPr lang="en-US" sz="1450" dirty="0"/>
          </a:p>
        </p:txBody>
      </p:sp>
      <p:sp>
        <p:nvSpPr>
          <p:cNvPr id="15" name="Shape 13"/>
          <p:cNvSpPr/>
          <p:nvPr/>
        </p:nvSpPr>
        <p:spPr>
          <a:xfrm>
            <a:off x="661475" y="3913287"/>
            <a:ext cx="5434273" cy="1089124"/>
          </a:xfrm>
          <a:prstGeom prst="rect">
            <a:avLst/>
          </a:prstGeom>
          <a:solidFill>
            <a:srgbClr val="EEE8DD"/>
          </a:solidFill>
          <a:ln/>
        </p:spPr>
      </p:sp>
      <p:sp>
        <p:nvSpPr>
          <p:cNvPr id="16" name="Shape 14"/>
          <p:cNvSpPr/>
          <p:nvPr/>
        </p:nvSpPr>
        <p:spPr>
          <a:xfrm>
            <a:off x="661475" y="3913287"/>
            <a:ext cx="5434273" cy="25400"/>
          </a:xfrm>
          <a:prstGeom prst="roundRect">
            <a:avLst>
              <a:gd name="adj" fmla="val 111625"/>
            </a:avLst>
          </a:prstGeom>
          <a:solidFill>
            <a:srgbClr val="D4CEC3"/>
          </a:solidFill>
          <a:ln/>
        </p:spPr>
      </p:sp>
      <p:sp>
        <p:nvSpPr>
          <p:cNvPr id="17" name="Text 15"/>
          <p:cNvSpPr/>
          <p:nvPr/>
        </p:nvSpPr>
        <p:spPr>
          <a:xfrm>
            <a:off x="850482" y="410229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Creates Insights</a:t>
            </a:r>
            <a:endParaRPr lang="en-US" sz="1850" dirty="0"/>
          </a:p>
        </p:txBody>
      </p:sp>
      <p:sp>
        <p:nvSpPr>
          <p:cNvPr id="18" name="Text 16"/>
          <p:cNvSpPr/>
          <p:nvPr/>
        </p:nvSpPr>
        <p:spPr>
          <a:xfrm>
            <a:off x="850482" y="4510980"/>
            <a:ext cx="5056259"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Meaningful, measurable data</a:t>
            </a:r>
            <a:endParaRPr lang="en-US" sz="1450" dirty="0"/>
          </a:p>
        </p:txBody>
      </p:sp>
      <p:sp>
        <p:nvSpPr>
          <p:cNvPr id="19" name="Shape 17"/>
          <p:cNvSpPr/>
          <p:nvPr/>
        </p:nvSpPr>
        <p:spPr>
          <a:xfrm>
            <a:off x="6095748" y="3913287"/>
            <a:ext cx="5434373" cy="1089124"/>
          </a:xfrm>
          <a:prstGeom prst="rect">
            <a:avLst/>
          </a:prstGeom>
          <a:solidFill>
            <a:srgbClr val="EEE8DD"/>
          </a:solidFill>
          <a:ln/>
        </p:spPr>
      </p:sp>
      <p:sp>
        <p:nvSpPr>
          <p:cNvPr id="20" name="Shape 18"/>
          <p:cNvSpPr/>
          <p:nvPr/>
        </p:nvSpPr>
        <p:spPr>
          <a:xfrm>
            <a:off x="6095748" y="3913287"/>
            <a:ext cx="25399" cy="1089124"/>
          </a:xfrm>
          <a:prstGeom prst="roundRect">
            <a:avLst>
              <a:gd name="adj" fmla="val 111630"/>
            </a:avLst>
          </a:prstGeom>
          <a:solidFill>
            <a:srgbClr val="D4CEC3"/>
          </a:solidFill>
          <a:ln/>
        </p:spPr>
      </p:sp>
      <p:sp>
        <p:nvSpPr>
          <p:cNvPr id="21" name="Shape 19"/>
          <p:cNvSpPr/>
          <p:nvPr/>
        </p:nvSpPr>
        <p:spPr>
          <a:xfrm>
            <a:off x="6095748" y="3913287"/>
            <a:ext cx="5434373" cy="25400"/>
          </a:xfrm>
          <a:prstGeom prst="roundRect">
            <a:avLst>
              <a:gd name="adj" fmla="val 111625"/>
            </a:avLst>
          </a:prstGeom>
          <a:solidFill>
            <a:srgbClr val="D4CEC3"/>
          </a:solidFill>
          <a:ln/>
        </p:spPr>
      </p:sp>
      <p:sp>
        <p:nvSpPr>
          <p:cNvPr id="22" name="Text 20"/>
          <p:cNvSpPr/>
          <p:nvPr/>
        </p:nvSpPr>
        <p:spPr>
          <a:xfrm>
            <a:off x="6284755" y="410229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746558"/>
                </a:solidFill>
                <a:latin typeface="Gelasio SemiBold" pitchFamily="34" charset="0"/>
                <a:ea typeface="Gelasio SemiBold" pitchFamily="34" charset="-122"/>
                <a:cs typeface="Gelasio SemiBold" pitchFamily="34" charset="-120"/>
              </a:rPr>
              <a:t>Maximizes Impact</a:t>
            </a:r>
            <a:endParaRPr lang="en-US" sz="1850" dirty="0"/>
          </a:p>
        </p:txBody>
      </p:sp>
      <p:sp>
        <p:nvSpPr>
          <p:cNvPr id="23" name="Text 21"/>
          <p:cNvSpPr/>
          <p:nvPr/>
        </p:nvSpPr>
        <p:spPr>
          <a:xfrm>
            <a:off x="6284755" y="4510980"/>
            <a:ext cx="5056359" cy="302419"/>
          </a:xfrm>
          <a:prstGeom prst="rect">
            <a:avLst/>
          </a:prstGeom>
          <a:noFill/>
          <a:ln/>
        </p:spPr>
        <p:txBody>
          <a:bodyPr wrap="none" lIns="0" tIns="0" rIns="0" bIns="0" rtlCol="0" anchor="t"/>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Greater ROI across all efforts</a:t>
            </a:r>
            <a:endParaRPr lang="en-US" sz="14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1203027"/>
            <a:ext cx="4999607" cy="413445"/>
          </a:xfrm>
          <a:prstGeom prst="rect">
            <a:avLst/>
          </a:prstGeom>
          <a:noFill/>
          <a:ln/>
        </p:spPr>
        <p:txBody>
          <a:bodyPr wrap="none" lIns="0" tIns="0" rIns="0" bIns="0" rtlCol="0" anchor="t"/>
          <a:lstStyle/>
          <a:p>
            <a:pPr algn="l" indent="0" marL="0">
              <a:lnSpc>
                <a:spcPct val="104000"/>
              </a:lnSpc>
              <a:buNone/>
            </a:pPr>
            <a:r>
              <a:rPr lang="en-US" sz="2600" dirty="0">
                <a:solidFill>
                  <a:srgbClr val="484237"/>
                </a:solidFill>
                <a:latin typeface="Gelasio SemiBold" pitchFamily="34" charset="0"/>
                <a:ea typeface="Gelasio SemiBold" pitchFamily="34" charset="-122"/>
                <a:cs typeface="Gelasio SemiBold" pitchFamily="34" charset="-120"/>
              </a:rPr>
              <a:t>International IMC — GIMC</a:t>
            </a:r>
            <a:endParaRPr lang="en-US" sz="2600" dirty="0"/>
          </a:p>
        </p:txBody>
      </p:sp>
      <p:sp>
        <p:nvSpPr>
          <p:cNvPr id="3" name="Text 1"/>
          <p:cNvSpPr/>
          <p:nvPr/>
        </p:nvSpPr>
        <p:spPr>
          <a:xfrm>
            <a:off x="661475" y="3380085"/>
            <a:ext cx="4510173" cy="206673"/>
          </a:xfrm>
          <a:prstGeom prst="rect">
            <a:avLst/>
          </a:prstGeom>
          <a:noFill/>
          <a:ln/>
        </p:spPr>
        <p:txBody>
          <a:bodyPr wrap="none" lIns="0" tIns="0" rIns="0" bIns="0" rtlCol="0" anchor="t"/>
          <a:lstStyle/>
          <a:p>
            <a:pPr algn="l" indent="0" marL="0">
              <a:lnSpc>
                <a:spcPct val="104000"/>
              </a:lnSpc>
              <a:buNone/>
            </a:pPr>
            <a:r>
              <a:rPr lang="en-US" sz="1300" dirty="0">
                <a:solidFill>
                  <a:srgbClr val="484237"/>
                </a:solidFill>
                <a:latin typeface="Gelasio SemiBold" pitchFamily="34" charset="0"/>
                <a:ea typeface="Gelasio SemiBold" pitchFamily="34" charset="-122"/>
                <a:cs typeface="Gelasio SemiBold" pitchFamily="34" charset="-120"/>
              </a:rPr>
              <a:t>Globally Integrated Marketing Communications</a:t>
            </a:r>
            <a:endParaRPr lang="en-US" sz="1300" dirty="0"/>
          </a:p>
        </p:txBody>
      </p:sp>
      <p:sp>
        <p:nvSpPr>
          <p:cNvPr id="4" name="Text 2"/>
          <p:cNvSpPr/>
          <p:nvPr/>
        </p:nvSpPr>
        <p:spPr>
          <a:xfrm>
            <a:off x="661475" y="3679329"/>
            <a:ext cx="5273047"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746558"/>
                </a:solidFill>
                <a:latin typeface="Gelasio" pitchFamily="34" charset="0"/>
                <a:ea typeface="Gelasio" pitchFamily="34" charset="-122"/>
                <a:cs typeface="Gelasio" pitchFamily="34" charset="-120"/>
              </a:rPr>
              <a:t>Same goal as IMC — coordinate across all platforms — but greater cultural &amp; national complexity.</a:t>
            </a:r>
            <a:endParaRPr lang="en-US" sz="1000" dirty="0"/>
          </a:p>
        </p:txBody>
      </p:sp>
      <p:pic>
        <p:nvPicPr>
          <p:cNvPr id="5" name="Image 0" descr="preencoded.png">    </p:cNvPr>
          <p:cNvPicPr>
            <a:picLocks noChangeAspect="1"/>
          </p:cNvPicPr>
          <p:nvPr/>
        </p:nvPicPr>
        <p:blipFill>
          <a:blip r:embed="rId1"/>
          <a:stretch>
            <a:fillRect/>
          </a:stretch>
        </p:blipFill>
        <p:spPr>
          <a:xfrm>
            <a:off x="6263523" y="1859558"/>
            <a:ext cx="3691044" cy="369113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1365548"/>
            <a:ext cx="5257371" cy="531614"/>
          </a:xfrm>
          <a:prstGeom prst="rect">
            <a:avLst/>
          </a:prstGeom>
          <a:noFill/>
          <a:ln/>
        </p:spPr>
        <p:txBody>
          <a:bodyPr wrap="none" lIns="0" tIns="0" rIns="0" bIns="0" rtlCol="0" anchor="t"/>
          <a:lstStyle/>
          <a:p>
            <a:pPr algn="l" indent="0" marL="0">
              <a:lnSpc>
                <a:spcPct val="104000"/>
              </a:lnSpc>
              <a:buNone/>
            </a:pPr>
            <a:r>
              <a:rPr lang="en-US" sz="3300" dirty="0">
                <a:solidFill>
                  <a:srgbClr val="484237"/>
                </a:solidFill>
                <a:latin typeface="Gelasio SemiBold" pitchFamily="34" charset="0"/>
                <a:ea typeface="Gelasio SemiBold" pitchFamily="34" charset="-122"/>
                <a:cs typeface="Gelasio SemiBold" pitchFamily="34" charset="-120"/>
              </a:rPr>
              <a:t>Key Terms at a Glance</a:t>
            </a:r>
            <a:endParaRPr lang="en-US" sz="33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03351"/>
            <a:ext cx="5357778" cy="994271"/>
          </a:xfrm>
          <a:prstGeom prst="rect">
            <a:avLst/>
          </a:prstGeom>
        </p:spPr>
      </p:pic>
      <p:sp>
        <p:nvSpPr>
          <p:cNvPr id="4" name="Text 1"/>
          <p:cNvSpPr/>
          <p:nvPr/>
        </p:nvSpPr>
        <p:spPr>
          <a:xfrm>
            <a:off x="926779" y="2392462"/>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IMC</a:t>
            </a:r>
            <a:endParaRPr lang="en-US" sz="1650" dirty="0"/>
          </a:p>
        </p:txBody>
      </p:sp>
      <p:sp>
        <p:nvSpPr>
          <p:cNvPr id="5" name="Text 2"/>
          <p:cNvSpPr/>
          <p:nvPr/>
        </p:nvSpPr>
        <p:spPr>
          <a:xfrm>
            <a:off x="926779" y="2749947"/>
            <a:ext cx="4903367"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Coordination of all marketing tools into a seamless program</a:t>
            </a:r>
            <a:endParaRPr lang="en-US" sz="13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72343" y="2203351"/>
            <a:ext cx="5357877" cy="994271"/>
          </a:xfrm>
          <a:prstGeom prst="rect">
            <a:avLst/>
          </a:prstGeom>
        </p:spPr>
      </p:pic>
      <p:sp>
        <p:nvSpPr>
          <p:cNvPr id="7" name="Text 3"/>
          <p:cNvSpPr/>
          <p:nvPr/>
        </p:nvSpPr>
        <p:spPr>
          <a:xfrm>
            <a:off x="6437648" y="2392462"/>
            <a:ext cx="2186131"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Encoding / Decoding</a:t>
            </a:r>
            <a:endParaRPr lang="en-US" sz="1650" dirty="0"/>
          </a:p>
        </p:txBody>
      </p:sp>
      <p:sp>
        <p:nvSpPr>
          <p:cNvPr id="8" name="Text 4"/>
          <p:cNvSpPr/>
          <p:nvPr/>
        </p:nvSpPr>
        <p:spPr>
          <a:xfrm>
            <a:off x="6437648" y="2749947"/>
            <a:ext cx="4903466"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Transforming ideas into messages; receivers interpreting them</a:t>
            </a:r>
            <a:endParaRPr lang="en-US" sz="13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350716"/>
            <a:ext cx="5357778" cy="994271"/>
          </a:xfrm>
          <a:prstGeom prst="rect">
            <a:avLst/>
          </a:prstGeom>
        </p:spPr>
      </p:pic>
      <p:sp>
        <p:nvSpPr>
          <p:cNvPr id="10" name="Text 5"/>
          <p:cNvSpPr/>
          <p:nvPr/>
        </p:nvSpPr>
        <p:spPr>
          <a:xfrm>
            <a:off x="926779" y="3539827"/>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Noise &amp; Clutter</a:t>
            </a:r>
            <a:endParaRPr lang="en-US" sz="1650" dirty="0"/>
          </a:p>
        </p:txBody>
      </p:sp>
      <p:sp>
        <p:nvSpPr>
          <p:cNvPr id="11" name="Text 6"/>
          <p:cNvSpPr/>
          <p:nvPr/>
        </p:nvSpPr>
        <p:spPr>
          <a:xfrm>
            <a:off x="926779" y="3897312"/>
            <a:ext cx="4903367"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Anything distorting a message; hundreds of daily ads tuned out</a:t>
            </a:r>
            <a:endParaRPr lang="en-US" sz="13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72343" y="3350716"/>
            <a:ext cx="5357877" cy="994271"/>
          </a:xfrm>
          <a:prstGeom prst="rect">
            <a:avLst/>
          </a:prstGeom>
        </p:spPr>
      </p:pic>
      <p:sp>
        <p:nvSpPr>
          <p:cNvPr id="13" name="Text 7"/>
          <p:cNvSpPr/>
          <p:nvPr/>
        </p:nvSpPr>
        <p:spPr>
          <a:xfrm>
            <a:off x="6437648" y="3539827"/>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Brand Parity</a:t>
            </a:r>
            <a:endParaRPr lang="en-US" sz="1650" dirty="0"/>
          </a:p>
        </p:txBody>
      </p:sp>
      <p:sp>
        <p:nvSpPr>
          <p:cNvPr id="14" name="Text 8"/>
          <p:cNvSpPr/>
          <p:nvPr/>
        </p:nvSpPr>
        <p:spPr>
          <a:xfrm>
            <a:off x="6437648" y="3897312"/>
            <a:ext cx="4903466"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Perception that most brands are essentially the same</a:t>
            </a:r>
            <a:endParaRPr lang="en-US" sz="130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4498082"/>
            <a:ext cx="5357778" cy="994271"/>
          </a:xfrm>
          <a:prstGeom prst="rect">
            <a:avLst/>
          </a:prstGeom>
        </p:spPr>
      </p:pic>
      <p:sp>
        <p:nvSpPr>
          <p:cNvPr id="16" name="Text 9"/>
          <p:cNvSpPr/>
          <p:nvPr/>
        </p:nvSpPr>
        <p:spPr>
          <a:xfrm>
            <a:off x="926779" y="4687193"/>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Contact Point</a:t>
            </a:r>
            <a:endParaRPr lang="en-US" sz="1650" dirty="0"/>
          </a:p>
        </p:txBody>
      </p:sp>
      <p:sp>
        <p:nvSpPr>
          <p:cNvPr id="17" name="Text 10"/>
          <p:cNvSpPr/>
          <p:nvPr/>
        </p:nvSpPr>
        <p:spPr>
          <a:xfrm>
            <a:off x="926779" y="5044678"/>
            <a:ext cx="4903367"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Any place customers interact with or learn about a firm</a:t>
            </a:r>
            <a:endParaRPr lang="en-US" sz="1300" dirty="0"/>
          </a:p>
        </p:txBody>
      </p:sp>
      <p:pic>
        <p:nvPicPr>
          <p:cNvPr id="18"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72343" y="4498082"/>
            <a:ext cx="5357877" cy="994271"/>
          </a:xfrm>
          <a:prstGeom prst="rect">
            <a:avLst/>
          </a:prstGeom>
        </p:spPr>
      </p:pic>
      <p:sp>
        <p:nvSpPr>
          <p:cNvPr id="19" name="Text 11"/>
          <p:cNvSpPr/>
          <p:nvPr/>
        </p:nvSpPr>
        <p:spPr>
          <a:xfrm>
            <a:off x="6437648" y="4687193"/>
            <a:ext cx="3248539" cy="265708"/>
          </a:xfrm>
          <a:prstGeom prst="rect">
            <a:avLst/>
          </a:prstGeom>
          <a:noFill/>
          <a:ln/>
        </p:spPr>
        <p:txBody>
          <a:bodyPr wrap="none" lIns="0" tIns="0" rIns="0" bIns="0" rtlCol="0" anchor="t"/>
          <a:lstStyle/>
          <a:p>
            <a:pPr algn="l" indent="0" marL="0">
              <a:lnSpc>
                <a:spcPct val="104000"/>
              </a:lnSpc>
              <a:buNone/>
            </a:pPr>
            <a:r>
              <a:rPr lang="en-US" sz="1650" dirty="0">
                <a:solidFill>
                  <a:srgbClr val="746558"/>
                </a:solidFill>
                <a:latin typeface="Gelasio SemiBold" pitchFamily="34" charset="0"/>
                <a:ea typeface="Gelasio SemiBold" pitchFamily="34" charset="-122"/>
                <a:cs typeface="Gelasio SemiBold" pitchFamily="34" charset="-120"/>
              </a:rPr>
              <a:t>Standardization vs. Adaptation</a:t>
            </a:r>
            <a:endParaRPr lang="en-US" sz="1650" dirty="0"/>
          </a:p>
        </p:txBody>
      </p:sp>
      <p:sp>
        <p:nvSpPr>
          <p:cNvPr id="20" name="Text 12"/>
          <p:cNvSpPr/>
          <p:nvPr/>
        </p:nvSpPr>
        <p:spPr>
          <a:xfrm>
            <a:off x="6437648" y="5044678"/>
            <a:ext cx="4903466" cy="258564"/>
          </a:xfrm>
          <a:prstGeom prst="rect">
            <a:avLst/>
          </a:prstGeom>
          <a:noFill/>
          <a:ln/>
        </p:spPr>
        <p:txBody>
          <a:bodyPr wrap="none" lIns="0" tIns="0" rIns="0" bIns="0" rtlCol="0" anchor="t"/>
          <a:lstStyle/>
          <a:p>
            <a:pPr algn="l" indent="0" marL="0">
              <a:lnSpc>
                <a:spcPct val="127000"/>
              </a:lnSpc>
              <a:buNone/>
            </a:pPr>
            <a:r>
              <a:rPr lang="en-US" sz="1300" dirty="0">
                <a:solidFill>
                  <a:srgbClr val="746558"/>
                </a:solidFill>
                <a:latin typeface="Gelasio" pitchFamily="34" charset="0"/>
                <a:ea typeface="Gelasio" pitchFamily="34" charset="-122"/>
                <a:cs typeface="Gelasio" pitchFamily="34" charset="-120"/>
              </a:rPr>
              <a:t>Uniform global message vs. country-specific tailoring</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61475" y="1606649"/>
            <a:ext cx="7631517" cy="443012"/>
          </a:xfrm>
          <a:prstGeom prst="rect">
            <a:avLst/>
          </a:prstGeom>
          <a:noFill/>
          <a:ln/>
        </p:spPr>
        <p:txBody>
          <a:bodyPr wrap="none" lIns="0" tIns="0" rIns="0" bIns="0" rtlCol="0" anchor="t"/>
          <a:lstStyle/>
          <a:p>
            <a:pPr algn="l" indent="0" marL="0">
              <a:lnSpc>
                <a:spcPct val="104000"/>
              </a:lnSpc>
              <a:buNone/>
            </a:pPr>
            <a:r>
              <a:rPr lang="en-US" sz="2750" dirty="0">
                <a:solidFill>
                  <a:srgbClr val="484237"/>
                </a:solidFill>
                <a:latin typeface="Gelasio SemiBold" pitchFamily="34" charset="0"/>
                <a:ea typeface="Gelasio SemiBold" pitchFamily="34" charset="-122"/>
                <a:cs typeface="Gelasio SemiBold" pitchFamily="34" charset="-120"/>
              </a:rPr>
              <a:t>Advertising vs. Other Promotional Tools</a:t>
            </a:r>
            <a:endParaRPr lang="en-US" sz="2750" dirty="0"/>
          </a:p>
        </p:txBody>
      </p:sp>
      <p:sp>
        <p:nvSpPr>
          <p:cNvPr id="3" name="Text 1"/>
          <p:cNvSpPr/>
          <p:nvPr/>
        </p:nvSpPr>
        <p:spPr>
          <a:xfrm>
            <a:off x="661475" y="2262287"/>
            <a:ext cx="11478330"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Each communication tool offers distinct advantages and serves specific strategic goals within an integrated marketing plan.</a:t>
            </a:r>
            <a:endParaRPr lang="en-US" sz="1100" dirty="0"/>
          </a:p>
        </p:txBody>
      </p:sp>
      <p:sp>
        <p:nvSpPr>
          <p:cNvPr id="4" name="Shape 2"/>
          <p:cNvSpPr/>
          <p:nvPr/>
        </p:nvSpPr>
        <p:spPr>
          <a:xfrm>
            <a:off x="661475" y="2580283"/>
            <a:ext cx="10868745" cy="2670969"/>
          </a:xfrm>
          <a:prstGeom prst="roundRect">
            <a:avLst>
              <a:gd name="adj" fmla="val 796"/>
            </a:avLst>
          </a:prstGeom>
          <a:noFill/>
          <a:ln w="6350">
            <a:solidFill>
              <a:srgbClr val="000000">
                <a:alpha val="8000"/>
              </a:srgbClr>
            </a:solidFill>
            <a:prstDash val="solid"/>
          </a:ln>
        </p:spPr>
      </p:sp>
      <p:sp>
        <p:nvSpPr>
          <p:cNvPr id="5" name="Text 3"/>
          <p:cNvSpPr/>
          <p:nvPr/>
        </p:nvSpPr>
        <p:spPr>
          <a:xfrm>
            <a:off x="809506" y="2656681"/>
            <a:ext cx="5751071" cy="198438"/>
          </a:xfrm>
          <a:prstGeom prst="rect">
            <a:avLst/>
          </a:prstGeom>
          <a:noFill/>
          <a:ln/>
        </p:spPr>
        <p:txBody>
          <a:bodyPr wrap="none" lIns="0" tIns="0" rIns="0" bIns="0" rtlCol="0" anchor="t"/>
          <a:lstStyle/>
          <a:p>
            <a:pPr algn="l" indent="0" marL="0">
              <a:lnSpc>
                <a:spcPct val="117000"/>
              </a:lnSpc>
              <a:buNone/>
            </a:pPr>
            <a:r>
              <a:rPr lang="en-US" sz="1100" b="1" dirty="0">
                <a:solidFill>
                  <a:srgbClr val="746558"/>
                </a:solidFill>
                <a:latin typeface="Gelasio Bold" pitchFamily="34" charset="0"/>
                <a:ea typeface="Gelasio Bold" pitchFamily="34" charset="-122"/>
                <a:cs typeface="Gelasio Bold" pitchFamily="34" charset="-120"/>
              </a:rPr>
              <a:t>Promotional Tool</a:t>
            </a:r>
            <a:endParaRPr lang="en-US" sz="1100" dirty="0"/>
          </a:p>
        </p:txBody>
      </p:sp>
      <p:sp>
        <p:nvSpPr>
          <p:cNvPr id="6" name="Text 4"/>
          <p:cNvSpPr/>
          <p:nvPr/>
        </p:nvSpPr>
        <p:spPr>
          <a:xfrm>
            <a:off x="6240703" y="2656681"/>
            <a:ext cx="5751071" cy="198438"/>
          </a:xfrm>
          <a:prstGeom prst="rect">
            <a:avLst/>
          </a:prstGeom>
          <a:noFill/>
          <a:ln/>
        </p:spPr>
        <p:txBody>
          <a:bodyPr wrap="none" lIns="0" tIns="0" rIns="0" bIns="0" rtlCol="0" anchor="t"/>
          <a:lstStyle/>
          <a:p>
            <a:pPr algn="l" indent="0" marL="0">
              <a:lnSpc>
                <a:spcPct val="117000"/>
              </a:lnSpc>
              <a:buNone/>
            </a:pPr>
            <a:r>
              <a:rPr lang="en-US" sz="1100" b="1" dirty="0">
                <a:solidFill>
                  <a:srgbClr val="746558"/>
                </a:solidFill>
                <a:latin typeface="Gelasio Bold" pitchFamily="34" charset="0"/>
                <a:ea typeface="Gelasio Bold" pitchFamily="34" charset="-122"/>
                <a:cs typeface="Gelasio Bold" pitchFamily="34" charset="-120"/>
              </a:rPr>
              <a:t>Key Characteristics</a:t>
            </a:r>
            <a:endParaRPr lang="en-US" sz="1100" dirty="0"/>
          </a:p>
        </p:txBody>
      </p:sp>
      <p:sp>
        <p:nvSpPr>
          <p:cNvPr id="7" name="Text 5"/>
          <p:cNvSpPr/>
          <p:nvPr/>
        </p:nvSpPr>
        <p:spPr>
          <a:xfrm>
            <a:off x="809506" y="3001566"/>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Advertising</a:t>
            </a:r>
            <a:endParaRPr lang="en-US" sz="1100" dirty="0"/>
          </a:p>
        </p:txBody>
      </p:sp>
      <p:sp>
        <p:nvSpPr>
          <p:cNvPr id="8" name="Text 6"/>
          <p:cNvSpPr/>
          <p:nvPr/>
        </p:nvSpPr>
        <p:spPr>
          <a:xfrm>
            <a:off x="6240703" y="3001566"/>
            <a:ext cx="5141486"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Paid, non-personal, mass media, controlled message, ideal for brand building and awareness.</a:t>
            </a:r>
            <a:endParaRPr lang="en-US" sz="1100" dirty="0"/>
          </a:p>
        </p:txBody>
      </p:sp>
      <p:sp>
        <p:nvSpPr>
          <p:cNvPr id="9" name="Text 7"/>
          <p:cNvSpPr/>
          <p:nvPr/>
        </p:nvSpPr>
        <p:spPr>
          <a:xfrm>
            <a:off x="809506" y="3544888"/>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Public Relations</a:t>
            </a:r>
            <a:endParaRPr lang="en-US" sz="1100" dirty="0"/>
          </a:p>
        </p:txBody>
      </p:sp>
      <p:sp>
        <p:nvSpPr>
          <p:cNvPr id="10" name="Text 8"/>
          <p:cNvSpPr/>
          <p:nvPr/>
        </p:nvSpPr>
        <p:spPr>
          <a:xfrm>
            <a:off x="6240703" y="3544888"/>
            <a:ext cx="5141486"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Unpaid, earned media, builds credibility and trust, manages public image and reputation.</a:t>
            </a:r>
            <a:endParaRPr lang="en-US" sz="1100" dirty="0"/>
          </a:p>
        </p:txBody>
      </p:sp>
      <p:sp>
        <p:nvSpPr>
          <p:cNvPr id="11" name="Text 9"/>
          <p:cNvSpPr/>
          <p:nvPr/>
        </p:nvSpPr>
        <p:spPr>
          <a:xfrm>
            <a:off x="809506" y="4088209"/>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Sales Promotions</a:t>
            </a:r>
            <a:endParaRPr lang="en-US" sz="1100" dirty="0"/>
          </a:p>
        </p:txBody>
      </p:sp>
      <p:sp>
        <p:nvSpPr>
          <p:cNvPr id="12" name="Text 10"/>
          <p:cNvSpPr/>
          <p:nvPr/>
        </p:nvSpPr>
        <p:spPr>
          <a:xfrm>
            <a:off x="6240703" y="4088209"/>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Short-term incentives, immediate response, encourages quick purchases and trial.</a:t>
            </a:r>
            <a:endParaRPr lang="en-US" sz="1100" dirty="0"/>
          </a:p>
        </p:txBody>
      </p:sp>
      <p:sp>
        <p:nvSpPr>
          <p:cNvPr id="13" name="Text 11"/>
          <p:cNvSpPr/>
          <p:nvPr/>
        </p:nvSpPr>
        <p:spPr>
          <a:xfrm>
            <a:off x="809506" y="4433094"/>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Personal Selling</a:t>
            </a:r>
            <a:endParaRPr lang="en-US" sz="1100" dirty="0"/>
          </a:p>
        </p:txBody>
      </p:sp>
      <p:sp>
        <p:nvSpPr>
          <p:cNvPr id="14" name="Text 12"/>
          <p:cNvSpPr/>
          <p:nvPr/>
        </p:nvSpPr>
        <p:spPr>
          <a:xfrm>
            <a:off x="6240703" y="4433094"/>
            <a:ext cx="5141486"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Personal, direct interaction, customized messages, fosters long-term customer relationships.</a:t>
            </a:r>
            <a:endParaRPr lang="en-US" sz="1100" dirty="0"/>
          </a:p>
        </p:txBody>
      </p:sp>
      <p:sp>
        <p:nvSpPr>
          <p:cNvPr id="15" name="Text 13"/>
          <p:cNvSpPr/>
          <p:nvPr/>
        </p:nvSpPr>
        <p:spPr>
          <a:xfrm>
            <a:off x="809506" y="4976416"/>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Direct Marketing</a:t>
            </a:r>
            <a:endParaRPr lang="en-US" sz="1100" dirty="0"/>
          </a:p>
        </p:txBody>
      </p:sp>
      <p:sp>
        <p:nvSpPr>
          <p:cNvPr id="16" name="Text 14"/>
          <p:cNvSpPr/>
          <p:nvPr/>
        </p:nvSpPr>
        <p:spPr>
          <a:xfrm>
            <a:off x="6240703" y="4976416"/>
            <a:ext cx="5751071" cy="198438"/>
          </a:xfrm>
          <a:prstGeom prst="rect">
            <a:avLst/>
          </a:prstGeom>
          <a:noFill/>
          <a:ln/>
        </p:spPr>
        <p:txBody>
          <a:bodyPr wrap="none" lIns="0" tIns="0" rIns="0" bIns="0" rtlCol="0" anchor="t"/>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Measurable, targets specific individuals, drives direct action and engagement.</a:t>
            </a:r>
            <a:endParaRPr lang="en-US" sz="11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772047"/>
          </a:xfrm>
          <a:prstGeom prst="rect">
            <a:avLst/>
          </a:prstGeom>
        </p:spPr>
      </p:pic>
      <p:sp>
        <p:nvSpPr>
          <p:cNvPr id="3" name="Text 0"/>
          <p:cNvSpPr/>
          <p:nvPr/>
        </p:nvSpPr>
        <p:spPr>
          <a:xfrm>
            <a:off x="661475" y="2994620"/>
            <a:ext cx="6332280" cy="443012"/>
          </a:xfrm>
          <a:prstGeom prst="rect">
            <a:avLst/>
          </a:prstGeom>
          <a:noFill/>
          <a:ln/>
        </p:spPr>
        <p:txBody>
          <a:bodyPr wrap="none" lIns="0" tIns="0" rIns="0" bIns="0" rtlCol="0" anchor="t"/>
          <a:lstStyle/>
          <a:p>
            <a:pPr algn="l" indent="0" marL="0">
              <a:lnSpc>
                <a:spcPct val="104000"/>
              </a:lnSpc>
              <a:buNone/>
            </a:pPr>
            <a:r>
              <a:rPr lang="en-US" sz="2750" dirty="0">
                <a:solidFill>
                  <a:srgbClr val="484237"/>
                </a:solidFill>
                <a:latin typeface="Gelasio SemiBold" pitchFamily="34" charset="0"/>
                <a:ea typeface="Gelasio SemiBold" pitchFamily="34" charset="-122"/>
                <a:cs typeface="Gelasio SemiBold" pitchFamily="34" charset="-120"/>
              </a:rPr>
              <a:t>The Role of Advertising Agencies</a:t>
            </a:r>
            <a:endParaRPr lang="en-US" sz="2750" dirty="0"/>
          </a:p>
        </p:txBody>
      </p:sp>
      <p:sp>
        <p:nvSpPr>
          <p:cNvPr id="4" name="Text 1"/>
          <p:cNvSpPr/>
          <p:nvPr/>
        </p:nvSpPr>
        <p:spPr>
          <a:xfrm>
            <a:off x="661475" y="3597077"/>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Advertising agencies are crucial partners in crafting and executing integrated marketing communications (IMC) campaigns, bringing specialized expertise and resources to coordinate efforts.</a:t>
            </a:r>
            <a:endParaRPr lang="en-US" sz="1100" dirty="0"/>
          </a:p>
        </p:txBody>
      </p:sp>
      <p:sp>
        <p:nvSpPr>
          <p:cNvPr id="5" name="Text 2"/>
          <p:cNvSpPr/>
          <p:nvPr/>
        </p:nvSpPr>
        <p:spPr>
          <a:xfrm>
            <a:off x="661475" y="4219773"/>
            <a:ext cx="2474652" cy="221456"/>
          </a:xfrm>
          <a:prstGeom prst="rect">
            <a:avLst/>
          </a:prstGeom>
          <a:noFill/>
          <a:ln/>
        </p:spPr>
        <p:txBody>
          <a:bodyPr wrap="none" lIns="0" tIns="0" rIns="0" bIns="0" rtlCol="0" anchor="t"/>
          <a:lstStyle/>
          <a:p>
            <a:pPr algn="l" indent="0" marL="0">
              <a:lnSpc>
                <a:spcPct val="104000"/>
              </a:lnSpc>
              <a:buNone/>
            </a:pPr>
            <a:r>
              <a:rPr lang="en-US" sz="1350" dirty="0">
                <a:solidFill>
                  <a:srgbClr val="484237"/>
                </a:solidFill>
                <a:latin typeface="Gelasio SemiBold" pitchFamily="34" charset="0"/>
                <a:ea typeface="Gelasio SemiBold" pitchFamily="34" charset="-122"/>
                <a:cs typeface="Gelasio SemiBold" pitchFamily="34" charset="-120"/>
              </a:rPr>
              <a:t>Full-Service Agencies</a:t>
            </a:r>
            <a:endParaRPr lang="en-US" sz="1350" dirty="0"/>
          </a:p>
        </p:txBody>
      </p:sp>
      <p:sp>
        <p:nvSpPr>
          <p:cNvPr id="6" name="Text 3"/>
          <p:cNvSpPr/>
          <p:nvPr/>
        </p:nvSpPr>
        <p:spPr>
          <a:xfrm>
            <a:off x="661475" y="4547493"/>
            <a:ext cx="3391907" cy="992188"/>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These agencies provide a complete suite of services: creative development, media planning and buying, market research, and account management. They streamline IMC by offering holistic campaign integration from strategy to execution.</a:t>
            </a:r>
            <a:endParaRPr lang="en-US" sz="1100" dirty="0"/>
          </a:p>
        </p:txBody>
      </p:sp>
      <p:sp>
        <p:nvSpPr>
          <p:cNvPr id="7" name="Text 4"/>
          <p:cNvSpPr/>
          <p:nvPr/>
        </p:nvSpPr>
        <p:spPr>
          <a:xfrm>
            <a:off x="4405599" y="4219773"/>
            <a:ext cx="2381587" cy="221456"/>
          </a:xfrm>
          <a:prstGeom prst="rect">
            <a:avLst/>
          </a:prstGeom>
          <a:noFill/>
          <a:ln/>
        </p:spPr>
        <p:txBody>
          <a:bodyPr wrap="none" lIns="0" tIns="0" rIns="0" bIns="0" rtlCol="0" anchor="t"/>
          <a:lstStyle/>
          <a:p>
            <a:pPr algn="l" indent="0" marL="0">
              <a:lnSpc>
                <a:spcPct val="104000"/>
              </a:lnSpc>
              <a:buNone/>
            </a:pPr>
            <a:r>
              <a:rPr lang="en-US" sz="1350" dirty="0">
                <a:solidFill>
                  <a:srgbClr val="484237"/>
                </a:solidFill>
                <a:latin typeface="Gelasio SemiBold" pitchFamily="34" charset="0"/>
                <a:ea typeface="Gelasio SemiBold" pitchFamily="34" charset="-122"/>
                <a:cs typeface="Gelasio SemiBold" pitchFamily="34" charset="-120"/>
              </a:rPr>
              <a:t>Boutique Agencies</a:t>
            </a:r>
            <a:endParaRPr lang="en-US" sz="1350" dirty="0"/>
          </a:p>
        </p:txBody>
      </p:sp>
      <p:sp>
        <p:nvSpPr>
          <p:cNvPr id="8" name="Text 5"/>
          <p:cNvSpPr/>
          <p:nvPr/>
        </p:nvSpPr>
        <p:spPr>
          <a:xfrm>
            <a:off x="4405599" y="4547493"/>
            <a:ext cx="3391907" cy="992188"/>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Specializing in niche areas such as digital marketing, branding, public relations, or specific creative services, boutique agencies offer deep, focused expertise to enhance particular components of an IMC campaign.</a:t>
            </a:r>
            <a:endParaRPr lang="en-US" sz="1100" dirty="0"/>
          </a:p>
        </p:txBody>
      </p:sp>
      <p:sp>
        <p:nvSpPr>
          <p:cNvPr id="9" name="Text 6"/>
          <p:cNvSpPr/>
          <p:nvPr/>
        </p:nvSpPr>
        <p:spPr>
          <a:xfrm>
            <a:off x="8149723" y="4219773"/>
            <a:ext cx="2381587" cy="221456"/>
          </a:xfrm>
          <a:prstGeom prst="rect">
            <a:avLst/>
          </a:prstGeom>
          <a:noFill/>
          <a:ln/>
        </p:spPr>
        <p:txBody>
          <a:bodyPr wrap="none" lIns="0" tIns="0" rIns="0" bIns="0" rtlCol="0" anchor="t"/>
          <a:lstStyle/>
          <a:p>
            <a:pPr algn="l" indent="0" marL="0">
              <a:lnSpc>
                <a:spcPct val="104000"/>
              </a:lnSpc>
              <a:buNone/>
            </a:pPr>
            <a:r>
              <a:rPr lang="en-US" sz="1350" dirty="0">
                <a:solidFill>
                  <a:srgbClr val="484237"/>
                </a:solidFill>
                <a:latin typeface="Gelasio SemiBold" pitchFamily="34" charset="0"/>
                <a:ea typeface="Gelasio SemiBold" pitchFamily="34" charset="-122"/>
                <a:cs typeface="Gelasio SemiBold" pitchFamily="34" charset="-120"/>
              </a:rPr>
              <a:t>In-House Agencies</a:t>
            </a:r>
            <a:endParaRPr lang="en-US" sz="1350" dirty="0"/>
          </a:p>
        </p:txBody>
      </p:sp>
      <p:sp>
        <p:nvSpPr>
          <p:cNvPr id="10" name="Text 7"/>
          <p:cNvSpPr/>
          <p:nvPr/>
        </p:nvSpPr>
        <p:spPr>
          <a:xfrm>
            <a:off x="8149723" y="4547493"/>
            <a:ext cx="3391907" cy="992188"/>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Owned and operated by the client company, in-house agencies handle advertising and marketing needs internally. They ensure brand consistency, offer cost-efficiency for ongoing needs, and provide closer alignment with company goals.</a:t>
            </a:r>
            <a:endParaRPr lang="en-US" sz="1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61475" y="1461591"/>
            <a:ext cx="7042271" cy="472480"/>
          </a:xfrm>
          <a:prstGeom prst="rect">
            <a:avLst/>
          </a:prstGeom>
          <a:noFill/>
          <a:ln/>
        </p:spPr>
        <p:txBody>
          <a:bodyPr wrap="none" lIns="0" tIns="0" rIns="0" bIns="0" rtlCol="0" anchor="t"/>
          <a:lstStyle/>
          <a:p>
            <a:pPr algn="l" indent="0" marL="0">
              <a:lnSpc>
                <a:spcPct val="104000"/>
              </a:lnSpc>
              <a:buNone/>
            </a:pPr>
            <a:r>
              <a:rPr lang="en-US" sz="2950" dirty="0">
                <a:solidFill>
                  <a:srgbClr val="484237"/>
                </a:solidFill>
                <a:latin typeface="Gelasio SemiBold" pitchFamily="34" charset="0"/>
                <a:ea typeface="Gelasio SemiBold" pitchFamily="34" charset="-122"/>
                <a:cs typeface="Gelasio SemiBold" pitchFamily="34" charset="-120"/>
              </a:rPr>
              <a:t>Setting Communication Objectives</a:t>
            </a:r>
            <a:endParaRPr lang="en-US" sz="2950" dirty="0"/>
          </a:p>
        </p:txBody>
      </p:sp>
      <p:sp>
        <p:nvSpPr>
          <p:cNvPr id="3" name="Text 1"/>
          <p:cNvSpPr/>
          <p:nvPr/>
        </p:nvSpPr>
        <p:spPr>
          <a:xfrm>
            <a:off x="661475" y="2175966"/>
            <a:ext cx="1086874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746558"/>
                </a:solidFill>
                <a:latin typeface="Gelasio" pitchFamily="34" charset="0"/>
                <a:ea typeface="Gelasio" pitchFamily="34" charset="-122"/>
                <a:cs typeface="Gelasio" pitchFamily="34" charset="-120"/>
              </a:rPr>
              <a:t>Effective marketing communication hinges on clearly defined objectives, often structured using the </a:t>
            </a:r>
            <a:pPr algn="l" indent="0" marL="0">
              <a:lnSpc>
                <a:spcPct val="120000"/>
              </a:lnSpc>
              <a:buNone/>
            </a:pPr>
            <a:r>
              <a:rPr lang="en-US" sz="1150" b="1" dirty="0">
                <a:solidFill>
                  <a:srgbClr val="746558"/>
                </a:solidFill>
                <a:latin typeface="Gelasio Bold" pitchFamily="34" charset="0"/>
                <a:ea typeface="Gelasio Bold" pitchFamily="34" charset="-122"/>
                <a:cs typeface="Gelasio Bold" pitchFamily="34" charset="-120"/>
              </a:rPr>
              <a:t>Hierarchy of Effects Model</a:t>
            </a:r>
            <a:pPr algn="l" indent="0" marL="0">
              <a:lnSpc>
                <a:spcPct val="120000"/>
              </a:lnSpc>
              <a:buNone/>
            </a:pPr>
            <a:r>
              <a:rPr lang="en-US" sz="1150" dirty="0">
                <a:solidFill>
                  <a:srgbClr val="746558"/>
                </a:solidFill>
                <a:latin typeface="Gelasio" pitchFamily="34" charset="0"/>
                <a:ea typeface="Gelasio" pitchFamily="34" charset="-122"/>
                <a:cs typeface="Gelasio" pitchFamily="34" charset="-120"/>
              </a:rPr>
              <a:t>. This model outlines the progression a consumer typically follows from initial exposure to a brand to making a purchase, moving through "Think, Feel, Do" stages.</a:t>
            </a:r>
            <a:endParaRPr lang="en-US" sz="1150" dirty="0"/>
          </a:p>
        </p:txBody>
      </p:sp>
      <p:pic>
        <p:nvPicPr>
          <p:cNvPr id="4" name="Image 0" descr="preencoded.png">    </p:cNvPr>
          <p:cNvPicPr>
            <a:picLocks noChangeAspect="1"/>
          </p:cNvPicPr>
          <p:nvPr/>
        </p:nvPicPr>
        <p:blipFill>
          <a:blip r:embed="rId1"/>
          <a:stretch>
            <a:fillRect/>
          </a:stretch>
        </p:blipFill>
        <p:spPr>
          <a:xfrm>
            <a:off x="661475" y="2747367"/>
            <a:ext cx="3622882" cy="604838"/>
          </a:xfrm>
          <a:prstGeom prst="rect">
            <a:avLst/>
          </a:prstGeom>
        </p:spPr>
      </p:pic>
      <p:sp>
        <p:nvSpPr>
          <p:cNvPr id="5" name="Text 2"/>
          <p:cNvSpPr/>
          <p:nvPr/>
        </p:nvSpPr>
        <p:spPr>
          <a:xfrm>
            <a:off x="812680" y="3473152"/>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746558"/>
                </a:solidFill>
                <a:latin typeface="Gelasio SemiBold" pitchFamily="34" charset="0"/>
                <a:ea typeface="Gelasio SemiBold" pitchFamily="34" charset="-122"/>
                <a:cs typeface="Gelasio SemiBold" pitchFamily="34" charset="-120"/>
              </a:rPr>
              <a:t>Cognitive (Think)</a:t>
            </a:r>
            <a:endParaRPr lang="en-US" sz="1450" dirty="0"/>
          </a:p>
        </p:txBody>
      </p:sp>
      <p:sp>
        <p:nvSpPr>
          <p:cNvPr id="6" name="Text 3"/>
          <p:cNvSpPr/>
          <p:nvPr/>
        </p:nvSpPr>
        <p:spPr>
          <a:xfrm>
            <a:off x="812680" y="3781921"/>
            <a:ext cx="3320471" cy="870744"/>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746558"/>
                </a:solidFill>
                <a:latin typeface="Gelasio" pitchFamily="34" charset="0"/>
                <a:ea typeface="Gelasio" pitchFamily="34" charset="-122"/>
                <a:cs typeface="Gelasio" pitchFamily="34" charset="-120"/>
              </a:rPr>
              <a:t>Focuses on awareness and knowledge. Objectives here aim to make consumers aware of the product/brand and understand its features or benefits.</a:t>
            </a:r>
            <a:endParaRPr lang="en-US" sz="1150" dirty="0"/>
          </a:p>
        </p:txBody>
      </p:sp>
      <p:sp>
        <p:nvSpPr>
          <p:cNvPr id="7" name="Text 4"/>
          <p:cNvSpPr/>
          <p:nvPr/>
        </p:nvSpPr>
        <p:spPr>
          <a:xfrm>
            <a:off x="812680" y="4725194"/>
            <a:ext cx="3320471" cy="477639"/>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Awareness</a:t>
            </a:r>
            <a:endParaRPr lang="en-US" sz="1150" dirty="0"/>
          </a:p>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Knowledge</a:t>
            </a:r>
            <a:endParaRPr lang="en-US" sz="1150" dirty="0"/>
          </a:p>
        </p:txBody>
      </p:sp>
      <p:pic>
        <p:nvPicPr>
          <p:cNvPr id="8" name="Image 1" descr="preencoded.png">    </p:cNvPr>
          <p:cNvPicPr>
            <a:picLocks noChangeAspect="1"/>
          </p:cNvPicPr>
          <p:nvPr/>
        </p:nvPicPr>
        <p:blipFill>
          <a:blip r:embed="rId2"/>
          <a:stretch>
            <a:fillRect/>
          </a:stretch>
        </p:blipFill>
        <p:spPr>
          <a:xfrm>
            <a:off x="4284357" y="2747367"/>
            <a:ext cx="3622882" cy="604838"/>
          </a:xfrm>
          <a:prstGeom prst="rect">
            <a:avLst/>
          </a:prstGeom>
        </p:spPr>
      </p:pic>
      <p:sp>
        <p:nvSpPr>
          <p:cNvPr id="9" name="Text 5"/>
          <p:cNvSpPr/>
          <p:nvPr/>
        </p:nvSpPr>
        <p:spPr>
          <a:xfrm>
            <a:off x="4435562" y="3473152"/>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746558"/>
                </a:solidFill>
                <a:latin typeface="Gelasio SemiBold" pitchFamily="34" charset="0"/>
                <a:ea typeface="Gelasio SemiBold" pitchFamily="34" charset="-122"/>
                <a:cs typeface="Gelasio SemiBold" pitchFamily="34" charset="-120"/>
              </a:rPr>
              <a:t>Affective (Feel)</a:t>
            </a:r>
            <a:endParaRPr lang="en-US" sz="1450" dirty="0"/>
          </a:p>
        </p:txBody>
      </p:sp>
      <p:sp>
        <p:nvSpPr>
          <p:cNvPr id="10" name="Text 6"/>
          <p:cNvSpPr/>
          <p:nvPr/>
        </p:nvSpPr>
        <p:spPr>
          <a:xfrm>
            <a:off x="4435562" y="3781921"/>
            <a:ext cx="3320471"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746558"/>
                </a:solidFill>
                <a:latin typeface="Gelasio" pitchFamily="34" charset="0"/>
                <a:ea typeface="Gelasio" pitchFamily="34" charset="-122"/>
                <a:cs typeface="Gelasio" pitchFamily="34" charset="-120"/>
              </a:rPr>
              <a:t>Deals with attitudes and emotions. Objectives aim to build positive feelings, liking, preference, and conviction towards the brand.</a:t>
            </a:r>
            <a:endParaRPr lang="en-US" sz="1150" dirty="0"/>
          </a:p>
        </p:txBody>
      </p:sp>
      <p:sp>
        <p:nvSpPr>
          <p:cNvPr id="11" name="Text 7"/>
          <p:cNvSpPr/>
          <p:nvPr/>
        </p:nvSpPr>
        <p:spPr>
          <a:xfrm>
            <a:off x="4435562" y="4507508"/>
            <a:ext cx="3320471" cy="737592"/>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Liking</a:t>
            </a:r>
            <a:endParaRPr lang="en-US" sz="1150" dirty="0"/>
          </a:p>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Preference</a:t>
            </a:r>
            <a:endParaRPr lang="en-US" sz="1150" dirty="0"/>
          </a:p>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Conviction</a:t>
            </a:r>
            <a:endParaRPr lang="en-US" sz="1150" dirty="0"/>
          </a:p>
        </p:txBody>
      </p:sp>
      <p:pic>
        <p:nvPicPr>
          <p:cNvPr id="12" name="Image 2" descr="preencoded.png">    </p:cNvPr>
          <p:cNvPicPr>
            <a:picLocks noChangeAspect="1"/>
          </p:cNvPicPr>
          <p:nvPr/>
        </p:nvPicPr>
        <p:blipFill>
          <a:blip r:embed="rId3"/>
          <a:stretch>
            <a:fillRect/>
          </a:stretch>
        </p:blipFill>
        <p:spPr>
          <a:xfrm>
            <a:off x="7907239" y="2747367"/>
            <a:ext cx="3622882" cy="604838"/>
          </a:xfrm>
          <a:prstGeom prst="rect">
            <a:avLst/>
          </a:prstGeom>
        </p:spPr>
      </p:pic>
      <p:sp>
        <p:nvSpPr>
          <p:cNvPr id="13" name="Text 8"/>
          <p:cNvSpPr/>
          <p:nvPr/>
        </p:nvSpPr>
        <p:spPr>
          <a:xfrm>
            <a:off x="8058444" y="3473152"/>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746558"/>
                </a:solidFill>
                <a:latin typeface="Gelasio SemiBold" pitchFamily="34" charset="0"/>
                <a:ea typeface="Gelasio SemiBold" pitchFamily="34" charset="-122"/>
                <a:cs typeface="Gelasio SemiBold" pitchFamily="34" charset="-120"/>
              </a:rPr>
              <a:t>Conative (Do)</a:t>
            </a:r>
            <a:endParaRPr lang="en-US" sz="1450" dirty="0"/>
          </a:p>
        </p:txBody>
      </p:sp>
      <p:sp>
        <p:nvSpPr>
          <p:cNvPr id="14" name="Text 9"/>
          <p:cNvSpPr/>
          <p:nvPr/>
        </p:nvSpPr>
        <p:spPr>
          <a:xfrm>
            <a:off x="8058444" y="3781921"/>
            <a:ext cx="3320471"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746558"/>
                </a:solidFill>
                <a:latin typeface="Gelasio" pitchFamily="34" charset="0"/>
                <a:ea typeface="Gelasio" pitchFamily="34" charset="-122"/>
                <a:cs typeface="Gelasio" pitchFamily="34" charset="-120"/>
              </a:rPr>
              <a:t>Relates to actions or purchase intent. Objectives aim to induce trial, purchase, repurchase, or other desired behaviors.</a:t>
            </a:r>
            <a:endParaRPr lang="en-US" sz="1150" dirty="0"/>
          </a:p>
        </p:txBody>
      </p:sp>
      <p:sp>
        <p:nvSpPr>
          <p:cNvPr id="15" name="Text 10"/>
          <p:cNvSpPr/>
          <p:nvPr/>
        </p:nvSpPr>
        <p:spPr>
          <a:xfrm>
            <a:off x="8058444" y="4507508"/>
            <a:ext cx="3320471" cy="737592"/>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Purchase</a:t>
            </a:r>
            <a:endParaRPr lang="en-US" sz="1150" dirty="0"/>
          </a:p>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Action</a:t>
            </a:r>
            <a:endParaRPr lang="en-US" sz="1150" dirty="0"/>
          </a:p>
          <a:p>
            <a:pPr algn="l" marL="233680" indent="-233680">
              <a:lnSpc>
                <a:spcPct val="120000"/>
              </a:lnSpc>
              <a:buSzPct val="100000"/>
              <a:buChar char="•"/>
            </a:pPr>
            <a:r>
              <a:rPr lang="en-US" sz="1150" dirty="0">
                <a:solidFill>
                  <a:srgbClr val="746558"/>
                </a:solidFill>
                <a:latin typeface="Gelasio" pitchFamily="34" charset="0"/>
                <a:ea typeface="Gelasio" pitchFamily="34" charset="-122"/>
                <a:cs typeface="Gelasio" pitchFamily="34" charset="-120"/>
              </a:rPr>
              <a:t>Engagement</a:t>
            </a:r>
            <a:endParaRPr lang="en-US" sz="11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1198066"/>
            <a:ext cx="9553534" cy="443012"/>
          </a:xfrm>
          <a:prstGeom prst="rect">
            <a:avLst/>
          </a:prstGeom>
          <a:noFill/>
          <a:ln/>
        </p:spPr>
        <p:txBody>
          <a:bodyPr wrap="none" lIns="0" tIns="0" rIns="0" bIns="0" rtlCol="0" anchor="t"/>
          <a:lstStyle/>
          <a:p>
            <a:pPr algn="l" indent="0" marL="0">
              <a:lnSpc>
                <a:spcPct val="104000"/>
              </a:lnSpc>
              <a:buNone/>
            </a:pPr>
            <a:r>
              <a:rPr lang="en-US" sz="2750" dirty="0">
                <a:solidFill>
                  <a:srgbClr val="484237"/>
                </a:solidFill>
                <a:latin typeface="Gelasio SemiBold" pitchFamily="34" charset="0"/>
                <a:ea typeface="Gelasio SemiBold" pitchFamily="34" charset="-122"/>
                <a:cs typeface="Gelasio SemiBold" pitchFamily="34" charset="-120"/>
              </a:rPr>
              <a:t>Budgeting for IMC: Setting the Promotional Budget</a:t>
            </a:r>
            <a:endParaRPr lang="en-US" sz="2750" dirty="0"/>
          </a:p>
        </p:txBody>
      </p:sp>
      <p:sp>
        <p:nvSpPr>
          <p:cNvPr id="3" name="Text 1"/>
          <p:cNvSpPr/>
          <p:nvPr/>
        </p:nvSpPr>
        <p:spPr>
          <a:xfrm>
            <a:off x="661475" y="1853704"/>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Determining the optimal budget for Integrated Marketing Communications (IMC) is crucial. Various methods exist, each with its own advantages and limitations, influencing how resources are allocated across promotional activities.</a:t>
            </a:r>
            <a:endParaRPr lang="en-US" sz="11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70138"/>
            <a:ext cx="5381193" cy="1591766"/>
          </a:xfrm>
          <a:prstGeom prst="rect">
            <a:avLst/>
          </a:prstGeom>
        </p:spPr>
      </p:pic>
      <p:sp>
        <p:nvSpPr>
          <p:cNvPr id="5" name="Text 2"/>
          <p:cNvSpPr/>
          <p:nvPr/>
        </p:nvSpPr>
        <p:spPr>
          <a:xfrm>
            <a:off x="3245761" y="2468860"/>
            <a:ext cx="212620" cy="265807"/>
          </a:xfrm>
          <a:prstGeom prst="rect">
            <a:avLst/>
          </a:prstGeom>
          <a:noFill/>
          <a:ln/>
        </p:spPr>
        <p:txBody>
          <a:bodyPr wrap="none" lIns="0" tIns="0" rIns="0" bIns="0" rtlCol="0" anchor="ctr"/>
          <a:lstStyle/>
          <a:p>
            <a:pPr algn="ctr" indent="0" marL="0">
              <a:lnSpc>
                <a:spcPct val="100000"/>
              </a:lnSpc>
              <a:buNone/>
            </a:pPr>
            <a:r>
              <a:rPr lang="en-US" sz="1650" dirty="0">
                <a:solidFill>
                  <a:srgbClr val="746558"/>
                </a:solidFill>
                <a:latin typeface="Gelasio SemiBold" pitchFamily="34" charset="0"/>
                <a:ea typeface="Gelasio SemiBold" pitchFamily="34" charset="-122"/>
                <a:cs typeface="Gelasio SemiBold" pitchFamily="34" charset="-120"/>
              </a:rPr>
              <a:t>1</a:t>
            </a:r>
            <a:endParaRPr lang="en-US" sz="1650" dirty="0"/>
          </a:p>
        </p:txBody>
      </p:sp>
      <p:sp>
        <p:nvSpPr>
          <p:cNvPr id="6" name="Text 3"/>
          <p:cNvSpPr/>
          <p:nvPr/>
        </p:nvSpPr>
        <p:spPr>
          <a:xfrm>
            <a:off x="822205" y="2920702"/>
            <a:ext cx="2401331" cy="221456"/>
          </a:xfrm>
          <a:prstGeom prst="rect">
            <a:avLst/>
          </a:prstGeom>
          <a:noFill/>
          <a:ln/>
        </p:spPr>
        <p:txBody>
          <a:bodyPr wrap="none" lIns="0" tIns="0" rIns="0" bIns="0" rtlCol="0" anchor="t"/>
          <a:lstStyle/>
          <a:p>
            <a:pPr algn="l" indent="0" marL="0">
              <a:lnSpc>
                <a:spcPct val="104000"/>
              </a:lnSpc>
              <a:buNone/>
            </a:pPr>
            <a:r>
              <a:rPr lang="en-US" sz="1350" dirty="0">
                <a:solidFill>
                  <a:srgbClr val="746558"/>
                </a:solidFill>
                <a:latin typeface="Gelasio SemiBold" pitchFamily="34" charset="0"/>
                <a:ea typeface="Gelasio SemiBold" pitchFamily="34" charset="-122"/>
                <a:cs typeface="Gelasio SemiBold" pitchFamily="34" charset="-120"/>
              </a:rPr>
              <a:t>Percentage of Sales Method</a:t>
            </a:r>
            <a:endParaRPr lang="en-US" sz="1350" dirty="0"/>
          </a:p>
        </p:txBody>
      </p:sp>
      <p:sp>
        <p:nvSpPr>
          <p:cNvPr id="7" name="Text 4"/>
          <p:cNvSpPr/>
          <p:nvPr/>
        </p:nvSpPr>
        <p:spPr>
          <a:xfrm>
            <a:off x="822205" y="3205857"/>
            <a:ext cx="5059732"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Budget is set as a fixed percentage of current or anticipated sales revenue. Simple to calculate, but assumes sales cause promotion, rather than promotion causing sales.</a:t>
            </a:r>
            <a:endParaRPr lang="en-US" sz="11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48928" y="2370138"/>
            <a:ext cx="5381292" cy="1591766"/>
          </a:xfrm>
          <a:prstGeom prst="rect">
            <a:avLst/>
          </a:prstGeom>
        </p:spPr>
      </p:pic>
      <p:sp>
        <p:nvSpPr>
          <p:cNvPr id="9" name="Text 5"/>
          <p:cNvSpPr/>
          <p:nvPr/>
        </p:nvSpPr>
        <p:spPr>
          <a:xfrm>
            <a:off x="8733214" y="2468860"/>
            <a:ext cx="212620" cy="265807"/>
          </a:xfrm>
          <a:prstGeom prst="rect">
            <a:avLst/>
          </a:prstGeom>
          <a:noFill/>
          <a:ln/>
        </p:spPr>
        <p:txBody>
          <a:bodyPr wrap="none" lIns="0" tIns="0" rIns="0" bIns="0" rtlCol="0" anchor="ctr"/>
          <a:lstStyle/>
          <a:p>
            <a:pPr algn="ctr" indent="0" marL="0">
              <a:lnSpc>
                <a:spcPct val="100000"/>
              </a:lnSpc>
              <a:buNone/>
            </a:pPr>
            <a:r>
              <a:rPr lang="en-US" sz="1650" dirty="0">
                <a:solidFill>
                  <a:srgbClr val="746558"/>
                </a:solidFill>
                <a:latin typeface="Gelasio SemiBold" pitchFamily="34" charset="0"/>
                <a:ea typeface="Gelasio SemiBold" pitchFamily="34" charset="-122"/>
                <a:cs typeface="Gelasio SemiBold" pitchFamily="34" charset="-120"/>
              </a:rPr>
              <a:t>2</a:t>
            </a:r>
            <a:endParaRPr lang="en-US" sz="1650" dirty="0"/>
          </a:p>
        </p:txBody>
      </p:sp>
      <p:sp>
        <p:nvSpPr>
          <p:cNvPr id="10" name="Text 6"/>
          <p:cNvSpPr/>
          <p:nvPr/>
        </p:nvSpPr>
        <p:spPr>
          <a:xfrm>
            <a:off x="6309659" y="2920702"/>
            <a:ext cx="2350235" cy="221456"/>
          </a:xfrm>
          <a:prstGeom prst="rect">
            <a:avLst/>
          </a:prstGeom>
          <a:noFill/>
          <a:ln/>
        </p:spPr>
        <p:txBody>
          <a:bodyPr wrap="none" lIns="0" tIns="0" rIns="0" bIns="0" rtlCol="0" anchor="t"/>
          <a:lstStyle/>
          <a:p>
            <a:pPr algn="l" indent="0" marL="0">
              <a:lnSpc>
                <a:spcPct val="104000"/>
              </a:lnSpc>
              <a:buNone/>
            </a:pPr>
            <a:r>
              <a:rPr lang="en-US" sz="1350" dirty="0">
                <a:solidFill>
                  <a:srgbClr val="746558"/>
                </a:solidFill>
                <a:latin typeface="Gelasio SemiBold" pitchFamily="34" charset="0"/>
                <a:ea typeface="Gelasio SemiBold" pitchFamily="34" charset="-122"/>
                <a:cs typeface="Gelasio SemiBold" pitchFamily="34" charset="-120"/>
              </a:rPr>
              <a:t>Competitive Parity Method</a:t>
            </a:r>
            <a:endParaRPr lang="en-US" sz="1350" dirty="0"/>
          </a:p>
        </p:txBody>
      </p:sp>
      <p:sp>
        <p:nvSpPr>
          <p:cNvPr id="11" name="Text 7"/>
          <p:cNvSpPr/>
          <p:nvPr/>
        </p:nvSpPr>
        <p:spPr>
          <a:xfrm>
            <a:off x="6309659" y="3205857"/>
            <a:ext cx="505983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Matches competitors' spending on promotional activities. This approach helps avoid promotional wars but assumes competitors have optimal budgets and objectives.</a:t>
            </a:r>
            <a:endParaRPr lang="en-US" sz="11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068167"/>
            <a:ext cx="5381193" cy="1591766"/>
          </a:xfrm>
          <a:prstGeom prst="rect">
            <a:avLst/>
          </a:prstGeom>
        </p:spPr>
      </p:pic>
      <p:sp>
        <p:nvSpPr>
          <p:cNvPr id="13" name="Text 8"/>
          <p:cNvSpPr/>
          <p:nvPr/>
        </p:nvSpPr>
        <p:spPr>
          <a:xfrm>
            <a:off x="3245761" y="4166890"/>
            <a:ext cx="212620" cy="265807"/>
          </a:xfrm>
          <a:prstGeom prst="rect">
            <a:avLst/>
          </a:prstGeom>
          <a:noFill/>
          <a:ln/>
        </p:spPr>
        <p:txBody>
          <a:bodyPr wrap="none" lIns="0" tIns="0" rIns="0" bIns="0" rtlCol="0" anchor="ctr"/>
          <a:lstStyle/>
          <a:p>
            <a:pPr algn="ctr" indent="0" marL="0">
              <a:lnSpc>
                <a:spcPct val="100000"/>
              </a:lnSpc>
              <a:buNone/>
            </a:pPr>
            <a:r>
              <a:rPr lang="en-US" sz="1650" dirty="0">
                <a:solidFill>
                  <a:srgbClr val="746558"/>
                </a:solidFill>
                <a:latin typeface="Gelasio SemiBold" pitchFamily="34" charset="0"/>
                <a:ea typeface="Gelasio SemiBold" pitchFamily="34" charset="-122"/>
                <a:cs typeface="Gelasio SemiBold" pitchFamily="34" charset="-120"/>
              </a:rPr>
              <a:t>3</a:t>
            </a:r>
            <a:endParaRPr lang="en-US" sz="1650" dirty="0"/>
          </a:p>
        </p:txBody>
      </p:sp>
      <p:sp>
        <p:nvSpPr>
          <p:cNvPr id="14" name="Text 9"/>
          <p:cNvSpPr/>
          <p:nvPr/>
        </p:nvSpPr>
        <p:spPr>
          <a:xfrm>
            <a:off x="822205" y="4618732"/>
            <a:ext cx="2410360" cy="221456"/>
          </a:xfrm>
          <a:prstGeom prst="rect">
            <a:avLst/>
          </a:prstGeom>
          <a:noFill/>
          <a:ln/>
        </p:spPr>
        <p:txBody>
          <a:bodyPr wrap="none" lIns="0" tIns="0" rIns="0" bIns="0" rtlCol="0" anchor="t"/>
          <a:lstStyle/>
          <a:p>
            <a:pPr algn="l" indent="0" marL="0">
              <a:lnSpc>
                <a:spcPct val="104000"/>
              </a:lnSpc>
              <a:buNone/>
            </a:pPr>
            <a:r>
              <a:rPr lang="en-US" sz="1350" dirty="0">
                <a:solidFill>
                  <a:srgbClr val="746558"/>
                </a:solidFill>
                <a:latin typeface="Gelasio SemiBold" pitchFamily="34" charset="0"/>
                <a:ea typeface="Gelasio SemiBold" pitchFamily="34" charset="-122"/>
                <a:cs typeface="Gelasio SemiBold" pitchFamily="34" charset="-120"/>
              </a:rPr>
              <a:t>Objective-and-Task Method</a:t>
            </a:r>
            <a:endParaRPr lang="en-US" sz="1350" dirty="0"/>
          </a:p>
        </p:txBody>
      </p:sp>
      <p:sp>
        <p:nvSpPr>
          <p:cNvPr id="15" name="Text 10"/>
          <p:cNvSpPr/>
          <p:nvPr/>
        </p:nvSpPr>
        <p:spPr>
          <a:xfrm>
            <a:off x="822205" y="4903887"/>
            <a:ext cx="5059732"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Define specific communication objectives, determine the tasks required to achieve them, and then estimate the costs of performing these tasks. This is the most logical but often the most difficult to implement.</a:t>
            </a:r>
            <a:endParaRPr lang="en-US" sz="110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48928" y="4068167"/>
            <a:ext cx="5381292" cy="1591766"/>
          </a:xfrm>
          <a:prstGeom prst="rect">
            <a:avLst/>
          </a:prstGeom>
        </p:spPr>
      </p:pic>
      <p:sp>
        <p:nvSpPr>
          <p:cNvPr id="17" name="Text 11"/>
          <p:cNvSpPr/>
          <p:nvPr/>
        </p:nvSpPr>
        <p:spPr>
          <a:xfrm>
            <a:off x="8733214" y="4166890"/>
            <a:ext cx="212620" cy="265807"/>
          </a:xfrm>
          <a:prstGeom prst="rect">
            <a:avLst/>
          </a:prstGeom>
          <a:noFill/>
          <a:ln/>
        </p:spPr>
        <p:txBody>
          <a:bodyPr wrap="none" lIns="0" tIns="0" rIns="0" bIns="0" rtlCol="0" anchor="ctr"/>
          <a:lstStyle/>
          <a:p>
            <a:pPr algn="ctr" indent="0" marL="0">
              <a:lnSpc>
                <a:spcPct val="100000"/>
              </a:lnSpc>
              <a:buNone/>
            </a:pPr>
            <a:r>
              <a:rPr lang="en-US" sz="1650" dirty="0">
                <a:solidFill>
                  <a:srgbClr val="746558"/>
                </a:solidFill>
                <a:latin typeface="Gelasio SemiBold" pitchFamily="34" charset="0"/>
                <a:ea typeface="Gelasio SemiBold" pitchFamily="34" charset="-122"/>
                <a:cs typeface="Gelasio SemiBold" pitchFamily="34" charset="-120"/>
              </a:rPr>
              <a:t>4</a:t>
            </a:r>
            <a:endParaRPr lang="en-US" sz="1650" dirty="0"/>
          </a:p>
        </p:txBody>
      </p:sp>
      <p:sp>
        <p:nvSpPr>
          <p:cNvPr id="18" name="Text 12"/>
          <p:cNvSpPr/>
          <p:nvPr/>
        </p:nvSpPr>
        <p:spPr>
          <a:xfrm>
            <a:off x="6309659" y="4618732"/>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746558"/>
                </a:solidFill>
                <a:latin typeface="Gelasio SemiBold" pitchFamily="34" charset="0"/>
                <a:ea typeface="Gelasio SemiBold" pitchFamily="34" charset="-122"/>
                <a:cs typeface="Gelasio SemiBold" pitchFamily="34" charset="-120"/>
              </a:rPr>
              <a:t>Affordable Method</a:t>
            </a:r>
            <a:endParaRPr lang="en-US" sz="1350" dirty="0"/>
          </a:p>
        </p:txBody>
      </p:sp>
      <p:sp>
        <p:nvSpPr>
          <p:cNvPr id="19" name="Text 13"/>
          <p:cNvSpPr/>
          <p:nvPr/>
        </p:nvSpPr>
        <p:spPr>
          <a:xfrm>
            <a:off x="6309659" y="4903887"/>
            <a:ext cx="505983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746558"/>
                </a:solidFill>
                <a:latin typeface="Gelasio" pitchFamily="34" charset="0"/>
                <a:ea typeface="Gelasio" pitchFamily="34" charset="-122"/>
                <a:cs typeface="Gelasio" pitchFamily="34" charset="-120"/>
              </a:rPr>
              <a:t>Companies allocate funds based on what they believe they can afford for promotion. While simple, it often leads to under-spending and an arbitrary budget with little strategic justification.</a:t>
            </a:r>
            <a:endParaRPr lang="en-US" sz="11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1246088"/>
            <a:ext cx="4775874" cy="383977"/>
          </a:xfrm>
          <a:prstGeom prst="rect">
            <a:avLst/>
          </a:prstGeom>
          <a:noFill/>
          <a:ln/>
        </p:spPr>
        <p:txBody>
          <a:bodyPr wrap="none" lIns="0" tIns="0" rIns="0" bIns="0" rtlCol="0" anchor="t"/>
          <a:lstStyle/>
          <a:p>
            <a:pPr algn="l" indent="0" marL="0">
              <a:lnSpc>
                <a:spcPct val="104000"/>
              </a:lnSpc>
              <a:buNone/>
            </a:pPr>
            <a:r>
              <a:rPr lang="en-US" sz="2400" dirty="0">
                <a:solidFill>
                  <a:srgbClr val="484237"/>
                </a:solidFill>
                <a:latin typeface="Gelasio SemiBold" pitchFamily="34" charset="0"/>
                <a:ea typeface="Gelasio SemiBold" pitchFamily="34" charset="-122"/>
                <a:cs typeface="Gelasio SemiBold" pitchFamily="34" charset="-120"/>
              </a:rPr>
              <a:t>Media Planning &amp; Selection</a:t>
            </a:r>
            <a:endParaRPr lang="en-US" sz="2400" dirty="0"/>
          </a:p>
        </p:txBody>
      </p:sp>
      <p:sp>
        <p:nvSpPr>
          <p:cNvPr id="3" name="Text 1"/>
          <p:cNvSpPr/>
          <p:nvPr/>
        </p:nvSpPr>
        <p:spPr>
          <a:xfrm>
            <a:off x="661475" y="1789708"/>
            <a:ext cx="11478330" cy="162123"/>
          </a:xfrm>
          <a:prstGeom prst="rect">
            <a:avLst/>
          </a:prstGeom>
          <a:noFill/>
          <a:ln/>
        </p:spPr>
        <p:txBody>
          <a:bodyPr wrap="none" lIns="0" tIns="0" rIns="0" bIns="0" rtlCol="0" anchor="t"/>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Effective media planning is crucial for maximizing the impact of IMC campaigns, ensuring messages reach the right audience through optimal channels with appropriate exposure.</a:t>
            </a:r>
            <a:endParaRPr lang="en-US" sz="9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041624"/>
            <a:ext cx="5394488" cy="1190923"/>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84951" y="2152154"/>
            <a:ext cx="147336" cy="147340"/>
          </a:xfrm>
          <a:prstGeom prst="rect">
            <a:avLst/>
          </a:prstGeom>
        </p:spPr>
      </p:pic>
      <p:sp>
        <p:nvSpPr>
          <p:cNvPr id="6" name="Text 2"/>
          <p:cNvSpPr/>
          <p:nvPr/>
        </p:nvSpPr>
        <p:spPr>
          <a:xfrm>
            <a:off x="797004" y="2532955"/>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Reach</a:t>
            </a:r>
            <a:endParaRPr lang="en-US" sz="1200" dirty="0"/>
          </a:p>
        </p:txBody>
      </p:sp>
      <p:sp>
        <p:nvSpPr>
          <p:cNvPr id="7" name="Text 3"/>
          <p:cNvSpPr/>
          <p:nvPr/>
        </p:nvSpPr>
        <p:spPr>
          <a:xfrm>
            <a:off x="797004" y="2772767"/>
            <a:ext cx="51234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The total number of different individuals or households exposed to an advertisement at least once over a specific period, focusing on audience breadth.</a:t>
            </a:r>
            <a:endParaRPr lang="en-US" sz="9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35732" y="2041624"/>
            <a:ext cx="5394488" cy="1190923"/>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59209" y="2152154"/>
            <a:ext cx="147336" cy="147340"/>
          </a:xfrm>
          <a:prstGeom prst="rect">
            <a:avLst/>
          </a:prstGeom>
        </p:spPr>
      </p:pic>
      <p:sp>
        <p:nvSpPr>
          <p:cNvPr id="10" name="Text 4"/>
          <p:cNvSpPr/>
          <p:nvPr/>
        </p:nvSpPr>
        <p:spPr>
          <a:xfrm>
            <a:off x="6271262" y="2532955"/>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Frequency</a:t>
            </a:r>
            <a:endParaRPr lang="en-US" sz="1200" dirty="0"/>
          </a:p>
        </p:txBody>
      </p:sp>
      <p:sp>
        <p:nvSpPr>
          <p:cNvPr id="11" name="Text 5"/>
          <p:cNvSpPr/>
          <p:nvPr/>
        </p:nvSpPr>
        <p:spPr>
          <a:xfrm>
            <a:off x="6271262" y="2772767"/>
            <a:ext cx="51234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The average number of times an individual or household is exposed to an advertisement within a specified time frame, aiming for message repetition and retention.</a:t>
            </a:r>
            <a:endParaRPr lang="en-US" sz="95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3312319"/>
            <a:ext cx="5394488" cy="1190923"/>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84951" y="3422848"/>
            <a:ext cx="147336" cy="147340"/>
          </a:xfrm>
          <a:prstGeom prst="rect">
            <a:avLst/>
          </a:prstGeom>
        </p:spPr>
      </p:pic>
      <p:sp>
        <p:nvSpPr>
          <p:cNvPr id="14" name="Text 6"/>
          <p:cNvSpPr/>
          <p:nvPr/>
        </p:nvSpPr>
        <p:spPr>
          <a:xfrm>
            <a:off x="797004" y="3803650"/>
            <a:ext cx="2008733"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Gross Rating Points (GRP)</a:t>
            </a:r>
            <a:endParaRPr lang="en-US" sz="1200" dirty="0"/>
          </a:p>
        </p:txBody>
      </p:sp>
      <p:sp>
        <p:nvSpPr>
          <p:cNvPr id="15" name="Text 7"/>
          <p:cNvSpPr/>
          <p:nvPr/>
        </p:nvSpPr>
        <p:spPr>
          <a:xfrm>
            <a:off x="797004" y="4043462"/>
            <a:ext cx="51234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A metric quantifying the total audience exposure to a campaign, calculated by multiplying Reach by Frequency. It measures total advertising weight.</a:t>
            </a:r>
            <a:endParaRPr lang="en-US" sz="950" dirty="0"/>
          </a:p>
        </p:txBody>
      </p:sp>
      <p:pic>
        <p:nvPicPr>
          <p:cNvPr id="16"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135732" y="3312319"/>
            <a:ext cx="5394488" cy="1190923"/>
          </a:xfrm>
          <a:prstGeom prst="rect">
            <a:avLst/>
          </a:prstGeom>
        </p:spPr>
      </p:pic>
      <p:pic>
        <p:nvPicPr>
          <p:cNvPr id="17" name="Image 7" descr="preencoded.png">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759209" y="3422848"/>
            <a:ext cx="147336" cy="147340"/>
          </a:xfrm>
          <a:prstGeom prst="rect">
            <a:avLst/>
          </a:prstGeom>
        </p:spPr>
      </p:pic>
      <p:sp>
        <p:nvSpPr>
          <p:cNvPr id="18" name="Text 8"/>
          <p:cNvSpPr/>
          <p:nvPr/>
        </p:nvSpPr>
        <p:spPr>
          <a:xfrm>
            <a:off x="6271262" y="3803650"/>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Media Mix</a:t>
            </a:r>
            <a:endParaRPr lang="en-US" sz="1200" dirty="0"/>
          </a:p>
        </p:txBody>
      </p:sp>
      <p:sp>
        <p:nvSpPr>
          <p:cNvPr id="19" name="Text 9"/>
          <p:cNvSpPr/>
          <p:nvPr/>
        </p:nvSpPr>
        <p:spPr>
          <a:xfrm>
            <a:off x="6271262" y="4043462"/>
            <a:ext cx="51234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The strategic blend of communication channels—both traditional (TV, radio, print) and digital (social media, search, email)—used to connect with the target audience.</a:t>
            </a:r>
            <a:endParaRPr lang="en-US" sz="950" dirty="0"/>
          </a:p>
        </p:txBody>
      </p:sp>
      <p:pic>
        <p:nvPicPr>
          <p:cNvPr id="20" name="Image 8" descr="preencoded.png">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61475" y="4583013"/>
            <a:ext cx="10868745" cy="1028799"/>
          </a:xfrm>
          <a:prstGeom prst="rect">
            <a:avLst/>
          </a:prstGeom>
        </p:spPr>
      </p:pic>
      <p:pic>
        <p:nvPicPr>
          <p:cNvPr id="21" name="Image 9" descr="preencoded.png">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22130" y="4693543"/>
            <a:ext cx="147336" cy="147340"/>
          </a:xfrm>
          <a:prstGeom prst="rect">
            <a:avLst/>
          </a:prstGeom>
        </p:spPr>
      </p:pic>
      <p:sp>
        <p:nvSpPr>
          <p:cNvPr id="22" name="Text 10"/>
          <p:cNvSpPr/>
          <p:nvPr/>
        </p:nvSpPr>
        <p:spPr>
          <a:xfrm>
            <a:off x="797004" y="5074345"/>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Choosing Channels</a:t>
            </a:r>
            <a:endParaRPr lang="en-US" sz="1200" dirty="0"/>
          </a:p>
        </p:txBody>
      </p:sp>
      <p:sp>
        <p:nvSpPr>
          <p:cNvPr id="23" name="Text 11"/>
          <p:cNvSpPr/>
          <p:nvPr/>
        </p:nvSpPr>
        <p:spPr>
          <a:xfrm>
            <a:off x="797004" y="5314156"/>
            <a:ext cx="10597686" cy="162123"/>
          </a:xfrm>
          <a:prstGeom prst="rect">
            <a:avLst/>
          </a:prstGeom>
          <a:noFill/>
          <a:ln/>
        </p:spPr>
        <p:txBody>
          <a:bodyPr wrap="none" lIns="0" tIns="0" rIns="0" bIns="0" rtlCol="0" anchor="t"/>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Selecting media involves analyzing target audience habits, budget constraints, campaign objectives, and the unique strengths and weaknesses of each available medium.</a:t>
            </a:r>
            <a:endParaRPr lang="en-US" sz="9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61475" y="546100"/>
            <a:ext cx="8743632" cy="561181"/>
          </a:xfrm>
          <a:prstGeom prst="rect">
            <a:avLst/>
          </a:prstGeom>
          <a:noFill/>
          <a:ln/>
        </p:spPr>
        <p:txBody>
          <a:bodyPr wrap="none" lIns="0" tIns="0" rIns="0" bIns="0" rtlCol="0" anchor="t"/>
          <a:lstStyle/>
          <a:p>
            <a:pPr algn="l" indent="0" marL="0">
              <a:lnSpc>
                <a:spcPct val="104000"/>
              </a:lnSpc>
              <a:buNone/>
            </a:pPr>
            <a:r>
              <a:rPr lang="en-US" sz="3500" dirty="0">
                <a:solidFill>
                  <a:srgbClr val="484237"/>
                </a:solidFill>
                <a:latin typeface="Gelasio SemiBold" pitchFamily="34" charset="0"/>
                <a:ea typeface="Gelasio SemiBold" pitchFamily="34" charset="-122"/>
                <a:cs typeface="Gelasio SemiBold" pitchFamily="34" charset="-120"/>
              </a:rPr>
              <a:t>Social Media &amp; Influencer Marketing</a:t>
            </a:r>
            <a:endParaRPr lang="en-US" sz="3500" dirty="0"/>
          </a:p>
        </p:txBody>
      </p:sp>
      <p:sp>
        <p:nvSpPr>
          <p:cNvPr id="3" name="Text 1"/>
          <p:cNvSpPr/>
          <p:nvPr/>
        </p:nvSpPr>
        <p:spPr>
          <a:xfrm>
            <a:off x="661475" y="1448395"/>
            <a:ext cx="10868745"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Social media and influencer marketing have revolutionized how brands connect with consumers, fostering dynamic interactions and authentic relationships through diverse digital channels.</a:t>
            </a:r>
            <a:endParaRPr lang="en-US" sz="14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00473"/>
            <a:ext cx="448854" cy="448866"/>
          </a:xfrm>
          <a:prstGeom prst="rect">
            <a:avLst/>
          </a:prstGeom>
        </p:spPr>
      </p:pic>
      <p:sp>
        <p:nvSpPr>
          <p:cNvPr id="5" name="Text 2"/>
          <p:cNvSpPr/>
          <p:nvPr/>
        </p:nvSpPr>
        <p:spPr>
          <a:xfrm>
            <a:off x="661475" y="286256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746558"/>
                </a:solidFill>
                <a:latin typeface="Gelasio SemiBold" pitchFamily="34" charset="0"/>
                <a:ea typeface="Gelasio SemiBold" pitchFamily="34" charset="-122"/>
                <a:cs typeface="Gelasio SemiBold" pitchFamily="34" charset="-120"/>
              </a:rPr>
              <a:t>Social Platforms</a:t>
            </a:r>
            <a:endParaRPr lang="en-US" sz="1750" dirty="0"/>
          </a:p>
        </p:txBody>
      </p:sp>
      <p:sp>
        <p:nvSpPr>
          <p:cNvPr id="6" name="Text 3"/>
          <p:cNvSpPr/>
          <p:nvPr/>
        </p:nvSpPr>
        <p:spPr>
          <a:xfrm>
            <a:off x="661475" y="3245346"/>
            <a:ext cx="5327715"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Digital hubs for connection, discovery, and engagement. They enable targeted outreach and direct dialogue between brands and consumers, driving awareness and consideration.</a:t>
            </a:r>
            <a:endParaRPr lang="en-US" sz="14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2406" y="2200473"/>
            <a:ext cx="448854" cy="448866"/>
          </a:xfrm>
          <a:prstGeom prst="rect">
            <a:avLst/>
          </a:prstGeom>
        </p:spPr>
      </p:pic>
      <p:sp>
        <p:nvSpPr>
          <p:cNvPr id="8" name="Text 4"/>
          <p:cNvSpPr/>
          <p:nvPr/>
        </p:nvSpPr>
        <p:spPr>
          <a:xfrm>
            <a:off x="6202406" y="2862560"/>
            <a:ext cx="3458381" cy="280491"/>
          </a:xfrm>
          <a:prstGeom prst="rect">
            <a:avLst/>
          </a:prstGeom>
          <a:noFill/>
          <a:ln/>
        </p:spPr>
        <p:txBody>
          <a:bodyPr wrap="none" lIns="0" tIns="0" rIns="0" bIns="0" rtlCol="0" anchor="t"/>
          <a:lstStyle/>
          <a:p>
            <a:pPr algn="l" indent="0" marL="0">
              <a:lnSpc>
                <a:spcPct val="104000"/>
              </a:lnSpc>
              <a:buNone/>
            </a:pPr>
            <a:r>
              <a:rPr lang="en-US" sz="1750" dirty="0">
                <a:solidFill>
                  <a:srgbClr val="746558"/>
                </a:solidFill>
                <a:latin typeface="Gelasio SemiBold" pitchFamily="34" charset="0"/>
                <a:ea typeface="Gelasio SemiBold" pitchFamily="34" charset="-122"/>
                <a:cs typeface="Gelasio SemiBold" pitchFamily="34" charset="-120"/>
              </a:rPr>
              <a:t>User-Generated Content (UGC)</a:t>
            </a:r>
            <a:endParaRPr lang="en-US" sz="1750" dirty="0"/>
          </a:p>
        </p:txBody>
      </p:sp>
      <p:sp>
        <p:nvSpPr>
          <p:cNvPr id="9" name="Text 5"/>
          <p:cNvSpPr/>
          <p:nvPr/>
        </p:nvSpPr>
        <p:spPr>
          <a:xfrm>
            <a:off x="6202406" y="3245346"/>
            <a:ext cx="5327814"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Authentic, consumer-created content that builds trust and fosters community. UGC is highly effective for social proof and enhancing brand credibility.</a:t>
            </a:r>
            <a:endParaRPr lang="en-US" sz="140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426744"/>
            <a:ext cx="448854" cy="448866"/>
          </a:xfrm>
          <a:prstGeom prst="rect">
            <a:avLst/>
          </a:prstGeom>
        </p:spPr>
      </p:pic>
      <p:sp>
        <p:nvSpPr>
          <p:cNvPr id="11" name="Text 6"/>
          <p:cNvSpPr/>
          <p:nvPr/>
        </p:nvSpPr>
        <p:spPr>
          <a:xfrm>
            <a:off x="661475" y="508883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746558"/>
                </a:solidFill>
                <a:latin typeface="Gelasio SemiBold" pitchFamily="34" charset="0"/>
                <a:ea typeface="Gelasio SemiBold" pitchFamily="34" charset="-122"/>
                <a:cs typeface="Gelasio SemiBold" pitchFamily="34" charset="-120"/>
              </a:rPr>
              <a:t>Influencer Tiers</a:t>
            </a:r>
            <a:endParaRPr lang="en-US" sz="1750" dirty="0"/>
          </a:p>
        </p:txBody>
      </p:sp>
      <p:sp>
        <p:nvSpPr>
          <p:cNvPr id="12" name="Text 7"/>
          <p:cNvSpPr/>
          <p:nvPr/>
        </p:nvSpPr>
        <p:spPr>
          <a:xfrm>
            <a:off x="661475" y="5471616"/>
            <a:ext cx="5327715"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Categorizing influencers by audience size (nano, micro, macro, mega) helps brands tailor strategies for optimal reach, engagement, and niche targeting.</a:t>
            </a:r>
            <a:endParaRPr lang="en-US" sz="140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2406" y="4426744"/>
            <a:ext cx="448854" cy="448866"/>
          </a:xfrm>
          <a:prstGeom prst="rect">
            <a:avLst/>
          </a:prstGeom>
        </p:spPr>
      </p:pic>
      <p:sp>
        <p:nvSpPr>
          <p:cNvPr id="14" name="Text 8"/>
          <p:cNvSpPr/>
          <p:nvPr/>
        </p:nvSpPr>
        <p:spPr>
          <a:xfrm>
            <a:off x="6202406" y="508883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746558"/>
                </a:solidFill>
                <a:latin typeface="Gelasio SemiBold" pitchFamily="34" charset="0"/>
                <a:ea typeface="Gelasio SemiBold" pitchFamily="34" charset="-122"/>
                <a:cs typeface="Gelasio SemiBold" pitchFamily="34" charset="-120"/>
              </a:rPr>
              <a:t>Brand Authenticity</a:t>
            </a:r>
            <a:endParaRPr lang="en-US" sz="1750" dirty="0"/>
          </a:p>
        </p:txBody>
      </p:sp>
      <p:sp>
        <p:nvSpPr>
          <p:cNvPr id="15" name="Text 9"/>
          <p:cNvSpPr/>
          <p:nvPr/>
        </p:nvSpPr>
        <p:spPr>
          <a:xfrm>
            <a:off x="6202406" y="5471616"/>
            <a:ext cx="5327814"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746558"/>
                </a:solidFill>
                <a:latin typeface="Gelasio" pitchFamily="34" charset="0"/>
                <a:ea typeface="Gelasio" pitchFamily="34" charset="-122"/>
                <a:cs typeface="Gelasio" pitchFamily="34" charset="-120"/>
              </a:rPr>
              <a:t>The cornerstone of trust in digital marketing. Genuine messaging and transparent partnerships are vital for building lasting consumer loyalty and engagement.</a:t>
            </a:r>
            <a:endParaRPr lang="en-US" sz="1400" dirty="0"/>
          </a:p>
        </p:txBody>
      </p:sp>
      <p:sp>
        <p:nvSpPr>
          <p:cNvPr id="16" name="Text 10"/>
          <p:cNvSpPr/>
          <p:nvPr/>
        </p:nvSpPr>
        <p:spPr>
          <a:xfrm>
            <a:off x="661475" y="3288903"/>
            <a:ext cx="11478330" cy="280095"/>
          </a:xfrm>
          <a:prstGeom prst="rect">
            <a:avLst/>
          </a:prstGeom>
          <a:noFill/>
          <a:ln/>
        </p:spPr>
        <p:txBody>
          <a:bodyPr wrap="none" lIns="0" tIns="0" rIns="0" bIns="0" rtlCol="0" anchor="t"/>
          <a:lstStyle/>
          <a:p>
            <a:pPr algn="l" indent="0" marL="0">
              <a:lnSpc>
                <a:spcPct val="130000"/>
              </a:lnSpc>
              <a:buNone/>
            </a:pPr>
            <a:endParaRPr lang="en-US" sz="1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535807"/>
          </a:xfrm>
          <a:prstGeom prst="rect">
            <a:avLst/>
          </a:prstGeom>
        </p:spPr>
      </p:pic>
      <p:sp>
        <p:nvSpPr>
          <p:cNvPr id="3" name="Text 0"/>
          <p:cNvSpPr/>
          <p:nvPr/>
        </p:nvSpPr>
        <p:spPr>
          <a:xfrm>
            <a:off x="661475" y="2781895"/>
            <a:ext cx="9456005" cy="383977"/>
          </a:xfrm>
          <a:prstGeom prst="rect">
            <a:avLst/>
          </a:prstGeom>
          <a:noFill/>
          <a:ln/>
        </p:spPr>
        <p:txBody>
          <a:bodyPr wrap="none" lIns="0" tIns="0" rIns="0" bIns="0" rtlCol="0" anchor="t"/>
          <a:lstStyle/>
          <a:p>
            <a:pPr algn="l" indent="0" marL="0">
              <a:lnSpc>
                <a:spcPct val="104000"/>
              </a:lnSpc>
              <a:buNone/>
            </a:pPr>
            <a:r>
              <a:rPr lang="en-US" sz="2400" dirty="0">
                <a:solidFill>
                  <a:srgbClr val="484237"/>
                </a:solidFill>
                <a:latin typeface="Gelasio SemiBold" pitchFamily="34" charset="0"/>
                <a:ea typeface="Gelasio SemiBold" pitchFamily="34" charset="-122"/>
                <a:cs typeface="Gelasio SemiBold" pitchFamily="34" charset="-120"/>
              </a:rPr>
              <a:t>Ethical &amp; Regulatory Issues in Marketing Communications</a:t>
            </a:r>
            <a:endParaRPr lang="en-US" sz="2400" dirty="0"/>
          </a:p>
        </p:txBody>
      </p:sp>
      <p:sp>
        <p:nvSpPr>
          <p:cNvPr id="4" name="Text 1"/>
          <p:cNvSpPr/>
          <p:nvPr/>
        </p:nvSpPr>
        <p:spPr>
          <a:xfrm>
            <a:off x="661475" y="3285629"/>
            <a:ext cx="11478330" cy="162123"/>
          </a:xfrm>
          <a:prstGeom prst="rect">
            <a:avLst/>
          </a:prstGeom>
          <a:noFill/>
          <a:ln/>
        </p:spPr>
        <p:txBody>
          <a:bodyPr wrap="none" lIns="0" tIns="0" rIns="0" bIns="0" rtlCol="0" anchor="t"/>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Navigating the complex landscape of marketing requires adherence to strict ethical standards and regulatory frameworks to maintain trust and protect consumers.</a:t>
            </a:r>
            <a:endParaRPr lang="en-US" sz="9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537545"/>
            <a:ext cx="3569702" cy="997248"/>
          </a:xfrm>
          <a:prstGeom prst="rect">
            <a:avLst/>
          </a:prstGeom>
        </p:spPr>
      </p:pic>
      <p:sp>
        <p:nvSpPr>
          <p:cNvPr id="6" name="Text 2"/>
          <p:cNvSpPr/>
          <p:nvPr/>
        </p:nvSpPr>
        <p:spPr>
          <a:xfrm>
            <a:off x="847803" y="3673078"/>
            <a:ext cx="153824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Truth in Advertising</a:t>
            </a:r>
            <a:endParaRPr lang="en-US" sz="1200" dirty="0"/>
          </a:p>
        </p:txBody>
      </p:sp>
      <p:sp>
        <p:nvSpPr>
          <p:cNvPr id="7" name="Text 3"/>
          <p:cNvSpPr/>
          <p:nvPr/>
        </p:nvSpPr>
        <p:spPr>
          <a:xfrm>
            <a:off x="847803" y="3912890"/>
            <a:ext cx="3247845"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All marketing claims must be substantiated and truthful, avoiding deception, exaggeration, or misleading implications to ensure consumer confidence.</a:t>
            </a:r>
            <a:endParaRPr lang="en-US" sz="95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10947" y="3537545"/>
            <a:ext cx="3569702" cy="997248"/>
          </a:xfrm>
          <a:prstGeom prst="rect">
            <a:avLst/>
          </a:prstGeom>
        </p:spPr>
      </p:pic>
      <p:sp>
        <p:nvSpPr>
          <p:cNvPr id="9" name="Text 4"/>
          <p:cNvSpPr/>
          <p:nvPr/>
        </p:nvSpPr>
        <p:spPr>
          <a:xfrm>
            <a:off x="4497275" y="3673078"/>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FTC Guidelines</a:t>
            </a:r>
            <a:endParaRPr lang="en-US" sz="1200" dirty="0"/>
          </a:p>
        </p:txBody>
      </p:sp>
      <p:sp>
        <p:nvSpPr>
          <p:cNvPr id="10" name="Text 5"/>
          <p:cNvSpPr/>
          <p:nvPr/>
        </p:nvSpPr>
        <p:spPr>
          <a:xfrm>
            <a:off x="4497275" y="3912890"/>
            <a:ext cx="3247845"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The Federal Trade Commission enforces laws preventing deceptive and unfair marketing practices, including endorsements, data privacy, and environmental claims.</a:t>
            </a:r>
            <a:endParaRPr lang="en-US" sz="95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60419" y="3537545"/>
            <a:ext cx="3569801" cy="997248"/>
          </a:xfrm>
          <a:prstGeom prst="rect">
            <a:avLst/>
          </a:prstGeom>
        </p:spPr>
      </p:pic>
      <p:sp>
        <p:nvSpPr>
          <p:cNvPr id="12" name="Text 6"/>
          <p:cNvSpPr/>
          <p:nvPr/>
        </p:nvSpPr>
        <p:spPr>
          <a:xfrm>
            <a:off x="8146747" y="3673078"/>
            <a:ext cx="1535769"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Privacy Concerns</a:t>
            </a:r>
            <a:endParaRPr lang="en-US" sz="1200" dirty="0"/>
          </a:p>
        </p:txBody>
      </p:sp>
      <p:sp>
        <p:nvSpPr>
          <p:cNvPr id="13" name="Text 7"/>
          <p:cNvSpPr/>
          <p:nvPr/>
        </p:nvSpPr>
        <p:spPr>
          <a:xfrm>
            <a:off x="8146747" y="3912890"/>
            <a:ext cx="3247944"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Responsible handling of customer data, clear privacy policies, and compliance with regulations like GDPR and CCPA are crucial for protecting consumer information.</a:t>
            </a:r>
            <a:endParaRPr lang="en-US" sz="950" dirty="0"/>
          </a:p>
        </p:txBody>
      </p:sp>
      <p:pic>
        <p:nvPicPr>
          <p:cNvPr id="14"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475" y="4614565"/>
            <a:ext cx="3569702" cy="997248"/>
          </a:xfrm>
          <a:prstGeom prst="rect">
            <a:avLst/>
          </a:prstGeom>
        </p:spPr>
      </p:pic>
      <p:sp>
        <p:nvSpPr>
          <p:cNvPr id="15" name="Text 8"/>
          <p:cNvSpPr/>
          <p:nvPr/>
        </p:nvSpPr>
        <p:spPr>
          <a:xfrm>
            <a:off x="847803" y="4750098"/>
            <a:ext cx="2425342"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Targeting Vulnerable Audiences</a:t>
            </a:r>
            <a:endParaRPr lang="en-US" sz="1200" dirty="0"/>
          </a:p>
        </p:txBody>
      </p:sp>
      <p:sp>
        <p:nvSpPr>
          <p:cNvPr id="16" name="Text 9"/>
          <p:cNvSpPr/>
          <p:nvPr/>
        </p:nvSpPr>
        <p:spPr>
          <a:xfrm>
            <a:off x="847803" y="4989909"/>
            <a:ext cx="3247845"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Marketers must avoid exploiting children, the elderly, or other vulnerable groups with manipulative or inappropriate content, upholding social responsibility.</a:t>
            </a:r>
            <a:endParaRPr lang="en-US" sz="950" dirty="0"/>
          </a:p>
        </p:txBody>
      </p:sp>
      <p:pic>
        <p:nvPicPr>
          <p:cNvPr id="17"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10947" y="4614565"/>
            <a:ext cx="3569702" cy="997248"/>
          </a:xfrm>
          <a:prstGeom prst="rect">
            <a:avLst/>
          </a:prstGeom>
        </p:spPr>
      </p:pic>
      <p:sp>
        <p:nvSpPr>
          <p:cNvPr id="18" name="Text 10"/>
          <p:cNvSpPr/>
          <p:nvPr/>
        </p:nvSpPr>
        <p:spPr>
          <a:xfrm>
            <a:off x="4497275" y="4750098"/>
            <a:ext cx="2872212"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Corporate Social Responsibility (CSR)</a:t>
            </a:r>
            <a:endParaRPr lang="en-US" sz="1200" dirty="0"/>
          </a:p>
        </p:txBody>
      </p:sp>
      <p:sp>
        <p:nvSpPr>
          <p:cNvPr id="19" name="Text 11"/>
          <p:cNvSpPr/>
          <p:nvPr/>
        </p:nvSpPr>
        <p:spPr>
          <a:xfrm>
            <a:off x="4497275" y="4989909"/>
            <a:ext cx="3247845"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Integrating ethical practices and societal welfare into marketing strategies, aligning brand values with community impact and sustainable initiatives.</a:t>
            </a:r>
            <a:endParaRPr lang="en-US" sz="9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570409"/>
            <a:ext cx="4680230" cy="353913"/>
          </a:xfrm>
          <a:prstGeom prst="rect">
            <a:avLst/>
          </a:prstGeom>
          <a:noFill/>
          <a:ln/>
        </p:spPr>
        <p:txBody>
          <a:bodyPr wrap="none" lIns="0" tIns="0" rIns="0" bIns="0" rtlCol="0" anchor="t"/>
          <a:lstStyle/>
          <a:p>
            <a:pPr algn="l" indent="0" marL="0">
              <a:lnSpc>
                <a:spcPct val="104000"/>
              </a:lnSpc>
              <a:buNone/>
            </a:pPr>
            <a:r>
              <a:rPr lang="en-US" sz="2200" dirty="0">
                <a:solidFill>
                  <a:srgbClr val="484237"/>
                </a:solidFill>
                <a:latin typeface="Gelasio SemiBold" pitchFamily="34" charset="0"/>
                <a:ea typeface="Gelasio SemiBold" pitchFamily="34" charset="-122"/>
                <a:cs typeface="Gelasio SemiBold" pitchFamily="34" charset="-120"/>
              </a:rPr>
              <a:t>Measuring IMC Effectiveness</a:t>
            </a:r>
            <a:endParaRPr lang="en-US" sz="2200" dirty="0"/>
          </a:p>
        </p:txBody>
      </p:sp>
      <p:sp>
        <p:nvSpPr>
          <p:cNvPr id="4" name="Text 1"/>
          <p:cNvSpPr/>
          <p:nvPr/>
        </p:nvSpPr>
        <p:spPr>
          <a:xfrm>
            <a:off x="5233360" y="1026120"/>
            <a:ext cx="6296860"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Evaluating the success of Integrated Marketing Communications (IMC) campaigns requires a robust framework of key performance indicators (KPIs) that span brand perception to financial returns.</a:t>
            </a:r>
            <a:endParaRPr lang="en-US" sz="8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392337"/>
            <a:ext cx="6296860" cy="759321"/>
          </a:xfrm>
          <a:prstGeom prst="rect">
            <a:avLst/>
          </a:prstGeom>
        </p:spPr>
      </p:pic>
      <p:pic>
        <p:nvPicPr>
          <p:cNvPr id="6"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87642" y="1687016"/>
            <a:ext cx="169858" cy="169862"/>
          </a:xfrm>
          <a:prstGeom prst="rect">
            <a:avLst/>
          </a:prstGeom>
        </p:spPr>
      </p:pic>
      <p:sp>
        <p:nvSpPr>
          <p:cNvPr id="7" name="Text 2"/>
          <p:cNvSpPr/>
          <p:nvPr/>
        </p:nvSpPr>
        <p:spPr>
          <a:xfrm>
            <a:off x="5766946" y="1518245"/>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Brand Awareness</a:t>
            </a:r>
            <a:endParaRPr lang="en-US" sz="1100" dirty="0"/>
          </a:p>
        </p:txBody>
      </p:sp>
      <p:sp>
        <p:nvSpPr>
          <p:cNvPr id="8" name="Text 3"/>
          <p:cNvSpPr/>
          <p:nvPr/>
        </p:nvSpPr>
        <p:spPr>
          <a:xfrm>
            <a:off x="5766946" y="1735832"/>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Measures the extent to which consumers recognize or recall a brand, indicating its visibility and familiarity within the target market.</a:t>
            </a:r>
            <a:endParaRPr lang="en-US" sz="850" dirty="0"/>
          </a:p>
        </p:txBody>
      </p:sp>
      <p:pic>
        <p:nvPicPr>
          <p:cNvPr id="9"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2219523"/>
            <a:ext cx="6296860" cy="759321"/>
          </a:xfrm>
          <a:prstGeom prst="rect">
            <a:avLst/>
          </a:prstGeom>
        </p:spPr>
      </p:pic>
      <p:pic>
        <p:nvPicPr>
          <p:cNvPr id="10"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87642" y="2514203"/>
            <a:ext cx="169858" cy="169862"/>
          </a:xfrm>
          <a:prstGeom prst="rect">
            <a:avLst/>
          </a:prstGeom>
        </p:spPr>
      </p:pic>
      <p:sp>
        <p:nvSpPr>
          <p:cNvPr id="11" name="Text 4"/>
          <p:cNvSpPr/>
          <p:nvPr/>
        </p:nvSpPr>
        <p:spPr>
          <a:xfrm>
            <a:off x="5766946" y="2345432"/>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Recall</a:t>
            </a:r>
            <a:endParaRPr lang="en-US" sz="1100" dirty="0"/>
          </a:p>
        </p:txBody>
      </p:sp>
      <p:sp>
        <p:nvSpPr>
          <p:cNvPr id="12" name="Text 5"/>
          <p:cNvSpPr/>
          <p:nvPr/>
        </p:nvSpPr>
        <p:spPr>
          <a:xfrm>
            <a:off x="5766946" y="2563019"/>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The ability of consumers to remember specific aspects of a marketing message or brand without external cues, crucial for top-of-mind presence.</a:t>
            </a:r>
            <a:endParaRPr lang="en-US" sz="850" dirty="0"/>
          </a:p>
        </p:txBody>
      </p:sp>
      <p:pic>
        <p:nvPicPr>
          <p:cNvPr id="13"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33360" y="3046710"/>
            <a:ext cx="6296860" cy="759321"/>
          </a:xfrm>
          <a:prstGeom prst="rect">
            <a:avLst/>
          </a:prstGeom>
        </p:spPr>
      </p:pic>
      <p:pic>
        <p:nvPicPr>
          <p:cNvPr id="14"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7642" y="3341390"/>
            <a:ext cx="169858" cy="169862"/>
          </a:xfrm>
          <a:prstGeom prst="rect">
            <a:avLst/>
          </a:prstGeom>
        </p:spPr>
      </p:pic>
      <p:sp>
        <p:nvSpPr>
          <p:cNvPr id="15" name="Text 6"/>
          <p:cNvSpPr/>
          <p:nvPr/>
        </p:nvSpPr>
        <p:spPr>
          <a:xfrm>
            <a:off x="5766946" y="3172619"/>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Engagement Rate</a:t>
            </a:r>
            <a:endParaRPr lang="en-US" sz="1100" dirty="0"/>
          </a:p>
        </p:txBody>
      </p:sp>
      <p:sp>
        <p:nvSpPr>
          <p:cNvPr id="16" name="Text 7"/>
          <p:cNvSpPr/>
          <p:nvPr/>
        </p:nvSpPr>
        <p:spPr>
          <a:xfrm>
            <a:off x="5766946" y="3390205"/>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Quantifies audience interaction with content (e.g., likes, shares, comments, clicks), reflecting the resonance and relevance of the communication.</a:t>
            </a:r>
            <a:endParaRPr lang="en-US" sz="850" dirty="0"/>
          </a:p>
        </p:txBody>
      </p:sp>
      <p:pic>
        <p:nvPicPr>
          <p:cNvPr id="17" name="Image 7"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33360" y="3873897"/>
            <a:ext cx="6296860" cy="759321"/>
          </a:xfrm>
          <a:prstGeom prst="rect">
            <a:avLst/>
          </a:prstGeom>
        </p:spPr>
      </p:pic>
      <p:pic>
        <p:nvPicPr>
          <p:cNvPr id="18" name="Image 8"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387642" y="4168577"/>
            <a:ext cx="169858" cy="169862"/>
          </a:xfrm>
          <a:prstGeom prst="rect">
            <a:avLst/>
          </a:prstGeom>
        </p:spPr>
      </p:pic>
      <p:sp>
        <p:nvSpPr>
          <p:cNvPr id="19" name="Text 8"/>
          <p:cNvSpPr/>
          <p:nvPr/>
        </p:nvSpPr>
        <p:spPr>
          <a:xfrm>
            <a:off x="5766946" y="3999805"/>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Conversion Rate</a:t>
            </a:r>
            <a:endParaRPr lang="en-US" sz="1100" dirty="0"/>
          </a:p>
        </p:txBody>
      </p:sp>
      <p:sp>
        <p:nvSpPr>
          <p:cNvPr id="20" name="Text 9"/>
          <p:cNvSpPr/>
          <p:nvPr/>
        </p:nvSpPr>
        <p:spPr>
          <a:xfrm>
            <a:off x="5766946" y="4217392"/>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The percentage of recipients who complete a desired action, such as making a purchase, signing up for a newsletter, or downloading content.</a:t>
            </a:r>
            <a:endParaRPr lang="en-US" sz="850" dirty="0"/>
          </a:p>
        </p:txBody>
      </p:sp>
      <p:pic>
        <p:nvPicPr>
          <p:cNvPr id="21" name="Image 9" descr="preencoded.png">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5233360" y="4701084"/>
            <a:ext cx="6296860" cy="759321"/>
          </a:xfrm>
          <a:prstGeom prst="rect">
            <a:avLst/>
          </a:prstGeom>
        </p:spPr>
      </p:pic>
      <p:pic>
        <p:nvPicPr>
          <p:cNvPr id="22" name="Image 10" descr="preencoded.png">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5387642" y="4995763"/>
            <a:ext cx="169858" cy="169862"/>
          </a:xfrm>
          <a:prstGeom prst="rect">
            <a:avLst/>
          </a:prstGeom>
        </p:spPr>
      </p:pic>
      <p:sp>
        <p:nvSpPr>
          <p:cNvPr id="23" name="Text 10"/>
          <p:cNvSpPr/>
          <p:nvPr/>
        </p:nvSpPr>
        <p:spPr>
          <a:xfrm>
            <a:off x="5766946" y="4826992"/>
            <a:ext cx="1974404"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Return on Investment (ROI)</a:t>
            </a:r>
            <a:endParaRPr lang="en-US" sz="1100" dirty="0"/>
          </a:p>
        </p:txBody>
      </p:sp>
      <p:sp>
        <p:nvSpPr>
          <p:cNvPr id="24" name="Text 11"/>
          <p:cNvSpPr/>
          <p:nvPr/>
        </p:nvSpPr>
        <p:spPr>
          <a:xfrm>
            <a:off x="5766946" y="5044579"/>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A financial metric that assesses the profitability of marketing investments by comparing the net profit generated to the cost of the campaign.</a:t>
            </a:r>
            <a:endParaRPr lang="en-US" sz="850" dirty="0"/>
          </a:p>
        </p:txBody>
      </p:sp>
      <p:pic>
        <p:nvPicPr>
          <p:cNvPr id="25" name="Image 11" descr="preencoded.png">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5233360" y="5528270"/>
            <a:ext cx="6296860" cy="759321"/>
          </a:xfrm>
          <a:prstGeom prst="rect">
            <a:avLst/>
          </a:prstGeom>
        </p:spPr>
      </p:pic>
      <p:pic>
        <p:nvPicPr>
          <p:cNvPr id="26" name="Image 12" descr="preencoded.png">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5387642" y="5822950"/>
            <a:ext cx="169858" cy="169862"/>
          </a:xfrm>
          <a:prstGeom prst="rect">
            <a:avLst/>
          </a:prstGeom>
        </p:spPr>
      </p:pic>
      <p:sp>
        <p:nvSpPr>
          <p:cNvPr id="27" name="Text 12"/>
          <p:cNvSpPr/>
          <p:nvPr/>
        </p:nvSpPr>
        <p:spPr>
          <a:xfrm>
            <a:off x="5766946" y="5654179"/>
            <a:ext cx="2189405" cy="176907"/>
          </a:xfrm>
          <a:prstGeom prst="rect">
            <a:avLst/>
          </a:prstGeom>
          <a:noFill/>
          <a:ln/>
        </p:spPr>
        <p:txBody>
          <a:bodyPr wrap="none" lIns="0" tIns="0" rIns="0" bIns="0" rtlCol="0" anchor="t"/>
          <a:lstStyle/>
          <a:p>
            <a:pPr algn="l" indent="0" marL="0">
              <a:lnSpc>
                <a:spcPct val="104000"/>
              </a:lnSpc>
              <a:buNone/>
            </a:pPr>
            <a:r>
              <a:rPr lang="en-US" sz="1100" dirty="0">
                <a:solidFill>
                  <a:srgbClr val="746558"/>
                </a:solidFill>
                <a:latin typeface="Gelasio SemiBold" pitchFamily="34" charset="0"/>
                <a:ea typeface="Gelasio SemiBold" pitchFamily="34" charset="-122"/>
                <a:cs typeface="Gelasio SemiBold" pitchFamily="34" charset="-120"/>
              </a:rPr>
              <a:t>Customer Lifetime Value (CLV)</a:t>
            </a:r>
            <a:endParaRPr lang="en-US" sz="1100" dirty="0"/>
          </a:p>
        </p:txBody>
      </p:sp>
      <p:sp>
        <p:nvSpPr>
          <p:cNvPr id="28" name="Text 13"/>
          <p:cNvSpPr/>
          <p:nvPr/>
        </p:nvSpPr>
        <p:spPr>
          <a:xfrm>
            <a:off x="5766946" y="5871766"/>
            <a:ext cx="5637369"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746558"/>
                </a:solidFill>
                <a:latin typeface="Gelasio" pitchFamily="34" charset="0"/>
                <a:ea typeface="Gelasio" pitchFamily="34" charset="-122"/>
                <a:cs typeface="Gelasio" pitchFamily="34" charset="-120"/>
              </a:rPr>
              <a:t>Predicts the total revenue a business can expect to generate from a single customer account throughout their relationship with the company.</a:t>
            </a:r>
            <a:endParaRPr lang="en-US" sz="8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535807"/>
          </a:xfrm>
          <a:prstGeom prst="rect">
            <a:avLst/>
          </a:prstGeom>
        </p:spPr>
      </p:pic>
      <p:sp>
        <p:nvSpPr>
          <p:cNvPr id="3" name="Text 0"/>
          <p:cNvSpPr/>
          <p:nvPr/>
        </p:nvSpPr>
        <p:spPr>
          <a:xfrm>
            <a:off x="661475" y="2121892"/>
            <a:ext cx="3681122" cy="383977"/>
          </a:xfrm>
          <a:prstGeom prst="rect">
            <a:avLst/>
          </a:prstGeom>
          <a:noFill/>
          <a:ln/>
        </p:spPr>
        <p:txBody>
          <a:bodyPr wrap="none" lIns="0" tIns="0" rIns="0" bIns="0" rtlCol="0" anchor="t"/>
          <a:lstStyle/>
          <a:p>
            <a:pPr algn="l" indent="0" marL="0">
              <a:lnSpc>
                <a:spcPct val="104000"/>
              </a:lnSpc>
              <a:buNone/>
            </a:pPr>
            <a:r>
              <a:rPr lang="en-US" sz="2400" dirty="0">
                <a:solidFill>
                  <a:srgbClr val="484237"/>
                </a:solidFill>
                <a:latin typeface="Gelasio SemiBold" pitchFamily="34" charset="0"/>
                <a:ea typeface="Gelasio SemiBold" pitchFamily="34" charset="-122"/>
                <a:cs typeface="Gelasio SemiBold" pitchFamily="34" charset="-120"/>
              </a:rPr>
              <a:t>The Future of IMC</a:t>
            </a:r>
            <a:endParaRPr lang="en-US" sz="2400" dirty="0"/>
          </a:p>
        </p:txBody>
      </p:sp>
      <p:sp>
        <p:nvSpPr>
          <p:cNvPr id="4" name="Text 1"/>
          <p:cNvSpPr/>
          <p:nvPr/>
        </p:nvSpPr>
        <p:spPr>
          <a:xfrm>
            <a:off x="661475" y="2625626"/>
            <a:ext cx="10868745"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The Integrated Marketing Communications landscape is rapidly evolving, driven by technological advancements and shifting consumer expectations. Key trends are reshaping how brands connect with their audiences.</a:t>
            </a:r>
            <a:endParaRPr lang="en-US" sz="9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039666"/>
            <a:ext cx="307074" cy="307082"/>
          </a:xfrm>
          <a:prstGeom prst="rect">
            <a:avLst/>
          </a:prstGeom>
        </p:spPr>
      </p:pic>
      <p:sp>
        <p:nvSpPr>
          <p:cNvPr id="6" name="Text 2"/>
          <p:cNvSpPr/>
          <p:nvPr/>
        </p:nvSpPr>
        <p:spPr>
          <a:xfrm>
            <a:off x="661475" y="3446562"/>
            <a:ext cx="1954660"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AI-driven Personalization</a:t>
            </a:r>
            <a:endParaRPr lang="en-US" sz="1200" dirty="0"/>
          </a:p>
        </p:txBody>
      </p:sp>
      <p:sp>
        <p:nvSpPr>
          <p:cNvPr id="7" name="Text 3"/>
          <p:cNvSpPr/>
          <p:nvPr/>
        </p:nvSpPr>
        <p:spPr>
          <a:xfrm>
            <a:off x="661475" y="3686373"/>
            <a:ext cx="538446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Leveraging artificial intelligence to deliver highly tailored content and product recommendations, anticipating customer needs and behaviors for hyper-relevant engagement.</a:t>
            </a:r>
            <a:endParaRPr lang="en-US" sz="95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45753" y="3039666"/>
            <a:ext cx="307074" cy="307082"/>
          </a:xfrm>
          <a:prstGeom prst="rect">
            <a:avLst/>
          </a:prstGeom>
        </p:spPr>
      </p:pic>
      <p:sp>
        <p:nvSpPr>
          <p:cNvPr id="9" name="Text 4"/>
          <p:cNvSpPr/>
          <p:nvPr/>
        </p:nvSpPr>
        <p:spPr>
          <a:xfrm>
            <a:off x="6145753" y="3446562"/>
            <a:ext cx="2005756"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Programmatic Advertising</a:t>
            </a:r>
            <a:endParaRPr lang="en-US" sz="1200" dirty="0"/>
          </a:p>
        </p:txBody>
      </p:sp>
      <p:sp>
        <p:nvSpPr>
          <p:cNvPr id="10" name="Text 5"/>
          <p:cNvSpPr/>
          <p:nvPr/>
        </p:nvSpPr>
        <p:spPr>
          <a:xfrm>
            <a:off x="6145753" y="3686373"/>
            <a:ext cx="538446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Automated, data-driven buying and selling of ad space in real-time. This optimizes campaign performance and efficiency by reaching precise audiences at optimal moments.</a:t>
            </a:r>
            <a:endParaRPr lang="en-US" sz="95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170263"/>
            <a:ext cx="307074" cy="307082"/>
          </a:xfrm>
          <a:prstGeom prst="rect">
            <a:avLst/>
          </a:prstGeom>
        </p:spPr>
      </p:pic>
      <p:sp>
        <p:nvSpPr>
          <p:cNvPr id="12" name="Text 6"/>
          <p:cNvSpPr/>
          <p:nvPr/>
        </p:nvSpPr>
        <p:spPr>
          <a:xfrm>
            <a:off x="661475" y="4577159"/>
            <a:ext cx="1986012"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Omnichannel Experiences</a:t>
            </a:r>
            <a:endParaRPr lang="en-US" sz="1200" dirty="0"/>
          </a:p>
        </p:txBody>
      </p:sp>
      <p:sp>
        <p:nvSpPr>
          <p:cNvPr id="13" name="Text 7"/>
          <p:cNvSpPr/>
          <p:nvPr/>
        </p:nvSpPr>
        <p:spPr>
          <a:xfrm>
            <a:off x="661475" y="4816971"/>
            <a:ext cx="538446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Creating a cohesive and integrated customer journey across all touchpoints—online, offline, mobile, and in-store—ensuring a consistent brand message and experience.</a:t>
            </a:r>
            <a:endParaRPr lang="en-US" sz="950" dirty="0"/>
          </a:p>
        </p:txBody>
      </p:sp>
      <p:pic>
        <p:nvPicPr>
          <p:cNvPr id="14"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45753" y="4170263"/>
            <a:ext cx="307074" cy="307082"/>
          </a:xfrm>
          <a:prstGeom prst="rect">
            <a:avLst/>
          </a:prstGeom>
        </p:spPr>
      </p:pic>
      <p:sp>
        <p:nvSpPr>
          <p:cNvPr id="15" name="Text 8"/>
          <p:cNvSpPr/>
          <p:nvPr/>
        </p:nvSpPr>
        <p:spPr>
          <a:xfrm>
            <a:off x="6145753" y="4577159"/>
            <a:ext cx="1732812"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Data Privacy Evolution</a:t>
            </a:r>
            <a:endParaRPr lang="en-US" sz="1200" dirty="0"/>
          </a:p>
        </p:txBody>
      </p:sp>
      <p:sp>
        <p:nvSpPr>
          <p:cNvPr id="16" name="Text 9"/>
          <p:cNvSpPr/>
          <p:nvPr/>
        </p:nvSpPr>
        <p:spPr>
          <a:xfrm>
            <a:off x="6145753" y="4816971"/>
            <a:ext cx="538446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Increasing focus on ethical data collection, transparent usage policies, and robust security measures, with evolving regulations shaping how brands interact with consumer information.</a:t>
            </a:r>
            <a:endParaRPr lang="en-US" sz="950" dirty="0"/>
          </a:p>
        </p:txBody>
      </p:sp>
      <p:pic>
        <p:nvPicPr>
          <p:cNvPr id="17"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5300861"/>
            <a:ext cx="307074" cy="307082"/>
          </a:xfrm>
          <a:prstGeom prst="rect">
            <a:avLst/>
          </a:prstGeom>
        </p:spPr>
      </p:pic>
      <p:sp>
        <p:nvSpPr>
          <p:cNvPr id="18" name="Text 10"/>
          <p:cNvSpPr/>
          <p:nvPr/>
        </p:nvSpPr>
        <p:spPr>
          <a:xfrm>
            <a:off x="661475" y="5707757"/>
            <a:ext cx="2027881" cy="191988"/>
          </a:xfrm>
          <a:prstGeom prst="rect">
            <a:avLst/>
          </a:prstGeom>
          <a:noFill/>
          <a:ln/>
        </p:spPr>
        <p:txBody>
          <a:bodyPr wrap="none" lIns="0" tIns="0" rIns="0" bIns="0" rtlCol="0" anchor="t"/>
          <a:lstStyle/>
          <a:p>
            <a:pPr algn="l" indent="0" marL="0">
              <a:lnSpc>
                <a:spcPct val="104000"/>
              </a:lnSpc>
              <a:buNone/>
            </a:pPr>
            <a:r>
              <a:rPr lang="en-US" sz="1200" dirty="0">
                <a:solidFill>
                  <a:srgbClr val="746558"/>
                </a:solidFill>
                <a:latin typeface="Gelasio SemiBold" pitchFamily="34" charset="0"/>
                <a:ea typeface="Gelasio SemiBold" pitchFamily="34" charset="-122"/>
                <a:cs typeface="Gelasio SemiBold" pitchFamily="34" charset="-120"/>
              </a:rPr>
              <a:t>Purpose-Driven Marketing</a:t>
            </a:r>
            <a:endParaRPr lang="en-US" sz="1200" dirty="0"/>
          </a:p>
        </p:txBody>
      </p:sp>
      <p:sp>
        <p:nvSpPr>
          <p:cNvPr id="19" name="Text 11"/>
          <p:cNvSpPr/>
          <p:nvPr/>
        </p:nvSpPr>
        <p:spPr>
          <a:xfrm>
            <a:off x="661475" y="5947569"/>
            <a:ext cx="538446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746558"/>
                </a:solidFill>
                <a:latin typeface="Gelasio" pitchFamily="34" charset="0"/>
                <a:ea typeface="Gelasio" pitchFamily="34" charset="-122"/>
                <a:cs typeface="Gelasio" pitchFamily="34" charset="-120"/>
              </a:rPr>
              <a:t>Brands increasingly align with social and environmental causes, communicating authentic values and contributing to societal well-being to build deeper connections with conscious consumers.</a:t>
            </a:r>
            <a:endParaRPr lang="en-US" sz="9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661475" y="1716088"/>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Key Takeaways</a:t>
            </a:r>
            <a:endParaRPr lang="en-US" sz="3700" dirty="0"/>
          </a:p>
        </p:txBody>
      </p:sp>
      <p:sp>
        <p:nvSpPr>
          <p:cNvPr id="3" name="Shape 1"/>
          <p:cNvSpPr/>
          <p:nvPr/>
        </p:nvSpPr>
        <p:spPr>
          <a:xfrm>
            <a:off x="661475" y="2684760"/>
            <a:ext cx="3496877" cy="1285280"/>
          </a:xfrm>
          <a:prstGeom prst="roundRect">
            <a:avLst>
              <a:gd name="adj" fmla="val 2206"/>
            </a:avLst>
          </a:prstGeom>
          <a:solidFill>
            <a:srgbClr val="EEE8DD"/>
          </a:solidFill>
          <a:ln/>
        </p:spPr>
      </p:sp>
      <p:sp>
        <p:nvSpPr>
          <p:cNvPr id="4" name="Text 2"/>
          <p:cNvSpPr/>
          <p:nvPr/>
        </p:nvSpPr>
        <p:spPr>
          <a:xfrm>
            <a:off x="850482" y="2873772"/>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IMC coordinates all marketing tools to deliver one unified message across channels.</a:t>
            </a:r>
            <a:endParaRPr lang="en-US" sz="1450" dirty="0"/>
          </a:p>
        </p:txBody>
      </p:sp>
      <p:sp>
        <p:nvSpPr>
          <p:cNvPr id="5" name="Shape 3"/>
          <p:cNvSpPr/>
          <p:nvPr/>
        </p:nvSpPr>
        <p:spPr>
          <a:xfrm>
            <a:off x="4347359" y="2684760"/>
            <a:ext cx="3496877" cy="1285280"/>
          </a:xfrm>
          <a:prstGeom prst="roundRect">
            <a:avLst>
              <a:gd name="adj" fmla="val 2206"/>
            </a:avLst>
          </a:prstGeom>
          <a:solidFill>
            <a:srgbClr val="EEE8DD"/>
          </a:solidFill>
          <a:ln/>
        </p:spPr>
      </p:sp>
      <p:sp>
        <p:nvSpPr>
          <p:cNvPr id="6" name="Text 4"/>
          <p:cNvSpPr/>
          <p:nvPr/>
        </p:nvSpPr>
        <p:spPr>
          <a:xfrm>
            <a:off x="4536366" y="2873772"/>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Communication is a two-way process shaped by noise, feedback, and audience response.</a:t>
            </a:r>
            <a:endParaRPr lang="en-US" sz="1450" dirty="0"/>
          </a:p>
        </p:txBody>
      </p:sp>
      <p:sp>
        <p:nvSpPr>
          <p:cNvPr id="7" name="Shape 5"/>
          <p:cNvSpPr/>
          <p:nvPr/>
        </p:nvSpPr>
        <p:spPr>
          <a:xfrm>
            <a:off x="8033244" y="2684760"/>
            <a:ext cx="3496877" cy="1285280"/>
          </a:xfrm>
          <a:prstGeom prst="roundRect">
            <a:avLst>
              <a:gd name="adj" fmla="val 2206"/>
            </a:avLst>
          </a:prstGeom>
          <a:solidFill>
            <a:srgbClr val="EEE8DD"/>
          </a:solidFill>
          <a:ln/>
        </p:spPr>
      </p:sp>
      <p:sp>
        <p:nvSpPr>
          <p:cNvPr id="8" name="Text 6"/>
          <p:cNvSpPr/>
          <p:nvPr/>
        </p:nvSpPr>
        <p:spPr>
          <a:xfrm>
            <a:off x="8222251" y="2873772"/>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Digital media and multi-screen behavior have transformed how brands reach consumers.</a:t>
            </a:r>
            <a:endParaRPr lang="en-US" sz="1450" dirty="0"/>
          </a:p>
        </p:txBody>
      </p:sp>
      <p:sp>
        <p:nvSpPr>
          <p:cNvPr id="9" name="Shape 7"/>
          <p:cNvSpPr/>
          <p:nvPr/>
        </p:nvSpPr>
        <p:spPr>
          <a:xfrm>
            <a:off x="661475" y="4159052"/>
            <a:ext cx="5339820" cy="982861"/>
          </a:xfrm>
          <a:prstGeom prst="roundRect">
            <a:avLst>
              <a:gd name="adj" fmla="val 2885"/>
            </a:avLst>
          </a:prstGeom>
          <a:solidFill>
            <a:srgbClr val="EEE8DD"/>
          </a:solidFill>
          <a:ln/>
        </p:spPr>
      </p:sp>
      <p:sp>
        <p:nvSpPr>
          <p:cNvPr id="10" name="Text 8"/>
          <p:cNvSpPr/>
          <p:nvPr/>
        </p:nvSpPr>
        <p:spPr>
          <a:xfrm>
            <a:off x="850482" y="4348063"/>
            <a:ext cx="49618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Customer engagement and accountability are central to effective IMC strategy.</a:t>
            </a:r>
            <a:endParaRPr lang="en-US" sz="1450" dirty="0"/>
          </a:p>
        </p:txBody>
      </p:sp>
      <p:sp>
        <p:nvSpPr>
          <p:cNvPr id="11" name="Shape 9"/>
          <p:cNvSpPr/>
          <p:nvPr/>
        </p:nvSpPr>
        <p:spPr>
          <a:xfrm>
            <a:off x="6190301" y="4159052"/>
            <a:ext cx="5339820" cy="982861"/>
          </a:xfrm>
          <a:prstGeom prst="roundRect">
            <a:avLst>
              <a:gd name="adj" fmla="val 2885"/>
            </a:avLst>
          </a:prstGeom>
          <a:solidFill>
            <a:srgbClr val="EEE8DD"/>
          </a:solidFill>
          <a:ln/>
        </p:spPr>
      </p:sp>
      <p:sp>
        <p:nvSpPr>
          <p:cNvPr id="12" name="Text 10"/>
          <p:cNvSpPr/>
          <p:nvPr/>
        </p:nvSpPr>
        <p:spPr>
          <a:xfrm>
            <a:off x="6379308" y="4348063"/>
            <a:ext cx="49618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The future of IMC is being shaped by AI, data privacy, and omnichannel experiences.</a:t>
            </a:r>
            <a:endParaRPr lang="en-US" sz="14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9F6F0">
              <a:alpha val="85000"/>
            </a:srgbClr>
          </a:solidFill>
          <a:ln/>
        </p:spPr>
      </p:sp>
      <p:sp>
        <p:nvSpPr>
          <p:cNvPr id="4" name="Text 1"/>
          <p:cNvSpPr/>
          <p:nvPr/>
        </p:nvSpPr>
        <p:spPr>
          <a:xfrm>
            <a:off x="3428319" y="532408"/>
            <a:ext cx="5334958" cy="590649"/>
          </a:xfrm>
          <a:prstGeom prst="rect">
            <a:avLst/>
          </a:prstGeom>
          <a:noFill/>
          <a:ln/>
        </p:spPr>
        <p:txBody>
          <a:bodyPr wrap="none" lIns="0" tIns="0" rIns="0" bIns="0" rtlCol="0" anchor="t"/>
          <a:lstStyle/>
          <a:p>
            <a:pPr algn="ctr" indent="0" marL="0">
              <a:lnSpc>
                <a:spcPct val="104000"/>
              </a:lnSpc>
              <a:buNone/>
            </a:pPr>
            <a:r>
              <a:rPr lang="en-US" sz="3700" dirty="0">
                <a:solidFill>
                  <a:srgbClr val="484237"/>
                </a:solidFill>
                <a:latin typeface="Gelasio SemiBold" pitchFamily="34" charset="0"/>
                <a:ea typeface="Gelasio SemiBold" pitchFamily="34" charset="-122"/>
                <a:cs typeface="Gelasio SemiBold" pitchFamily="34" charset="-120"/>
              </a:rPr>
              <a:t>Review Questions</a:t>
            </a:r>
            <a:endParaRPr lang="en-US" sz="3700" dirty="0"/>
          </a:p>
        </p:txBody>
      </p:sp>
      <p:sp>
        <p:nvSpPr>
          <p:cNvPr id="5" name="Text 2"/>
          <p:cNvSpPr/>
          <p:nvPr/>
        </p:nvSpPr>
        <p:spPr>
          <a:xfrm>
            <a:off x="356682" y="1406525"/>
            <a:ext cx="11478330" cy="302419"/>
          </a:xfrm>
          <a:prstGeom prst="rect">
            <a:avLst/>
          </a:prstGeom>
          <a:noFill/>
          <a:ln/>
        </p:spPr>
        <p:txBody>
          <a:bodyPr wrap="none" lIns="0" tIns="0" rIns="0" bIns="0" rtlCol="0" anchor="t"/>
          <a:lstStyle/>
          <a:p>
            <a:pPr algn="ctr" indent="0" marL="0">
              <a:lnSpc>
                <a:spcPct val="133000"/>
              </a:lnSpc>
              <a:buNone/>
            </a:pPr>
            <a:r>
              <a:rPr lang="en-US" sz="1450" dirty="0">
                <a:solidFill>
                  <a:srgbClr val="746558"/>
                </a:solidFill>
                <a:latin typeface="Gelasio" pitchFamily="34" charset="0"/>
                <a:ea typeface="Gelasio" pitchFamily="34" charset="-122"/>
                <a:cs typeface="Gelasio" pitchFamily="34" charset="-120"/>
              </a:rPr>
              <a:t>Test your understanding of Integrated Marketing Communications concepts.</a:t>
            </a:r>
            <a:endParaRPr lang="en-US" sz="1450" dirty="0"/>
          </a:p>
        </p:txBody>
      </p:sp>
      <p:sp>
        <p:nvSpPr>
          <p:cNvPr id="6" name="Shape 3"/>
          <p:cNvSpPr/>
          <p:nvPr/>
        </p:nvSpPr>
        <p:spPr>
          <a:xfrm>
            <a:off x="661475" y="1921570"/>
            <a:ext cx="425241" cy="425252"/>
          </a:xfrm>
          <a:prstGeom prst="roundRect">
            <a:avLst>
              <a:gd name="adj" fmla="val 6667"/>
            </a:avLst>
          </a:prstGeom>
          <a:solidFill>
            <a:srgbClr val="EEE8DD"/>
          </a:solidFill>
          <a:ln/>
        </p:spPr>
      </p:sp>
      <p:sp>
        <p:nvSpPr>
          <p:cNvPr id="7" name="Text 4"/>
          <p:cNvSpPr/>
          <p:nvPr/>
        </p:nvSpPr>
        <p:spPr>
          <a:xfrm>
            <a:off x="732365" y="1956991"/>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1</a:t>
            </a:r>
            <a:endParaRPr lang="en-US" sz="2200" dirty="0"/>
          </a:p>
        </p:txBody>
      </p:sp>
      <p:sp>
        <p:nvSpPr>
          <p:cNvPr id="8" name="Text 5"/>
          <p:cNvSpPr/>
          <p:nvPr/>
        </p:nvSpPr>
        <p:spPr>
          <a:xfrm>
            <a:off x="1275723" y="1982986"/>
            <a:ext cx="4701958"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Describe the communication process and identify each of its components. Why is encoding and decoding important?</a:t>
            </a:r>
            <a:endParaRPr lang="en-US" sz="1450" dirty="0"/>
          </a:p>
        </p:txBody>
      </p:sp>
      <p:sp>
        <p:nvSpPr>
          <p:cNvPr id="9" name="Shape 6"/>
          <p:cNvSpPr/>
          <p:nvPr/>
        </p:nvSpPr>
        <p:spPr>
          <a:xfrm>
            <a:off x="6213915" y="1921570"/>
            <a:ext cx="425241" cy="425252"/>
          </a:xfrm>
          <a:prstGeom prst="roundRect">
            <a:avLst>
              <a:gd name="adj" fmla="val 6667"/>
            </a:avLst>
          </a:prstGeom>
          <a:solidFill>
            <a:srgbClr val="EEE8DD"/>
          </a:solidFill>
          <a:ln/>
        </p:spPr>
      </p:sp>
      <p:sp>
        <p:nvSpPr>
          <p:cNvPr id="10" name="Text 7"/>
          <p:cNvSpPr/>
          <p:nvPr/>
        </p:nvSpPr>
        <p:spPr>
          <a:xfrm>
            <a:off x="6284805" y="1956991"/>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2</a:t>
            </a:r>
            <a:endParaRPr lang="en-US" sz="2200" dirty="0"/>
          </a:p>
        </p:txBody>
      </p:sp>
      <p:sp>
        <p:nvSpPr>
          <p:cNvPr id="11" name="Text 8"/>
          <p:cNvSpPr/>
          <p:nvPr/>
        </p:nvSpPr>
        <p:spPr>
          <a:xfrm>
            <a:off x="6828163" y="1982986"/>
            <a:ext cx="470205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What is Integrated Marketing Communications (IMC)? How does it differ from traditional advertising?</a:t>
            </a:r>
            <a:endParaRPr lang="en-US" sz="1450" dirty="0"/>
          </a:p>
        </p:txBody>
      </p:sp>
      <p:sp>
        <p:nvSpPr>
          <p:cNvPr id="12" name="Shape 9"/>
          <p:cNvSpPr/>
          <p:nvPr/>
        </p:nvSpPr>
        <p:spPr>
          <a:xfrm>
            <a:off x="661475" y="3268266"/>
            <a:ext cx="425241" cy="425252"/>
          </a:xfrm>
          <a:prstGeom prst="roundRect">
            <a:avLst>
              <a:gd name="adj" fmla="val 6667"/>
            </a:avLst>
          </a:prstGeom>
          <a:solidFill>
            <a:srgbClr val="EEE8DD"/>
          </a:solidFill>
          <a:ln/>
        </p:spPr>
      </p:sp>
      <p:sp>
        <p:nvSpPr>
          <p:cNvPr id="13" name="Text 10"/>
          <p:cNvSpPr/>
          <p:nvPr/>
        </p:nvSpPr>
        <p:spPr>
          <a:xfrm>
            <a:off x="732365" y="3303687"/>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3</a:t>
            </a:r>
            <a:endParaRPr lang="en-US" sz="2200" dirty="0"/>
          </a:p>
        </p:txBody>
      </p:sp>
      <p:sp>
        <p:nvSpPr>
          <p:cNvPr id="14" name="Text 11"/>
          <p:cNvSpPr/>
          <p:nvPr/>
        </p:nvSpPr>
        <p:spPr>
          <a:xfrm>
            <a:off x="1275723" y="3329682"/>
            <a:ext cx="4701958"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List and briefly describe the five components of the promotional mix.</a:t>
            </a:r>
            <a:endParaRPr lang="en-US" sz="1450" dirty="0"/>
          </a:p>
        </p:txBody>
      </p:sp>
      <p:sp>
        <p:nvSpPr>
          <p:cNvPr id="15" name="Shape 12"/>
          <p:cNvSpPr/>
          <p:nvPr/>
        </p:nvSpPr>
        <p:spPr>
          <a:xfrm>
            <a:off x="6213915" y="3268266"/>
            <a:ext cx="425241" cy="425252"/>
          </a:xfrm>
          <a:prstGeom prst="roundRect">
            <a:avLst>
              <a:gd name="adj" fmla="val 6667"/>
            </a:avLst>
          </a:prstGeom>
          <a:solidFill>
            <a:srgbClr val="EEE8DD"/>
          </a:solidFill>
          <a:ln/>
        </p:spPr>
      </p:sp>
      <p:sp>
        <p:nvSpPr>
          <p:cNvPr id="16" name="Text 13"/>
          <p:cNvSpPr/>
          <p:nvPr/>
        </p:nvSpPr>
        <p:spPr>
          <a:xfrm>
            <a:off x="6284805" y="3303687"/>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4</a:t>
            </a:r>
            <a:endParaRPr lang="en-US" sz="2200" dirty="0"/>
          </a:p>
        </p:txBody>
      </p:sp>
      <p:sp>
        <p:nvSpPr>
          <p:cNvPr id="17" name="Text 14"/>
          <p:cNvSpPr/>
          <p:nvPr/>
        </p:nvSpPr>
        <p:spPr>
          <a:xfrm>
            <a:off x="6828163" y="3329682"/>
            <a:ext cx="470205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What are the key steps in developing an IMC marketing plan?</a:t>
            </a:r>
            <a:endParaRPr lang="en-US" sz="1450" dirty="0"/>
          </a:p>
        </p:txBody>
      </p:sp>
      <p:sp>
        <p:nvSpPr>
          <p:cNvPr id="18" name="Shape 15"/>
          <p:cNvSpPr/>
          <p:nvPr/>
        </p:nvSpPr>
        <p:spPr>
          <a:xfrm>
            <a:off x="661475" y="4312543"/>
            <a:ext cx="425241" cy="425252"/>
          </a:xfrm>
          <a:prstGeom prst="roundRect">
            <a:avLst>
              <a:gd name="adj" fmla="val 6667"/>
            </a:avLst>
          </a:prstGeom>
          <a:solidFill>
            <a:srgbClr val="EEE8DD"/>
          </a:solidFill>
          <a:ln/>
        </p:spPr>
      </p:sp>
      <p:sp>
        <p:nvSpPr>
          <p:cNvPr id="19" name="Text 16"/>
          <p:cNvSpPr/>
          <p:nvPr/>
        </p:nvSpPr>
        <p:spPr>
          <a:xfrm>
            <a:off x="732365" y="4347964"/>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5</a:t>
            </a:r>
            <a:endParaRPr lang="en-US" sz="2200" dirty="0"/>
          </a:p>
        </p:txBody>
      </p:sp>
      <p:sp>
        <p:nvSpPr>
          <p:cNvPr id="20" name="Text 17"/>
          <p:cNvSpPr/>
          <p:nvPr/>
        </p:nvSpPr>
        <p:spPr>
          <a:xfrm>
            <a:off x="1275723" y="4373959"/>
            <a:ext cx="4701958"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Explain the concept of brand parity. How does it affect marketing strategy?</a:t>
            </a:r>
            <a:endParaRPr lang="en-US" sz="1450" dirty="0"/>
          </a:p>
        </p:txBody>
      </p:sp>
      <p:sp>
        <p:nvSpPr>
          <p:cNvPr id="21" name="Shape 18"/>
          <p:cNvSpPr/>
          <p:nvPr/>
        </p:nvSpPr>
        <p:spPr>
          <a:xfrm>
            <a:off x="6213915" y="4312543"/>
            <a:ext cx="425241" cy="425252"/>
          </a:xfrm>
          <a:prstGeom prst="roundRect">
            <a:avLst>
              <a:gd name="adj" fmla="val 6667"/>
            </a:avLst>
          </a:prstGeom>
          <a:solidFill>
            <a:srgbClr val="EEE8DD"/>
          </a:solidFill>
          <a:ln/>
        </p:spPr>
      </p:sp>
      <p:sp>
        <p:nvSpPr>
          <p:cNvPr id="22" name="Text 19"/>
          <p:cNvSpPr/>
          <p:nvPr/>
        </p:nvSpPr>
        <p:spPr>
          <a:xfrm>
            <a:off x="6284805" y="4347964"/>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6</a:t>
            </a:r>
            <a:endParaRPr lang="en-US" sz="2200" dirty="0"/>
          </a:p>
        </p:txBody>
      </p:sp>
      <p:sp>
        <p:nvSpPr>
          <p:cNvPr id="23" name="Text 20"/>
          <p:cNvSpPr/>
          <p:nvPr/>
        </p:nvSpPr>
        <p:spPr>
          <a:xfrm>
            <a:off x="6828163" y="4373959"/>
            <a:ext cx="470205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What is GIMC? How do standardization and adaptation strategies differ?</a:t>
            </a:r>
            <a:endParaRPr lang="en-US" sz="1450" dirty="0"/>
          </a:p>
        </p:txBody>
      </p:sp>
      <p:sp>
        <p:nvSpPr>
          <p:cNvPr id="24" name="Shape 21"/>
          <p:cNvSpPr/>
          <p:nvPr/>
        </p:nvSpPr>
        <p:spPr>
          <a:xfrm>
            <a:off x="661475" y="5356820"/>
            <a:ext cx="425241" cy="425252"/>
          </a:xfrm>
          <a:prstGeom prst="roundRect">
            <a:avLst>
              <a:gd name="adj" fmla="val 6667"/>
            </a:avLst>
          </a:prstGeom>
          <a:solidFill>
            <a:srgbClr val="EEE8DD"/>
          </a:solidFill>
          <a:ln/>
        </p:spPr>
      </p:sp>
      <p:sp>
        <p:nvSpPr>
          <p:cNvPr id="25" name="Text 22"/>
          <p:cNvSpPr/>
          <p:nvPr/>
        </p:nvSpPr>
        <p:spPr>
          <a:xfrm>
            <a:off x="732365" y="5392241"/>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7</a:t>
            </a:r>
            <a:endParaRPr lang="en-US" sz="2200" dirty="0"/>
          </a:p>
        </p:txBody>
      </p:sp>
      <p:sp>
        <p:nvSpPr>
          <p:cNvPr id="26" name="Text 23"/>
          <p:cNvSpPr/>
          <p:nvPr/>
        </p:nvSpPr>
        <p:spPr>
          <a:xfrm>
            <a:off x="1275723" y="5418237"/>
            <a:ext cx="4701958"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Identify three major trends affecting marketing communications today and explain their impact.</a:t>
            </a:r>
            <a:endParaRPr lang="en-US" sz="1450" dirty="0"/>
          </a:p>
        </p:txBody>
      </p:sp>
      <p:sp>
        <p:nvSpPr>
          <p:cNvPr id="27" name="Shape 24"/>
          <p:cNvSpPr/>
          <p:nvPr/>
        </p:nvSpPr>
        <p:spPr>
          <a:xfrm>
            <a:off x="6213915" y="5356820"/>
            <a:ext cx="425241" cy="425252"/>
          </a:xfrm>
          <a:prstGeom prst="roundRect">
            <a:avLst>
              <a:gd name="adj" fmla="val 6667"/>
            </a:avLst>
          </a:prstGeom>
          <a:solidFill>
            <a:srgbClr val="EEE8DD"/>
          </a:solidFill>
          <a:ln/>
        </p:spPr>
      </p:sp>
      <p:sp>
        <p:nvSpPr>
          <p:cNvPr id="28" name="Text 25"/>
          <p:cNvSpPr/>
          <p:nvPr/>
        </p:nvSpPr>
        <p:spPr>
          <a:xfrm>
            <a:off x="6284805" y="5392241"/>
            <a:ext cx="283461" cy="354409"/>
          </a:xfrm>
          <a:prstGeom prst="rect">
            <a:avLst/>
          </a:prstGeom>
          <a:noFill/>
          <a:ln/>
        </p:spPr>
        <p:txBody>
          <a:bodyPr wrap="none" lIns="0" tIns="0" rIns="0" bIns="0" rtlCol="0" anchor="ctr"/>
          <a:lstStyle/>
          <a:p>
            <a:pPr algn="ctr" indent="0" marL="0">
              <a:lnSpc>
                <a:spcPct val="100000"/>
              </a:lnSpc>
              <a:buNone/>
            </a:pPr>
            <a:r>
              <a:rPr lang="en-US" sz="2200" dirty="0">
                <a:solidFill>
                  <a:srgbClr val="746558"/>
                </a:solidFill>
                <a:latin typeface="Gelasio SemiBold" pitchFamily="34" charset="0"/>
                <a:ea typeface="Gelasio SemiBold" pitchFamily="34" charset="-122"/>
                <a:cs typeface="Gelasio SemiBold" pitchFamily="34" charset="-120"/>
              </a:rPr>
              <a:t>8</a:t>
            </a:r>
            <a:endParaRPr lang="en-US" sz="2200" dirty="0"/>
          </a:p>
        </p:txBody>
      </p:sp>
      <p:sp>
        <p:nvSpPr>
          <p:cNvPr id="29" name="Text 26"/>
          <p:cNvSpPr/>
          <p:nvPr/>
        </p:nvSpPr>
        <p:spPr>
          <a:xfrm>
            <a:off x="6828163" y="5418237"/>
            <a:ext cx="4702057"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746558"/>
                </a:solidFill>
                <a:latin typeface="Gelasio" pitchFamily="34" charset="0"/>
                <a:ea typeface="Gelasio" pitchFamily="34" charset="-122"/>
                <a:cs typeface="Gelasio" pitchFamily="34" charset="-120"/>
              </a:rPr>
              <a:t>Why is accountability and measuring results increasingly important in modern marketing communications?</a:t>
            </a:r>
            <a:endParaRPr lang="en-US" sz="14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2026-07-06T03:31:45Z</dcterms:created>
  <dcterms:modified xsi:type="dcterms:W3CDTF">2026-07-06T03:31:45Z</dcterms:modified>
</cp:coreProperties>
</file>