
<file path=[Content_Types].xml><?xml version="1.0" encoding="utf-8"?>
<Types xmlns="http://schemas.openxmlformats.org/package/2006/content-types">
  <Default Extension="fntdata" ContentType="application/x-fontdata"/>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slideMasters/slideMaster26.xml" ContentType="application/vnd.openxmlformats-officedocument.presentationml.slideMaster+xml"/>
  <Override PartName="/ppt/slides/slide26.xml" ContentType="application/vnd.openxmlformats-officedocument.presentationml.slide+xml"/>
  <Override PartName="/ppt/slideMasters/slideMaster27.xml" ContentType="application/vnd.openxmlformats-officedocument.presentationml.slideMaster+xml"/>
  <Override PartName="/ppt/slides/slide27.xml" ContentType="application/vnd.openxmlformats-officedocument.presentationml.slide+xml"/>
  <Override PartName="/ppt/slideMasters/slideMaster28.xml" ContentType="application/vnd.openxmlformats-officedocument.presentationml.slideMaster+xml"/>
  <Override PartName="/ppt/slides/slide28.xml" ContentType="application/vnd.openxmlformats-officedocument.presentationml.slide+xml"/>
  <Override PartName="/ppt/slideMasters/slideMaster29.xml" ContentType="application/vnd.openxmlformats-officedocument.presentationml.slideMaster+xml"/>
  <Override PartName="/ppt/slides/slide29.xml" ContentType="application/vnd.openxmlformats-officedocument.presentationml.slide+xml"/>
  <Override PartName="/ppt/slideMasters/slideMaster30.xml" ContentType="application/vnd.openxmlformats-officedocument.presentationml.slideMaster+xml"/>
  <Override PartName="/ppt/slides/slide30.xml" ContentType="application/vnd.openxmlformats-officedocument.presentationml.slide+xml"/>
  <Override PartName="/ppt/slideMasters/slideMaster31.xml" ContentType="application/vnd.openxmlformats-officedocument.presentationml.slideMaster+xml"/>
  <Override PartName="/ppt/slides/slide31.xml" ContentType="application/vnd.openxmlformats-officedocument.presentationml.slide+xml"/>
  <Override PartName="/ppt/slideMasters/slideMaster32.xml" ContentType="application/vnd.openxmlformats-officedocument.presentationml.slideMaster+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true" autoCompressPictures="0" embedTrueTypeFonts="true">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Lst>
  <p:notesMasterIdLst>
    <p:notesMasterId r:id="rId34"/>
  </p:notesMasterIdLst>
  <p:sldSz cx="12191695" cy="6858000"/>
  <p:notesSz cx="6858000" cy="12191695"/>
  <p:embeddedFontLst>
    <p:embeddedFont>
      <p:font typeface="Open Sans Light"/>
      <p:regular r:id="rId201314"/>
    </p:embeddedFont>
    <p:embeddedFont>
      <p:font typeface="Open Sans Bold"/>
      <p:regular r:id="rId201315"/>
    </p:embeddedFont>
    <p:embeddedFont>
      <p:font typeface="Open Sans"/>
      <p:regular r:id="rId201316"/>
    </p:embeddedFont>
    <p:embeddedFont>
      <p:font typeface="Open Sans Medium"/>
      <p:regular r:id="rId201317"/>
    </p:embeddedFont>
    <p:embeddedFont>
      <p:font typeface="Open Sans SemiBold"/>
      <p:regular r:id="rId201318"/>
    </p:embeddedFont>
    <p:embeddedFont>
      <p:font typeface="Open Sans ExtraBold"/>
      <p:regular r:id="rId201319"/>
    </p:embeddedFont>
    <p:embeddedFont>
      <p:font typeface="Unbounded ExtraLight"/>
      <p:regular r:id="rId201320"/>
    </p:embeddedFont>
    <p:embeddedFont>
      <p:font typeface="Unbounded Light"/>
      <p:regular r:id="rId201321"/>
    </p:embeddedFont>
    <p:embeddedFont>
      <p:font typeface="Unbounded"/>
      <p:regular r:id="rId201322"/>
    </p:embeddedFont>
    <p:embeddedFont>
      <p:font typeface="Unbounded Bold"/>
      <p:regular r:id="rId201323"/>
    </p:embeddedFont>
    <p:embeddedFont>
      <p:font typeface="Unbounded ExtraBold"/>
      <p:regular r:id="rId201324"/>
    </p:embeddedFont>
    <p:embeddedFont>
      <p:font typeface="Unbounded Black"/>
      <p:regular r:id="rId201325"/>
    </p:embeddedFont>
    <p:embeddedFont>
      <p:font typeface="Unbounded Medium"/>
      <p:regular r:id="rId201326"/>
    </p:embeddedFont>
    <p:embeddedFont>
      <p:font typeface="Unbounded SemiBold"/>
      <p:regular r:id="rId201327"/>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notesMaster" Target="notesMasters/notesMaster1.xml"/><Relationship Id="rId35" Type="http://schemas.openxmlformats.org/officeDocument/2006/relationships/presProps" Target="presProps.xml"/><Relationship Id="rId36" Type="http://schemas.openxmlformats.org/officeDocument/2006/relationships/viewProps" Target="viewProps.xml"/><Relationship Id="rId37" Type="http://schemas.openxmlformats.org/officeDocument/2006/relationships/theme" Target="theme/theme1.xml"/><Relationship Id="rId38" Type="http://schemas.openxmlformats.org/officeDocument/2006/relationships/tableStyles" Target="tableStyles.xml"/><Relationship Id="rId201314" Target="fonts/201314.fntdata" Type="http://schemas.openxmlformats.org/officeDocument/2006/relationships/font"/><Relationship Id="rId201315" Target="fonts/201315.fntdata" Type="http://schemas.openxmlformats.org/officeDocument/2006/relationships/font"/><Relationship Id="rId201316" Target="fonts/201316.fntdata" Type="http://schemas.openxmlformats.org/officeDocument/2006/relationships/font"/><Relationship Id="rId201317" Target="fonts/201317.fntdata" Type="http://schemas.openxmlformats.org/officeDocument/2006/relationships/font"/><Relationship Id="rId201318" Target="fonts/201318.fntdata" Type="http://schemas.openxmlformats.org/officeDocument/2006/relationships/font"/><Relationship Id="rId201319" Target="fonts/201319.fntdata" Type="http://schemas.openxmlformats.org/officeDocument/2006/relationships/font"/><Relationship Id="rId201320" Target="fonts/201320.fntdata" Type="http://schemas.openxmlformats.org/officeDocument/2006/relationships/font"/><Relationship Id="rId201321" Target="fonts/201321.fntdata" Type="http://schemas.openxmlformats.org/officeDocument/2006/relationships/font"/><Relationship Id="rId201322" Target="fonts/201322.fntdata" Type="http://schemas.openxmlformats.org/officeDocument/2006/relationships/font"/><Relationship Id="rId201323" Target="fonts/201323.fntdata" Type="http://schemas.openxmlformats.org/officeDocument/2006/relationships/font"/><Relationship Id="rId201324" Target="fonts/201324.fntdata" Type="http://schemas.openxmlformats.org/officeDocument/2006/relationships/font"/><Relationship Id="rId201325" Target="fonts/201325.fntdata" Type="http://schemas.openxmlformats.org/officeDocument/2006/relationships/font"/><Relationship Id="rId201326" Target="fonts/201326.fntdata" Type="http://schemas.openxmlformats.org/officeDocument/2006/relationships/font"/><Relationship Id="rId201327" Target="fonts/201327.fntdata" Type="http://schemas.openxmlformats.org/officeDocument/2006/relationships/font"/><Relationship Id="rId201328" Target="fonts/201328.fntdata" Type="http://schemas.openxmlformats.org/officeDocument/2006/relationships/font"/><Relationship Id="rId201329" Target="fonts/201329.fntdata" Type="http://schemas.openxmlformats.org/officeDocument/2006/relationships/font"/><Relationship Id="rId201330" Target="fonts/201330.fntdata" Type="http://schemas.openxmlformats.org/officeDocument/2006/relationships/font"/><Relationship Id="rId201331" Target="fonts/201331.fntdata" Type="http://schemas.openxmlformats.org/officeDocument/2006/relationships/font"/></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_rels/notesSlide2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6.xml"/>
		</Relationships>
</file>

<file path=ppt/notesSlides/_rels/notesSlide2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7.xml"/>
		</Relationships>
</file>

<file path=ppt/notesSlides/_rels/notesSlide2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8.xml"/>
		</Relationships>
</file>

<file path=ppt/notesSlides/_rels/notesSlide2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9.xml"/>
		</Relationships>
</file>

<file path=ppt/notesSlides/_rels/notesSlide3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0.xml"/>
		</Relationships>
</file>

<file path=ppt/notesSlides/_rels/notesSlide3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1.xml"/>
		</Relationships>
</file>

<file path=ppt/notesSlides/_rels/notesSlide3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2.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bg>
      <p:bgPr>
        <a:solidFill>
          <a:srgbClr val="000000"/>
        </a:solidFill>
      </p:bgPr>
    </p:bg>
    <p:spTree>
      <p:nvGrpSpPr>
        <p:cNvPr id="1" name=""/>
        <p:cNvGrpSpPr/>
        <p:nvPr/>
      </p:nvGrpSpPr>
      <p:grpSpPr>
        <a:xfrm>
          <a:off x="0" y="0"/>
          <a:ext cx="0" cy="0"/>
          <a:chOff x="0" y="0"/>
          <a:chExt cx="0" cy="0"/>
        </a:xfrm>
      </p:grpSpPr>
      <p:sp>
        <p:nvSpPr>
          <p:cNvPr id="2" name="Shape 0"/>
          <p:cNvSpPr/>
          <p:nvPr/>
        </p:nvSpPr>
        <p:spPr>
          <a:xfrm>
            <a:off x="0" y="0"/>
            <a:ext cx="12191695" cy="6858000"/>
          </a:xfrm>
          <a:prstGeom prst="rect">
            <a:avLst/>
          </a:prstGeom>
          <a:solidFill>
            <a:srgbClr val="D6F5EE"/>
          </a:solidFill>
          <a:ln/>
        </p:spPr>
      </p:sp>
      <p:sp>
        <p:nvSpPr>
          <p:cNvPr id="3" name="Shape 1"/>
          <p:cNvSpPr/>
          <p:nvPr/>
        </p:nvSpPr>
        <p:spPr>
          <a:xfrm>
            <a:off x="0" y="0"/>
            <a:ext cx="12191695" cy="6858000"/>
          </a:xfrm>
          <a:prstGeom prst="rect">
            <a:avLst/>
          </a:prstGeom>
          <a:solidFill>
            <a:srgbClr val="FFFFFF"/>
          </a:solidFill>
          <a:ln/>
        </p:spPr>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jpeg"/><Relationship Id="rId2" Type="http://schemas.openxmlformats.org/officeDocument/2006/relationships/slideLayout" Target="../slideLayouts/slideLayout2.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image" Target="../media/image-4-2.png"/><Relationship Id="rId3" Type="http://schemas.openxmlformats.org/officeDocument/2006/relationships/slideLayout" Target="../slideLayouts/slideLayout2.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svg"/><Relationship Id="rId3" Type="http://schemas.openxmlformats.org/officeDocument/2006/relationships/image" Target="../media/image-5-3.png"/><Relationship Id="rId4" Type="http://schemas.openxmlformats.org/officeDocument/2006/relationships/image" Target="../media/image-5-4.svg"/><Relationship Id="rId5" Type="http://schemas.openxmlformats.org/officeDocument/2006/relationships/image" Target="../media/image-5-5.png"/><Relationship Id="rId6" Type="http://schemas.openxmlformats.org/officeDocument/2006/relationships/image" Target="../media/image-5-6.svg"/><Relationship Id="rId7" Type="http://schemas.openxmlformats.org/officeDocument/2006/relationships/image" Target="../media/image-5-7.png"/><Relationship Id="rId8" Type="http://schemas.openxmlformats.org/officeDocument/2006/relationships/slideLayout" Target="../slideLayouts/slideLayout2.xml"/><Relationship Id="rId9"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png"/><Relationship Id="rId3" Type="http://schemas.openxmlformats.org/officeDocument/2006/relationships/slideLayout" Target="../slideLayouts/slideLayout2.xml"/><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svg"/><Relationship Id="rId3" Type="http://schemas.openxmlformats.org/officeDocument/2006/relationships/image" Target="../media/image-8-3.png"/><Relationship Id="rId4" Type="http://schemas.openxmlformats.org/officeDocument/2006/relationships/image" Target="../media/image-8-4.svg"/><Relationship Id="rId5" Type="http://schemas.openxmlformats.org/officeDocument/2006/relationships/image" Target="../media/image-8-5.png"/><Relationship Id="rId6" Type="http://schemas.openxmlformats.org/officeDocument/2006/relationships/image" Target="../media/image-8-6.svg"/><Relationship Id="rId7" Type="http://schemas.openxmlformats.org/officeDocument/2006/relationships/image" Target="../media/image-8-7.png"/><Relationship Id="rId8" Type="http://schemas.openxmlformats.org/officeDocument/2006/relationships/image" Target="../media/image-8-8.svg"/><Relationship Id="rId9" Type="http://schemas.openxmlformats.org/officeDocument/2006/relationships/image" Target="../media/image-4-2.png"/><Relationship Id="rId10" Type="http://schemas.openxmlformats.org/officeDocument/2006/relationships/slideLayout" Target="../slideLayouts/slideLayout2.xml"/><Relationship Id="rId11"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image" Target="../media/image-9-2.png"/><Relationship Id="rId3" Type="http://schemas.openxmlformats.org/officeDocument/2006/relationships/image" Target="../media/image-9-3.svg"/><Relationship Id="rId4" Type="http://schemas.openxmlformats.org/officeDocument/2006/relationships/image" Target="../media/image-9-2.png"/><Relationship Id="rId5" Type="http://schemas.openxmlformats.org/officeDocument/2006/relationships/image" Target="../media/image-9-3.svg"/><Relationship Id="rId6" Type="http://schemas.openxmlformats.org/officeDocument/2006/relationships/image" Target="../media/image-9-2.png"/><Relationship Id="rId7" Type="http://schemas.openxmlformats.org/officeDocument/2006/relationships/image" Target="../media/image-9-3.svg"/><Relationship Id="rId8" Type="http://schemas.openxmlformats.org/officeDocument/2006/relationships/image" Target="../media/image-9-2.png"/><Relationship Id="rId9" Type="http://schemas.openxmlformats.org/officeDocument/2006/relationships/image" Target="../media/image-9-3.svg"/><Relationship Id="rId10" Type="http://schemas.openxmlformats.org/officeDocument/2006/relationships/image" Target="../media/image-9-2.png"/><Relationship Id="rId11" Type="http://schemas.openxmlformats.org/officeDocument/2006/relationships/image" Target="../media/image-9-3.svg"/><Relationship Id="rId12" Type="http://schemas.openxmlformats.org/officeDocument/2006/relationships/slideLayout" Target="../slideLayouts/slideLayout2.xml"/><Relationship Id="rId1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svg"/><Relationship Id="rId3" Type="http://schemas.openxmlformats.org/officeDocument/2006/relationships/image" Target="../media/image-10-1.png"/><Relationship Id="rId4" Type="http://schemas.openxmlformats.org/officeDocument/2006/relationships/image" Target="../media/image-10-2.svg"/><Relationship Id="rId5" Type="http://schemas.openxmlformats.org/officeDocument/2006/relationships/image" Target="../media/image-10-5.png"/><Relationship Id="rId6" Type="http://schemas.openxmlformats.org/officeDocument/2006/relationships/image" Target="../media/image-10-6.svg"/><Relationship Id="rId7" Type="http://schemas.openxmlformats.org/officeDocument/2006/relationships/image" Target="../media/image-10-5.png"/><Relationship Id="rId8" Type="http://schemas.openxmlformats.org/officeDocument/2006/relationships/image" Target="../media/image-10-6.svg"/><Relationship Id="rId9" Type="http://schemas.openxmlformats.org/officeDocument/2006/relationships/image" Target="../media/image-10-9.png"/><Relationship Id="rId10" Type="http://schemas.openxmlformats.org/officeDocument/2006/relationships/slideLayout" Target="../slideLayouts/slideLayout2.xml"/><Relationship Id="rId11"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svg"/><Relationship Id="rId3" Type="http://schemas.openxmlformats.org/officeDocument/2006/relationships/image" Target="../media/image-11-3.png"/><Relationship Id="rId4" Type="http://schemas.openxmlformats.org/officeDocument/2006/relationships/image" Target="../media/image-11-4.svg"/><Relationship Id="rId5" Type="http://schemas.openxmlformats.org/officeDocument/2006/relationships/image" Target="../media/image-11-5.png"/><Relationship Id="rId6" Type="http://schemas.openxmlformats.org/officeDocument/2006/relationships/image" Target="../media/image-11-6.svg"/><Relationship Id="rId7" Type="http://schemas.openxmlformats.org/officeDocument/2006/relationships/image" Target="../media/image-11-7.png"/><Relationship Id="rId8" Type="http://schemas.openxmlformats.org/officeDocument/2006/relationships/image" Target="../media/image-11-8.svg"/><Relationship Id="rId9" Type="http://schemas.openxmlformats.org/officeDocument/2006/relationships/slideLayout" Target="../slideLayouts/slideLayout2.xml"/><Relationship Id="rId10"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svg"/><Relationship Id="rId3" Type="http://schemas.openxmlformats.org/officeDocument/2006/relationships/image" Target="../media/image-12-3.png"/><Relationship Id="rId4" Type="http://schemas.openxmlformats.org/officeDocument/2006/relationships/image" Target="../media/image-12-4.svg"/><Relationship Id="rId5" Type="http://schemas.openxmlformats.org/officeDocument/2006/relationships/image" Target="../media/image-12-5.png"/><Relationship Id="rId6" Type="http://schemas.openxmlformats.org/officeDocument/2006/relationships/image" Target="../media/image-12-6.svg"/><Relationship Id="rId7" Type="http://schemas.openxmlformats.org/officeDocument/2006/relationships/image" Target="../media/image-12-7.png"/><Relationship Id="rId8" Type="http://schemas.openxmlformats.org/officeDocument/2006/relationships/image" Target="../media/image-12-8.svg"/><Relationship Id="rId9" Type="http://schemas.openxmlformats.org/officeDocument/2006/relationships/image" Target="../media/image-12-9.png"/><Relationship Id="rId10" Type="http://schemas.openxmlformats.org/officeDocument/2006/relationships/image" Target="../media/image-12-10.svg"/><Relationship Id="rId11" Type="http://schemas.openxmlformats.org/officeDocument/2006/relationships/slideLayout" Target="../slideLayouts/slideLayout2.xml"/><Relationship Id="rId1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jpeg"/><Relationship Id="rId2" Type="http://schemas.openxmlformats.org/officeDocument/2006/relationships/slideLayout" Target="../slideLayouts/slideLayout2.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jpeg"/><Relationship Id="rId2" Type="http://schemas.openxmlformats.org/officeDocument/2006/relationships/image" Target="../media/image-16-2.png"/><Relationship Id="rId3" Type="http://schemas.openxmlformats.org/officeDocument/2006/relationships/image" Target="../media/image-16-3.svg"/><Relationship Id="rId4" Type="http://schemas.openxmlformats.org/officeDocument/2006/relationships/image" Target="../media/image-16-4.png"/><Relationship Id="rId5" Type="http://schemas.openxmlformats.org/officeDocument/2006/relationships/image" Target="../media/image-16-5.svg"/><Relationship Id="rId6" Type="http://schemas.openxmlformats.org/officeDocument/2006/relationships/image" Target="../media/image-16-6.png"/><Relationship Id="rId7" Type="http://schemas.openxmlformats.org/officeDocument/2006/relationships/image" Target="../media/image-16-7.svg"/><Relationship Id="rId8" Type="http://schemas.openxmlformats.org/officeDocument/2006/relationships/slideLayout" Target="../slideLayouts/slideLayout2.xml"/><Relationship Id="rId9"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jpeg"/><Relationship Id="rId2" Type="http://schemas.openxmlformats.org/officeDocument/2006/relationships/image" Target="../media/image-17-2.png"/><Relationship Id="rId3" Type="http://schemas.openxmlformats.org/officeDocument/2006/relationships/image" Target="../media/image-17-3.svg"/><Relationship Id="rId4" Type="http://schemas.openxmlformats.org/officeDocument/2006/relationships/image" Target="../media/image-17-4.png"/><Relationship Id="rId5" Type="http://schemas.openxmlformats.org/officeDocument/2006/relationships/image" Target="../media/image-17-5.svg"/><Relationship Id="rId6" Type="http://schemas.openxmlformats.org/officeDocument/2006/relationships/image" Target="../media/image-17-6.png"/><Relationship Id="rId7" Type="http://schemas.openxmlformats.org/officeDocument/2006/relationships/image" Target="../media/image-17-7.svg"/><Relationship Id="rId8" Type="http://schemas.openxmlformats.org/officeDocument/2006/relationships/image" Target="../media/image-17-8.png"/><Relationship Id="rId9" Type="http://schemas.openxmlformats.org/officeDocument/2006/relationships/image" Target="../media/image-17-9.svg"/><Relationship Id="rId10" Type="http://schemas.openxmlformats.org/officeDocument/2006/relationships/image" Target="../media/image-17-10.png"/><Relationship Id="rId11" Type="http://schemas.openxmlformats.org/officeDocument/2006/relationships/image" Target="../media/image-17-11.svg"/><Relationship Id="rId12" Type="http://schemas.openxmlformats.org/officeDocument/2006/relationships/slideLayout" Target="../slideLayouts/slideLayout2.xml"/><Relationship Id="rId1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jpeg"/><Relationship Id="rId2" Type="http://schemas.openxmlformats.org/officeDocument/2006/relationships/image" Target="../media/image-18-2.png"/><Relationship Id="rId3" Type="http://schemas.openxmlformats.org/officeDocument/2006/relationships/image" Target="../media/image-18-3.svg"/><Relationship Id="rId4" Type="http://schemas.openxmlformats.org/officeDocument/2006/relationships/image" Target="../media/image-18-4.png"/><Relationship Id="rId5" Type="http://schemas.openxmlformats.org/officeDocument/2006/relationships/image" Target="../media/image-18-5.svg"/><Relationship Id="rId6" Type="http://schemas.openxmlformats.org/officeDocument/2006/relationships/image" Target="../media/image-18-2.png"/><Relationship Id="rId7" Type="http://schemas.openxmlformats.org/officeDocument/2006/relationships/image" Target="../media/image-18-3.svg"/><Relationship Id="rId8" Type="http://schemas.openxmlformats.org/officeDocument/2006/relationships/image" Target="../media/image-18-8.png"/><Relationship Id="rId9" Type="http://schemas.openxmlformats.org/officeDocument/2006/relationships/image" Target="../media/image-18-9.svg"/><Relationship Id="rId10" Type="http://schemas.openxmlformats.org/officeDocument/2006/relationships/slideLayout" Target="../slideLayouts/slideLayout2.xml"/><Relationship Id="rId11"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jpeg"/><Relationship Id="rId2" Type="http://schemas.openxmlformats.org/officeDocument/2006/relationships/slideLayout" Target="../slideLayouts/slideLayout2.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jpeg"/><Relationship Id="rId2" Type="http://schemas.openxmlformats.org/officeDocument/2006/relationships/image" Target="../media/image-20-2.jpeg"/><Relationship Id="rId3" Type="http://schemas.openxmlformats.org/officeDocument/2006/relationships/slideLayout" Target="../slideLayouts/slideLayout2.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2.svg"/><Relationship Id="rId3" Type="http://schemas.openxmlformats.org/officeDocument/2006/relationships/image" Target="../media/image-22-3.png"/><Relationship Id="rId4" Type="http://schemas.openxmlformats.org/officeDocument/2006/relationships/image" Target="../media/image-22-4.svg"/><Relationship Id="rId5" Type="http://schemas.openxmlformats.org/officeDocument/2006/relationships/image" Target="../media/image-22-5.png"/><Relationship Id="rId6" Type="http://schemas.openxmlformats.org/officeDocument/2006/relationships/image" Target="../media/image-22-6.svg"/><Relationship Id="rId7" Type="http://schemas.openxmlformats.org/officeDocument/2006/relationships/image" Target="../media/image-22-7.png"/><Relationship Id="rId8" Type="http://schemas.openxmlformats.org/officeDocument/2006/relationships/image" Target="../media/image-22-8.svg"/><Relationship Id="rId9" Type="http://schemas.openxmlformats.org/officeDocument/2006/relationships/slideLayout" Target="../slideLayouts/slideLayout2.xml"/><Relationship Id="rId10"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image" Target="../media/image-23-2.svg"/><Relationship Id="rId3" Type="http://schemas.openxmlformats.org/officeDocument/2006/relationships/image" Target="../media/image-23-1.png"/><Relationship Id="rId4" Type="http://schemas.openxmlformats.org/officeDocument/2006/relationships/image" Target="../media/image-23-2.svg"/><Relationship Id="rId5" Type="http://schemas.openxmlformats.org/officeDocument/2006/relationships/image" Target="../media/image-23-1.png"/><Relationship Id="rId6" Type="http://schemas.openxmlformats.org/officeDocument/2006/relationships/image" Target="../media/image-23-2.svg"/><Relationship Id="rId7" Type="http://schemas.openxmlformats.org/officeDocument/2006/relationships/image" Target="../media/image-23-7.png"/><Relationship Id="rId8" Type="http://schemas.openxmlformats.org/officeDocument/2006/relationships/image" Target="../media/image-23-8.svg"/><Relationship Id="rId9" Type="http://schemas.openxmlformats.org/officeDocument/2006/relationships/image" Target="../media/image-23-7.png"/><Relationship Id="rId10" Type="http://schemas.openxmlformats.org/officeDocument/2006/relationships/image" Target="../media/image-23-8.svg"/><Relationship Id="rId11" Type="http://schemas.openxmlformats.org/officeDocument/2006/relationships/slideLayout" Target="../slideLayouts/slideLayout2.xml"/><Relationship Id="rId1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png"/><Relationship Id="rId2" Type="http://schemas.openxmlformats.org/officeDocument/2006/relationships/image" Target="../media/image-24-2.svg"/><Relationship Id="rId3" Type="http://schemas.openxmlformats.org/officeDocument/2006/relationships/image" Target="../media/image-24-1.png"/><Relationship Id="rId4" Type="http://schemas.openxmlformats.org/officeDocument/2006/relationships/image" Target="../media/image-24-2.svg"/><Relationship Id="rId5" Type="http://schemas.openxmlformats.org/officeDocument/2006/relationships/image" Target="../media/image-24-1.png"/><Relationship Id="rId6" Type="http://schemas.openxmlformats.org/officeDocument/2006/relationships/image" Target="../media/image-24-2.svg"/><Relationship Id="rId7" Type="http://schemas.openxmlformats.org/officeDocument/2006/relationships/image" Target="../media/image-24-1.png"/><Relationship Id="rId8" Type="http://schemas.openxmlformats.org/officeDocument/2006/relationships/image" Target="../media/image-24-2.svg"/><Relationship Id="rId9" Type="http://schemas.openxmlformats.org/officeDocument/2006/relationships/image" Target="../media/image-24-1.png"/><Relationship Id="rId10" Type="http://schemas.openxmlformats.org/officeDocument/2006/relationships/image" Target="../media/image-24-2.svg"/><Relationship Id="rId11" Type="http://schemas.openxmlformats.org/officeDocument/2006/relationships/image" Target="../media/image-24-1.png"/><Relationship Id="rId12" Type="http://schemas.openxmlformats.org/officeDocument/2006/relationships/image" Target="../media/image-24-2.svg"/><Relationship Id="rId13" Type="http://schemas.openxmlformats.org/officeDocument/2006/relationships/slideLayout" Target="../slideLayouts/slideLayout2.xml"/><Relationship Id="rId1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image" Target="../media/image-26-1.png"/><Relationship Id="rId2" Type="http://schemas.openxmlformats.org/officeDocument/2006/relationships/image" Target="../media/image-26-2.png"/><Relationship Id="rId3" Type="http://schemas.openxmlformats.org/officeDocument/2006/relationships/image" Target="../media/image-26-3.png"/><Relationship Id="rId4" Type="http://schemas.openxmlformats.org/officeDocument/2006/relationships/image" Target="../media/image-26-4.png"/><Relationship Id="rId5" Type="http://schemas.openxmlformats.org/officeDocument/2006/relationships/image" Target="../media/image-26-5.png"/><Relationship Id="rId6" Type="http://schemas.openxmlformats.org/officeDocument/2006/relationships/image" Target="../media/image-26-6.png"/><Relationship Id="rId7" Type="http://schemas.openxmlformats.org/officeDocument/2006/relationships/image" Target="../media/image-26-7.svg"/><Relationship Id="rId8" Type="http://schemas.openxmlformats.org/officeDocument/2006/relationships/image" Target="../media/image-26-8.png"/><Relationship Id="rId9" Type="http://schemas.openxmlformats.org/officeDocument/2006/relationships/image" Target="../media/image-26-9.svg"/><Relationship Id="rId10" Type="http://schemas.openxmlformats.org/officeDocument/2006/relationships/image" Target="../media/image-26-10.png"/><Relationship Id="rId11" Type="http://schemas.openxmlformats.org/officeDocument/2006/relationships/image" Target="../media/image-26-11.svg"/><Relationship Id="rId12" Type="http://schemas.openxmlformats.org/officeDocument/2006/relationships/image" Target="../media/image-26-12.png"/><Relationship Id="rId13" Type="http://schemas.openxmlformats.org/officeDocument/2006/relationships/image" Target="../media/image-26-13.svg"/><Relationship Id="rId14" Type="http://schemas.openxmlformats.org/officeDocument/2006/relationships/slideLayout" Target="../slideLayouts/slideLayout2.xml"/><Relationship Id="rId15"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image" Target="../media/image-27-1.png"/><Relationship Id="rId2" Type="http://schemas.openxmlformats.org/officeDocument/2006/relationships/image" Target="../media/image-27-2.svg"/><Relationship Id="rId3" Type="http://schemas.openxmlformats.org/officeDocument/2006/relationships/image" Target="../media/image-27-3.png"/><Relationship Id="rId4" Type="http://schemas.openxmlformats.org/officeDocument/2006/relationships/image" Target="../media/image-27-4.png"/><Relationship Id="rId5" Type="http://schemas.openxmlformats.org/officeDocument/2006/relationships/image" Target="../media/image-27-5.svg"/><Relationship Id="rId6" Type="http://schemas.openxmlformats.org/officeDocument/2006/relationships/image" Target="../media/image-27-6.png"/><Relationship Id="rId7" Type="http://schemas.openxmlformats.org/officeDocument/2006/relationships/image" Target="../media/image-27-7.svg"/><Relationship Id="rId8" Type="http://schemas.openxmlformats.org/officeDocument/2006/relationships/image" Target="../media/image-27-6.png"/><Relationship Id="rId9" Type="http://schemas.openxmlformats.org/officeDocument/2006/relationships/image" Target="../media/image-27-7.svg"/><Relationship Id="rId10" Type="http://schemas.openxmlformats.org/officeDocument/2006/relationships/image" Target="../media/image-27-6.png"/><Relationship Id="rId11" Type="http://schemas.openxmlformats.org/officeDocument/2006/relationships/image" Target="../media/image-27-7.svg"/><Relationship Id="rId12" Type="http://schemas.openxmlformats.org/officeDocument/2006/relationships/slideLayout" Target="../slideLayouts/slideLayout2.xml"/><Relationship Id="rId13"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image" Target="../media/image-28-1.jpeg"/><Relationship Id="rId2" Type="http://schemas.openxmlformats.org/officeDocument/2006/relationships/image" Target="../media/image-28-2.png"/><Relationship Id="rId3" Type="http://schemas.openxmlformats.org/officeDocument/2006/relationships/image" Target="../media/image-28-3.png"/><Relationship Id="rId4" Type="http://schemas.openxmlformats.org/officeDocument/2006/relationships/image" Target="../media/image-28-4.png"/><Relationship Id="rId5" Type="http://schemas.openxmlformats.org/officeDocument/2006/relationships/image" Target="../media/image-28-5.png"/><Relationship Id="rId6" Type="http://schemas.openxmlformats.org/officeDocument/2006/relationships/image" Target="../media/image-28-6.png"/><Relationship Id="rId7" Type="http://schemas.openxmlformats.org/officeDocument/2006/relationships/image" Target="../media/image-28-7.svg"/><Relationship Id="rId8" Type="http://schemas.openxmlformats.org/officeDocument/2006/relationships/image" Target="../media/image-28-6.png"/><Relationship Id="rId9" Type="http://schemas.openxmlformats.org/officeDocument/2006/relationships/image" Target="../media/image-28-7.svg"/><Relationship Id="rId10" Type="http://schemas.openxmlformats.org/officeDocument/2006/relationships/image" Target="../media/image-28-10.png"/><Relationship Id="rId11" Type="http://schemas.openxmlformats.org/officeDocument/2006/relationships/image" Target="../media/image-28-11.svg"/><Relationship Id="rId12" Type="http://schemas.openxmlformats.org/officeDocument/2006/relationships/slideLayout" Target="../slideLayouts/slideLayout2.xml"/><Relationship Id="rId13"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image" Target="../media/image-29-1.jpeg"/><Relationship Id="rId2" Type="http://schemas.openxmlformats.org/officeDocument/2006/relationships/image" Target="../media/image-29-2.png"/><Relationship Id="rId3" Type="http://schemas.openxmlformats.org/officeDocument/2006/relationships/image" Target="../media/image-29-3.svg"/><Relationship Id="rId4" Type="http://schemas.openxmlformats.org/officeDocument/2006/relationships/image" Target="../media/image-29-4.png"/><Relationship Id="rId5" Type="http://schemas.openxmlformats.org/officeDocument/2006/relationships/image" Target="../media/image-29-5.svg"/><Relationship Id="rId6" Type="http://schemas.openxmlformats.org/officeDocument/2006/relationships/image" Target="../media/image-29-6.png"/><Relationship Id="rId7" Type="http://schemas.openxmlformats.org/officeDocument/2006/relationships/image" Target="../media/image-29-7.svg"/><Relationship Id="rId8" Type="http://schemas.openxmlformats.org/officeDocument/2006/relationships/image" Target="../media/image-29-8.png"/><Relationship Id="rId9" Type="http://schemas.openxmlformats.org/officeDocument/2006/relationships/image" Target="../media/image-29-9.svg"/><Relationship Id="rId10" Type="http://schemas.openxmlformats.org/officeDocument/2006/relationships/image" Target="../media/image-29-10.png"/><Relationship Id="rId11" Type="http://schemas.openxmlformats.org/officeDocument/2006/relationships/image" Target="../media/image-29-11.svg"/><Relationship Id="rId12" Type="http://schemas.openxmlformats.org/officeDocument/2006/relationships/slideLayout" Target="../slideLayouts/slideLayout2.xml"/><Relationship Id="rId13"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image" Target="../media/image-30-1.png"/><Relationship Id="rId2" Type="http://schemas.openxmlformats.org/officeDocument/2006/relationships/image" Target="../media/image-30-2.png"/><Relationship Id="rId3" Type="http://schemas.openxmlformats.org/officeDocument/2006/relationships/image" Target="../media/image-30-3.png"/><Relationship Id="rId4" Type="http://schemas.openxmlformats.org/officeDocument/2006/relationships/image" Target="../media/image-30-4.png"/><Relationship Id="rId5" Type="http://schemas.openxmlformats.org/officeDocument/2006/relationships/image" Target="../media/image-30-5.png"/><Relationship Id="rId6" Type="http://schemas.openxmlformats.org/officeDocument/2006/relationships/slideLayout" Target="../slideLayouts/slideLayout2.xml"/><Relationship Id="rId7"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661475" y="2251968"/>
            <a:ext cx="6580717" cy="590649"/>
          </a:xfrm>
          <a:prstGeom prst="rect">
            <a:avLst/>
          </a:prstGeom>
          <a:noFill/>
          <a:ln/>
        </p:spPr>
        <p:txBody>
          <a:bodyPr wrap="none" lIns="0" tIns="0" rIns="0" bIns="0" rtlCol="0" anchor="t"/>
          <a:lstStyle/>
          <a:p>
            <a:pPr algn="l" indent="0" marL="0">
              <a:lnSpc>
                <a:spcPct val="104000"/>
              </a:lnSpc>
              <a:buNone/>
            </a:pPr>
            <a:r>
              <a:rPr lang="en-US" sz="3700" b="1" dirty="0">
                <a:solidFill>
                  <a:srgbClr val="333F70"/>
                </a:solidFill>
                <a:latin typeface="Unbounded Bold" pitchFamily="34" charset="0"/>
                <a:ea typeface="Unbounded Bold" pitchFamily="34" charset="-122"/>
                <a:cs typeface="Unbounded Bold" pitchFamily="34" charset="-120"/>
              </a:rPr>
              <a:t>Brand Management</a:t>
            </a:r>
            <a:endParaRPr lang="en-US" sz="3700" dirty="0"/>
          </a:p>
        </p:txBody>
      </p:sp>
      <p:sp>
        <p:nvSpPr>
          <p:cNvPr id="3" name="Shape 1"/>
          <p:cNvSpPr/>
          <p:nvPr/>
        </p:nvSpPr>
        <p:spPr>
          <a:xfrm>
            <a:off x="661475" y="3220641"/>
            <a:ext cx="4779347" cy="355203"/>
          </a:xfrm>
          <a:prstGeom prst="roundRect">
            <a:avLst>
              <a:gd name="adj" fmla="val 17880"/>
            </a:avLst>
          </a:prstGeom>
          <a:solidFill>
            <a:srgbClr val="D6F5EE"/>
          </a:solidFill>
          <a:ln/>
        </p:spPr>
      </p:sp>
      <p:sp>
        <p:nvSpPr>
          <p:cNvPr id="4" name="Text 2"/>
          <p:cNvSpPr/>
          <p:nvPr/>
        </p:nvSpPr>
        <p:spPr>
          <a:xfrm>
            <a:off x="774879" y="3277295"/>
            <a:ext cx="5162123" cy="241895"/>
          </a:xfrm>
          <a:prstGeom prst="rect">
            <a:avLst/>
          </a:prstGeom>
          <a:noFill/>
          <a:ln/>
        </p:spPr>
        <p:txBody>
          <a:bodyPr wrap="none" lIns="0" tIns="0" rIns="0" bIns="0" rtlCol="0" anchor="t"/>
          <a:lstStyle/>
          <a:p>
            <a:pPr algn="l" indent="0" marL="0">
              <a:lnSpc>
                <a:spcPct val="133000"/>
              </a:lnSpc>
              <a:buNone/>
            </a:pPr>
            <a:r>
              <a:rPr lang="en-US" sz="1150" dirty="0">
                <a:solidFill>
                  <a:srgbClr val="333F70"/>
                </a:solidFill>
                <a:latin typeface="Open Sans" pitchFamily="34" charset="0"/>
                <a:ea typeface="Open Sans" pitchFamily="34" charset="-122"/>
                <a:cs typeface="Open Sans" pitchFamily="34" charset="-120"/>
              </a:rPr>
              <a:t>ADVERTISING AND INTEGRATED MARKETING COMMUNICATIONS</a:t>
            </a:r>
            <a:endParaRPr lang="en-US" sz="1150" dirty="0"/>
          </a:p>
        </p:txBody>
      </p:sp>
      <p:sp>
        <p:nvSpPr>
          <p:cNvPr id="5" name="Text 3"/>
          <p:cNvSpPr/>
          <p:nvPr/>
        </p:nvSpPr>
        <p:spPr>
          <a:xfrm>
            <a:off x="661475" y="3788470"/>
            <a:ext cx="10868745" cy="817463"/>
          </a:xfrm>
          <a:prstGeom prst="rect">
            <a:avLst/>
          </a:prstGeom>
          <a:noFill/>
          <a:ln/>
        </p:spPr>
        <p:txBody>
          <a:bodyPr wrap="square" lIns="0" tIns="0" rIns="0" bIns="0" rtlCol="0" anchor="t"/>
          <a:lstStyle/>
          <a:p>
            <a:pPr algn="l" indent="0" marL="0">
              <a:lnSpc>
                <a:spcPct val="133000"/>
              </a:lnSpc>
              <a:spcAft>
                <a:spcPts val="1650"/>
              </a:spcAft>
              <a:buNone/>
            </a:pPr>
            <a:r>
              <a:rPr lang="en-US" sz="1450" dirty="0">
                <a:solidFill>
                  <a:srgbClr val="333F70"/>
                </a:solidFill>
                <a:latin typeface="Open Sans" pitchFamily="34" charset="0"/>
                <a:ea typeface="Open Sans" pitchFamily="34" charset="-122"/>
                <a:cs typeface="Open Sans" pitchFamily="34" charset="-120"/>
              </a:rPr>
              <a:t>Week 2 — How brands are built, sustained, and protected</a:t>
            </a:r>
            <a:endParaRPr lang="en-US" sz="1450" dirty="0"/>
          </a:p>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By: Prof. Fidela R. Balajadia</a:t>
            </a:r>
            <a:endParaRPr lang="en-US" sz="145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61475" y="1266825"/>
            <a:ext cx="4781629" cy="295275"/>
          </a:xfrm>
          <a:prstGeom prst="rect">
            <a:avLst/>
          </a:prstGeom>
          <a:noFill/>
          <a:ln/>
        </p:spPr>
        <p:txBody>
          <a:bodyPr wrap="none" lIns="0" tIns="0" rIns="0" bIns="0" rtlCol="0" anchor="t"/>
          <a:lstStyle/>
          <a:p>
            <a:pPr algn="l" indent="0" marL="0">
              <a:lnSpc>
                <a:spcPct val="104000"/>
              </a:lnSpc>
              <a:buNone/>
            </a:pPr>
            <a:r>
              <a:rPr lang="en-US" sz="1850" b="1" dirty="0">
                <a:solidFill>
                  <a:srgbClr val="333F70"/>
                </a:solidFill>
                <a:latin typeface="Unbounded Bold" pitchFamily="34" charset="0"/>
                <a:ea typeface="Unbounded Bold" pitchFamily="34" charset="-122"/>
                <a:cs typeface="Unbounded Bold" pitchFamily="34" charset="-120"/>
              </a:rPr>
              <a:t>Lecture Learning Objectives</a:t>
            </a:r>
            <a:endParaRPr lang="en-US" sz="1850" dirty="0"/>
          </a:p>
        </p:txBody>
      </p:sp>
      <p:sp>
        <p:nvSpPr>
          <p:cNvPr id="3" name="Text 1"/>
          <p:cNvSpPr/>
          <p:nvPr/>
        </p:nvSpPr>
        <p:spPr>
          <a:xfrm>
            <a:off x="661475" y="1637705"/>
            <a:ext cx="5642826" cy="590649"/>
          </a:xfrm>
          <a:prstGeom prst="rect">
            <a:avLst/>
          </a:prstGeom>
          <a:noFill/>
          <a:ln/>
        </p:spPr>
        <p:txBody>
          <a:bodyPr wrap="none" lIns="0" tIns="0" rIns="0" bIns="0" rtlCol="0" anchor="t"/>
          <a:lstStyle/>
          <a:p>
            <a:pPr algn="l" indent="0" marL="0">
              <a:lnSpc>
                <a:spcPct val="104000"/>
              </a:lnSpc>
              <a:buNone/>
            </a:pPr>
            <a:r>
              <a:rPr lang="en-US" sz="3700" b="1" dirty="0">
                <a:solidFill>
                  <a:srgbClr val="333F70"/>
                </a:solidFill>
                <a:latin typeface="Unbounded Bold" pitchFamily="34" charset="0"/>
                <a:ea typeface="Unbounded Bold" pitchFamily="34" charset="-122"/>
                <a:cs typeface="Unbounded Bold" pitchFamily="34" charset="-120"/>
              </a:rPr>
              <a:t>What We'll Cover</a:t>
            </a:r>
            <a:endParaRPr lang="en-US" sz="3700" dirty="0"/>
          </a:p>
        </p:txBody>
      </p:sp>
      <p:sp>
        <p:nvSpPr>
          <p:cNvPr id="4" name="Text 2"/>
          <p:cNvSpPr/>
          <p:nvPr/>
        </p:nvSpPr>
        <p:spPr>
          <a:xfrm>
            <a:off x="661475" y="251182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333F70"/>
                </a:solidFill>
                <a:latin typeface="Unbounded Light" pitchFamily="34" charset="0"/>
                <a:ea typeface="Unbounded Light" pitchFamily="34" charset="-122"/>
                <a:cs typeface="Unbounded Light" pitchFamily="34" charset="-120"/>
              </a:rPr>
              <a:t>01</a:t>
            </a:r>
            <a:endParaRPr lang="en-US" sz="1450" dirty="0"/>
          </a:p>
        </p:txBody>
      </p:sp>
      <p:sp>
        <p:nvSpPr>
          <p:cNvPr id="5" name="Shape 3"/>
          <p:cNvSpPr/>
          <p:nvPr/>
        </p:nvSpPr>
        <p:spPr>
          <a:xfrm>
            <a:off x="661475" y="2807692"/>
            <a:ext cx="3496877" cy="25400"/>
          </a:xfrm>
          <a:prstGeom prst="rect">
            <a:avLst/>
          </a:prstGeom>
          <a:solidFill>
            <a:srgbClr val="26A688"/>
          </a:solidFill>
          <a:ln/>
        </p:spPr>
      </p:sp>
      <p:sp>
        <p:nvSpPr>
          <p:cNvPr id="6" name="Text 4"/>
          <p:cNvSpPr/>
          <p:nvPr/>
        </p:nvSpPr>
        <p:spPr>
          <a:xfrm>
            <a:off x="661475" y="2952948"/>
            <a:ext cx="2362637" cy="295275"/>
          </a:xfrm>
          <a:prstGeom prst="rect">
            <a:avLst/>
          </a:prstGeom>
          <a:noFill/>
          <a:ln/>
        </p:spPr>
        <p:txBody>
          <a:bodyPr wrap="none" lIns="0" tIns="0" rIns="0" bIns="0" rtlCol="0" anchor="t"/>
          <a:lstStyle/>
          <a:p>
            <a:pPr algn="l" indent="0" marL="0">
              <a:lnSpc>
                <a:spcPct val="104000"/>
              </a:lnSpc>
              <a:buNone/>
            </a:pPr>
            <a:r>
              <a:rPr lang="en-US" sz="1850" b="1" dirty="0">
                <a:solidFill>
                  <a:srgbClr val="333F70"/>
                </a:solidFill>
                <a:latin typeface="Unbounded Bold" pitchFamily="34" charset="0"/>
                <a:ea typeface="Unbounded Bold" pitchFamily="34" charset="-122"/>
                <a:cs typeface="Unbounded Bold" pitchFamily="34" charset="-120"/>
              </a:rPr>
              <a:t>Brand Image</a:t>
            </a:r>
            <a:endParaRPr lang="en-US" sz="1850" dirty="0"/>
          </a:p>
        </p:txBody>
      </p:sp>
      <p:sp>
        <p:nvSpPr>
          <p:cNvPr id="7" name="Text 5"/>
          <p:cNvSpPr/>
          <p:nvPr/>
        </p:nvSpPr>
        <p:spPr>
          <a:xfrm>
            <a:off x="661475" y="3361630"/>
            <a:ext cx="349687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How it affects consumers, businesses, and the company</a:t>
            </a:r>
            <a:endParaRPr lang="en-US" sz="1450" dirty="0"/>
          </a:p>
        </p:txBody>
      </p:sp>
      <p:sp>
        <p:nvSpPr>
          <p:cNvPr id="8" name="Text 6"/>
          <p:cNvSpPr/>
          <p:nvPr/>
        </p:nvSpPr>
        <p:spPr>
          <a:xfrm>
            <a:off x="4347359" y="251182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333F70"/>
                </a:solidFill>
                <a:latin typeface="Unbounded Light" pitchFamily="34" charset="0"/>
                <a:ea typeface="Unbounded Light" pitchFamily="34" charset="-122"/>
                <a:cs typeface="Unbounded Light" pitchFamily="34" charset="-120"/>
              </a:rPr>
              <a:t>02</a:t>
            </a:r>
            <a:endParaRPr lang="en-US" sz="1450" dirty="0"/>
          </a:p>
        </p:txBody>
      </p:sp>
      <p:sp>
        <p:nvSpPr>
          <p:cNvPr id="9" name="Shape 7"/>
          <p:cNvSpPr/>
          <p:nvPr/>
        </p:nvSpPr>
        <p:spPr>
          <a:xfrm>
            <a:off x="4347359" y="2807692"/>
            <a:ext cx="3496877" cy="25400"/>
          </a:xfrm>
          <a:prstGeom prst="rect">
            <a:avLst/>
          </a:prstGeom>
          <a:solidFill>
            <a:srgbClr val="26A688"/>
          </a:solidFill>
          <a:ln/>
        </p:spPr>
      </p:sp>
      <p:sp>
        <p:nvSpPr>
          <p:cNvPr id="10" name="Text 8"/>
          <p:cNvSpPr/>
          <p:nvPr/>
        </p:nvSpPr>
        <p:spPr>
          <a:xfrm>
            <a:off x="4347359" y="2952948"/>
            <a:ext cx="3115589" cy="295275"/>
          </a:xfrm>
          <a:prstGeom prst="rect">
            <a:avLst/>
          </a:prstGeom>
          <a:noFill/>
          <a:ln/>
        </p:spPr>
        <p:txBody>
          <a:bodyPr wrap="none" lIns="0" tIns="0" rIns="0" bIns="0" rtlCol="0" anchor="t"/>
          <a:lstStyle/>
          <a:p>
            <a:pPr algn="l" indent="0" marL="0">
              <a:lnSpc>
                <a:spcPct val="104000"/>
              </a:lnSpc>
              <a:buNone/>
            </a:pPr>
            <a:r>
              <a:rPr lang="en-US" sz="1850" b="1" dirty="0">
                <a:solidFill>
                  <a:srgbClr val="333F70"/>
                </a:solidFill>
                <a:latin typeface="Unbounded Bold" pitchFamily="34" charset="0"/>
                <a:ea typeface="Unbounded Bold" pitchFamily="34" charset="-122"/>
                <a:cs typeface="Unbounded Bold" pitchFamily="34" charset="-120"/>
              </a:rPr>
              <a:t>Brand Types &amp; Logos</a:t>
            </a:r>
            <a:endParaRPr lang="en-US" sz="1850" dirty="0"/>
          </a:p>
        </p:txBody>
      </p:sp>
      <p:sp>
        <p:nvSpPr>
          <p:cNvPr id="11" name="Text 9"/>
          <p:cNvSpPr/>
          <p:nvPr/>
        </p:nvSpPr>
        <p:spPr>
          <a:xfrm>
            <a:off x="4347359" y="3361630"/>
            <a:ext cx="349687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Categories, characteristics, and design principles</a:t>
            </a:r>
            <a:endParaRPr lang="en-US" sz="1450" dirty="0"/>
          </a:p>
        </p:txBody>
      </p:sp>
      <p:sp>
        <p:nvSpPr>
          <p:cNvPr id="12" name="Text 10"/>
          <p:cNvSpPr/>
          <p:nvPr/>
        </p:nvSpPr>
        <p:spPr>
          <a:xfrm>
            <a:off x="8033244" y="2511822"/>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333F70"/>
                </a:solidFill>
                <a:latin typeface="Unbounded Light" pitchFamily="34" charset="0"/>
                <a:ea typeface="Unbounded Light" pitchFamily="34" charset="-122"/>
                <a:cs typeface="Unbounded Light" pitchFamily="34" charset="-120"/>
              </a:rPr>
              <a:t>03</a:t>
            </a:r>
            <a:endParaRPr lang="en-US" sz="1450" dirty="0"/>
          </a:p>
        </p:txBody>
      </p:sp>
      <p:sp>
        <p:nvSpPr>
          <p:cNvPr id="13" name="Shape 11"/>
          <p:cNvSpPr/>
          <p:nvPr/>
        </p:nvSpPr>
        <p:spPr>
          <a:xfrm>
            <a:off x="8033244" y="2807692"/>
            <a:ext cx="3496877" cy="25400"/>
          </a:xfrm>
          <a:prstGeom prst="rect">
            <a:avLst/>
          </a:prstGeom>
          <a:solidFill>
            <a:srgbClr val="26A688"/>
          </a:solidFill>
          <a:ln/>
        </p:spPr>
      </p:sp>
      <p:sp>
        <p:nvSpPr>
          <p:cNvPr id="14" name="Text 12"/>
          <p:cNvSpPr/>
          <p:nvPr/>
        </p:nvSpPr>
        <p:spPr>
          <a:xfrm>
            <a:off x="8033244" y="2952948"/>
            <a:ext cx="2362637" cy="295275"/>
          </a:xfrm>
          <a:prstGeom prst="rect">
            <a:avLst/>
          </a:prstGeom>
          <a:noFill/>
          <a:ln/>
        </p:spPr>
        <p:txBody>
          <a:bodyPr wrap="none" lIns="0" tIns="0" rIns="0" bIns="0" rtlCol="0" anchor="t"/>
          <a:lstStyle/>
          <a:p>
            <a:pPr algn="l" indent="0" marL="0">
              <a:lnSpc>
                <a:spcPct val="104000"/>
              </a:lnSpc>
              <a:buNone/>
            </a:pPr>
            <a:r>
              <a:rPr lang="en-US" sz="1850" b="1" dirty="0">
                <a:solidFill>
                  <a:srgbClr val="333F70"/>
                </a:solidFill>
                <a:latin typeface="Unbounded Bold" pitchFamily="34" charset="0"/>
                <a:ea typeface="Unbounded Bold" pitchFamily="34" charset="-122"/>
                <a:cs typeface="Unbounded Bold" pitchFamily="34" charset="-120"/>
              </a:rPr>
              <a:t>Building Equity</a:t>
            </a:r>
            <a:endParaRPr lang="en-US" sz="1850" dirty="0"/>
          </a:p>
        </p:txBody>
      </p:sp>
      <p:sp>
        <p:nvSpPr>
          <p:cNvPr id="15" name="Text 13"/>
          <p:cNvSpPr/>
          <p:nvPr/>
        </p:nvSpPr>
        <p:spPr>
          <a:xfrm>
            <a:off x="8033244" y="3361630"/>
            <a:ext cx="3496877"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Developing, sustaining, and measuring brand equity</a:t>
            </a:r>
            <a:endParaRPr lang="en-US" sz="1450" dirty="0"/>
          </a:p>
        </p:txBody>
      </p:sp>
      <p:sp>
        <p:nvSpPr>
          <p:cNvPr id="16" name="Text 14"/>
          <p:cNvSpPr/>
          <p:nvPr/>
        </p:nvSpPr>
        <p:spPr>
          <a:xfrm>
            <a:off x="661475" y="4297164"/>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333F70"/>
                </a:solidFill>
                <a:latin typeface="Unbounded Light" pitchFamily="34" charset="0"/>
                <a:ea typeface="Unbounded Light" pitchFamily="34" charset="-122"/>
                <a:cs typeface="Unbounded Light" pitchFamily="34" charset="-120"/>
              </a:rPr>
              <a:t>04</a:t>
            </a:r>
            <a:endParaRPr lang="en-US" sz="1450" dirty="0"/>
          </a:p>
        </p:txBody>
      </p:sp>
      <p:sp>
        <p:nvSpPr>
          <p:cNvPr id="17" name="Shape 15"/>
          <p:cNvSpPr/>
          <p:nvPr/>
        </p:nvSpPr>
        <p:spPr>
          <a:xfrm>
            <a:off x="661475" y="4593034"/>
            <a:ext cx="5339820" cy="25400"/>
          </a:xfrm>
          <a:prstGeom prst="rect">
            <a:avLst/>
          </a:prstGeom>
          <a:solidFill>
            <a:srgbClr val="26A688"/>
          </a:solidFill>
          <a:ln/>
        </p:spPr>
      </p:sp>
      <p:sp>
        <p:nvSpPr>
          <p:cNvPr id="18" name="Text 16"/>
          <p:cNvSpPr/>
          <p:nvPr/>
        </p:nvSpPr>
        <p:spPr>
          <a:xfrm>
            <a:off x="661475" y="4738291"/>
            <a:ext cx="4125512" cy="295275"/>
          </a:xfrm>
          <a:prstGeom prst="rect">
            <a:avLst/>
          </a:prstGeom>
          <a:noFill/>
          <a:ln/>
        </p:spPr>
        <p:txBody>
          <a:bodyPr wrap="none" lIns="0" tIns="0" rIns="0" bIns="0" rtlCol="0" anchor="t"/>
          <a:lstStyle/>
          <a:p>
            <a:pPr algn="l" indent="0" marL="0">
              <a:lnSpc>
                <a:spcPct val="104000"/>
              </a:lnSpc>
              <a:buNone/>
            </a:pPr>
            <a:r>
              <a:rPr lang="en-US" sz="1850" b="1" dirty="0">
                <a:solidFill>
                  <a:srgbClr val="333F70"/>
                </a:solidFill>
                <a:latin typeface="Unbounded Bold" pitchFamily="34" charset="0"/>
                <a:ea typeface="Unbounded Bold" pitchFamily="34" charset="-122"/>
                <a:cs typeface="Unbounded Bold" pitchFamily="34" charset="-120"/>
              </a:rPr>
              <a:t>Private Brands &amp; Packaging</a:t>
            </a:r>
            <a:endParaRPr lang="en-US" sz="1850" dirty="0"/>
          </a:p>
        </p:txBody>
      </p:sp>
      <p:sp>
        <p:nvSpPr>
          <p:cNvPr id="19" name="Text 17"/>
          <p:cNvSpPr/>
          <p:nvPr/>
        </p:nvSpPr>
        <p:spPr>
          <a:xfrm>
            <a:off x="661475" y="5146973"/>
            <a:ext cx="5339820" cy="302419"/>
          </a:xfrm>
          <a:prstGeom prst="rect">
            <a:avLst/>
          </a:prstGeom>
          <a:noFill/>
          <a:ln/>
        </p:spPr>
        <p:txBody>
          <a:bodyPr wrap="none" lIns="0" tIns="0" rIns="0" bIns="0" rtlCol="0" anchor="t"/>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Trends, labels, and IMC support</a:t>
            </a:r>
            <a:endParaRPr lang="en-US" sz="1450" dirty="0"/>
          </a:p>
        </p:txBody>
      </p:sp>
      <p:sp>
        <p:nvSpPr>
          <p:cNvPr id="20" name="Text 18"/>
          <p:cNvSpPr/>
          <p:nvPr/>
        </p:nvSpPr>
        <p:spPr>
          <a:xfrm>
            <a:off x="6190301" y="4297164"/>
            <a:ext cx="378014" cy="236240"/>
          </a:xfrm>
          <a:prstGeom prst="rect">
            <a:avLst/>
          </a:prstGeom>
          <a:noFill/>
          <a:ln/>
        </p:spPr>
        <p:txBody>
          <a:bodyPr wrap="none" lIns="0" tIns="0" rIns="0" bIns="0" rtlCol="0" anchor="ctr"/>
          <a:lstStyle/>
          <a:p>
            <a:pPr algn="l" indent="0" marL="0">
              <a:lnSpc>
                <a:spcPct val="100000"/>
              </a:lnSpc>
              <a:buNone/>
            </a:pPr>
            <a:r>
              <a:rPr lang="en-US" sz="1450" dirty="0">
                <a:solidFill>
                  <a:srgbClr val="333F70"/>
                </a:solidFill>
                <a:latin typeface="Unbounded Light" pitchFamily="34" charset="0"/>
                <a:ea typeface="Unbounded Light" pitchFamily="34" charset="-122"/>
                <a:cs typeface="Unbounded Light" pitchFamily="34" charset="-120"/>
              </a:rPr>
              <a:t>05</a:t>
            </a:r>
            <a:endParaRPr lang="en-US" sz="1450" dirty="0"/>
          </a:p>
        </p:txBody>
      </p:sp>
      <p:sp>
        <p:nvSpPr>
          <p:cNvPr id="21" name="Shape 19"/>
          <p:cNvSpPr/>
          <p:nvPr/>
        </p:nvSpPr>
        <p:spPr>
          <a:xfrm>
            <a:off x="6190301" y="4593034"/>
            <a:ext cx="5339820" cy="25400"/>
          </a:xfrm>
          <a:prstGeom prst="rect">
            <a:avLst/>
          </a:prstGeom>
          <a:solidFill>
            <a:srgbClr val="26A688"/>
          </a:solidFill>
          <a:ln/>
        </p:spPr>
      </p:sp>
      <p:sp>
        <p:nvSpPr>
          <p:cNvPr id="22" name="Text 20"/>
          <p:cNvSpPr/>
          <p:nvPr/>
        </p:nvSpPr>
        <p:spPr>
          <a:xfrm>
            <a:off x="6190301" y="4738291"/>
            <a:ext cx="2374841" cy="295275"/>
          </a:xfrm>
          <a:prstGeom prst="rect">
            <a:avLst/>
          </a:prstGeom>
          <a:noFill/>
          <a:ln/>
        </p:spPr>
        <p:txBody>
          <a:bodyPr wrap="none" lIns="0" tIns="0" rIns="0" bIns="0" rtlCol="0" anchor="t"/>
          <a:lstStyle/>
          <a:p>
            <a:pPr algn="l" indent="0" marL="0">
              <a:lnSpc>
                <a:spcPct val="104000"/>
              </a:lnSpc>
              <a:buNone/>
            </a:pPr>
            <a:r>
              <a:rPr lang="en-US" sz="1850" b="1" dirty="0">
                <a:solidFill>
                  <a:srgbClr val="333F70"/>
                </a:solidFill>
                <a:latin typeface="Unbounded Bold" pitchFamily="34" charset="0"/>
                <a:ea typeface="Unbounded Bold" pitchFamily="34" charset="-122"/>
                <a:cs typeface="Unbounded Bold" pitchFamily="34" charset="-120"/>
              </a:rPr>
              <a:t>Global Branding</a:t>
            </a:r>
            <a:endParaRPr lang="en-US" sz="1850" dirty="0"/>
          </a:p>
        </p:txBody>
      </p:sp>
      <p:sp>
        <p:nvSpPr>
          <p:cNvPr id="23" name="Text 21"/>
          <p:cNvSpPr/>
          <p:nvPr/>
        </p:nvSpPr>
        <p:spPr>
          <a:xfrm>
            <a:off x="6190301" y="5146973"/>
            <a:ext cx="5339820" cy="302419"/>
          </a:xfrm>
          <a:prstGeom prst="rect">
            <a:avLst/>
          </a:prstGeom>
          <a:noFill/>
          <a:ln/>
        </p:spPr>
        <p:txBody>
          <a:bodyPr wrap="none" lIns="0" tIns="0" rIns="0" bIns="0" rtlCol="0" anchor="t"/>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International strategies and ethical issues</a:t>
            </a:r>
            <a:endParaRPr lang="en-US" sz="14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2395835"/>
            <a:ext cx="3923309"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What Is a Brand?</a:t>
            </a:r>
            <a:endParaRPr lang="en-US" sz="2400" dirty="0"/>
          </a:p>
        </p:txBody>
      </p:sp>
      <p:sp>
        <p:nvSpPr>
          <p:cNvPr id="4" name="Shape 1"/>
          <p:cNvSpPr/>
          <p:nvPr/>
        </p:nvSpPr>
        <p:spPr>
          <a:xfrm>
            <a:off x="661475" y="2899569"/>
            <a:ext cx="3108545" cy="822424"/>
          </a:xfrm>
          <a:prstGeom prst="roundRect">
            <a:avLst>
              <a:gd name="adj" fmla="val 6274"/>
            </a:avLst>
          </a:prstGeom>
          <a:solidFill>
            <a:srgbClr val="D6F5EE"/>
          </a:solidFill>
          <a:ln w="6350">
            <a:solidFill>
              <a:srgbClr val="BCDBD4"/>
            </a:solidFill>
            <a:prstDash val="solid"/>
          </a:ln>
        </p:spPr>
      </p:sp>
      <p:sp>
        <p:nvSpPr>
          <p:cNvPr id="5" name="Text 2"/>
          <p:cNvSpPr/>
          <p:nvPr/>
        </p:nvSpPr>
        <p:spPr>
          <a:xfrm>
            <a:off x="790654" y="3028752"/>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Definition</a:t>
            </a:r>
            <a:endParaRPr lang="en-US" sz="1200" dirty="0"/>
          </a:p>
        </p:txBody>
      </p:sp>
      <p:sp>
        <p:nvSpPr>
          <p:cNvPr id="6" name="Text 3"/>
          <p:cNvSpPr/>
          <p:nvPr/>
        </p:nvSpPr>
        <p:spPr>
          <a:xfrm>
            <a:off x="790654" y="3268563"/>
            <a:ext cx="2850186"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A word, term, or phrase that names a product, product line, or company</a:t>
            </a:r>
            <a:endParaRPr lang="en-US" sz="950" dirty="0"/>
          </a:p>
        </p:txBody>
      </p:sp>
      <p:sp>
        <p:nvSpPr>
          <p:cNvPr id="7" name="Shape 4"/>
          <p:cNvSpPr/>
          <p:nvPr/>
        </p:nvSpPr>
        <p:spPr>
          <a:xfrm>
            <a:off x="3849790" y="2899569"/>
            <a:ext cx="3108545" cy="822424"/>
          </a:xfrm>
          <a:prstGeom prst="roundRect">
            <a:avLst>
              <a:gd name="adj" fmla="val 6274"/>
            </a:avLst>
          </a:prstGeom>
          <a:solidFill>
            <a:srgbClr val="D6F5EE"/>
          </a:solidFill>
          <a:ln w="6350">
            <a:solidFill>
              <a:srgbClr val="BCDBD4"/>
            </a:solidFill>
            <a:prstDash val="solid"/>
          </a:ln>
        </p:spPr>
      </p:sp>
      <p:sp>
        <p:nvSpPr>
          <p:cNvPr id="8" name="Text 5"/>
          <p:cNvSpPr/>
          <p:nvPr/>
        </p:nvSpPr>
        <p:spPr>
          <a:xfrm>
            <a:off x="3978969" y="3028752"/>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Brand Image</a:t>
            </a:r>
            <a:endParaRPr lang="en-US" sz="1200" dirty="0"/>
          </a:p>
        </p:txBody>
      </p:sp>
      <p:sp>
        <p:nvSpPr>
          <p:cNvPr id="9" name="Text 6"/>
          <p:cNvSpPr/>
          <p:nvPr/>
        </p:nvSpPr>
        <p:spPr>
          <a:xfrm>
            <a:off x="3978969" y="3268563"/>
            <a:ext cx="2850186"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Feelings consumers and businesses have about the organization and its products</a:t>
            </a:r>
            <a:endParaRPr lang="en-US" sz="950" dirty="0"/>
          </a:p>
        </p:txBody>
      </p:sp>
      <p:sp>
        <p:nvSpPr>
          <p:cNvPr id="10" name="Shape 7"/>
          <p:cNvSpPr/>
          <p:nvPr/>
        </p:nvSpPr>
        <p:spPr>
          <a:xfrm>
            <a:off x="661475" y="3801765"/>
            <a:ext cx="6296860" cy="660301"/>
          </a:xfrm>
          <a:prstGeom prst="roundRect">
            <a:avLst>
              <a:gd name="adj" fmla="val 7815"/>
            </a:avLst>
          </a:prstGeom>
          <a:solidFill>
            <a:srgbClr val="D6F5EE"/>
          </a:solidFill>
          <a:ln w="6350">
            <a:solidFill>
              <a:srgbClr val="BCDBD4"/>
            </a:solidFill>
            <a:prstDash val="solid"/>
          </a:ln>
        </p:spPr>
      </p:sp>
      <p:sp>
        <p:nvSpPr>
          <p:cNvPr id="11" name="Text 8"/>
          <p:cNvSpPr/>
          <p:nvPr/>
        </p:nvSpPr>
        <p:spPr>
          <a:xfrm>
            <a:off x="790654" y="3930948"/>
            <a:ext cx="1539241"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IMC Foundation</a:t>
            </a:r>
            <a:endParaRPr lang="en-US" sz="1200" dirty="0"/>
          </a:p>
        </p:txBody>
      </p:sp>
      <p:sp>
        <p:nvSpPr>
          <p:cNvPr id="12" name="Text 9"/>
          <p:cNvSpPr/>
          <p:nvPr/>
        </p:nvSpPr>
        <p:spPr>
          <a:xfrm>
            <a:off x="790654" y="4170759"/>
            <a:ext cx="6038500"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Brand image is a critical element of every integrated marketing communications plan</a:t>
            </a:r>
            <a:endParaRPr lang="en-US" sz="9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61475" y="1369814"/>
            <a:ext cx="6151409"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Components of Brand Image</a:t>
            </a:r>
            <a:endParaRPr lang="en-US" sz="2400" dirty="0"/>
          </a:p>
        </p:txBody>
      </p:sp>
      <p:pic>
        <p:nvPicPr>
          <p:cNvPr id="3" name="Image 0" descr="preencoded.png">    </p:cNvPr>
          <p:cNvPicPr>
            <a:picLocks noChangeAspect="1"/>
          </p:cNvPicPr>
          <p:nvPr/>
        </p:nvPicPr>
        <p:blipFill>
          <a:blip r:embed="rId1"/>
          <a:stretch>
            <a:fillRect/>
          </a:stretch>
        </p:blipFill>
        <p:spPr>
          <a:xfrm>
            <a:off x="661475" y="1963341"/>
            <a:ext cx="3434867" cy="3434953"/>
          </a:xfrm>
          <a:prstGeom prst="rect">
            <a:avLst/>
          </a:prstGeom>
        </p:spPr>
      </p:pic>
      <p:sp>
        <p:nvSpPr>
          <p:cNvPr id="4" name="Text 1"/>
          <p:cNvSpPr/>
          <p:nvPr/>
        </p:nvSpPr>
        <p:spPr>
          <a:xfrm>
            <a:off x="6252014" y="2842320"/>
            <a:ext cx="3119161"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What Shapes Perception?</a:t>
            </a:r>
            <a:endParaRPr lang="en-US" sz="1200" dirty="0"/>
          </a:p>
        </p:txBody>
      </p:sp>
      <p:sp>
        <p:nvSpPr>
          <p:cNvPr id="5" name="Text 2"/>
          <p:cNvSpPr/>
          <p:nvPr/>
        </p:nvSpPr>
        <p:spPr>
          <a:xfrm>
            <a:off x="6252014" y="3114080"/>
            <a:ext cx="5894141"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A recent study ranked these as most important:</a:t>
            </a:r>
            <a:endParaRPr lang="en-US" sz="950" dirty="0"/>
          </a:p>
        </p:txBody>
      </p:sp>
      <p:sp>
        <p:nvSpPr>
          <p:cNvPr id="6" name="Text 3"/>
          <p:cNvSpPr/>
          <p:nvPr/>
        </p:nvSpPr>
        <p:spPr>
          <a:xfrm>
            <a:off x="6252014" y="3348038"/>
            <a:ext cx="5284556" cy="542131"/>
          </a:xfrm>
          <a:prstGeom prst="rect">
            <a:avLst/>
          </a:prstGeom>
          <a:noFill/>
          <a:ln/>
        </p:spPr>
        <p:txBody>
          <a:bodyPr wrap="square" lIns="0" tIns="0" rIns="0" bIns="0" rtlCol="0" anchor="t">
            <a:normAutofit/>
          </a:bodyPr>
          <a:lstStyle/>
          <a:p>
            <a:pPr algn="l" marL="193040" indent="-193040">
              <a:lnSpc>
                <a:spcPct val="110000"/>
              </a:lnSpc>
              <a:buSzPct val="100000"/>
              <a:buFont typeface="+mj-lt"/>
              <a:buAutoNum type="arabicPeriod" startAt="1"/>
            </a:pPr>
            <a:r>
              <a:rPr lang="en-US" sz="950" dirty="0">
                <a:solidFill>
                  <a:srgbClr val="333F70"/>
                </a:solidFill>
                <a:latin typeface="Open Sans" pitchFamily="34" charset="0"/>
                <a:ea typeface="Open Sans" pitchFamily="34" charset="-122"/>
                <a:cs typeface="Open Sans" pitchFamily="34" charset="-120"/>
              </a:rPr>
              <a:t>Quality of goods and services</a:t>
            </a:r>
            <a:endParaRPr lang="en-US" sz="950" dirty="0"/>
          </a:p>
          <a:p>
            <a:pPr algn="l" marL="193040" indent="-193040">
              <a:lnSpc>
                <a:spcPct val="110000"/>
              </a:lnSpc>
              <a:buSzPct val="100000"/>
              <a:buFont typeface="+mj-lt"/>
              <a:buAutoNum type="arabicPeriod" startAt="2"/>
            </a:pPr>
            <a:r>
              <a:rPr lang="en-US" sz="950" dirty="0">
                <a:solidFill>
                  <a:srgbClr val="333F70"/>
                </a:solidFill>
                <a:latin typeface="Open Sans" pitchFamily="34" charset="0"/>
                <a:ea typeface="Open Sans" pitchFamily="34" charset="-122"/>
                <a:cs typeface="Open Sans" pitchFamily="34" charset="-120"/>
              </a:rPr>
              <a:t>Standing behind products when things go wrong</a:t>
            </a:r>
            <a:endParaRPr lang="en-US" sz="950" dirty="0"/>
          </a:p>
          <a:p>
            <a:pPr algn="l" marL="193040" indent="-193040">
              <a:lnSpc>
                <a:spcPct val="110000"/>
              </a:lnSpc>
              <a:buSzPct val="100000"/>
              <a:buFont typeface="+mj-lt"/>
              <a:buAutoNum type="arabicPeriod" startAt="3"/>
            </a:pPr>
            <a:r>
              <a:rPr lang="en-US" sz="950" dirty="0">
                <a:solidFill>
                  <a:srgbClr val="333F70"/>
                </a:solidFill>
                <a:latin typeface="Open Sans" pitchFamily="34" charset="0"/>
                <a:ea typeface="Open Sans" pitchFamily="34" charset="-122"/>
                <a:cs typeface="Open Sans" pitchFamily="34" charset="-120"/>
              </a:rPr>
              <a:t>How the firm treats customers</a:t>
            </a:r>
            <a:endParaRPr lang="en-US" sz="950" dirty="0"/>
          </a:p>
        </p:txBody>
      </p:sp>
      <p:sp>
        <p:nvSpPr>
          <p:cNvPr id="7" name="Shape 4"/>
          <p:cNvSpPr/>
          <p:nvPr/>
        </p:nvSpPr>
        <p:spPr>
          <a:xfrm>
            <a:off x="6252014" y="3979962"/>
            <a:ext cx="5284556" cy="529233"/>
          </a:xfrm>
          <a:prstGeom prst="roundRect">
            <a:avLst>
              <a:gd name="adj" fmla="val 9750"/>
            </a:avLst>
          </a:prstGeom>
          <a:solidFill>
            <a:srgbClr val="B6D6FC"/>
          </a:solidFill>
          <a:ln/>
        </p:spPr>
      </p:sp>
      <p:pic>
        <p:nvPicPr>
          <p:cNvPr id="8" name="Image 1" descr="preencoded.png">    </p:cNvPr>
          <p:cNvPicPr>
            <a:picLocks noChangeAspect="1"/>
          </p:cNvPicPr>
          <p:nvPr/>
        </p:nvPicPr>
        <p:blipFill>
          <a:blip r:embed="rId2"/>
          <a:stretch>
            <a:fillRect/>
          </a:stretch>
        </p:blipFill>
        <p:spPr>
          <a:xfrm>
            <a:off x="6374844" y="4152900"/>
            <a:ext cx="153488" cy="122833"/>
          </a:xfrm>
          <a:prstGeom prst="rect">
            <a:avLst/>
          </a:prstGeom>
        </p:spPr>
      </p:pic>
      <p:sp>
        <p:nvSpPr>
          <p:cNvPr id="9" name="Text 5"/>
          <p:cNvSpPr/>
          <p:nvPr/>
        </p:nvSpPr>
        <p:spPr>
          <a:xfrm>
            <a:off x="6651161" y="4082455"/>
            <a:ext cx="476257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000000"/>
                </a:solidFill>
                <a:latin typeface="Open Sans" pitchFamily="34" charset="0"/>
                <a:ea typeface="Open Sans" pitchFamily="34" charset="-122"/>
                <a:cs typeface="Open Sans" pitchFamily="34" charset="-120"/>
              </a:rPr>
              <a:t>Consumer beliefs about a firm are more important than how company officials perceive the image.</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61475" y="2439293"/>
            <a:ext cx="6975003"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Brand Image: Consumer Benefits</a:t>
            </a:r>
            <a:endParaRPr lang="en-US" sz="2400" dirty="0"/>
          </a:p>
        </p:txBody>
      </p:sp>
      <p:pic>
        <p:nvPicPr>
          <p:cNvPr id="3"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982913"/>
            <a:ext cx="307074" cy="307082"/>
          </a:xfrm>
          <a:prstGeom prst="rect">
            <a:avLst/>
          </a:prstGeom>
        </p:spPr>
      </p:pic>
      <p:sp>
        <p:nvSpPr>
          <p:cNvPr id="4" name="Text 1"/>
          <p:cNvSpPr/>
          <p:nvPr/>
        </p:nvSpPr>
        <p:spPr>
          <a:xfrm>
            <a:off x="661475" y="3389809"/>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Confidence</a:t>
            </a:r>
            <a:endParaRPr lang="en-US" sz="1200" dirty="0"/>
          </a:p>
        </p:txBody>
      </p:sp>
      <p:sp>
        <p:nvSpPr>
          <p:cNvPr id="5" name="Text 2"/>
          <p:cNvSpPr/>
          <p:nvPr/>
        </p:nvSpPr>
        <p:spPr>
          <a:xfrm>
            <a:off x="661475" y="3629620"/>
            <a:ext cx="3556308"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Assurance about purchase decisions, especially with little prior experience</a:t>
            </a:r>
            <a:endParaRPr lang="en-US" sz="950" dirty="0"/>
          </a:p>
        </p:txBody>
      </p:sp>
      <p:pic>
        <p:nvPicPr>
          <p:cNvPr id="6"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17594" y="2982913"/>
            <a:ext cx="307074" cy="307082"/>
          </a:xfrm>
          <a:prstGeom prst="rect">
            <a:avLst/>
          </a:prstGeom>
        </p:spPr>
      </p:pic>
      <p:sp>
        <p:nvSpPr>
          <p:cNvPr id="7" name="Text 3"/>
          <p:cNvSpPr/>
          <p:nvPr/>
        </p:nvSpPr>
        <p:spPr>
          <a:xfrm>
            <a:off x="4317594" y="3389809"/>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Saves Time</a:t>
            </a:r>
            <a:endParaRPr lang="en-US" sz="1200" dirty="0"/>
          </a:p>
        </p:txBody>
      </p:sp>
      <p:sp>
        <p:nvSpPr>
          <p:cNvPr id="8" name="Text 4"/>
          <p:cNvSpPr/>
          <p:nvPr/>
        </p:nvSpPr>
        <p:spPr>
          <a:xfrm>
            <a:off x="4317594" y="3629620"/>
            <a:ext cx="355640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Reduces search time — loyal Ford buyers spend fewer hours shopping for a new car</a:t>
            </a:r>
            <a:endParaRPr lang="en-US" sz="950" dirty="0"/>
          </a:p>
        </p:txBody>
      </p:sp>
      <p:pic>
        <p:nvPicPr>
          <p:cNvPr id="9"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73813" y="2982913"/>
            <a:ext cx="307074" cy="307082"/>
          </a:xfrm>
          <a:prstGeom prst="rect">
            <a:avLst/>
          </a:prstGeom>
        </p:spPr>
      </p:pic>
      <p:sp>
        <p:nvSpPr>
          <p:cNvPr id="10" name="Text 5"/>
          <p:cNvSpPr/>
          <p:nvPr/>
        </p:nvSpPr>
        <p:spPr>
          <a:xfrm>
            <a:off x="7973813" y="3389809"/>
            <a:ext cx="1803355"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Social Acceptance</a:t>
            </a:r>
            <a:endParaRPr lang="en-US" sz="1200" dirty="0"/>
          </a:p>
        </p:txBody>
      </p:sp>
      <p:sp>
        <p:nvSpPr>
          <p:cNvPr id="11" name="Text 6"/>
          <p:cNvSpPr/>
          <p:nvPr/>
        </p:nvSpPr>
        <p:spPr>
          <a:xfrm>
            <a:off x="7973813" y="3629620"/>
            <a:ext cx="3556407"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Psychological reinforcement and social approval from peers who made the same choice</a:t>
            </a:r>
            <a:endParaRPr lang="en-US" sz="950" dirty="0"/>
          </a:p>
        </p:txBody>
      </p:sp>
      <p:sp>
        <p:nvSpPr>
          <p:cNvPr id="12" name="Shape 7"/>
          <p:cNvSpPr/>
          <p:nvPr/>
        </p:nvSpPr>
        <p:spPr>
          <a:xfrm>
            <a:off x="661475" y="4043660"/>
            <a:ext cx="10868745" cy="375047"/>
          </a:xfrm>
          <a:prstGeom prst="roundRect">
            <a:avLst>
              <a:gd name="adj" fmla="val 13759"/>
            </a:avLst>
          </a:prstGeom>
          <a:solidFill>
            <a:srgbClr val="D6F5EE"/>
          </a:solidFill>
          <a:ln/>
        </p:spPr>
      </p:sp>
      <p:pic>
        <p:nvPicPr>
          <p:cNvPr id="13" name="Image 3" descr="preencoded.png">    </p:cNvPr>
          <p:cNvPicPr>
            <a:picLocks noChangeAspect="1"/>
          </p:cNvPicPr>
          <p:nvPr/>
        </p:nvPicPr>
        <p:blipFill>
          <a:blip r:embed="rId7"/>
          <a:stretch>
            <a:fillRect/>
          </a:stretch>
        </p:blipFill>
        <p:spPr>
          <a:xfrm>
            <a:off x="784305" y="4203898"/>
            <a:ext cx="153488" cy="122833"/>
          </a:xfrm>
          <a:prstGeom prst="rect">
            <a:avLst/>
          </a:prstGeom>
        </p:spPr>
      </p:pic>
      <p:sp>
        <p:nvSpPr>
          <p:cNvPr id="14" name="Text 8"/>
          <p:cNvSpPr/>
          <p:nvPr/>
        </p:nvSpPr>
        <p:spPr>
          <a:xfrm>
            <a:off x="1060622" y="4154091"/>
            <a:ext cx="10956353" cy="162123"/>
          </a:xfrm>
          <a:prstGeom prst="rect">
            <a:avLst/>
          </a:prstGeom>
          <a:noFill/>
          <a:ln/>
        </p:spPr>
        <p:txBody>
          <a:bodyPr wrap="none" lIns="0" tIns="0" rIns="0" bIns="0" rtlCol="0" anchor="t"/>
          <a:lstStyle/>
          <a:p>
            <a:pPr algn="l" indent="0" marL="0">
              <a:lnSpc>
                <a:spcPct val="110000"/>
              </a:lnSpc>
              <a:buNone/>
            </a:pPr>
            <a:r>
              <a:rPr lang="en-US" sz="950" dirty="0">
                <a:solidFill>
                  <a:srgbClr val="000000"/>
                </a:solidFill>
                <a:latin typeface="Open Sans" pitchFamily="34" charset="0"/>
                <a:ea typeface="Open Sans" pitchFamily="34" charset="-122"/>
                <a:cs typeface="Open Sans" pitchFamily="34" charset="-120"/>
              </a:rPr>
              <a:t>A can of Coke purchased in California tastes the same in Liverpool or Kuala Lumpur — that's positive assurance.</a:t>
            </a:r>
            <a:endParaRPr lang="en-US" sz="9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61475" y="1739007"/>
            <a:ext cx="2623080"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Top 10 Global Brands</a:t>
            </a:r>
            <a:endParaRPr lang="en-US" sz="1200" dirty="0"/>
          </a:p>
        </p:txBody>
      </p:sp>
      <p:sp>
        <p:nvSpPr>
          <p:cNvPr id="3" name="Text 1"/>
          <p:cNvSpPr/>
          <p:nvPr/>
        </p:nvSpPr>
        <p:spPr>
          <a:xfrm>
            <a:off x="661475" y="1962845"/>
            <a:ext cx="6046339"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Brand Value by the Numbers</a:t>
            </a:r>
            <a:endParaRPr lang="en-US" sz="2400" dirty="0"/>
          </a:p>
        </p:txBody>
      </p:sp>
      <p:pic>
        <p:nvPicPr>
          <p:cNvPr id="4" name="Image 0" descr="preencoded.png">    </p:cNvPr>
          <p:cNvPicPr>
            <a:picLocks noChangeAspect="1"/>
          </p:cNvPicPr>
          <p:nvPr/>
        </p:nvPicPr>
        <p:blipFill>
          <a:blip r:embed="rId1"/>
          <a:stretch>
            <a:fillRect/>
          </a:stretch>
        </p:blipFill>
        <p:spPr>
          <a:xfrm>
            <a:off x="661475" y="2556371"/>
            <a:ext cx="3434867" cy="2472730"/>
          </a:xfrm>
          <a:prstGeom prst="rect">
            <a:avLst/>
          </a:prstGeom>
        </p:spPr>
      </p:pic>
      <p:sp>
        <p:nvSpPr>
          <p:cNvPr id="5" name="Text 2"/>
          <p:cNvSpPr/>
          <p:nvPr/>
        </p:nvSpPr>
        <p:spPr>
          <a:xfrm>
            <a:off x="6252014" y="2546350"/>
            <a:ext cx="2421075"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Source: Interbrand</a:t>
            </a:r>
            <a:endParaRPr lang="en-US" sz="1200" dirty="0"/>
          </a:p>
        </p:txBody>
      </p:sp>
      <p:sp>
        <p:nvSpPr>
          <p:cNvPr id="6" name="Text 3"/>
          <p:cNvSpPr/>
          <p:nvPr/>
        </p:nvSpPr>
        <p:spPr>
          <a:xfrm>
            <a:off x="6252014" y="2818110"/>
            <a:ext cx="5284556"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Rankings exclude companies with product portfolios under multiple names (e.g., P&amp;G) and privately-held firms.</a:t>
            </a:r>
            <a:endParaRPr lang="en-US" sz="950" dirty="0"/>
          </a:p>
        </p:txBody>
      </p:sp>
      <p:sp>
        <p:nvSpPr>
          <p:cNvPr id="7" name="Shape 4"/>
          <p:cNvSpPr/>
          <p:nvPr/>
        </p:nvSpPr>
        <p:spPr>
          <a:xfrm>
            <a:off x="6252014" y="3232150"/>
            <a:ext cx="5284556" cy="367109"/>
          </a:xfrm>
          <a:prstGeom prst="roundRect">
            <a:avLst>
              <a:gd name="adj" fmla="val 14056"/>
            </a:avLst>
          </a:prstGeom>
          <a:solidFill>
            <a:srgbClr val="B6FCB8"/>
          </a:solidFill>
          <a:ln/>
        </p:spPr>
      </p:sp>
      <p:pic>
        <p:nvPicPr>
          <p:cNvPr id="8" name="Image 1" descr="preencoded.png">    </p:cNvPr>
          <p:cNvPicPr>
            <a:picLocks noChangeAspect="1"/>
          </p:cNvPicPr>
          <p:nvPr/>
        </p:nvPicPr>
        <p:blipFill>
          <a:blip r:embed="rId2"/>
          <a:stretch>
            <a:fillRect/>
          </a:stretch>
        </p:blipFill>
        <p:spPr>
          <a:xfrm>
            <a:off x="6374844" y="3405088"/>
            <a:ext cx="153488" cy="122833"/>
          </a:xfrm>
          <a:prstGeom prst="rect">
            <a:avLst/>
          </a:prstGeom>
        </p:spPr>
      </p:pic>
      <p:sp>
        <p:nvSpPr>
          <p:cNvPr id="9" name="Text 5"/>
          <p:cNvSpPr/>
          <p:nvPr/>
        </p:nvSpPr>
        <p:spPr>
          <a:xfrm>
            <a:off x="6651161" y="3334643"/>
            <a:ext cx="5372164" cy="162123"/>
          </a:xfrm>
          <a:prstGeom prst="rect">
            <a:avLst/>
          </a:prstGeom>
          <a:noFill/>
          <a:ln/>
        </p:spPr>
        <p:txBody>
          <a:bodyPr wrap="none" lIns="0" tIns="0" rIns="0" bIns="0" rtlCol="0" anchor="t"/>
          <a:lstStyle/>
          <a:p>
            <a:pPr algn="l" indent="0" marL="0">
              <a:lnSpc>
                <a:spcPct val="110000"/>
              </a:lnSpc>
              <a:buNone/>
            </a:pPr>
            <a:r>
              <a:rPr lang="en-US" sz="950" dirty="0">
                <a:solidFill>
                  <a:srgbClr val="000000"/>
                </a:solidFill>
                <a:latin typeface="Open Sans" pitchFamily="34" charset="0"/>
                <a:ea typeface="Open Sans" pitchFamily="34" charset="-122"/>
                <a:cs typeface="Open Sans" pitchFamily="34" charset="-120"/>
              </a:rPr>
              <a:t>Apple leads at </a:t>
            </a:r>
            <a:pPr algn="l" indent="0" marL="0">
              <a:lnSpc>
                <a:spcPct val="110000"/>
              </a:lnSpc>
              <a:buNone/>
            </a:pPr>
            <a:r>
              <a:rPr lang="en-US" sz="950" b="1" dirty="0">
                <a:solidFill>
                  <a:srgbClr val="000000"/>
                </a:solidFill>
                <a:latin typeface="Open Sans Bold" pitchFamily="34" charset="0"/>
                <a:ea typeface="Open Sans Bold" pitchFamily="34" charset="-122"/>
                <a:cs typeface="Open Sans Bold" pitchFamily="34" charset="-120"/>
              </a:rPr>
              <a:t>$170.3B</a:t>
            </a:r>
            <a:pPr algn="l" indent="0" marL="0">
              <a:lnSpc>
                <a:spcPct val="110000"/>
              </a:lnSpc>
              <a:buNone/>
            </a:pPr>
            <a:r>
              <a:rPr lang="en-US" sz="950" dirty="0">
                <a:solidFill>
                  <a:srgbClr val="000000"/>
                </a:solidFill>
                <a:latin typeface="Open Sans" pitchFamily="34" charset="0"/>
                <a:ea typeface="Open Sans" pitchFamily="34" charset="-122"/>
                <a:cs typeface="Open Sans" pitchFamily="34" charset="-120"/>
              </a:rPr>
              <a:t> — more than the GDP of many nations.</a:t>
            </a:r>
            <a:endParaRPr lang="en-US" sz="95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61475" y="2363192"/>
            <a:ext cx="6846319"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Brand Image: Company Benefits</a:t>
            </a:r>
            <a:endParaRPr lang="en-US" sz="2400" dirty="0"/>
          </a:p>
        </p:txBody>
      </p:sp>
      <p:sp>
        <p:nvSpPr>
          <p:cNvPr id="3" name="Shape 1"/>
          <p:cNvSpPr/>
          <p:nvPr/>
        </p:nvSpPr>
        <p:spPr>
          <a:xfrm>
            <a:off x="661475" y="2906812"/>
            <a:ext cx="3569702" cy="835124"/>
          </a:xfrm>
          <a:prstGeom prst="roundRect">
            <a:avLst>
              <a:gd name="adj" fmla="val 6179"/>
            </a:avLst>
          </a:prstGeom>
          <a:solidFill>
            <a:srgbClr val="FFFFFF"/>
          </a:solidFill>
          <a:ln w="12700">
            <a:solidFill>
              <a:srgbClr val="BCDBD4"/>
            </a:solidFill>
            <a:prstDash val="solid"/>
          </a:ln>
        </p:spPr>
      </p:sp>
      <p:sp>
        <p:nvSpPr>
          <p:cNvPr id="4" name="Text 2"/>
          <p:cNvSpPr/>
          <p:nvPr/>
        </p:nvSpPr>
        <p:spPr>
          <a:xfrm>
            <a:off x="797004" y="3042345"/>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New Products</a:t>
            </a:r>
            <a:endParaRPr lang="en-US" sz="1200" dirty="0"/>
          </a:p>
        </p:txBody>
      </p:sp>
      <p:sp>
        <p:nvSpPr>
          <p:cNvPr id="5" name="Text 3"/>
          <p:cNvSpPr/>
          <p:nvPr/>
        </p:nvSpPr>
        <p:spPr>
          <a:xfrm>
            <a:off x="797004" y="3282156"/>
            <a:ext cx="3298643"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Easier launches — customers transfer trust to new offerings</a:t>
            </a:r>
            <a:endParaRPr lang="en-US" sz="950" dirty="0"/>
          </a:p>
        </p:txBody>
      </p:sp>
      <p:sp>
        <p:nvSpPr>
          <p:cNvPr id="6" name="Shape 4"/>
          <p:cNvSpPr/>
          <p:nvPr/>
        </p:nvSpPr>
        <p:spPr>
          <a:xfrm>
            <a:off x="4310947" y="2906812"/>
            <a:ext cx="3569702" cy="835124"/>
          </a:xfrm>
          <a:prstGeom prst="roundRect">
            <a:avLst>
              <a:gd name="adj" fmla="val 6179"/>
            </a:avLst>
          </a:prstGeom>
          <a:solidFill>
            <a:srgbClr val="FFFFFF"/>
          </a:solidFill>
          <a:ln w="12700">
            <a:solidFill>
              <a:srgbClr val="BCDBD4"/>
            </a:solidFill>
            <a:prstDash val="solid"/>
          </a:ln>
        </p:spPr>
      </p:sp>
      <p:sp>
        <p:nvSpPr>
          <p:cNvPr id="7" name="Text 5"/>
          <p:cNvSpPr/>
          <p:nvPr/>
        </p:nvSpPr>
        <p:spPr>
          <a:xfrm>
            <a:off x="4446476" y="3042345"/>
            <a:ext cx="1566526"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Premium Pricing</a:t>
            </a:r>
            <a:endParaRPr lang="en-US" sz="1200" dirty="0"/>
          </a:p>
        </p:txBody>
      </p:sp>
      <p:sp>
        <p:nvSpPr>
          <p:cNvPr id="8" name="Text 6"/>
          <p:cNvSpPr/>
          <p:nvPr/>
        </p:nvSpPr>
        <p:spPr>
          <a:xfrm>
            <a:off x="4446476" y="3282156"/>
            <a:ext cx="3298643"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Strong image allows higher prices and improved margins</a:t>
            </a:r>
            <a:endParaRPr lang="en-US" sz="950" dirty="0"/>
          </a:p>
        </p:txBody>
      </p:sp>
      <p:sp>
        <p:nvSpPr>
          <p:cNvPr id="9" name="Shape 7"/>
          <p:cNvSpPr/>
          <p:nvPr/>
        </p:nvSpPr>
        <p:spPr>
          <a:xfrm>
            <a:off x="7960419" y="2906812"/>
            <a:ext cx="3569801" cy="835124"/>
          </a:xfrm>
          <a:prstGeom prst="roundRect">
            <a:avLst>
              <a:gd name="adj" fmla="val 6179"/>
            </a:avLst>
          </a:prstGeom>
          <a:solidFill>
            <a:srgbClr val="FFFFFF"/>
          </a:solidFill>
          <a:ln w="12700">
            <a:solidFill>
              <a:srgbClr val="BCDBD4"/>
            </a:solidFill>
            <a:prstDash val="solid"/>
          </a:ln>
        </p:spPr>
      </p:sp>
      <p:sp>
        <p:nvSpPr>
          <p:cNvPr id="10" name="Text 8"/>
          <p:cNvSpPr/>
          <p:nvPr/>
        </p:nvSpPr>
        <p:spPr>
          <a:xfrm>
            <a:off x="8095948" y="3042345"/>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Loyalty</a:t>
            </a:r>
            <a:endParaRPr lang="en-US" sz="1200" dirty="0"/>
          </a:p>
        </p:txBody>
      </p:sp>
      <p:sp>
        <p:nvSpPr>
          <p:cNvPr id="11" name="Text 9"/>
          <p:cNvSpPr/>
          <p:nvPr/>
        </p:nvSpPr>
        <p:spPr>
          <a:xfrm>
            <a:off x="8095948" y="3282156"/>
            <a:ext cx="3298742"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Loyal customers resist competitor discounts and promotions</a:t>
            </a:r>
            <a:endParaRPr lang="en-US" sz="950" dirty="0"/>
          </a:p>
        </p:txBody>
      </p:sp>
      <p:sp>
        <p:nvSpPr>
          <p:cNvPr id="12" name="Shape 10"/>
          <p:cNvSpPr/>
          <p:nvPr/>
        </p:nvSpPr>
        <p:spPr>
          <a:xfrm>
            <a:off x="661475" y="3821708"/>
            <a:ext cx="5394488" cy="673001"/>
          </a:xfrm>
          <a:prstGeom prst="roundRect">
            <a:avLst>
              <a:gd name="adj" fmla="val 7667"/>
            </a:avLst>
          </a:prstGeom>
          <a:solidFill>
            <a:srgbClr val="FFFFFF"/>
          </a:solidFill>
          <a:ln w="12700">
            <a:solidFill>
              <a:srgbClr val="BCDBD4"/>
            </a:solidFill>
            <a:prstDash val="solid"/>
          </a:ln>
        </p:spPr>
      </p:sp>
      <p:sp>
        <p:nvSpPr>
          <p:cNvPr id="13" name="Text 11"/>
          <p:cNvSpPr/>
          <p:nvPr/>
        </p:nvSpPr>
        <p:spPr>
          <a:xfrm>
            <a:off x="797004" y="3957241"/>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Word of Mouth</a:t>
            </a:r>
            <a:endParaRPr lang="en-US" sz="1200" dirty="0"/>
          </a:p>
        </p:txBody>
      </p:sp>
      <p:sp>
        <p:nvSpPr>
          <p:cNvPr id="14" name="Text 12"/>
          <p:cNvSpPr/>
          <p:nvPr/>
        </p:nvSpPr>
        <p:spPr>
          <a:xfrm>
            <a:off x="797004" y="4197052"/>
            <a:ext cx="5123429"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Positive endorsements attract new customers organically</a:t>
            </a:r>
            <a:endParaRPr lang="en-US" sz="950" dirty="0"/>
          </a:p>
        </p:txBody>
      </p:sp>
      <p:sp>
        <p:nvSpPr>
          <p:cNvPr id="15" name="Shape 13"/>
          <p:cNvSpPr/>
          <p:nvPr/>
        </p:nvSpPr>
        <p:spPr>
          <a:xfrm>
            <a:off x="6135732" y="3821708"/>
            <a:ext cx="5394488" cy="673001"/>
          </a:xfrm>
          <a:prstGeom prst="roundRect">
            <a:avLst>
              <a:gd name="adj" fmla="val 7667"/>
            </a:avLst>
          </a:prstGeom>
          <a:solidFill>
            <a:srgbClr val="FFFFFF"/>
          </a:solidFill>
          <a:ln w="12700">
            <a:solidFill>
              <a:srgbClr val="BCDBD4"/>
            </a:solidFill>
            <a:prstDash val="solid"/>
          </a:ln>
        </p:spPr>
      </p:sp>
      <p:sp>
        <p:nvSpPr>
          <p:cNvPr id="16" name="Text 14"/>
          <p:cNvSpPr/>
          <p:nvPr/>
        </p:nvSpPr>
        <p:spPr>
          <a:xfrm>
            <a:off x="6271262" y="3957241"/>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Talent</a:t>
            </a:r>
            <a:endParaRPr lang="en-US" sz="1200" dirty="0"/>
          </a:p>
        </p:txBody>
      </p:sp>
      <p:sp>
        <p:nvSpPr>
          <p:cNvPr id="17" name="Text 15"/>
          <p:cNvSpPr/>
          <p:nvPr/>
        </p:nvSpPr>
        <p:spPr>
          <a:xfrm>
            <a:off x="6271262" y="4197052"/>
            <a:ext cx="5123429"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Strong reputation attracts quality employees, reducing recruiting costs</a:t>
            </a:r>
            <a:endParaRPr lang="en-US" sz="9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61475" y="1614190"/>
            <a:ext cx="4988495"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Types of Brand Names</a:t>
            </a:r>
            <a:endParaRPr lang="en-US" sz="2400" dirty="0"/>
          </a:p>
        </p:txBody>
      </p:sp>
      <p:sp>
        <p:nvSpPr>
          <p:cNvPr id="3" name="Shape 1"/>
          <p:cNvSpPr/>
          <p:nvPr/>
        </p:nvSpPr>
        <p:spPr>
          <a:xfrm>
            <a:off x="661475" y="2157809"/>
            <a:ext cx="5394488" cy="1270695"/>
          </a:xfrm>
          <a:prstGeom prst="roundRect">
            <a:avLst>
              <a:gd name="adj" fmla="val 4061"/>
            </a:avLst>
          </a:prstGeom>
          <a:solidFill>
            <a:srgbClr val="D6F5EE"/>
          </a:solidFill>
          <a:ln w="6350">
            <a:solidFill>
              <a:srgbClr val="BCDBD4"/>
            </a:solidFill>
            <a:prstDash val="solid"/>
          </a:ln>
        </p:spPr>
      </p:sp>
      <p:sp>
        <p:nvSpPr>
          <p:cNvPr id="4" name="Shape 2"/>
          <p:cNvSpPr/>
          <p:nvPr/>
        </p:nvSpPr>
        <p:spPr>
          <a:xfrm>
            <a:off x="790654" y="2286992"/>
            <a:ext cx="368489" cy="368498"/>
          </a:xfrm>
          <a:prstGeom prst="ellipse">
            <a:avLst/>
          </a:prstGeom>
          <a:solidFill>
            <a:srgbClr val="26A688"/>
          </a:solidFill>
          <a:ln/>
        </p:spPr>
      </p:sp>
      <p:pic>
        <p:nvPicPr>
          <p:cNvPr id="5"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891954" y="2388295"/>
            <a:ext cx="165790" cy="165795"/>
          </a:xfrm>
          <a:prstGeom prst="rect">
            <a:avLst/>
          </a:prstGeom>
        </p:spPr>
      </p:pic>
      <p:sp>
        <p:nvSpPr>
          <p:cNvPr id="6" name="Text 3"/>
          <p:cNvSpPr/>
          <p:nvPr/>
        </p:nvSpPr>
        <p:spPr>
          <a:xfrm>
            <a:off x="790654" y="2735263"/>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Overt</a:t>
            </a:r>
            <a:endParaRPr lang="en-US" sz="1200" dirty="0"/>
          </a:p>
        </p:txBody>
      </p:sp>
      <p:sp>
        <p:nvSpPr>
          <p:cNvPr id="7" name="Text 4"/>
          <p:cNvSpPr/>
          <p:nvPr/>
        </p:nvSpPr>
        <p:spPr>
          <a:xfrm>
            <a:off x="790654" y="2975074"/>
            <a:ext cx="51361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Reveal what a company does</a:t>
            </a:r>
            <a:endParaRPr lang="en-US" sz="950" dirty="0"/>
          </a:p>
          <a:p>
            <a:pPr algn="l" indent="0" marL="0">
              <a:lnSpc>
                <a:spcPct val="110000"/>
              </a:lnSpc>
              <a:buNone/>
            </a:pPr>
            <a:r>
              <a:rPr lang="en-US" sz="950" i="1" dirty="0">
                <a:solidFill>
                  <a:srgbClr val="333F70"/>
                </a:solidFill>
                <a:latin typeface="Open Sans" pitchFamily="34" charset="0"/>
                <a:ea typeface="Open Sans" pitchFamily="34" charset="-122"/>
                <a:cs typeface="Open Sans" pitchFamily="34" charset="-120"/>
              </a:rPr>
              <a:t>American Airlines, BMW Motorcycles</a:t>
            </a:r>
            <a:endParaRPr lang="en-US" sz="950" dirty="0"/>
          </a:p>
        </p:txBody>
      </p:sp>
      <p:sp>
        <p:nvSpPr>
          <p:cNvPr id="8" name="Shape 5"/>
          <p:cNvSpPr/>
          <p:nvPr/>
        </p:nvSpPr>
        <p:spPr>
          <a:xfrm>
            <a:off x="6135732" y="2157809"/>
            <a:ext cx="5394488" cy="1270695"/>
          </a:xfrm>
          <a:prstGeom prst="roundRect">
            <a:avLst>
              <a:gd name="adj" fmla="val 4061"/>
            </a:avLst>
          </a:prstGeom>
          <a:solidFill>
            <a:srgbClr val="D6F5EE"/>
          </a:solidFill>
          <a:ln w="6350">
            <a:solidFill>
              <a:srgbClr val="BCDBD4"/>
            </a:solidFill>
            <a:prstDash val="solid"/>
          </a:ln>
        </p:spPr>
      </p:sp>
      <p:sp>
        <p:nvSpPr>
          <p:cNvPr id="9" name="Shape 6"/>
          <p:cNvSpPr/>
          <p:nvPr/>
        </p:nvSpPr>
        <p:spPr>
          <a:xfrm>
            <a:off x="6264912" y="2286992"/>
            <a:ext cx="368489" cy="368498"/>
          </a:xfrm>
          <a:prstGeom prst="ellipse">
            <a:avLst/>
          </a:prstGeom>
          <a:solidFill>
            <a:srgbClr val="26A688"/>
          </a:solidFill>
          <a:ln/>
        </p:spPr>
      </p:sp>
      <p:pic>
        <p:nvPicPr>
          <p:cNvPr id="10"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66212" y="2388295"/>
            <a:ext cx="165790" cy="165795"/>
          </a:xfrm>
          <a:prstGeom prst="rect">
            <a:avLst/>
          </a:prstGeom>
        </p:spPr>
      </p:pic>
      <p:sp>
        <p:nvSpPr>
          <p:cNvPr id="11" name="Text 7"/>
          <p:cNvSpPr/>
          <p:nvPr/>
        </p:nvSpPr>
        <p:spPr>
          <a:xfrm>
            <a:off x="6264912" y="2735263"/>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Implied</a:t>
            </a:r>
            <a:endParaRPr lang="en-US" sz="1200" dirty="0"/>
          </a:p>
        </p:txBody>
      </p:sp>
      <p:sp>
        <p:nvSpPr>
          <p:cNvPr id="12" name="Text 8"/>
          <p:cNvSpPr/>
          <p:nvPr/>
        </p:nvSpPr>
        <p:spPr>
          <a:xfrm>
            <a:off x="6264912" y="2975074"/>
            <a:ext cx="51361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Convey what a company does through word parts</a:t>
            </a:r>
            <a:endParaRPr lang="en-US" sz="950" dirty="0"/>
          </a:p>
          <a:p>
            <a:pPr algn="l" indent="0" marL="0">
              <a:lnSpc>
                <a:spcPct val="110000"/>
              </a:lnSpc>
              <a:buNone/>
            </a:pPr>
            <a:r>
              <a:rPr lang="en-US" sz="950" i="1" dirty="0">
                <a:solidFill>
                  <a:srgbClr val="333F70"/>
                </a:solidFill>
                <a:latin typeface="Open Sans" pitchFamily="34" charset="0"/>
                <a:ea typeface="Open Sans" pitchFamily="34" charset="-122"/>
                <a:cs typeface="Open Sans" pitchFamily="34" charset="-120"/>
              </a:rPr>
              <a:t>FedEx, Home Depot</a:t>
            </a:r>
            <a:endParaRPr lang="en-US" sz="950" dirty="0"/>
          </a:p>
        </p:txBody>
      </p:sp>
      <p:sp>
        <p:nvSpPr>
          <p:cNvPr id="13" name="Shape 9"/>
          <p:cNvSpPr/>
          <p:nvPr/>
        </p:nvSpPr>
        <p:spPr>
          <a:xfrm>
            <a:off x="661475" y="3508276"/>
            <a:ext cx="5394488" cy="1270695"/>
          </a:xfrm>
          <a:prstGeom prst="roundRect">
            <a:avLst>
              <a:gd name="adj" fmla="val 4061"/>
            </a:avLst>
          </a:prstGeom>
          <a:solidFill>
            <a:srgbClr val="D6F5EE"/>
          </a:solidFill>
          <a:ln w="6350">
            <a:solidFill>
              <a:srgbClr val="BCDBD4"/>
            </a:solidFill>
            <a:prstDash val="solid"/>
          </a:ln>
        </p:spPr>
      </p:sp>
      <p:sp>
        <p:nvSpPr>
          <p:cNvPr id="14" name="Shape 10"/>
          <p:cNvSpPr/>
          <p:nvPr/>
        </p:nvSpPr>
        <p:spPr>
          <a:xfrm>
            <a:off x="790654" y="3637459"/>
            <a:ext cx="368489" cy="368498"/>
          </a:xfrm>
          <a:prstGeom prst="ellipse">
            <a:avLst/>
          </a:prstGeom>
          <a:solidFill>
            <a:srgbClr val="26A688"/>
          </a:solidFill>
          <a:ln/>
        </p:spPr>
      </p:sp>
      <p:pic>
        <p:nvPicPr>
          <p:cNvPr id="15"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1954" y="3738761"/>
            <a:ext cx="165790" cy="165795"/>
          </a:xfrm>
          <a:prstGeom prst="rect">
            <a:avLst/>
          </a:prstGeom>
        </p:spPr>
      </p:pic>
      <p:sp>
        <p:nvSpPr>
          <p:cNvPr id="16" name="Text 11"/>
          <p:cNvSpPr/>
          <p:nvPr/>
        </p:nvSpPr>
        <p:spPr>
          <a:xfrm>
            <a:off x="790654" y="4085729"/>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Conceptual</a:t>
            </a:r>
            <a:endParaRPr lang="en-US" sz="1200" dirty="0"/>
          </a:p>
        </p:txBody>
      </p:sp>
      <p:sp>
        <p:nvSpPr>
          <p:cNvPr id="17" name="Text 12"/>
          <p:cNvSpPr/>
          <p:nvPr/>
        </p:nvSpPr>
        <p:spPr>
          <a:xfrm>
            <a:off x="790654" y="4325541"/>
            <a:ext cx="51361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Capture the essence of the offering</a:t>
            </a:r>
            <a:endParaRPr lang="en-US" sz="950" dirty="0"/>
          </a:p>
          <a:p>
            <a:pPr algn="l" indent="0" marL="0">
              <a:lnSpc>
                <a:spcPct val="110000"/>
              </a:lnSpc>
              <a:buNone/>
            </a:pPr>
            <a:r>
              <a:rPr lang="en-US" sz="950" i="1" dirty="0">
                <a:solidFill>
                  <a:srgbClr val="333F70"/>
                </a:solidFill>
                <a:latin typeface="Open Sans" pitchFamily="34" charset="0"/>
                <a:ea typeface="Open Sans" pitchFamily="34" charset="-122"/>
                <a:cs typeface="Open Sans" pitchFamily="34" charset="-120"/>
              </a:rPr>
              <a:t>Google, Twitter, Krispy Kreme</a:t>
            </a:r>
            <a:endParaRPr lang="en-US" sz="950" dirty="0"/>
          </a:p>
        </p:txBody>
      </p:sp>
      <p:sp>
        <p:nvSpPr>
          <p:cNvPr id="18" name="Shape 13"/>
          <p:cNvSpPr/>
          <p:nvPr/>
        </p:nvSpPr>
        <p:spPr>
          <a:xfrm>
            <a:off x="6135732" y="3508276"/>
            <a:ext cx="5394488" cy="1270695"/>
          </a:xfrm>
          <a:prstGeom prst="roundRect">
            <a:avLst>
              <a:gd name="adj" fmla="val 4061"/>
            </a:avLst>
          </a:prstGeom>
          <a:solidFill>
            <a:srgbClr val="D6F5EE"/>
          </a:solidFill>
          <a:ln w="6350">
            <a:solidFill>
              <a:srgbClr val="BCDBD4"/>
            </a:solidFill>
            <a:prstDash val="solid"/>
          </a:ln>
        </p:spPr>
      </p:sp>
      <p:sp>
        <p:nvSpPr>
          <p:cNvPr id="19" name="Shape 14"/>
          <p:cNvSpPr/>
          <p:nvPr/>
        </p:nvSpPr>
        <p:spPr>
          <a:xfrm>
            <a:off x="6264912" y="3637459"/>
            <a:ext cx="368489" cy="368498"/>
          </a:xfrm>
          <a:prstGeom prst="ellipse">
            <a:avLst/>
          </a:prstGeom>
          <a:solidFill>
            <a:srgbClr val="26A688"/>
          </a:solidFill>
          <a:ln/>
        </p:spPr>
      </p:sp>
      <p:pic>
        <p:nvPicPr>
          <p:cNvPr id="20"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366212" y="3738761"/>
            <a:ext cx="165790" cy="165795"/>
          </a:xfrm>
          <a:prstGeom prst="rect">
            <a:avLst/>
          </a:prstGeom>
        </p:spPr>
      </p:pic>
      <p:sp>
        <p:nvSpPr>
          <p:cNvPr id="21" name="Text 15"/>
          <p:cNvSpPr/>
          <p:nvPr/>
        </p:nvSpPr>
        <p:spPr>
          <a:xfrm>
            <a:off x="6264912" y="4085729"/>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Iconoclastic</a:t>
            </a:r>
            <a:endParaRPr lang="en-US" sz="1200" dirty="0"/>
          </a:p>
        </p:txBody>
      </p:sp>
      <p:sp>
        <p:nvSpPr>
          <p:cNvPr id="22" name="Text 16"/>
          <p:cNvSpPr/>
          <p:nvPr/>
        </p:nvSpPr>
        <p:spPr>
          <a:xfrm>
            <a:off x="6264912" y="4325541"/>
            <a:ext cx="51361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Unique, different, and memorable</a:t>
            </a:r>
            <a:endParaRPr lang="en-US" sz="950" dirty="0"/>
          </a:p>
          <a:p>
            <a:pPr algn="l" indent="0" marL="0">
              <a:lnSpc>
                <a:spcPct val="110000"/>
              </a:lnSpc>
              <a:buNone/>
            </a:pPr>
            <a:r>
              <a:rPr lang="en-US" sz="950" i="1" dirty="0">
                <a:solidFill>
                  <a:srgbClr val="333F70"/>
                </a:solidFill>
                <a:latin typeface="Open Sans" pitchFamily="34" charset="0"/>
                <a:ea typeface="Open Sans" pitchFamily="34" charset="-122"/>
                <a:cs typeface="Open Sans" pitchFamily="34" charset="-120"/>
              </a:rPr>
              <a:t>Samsung, Nabisco, Reebok</a:t>
            </a:r>
            <a:endParaRPr lang="en-US" sz="950" dirty="0"/>
          </a:p>
        </p:txBody>
      </p:sp>
      <p:sp>
        <p:nvSpPr>
          <p:cNvPr id="23" name="Shape 17"/>
          <p:cNvSpPr/>
          <p:nvPr/>
        </p:nvSpPr>
        <p:spPr>
          <a:xfrm>
            <a:off x="661475" y="4868763"/>
            <a:ext cx="10868745" cy="375047"/>
          </a:xfrm>
          <a:prstGeom prst="roundRect">
            <a:avLst>
              <a:gd name="adj" fmla="val 13759"/>
            </a:avLst>
          </a:prstGeom>
          <a:solidFill>
            <a:srgbClr val="B6D6FC"/>
          </a:solidFill>
          <a:ln/>
        </p:spPr>
      </p:sp>
      <p:pic>
        <p:nvPicPr>
          <p:cNvPr id="24" name="Image 4" descr="preencoded.png">    </p:cNvPr>
          <p:cNvPicPr>
            <a:picLocks noChangeAspect="1"/>
          </p:cNvPicPr>
          <p:nvPr/>
        </p:nvPicPr>
        <p:blipFill>
          <a:blip r:embed="rId9"/>
          <a:stretch>
            <a:fillRect/>
          </a:stretch>
        </p:blipFill>
        <p:spPr>
          <a:xfrm>
            <a:off x="784305" y="5029002"/>
            <a:ext cx="153488" cy="122833"/>
          </a:xfrm>
          <a:prstGeom prst="rect">
            <a:avLst/>
          </a:prstGeom>
        </p:spPr>
      </p:pic>
      <p:sp>
        <p:nvSpPr>
          <p:cNvPr id="25" name="Text 18"/>
          <p:cNvSpPr/>
          <p:nvPr/>
        </p:nvSpPr>
        <p:spPr>
          <a:xfrm>
            <a:off x="1060622" y="4979194"/>
            <a:ext cx="10956353" cy="162123"/>
          </a:xfrm>
          <a:prstGeom prst="rect">
            <a:avLst/>
          </a:prstGeom>
          <a:noFill/>
          <a:ln/>
        </p:spPr>
        <p:txBody>
          <a:bodyPr wrap="none" lIns="0" tIns="0" rIns="0" bIns="0" rtlCol="0" anchor="t"/>
          <a:lstStyle/>
          <a:p>
            <a:pPr algn="l" indent="0" marL="0">
              <a:lnSpc>
                <a:spcPct val="110000"/>
              </a:lnSpc>
              <a:buNone/>
            </a:pPr>
            <a:r>
              <a:rPr lang="en-US" sz="950" dirty="0">
                <a:solidFill>
                  <a:srgbClr val="000000"/>
                </a:solidFill>
                <a:latin typeface="Open Sans" pitchFamily="34" charset="0"/>
                <a:ea typeface="Open Sans" pitchFamily="34" charset="-122"/>
                <a:cs typeface="Open Sans" pitchFamily="34" charset="-120"/>
              </a:rPr>
              <a:t>"The brand name is the cornerstone of a company's relationship with its customers." — David Placek, Lexicon Inc.</a:t>
            </a:r>
            <a:endParaRPr lang="en-US" sz="9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61475" y="1278037"/>
            <a:ext cx="3766646"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Types of Brands</a:t>
            </a:r>
            <a:endParaRPr lang="en-US" sz="2400" dirty="0"/>
          </a:p>
        </p:txBody>
      </p:sp>
      <p:pic>
        <p:nvPicPr>
          <p:cNvPr id="3" name="Image 0" descr="preencoded.png">    </p:cNvPr>
          <p:cNvPicPr>
            <a:picLocks noChangeAspect="1"/>
          </p:cNvPicPr>
          <p:nvPr/>
        </p:nvPicPr>
        <p:blipFill>
          <a:blip r:embed="rId1"/>
          <a:stretch>
            <a:fillRect/>
          </a:stretch>
        </p:blipFill>
        <p:spPr>
          <a:xfrm>
            <a:off x="661475" y="1871563"/>
            <a:ext cx="4523766" cy="2563515"/>
          </a:xfrm>
          <a:prstGeom prst="rect">
            <a:avLst/>
          </a:prstGeom>
        </p:spPr>
      </p:pic>
      <p:pic>
        <p:nvPicPr>
          <p:cNvPr id="4"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973218" y="1875334"/>
            <a:ext cx="184245" cy="184249"/>
          </a:xfrm>
          <a:prstGeom prst="rect">
            <a:avLst/>
          </a:prstGeom>
        </p:spPr>
      </p:pic>
      <p:sp>
        <p:nvSpPr>
          <p:cNvPr id="5" name="Text 1"/>
          <p:cNvSpPr/>
          <p:nvPr/>
        </p:nvSpPr>
        <p:spPr>
          <a:xfrm>
            <a:off x="8326428" y="1871563"/>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Family Brand</a:t>
            </a:r>
            <a:endParaRPr lang="en-US" sz="1200" dirty="0"/>
          </a:p>
        </p:txBody>
      </p:sp>
      <p:sp>
        <p:nvSpPr>
          <p:cNvPr id="6" name="Text 2"/>
          <p:cNvSpPr/>
          <p:nvPr/>
        </p:nvSpPr>
        <p:spPr>
          <a:xfrm>
            <a:off x="8326428" y="2143323"/>
            <a:ext cx="3210043"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Group of related products under one name — e.g., Campbell's</a:t>
            </a:r>
            <a:endParaRPr lang="en-US" sz="950" dirty="0"/>
          </a:p>
        </p:txBody>
      </p:sp>
      <p:pic>
        <p:nvPicPr>
          <p:cNvPr id="7"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73218" y="2630984"/>
            <a:ext cx="184245" cy="184249"/>
          </a:xfrm>
          <a:prstGeom prst="rect">
            <a:avLst/>
          </a:prstGeom>
        </p:spPr>
      </p:pic>
      <p:sp>
        <p:nvSpPr>
          <p:cNvPr id="8" name="Text 3"/>
          <p:cNvSpPr/>
          <p:nvPr/>
        </p:nvSpPr>
        <p:spPr>
          <a:xfrm>
            <a:off x="8326428" y="2627213"/>
            <a:ext cx="1589544"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Brand Extension</a:t>
            </a:r>
            <a:endParaRPr lang="en-US" sz="1200" dirty="0"/>
          </a:p>
        </p:txBody>
      </p:sp>
      <p:sp>
        <p:nvSpPr>
          <p:cNvPr id="9" name="Text 4"/>
          <p:cNvSpPr/>
          <p:nvPr/>
        </p:nvSpPr>
        <p:spPr>
          <a:xfrm>
            <a:off x="8326428" y="2898973"/>
            <a:ext cx="3210043"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Established name on unrelated products — e.g., Nike clothing</a:t>
            </a:r>
            <a:endParaRPr lang="en-US" sz="950" dirty="0"/>
          </a:p>
        </p:txBody>
      </p:sp>
      <p:pic>
        <p:nvPicPr>
          <p:cNvPr id="10"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73218" y="3386634"/>
            <a:ext cx="184245" cy="184249"/>
          </a:xfrm>
          <a:prstGeom prst="rect">
            <a:avLst/>
          </a:prstGeom>
        </p:spPr>
      </p:pic>
      <p:sp>
        <p:nvSpPr>
          <p:cNvPr id="11" name="Text 5"/>
          <p:cNvSpPr/>
          <p:nvPr/>
        </p:nvSpPr>
        <p:spPr>
          <a:xfrm>
            <a:off x="8326428" y="3382863"/>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Flanker Brand</a:t>
            </a:r>
            <a:endParaRPr lang="en-US" sz="1200" dirty="0"/>
          </a:p>
        </p:txBody>
      </p:sp>
      <p:sp>
        <p:nvSpPr>
          <p:cNvPr id="12" name="Text 6"/>
          <p:cNvSpPr/>
          <p:nvPr/>
        </p:nvSpPr>
        <p:spPr>
          <a:xfrm>
            <a:off x="8326428" y="3654623"/>
            <a:ext cx="3210043"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New brand in same category — e.g., P&amp;G's Gain alongside Tide</a:t>
            </a:r>
            <a:endParaRPr lang="en-US" sz="950" dirty="0"/>
          </a:p>
        </p:txBody>
      </p:sp>
      <p:pic>
        <p:nvPicPr>
          <p:cNvPr id="13"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7973218" y="4142284"/>
            <a:ext cx="184245" cy="184249"/>
          </a:xfrm>
          <a:prstGeom prst="rect">
            <a:avLst/>
          </a:prstGeom>
        </p:spPr>
      </p:pic>
      <p:sp>
        <p:nvSpPr>
          <p:cNvPr id="14" name="Text 7"/>
          <p:cNvSpPr/>
          <p:nvPr/>
        </p:nvSpPr>
        <p:spPr>
          <a:xfrm>
            <a:off x="8326428" y="4138513"/>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Co-Branding</a:t>
            </a:r>
            <a:endParaRPr lang="en-US" sz="1200" dirty="0"/>
          </a:p>
        </p:txBody>
      </p:sp>
      <p:sp>
        <p:nvSpPr>
          <p:cNvPr id="15" name="Text 8"/>
          <p:cNvSpPr/>
          <p:nvPr/>
        </p:nvSpPr>
        <p:spPr>
          <a:xfrm>
            <a:off x="8326428" y="4410273"/>
            <a:ext cx="3210043"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Two or more brands in one offer — ingredient, cooperative, or complementary</a:t>
            </a:r>
            <a:endParaRPr lang="en-US" sz="950" dirty="0"/>
          </a:p>
        </p:txBody>
      </p:sp>
      <p:pic>
        <p:nvPicPr>
          <p:cNvPr id="16"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973218" y="4897934"/>
            <a:ext cx="184245" cy="184249"/>
          </a:xfrm>
          <a:prstGeom prst="rect">
            <a:avLst/>
          </a:prstGeom>
        </p:spPr>
      </p:pic>
      <p:sp>
        <p:nvSpPr>
          <p:cNvPr id="17" name="Text 9"/>
          <p:cNvSpPr/>
          <p:nvPr/>
        </p:nvSpPr>
        <p:spPr>
          <a:xfrm>
            <a:off x="8326428" y="4894163"/>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Private Brand</a:t>
            </a:r>
            <a:endParaRPr lang="en-US" sz="1200" dirty="0"/>
          </a:p>
        </p:txBody>
      </p:sp>
      <p:sp>
        <p:nvSpPr>
          <p:cNvPr id="18" name="Text 10"/>
          <p:cNvSpPr/>
          <p:nvPr/>
        </p:nvSpPr>
        <p:spPr>
          <a:xfrm>
            <a:off x="8326428" y="5165923"/>
            <a:ext cx="3210043"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Proprietary brand sold exclusively within the retailer's outlets</a:t>
            </a:r>
            <a:endParaRPr lang="en-US" sz="9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61475" y="1996678"/>
            <a:ext cx="3681122"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Brand Logos</a:t>
            </a:r>
            <a:endParaRPr lang="en-US" sz="2400" dirty="0"/>
          </a:p>
        </p:txBody>
      </p:sp>
      <p:sp>
        <p:nvSpPr>
          <p:cNvPr id="3" name="Text 1"/>
          <p:cNvSpPr/>
          <p:nvPr/>
        </p:nvSpPr>
        <p:spPr>
          <a:xfrm>
            <a:off x="661475" y="2580184"/>
            <a:ext cx="3283662"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Four Tests of a Quality Logo</a:t>
            </a:r>
            <a:endParaRPr lang="en-US" sz="12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861965"/>
            <a:ext cx="2602343" cy="818852"/>
          </a:xfrm>
          <a:prstGeom prst="rect">
            <a:avLst/>
          </a:prstGeom>
        </p:spPr>
      </p:pic>
      <p:sp>
        <p:nvSpPr>
          <p:cNvPr id="5" name="Text 2"/>
          <p:cNvSpPr/>
          <p:nvPr/>
        </p:nvSpPr>
        <p:spPr>
          <a:xfrm>
            <a:off x="1888879" y="2954040"/>
            <a:ext cx="147336" cy="184249"/>
          </a:xfrm>
          <a:prstGeom prst="rect">
            <a:avLst/>
          </a:prstGeom>
          <a:noFill/>
          <a:ln/>
        </p:spPr>
        <p:txBody>
          <a:bodyPr wrap="none" lIns="0" tIns="0" rIns="0" bIns="0" rtlCol="0" anchor="ctr"/>
          <a:lstStyle/>
          <a:p>
            <a:pPr algn="ctr" indent="0" marL="0">
              <a:lnSpc>
                <a:spcPct val="100000"/>
              </a:lnSpc>
              <a:buNone/>
            </a:pPr>
            <a:r>
              <a:rPr lang="en-US" sz="1150" b="1" dirty="0">
                <a:solidFill>
                  <a:srgbClr val="FFFFFF"/>
                </a:solidFill>
                <a:latin typeface="Unbounded Bold" pitchFamily="34" charset="0"/>
                <a:ea typeface="Unbounded Bold" pitchFamily="34" charset="-122"/>
                <a:cs typeface="Unbounded Bold" pitchFamily="34" charset="-120"/>
              </a:rPr>
              <a:t>1</a:t>
            </a:r>
            <a:endParaRPr lang="en-US" sz="1150" dirty="0"/>
          </a:p>
        </p:txBody>
      </p:sp>
      <p:sp>
        <p:nvSpPr>
          <p:cNvPr id="6" name="Text 3"/>
          <p:cNvSpPr/>
          <p:nvPr/>
        </p:nvSpPr>
        <p:spPr>
          <a:xfrm>
            <a:off x="797004" y="3353296"/>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Recognizable</a:t>
            </a:r>
            <a:endParaRPr lang="en-US" sz="120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343588" y="2861965"/>
            <a:ext cx="2602443" cy="818852"/>
          </a:xfrm>
          <a:prstGeom prst="rect">
            <a:avLst/>
          </a:prstGeom>
        </p:spPr>
      </p:pic>
      <p:sp>
        <p:nvSpPr>
          <p:cNvPr id="8" name="Text 4"/>
          <p:cNvSpPr/>
          <p:nvPr/>
        </p:nvSpPr>
        <p:spPr>
          <a:xfrm>
            <a:off x="4571092" y="2954040"/>
            <a:ext cx="147336" cy="184249"/>
          </a:xfrm>
          <a:prstGeom prst="rect">
            <a:avLst/>
          </a:prstGeom>
          <a:noFill/>
          <a:ln/>
        </p:spPr>
        <p:txBody>
          <a:bodyPr wrap="none" lIns="0" tIns="0" rIns="0" bIns="0" rtlCol="0" anchor="ctr"/>
          <a:lstStyle/>
          <a:p>
            <a:pPr algn="ctr" indent="0" marL="0">
              <a:lnSpc>
                <a:spcPct val="100000"/>
              </a:lnSpc>
              <a:buNone/>
            </a:pPr>
            <a:r>
              <a:rPr lang="en-US" sz="1150" b="1" dirty="0">
                <a:solidFill>
                  <a:srgbClr val="FFFFFF"/>
                </a:solidFill>
                <a:latin typeface="Unbounded Bold" pitchFamily="34" charset="0"/>
                <a:ea typeface="Unbounded Bold" pitchFamily="34" charset="-122"/>
                <a:cs typeface="Unbounded Bold" pitchFamily="34" charset="-120"/>
              </a:rPr>
              <a:t>2</a:t>
            </a:r>
            <a:endParaRPr lang="en-US" sz="1150" dirty="0"/>
          </a:p>
        </p:txBody>
      </p:sp>
      <p:sp>
        <p:nvSpPr>
          <p:cNvPr id="9" name="Text 5"/>
          <p:cNvSpPr/>
          <p:nvPr/>
        </p:nvSpPr>
        <p:spPr>
          <a:xfrm>
            <a:off x="3479118" y="3353296"/>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Familiar</a:t>
            </a:r>
            <a:endParaRPr lang="en-US" sz="120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760589"/>
            <a:ext cx="2602343" cy="1010841"/>
          </a:xfrm>
          <a:prstGeom prst="rect">
            <a:avLst/>
          </a:prstGeom>
        </p:spPr>
      </p:pic>
      <p:sp>
        <p:nvSpPr>
          <p:cNvPr id="11" name="Text 6"/>
          <p:cNvSpPr/>
          <p:nvPr/>
        </p:nvSpPr>
        <p:spPr>
          <a:xfrm>
            <a:off x="1888879" y="3852664"/>
            <a:ext cx="147336" cy="184249"/>
          </a:xfrm>
          <a:prstGeom prst="rect">
            <a:avLst/>
          </a:prstGeom>
          <a:noFill/>
          <a:ln/>
        </p:spPr>
        <p:txBody>
          <a:bodyPr wrap="none" lIns="0" tIns="0" rIns="0" bIns="0" rtlCol="0" anchor="ctr"/>
          <a:lstStyle/>
          <a:p>
            <a:pPr algn="ctr" indent="0" marL="0">
              <a:lnSpc>
                <a:spcPct val="100000"/>
              </a:lnSpc>
              <a:buNone/>
            </a:pPr>
            <a:r>
              <a:rPr lang="en-US" sz="1150" b="1" dirty="0">
                <a:solidFill>
                  <a:srgbClr val="FFFFFF"/>
                </a:solidFill>
                <a:latin typeface="Unbounded Bold" pitchFamily="34" charset="0"/>
                <a:ea typeface="Unbounded Bold" pitchFamily="34" charset="-122"/>
                <a:cs typeface="Unbounded Bold" pitchFamily="34" charset="-120"/>
              </a:rPr>
              <a:t>3</a:t>
            </a:r>
            <a:endParaRPr lang="en-US" sz="1150" dirty="0"/>
          </a:p>
        </p:txBody>
      </p:sp>
      <p:sp>
        <p:nvSpPr>
          <p:cNvPr id="12" name="Text 7"/>
          <p:cNvSpPr/>
          <p:nvPr/>
        </p:nvSpPr>
        <p:spPr>
          <a:xfrm>
            <a:off x="797004" y="4251920"/>
            <a:ext cx="2023516"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Consensual Meaning</a:t>
            </a:r>
            <a:endParaRPr lang="en-US" sz="120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43588" y="3760589"/>
            <a:ext cx="2602443" cy="1010841"/>
          </a:xfrm>
          <a:prstGeom prst="rect">
            <a:avLst/>
          </a:prstGeom>
        </p:spPr>
      </p:pic>
      <p:sp>
        <p:nvSpPr>
          <p:cNvPr id="14" name="Text 8"/>
          <p:cNvSpPr/>
          <p:nvPr/>
        </p:nvSpPr>
        <p:spPr>
          <a:xfrm>
            <a:off x="4571092" y="3852664"/>
            <a:ext cx="147336" cy="184249"/>
          </a:xfrm>
          <a:prstGeom prst="rect">
            <a:avLst/>
          </a:prstGeom>
          <a:noFill/>
          <a:ln/>
        </p:spPr>
        <p:txBody>
          <a:bodyPr wrap="none" lIns="0" tIns="0" rIns="0" bIns="0" rtlCol="0" anchor="ctr"/>
          <a:lstStyle/>
          <a:p>
            <a:pPr algn="ctr" indent="0" marL="0">
              <a:lnSpc>
                <a:spcPct val="100000"/>
              </a:lnSpc>
              <a:buNone/>
            </a:pPr>
            <a:r>
              <a:rPr lang="en-US" sz="1150" b="1" dirty="0">
                <a:solidFill>
                  <a:srgbClr val="FFFFFF"/>
                </a:solidFill>
                <a:latin typeface="Unbounded Bold" pitchFamily="34" charset="0"/>
                <a:ea typeface="Unbounded Bold" pitchFamily="34" charset="-122"/>
                <a:cs typeface="Unbounded Bold" pitchFamily="34" charset="-120"/>
              </a:rPr>
              <a:t>4</a:t>
            </a:r>
            <a:endParaRPr lang="en-US" sz="1150" dirty="0"/>
          </a:p>
        </p:txBody>
      </p:sp>
      <p:sp>
        <p:nvSpPr>
          <p:cNvPr id="15" name="Text 9"/>
          <p:cNvSpPr/>
          <p:nvPr/>
        </p:nvSpPr>
        <p:spPr>
          <a:xfrm>
            <a:off x="3479118" y="4251920"/>
            <a:ext cx="2331384" cy="383977"/>
          </a:xfrm>
          <a:prstGeom prst="rect">
            <a:avLst/>
          </a:prstGeom>
          <a:noFill/>
          <a:ln/>
        </p:spPr>
        <p:txBody>
          <a:bodyPr wrap="square" lIns="0" tIns="0" rIns="0" bIns="0" rtlCol="0" anchor="t">
            <a:normAutofit/>
          </a:bodyPr>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Evokes Positive Feelings</a:t>
            </a:r>
            <a:endParaRPr lang="en-US" sz="1200" dirty="0"/>
          </a:p>
        </p:txBody>
      </p:sp>
      <p:sp>
        <p:nvSpPr>
          <p:cNvPr id="16" name="Text 10"/>
          <p:cNvSpPr/>
          <p:nvPr/>
        </p:nvSpPr>
        <p:spPr>
          <a:xfrm>
            <a:off x="6252014" y="2580184"/>
            <a:ext cx="2241196"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Logo Design Tips</a:t>
            </a:r>
            <a:endParaRPr lang="en-US" sz="1200" dirty="0"/>
          </a:p>
        </p:txBody>
      </p:sp>
      <p:sp>
        <p:nvSpPr>
          <p:cNvPr id="17" name="Text 11"/>
          <p:cNvSpPr/>
          <p:nvPr/>
        </p:nvSpPr>
        <p:spPr>
          <a:xfrm>
            <a:off x="6252014" y="2851944"/>
            <a:ext cx="5284556" cy="922139"/>
          </a:xfrm>
          <a:prstGeom prst="rect">
            <a:avLst/>
          </a:prstGeom>
          <a:noFill/>
          <a:ln/>
        </p:spPr>
        <p:txBody>
          <a:bodyPr wrap="square" lIns="0" tIns="0" rIns="0" bIns="0" rtlCol="0" anchor="t">
            <a:normAutofit/>
          </a:bodyPr>
          <a:lstStyle/>
          <a:p>
            <a:pPr algn="l" marL="193040" indent="-193040">
              <a:lnSpc>
                <a:spcPct val="110000"/>
              </a:lnSpc>
              <a:buSzPct val="100000"/>
              <a:buChar char="•"/>
            </a:pPr>
            <a:r>
              <a:rPr lang="en-US" sz="950" dirty="0">
                <a:solidFill>
                  <a:srgbClr val="333F70"/>
                </a:solidFill>
                <a:latin typeface="Open Sans" pitchFamily="34" charset="0"/>
                <a:ea typeface="Open Sans" pitchFamily="34" charset="-122"/>
                <a:cs typeface="Open Sans" pitchFamily="34" charset="-120"/>
              </a:rPr>
              <a:t>Reflects the brand — a cheap logo suggests an inferior brand</a:t>
            </a:r>
            <a:endParaRPr lang="en-US" sz="950" dirty="0"/>
          </a:p>
          <a:p>
            <a:pPr algn="l" marL="193040" indent="-193040">
              <a:lnSpc>
                <a:spcPct val="110000"/>
              </a:lnSpc>
              <a:buSzPct val="100000"/>
              <a:buChar char="•"/>
            </a:pPr>
            <a:r>
              <a:rPr lang="en-US" sz="950" dirty="0">
                <a:solidFill>
                  <a:srgbClr val="333F70"/>
                </a:solidFill>
                <a:latin typeface="Open Sans" pitchFamily="34" charset="0"/>
                <a:ea typeface="Open Sans" pitchFamily="34" charset="-122"/>
                <a:cs typeface="Open Sans" pitchFamily="34" charset="-120"/>
              </a:rPr>
              <a:t>Keep it </a:t>
            </a:r>
            <a:pPr algn="l" marL="193040" indent="-193040">
              <a:lnSpc>
                <a:spcPct val="110000"/>
              </a:lnSpc>
              <a:buSzPct val="100000"/>
              <a:buChar char="•"/>
            </a:pPr>
            <a:r>
              <a:rPr lang="en-US" sz="950" b="1" dirty="0">
                <a:solidFill>
                  <a:srgbClr val="333F70"/>
                </a:solidFill>
                <a:latin typeface="Open Sans Bold" pitchFamily="34" charset="0"/>
                <a:ea typeface="Open Sans Bold" pitchFamily="34" charset="-122"/>
                <a:cs typeface="Open Sans Bold" pitchFamily="34" charset="-120"/>
              </a:rPr>
              <a:t>simple</a:t>
            </a:r>
            <a:pPr algn="l" marL="193040" indent="-193040">
              <a:lnSpc>
                <a:spcPct val="110000"/>
              </a:lnSpc>
              <a:buSzPct val="100000"/>
              <a:buChar char="•"/>
            </a:pPr>
            <a:r>
              <a:rPr lang="en-US" sz="950" dirty="0">
                <a:solidFill>
                  <a:srgbClr val="333F70"/>
                </a:solidFill>
                <a:latin typeface="Open Sans" pitchFamily="34" charset="0"/>
                <a:ea typeface="Open Sans" pitchFamily="34" charset="-122"/>
                <a:cs typeface="Open Sans" pitchFamily="34" charset="-120"/>
              </a:rPr>
              <a:t> — Nike Swoosh, McDonald's arches</a:t>
            </a:r>
            <a:endParaRPr lang="en-US" sz="950" dirty="0"/>
          </a:p>
          <a:p>
            <a:pPr algn="l" marL="193040" indent="-193040">
              <a:lnSpc>
                <a:spcPct val="110000"/>
              </a:lnSpc>
              <a:buSzPct val="100000"/>
              <a:buChar char="•"/>
            </a:pPr>
            <a:r>
              <a:rPr lang="en-US" sz="950" dirty="0">
                <a:solidFill>
                  <a:srgbClr val="333F70"/>
                </a:solidFill>
                <a:latin typeface="Open Sans" pitchFamily="34" charset="0"/>
                <a:ea typeface="Open Sans" pitchFamily="34" charset="-122"/>
                <a:cs typeface="Open Sans" pitchFamily="34" charset="-120"/>
              </a:rPr>
              <a:t>Make it </a:t>
            </a:r>
            <a:pPr algn="l" marL="193040" indent="-193040">
              <a:lnSpc>
                <a:spcPct val="110000"/>
              </a:lnSpc>
              <a:buSzPct val="100000"/>
              <a:buChar char="•"/>
            </a:pPr>
            <a:r>
              <a:rPr lang="en-US" sz="950" b="1" dirty="0">
                <a:solidFill>
                  <a:srgbClr val="333F70"/>
                </a:solidFill>
                <a:latin typeface="Open Sans Bold" pitchFamily="34" charset="0"/>
                <a:ea typeface="Open Sans Bold" pitchFamily="34" charset="-122"/>
                <a:cs typeface="Open Sans Bold" pitchFamily="34" charset="-120"/>
              </a:rPr>
              <a:t>media transferrable</a:t>
            </a:r>
            <a:pPr algn="l" marL="193040" indent="-193040">
              <a:lnSpc>
                <a:spcPct val="110000"/>
              </a:lnSpc>
              <a:buSzPct val="100000"/>
              <a:buChar char="•"/>
            </a:pPr>
            <a:r>
              <a:rPr lang="en-US" sz="950" dirty="0">
                <a:solidFill>
                  <a:srgbClr val="333F70"/>
                </a:solidFill>
                <a:latin typeface="Open Sans" pitchFamily="34" charset="0"/>
                <a:ea typeface="Open Sans" pitchFamily="34" charset="-122"/>
                <a:cs typeface="Open Sans" pitchFamily="34" charset="-120"/>
              </a:rPr>
              <a:t> — print, digital, social</a:t>
            </a:r>
            <a:endParaRPr lang="en-US" sz="950" dirty="0"/>
          </a:p>
          <a:p>
            <a:pPr algn="l" marL="193040" indent="-193040">
              <a:lnSpc>
                <a:spcPct val="110000"/>
              </a:lnSpc>
              <a:buSzPct val="100000"/>
              <a:buChar char="•"/>
            </a:pPr>
            <a:r>
              <a:rPr lang="en-US" sz="950" dirty="0">
                <a:solidFill>
                  <a:srgbClr val="333F70"/>
                </a:solidFill>
                <a:latin typeface="Open Sans" pitchFamily="34" charset="0"/>
                <a:ea typeface="Open Sans" pitchFamily="34" charset="-122"/>
                <a:cs typeface="Open Sans" pitchFamily="34" charset="-120"/>
              </a:rPr>
              <a:t>Use professional designers</a:t>
            </a:r>
            <a:endParaRPr lang="en-US" sz="950" dirty="0"/>
          </a:p>
          <a:p>
            <a:pPr algn="l" marL="193040" indent="-193040">
              <a:lnSpc>
                <a:spcPct val="110000"/>
              </a:lnSpc>
              <a:buSzPct val="100000"/>
              <a:buChar char="•"/>
            </a:pPr>
            <a:r>
              <a:rPr lang="en-US" sz="950" dirty="0">
                <a:solidFill>
                  <a:srgbClr val="333F70"/>
                </a:solidFill>
                <a:latin typeface="Open Sans" pitchFamily="34" charset="0"/>
                <a:ea typeface="Open Sans" pitchFamily="34" charset="-122"/>
                <a:cs typeface="Open Sans" pitchFamily="34" charset="-120"/>
              </a:rPr>
              <a:t>Best logos </a:t>
            </a:r>
            <a:pPr algn="l" marL="193040" indent="-193040">
              <a:lnSpc>
                <a:spcPct val="110000"/>
              </a:lnSpc>
              <a:buSzPct val="100000"/>
              <a:buChar char="•"/>
            </a:pPr>
            <a:r>
              <a:rPr lang="en-US" sz="950" b="1" dirty="0">
                <a:solidFill>
                  <a:srgbClr val="333F70"/>
                </a:solidFill>
                <a:latin typeface="Open Sans Bold" pitchFamily="34" charset="0"/>
                <a:ea typeface="Open Sans Bold" pitchFamily="34" charset="-122"/>
                <a:cs typeface="Open Sans Bold" pitchFamily="34" charset="-120"/>
              </a:rPr>
              <a:t>transcend cultures</a:t>
            </a:r>
            <a:pPr algn="l" marL="193040" indent="-193040">
              <a:lnSpc>
                <a:spcPct val="110000"/>
              </a:lnSpc>
              <a:buSzPct val="100000"/>
              <a:buChar char="•"/>
            </a:pPr>
            <a:r>
              <a:rPr lang="en-US" sz="950" dirty="0">
                <a:solidFill>
                  <a:srgbClr val="333F70"/>
                </a:solidFill>
                <a:latin typeface="Open Sans" pitchFamily="34" charset="0"/>
                <a:ea typeface="Open Sans" pitchFamily="34" charset="-122"/>
                <a:cs typeface="Open Sans" pitchFamily="34" charset="-120"/>
              </a:rPr>
              <a:t> globally</a:t>
            </a:r>
            <a:endParaRPr lang="en-US" sz="950" dirty="0"/>
          </a:p>
        </p:txBody>
      </p:sp>
      <p:sp>
        <p:nvSpPr>
          <p:cNvPr id="18" name="Shape 12"/>
          <p:cNvSpPr/>
          <p:nvPr/>
        </p:nvSpPr>
        <p:spPr>
          <a:xfrm>
            <a:off x="6252014" y="3863876"/>
            <a:ext cx="5284556" cy="529233"/>
          </a:xfrm>
          <a:prstGeom prst="roundRect">
            <a:avLst>
              <a:gd name="adj" fmla="val 9750"/>
            </a:avLst>
          </a:prstGeom>
          <a:solidFill>
            <a:srgbClr val="FCF2B5"/>
          </a:solidFill>
          <a:ln/>
        </p:spPr>
      </p:sp>
      <p:pic>
        <p:nvPicPr>
          <p:cNvPr id="19" name="Image 4" descr="preencoded.png">    </p:cNvPr>
          <p:cNvPicPr>
            <a:picLocks noChangeAspect="1"/>
          </p:cNvPicPr>
          <p:nvPr/>
        </p:nvPicPr>
        <p:blipFill>
          <a:blip r:embed="rId9"/>
          <a:stretch>
            <a:fillRect/>
          </a:stretch>
        </p:blipFill>
        <p:spPr>
          <a:xfrm>
            <a:off x="6374844" y="4036814"/>
            <a:ext cx="153488" cy="122833"/>
          </a:xfrm>
          <a:prstGeom prst="rect">
            <a:avLst/>
          </a:prstGeom>
        </p:spPr>
      </p:pic>
      <p:sp>
        <p:nvSpPr>
          <p:cNvPr id="20" name="Text 13"/>
          <p:cNvSpPr/>
          <p:nvPr/>
        </p:nvSpPr>
        <p:spPr>
          <a:xfrm>
            <a:off x="6651161" y="3966369"/>
            <a:ext cx="476257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000000"/>
                </a:solidFill>
                <a:latin typeface="Open Sans" pitchFamily="34" charset="0"/>
                <a:ea typeface="Open Sans" pitchFamily="34" charset="-122"/>
                <a:cs typeface="Open Sans" pitchFamily="34" charset="-120"/>
              </a:rPr>
              <a:t>Changing logos carries risk — American Airlines learned this through social media backlash.</a:t>
            </a:r>
            <a:endParaRPr lang="en-US" sz="9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661475" y="1242516"/>
            <a:ext cx="7986810"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Brand Equity: Building Intangible Value</a:t>
            </a:r>
            <a:endParaRPr lang="en-US" sz="2400" dirty="0"/>
          </a:p>
        </p:txBody>
      </p:sp>
      <p:sp>
        <p:nvSpPr>
          <p:cNvPr id="3" name="Text 1"/>
          <p:cNvSpPr/>
          <p:nvPr/>
        </p:nvSpPr>
        <p:spPr>
          <a:xfrm>
            <a:off x="661475" y="1786136"/>
            <a:ext cx="10868745" cy="738287"/>
          </a:xfrm>
          <a:prstGeom prst="rect">
            <a:avLst/>
          </a:prstGeom>
          <a:noFill/>
          <a:ln/>
        </p:spPr>
        <p:txBody>
          <a:bodyPr wrap="square" lIns="0" tIns="0" rIns="0" bIns="0" rtlCol="0" anchor="t">
            <a:normAutofit/>
          </a:bodyPr>
          <a:lstStyle/>
          <a:p>
            <a:pPr algn="l" indent="0" marL="0">
              <a:lnSpc>
                <a:spcPct val="110000"/>
              </a:lnSpc>
              <a:spcAft>
                <a:spcPts val="700"/>
              </a:spcAft>
              <a:buNone/>
            </a:pPr>
            <a:r>
              <a:rPr lang="en-US" sz="950" dirty="0">
                <a:solidFill>
                  <a:srgbClr val="333F70"/>
                </a:solidFill>
                <a:latin typeface="Open Sans" pitchFamily="34" charset="0"/>
                <a:ea typeface="Open Sans" pitchFamily="34" charset="-122"/>
                <a:cs typeface="Open Sans" pitchFamily="34" charset="-120"/>
              </a:rPr>
              <a:t>Brand equity represents the additional value that a brand adds to a product or service beyond its functional benefits. It's the premium customers are willing to pay, the preference they show, and the trust they place in a name, even when the physical offerings might be similar. Essentially, it's the sum of a consumer's experiences and perceptions of a brand.</a:t>
            </a:r>
            <a:endParaRPr lang="en-US" sz="950" dirty="0"/>
          </a:p>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This intangible asset is crucial because it drives customer choice, fosters loyalty, allows for premium pricing, and provides a competitive advantage. Strong brand equity can cushion a company during market downturns and amplify success during growth periods.</a:t>
            </a:r>
            <a:endParaRPr lang="en-US" sz="950" dirty="0"/>
          </a:p>
        </p:txBody>
      </p:sp>
      <p:sp>
        <p:nvSpPr>
          <p:cNvPr id="4" name="Text 2"/>
          <p:cNvSpPr/>
          <p:nvPr/>
        </p:nvSpPr>
        <p:spPr>
          <a:xfrm>
            <a:off x="661475" y="2644180"/>
            <a:ext cx="4856239" cy="230287"/>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The Four Dimensions of Brand Equity</a:t>
            </a:r>
            <a:endParaRPr lang="en-US" sz="1450" dirty="0"/>
          </a:p>
        </p:txBody>
      </p:sp>
      <p:sp>
        <p:nvSpPr>
          <p:cNvPr id="5" name="Shape 3"/>
          <p:cNvSpPr/>
          <p:nvPr/>
        </p:nvSpPr>
        <p:spPr>
          <a:xfrm>
            <a:off x="661475" y="2994223"/>
            <a:ext cx="5394488" cy="1270695"/>
          </a:xfrm>
          <a:prstGeom prst="roundRect">
            <a:avLst>
              <a:gd name="adj" fmla="val 4061"/>
            </a:avLst>
          </a:prstGeom>
          <a:solidFill>
            <a:srgbClr val="D6F5EE"/>
          </a:solidFill>
          <a:ln w="6350">
            <a:solidFill>
              <a:srgbClr val="BCDBD4"/>
            </a:solidFill>
            <a:prstDash val="solid"/>
          </a:ln>
        </p:spPr>
      </p:sp>
      <p:sp>
        <p:nvSpPr>
          <p:cNvPr id="6" name="Shape 4"/>
          <p:cNvSpPr/>
          <p:nvPr/>
        </p:nvSpPr>
        <p:spPr>
          <a:xfrm>
            <a:off x="790654" y="3123406"/>
            <a:ext cx="368489" cy="368498"/>
          </a:xfrm>
          <a:prstGeom prst="ellipse">
            <a:avLst/>
          </a:prstGeom>
          <a:solidFill>
            <a:srgbClr val="26A688"/>
          </a:solidFill>
          <a:ln/>
        </p:spPr>
      </p:sp>
      <p:pic>
        <p:nvPicPr>
          <p:cNvPr id="7"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891954" y="3224709"/>
            <a:ext cx="165790" cy="165795"/>
          </a:xfrm>
          <a:prstGeom prst="rect">
            <a:avLst/>
          </a:prstGeom>
        </p:spPr>
      </p:pic>
      <p:sp>
        <p:nvSpPr>
          <p:cNvPr id="8" name="Text 5"/>
          <p:cNvSpPr/>
          <p:nvPr/>
        </p:nvSpPr>
        <p:spPr>
          <a:xfrm>
            <a:off x="790654" y="3571677"/>
            <a:ext cx="172050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Brand Awareness</a:t>
            </a:r>
            <a:endParaRPr lang="en-US" sz="1200" dirty="0"/>
          </a:p>
        </p:txBody>
      </p:sp>
      <p:sp>
        <p:nvSpPr>
          <p:cNvPr id="9" name="Text 6"/>
          <p:cNvSpPr/>
          <p:nvPr/>
        </p:nvSpPr>
        <p:spPr>
          <a:xfrm>
            <a:off x="790654" y="3811488"/>
            <a:ext cx="51361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The extent to which consumers can recognize and recall a brand, whether unaided or aided.</a:t>
            </a:r>
            <a:endParaRPr lang="en-US" sz="950" dirty="0"/>
          </a:p>
        </p:txBody>
      </p:sp>
      <p:sp>
        <p:nvSpPr>
          <p:cNvPr id="10" name="Shape 7"/>
          <p:cNvSpPr/>
          <p:nvPr/>
        </p:nvSpPr>
        <p:spPr>
          <a:xfrm>
            <a:off x="6135732" y="2994223"/>
            <a:ext cx="5394488" cy="1270695"/>
          </a:xfrm>
          <a:prstGeom prst="roundRect">
            <a:avLst>
              <a:gd name="adj" fmla="val 4061"/>
            </a:avLst>
          </a:prstGeom>
          <a:solidFill>
            <a:srgbClr val="D6F5EE"/>
          </a:solidFill>
          <a:ln w="6350">
            <a:solidFill>
              <a:srgbClr val="BCDBD4"/>
            </a:solidFill>
            <a:prstDash val="solid"/>
          </a:ln>
        </p:spPr>
      </p:sp>
      <p:sp>
        <p:nvSpPr>
          <p:cNvPr id="11" name="Shape 8"/>
          <p:cNvSpPr/>
          <p:nvPr/>
        </p:nvSpPr>
        <p:spPr>
          <a:xfrm>
            <a:off x="6264912" y="3123406"/>
            <a:ext cx="368489" cy="368498"/>
          </a:xfrm>
          <a:prstGeom prst="ellipse">
            <a:avLst/>
          </a:prstGeom>
          <a:solidFill>
            <a:srgbClr val="26A688"/>
          </a:solidFill>
          <a:ln/>
        </p:spPr>
      </p:sp>
      <p:pic>
        <p:nvPicPr>
          <p:cNvPr id="12"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366212" y="3224709"/>
            <a:ext cx="165790" cy="165795"/>
          </a:xfrm>
          <a:prstGeom prst="rect">
            <a:avLst/>
          </a:prstGeom>
        </p:spPr>
      </p:pic>
      <p:sp>
        <p:nvSpPr>
          <p:cNvPr id="13" name="Text 9"/>
          <p:cNvSpPr/>
          <p:nvPr/>
        </p:nvSpPr>
        <p:spPr>
          <a:xfrm>
            <a:off x="6264912" y="3571677"/>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Brand Loyalty</a:t>
            </a:r>
            <a:endParaRPr lang="en-US" sz="1200" dirty="0"/>
          </a:p>
        </p:txBody>
      </p:sp>
      <p:sp>
        <p:nvSpPr>
          <p:cNvPr id="14" name="Text 10"/>
          <p:cNvSpPr/>
          <p:nvPr/>
        </p:nvSpPr>
        <p:spPr>
          <a:xfrm>
            <a:off x="6264912" y="3811488"/>
            <a:ext cx="51361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The likelihood of consumers repeatedly purchasing a brand and resisting competitor offerings.</a:t>
            </a:r>
            <a:endParaRPr lang="en-US" sz="950" dirty="0"/>
          </a:p>
        </p:txBody>
      </p:sp>
      <p:sp>
        <p:nvSpPr>
          <p:cNvPr id="15" name="Shape 11"/>
          <p:cNvSpPr/>
          <p:nvPr/>
        </p:nvSpPr>
        <p:spPr>
          <a:xfrm>
            <a:off x="661475" y="4344690"/>
            <a:ext cx="5394488" cy="1270695"/>
          </a:xfrm>
          <a:prstGeom prst="roundRect">
            <a:avLst>
              <a:gd name="adj" fmla="val 4061"/>
            </a:avLst>
          </a:prstGeom>
          <a:solidFill>
            <a:srgbClr val="D6F5EE"/>
          </a:solidFill>
          <a:ln w="6350">
            <a:solidFill>
              <a:srgbClr val="BCDBD4"/>
            </a:solidFill>
            <a:prstDash val="solid"/>
          </a:ln>
        </p:spPr>
      </p:sp>
      <p:sp>
        <p:nvSpPr>
          <p:cNvPr id="16" name="Shape 12"/>
          <p:cNvSpPr/>
          <p:nvPr/>
        </p:nvSpPr>
        <p:spPr>
          <a:xfrm>
            <a:off x="790654" y="4473873"/>
            <a:ext cx="368489" cy="368498"/>
          </a:xfrm>
          <a:prstGeom prst="ellipse">
            <a:avLst/>
          </a:prstGeom>
          <a:solidFill>
            <a:srgbClr val="26A688"/>
          </a:solidFill>
          <a:ln/>
        </p:spPr>
      </p:sp>
      <p:pic>
        <p:nvPicPr>
          <p:cNvPr id="17"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1954" y="4575175"/>
            <a:ext cx="165790" cy="165795"/>
          </a:xfrm>
          <a:prstGeom prst="rect">
            <a:avLst/>
          </a:prstGeom>
        </p:spPr>
      </p:pic>
      <p:sp>
        <p:nvSpPr>
          <p:cNvPr id="18" name="Text 13"/>
          <p:cNvSpPr/>
          <p:nvPr/>
        </p:nvSpPr>
        <p:spPr>
          <a:xfrm>
            <a:off x="790654" y="4922143"/>
            <a:ext cx="1687371"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Perceived Quality</a:t>
            </a:r>
            <a:endParaRPr lang="en-US" sz="1200" dirty="0"/>
          </a:p>
        </p:txBody>
      </p:sp>
      <p:sp>
        <p:nvSpPr>
          <p:cNvPr id="19" name="Text 14"/>
          <p:cNvSpPr/>
          <p:nvPr/>
        </p:nvSpPr>
        <p:spPr>
          <a:xfrm>
            <a:off x="790654" y="5161955"/>
            <a:ext cx="51361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The consumer's subjective judgment about a product or service's overall superiority or excellence.</a:t>
            </a:r>
            <a:endParaRPr lang="en-US" sz="950" dirty="0"/>
          </a:p>
        </p:txBody>
      </p:sp>
      <p:sp>
        <p:nvSpPr>
          <p:cNvPr id="20" name="Shape 15"/>
          <p:cNvSpPr/>
          <p:nvPr/>
        </p:nvSpPr>
        <p:spPr>
          <a:xfrm>
            <a:off x="6135732" y="4344690"/>
            <a:ext cx="5394488" cy="1270695"/>
          </a:xfrm>
          <a:prstGeom prst="roundRect">
            <a:avLst>
              <a:gd name="adj" fmla="val 4061"/>
            </a:avLst>
          </a:prstGeom>
          <a:solidFill>
            <a:srgbClr val="D6F5EE"/>
          </a:solidFill>
          <a:ln w="6350">
            <a:solidFill>
              <a:srgbClr val="BCDBD4"/>
            </a:solidFill>
            <a:prstDash val="solid"/>
          </a:ln>
        </p:spPr>
      </p:sp>
      <p:sp>
        <p:nvSpPr>
          <p:cNvPr id="21" name="Shape 16"/>
          <p:cNvSpPr/>
          <p:nvPr/>
        </p:nvSpPr>
        <p:spPr>
          <a:xfrm>
            <a:off x="6264912" y="4473873"/>
            <a:ext cx="368489" cy="368498"/>
          </a:xfrm>
          <a:prstGeom prst="ellipse">
            <a:avLst/>
          </a:prstGeom>
          <a:solidFill>
            <a:srgbClr val="26A688"/>
          </a:solidFill>
          <a:ln/>
        </p:spPr>
      </p:sp>
      <p:pic>
        <p:nvPicPr>
          <p:cNvPr id="22"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366212" y="4575175"/>
            <a:ext cx="165790" cy="165795"/>
          </a:xfrm>
          <a:prstGeom prst="rect">
            <a:avLst/>
          </a:prstGeom>
        </p:spPr>
      </p:pic>
      <p:sp>
        <p:nvSpPr>
          <p:cNvPr id="23" name="Text 17"/>
          <p:cNvSpPr/>
          <p:nvPr/>
        </p:nvSpPr>
        <p:spPr>
          <a:xfrm>
            <a:off x="6264912" y="4922143"/>
            <a:ext cx="190911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Brand Associations</a:t>
            </a:r>
            <a:endParaRPr lang="en-US" sz="1200" dirty="0"/>
          </a:p>
        </p:txBody>
      </p:sp>
      <p:sp>
        <p:nvSpPr>
          <p:cNvPr id="24" name="Text 18"/>
          <p:cNvSpPr/>
          <p:nvPr/>
        </p:nvSpPr>
        <p:spPr>
          <a:xfrm>
            <a:off x="6264912" y="5161955"/>
            <a:ext cx="5136129"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All attributes, benefits, attitudes, and connections that consumers link to a brand in their memory.</a:t>
            </a:r>
            <a:endParaRPr lang="en-US" sz="9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661475" y="1794272"/>
            <a:ext cx="8954367"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Building Brand Equity: A Strategic Blueprint</a:t>
            </a:r>
            <a:endParaRPr lang="en-US" sz="2400" dirty="0"/>
          </a:p>
        </p:txBody>
      </p:sp>
      <p:sp>
        <p:nvSpPr>
          <p:cNvPr id="3" name="Text 1"/>
          <p:cNvSpPr/>
          <p:nvPr/>
        </p:nvSpPr>
        <p:spPr>
          <a:xfrm>
            <a:off x="661475" y="2337891"/>
            <a:ext cx="10868745"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Building strong brand equity is not an overnight task; it's a deliberate and sustained effort that involves a holistic approach to every touchpoint consumers have with a brand. It requires commitment, consistency, and a deep understanding of what truly resonates with your audience.</a:t>
            </a:r>
            <a:endParaRPr lang="en-US" sz="9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767211"/>
            <a:ext cx="122830" cy="122833"/>
          </a:xfrm>
          <a:prstGeom prst="rect">
            <a:avLst/>
          </a:prstGeom>
        </p:spPr>
      </p:pic>
      <p:sp>
        <p:nvSpPr>
          <p:cNvPr id="5" name="Shape 2"/>
          <p:cNvSpPr/>
          <p:nvPr/>
        </p:nvSpPr>
        <p:spPr>
          <a:xfrm>
            <a:off x="661475" y="2947888"/>
            <a:ext cx="3569702" cy="12700"/>
          </a:xfrm>
          <a:prstGeom prst="rect">
            <a:avLst/>
          </a:prstGeom>
          <a:solidFill>
            <a:srgbClr val="26A688"/>
          </a:solidFill>
          <a:ln/>
        </p:spPr>
      </p:sp>
      <p:sp>
        <p:nvSpPr>
          <p:cNvPr id="6" name="Text 3"/>
          <p:cNvSpPr/>
          <p:nvPr/>
        </p:nvSpPr>
        <p:spPr>
          <a:xfrm>
            <a:off x="661475" y="3034705"/>
            <a:ext cx="2255583"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Deliver Superior Quality</a:t>
            </a:r>
            <a:endParaRPr lang="en-US" sz="1200" dirty="0"/>
          </a:p>
        </p:txBody>
      </p:sp>
      <p:sp>
        <p:nvSpPr>
          <p:cNvPr id="7" name="Text 4"/>
          <p:cNvSpPr/>
          <p:nvPr/>
        </p:nvSpPr>
        <p:spPr>
          <a:xfrm>
            <a:off x="661475" y="3274516"/>
            <a:ext cx="3569702" cy="486370"/>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Foundational to any strong brand, consistently offering high-quality products or services builds trust and credibility with customers.</a:t>
            </a:r>
            <a:endParaRPr lang="en-US" sz="95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10947" y="2767211"/>
            <a:ext cx="122830" cy="122833"/>
          </a:xfrm>
          <a:prstGeom prst="rect">
            <a:avLst/>
          </a:prstGeom>
        </p:spPr>
      </p:pic>
      <p:sp>
        <p:nvSpPr>
          <p:cNvPr id="9" name="Shape 5"/>
          <p:cNvSpPr/>
          <p:nvPr/>
        </p:nvSpPr>
        <p:spPr>
          <a:xfrm>
            <a:off x="4310947" y="2947888"/>
            <a:ext cx="3569702" cy="12700"/>
          </a:xfrm>
          <a:prstGeom prst="rect">
            <a:avLst/>
          </a:prstGeom>
          <a:solidFill>
            <a:srgbClr val="26A688"/>
          </a:solidFill>
          <a:ln/>
        </p:spPr>
      </p:sp>
      <p:sp>
        <p:nvSpPr>
          <p:cNvPr id="10" name="Text 6"/>
          <p:cNvSpPr/>
          <p:nvPr/>
        </p:nvSpPr>
        <p:spPr>
          <a:xfrm>
            <a:off x="4310947" y="3034705"/>
            <a:ext cx="3098623"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Maintain Consistent Messaging</a:t>
            </a:r>
            <a:endParaRPr lang="en-US" sz="1200" dirty="0"/>
          </a:p>
        </p:txBody>
      </p:sp>
      <p:sp>
        <p:nvSpPr>
          <p:cNvPr id="11" name="Text 7"/>
          <p:cNvSpPr/>
          <p:nvPr/>
        </p:nvSpPr>
        <p:spPr>
          <a:xfrm>
            <a:off x="4310947" y="3274516"/>
            <a:ext cx="3569702"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Every communication, from advertising to packaging, should convey a clear, unified brand story, tone, and visual identity.</a:t>
            </a:r>
            <a:endParaRPr lang="en-US" sz="95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60419" y="2767211"/>
            <a:ext cx="122830" cy="122833"/>
          </a:xfrm>
          <a:prstGeom prst="rect">
            <a:avLst/>
          </a:prstGeom>
        </p:spPr>
      </p:pic>
      <p:sp>
        <p:nvSpPr>
          <p:cNvPr id="13" name="Shape 8"/>
          <p:cNvSpPr/>
          <p:nvPr/>
        </p:nvSpPr>
        <p:spPr>
          <a:xfrm>
            <a:off x="7960419" y="2947888"/>
            <a:ext cx="3569801" cy="12700"/>
          </a:xfrm>
          <a:prstGeom prst="rect">
            <a:avLst/>
          </a:prstGeom>
          <a:solidFill>
            <a:srgbClr val="26A688"/>
          </a:solidFill>
          <a:ln/>
        </p:spPr>
      </p:sp>
      <p:sp>
        <p:nvSpPr>
          <p:cNvPr id="14" name="Text 9"/>
          <p:cNvSpPr/>
          <p:nvPr/>
        </p:nvSpPr>
        <p:spPr>
          <a:xfrm>
            <a:off x="7960419" y="3034705"/>
            <a:ext cx="3569801" cy="383977"/>
          </a:xfrm>
          <a:prstGeom prst="rect">
            <a:avLst/>
          </a:prstGeom>
          <a:noFill/>
          <a:ln/>
        </p:spPr>
        <p:txBody>
          <a:bodyPr wrap="square" lIns="0" tIns="0" rIns="0" bIns="0" rtlCol="0" anchor="t">
            <a:normAutofit/>
          </a:bodyPr>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Cultivate Exceptional Customer Experiences</a:t>
            </a:r>
            <a:endParaRPr lang="en-US" sz="1200" dirty="0"/>
          </a:p>
        </p:txBody>
      </p:sp>
      <p:sp>
        <p:nvSpPr>
          <p:cNvPr id="15" name="Text 10"/>
          <p:cNvSpPr/>
          <p:nvPr/>
        </p:nvSpPr>
        <p:spPr>
          <a:xfrm>
            <a:off x="7960419" y="3466505"/>
            <a:ext cx="3569801" cy="486370"/>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Positive interactions at every stage of the customer journey foster loyalty and create strong, favorable associations with the brand.</a:t>
            </a:r>
            <a:endParaRPr lang="en-US" sz="95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4140002"/>
            <a:ext cx="122830" cy="122833"/>
          </a:xfrm>
          <a:prstGeom prst="rect">
            <a:avLst/>
          </a:prstGeom>
        </p:spPr>
      </p:pic>
      <p:sp>
        <p:nvSpPr>
          <p:cNvPr id="17" name="Shape 11"/>
          <p:cNvSpPr/>
          <p:nvPr/>
        </p:nvSpPr>
        <p:spPr>
          <a:xfrm>
            <a:off x="661475" y="4320679"/>
            <a:ext cx="5394488" cy="12700"/>
          </a:xfrm>
          <a:prstGeom prst="rect">
            <a:avLst/>
          </a:prstGeom>
          <a:solidFill>
            <a:srgbClr val="26A688"/>
          </a:solidFill>
          <a:ln/>
        </p:spPr>
      </p:sp>
      <p:sp>
        <p:nvSpPr>
          <p:cNvPr id="18" name="Text 12"/>
          <p:cNvSpPr/>
          <p:nvPr/>
        </p:nvSpPr>
        <p:spPr>
          <a:xfrm>
            <a:off x="661475" y="4407495"/>
            <a:ext cx="2850880"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Forge Emotional Connections</a:t>
            </a:r>
            <a:endParaRPr lang="en-US" sz="1200" dirty="0"/>
          </a:p>
        </p:txBody>
      </p:sp>
      <p:sp>
        <p:nvSpPr>
          <p:cNvPr id="19" name="Text 13"/>
          <p:cNvSpPr/>
          <p:nvPr/>
        </p:nvSpPr>
        <p:spPr>
          <a:xfrm>
            <a:off x="661475" y="4647307"/>
            <a:ext cx="5394488"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Beyond functional benefits, successful brands tap into consumer emotions, creating deeper, more meaningful relationships.</a:t>
            </a:r>
            <a:endParaRPr lang="en-US" sz="950" dirty="0"/>
          </a:p>
        </p:txBody>
      </p:sp>
      <p:pic>
        <p:nvPicPr>
          <p:cNvPr id="20"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35732" y="4140002"/>
            <a:ext cx="122830" cy="122833"/>
          </a:xfrm>
          <a:prstGeom prst="rect">
            <a:avLst/>
          </a:prstGeom>
        </p:spPr>
      </p:pic>
      <p:sp>
        <p:nvSpPr>
          <p:cNvPr id="21" name="Shape 14"/>
          <p:cNvSpPr/>
          <p:nvPr/>
        </p:nvSpPr>
        <p:spPr>
          <a:xfrm>
            <a:off x="6135732" y="4320679"/>
            <a:ext cx="5394488" cy="12700"/>
          </a:xfrm>
          <a:prstGeom prst="rect">
            <a:avLst/>
          </a:prstGeom>
          <a:solidFill>
            <a:srgbClr val="26A688"/>
          </a:solidFill>
          <a:ln/>
        </p:spPr>
      </p:sp>
      <p:sp>
        <p:nvSpPr>
          <p:cNvPr id="22" name="Text 15"/>
          <p:cNvSpPr/>
          <p:nvPr/>
        </p:nvSpPr>
        <p:spPr>
          <a:xfrm>
            <a:off x="6135732" y="4407495"/>
            <a:ext cx="2639450"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Build a Thriving Community</a:t>
            </a:r>
            <a:endParaRPr lang="en-US" sz="1200" dirty="0"/>
          </a:p>
        </p:txBody>
      </p:sp>
      <p:sp>
        <p:nvSpPr>
          <p:cNvPr id="23" name="Text 16"/>
          <p:cNvSpPr/>
          <p:nvPr/>
        </p:nvSpPr>
        <p:spPr>
          <a:xfrm>
            <a:off x="6135732" y="4647307"/>
            <a:ext cx="5394488"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Encourage interaction among customers and foster a sense of belonging, transforming users into passionate advocates.</a:t>
            </a:r>
            <a:endParaRPr lang="en-US" sz="95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661475" y="2091730"/>
            <a:ext cx="10868745" cy="1181298"/>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333F70"/>
                </a:solidFill>
                <a:latin typeface="Unbounded Bold" pitchFamily="34" charset="0"/>
                <a:ea typeface="Unbounded Bold" pitchFamily="34" charset="-122"/>
                <a:cs typeface="Unbounded Bold" pitchFamily="34" charset="-120"/>
              </a:rPr>
              <a:t>Measuring Brand Equity: Quantifying Your Intangible Asset</a:t>
            </a:r>
            <a:endParaRPr lang="en-US" sz="3700" dirty="0"/>
          </a:p>
        </p:txBody>
      </p:sp>
      <p:sp>
        <p:nvSpPr>
          <p:cNvPr id="3" name="Text 1"/>
          <p:cNvSpPr/>
          <p:nvPr/>
        </p:nvSpPr>
        <p:spPr>
          <a:xfrm>
            <a:off x="661475" y="3556496"/>
            <a:ext cx="10868745" cy="1209675"/>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Understanding the theoretical dimensions of brand equity is crucial, but equally important is the ability to measure it. Quantifying brand equity allows businesses to track performance, justify investments, and make informed strategic decisions. There are generally three main approaches to measuring this valuable intangible asset, each offering unique insights.</a:t>
            </a:r>
            <a:endParaRPr lang="en-US" sz="145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661475" y="857151"/>
            <a:ext cx="11423960" cy="531614"/>
          </a:xfrm>
          <a:prstGeom prst="rect">
            <a:avLst/>
          </a:prstGeom>
          <a:noFill/>
          <a:ln/>
        </p:spPr>
        <p:txBody>
          <a:bodyPr wrap="none" lIns="0" tIns="0" rIns="0" bIns="0" rtlCol="0" anchor="t"/>
          <a:lstStyle/>
          <a:p>
            <a:pPr algn="l" indent="0" marL="0">
              <a:lnSpc>
                <a:spcPct val="104000"/>
              </a:lnSpc>
              <a:buNone/>
            </a:pPr>
            <a:r>
              <a:rPr lang="en-US" sz="3300" b="1" dirty="0">
                <a:solidFill>
                  <a:srgbClr val="333F70"/>
                </a:solidFill>
                <a:latin typeface="Unbounded Bold" pitchFamily="34" charset="0"/>
                <a:ea typeface="Unbounded Bold" pitchFamily="34" charset="-122"/>
                <a:cs typeface="Unbounded Bold" pitchFamily="34" charset="-120"/>
              </a:rPr>
              <a:t>Sustaining Brand Equity: The Long Game</a:t>
            </a:r>
            <a:endParaRPr lang="en-US" sz="3300" dirty="0"/>
          </a:p>
        </p:txBody>
      </p:sp>
      <p:sp>
        <p:nvSpPr>
          <p:cNvPr id="3" name="Text 1"/>
          <p:cNvSpPr/>
          <p:nvPr/>
        </p:nvSpPr>
        <p:spPr>
          <a:xfrm>
            <a:off x="661475" y="1618357"/>
            <a:ext cx="10868745"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Building strong brand equity is only half the battle; the real challenge lies in protecting and sustaining it over time. This requires continuous vigilance, strategic adaptation, and an unwavering commitment to core brand values. Brands are dynamic assets that can appreciate or depreciate based on internal actions and external market forces.</a:t>
            </a:r>
            <a:endParaRPr lang="en-US" sz="1300" dirty="0"/>
          </a:p>
        </p:txBody>
      </p:sp>
      <p:sp>
        <p:nvSpPr>
          <p:cNvPr id="4" name="Shape 2"/>
          <p:cNvSpPr/>
          <p:nvPr/>
        </p:nvSpPr>
        <p:spPr>
          <a:xfrm>
            <a:off x="661475" y="2566293"/>
            <a:ext cx="3520788" cy="1769963"/>
          </a:xfrm>
          <a:prstGeom prst="roundRect">
            <a:avLst>
              <a:gd name="adj" fmla="val 4037"/>
            </a:avLst>
          </a:prstGeom>
          <a:solidFill>
            <a:srgbClr val="FFFFFF"/>
          </a:solidFill>
          <a:ln w="19050">
            <a:solidFill>
              <a:srgbClr val="BCDBD4"/>
            </a:solidFill>
            <a:prstDash val="solid"/>
          </a:ln>
        </p:spPr>
      </p:sp>
      <p:sp>
        <p:nvSpPr>
          <p:cNvPr id="5" name="Text 3"/>
          <p:cNvSpPr/>
          <p:nvPr/>
        </p:nvSpPr>
        <p:spPr>
          <a:xfrm>
            <a:off x="850581" y="2755404"/>
            <a:ext cx="2557101" cy="265708"/>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Brand Consistency</a:t>
            </a:r>
            <a:endParaRPr lang="en-US" sz="1650" dirty="0"/>
          </a:p>
        </p:txBody>
      </p:sp>
      <p:sp>
        <p:nvSpPr>
          <p:cNvPr id="6" name="Text 4"/>
          <p:cNvSpPr/>
          <p:nvPr/>
        </p:nvSpPr>
        <p:spPr>
          <a:xfrm>
            <a:off x="850581" y="3112889"/>
            <a:ext cx="3142576"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Maintain a unified message, visual identity, and customer experience across all touchpoints to reinforce brand values.</a:t>
            </a:r>
            <a:endParaRPr lang="en-US" sz="1300" dirty="0"/>
          </a:p>
        </p:txBody>
      </p:sp>
      <p:sp>
        <p:nvSpPr>
          <p:cNvPr id="7" name="Shape 5"/>
          <p:cNvSpPr/>
          <p:nvPr/>
        </p:nvSpPr>
        <p:spPr>
          <a:xfrm>
            <a:off x="4335354" y="2566293"/>
            <a:ext cx="3520888" cy="1769963"/>
          </a:xfrm>
          <a:prstGeom prst="roundRect">
            <a:avLst>
              <a:gd name="adj" fmla="val 4037"/>
            </a:avLst>
          </a:prstGeom>
          <a:solidFill>
            <a:srgbClr val="FFFFFF"/>
          </a:solidFill>
          <a:ln w="19050">
            <a:solidFill>
              <a:srgbClr val="BCDBD4"/>
            </a:solidFill>
            <a:prstDash val="solid"/>
          </a:ln>
        </p:spPr>
      </p:sp>
      <p:sp>
        <p:nvSpPr>
          <p:cNvPr id="8" name="Text 6"/>
          <p:cNvSpPr/>
          <p:nvPr/>
        </p:nvSpPr>
        <p:spPr>
          <a:xfrm>
            <a:off x="4524460" y="2755404"/>
            <a:ext cx="2126403" cy="265708"/>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Regular Audits</a:t>
            </a:r>
            <a:endParaRPr lang="en-US" sz="1650" dirty="0"/>
          </a:p>
        </p:txBody>
      </p:sp>
      <p:sp>
        <p:nvSpPr>
          <p:cNvPr id="9" name="Text 7"/>
          <p:cNvSpPr/>
          <p:nvPr/>
        </p:nvSpPr>
        <p:spPr>
          <a:xfrm>
            <a:off x="4524460" y="3112889"/>
            <a:ext cx="3142675"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Periodically assess brand health, identify strengths and weaknesses, and ensure alignment with strategic objectives.</a:t>
            </a:r>
            <a:endParaRPr lang="en-US" sz="1300" dirty="0"/>
          </a:p>
        </p:txBody>
      </p:sp>
      <p:sp>
        <p:nvSpPr>
          <p:cNvPr id="10" name="Shape 8"/>
          <p:cNvSpPr/>
          <p:nvPr/>
        </p:nvSpPr>
        <p:spPr>
          <a:xfrm>
            <a:off x="8009332" y="2566293"/>
            <a:ext cx="3520888" cy="1769963"/>
          </a:xfrm>
          <a:prstGeom prst="roundRect">
            <a:avLst>
              <a:gd name="adj" fmla="val 4037"/>
            </a:avLst>
          </a:prstGeom>
          <a:solidFill>
            <a:srgbClr val="FFFFFF"/>
          </a:solidFill>
          <a:ln w="19050">
            <a:solidFill>
              <a:srgbClr val="BCDBD4"/>
            </a:solidFill>
            <a:prstDash val="solid"/>
          </a:ln>
        </p:spPr>
      </p:sp>
      <p:sp>
        <p:nvSpPr>
          <p:cNvPr id="11" name="Text 9"/>
          <p:cNvSpPr/>
          <p:nvPr/>
        </p:nvSpPr>
        <p:spPr>
          <a:xfrm>
            <a:off x="8198439" y="2755404"/>
            <a:ext cx="2633398" cy="265708"/>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Crisis Management</a:t>
            </a:r>
            <a:endParaRPr lang="en-US" sz="1650" dirty="0"/>
          </a:p>
        </p:txBody>
      </p:sp>
      <p:sp>
        <p:nvSpPr>
          <p:cNvPr id="12" name="Text 10"/>
          <p:cNvSpPr/>
          <p:nvPr/>
        </p:nvSpPr>
        <p:spPr>
          <a:xfrm>
            <a:off x="8198439" y="3112889"/>
            <a:ext cx="3142675"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Develop swift and transparent response plans to protect brand reputation during unforeseen challenges.</a:t>
            </a:r>
            <a:endParaRPr lang="en-US" sz="1300" dirty="0"/>
          </a:p>
        </p:txBody>
      </p:sp>
      <p:sp>
        <p:nvSpPr>
          <p:cNvPr id="13" name="Shape 11"/>
          <p:cNvSpPr/>
          <p:nvPr/>
        </p:nvSpPr>
        <p:spPr>
          <a:xfrm>
            <a:off x="661475" y="4489351"/>
            <a:ext cx="5357778" cy="1511399"/>
          </a:xfrm>
          <a:prstGeom prst="roundRect">
            <a:avLst>
              <a:gd name="adj" fmla="val 4727"/>
            </a:avLst>
          </a:prstGeom>
          <a:solidFill>
            <a:srgbClr val="FFFFFF"/>
          </a:solidFill>
          <a:ln w="19050">
            <a:solidFill>
              <a:srgbClr val="BCDBD4"/>
            </a:solidFill>
            <a:prstDash val="solid"/>
          </a:ln>
        </p:spPr>
      </p:sp>
      <p:sp>
        <p:nvSpPr>
          <p:cNvPr id="14" name="Text 12"/>
          <p:cNvSpPr/>
          <p:nvPr/>
        </p:nvSpPr>
        <p:spPr>
          <a:xfrm>
            <a:off x="850581" y="4678462"/>
            <a:ext cx="3471974" cy="265708"/>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Adapt to Market Changes</a:t>
            </a:r>
            <a:endParaRPr lang="en-US" sz="1650" dirty="0"/>
          </a:p>
        </p:txBody>
      </p:sp>
      <p:sp>
        <p:nvSpPr>
          <p:cNvPr id="15" name="Text 13"/>
          <p:cNvSpPr/>
          <p:nvPr/>
        </p:nvSpPr>
        <p:spPr>
          <a:xfrm>
            <a:off x="850581" y="5035947"/>
            <a:ext cx="4979565"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Evolve the brand to stay relevant with changing consumer preferences and competitive landscapes, without losing core identity.</a:t>
            </a:r>
            <a:endParaRPr lang="en-US" sz="1300" dirty="0"/>
          </a:p>
        </p:txBody>
      </p:sp>
      <p:sp>
        <p:nvSpPr>
          <p:cNvPr id="16" name="Shape 14"/>
          <p:cNvSpPr/>
          <p:nvPr/>
        </p:nvSpPr>
        <p:spPr>
          <a:xfrm>
            <a:off x="6172343" y="4489351"/>
            <a:ext cx="5357877" cy="1511399"/>
          </a:xfrm>
          <a:prstGeom prst="roundRect">
            <a:avLst>
              <a:gd name="adj" fmla="val 4727"/>
            </a:avLst>
          </a:prstGeom>
          <a:solidFill>
            <a:srgbClr val="FFFFFF"/>
          </a:solidFill>
          <a:ln w="19050">
            <a:solidFill>
              <a:srgbClr val="BCDBD4"/>
            </a:solidFill>
            <a:prstDash val="solid"/>
          </a:ln>
        </p:spPr>
      </p:sp>
      <p:sp>
        <p:nvSpPr>
          <p:cNvPr id="17" name="Text 15"/>
          <p:cNvSpPr/>
          <p:nvPr/>
        </p:nvSpPr>
        <p:spPr>
          <a:xfrm>
            <a:off x="6361449" y="4678462"/>
            <a:ext cx="2707513" cy="265708"/>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Avoid Brand Dilution</a:t>
            </a:r>
            <a:endParaRPr lang="en-US" sz="1650" dirty="0"/>
          </a:p>
        </p:txBody>
      </p:sp>
      <p:sp>
        <p:nvSpPr>
          <p:cNvPr id="18" name="Text 16"/>
          <p:cNvSpPr/>
          <p:nvPr/>
        </p:nvSpPr>
        <p:spPr>
          <a:xfrm>
            <a:off x="6361449" y="5035947"/>
            <a:ext cx="4979664"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Guard against overextension or association with too many unrelated products/services that can weaken brand meaning and value.</a:t>
            </a:r>
            <a:endParaRPr lang="en-US" sz="13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85000"/>
            </a:srgbClr>
          </a:solidFill>
          <a:ln/>
        </p:spPr>
      </p:sp>
      <p:sp>
        <p:nvSpPr>
          <p:cNvPr id="4" name="Text 1"/>
          <p:cNvSpPr/>
          <p:nvPr/>
        </p:nvSpPr>
        <p:spPr>
          <a:xfrm>
            <a:off x="661475" y="625078"/>
            <a:ext cx="10940280" cy="502047"/>
          </a:xfrm>
          <a:prstGeom prst="rect">
            <a:avLst/>
          </a:prstGeom>
          <a:noFill/>
          <a:ln/>
        </p:spPr>
        <p:txBody>
          <a:bodyPr wrap="none" lIns="0" tIns="0" rIns="0" bIns="0" rtlCol="0" anchor="t"/>
          <a:lstStyle/>
          <a:p>
            <a:pPr algn="l" indent="0" marL="0">
              <a:lnSpc>
                <a:spcPct val="104000"/>
              </a:lnSpc>
              <a:buNone/>
            </a:pPr>
            <a:r>
              <a:rPr lang="en-US" sz="3150" b="1" dirty="0">
                <a:solidFill>
                  <a:srgbClr val="333F70"/>
                </a:solidFill>
                <a:latin typeface="Unbounded Bold" pitchFamily="34" charset="0"/>
                <a:ea typeface="Unbounded Bold" pitchFamily="34" charset="-122"/>
                <a:cs typeface="Unbounded Bold" pitchFamily="34" charset="-120"/>
              </a:rPr>
              <a:t>Private Brands: A Strategic Shift in Retail</a:t>
            </a:r>
            <a:endParaRPr lang="en-US" sz="3150" dirty="0"/>
          </a:p>
        </p:txBody>
      </p:sp>
      <p:sp>
        <p:nvSpPr>
          <p:cNvPr id="5" name="Text 2"/>
          <p:cNvSpPr/>
          <p:nvPr/>
        </p:nvSpPr>
        <p:spPr>
          <a:xfrm>
            <a:off x="661475" y="1331913"/>
            <a:ext cx="10868745" cy="1342231"/>
          </a:xfrm>
          <a:prstGeom prst="rect">
            <a:avLst/>
          </a:prstGeom>
          <a:noFill/>
          <a:ln/>
        </p:spPr>
        <p:txBody>
          <a:bodyPr wrap="square" lIns="0" tIns="0" rIns="0" bIns="0" rtlCol="0" anchor="t">
            <a:normAutofit/>
          </a:bodyPr>
          <a:lstStyle/>
          <a:p>
            <a:pPr algn="l" indent="0" marL="0">
              <a:lnSpc>
                <a:spcPct val="123000"/>
              </a:lnSpc>
              <a:spcAft>
                <a:spcPts val="1200"/>
              </a:spcAft>
              <a:buNone/>
            </a:pPr>
            <a:r>
              <a:rPr lang="en-US" sz="1250" dirty="0">
                <a:solidFill>
                  <a:srgbClr val="333F70"/>
                </a:solidFill>
                <a:latin typeface="Open Sans" pitchFamily="34" charset="0"/>
                <a:ea typeface="Open Sans" pitchFamily="34" charset="-122"/>
                <a:cs typeface="Open Sans" pitchFamily="34" charset="-120"/>
              </a:rPr>
              <a:t>Private brands, also known as store brands or own brands, are products exclusively manufactured for and sold by a specific retailer. Once perceived as budget alternatives, these brands have undergone a significant transformation, now representing a strategic pillar for retailers and a compelling value proposition for consumers.</a:t>
            </a:r>
            <a:endParaRPr lang="en-US" sz="1250" dirty="0"/>
          </a:p>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Their surge in popularity is driven by a confluence of factors, including economic pressures encouraging value-seeking, improved product quality, and retailers' increasing investment in developing distinctive and compelling private label offerings.</a:t>
            </a:r>
            <a:endParaRPr lang="en-US" sz="1250" dirty="0"/>
          </a:p>
        </p:txBody>
      </p:sp>
      <p:sp>
        <p:nvSpPr>
          <p:cNvPr id="6" name="Text 3"/>
          <p:cNvSpPr/>
          <p:nvPr/>
        </p:nvSpPr>
        <p:spPr>
          <a:xfrm>
            <a:off x="661475" y="2964259"/>
            <a:ext cx="5238421" cy="502047"/>
          </a:xfrm>
          <a:prstGeom prst="rect">
            <a:avLst/>
          </a:prstGeom>
          <a:noFill/>
          <a:ln/>
        </p:spPr>
        <p:txBody>
          <a:bodyPr wrap="square" lIns="0" tIns="0" rIns="0" bIns="0" rtlCol="0" anchor="t">
            <a:normAutofit/>
          </a:bodyPr>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National Brands: Established &amp; Recognized</a:t>
            </a:r>
            <a:endParaRPr lang="en-US" sz="1550" dirty="0"/>
          </a:p>
        </p:txBody>
      </p:sp>
      <p:sp>
        <p:nvSpPr>
          <p:cNvPr id="7" name="Text 4"/>
          <p:cNvSpPr/>
          <p:nvPr/>
        </p:nvSpPr>
        <p:spPr>
          <a:xfrm>
            <a:off x="661475" y="3602831"/>
            <a:ext cx="5238421" cy="950912"/>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Traditionally dominating market share, national brands are products from manufacturers that are sold across various retailers. They heavily invest in marketing and innovation to build strong brand recognition and consumer loyalty.</a:t>
            </a:r>
            <a:endParaRPr lang="en-US" sz="1250" dirty="0"/>
          </a:p>
        </p:txBody>
      </p:sp>
      <p:sp>
        <p:nvSpPr>
          <p:cNvPr id="8" name="Text 5"/>
          <p:cNvSpPr/>
          <p:nvPr/>
        </p:nvSpPr>
        <p:spPr>
          <a:xfrm>
            <a:off x="661475" y="4676577"/>
            <a:ext cx="5238421" cy="1331813"/>
          </a:xfrm>
          <a:prstGeom prst="rect">
            <a:avLst/>
          </a:prstGeom>
          <a:noFill/>
          <a:ln/>
        </p:spPr>
        <p:txBody>
          <a:bodyPr wrap="square" lIns="0" tIns="0" rIns="0" bIns="0" rtlCol="0" anchor="t">
            <a:normAutofit/>
          </a:bodyPr>
          <a:lstStyle/>
          <a:p>
            <a:pPr algn="l" marL="254000" indent="-254000">
              <a:lnSpc>
                <a:spcPct val="123000"/>
              </a:lnSpc>
              <a:buSzPct val="100000"/>
              <a:buChar char="•"/>
            </a:pPr>
            <a:r>
              <a:rPr lang="en-US" sz="1250" dirty="0">
                <a:solidFill>
                  <a:srgbClr val="333F70"/>
                </a:solidFill>
                <a:latin typeface="Open Sans" pitchFamily="34" charset="0"/>
                <a:ea typeface="Open Sans" pitchFamily="34" charset="-122"/>
                <a:cs typeface="Open Sans" pitchFamily="34" charset="-120"/>
              </a:rPr>
              <a:t>High advertising and marketing expenditures.</a:t>
            </a:r>
            <a:endParaRPr lang="en-US" sz="1250" dirty="0"/>
          </a:p>
          <a:p>
            <a:pPr algn="l" marL="254000" indent="-254000">
              <a:lnSpc>
                <a:spcPct val="123000"/>
              </a:lnSpc>
              <a:buSzPct val="100000"/>
              <a:buChar char="•"/>
            </a:pPr>
            <a:r>
              <a:rPr lang="en-US" sz="1250" dirty="0">
                <a:solidFill>
                  <a:srgbClr val="333F70"/>
                </a:solidFill>
                <a:latin typeface="Open Sans" pitchFamily="34" charset="0"/>
                <a:ea typeface="Open Sans" pitchFamily="34" charset="-122"/>
                <a:cs typeface="Open Sans" pitchFamily="34" charset="-120"/>
              </a:rPr>
              <a:t>Broad distribution across numerous retail channels.</a:t>
            </a:r>
            <a:endParaRPr lang="en-US" sz="1250" dirty="0"/>
          </a:p>
          <a:p>
            <a:pPr algn="l" marL="254000" indent="-254000">
              <a:lnSpc>
                <a:spcPct val="123000"/>
              </a:lnSpc>
              <a:buSzPct val="100000"/>
              <a:buChar char="•"/>
            </a:pPr>
            <a:r>
              <a:rPr lang="en-US" sz="1250" dirty="0">
                <a:solidFill>
                  <a:srgbClr val="333F70"/>
                </a:solidFill>
                <a:latin typeface="Open Sans" pitchFamily="34" charset="0"/>
                <a:ea typeface="Open Sans" pitchFamily="34" charset="-122"/>
                <a:cs typeface="Open Sans" pitchFamily="34" charset="-120"/>
              </a:rPr>
              <a:t>Often positioned as premium or innovative options.</a:t>
            </a:r>
            <a:endParaRPr lang="en-US" sz="1250" dirty="0"/>
          </a:p>
          <a:p>
            <a:pPr algn="l" marL="254000" indent="-254000">
              <a:lnSpc>
                <a:spcPct val="123000"/>
              </a:lnSpc>
              <a:buSzPct val="100000"/>
              <a:buChar char="•"/>
            </a:pPr>
            <a:r>
              <a:rPr lang="en-US" sz="1250" dirty="0">
                <a:solidFill>
                  <a:srgbClr val="333F70"/>
                </a:solidFill>
                <a:latin typeface="Open Sans" pitchFamily="34" charset="0"/>
                <a:ea typeface="Open Sans" pitchFamily="34" charset="-122"/>
                <a:cs typeface="Open Sans" pitchFamily="34" charset="-120"/>
              </a:rPr>
              <a:t>Established consumer trust, sometimes commanding higher prices.</a:t>
            </a:r>
            <a:endParaRPr lang="en-US" sz="1250" dirty="0"/>
          </a:p>
        </p:txBody>
      </p:sp>
      <p:sp>
        <p:nvSpPr>
          <p:cNvPr id="9" name="Text 6"/>
          <p:cNvSpPr/>
          <p:nvPr/>
        </p:nvSpPr>
        <p:spPr>
          <a:xfrm>
            <a:off x="6298149" y="2964259"/>
            <a:ext cx="5408874" cy="251023"/>
          </a:xfrm>
          <a:prstGeom prst="rect">
            <a:avLst/>
          </a:prstGeom>
          <a:noFill/>
          <a:ln/>
        </p:spPr>
        <p:txBody>
          <a:bodyPr wrap="none" lIns="0" tIns="0" rIns="0" bIns="0" rtlCol="0" anchor="t"/>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Private Brands: Value &amp; Retailer Power</a:t>
            </a:r>
            <a:endParaRPr lang="en-US" sz="1550" dirty="0"/>
          </a:p>
        </p:txBody>
      </p:sp>
      <p:sp>
        <p:nvSpPr>
          <p:cNvPr id="10" name="Text 7"/>
          <p:cNvSpPr/>
          <p:nvPr/>
        </p:nvSpPr>
        <p:spPr>
          <a:xfrm>
            <a:off x="6298149" y="3351808"/>
            <a:ext cx="5238421" cy="713184"/>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Owned by the retailer themselves, private brands are developed to offer consumers competitive alternatives, often directly challenging national brand dominance by focusing on value and quality.</a:t>
            </a:r>
            <a:endParaRPr lang="en-US" sz="1250" dirty="0"/>
          </a:p>
        </p:txBody>
      </p:sp>
      <p:sp>
        <p:nvSpPr>
          <p:cNvPr id="11" name="Text 8"/>
          <p:cNvSpPr/>
          <p:nvPr/>
        </p:nvSpPr>
        <p:spPr>
          <a:xfrm>
            <a:off x="6298149" y="4187825"/>
            <a:ext cx="5238421" cy="1997273"/>
          </a:xfrm>
          <a:prstGeom prst="rect">
            <a:avLst/>
          </a:prstGeom>
          <a:noFill/>
          <a:ln/>
        </p:spPr>
        <p:txBody>
          <a:bodyPr wrap="square" lIns="0" tIns="0" rIns="0" bIns="0" rtlCol="0" anchor="t">
            <a:normAutofit/>
          </a:bodyPr>
          <a:lstStyle/>
          <a:p>
            <a:pPr algn="l" marL="254000" indent="-254000">
              <a:lnSpc>
                <a:spcPct val="123000"/>
              </a:lnSpc>
              <a:buSzPct val="100000"/>
              <a:buChar char="•"/>
            </a:pPr>
            <a:r>
              <a:rPr lang="en-US" sz="1250" b="1" dirty="0">
                <a:solidFill>
                  <a:srgbClr val="333F70"/>
                </a:solidFill>
                <a:latin typeface="Open Sans Bold" pitchFamily="34" charset="0"/>
                <a:ea typeface="Open Sans Bold" pitchFamily="34" charset="-122"/>
                <a:cs typeface="Open Sans Bold" pitchFamily="34" charset="-120"/>
              </a:rPr>
              <a:t>Retailer Benefits:</a:t>
            </a:r>
            <a:pPr algn="l" marL="254000" indent="-254000">
              <a:lnSpc>
                <a:spcPct val="123000"/>
              </a:lnSpc>
              <a:buSzPct val="100000"/>
              <a:buChar char="•"/>
            </a:pPr>
            <a:r>
              <a:rPr lang="en-US" sz="1250" dirty="0">
                <a:solidFill>
                  <a:srgbClr val="333F70"/>
                </a:solidFill>
                <a:latin typeface="Open Sans" pitchFamily="34" charset="0"/>
                <a:ea typeface="Open Sans" pitchFamily="34" charset="-122"/>
                <a:cs typeface="Open Sans" pitchFamily="34" charset="-120"/>
              </a:rPr>
              <a:t> Higher profit margins, exclusive product differentiation, enhanced customer loyalty to the store, and greater control over supply chain and pricing.</a:t>
            </a:r>
            <a:endParaRPr lang="en-US" sz="1250" dirty="0"/>
          </a:p>
          <a:p>
            <a:pPr algn="l" marL="254000" indent="-254000">
              <a:lnSpc>
                <a:spcPct val="123000"/>
              </a:lnSpc>
              <a:buSzPct val="100000"/>
              <a:buChar char="•"/>
            </a:pPr>
            <a:r>
              <a:rPr lang="en-US" sz="1250" b="1" dirty="0">
                <a:solidFill>
                  <a:srgbClr val="333F70"/>
                </a:solidFill>
                <a:latin typeface="Open Sans Bold" pitchFamily="34" charset="0"/>
                <a:ea typeface="Open Sans Bold" pitchFamily="34" charset="-122"/>
                <a:cs typeface="Open Sans Bold" pitchFamily="34" charset="-120"/>
              </a:rPr>
              <a:t>Consumer Benefits:</a:t>
            </a:r>
            <a:pPr algn="l" marL="254000" indent="-254000">
              <a:lnSpc>
                <a:spcPct val="123000"/>
              </a:lnSpc>
              <a:buSzPct val="100000"/>
              <a:buChar char="•"/>
            </a:pPr>
            <a:r>
              <a:rPr lang="en-US" sz="1250" dirty="0">
                <a:solidFill>
                  <a:srgbClr val="333F70"/>
                </a:solidFill>
                <a:latin typeface="Open Sans" pitchFamily="34" charset="0"/>
                <a:ea typeface="Open Sans" pitchFamily="34" charset="-122"/>
                <a:cs typeface="Open Sans" pitchFamily="34" charset="-120"/>
              </a:rPr>
              <a:t> More affordable price points, often comparable or even superior quality to national brands, and increased choice leading to better value for money.</a:t>
            </a:r>
            <a:endParaRPr lang="en-US" sz="1250" dirty="0"/>
          </a:p>
          <a:p>
            <a:pPr algn="l" marL="254000" indent="-254000">
              <a:lnSpc>
                <a:spcPct val="123000"/>
              </a:lnSpc>
              <a:buSzPct val="100000"/>
              <a:buChar char="•"/>
            </a:pPr>
            <a:r>
              <a:rPr lang="en-US" sz="1250" b="1" dirty="0">
                <a:solidFill>
                  <a:srgbClr val="333F70"/>
                </a:solidFill>
                <a:latin typeface="Open Sans Bold" pitchFamily="34" charset="0"/>
                <a:ea typeface="Open Sans Bold" pitchFamily="34" charset="-122"/>
                <a:cs typeface="Open Sans Bold" pitchFamily="34" charset="-120"/>
              </a:rPr>
              <a:t>Market Impact:</a:t>
            </a:r>
            <a:pPr algn="l" marL="254000" indent="-254000">
              <a:lnSpc>
                <a:spcPct val="123000"/>
              </a:lnSpc>
              <a:buSzPct val="100000"/>
              <a:buChar char="•"/>
            </a:pPr>
            <a:r>
              <a:rPr lang="en-US" sz="1250" dirty="0">
                <a:solidFill>
                  <a:srgbClr val="333F70"/>
                </a:solidFill>
                <a:latin typeface="Open Sans" pitchFamily="34" charset="0"/>
                <a:ea typeface="Open Sans" pitchFamily="34" charset="-122"/>
                <a:cs typeface="Open Sans" pitchFamily="34" charset="-120"/>
              </a:rPr>
              <a:t> Forces national brands to innovate, optimize pricing, or risk losing market share.</a:t>
            </a:r>
            <a:endParaRPr lang="en-US" sz="125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85000"/>
            </a:srgbClr>
          </a:solidFill>
          <a:ln/>
        </p:spPr>
      </p:sp>
      <p:sp>
        <p:nvSpPr>
          <p:cNvPr id="4" name="Text 1"/>
          <p:cNvSpPr/>
          <p:nvPr/>
        </p:nvSpPr>
        <p:spPr>
          <a:xfrm>
            <a:off x="661475" y="844947"/>
            <a:ext cx="10868745" cy="1181298"/>
          </a:xfrm>
          <a:prstGeom prst="rect">
            <a:avLst/>
          </a:prstGeom>
          <a:noFill/>
          <a:ln/>
        </p:spPr>
        <p:txBody>
          <a:bodyPr wrap="square" lIns="0" tIns="0" rIns="0" bIns="0" rtlCol="0" anchor="t">
            <a:normAutofit/>
          </a:bodyPr>
          <a:lstStyle/>
          <a:p>
            <a:pPr algn="l" indent="0" marL="0">
              <a:lnSpc>
                <a:spcPct val="104000"/>
              </a:lnSpc>
              <a:buNone/>
            </a:pPr>
            <a:r>
              <a:rPr lang="en-US" sz="3700" b="1" dirty="0">
                <a:solidFill>
                  <a:srgbClr val="333F70"/>
                </a:solidFill>
                <a:latin typeface="Unbounded Bold" pitchFamily="34" charset="0"/>
                <a:ea typeface="Unbounded Bold" pitchFamily="34" charset="-122"/>
                <a:cs typeface="Unbounded Bold" pitchFamily="34" charset="-120"/>
              </a:rPr>
              <a:t>Packaging: Your Brand's Silent Salesperson</a:t>
            </a:r>
            <a:endParaRPr lang="en-US" sz="3700" dirty="0"/>
          </a:p>
        </p:txBody>
      </p:sp>
      <p:sp>
        <p:nvSpPr>
          <p:cNvPr id="5" name="Text 2"/>
          <p:cNvSpPr/>
          <p:nvPr/>
        </p:nvSpPr>
        <p:spPr>
          <a:xfrm>
            <a:off x="661475" y="2309713"/>
            <a:ext cx="10868745" cy="604838"/>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Far more than a mere container, product packaging is a pivotal element in brand strategy, serving multifaceted roles that extend from protecting contents to influencing purchase decisions and reinforcing brand identity.</a:t>
            </a:r>
            <a:endParaRPr lang="en-US" sz="1450" dirty="0"/>
          </a:p>
        </p:txBody>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3127177"/>
            <a:ext cx="378014" cy="378023"/>
          </a:xfrm>
          <a:prstGeom prst="rect">
            <a:avLst/>
          </a:prstGeom>
        </p:spPr>
      </p:pic>
      <p:sp>
        <p:nvSpPr>
          <p:cNvPr id="7" name="Text 3"/>
          <p:cNvSpPr/>
          <p:nvPr/>
        </p:nvSpPr>
        <p:spPr>
          <a:xfrm>
            <a:off x="1275723" y="3192066"/>
            <a:ext cx="2851178"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33F70"/>
                </a:solidFill>
                <a:latin typeface="Unbounded Bold" pitchFamily="34" charset="0"/>
                <a:ea typeface="Unbounded Bold" pitchFamily="34" charset="-122"/>
                <a:cs typeface="Unbounded Bold" pitchFamily="34" charset="-120"/>
              </a:rPr>
              <a:t>Functional Imperative</a:t>
            </a:r>
            <a:endParaRPr lang="en-US" sz="1850" dirty="0"/>
          </a:p>
        </p:txBody>
      </p:sp>
      <p:sp>
        <p:nvSpPr>
          <p:cNvPr id="8" name="Text 4"/>
          <p:cNvSpPr/>
          <p:nvPr/>
        </p:nvSpPr>
        <p:spPr>
          <a:xfrm>
            <a:off x="1275723" y="3896023"/>
            <a:ext cx="2851178" cy="2116931"/>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Ensuring product safety, integrity, and ease of use. This includes protection during transit, maintaining freshness, and providing convenient storage solutions for the consumer.</a:t>
            </a:r>
            <a:endParaRPr lang="en-US" sz="145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63135" y="3127177"/>
            <a:ext cx="378014" cy="378023"/>
          </a:xfrm>
          <a:prstGeom prst="rect">
            <a:avLst/>
          </a:prstGeom>
        </p:spPr>
      </p:pic>
      <p:sp>
        <p:nvSpPr>
          <p:cNvPr id="10" name="Text 5"/>
          <p:cNvSpPr/>
          <p:nvPr/>
        </p:nvSpPr>
        <p:spPr>
          <a:xfrm>
            <a:off x="4977383" y="3192066"/>
            <a:ext cx="2851178"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33F70"/>
                </a:solidFill>
                <a:latin typeface="Unbounded Bold" pitchFamily="34" charset="0"/>
                <a:ea typeface="Unbounded Bold" pitchFamily="34" charset="-122"/>
                <a:cs typeface="Unbounded Bold" pitchFamily="34" charset="-120"/>
              </a:rPr>
              <a:t>Communication Catalyst</a:t>
            </a:r>
            <a:endParaRPr lang="en-US" sz="1850" dirty="0"/>
          </a:p>
        </p:txBody>
      </p:sp>
      <p:sp>
        <p:nvSpPr>
          <p:cNvPr id="11" name="Text 6"/>
          <p:cNvSpPr/>
          <p:nvPr/>
        </p:nvSpPr>
        <p:spPr>
          <a:xfrm>
            <a:off x="4977383" y="3896023"/>
            <a:ext cx="2851178" cy="1814513"/>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The primary visual ambassador for your brand, communicating essential information, brand values, and product benefits at a glance. It's where brand identity meets product utility.</a:t>
            </a:r>
            <a:endParaRPr lang="en-US" sz="1450" dirty="0"/>
          </a:p>
        </p:txBody>
      </p:sp>
      <p:pic>
        <p:nvPicPr>
          <p:cNvPr id="12"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64794" y="3127177"/>
            <a:ext cx="378014" cy="378023"/>
          </a:xfrm>
          <a:prstGeom prst="rect">
            <a:avLst/>
          </a:prstGeom>
        </p:spPr>
      </p:pic>
      <p:sp>
        <p:nvSpPr>
          <p:cNvPr id="13" name="Text 7"/>
          <p:cNvSpPr/>
          <p:nvPr/>
        </p:nvSpPr>
        <p:spPr>
          <a:xfrm>
            <a:off x="8679042" y="3192066"/>
            <a:ext cx="2851178" cy="590550"/>
          </a:xfrm>
          <a:prstGeom prst="rect">
            <a:avLst/>
          </a:prstGeom>
          <a:noFill/>
          <a:ln/>
        </p:spPr>
        <p:txBody>
          <a:bodyPr wrap="square" lIns="0" tIns="0" rIns="0" bIns="0" rtlCol="0" anchor="t">
            <a:normAutofit/>
          </a:bodyPr>
          <a:lstStyle/>
          <a:p>
            <a:pPr algn="l" indent="0" marL="0">
              <a:lnSpc>
                <a:spcPct val="104000"/>
              </a:lnSpc>
              <a:buNone/>
            </a:pPr>
            <a:r>
              <a:rPr lang="en-US" sz="1850" b="1" dirty="0">
                <a:solidFill>
                  <a:srgbClr val="333F70"/>
                </a:solidFill>
                <a:latin typeface="Unbounded Bold" pitchFamily="34" charset="0"/>
                <a:ea typeface="Unbounded Bold" pitchFamily="34" charset="-122"/>
                <a:cs typeface="Unbounded Bold" pitchFamily="34" charset="-120"/>
              </a:rPr>
              <a:t>Marketing Powerhouse</a:t>
            </a:r>
            <a:endParaRPr lang="en-US" sz="1850" dirty="0"/>
          </a:p>
        </p:txBody>
      </p:sp>
      <p:sp>
        <p:nvSpPr>
          <p:cNvPr id="14" name="Text 8"/>
          <p:cNvSpPr/>
          <p:nvPr/>
        </p:nvSpPr>
        <p:spPr>
          <a:xfrm>
            <a:off x="8679042" y="3896023"/>
            <a:ext cx="2851178" cy="2116931"/>
          </a:xfrm>
          <a:prstGeom prst="rect">
            <a:avLst/>
          </a:prstGeom>
          <a:noFill/>
          <a:ln/>
        </p:spPr>
        <p:txBody>
          <a:bodyPr wrap="square" lIns="0" tIns="0" rIns="0" bIns="0" rtlCol="0" anchor="t">
            <a:normAutofit/>
          </a:bodyPr>
          <a:lstStyle/>
          <a:p>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Designed to capture attention on the crowded shelf, trigger impulse buys, and create a memorable unboxing experience. It acts as a </a:t>
            </a:r>
            <a:pPr algn="l" indent="0" marL="0">
              <a:lnSpc>
                <a:spcPct val="133000"/>
              </a:lnSpc>
              <a:buNone/>
            </a:pPr>
            <a:r>
              <a:rPr lang="en-US" sz="1450" b="1" dirty="0">
                <a:solidFill>
                  <a:srgbClr val="333F70"/>
                </a:solidFill>
                <a:latin typeface="Open Sans Bold" pitchFamily="34" charset="0"/>
                <a:ea typeface="Open Sans Bold" pitchFamily="34" charset="-122"/>
                <a:cs typeface="Open Sans Bold" pitchFamily="34" charset="-120"/>
              </a:rPr>
              <a:t>silent salesperson</a:t>
            </a:r>
            <a:pPr algn="l" indent="0" marL="0">
              <a:lnSpc>
                <a:spcPct val="133000"/>
              </a:lnSpc>
              <a:buNone/>
            </a:pPr>
            <a:r>
              <a:rPr lang="en-US" sz="1450" dirty="0">
                <a:solidFill>
                  <a:srgbClr val="333F70"/>
                </a:solidFill>
                <a:latin typeface="Open Sans" pitchFamily="34" charset="0"/>
                <a:ea typeface="Open Sans" pitchFamily="34" charset="-122"/>
                <a:cs typeface="Open Sans" pitchFamily="34" charset="-120"/>
              </a:rPr>
              <a:t>, persuading without a word.</a:t>
            </a:r>
            <a:endParaRPr lang="en-US" sz="145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6858000"/>
          </a:xfrm>
          <a:prstGeom prst="rect">
            <a:avLst/>
          </a:prstGeom>
        </p:spPr>
      </p:pic>
      <p:sp>
        <p:nvSpPr>
          <p:cNvPr id="3" name="Shape 0"/>
          <p:cNvSpPr/>
          <p:nvPr/>
        </p:nvSpPr>
        <p:spPr>
          <a:xfrm>
            <a:off x="0" y="0"/>
            <a:ext cx="12191695" cy="6858000"/>
          </a:xfrm>
          <a:prstGeom prst="rect">
            <a:avLst/>
          </a:prstGeom>
          <a:solidFill>
            <a:srgbClr val="FFFFFF">
              <a:alpha val="85000"/>
            </a:srgbClr>
          </a:solidFill>
          <a:ln/>
        </p:spPr>
      </p:sp>
      <p:sp>
        <p:nvSpPr>
          <p:cNvPr id="4" name="Text 1"/>
          <p:cNvSpPr/>
          <p:nvPr/>
        </p:nvSpPr>
        <p:spPr>
          <a:xfrm>
            <a:off x="661475" y="695821"/>
            <a:ext cx="10868745" cy="988417"/>
          </a:xfrm>
          <a:prstGeom prst="rect">
            <a:avLst/>
          </a:prstGeom>
          <a:noFill/>
          <a:ln/>
        </p:spPr>
        <p:txBody>
          <a:bodyPr wrap="square" lIns="0" tIns="0" rIns="0" bIns="0" rtlCol="0" anchor="t">
            <a:normAutofit/>
          </a:bodyPr>
          <a:lstStyle/>
          <a:p>
            <a:pPr algn="l" indent="0" marL="0">
              <a:lnSpc>
                <a:spcPct val="104000"/>
              </a:lnSpc>
              <a:buNone/>
            </a:pPr>
            <a:r>
              <a:rPr lang="en-US" sz="3100" b="1" dirty="0">
                <a:solidFill>
                  <a:srgbClr val="333F70"/>
                </a:solidFill>
                <a:latin typeface="Unbounded Bold" pitchFamily="34" charset="0"/>
                <a:ea typeface="Unbounded Bold" pitchFamily="34" charset="-122"/>
                <a:cs typeface="Unbounded Bold" pitchFamily="34" charset="-120"/>
              </a:rPr>
              <a:t>Packaging Design Trends: Shaping Tomorrow's Shelf</a:t>
            </a:r>
            <a:endParaRPr lang="en-US" sz="3100" dirty="0"/>
          </a:p>
        </p:txBody>
      </p:sp>
      <p:sp>
        <p:nvSpPr>
          <p:cNvPr id="5" name="Text 2"/>
          <p:cNvSpPr/>
          <p:nvPr/>
        </p:nvSpPr>
        <p:spPr>
          <a:xfrm>
            <a:off x="661475" y="1882676"/>
            <a:ext cx="10868745" cy="464741"/>
          </a:xfrm>
          <a:prstGeom prst="rect">
            <a:avLst/>
          </a:prstGeom>
          <a:noFill/>
          <a:ln/>
        </p:spPr>
        <p:txBody>
          <a:bodyPr wrap="square" lIns="0" tIns="0" rIns="0" bIns="0" rtlCol="0" anchor="t">
            <a:normAutofit/>
          </a:bodyPr>
          <a:lstStyle/>
          <a:p>
            <a:pPr algn="l" indent="0" marL="0">
              <a:lnSpc>
                <a:spcPct val="122000"/>
              </a:lnSpc>
              <a:buNone/>
            </a:pPr>
            <a:r>
              <a:rPr lang="en-US" sz="1200" dirty="0">
                <a:solidFill>
                  <a:srgbClr val="333F70"/>
                </a:solidFill>
                <a:latin typeface="Open Sans" pitchFamily="34" charset="0"/>
                <a:ea typeface="Open Sans" pitchFamily="34" charset="-122"/>
                <a:cs typeface="Open Sans" pitchFamily="34" charset="-120"/>
              </a:rPr>
              <a:t>The world of packaging is constantly evolving, driven by consumer demands, technological advancements, and a growing consciousness. Staying ahead of these key trends is crucial for brands looking to connect with modern consumers and stand out in a competitive market.</a:t>
            </a:r>
            <a:endParaRPr lang="en-US" sz="1200" dirty="0"/>
          </a:p>
        </p:txBody>
      </p:sp>
      <p:pic>
        <p:nvPicPr>
          <p:cNvPr id="6"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2496245"/>
            <a:ext cx="395377" cy="395387"/>
          </a:xfrm>
          <a:prstGeom prst="rect">
            <a:avLst/>
          </a:prstGeom>
        </p:spPr>
      </p:pic>
      <p:sp>
        <p:nvSpPr>
          <p:cNvPr id="7" name="Text 3"/>
          <p:cNvSpPr/>
          <p:nvPr/>
        </p:nvSpPr>
        <p:spPr>
          <a:xfrm>
            <a:off x="661475" y="3057029"/>
            <a:ext cx="3308962" cy="247154"/>
          </a:xfrm>
          <a:prstGeom prst="rect">
            <a:avLst/>
          </a:prstGeom>
          <a:noFill/>
          <a:ln/>
        </p:spPr>
        <p:txBody>
          <a:bodyPr wrap="none" lIns="0" tIns="0" rIns="0" bIns="0" rtlCol="0" anchor="t"/>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Sustainable &amp; Eco-Friendly</a:t>
            </a:r>
            <a:endParaRPr lang="en-US" sz="1550" dirty="0"/>
          </a:p>
        </p:txBody>
      </p:sp>
      <p:sp>
        <p:nvSpPr>
          <p:cNvPr id="8" name="Text 4"/>
          <p:cNvSpPr/>
          <p:nvPr/>
        </p:nvSpPr>
        <p:spPr>
          <a:xfrm>
            <a:off x="661475" y="3383558"/>
            <a:ext cx="3512653" cy="697111"/>
          </a:xfrm>
          <a:prstGeom prst="rect">
            <a:avLst/>
          </a:prstGeom>
          <a:noFill/>
          <a:ln/>
        </p:spPr>
        <p:txBody>
          <a:bodyPr wrap="square" lIns="0" tIns="0" rIns="0" bIns="0" rtlCol="0" anchor="t">
            <a:normAutofit/>
          </a:bodyPr>
          <a:lstStyle/>
          <a:p>
            <a:pPr algn="l" indent="0" marL="0">
              <a:lnSpc>
                <a:spcPct val="122000"/>
              </a:lnSpc>
              <a:buNone/>
            </a:pPr>
            <a:r>
              <a:rPr lang="en-US" sz="1200" dirty="0">
                <a:solidFill>
                  <a:srgbClr val="333F70"/>
                </a:solidFill>
                <a:latin typeface="Open Sans" pitchFamily="34" charset="0"/>
                <a:ea typeface="Open Sans" pitchFamily="34" charset="-122"/>
                <a:cs typeface="Open Sans" pitchFamily="34" charset="-120"/>
              </a:rPr>
              <a:t>A non-negotiable for many, embracing recyclable, biodegradable, or renewable materials, along with reduced packaging waste.</a:t>
            </a:r>
            <a:endParaRPr lang="en-US" sz="1200" dirty="0"/>
          </a:p>
        </p:txBody>
      </p:sp>
      <p:pic>
        <p:nvPicPr>
          <p:cNvPr id="9"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39521" y="2496245"/>
            <a:ext cx="395377" cy="395387"/>
          </a:xfrm>
          <a:prstGeom prst="rect">
            <a:avLst/>
          </a:prstGeom>
        </p:spPr>
      </p:pic>
      <p:sp>
        <p:nvSpPr>
          <p:cNvPr id="10" name="Text 5"/>
          <p:cNvSpPr/>
          <p:nvPr/>
        </p:nvSpPr>
        <p:spPr>
          <a:xfrm>
            <a:off x="4339521" y="3057029"/>
            <a:ext cx="2729043" cy="247154"/>
          </a:xfrm>
          <a:prstGeom prst="rect">
            <a:avLst/>
          </a:prstGeom>
          <a:noFill/>
          <a:ln/>
        </p:spPr>
        <p:txBody>
          <a:bodyPr wrap="none" lIns="0" tIns="0" rIns="0" bIns="0" rtlCol="0" anchor="t"/>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Minimalist Aesthetics</a:t>
            </a:r>
            <a:endParaRPr lang="en-US" sz="1550" dirty="0"/>
          </a:p>
        </p:txBody>
      </p:sp>
      <p:sp>
        <p:nvSpPr>
          <p:cNvPr id="11" name="Text 6"/>
          <p:cNvSpPr/>
          <p:nvPr/>
        </p:nvSpPr>
        <p:spPr>
          <a:xfrm>
            <a:off x="4339521" y="3383558"/>
            <a:ext cx="3512653" cy="697111"/>
          </a:xfrm>
          <a:prstGeom prst="rect">
            <a:avLst/>
          </a:prstGeom>
          <a:noFill/>
          <a:ln/>
        </p:spPr>
        <p:txBody>
          <a:bodyPr wrap="square" lIns="0" tIns="0" rIns="0" bIns="0" rtlCol="0" anchor="t">
            <a:normAutofit/>
          </a:bodyPr>
          <a:lstStyle/>
          <a:p>
            <a:pPr algn="l" indent="0" marL="0">
              <a:lnSpc>
                <a:spcPct val="122000"/>
              </a:lnSpc>
              <a:buNone/>
            </a:pPr>
            <a:r>
              <a:rPr lang="en-US" sz="1200" dirty="0">
                <a:solidFill>
                  <a:srgbClr val="333F70"/>
                </a:solidFill>
                <a:latin typeface="Open Sans" pitchFamily="34" charset="0"/>
                <a:ea typeface="Open Sans" pitchFamily="34" charset="-122"/>
                <a:cs typeface="Open Sans" pitchFamily="34" charset="-120"/>
              </a:rPr>
              <a:t>Less is more. Clean lines, simple typography, and ample white space convey sophistication and focus on product essence.</a:t>
            </a:r>
            <a:endParaRPr lang="en-US" sz="1200" dirty="0"/>
          </a:p>
        </p:txBody>
      </p:sp>
      <p:pic>
        <p:nvPicPr>
          <p:cNvPr id="12"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17567" y="2496245"/>
            <a:ext cx="395377" cy="395387"/>
          </a:xfrm>
          <a:prstGeom prst="rect">
            <a:avLst/>
          </a:prstGeom>
        </p:spPr>
      </p:pic>
      <p:sp>
        <p:nvSpPr>
          <p:cNvPr id="13" name="Text 7"/>
          <p:cNvSpPr/>
          <p:nvPr/>
        </p:nvSpPr>
        <p:spPr>
          <a:xfrm>
            <a:off x="8017567" y="3057029"/>
            <a:ext cx="2442705" cy="247154"/>
          </a:xfrm>
          <a:prstGeom prst="rect">
            <a:avLst/>
          </a:prstGeom>
          <a:noFill/>
          <a:ln/>
        </p:spPr>
        <p:txBody>
          <a:bodyPr wrap="none" lIns="0" tIns="0" rIns="0" bIns="0" rtlCol="0" anchor="t"/>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Smart &amp; Connected</a:t>
            </a:r>
            <a:endParaRPr lang="en-US" sz="1550" dirty="0"/>
          </a:p>
        </p:txBody>
      </p:sp>
      <p:sp>
        <p:nvSpPr>
          <p:cNvPr id="14" name="Text 8"/>
          <p:cNvSpPr/>
          <p:nvPr/>
        </p:nvSpPr>
        <p:spPr>
          <a:xfrm>
            <a:off x="8017567" y="3383558"/>
            <a:ext cx="3512653" cy="697111"/>
          </a:xfrm>
          <a:prstGeom prst="rect">
            <a:avLst/>
          </a:prstGeom>
          <a:noFill/>
          <a:ln/>
        </p:spPr>
        <p:txBody>
          <a:bodyPr wrap="square" lIns="0" tIns="0" rIns="0" bIns="0" rtlCol="0" anchor="t">
            <a:normAutofit/>
          </a:bodyPr>
          <a:lstStyle/>
          <a:p>
            <a:pPr algn="l" indent="0" marL="0">
              <a:lnSpc>
                <a:spcPct val="122000"/>
              </a:lnSpc>
              <a:buNone/>
            </a:pPr>
            <a:r>
              <a:rPr lang="en-US" sz="1200" dirty="0">
                <a:solidFill>
                  <a:srgbClr val="333F70"/>
                </a:solidFill>
                <a:latin typeface="Open Sans" pitchFamily="34" charset="0"/>
                <a:ea typeface="Open Sans" pitchFamily="34" charset="-122"/>
                <a:cs typeface="Open Sans" pitchFamily="34" charset="-120"/>
              </a:rPr>
              <a:t>Integrating QR codes, NFC tags, and AR experiences to offer digital content, product transparency, or interactive engagement.</a:t>
            </a:r>
            <a:endParaRPr lang="en-US" sz="1200" dirty="0"/>
          </a:p>
        </p:txBody>
      </p:sp>
      <p:pic>
        <p:nvPicPr>
          <p:cNvPr id="15"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61475" y="4345285"/>
            <a:ext cx="395377" cy="395387"/>
          </a:xfrm>
          <a:prstGeom prst="rect">
            <a:avLst/>
          </a:prstGeom>
        </p:spPr>
      </p:pic>
      <p:sp>
        <p:nvSpPr>
          <p:cNvPr id="16" name="Text 9"/>
          <p:cNvSpPr/>
          <p:nvPr/>
        </p:nvSpPr>
        <p:spPr>
          <a:xfrm>
            <a:off x="661475" y="4906070"/>
            <a:ext cx="1976884" cy="247154"/>
          </a:xfrm>
          <a:prstGeom prst="rect">
            <a:avLst/>
          </a:prstGeom>
          <a:noFill/>
          <a:ln/>
        </p:spPr>
        <p:txBody>
          <a:bodyPr wrap="none" lIns="0" tIns="0" rIns="0" bIns="0" rtlCol="0" anchor="t"/>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Personalization</a:t>
            </a:r>
            <a:endParaRPr lang="en-US" sz="1550" dirty="0"/>
          </a:p>
        </p:txBody>
      </p:sp>
      <p:sp>
        <p:nvSpPr>
          <p:cNvPr id="17" name="Text 10"/>
          <p:cNvSpPr/>
          <p:nvPr/>
        </p:nvSpPr>
        <p:spPr>
          <a:xfrm>
            <a:off x="661475" y="5232598"/>
            <a:ext cx="3512653" cy="697111"/>
          </a:xfrm>
          <a:prstGeom prst="rect">
            <a:avLst/>
          </a:prstGeom>
          <a:noFill/>
          <a:ln/>
        </p:spPr>
        <p:txBody>
          <a:bodyPr wrap="square" lIns="0" tIns="0" rIns="0" bIns="0" rtlCol="0" anchor="t">
            <a:normAutofit/>
          </a:bodyPr>
          <a:lstStyle/>
          <a:p>
            <a:pPr algn="l" indent="0" marL="0">
              <a:lnSpc>
                <a:spcPct val="122000"/>
              </a:lnSpc>
              <a:buNone/>
            </a:pPr>
            <a:r>
              <a:rPr lang="en-US" sz="1200" dirty="0">
                <a:solidFill>
                  <a:srgbClr val="333F70"/>
                </a:solidFill>
                <a:latin typeface="Open Sans" pitchFamily="34" charset="0"/>
                <a:ea typeface="Open Sans" pitchFamily="34" charset="-122"/>
                <a:cs typeface="Open Sans" pitchFamily="34" charset="-120"/>
              </a:rPr>
              <a:t>Tailored designs or variable data printing that makes each package feel unique, fostering a deeper connection with the consumer.</a:t>
            </a:r>
            <a:endParaRPr lang="en-US" sz="1200" dirty="0"/>
          </a:p>
        </p:txBody>
      </p:sp>
      <p:pic>
        <p:nvPicPr>
          <p:cNvPr id="18"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339521" y="4345285"/>
            <a:ext cx="395377" cy="395387"/>
          </a:xfrm>
          <a:prstGeom prst="rect">
            <a:avLst/>
          </a:prstGeom>
        </p:spPr>
      </p:pic>
      <p:sp>
        <p:nvSpPr>
          <p:cNvPr id="19" name="Text 11"/>
          <p:cNvSpPr/>
          <p:nvPr/>
        </p:nvSpPr>
        <p:spPr>
          <a:xfrm>
            <a:off x="4339521" y="4906070"/>
            <a:ext cx="2312830" cy="247154"/>
          </a:xfrm>
          <a:prstGeom prst="rect">
            <a:avLst/>
          </a:prstGeom>
          <a:noFill/>
          <a:ln/>
        </p:spPr>
        <p:txBody>
          <a:bodyPr wrap="none" lIns="0" tIns="0" rIns="0" bIns="0" rtlCol="0" anchor="t"/>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Premium Unboxing</a:t>
            </a:r>
            <a:endParaRPr lang="en-US" sz="1550" dirty="0"/>
          </a:p>
        </p:txBody>
      </p:sp>
      <p:sp>
        <p:nvSpPr>
          <p:cNvPr id="20" name="Text 12"/>
          <p:cNvSpPr/>
          <p:nvPr/>
        </p:nvSpPr>
        <p:spPr>
          <a:xfrm>
            <a:off x="4339521" y="5232598"/>
            <a:ext cx="3512653" cy="929481"/>
          </a:xfrm>
          <a:prstGeom prst="rect">
            <a:avLst/>
          </a:prstGeom>
          <a:noFill/>
          <a:ln/>
        </p:spPr>
        <p:txBody>
          <a:bodyPr wrap="square" lIns="0" tIns="0" rIns="0" bIns="0" rtlCol="0" anchor="t">
            <a:normAutofit/>
          </a:bodyPr>
          <a:lstStyle/>
          <a:p>
            <a:pPr algn="l" indent="0" marL="0">
              <a:lnSpc>
                <a:spcPct val="122000"/>
              </a:lnSpc>
              <a:buNone/>
            </a:pPr>
            <a:r>
              <a:rPr lang="en-US" sz="1200" dirty="0">
                <a:solidFill>
                  <a:srgbClr val="333F70"/>
                </a:solidFill>
                <a:latin typeface="Open Sans" pitchFamily="34" charset="0"/>
                <a:ea typeface="Open Sans" pitchFamily="34" charset="-122"/>
                <a:cs typeface="Open Sans" pitchFamily="34" charset="-120"/>
              </a:rPr>
              <a:t>Elevating the moment of opening into a memorable experience, often seen in e-commerce, enhancing perceived value and brand loyalty.</a:t>
            </a:r>
            <a:endParaRPr lang="en-US" sz="12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1976934"/>
          </a:xfrm>
          <a:prstGeom prst="rect">
            <a:avLst/>
          </a:prstGeom>
        </p:spPr>
      </p:pic>
      <p:sp>
        <p:nvSpPr>
          <p:cNvPr id="3" name="Text 0"/>
          <p:cNvSpPr/>
          <p:nvPr/>
        </p:nvSpPr>
        <p:spPr>
          <a:xfrm>
            <a:off x="661475" y="2496741"/>
            <a:ext cx="10080075" cy="494209"/>
          </a:xfrm>
          <a:prstGeom prst="rect">
            <a:avLst/>
          </a:prstGeom>
          <a:noFill/>
          <a:ln/>
        </p:spPr>
        <p:txBody>
          <a:bodyPr wrap="none" lIns="0" tIns="0" rIns="0" bIns="0" rtlCol="0" anchor="t"/>
          <a:lstStyle/>
          <a:p>
            <a:pPr algn="l" indent="0" marL="0">
              <a:lnSpc>
                <a:spcPct val="104000"/>
              </a:lnSpc>
              <a:buNone/>
            </a:pPr>
            <a:r>
              <a:rPr lang="en-US" sz="3100" b="1" dirty="0">
                <a:solidFill>
                  <a:srgbClr val="333F70"/>
                </a:solidFill>
                <a:latin typeface="Unbounded Bold" pitchFamily="34" charset="0"/>
                <a:ea typeface="Unbounded Bold" pitchFamily="34" charset="-122"/>
                <a:cs typeface="Unbounded Bold" pitchFamily="34" charset="-120"/>
              </a:rPr>
              <a:t>Product Labeling: Beyond the Barcode</a:t>
            </a:r>
            <a:endParaRPr lang="en-US" sz="3100" dirty="0"/>
          </a:p>
        </p:txBody>
      </p:sp>
      <p:sp>
        <p:nvSpPr>
          <p:cNvPr id="4" name="Text 1"/>
          <p:cNvSpPr/>
          <p:nvPr/>
        </p:nvSpPr>
        <p:spPr>
          <a:xfrm>
            <a:off x="661475" y="3189387"/>
            <a:ext cx="11478330" cy="232370"/>
          </a:xfrm>
          <a:prstGeom prst="rect">
            <a:avLst/>
          </a:prstGeom>
          <a:noFill/>
          <a:ln/>
        </p:spPr>
        <p:txBody>
          <a:bodyPr wrap="none" lIns="0" tIns="0" rIns="0" bIns="0" rtlCol="0" anchor="t"/>
          <a:lstStyle/>
          <a:p>
            <a:pPr algn="l" indent="0" marL="0">
              <a:lnSpc>
                <a:spcPct val="122000"/>
              </a:lnSpc>
              <a:buNone/>
            </a:pPr>
            <a:r>
              <a:rPr lang="en-US" sz="1200" dirty="0">
                <a:solidFill>
                  <a:srgbClr val="333F70"/>
                </a:solidFill>
                <a:latin typeface="Open Sans" pitchFamily="34" charset="0"/>
                <a:ea typeface="Open Sans" pitchFamily="34" charset="-122"/>
                <a:cs typeface="Open Sans" pitchFamily="34" charset="-120"/>
              </a:rPr>
              <a:t>Product labels are miniature billboards and vital information hubs, communicating critical details and reinforcing brand identity with every glance.</a:t>
            </a:r>
            <a:endParaRPr lang="en-US" sz="12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3570585"/>
            <a:ext cx="5368195" cy="2436912"/>
          </a:xfrm>
          <a:prstGeom prst="rect">
            <a:avLst/>
          </a:prstGeom>
        </p:spPr>
      </p:pic>
      <p:pic>
        <p:nvPicPr>
          <p:cNvPr id="6"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50722" y="3712865"/>
            <a:ext cx="189702" cy="189706"/>
          </a:xfrm>
          <a:prstGeom prst="rect">
            <a:avLst/>
          </a:prstGeom>
        </p:spPr>
      </p:pic>
      <p:sp>
        <p:nvSpPr>
          <p:cNvPr id="7" name="Text 2"/>
          <p:cNvSpPr/>
          <p:nvPr/>
        </p:nvSpPr>
        <p:spPr>
          <a:xfrm>
            <a:off x="838675" y="4203204"/>
            <a:ext cx="1976884" cy="247154"/>
          </a:xfrm>
          <a:prstGeom prst="rect">
            <a:avLst/>
          </a:prstGeom>
          <a:noFill/>
          <a:ln/>
        </p:spPr>
        <p:txBody>
          <a:bodyPr wrap="none" lIns="0" tIns="0" rIns="0" bIns="0" rtlCol="0" anchor="t"/>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Types of Labels</a:t>
            </a:r>
            <a:endParaRPr lang="en-US" sz="1550" dirty="0"/>
          </a:p>
        </p:txBody>
      </p:sp>
      <p:sp>
        <p:nvSpPr>
          <p:cNvPr id="8" name="Text 3"/>
          <p:cNvSpPr/>
          <p:nvPr/>
        </p:nvSpPr>
        <p:spPr>
          <a:xfrm>
            <a:off x="838675" y="4529733"/>
            <a:ext cx="5013795" cy="1300559"/>
          </a:xfrm>
          <a:prstGeom prst="rect">
            <a:avLst/>
          </a:prstGeom>
          <a:noFill/>
          <a:ln/>
        </p:spPr>
        <p:txBody>
          <a:bodyPr wrap="square" lIns="0" tIns="0" rIns="0" bIns="0" rtlCol="0" anchor="t">
            <a:normAutofit/>
          </a:bodyPr>
          <a:lstStyle/>
          <a:p>
            <a:pPr algn="l" marL="243840" indent="-243840">
              <a:lnSpc>
                <a:spcPct val="122000"/>
              </a:lnSpc>
              <a:buSzPct val="100000"/>
              <a:buChar char="•"/>
            </a:pPr>
            <a:r>
              <a:rPr lang="en-US" sz="1200" b="1" dirty="0">
                <a:solidFill>
                  <a:srgbClr val="333F70"/>
                </a:solidFill>
                <a:latin typeface="Open Sans Bold" pitchFamily="34" charset="0"/>
                <a:ea typeface="Open Sans Bold" pitchFamily="34" charset="-122"/>
                <a:cs typeface="Open Sans Bold" pitchFamily="34" charset="-120"/>
              </a:rPr>
              <a:t>Brand Label:</a:t>
            </a:r>
            <a:pPr algn="l" marL="243840" indent="-243840">
              <a:lnSpc>
                <a:spcPct val="122000"/>
              </a:lnSpc>
              <a:buSzPct val="100000"/>
              <a:buChar char="•"/>
            </a:pPr>
            <a:r>
              <a:rPr lang="en-US" sz="1200" dirty="0">
                <a:solidFill>
                  <a:srgbClr val="333F70"/>
                </a:solidFill>
                <a:latin typeface="Open Sans" pitchFamily="34" charset="0"/>
                <a:ea typeface="Open Sans" pitchFamily="34" charset="-122"/>
                <a:cs typeface="Open Sans" pitchFamily="34" charset="-120"/>
              </a:rPr>
              <a:t> Identifies the product and its maker.</a:t>
            </a:r>
            <a:endParaRPr lang="en-US" sz="1200" dirty="0"/>
          </a:p>
          <a:p>
            <a:pPr algn="l" marL="243840" indent="-243840">
              <a:lnSpc>
                <a:spcPct val="122000"/>
              </a:lnSpc>
              <a:buSzPct val="100000"/>
              <a:buChar char="•"/>
            </a:pPr>
            <a:r>
              <a:rPr lang="en-US" sz="1200" b="1" dirty="0">
                <a:solidFill>
                  <a:srgbClr val="333F70"/>
                </a:solidFill>
                <a:latin typeface="Open Sans Bold" pitchFamily="34" charset="0"/>
                <a:ea typeface="Open Sans Bold" pitchFamily="34" charset="-122"/>
                <a:cs typeface="Open Sans Bold" pitchFamily="34" charset="-120"/>
              </a:rPr>
              <a:t>Grade Label:</a:t>
            </a:r>
            <a:pPr algn="l" marL="243840" indent="-243840">
              <a:lnSpc>
                <a:spcPct val="122000"/>
              </a:lnSpc>
              <a:buSzPct val="100000"/>
              <a:buChar char="•"/>
            </a:pPr>
            <a:r>
              <a:rPr lang="en-US" sz="1200" dirty="0">
                <a:solidFill>
                  <a:srgbClr val="333F70"/>
                </a:solidFill>
                <a:latin typeface="Open Sans" pitchFamily="34" charset="0"/>
                <a:ea typeface="Open Sans" pitchFamily="34" charset="-122"/>
                <a:cs typeface="Open Sans" pitchFamily="34" charset="-120"/>
              </a:rPr>
              <a:t> Indicates quality level (e.g., USDA Grade A).</a:t>
            </a:r>
            <a:endParaRPr lang="en-US" sz="1200" dirty="0"/>
          </a:p>
          <a:p>
            <a:pPr algn="l" marL="243840" indent="-243840">
              <a:lnSpc>
                <a:spcPct val="122000"/>
              </a:lnSpc>
              <a:buSzPct val="100000"/>
              <a:buChar char="•"/>
            </a:pPr>
            <a:r>
              <a:rPr lang="en-US" sz="1200" b="1" dirty="0">
                <a:solidFill>
                  <a:srgbClr val="333F70"/>
                </a:solidFill>
                <a:latin typeface="Open Sans Bold" pitchFamily="34" charset="0"/>
                <a:ea typeface="Open Sans Bold" pitchFamily="34" charset="-122"/>
                <a:cs typeface="Open Sans Bold" pitchFamily="34" charset="-120"/>
              </a:rPr>
              <a:t>Descriptive Label:</a:t>
            </a:r>
            <a:pPr algn="l" marL="243840" indent="-243840">
              <a:lnSpc>
                <a:spcPct val="122000"/>
              </a:lnSpc>
              <a:buSzPct val="100000"/>
              <a:buChar char="•"/>
            </a:pPr>
            <a:r>
              <a:rPr lang="en-US" sz="1200" dirty="0">
                <a:solidFill>
                  <a:srgbClr val="333F70"/>
                </a:solidFill>
                <a:latin typeface="Open Sans" pitchFamily="34" charset="0"/>
                <a:ea typeface="Open Sans" pitchFamily="34" charset="-122"/>
                <a:cs typeface="Open Sans" pitchFamily="34" charset="-120"/>
              </a:rPr>
              <a:t> Provides product use, care, or features.</a:t>
            </a:r>
            <a:endParaRPr lang="en-US" sz="1200" dirty="0"/>
          </a:p>
          <a:p>
            <a:pPr algn="l" marL="243840" indent="-243840">
              <a:lnSpc>
                <a:spcPct val="122000"/>
              </a:lnSpc>
              <a:buSzPct val="100000"/>
              <a:buChar char="•"/>
            </a:pPr>
            <a:r>
              <a:rPr lang="en-US" sz="1200" b="1" dirty="0">
                <a:solidFill>
                  <a:srgbClr val="333F70"/>
                </a:solidFill>
                <a:latin typeface="Open Sans Bold" pitchFamily="34" charset="0"/>
                <a:ea typeface="Open Sans Bold" pitchFamily="34" charset="-122"/>
                <a:cs typeface="Open Sans Bold" pitchFamily="34" charset="-120"/>
              </a:rPr>
              <a:t>Informational Label:</a:t>
            </a:r>
            <a:pPr algn="l" marL="243840" indent="-243840">
              <a:lnSpc>
                <a:spcPct val="122000"/>
              </a:lnSpc>
              <a:buSzPct val="100000"/>
              <a:buChar char="•"/>
            </a:pPr>
            <a:r>
              <a:rPr lang="en-US" sz="1200" dirty="0">
                <a:solidFill>
                  <a:srgbClr val="333F70"/>
                </a:solidFill>
                <a:latin typeface="Open Sans" pitchFamily="34" charset="0"/>
                <a:ea typeface="Open Sans" pitchFamily="34" charset="-122"/>
                <a:cs typeface="Open Sans" pitchFamily="34" charset="-120"/>
              </a:rPr>
              <a:t> Details ingredients, nutrition facts, warnings.</a:t>
            </a:r>
            <a:endParaRPr lang="en-US" sz="1200" dirty="0"/>
          </a:p>
        </p:txBody>
      </p:sp>
      <p:pic>
        <p:nvPicPr>
          <p:cNvPr id="9"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161926" y="3570585"/>
            <a:ext cx="5368295" cy="2436912"/>
          </a:xfrm>
          <a:prstGeom prst="rect">
            <a:avLst/>
          </a:prstGeom>
        </p:spPr>
      </p:pic>
      <p:pic>
        <p:nvPicPr>
          <p:cNvPr id="10"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751172" y="3712865"/>
            <a:ext cx="189702" cy="189706"/>
          </a:xfrm>
          <a:prstGeom prst="rect">
            <a:avLst/>
          </a:prstGeom>
        </p:spPr>
      </p:pic>
      <p:sp>
        <p:nvSpPr>
          <p:cNvPr id="11" name="Text 4"/>
          <p:cNvSpPr/>
          <p:nvPr/>
        </p:nvSpPr>
        <p:spPr>
          <a:xfrm>
            <a:off x="6339126" y="4203204"/>
            <a:ext cx="2965376" cy="247154"/>
          </a:xfrm>
          <a:prstGeom prst="rect">
            <a:avLst/>
          </a:prstGeom>
          <a:noFill/>
          <a:ln/>
        </p:spPr>
        <p:txBody>
          <a:bodyPr wrap="none" lIns="0" tIns="0" rIns="0" bIns="0" rtlCol="0" anchor="t"/>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Key Legal Requirements</a:t>
            </a:r>
            <a:endParaRPr lang="en-US" sz="1550" dirty="0"/>
          </a:p>
        </p:txBody>
      </p:sp>
      <p:sp>
        <p:nvSpPr>
          <p:cNvPr id="12" name="Text 5"/>
          <p:cNvSpPr/>
          <p:nvPr/>
        </p:nvSpPr>
        <p:spPr>
          <a:xfrm>
            <a:off x="6339126" y="4529733"/>
            <a:ext cx="5013894" cy="1300559"/>
          </a:xfrm>
          <a:prstGeom prst="rect">
            <a:avLst/>
          </a:prstGeom>
          <a:noFill/>
          <a:ln/>
        </p:spPr>
        <p:txBody>
          <a:bodyPr wrap="square" lIns="0" tIns="0" rIns="0" bIns="0" rtlCol="0" anchor="t">
            <a:normAutofit/>
          </a:bodyPr>
          <a:lstStyle/>
          <a:p>
            <a:pPr algn="l" marL="243840" indent="-243840">
              <a:lnSpc>
                <a:spcPct val="122000"/>
              </a:lnSpc>
              <a:buSzPct val="100000"/>
              <a:buChar char="•"/>
            </a:pPr>
            <a:r>
              <a:rPr lang="en-US" sz="1200" b="1" dirty="0">
                <a:solidFill>
                  <a:srgbClr val="333F70"/>
                </a:solidFill>
                <a:latin typeface="Open Sans Bold" pitchFamily="34" charset="0"/>
                <a:ea typeface="Open Sans Bold" pitchFamily="34" charset="-122"/>
                <a:cs typeface="Open Sans Bold" pitchFamily="34" charset="-120"/>
              </a:rPr>
              <a:t>FDA:</a:t>
            </a:r>
            <a:pPr algn="l" marL="243840" indent="-243840">
              <a:lnSpc>
                <a:spcPct val="122000"/>
              </a:lnSpc>
              <a:buSzPct val="100000"/>
              <a:buChar char="•"/>
            </a:pPr>
            <a:r>
              <a:rPr lang="en-US" sz="1200" dirty="0">
                <a:solidFill>
                  <a:srgbClr val="333F70"/>
                </a:solidFill>
                <a:latin typeface="Open Sans" pitchFamily="34" charset="0"/>
                <a:ea typeface="Open Sans" pitchFamily="34" charset="-122"/>
                <a:cs typeface="Open Sans" pitchFamily="34" charset="-120"/>
              </a:rPr>
              <a:t> Food, drug, cosmetic, and medical device labeling regulations.</a:t>
            </a:r>
            <a:endParaRPr lang="en-US" sz="1200" dirty="0"/>
          </a:p>
          <a:p>
            <a:pPr algn="l" marL="243840" indent="-243840">
              <a:lnSpc>
                <a:spcPct val="122000"/>
              </a:lnSpc>
              <a:buSzPct val="100000"/>
              <a:buChar char="•"/>
            </a:pPr>
            <a:r>
              <a:rPr lang="en-US" sz="1200" b="1" dirty="0">
                <a:solidFill>
                  <a:srgbClr val="333F70"/>
                </a:solidFill>
                <a:latin typeface="Open Sans Bold" pitchFamily="34" charset="0"/>
                <a:ea typeface="Open Sans Bold" pitchFamily="34" charset="-122"/>
                <a:cs typeface="Open Sans Bold" pitchFamily="34" charset="-120"/>
              </a:rPr>
              <a:t>FTC:</a:t>
            </a:r>
            <a:pPr algn="l" marL="243840" indent="-243840">
              <a:lnSpc>
                <a:spcPct val="122000"/>
              </a:lnSpc>
              <a:buSzPct val="100000"/>
              <a:buChar char="•"/>
            </a:pPr>
            <a:r>
              <a:rPr lang="en-US" sz="1200" dirty="0">
                <a:solidFill>
                  <a:srgbClr val="333F70"/>
                </a:solidFill>
                <a:latin typeface="Open Sans" pitchFamily="34" charset="0"/>
                <a:ea typeface="Open Sans" pitchFamily="34" charset="-122"/>
                <a:cs typeface="Open Sans" pitchFamily="34" charset="-120"/>
              </a:rPr>
              <a:t> Ensures advertising and marketing claims are truthful.</a:t>
            </a:r>
            <a:endParaRPr lang="en-US" sz="1200" dirty="0"/>
          </a:p>
          <a:p>
            <a:pPr algn="l" marL="243840" indent="-243840">
              <a:lnSpc>
                <a:spcPct val="122000"/>
              </a:lnSpc>
              <a:buSzPct val="100000"/>
              <a:buChar char="•"/>
            </a:pPr>
            <a:r>
              <a:rPr lang="en-US" sz="1200" b="1" dirty="0">
                <a:solidFill>
                  <a:srgbClr val="333F70"/>
                </a:solidFill>
                <a:latin typeface="Open Sans Bold" pitchFamily="34" charset="0"/>
                <a:ea typeface="Open Sans Bold" pitchFamily="34" charset="-122"/>
                <a:cs typeface="Open Sans Bold" pitchFamily="34" charset="-120"/>
              </a:rPr>
              <a:t>Country of Origin:</a:t>
            </a:r>
            <a:pPr algn="l" marL="243840" indent="-243840">
              <a:lnSpc>
                <a:spcPct val="122000"/>
              </a:lnSpc>
              <a:buSzPct val="100000"/>
              <a:buChar char="•"/>
            </a:pPr>
            <a:r>
              <a:rPr lang="en-US" sz="1200" dirty="0">
                <a:solidFill>
                  <a:srgbClr val="333F70"/>
                </a:solidFill>
                <a:latin typeface="Open Sans" pitchFamily="34" charset="0"/>
                <a:ea typeface="Open Sans" pitchFamily="34" charset="-122"/>
                <a:cs typeface="Open Sans" pitchFamily="34" charset="-120"/>
              </a:rPr>
              <a:t> Mandates disclosure of product origin.</a:t>
            </a:r>
            <a:endParaRPr lang="en-US" sz="1200" dirty="0"/>
          </a:p>
          <a:p>
            <a:pPr algn="l" marL="243840" indent="-243840">
              <a:lnSpc>
                <a:spcPct val="122000"/>
              </a:lnSpc>
              <a:buSzPct val="100000"/>
              <a:buChar char="•"/>
            </a:pPr>
            <a:r>
              <a:rPr lang="en-US" sz="1200" b="1" dirty="0">
                <a:solidFill>
                  <a:srgbClr val="333F70"/>
                </a:solidFill>
                <a:latin typeface="Open Sans Bold" pitchFamily="34" charset="0"/>
                <a:ea typeface="Open Sans Bold" pitchFamily="34" charset="-122"/>
                <a:cs typeface="Open Sans Bold" pitchFamily="34" charset="-120"/>
              </a:rPr>
              <a:t>Specific Industry Laws:</a:t>
            </a:r>
            <a:pPr algn="l" marL="243840" indent="-243840">
              <a:lnSpc>
                <a:spcPct val="122000"/>
              </a:lnSpc>
              <a:buSzPct val="100000"/>
              <a:buChar char="•"/>
            </a:pPr>
            <a:r>
              <a:rPr lang="en-US" sz="1200" dirty="0">
                <a:solidFill>
                  <a:srgbClr val="333F70"/>
                </a:solidFill>
                <a:latin typeface="Open Sans" pitchFamily="34" charset="0"/>
                <a:ea typeface="Open Sans" pitchFamily="34" charset="-122"/>
                <a:cs typeface="Open Sans" pitchFamily="34" charset="-120"/>
              </a:rPr>
              <a:t> Alcohol, tobacco, chemicals, etc.</a:t>
            </a:r>
            <a:endParaRPr lang="en-US" sz="1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661475" y="519807"/>
            <a:ext cx="10868745" cy="826889"/>
          </a:xfrm>
          <a:prstGeom prst="rect">
            <a:avLst/>
          </a:prstGeom>
          <a:noFill/>
          <a:ln/>
        </p:spPr>
        <p:txBody>
          <a:bodyPr wrap="square" lIns="0" tIns="0" rIns="0" bIns="0" rtlCol="0" anchor="t">
            <a:normAutofit/>
          </a:bodyPr>
          <a:lstStyle/>
          <a:p>
            <a:pPr algn="l" indent="0" marL="0">
              <a:lnSpc>
                <a:spcPct val="104000"/>
              </a:lnSpc>
              <a:buNone/>
            </a:pPr>
            <a:r>
              <a:rPr lang="en-US" sz="2600" b="1" dirty="0">
                <a:solidFill>
                  <a:srgbClr val="333F70"/>
                </a:solidFill>
                <a:latin typeface="Unbounded Bold" pitchFamily="34" charset="0"/>
                <a:ea typeface="Unbounded Bold" pitchFamily="34" charset="-122"/>
                <a:cs typeface="Unbounded Bold" pitchFamily="34" charset="-120"/>
              </a:rPr>
              <a:t>Integrated Marketing Communications: A Unified Voice</a:t>
            </a:r>
            <a:endParaRPr lang="en-US" sz="2600" dirty="0"/>
          </a:p>
        </p:txBody>
      </p:sp>
      <p:sp>
        <p:nvSpPr>
          <p:cNvPr id="3" name="Text 1"/>
          <p:cNvSpPr/>
          <p:nvPr/>
        </p:nvSpPr>
        <p:spPr>
          <a:xfrm>
            <a:off x="661475" y="1531938"/>
            <a:ext cx="10868745"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333F70"/>
                </a:solidFill>
                <a:latin typeface="Open Sans" pitchFamily="34" charset="0"/>
                <a:ea typeface="Open Sans" pitchFamily="34" charset="-122"/>
                <a:cs typeface="Open Sans" pitchFamily="34" charset="-120"/>
              </a:rPr>
              <a:t>In today's fragmented media landscape, ensuring your brand speaks with one voice across all channels is paramount. Integrated Marketing Communications (IMC) is the strategic approach that harmonizes every touchpoint to build a cohesive and powerful brand image.</a:t>
            </a:r>
            <a:endParaRPr lang="en-US" sz="1000" dirty="0"/>
          </a:p>
        </p:txBody>
      </p:sp>
      <p:pic>
        <p:nvPicPr>
          <p:cNvPr id="4" name="Image 0" descr="preencoded.png">    </p:cNvPr>
          <p:cNvPicPr>
            <a:picLocks noChangeAspect="1"/>
          </p:cNvPicPr>
          <p:nvPr/>
        </p:nvPicPr>
        <p:blipFill>
          <a:blip r:embed="rId1"/>
          <a:stretch>
            <a:fillRect/>
          </a:stretch>
        </p:blipFill>
        <p:spPr>
          <a:xfrm>
            <a:off x="661475" y="1996083"/>
            <a:ext cx="7608102" cy="4246463"/>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sp>
        <p:nvSpPr>
          <p:cNvPr id="2" name="Text 0"/>
          <p:cNvSpPr/>
          <p:nvPr/>
        </p:nvSpPr>
        <p:spPr>
          <a:xfrm>
            <a:off x="661475" y="519807"/>
            <a:ext cx="7276521" cy="359866"/>
          </a:xfrm>
          <a:prstGeom prst="rect">
            <a:avLst/>
          </a:prstGeom>
          <a:noFill/>
          <a:ln/>
        </p:spPr>
        <p:txBody>
          <a:bodyPr wrap="none" lIns="0" tIns="0" rIns="0" bIns="0" rtlCol="0" anchor="t"/>
          <a:lstStyle/>
          <a:p>
            <a:pPr algn="l" indent="0" marL="0">
              <a:lnSpc>
                <a:spcPct val="104000"/>
              </a:lnSpc>
              <a:buNone/>
            </a:pPr>
            <a:r>
              <a:rPr lang="en-US" sz="2250" b="1" dirty="0">
                <a:solidFill>
                  <a:srgbClr val="333F70"/>
                </a:solidFill>
                <a:latin typeface="Unbounded Bold" pitchFamily="34" charset="0"/>
                <a:ea typeface="Unbounded Bold" pitchFamily="34" charset="-122"/>
                <a:cs typeface="Unbounded Bold" pitchFamily="34" charset="-120"/>
              </a:rPr>
              <a:t>Global Branding: Expanding Horizons</a:t>
            </a:r>
            <a:endParaRPr lang="en-US" sz="2250" dirty="0"/>
          </a:p>
        </p:txBody>
      </p:sp>
      <p:sp>
        <p:nvSpPr>
          <p:cNvPr id="3" name="Text 1"/>
          <p:cNvSpPr/>
          <p:nvPr/>
        </p:nvSpPr>
        <p:spPr>
          <a:xfrm>
            <a:off x="661475" y="1019969"/>
            <a:ext cx="10868745" cy="296466"/>
          </a:xfrm>
          <a:prstGeom prst="rect">
            <a:avLst/>
          </a:prstGeom>
          <a:noFill/>
          <a:ln/>
        </p:spPr>
        <p:txBody>
          <a:bodyPr wrap="square" lIns="0" tIns="0" rIns="0" bIns="0" rtlCol="0" anchor="t">
            <a:normAutofit/>
          </a:bodyPr>
          <a:lstStyle/>
          <a:p>
            <a:pPr algn="l" indent="0" marL="0">
              <a:lnSpc>
                <a:spcPct val="107000"/>
              </a:lnSpc>
              <a:buNone/>
            </a:pPr>
            <a:r>
              <a:rPr lang="en-US" sz="900" dirty="0">
                <a:solidFill>
                  <a:srgbClr val="333F70"/>
                </a:solidFill>
                <a:latin typeface="Open Sans" pitchFamily="34" charset="0"/>
                <a:ea typeface="Open Sans" pitchFamily="34" charset="-122"/>
                <a:cs typeface="Open Sans" pitchFamily="34" charset="-120"/>
              </a:rPr>
              <a:t>As businesses look beyond domestic markets, global branding emerges as a critical strategy. It's about building a consistent brand identity that resonates across diverse cultures and geographies, driving recognition and trust worldwide.</a:t>
            </a:r>
            <a:endParaRPr lang="en-US" sz="900" dirty="0"/>
          </a:p>
        </p:txBody>
      </p:sp>
      <p:sp>
        <p:nvSpPr>
          <p:cNvPr id="4" name="Shape 2"/>
          <p:cNvSpPr/>
          <p:nvPr/>
        </p:nvSpPr>
        <p:spPr>
          <a:xfrm>
            <a:off x="661475" y="1474192"/>
            <a:ext cx="574661" cy="187722"/>
          </a:xfrm>
          <a:prstGeom prst="roundRect">
            <a:avLst>
              <a:gd name="adj" fmla="val 20616"/>
            </a:avLst>
          </a:prstGeom>
          <a:solidFill>
            <a:srgbClr val="D6F5EE"/>
          </a:solidFill>
          <a:ln/>
        </p:spPr>
      </p:sp>
      <p:sp>
        <p:nvSpPr>
          <p:cNvPr id="5" name="Text 3"/>
          <p:cNvSpPr/>
          <p:nvPr/>
        </p:nvSpPr>
        <p:spPr>
          <a:xfrm>
            <a:off x="730529" y="1508720"/>
            <a:ext cx="1046136" cy="118666"/>
          </a:xfrm>
          <a:prstGeom prst="rect">
            <a:avLst/>
          </a:prstGeom>
          <a:noFill/>
          <a:ln/>
        </p:spPr>
        <p:txBody>
          <a:bodyPr wrap="none" lIns="0" tIns="0" rIns="0" bIns="0" rtlCol="0" anchor="t"/>
          <a:lstStyle/>
          <a:p>
            <a:pPr algn="l" indent="0" marL="0">
              <a:lnSpc>
                <a:spcPct val="107000"/>
              </a:lnSpc>
              <a:buNone/>
            </a:pPr>
            <a:r>
              <a:rPr lang="en-US" sz="700" dirty="0">
                <a:solidFill>
                  <a:srgbClr val="333F70"/>
                </a:solidFill>
                <a:latin typeface="Open Sans" pitchFamily="34" charset="0"/>
                <a:ea typeface="Open Sans" pitchFamily="34" charset="-122"/>
                <a:cs typeface="Open Sans" pitchFamily="34" charset="-120"/>
              </a:rPr>
              <a:t>STRATEGY</a:t>
            </a:r>
            <a:endParaRPr lang="en-US" sz="700" dirty="0"/>
          </a:p>
        </p:txBody>
      </p:sp>
      <p:sp>
        <p:nvSpPr>
          <p:cNvPr id="6" name="Text 4"/>
          <p:cNvSpPr/>
          <p:nvPr/>
        </p:nvSpPr>
        <p:spPr>
          <a:xfrm>
            <a:off x="661475" y="1689894"/>
            <a:ext cx="2401232" cy="215900"/>
          </a:xfrm>
          <a:prstGeom prst="rect">
            <a:avLst/>
          </a:prstGeom>
          <a:noFill/>
          <a:ln/>
        </p:spPr>
        <p:txBody>
          <a:bodyPr wrap="none" lIns="0" tIns="0" rIns="0" bIns="0" rtlCol="0" anchor="t"/>
          <a:lstStyle/>
          <a:p>
            <a:pPr algn="l" indent="0" marL="0">
              <a:lnSpc>
                <a:spcPct val="104000"/>
              </a:lnSpc>
              <a:buNone/>
            </a:pPr>
            <a:r>
              <a:rPr lang="en-US" sz="1350" b="1" dirty="0">
                <a:solidFill>
                  <a:srgbClr val="333F70"/>
                </a:solidFill>
                <a:latin typeface="Unbounded Bold" pitchFamily="34" charset="0"/>
                <a:ea typeface="Unbounded Bold" pitchFamily="34" charset="-122"/>
                <a:cs typeface="Unbounded Bold" pitchFamily="34" charset="-120"/>
              </a:rPr>
              <a:t>Standardization</a:t>
            </a:r>
            <a:endParaRPr lang="en-US" sz="1350" dirty="0"/>
          </a:p>
        </p:txBody>
      </p:sp>
      <p:sp>
        <p:nvSpPr>
          <p:cNvPr id="7" name="Text 5"/>
          <p:cNvSpPr/>
          <p:nvPr/>
        </p:nvSpPr>
        <p:spPr>
          <a:xfrm>
            <a:off x="661475" y="1975941"/>
            <a:ext cx="5903467" cy="148233"/>
          </a:xfrm>
          <a:prstGeom prst="rect">
            <a:avLst/>
          </a:prstGeom>
          <a:noFill/>
          <a:ln/>
        </p:spPr>
        <p:txBody>
          <a:bodyPr wrap="none" lIns="0" tIns="0" rIns="0" bIns="0" rtlCol="0" anchor="t"/>
          <a:lstStyle/>
          <a:p>
            <a:pPr algn="l" indent="0" marL="0">
              <a:lnSpc>
                <a:spcPct val="107000"/>
              </a:lnSpc>
              <a:buNone/>
            </a:pPr>
            <a:r>
              <a:rPr lang="en-US" sz="900" dirty="0">
                <a:solidFill>
                  <a:srgbClr val="333F70"/>
                </a:solidFill>
                <a:latin typeface="Open Sans" pitchFamily="34" charset="0"/>
                <a:ea typeface="Open Sans" pitchFamily="34" charset="-122"/>
                <a:cs typeface="Open Sans" pitchFamily="34" charset="-120"/>
              </a:rPr>
              <a:t>Maintain a uniform brand message, product, and marketing mix across all international markets.</a:t>
            </a:r>
            <a:endParaRPr lang="en-US" sz="900" dirty="0"/>
          </a:p>
        </p:txBody>
      </p:sp>
      <p:sp>
        <p:nvSpPr>
          <p:cNvPr id="8" name="Text 6"/>
          <p:cNvSpPr/>
          <p:nvPr/>
        </p:nvSpPr>
        <p:spPr>
          <a:xfrm>
            <a:off x="661475" y="2187277"/>
            <a:ext cx="5293882" cy="493713"/>
          </a:xfrm>
          <a:prstGeom prst="rect">
            <a:avLst/>
          </a:prstGeom>
          <a:noFill/>
          <a:ln/>
        </p:spPr>
        <p:txBody>
          <a:bodyPr wrap="square" lIns="0" tIns="0" rIns="0" bIns="0" rtlCol="0" anchor="t">
            <a:normAutofit/>
          </a:bodyPr>
          <a:lstStyle/>
          <a:p>
            <a:pPr algn="l" marL="182880" indent="-182880">
              <a:lnSpc>
                <a:spcPct val="107000"/>
              </a:lnSpc>
              <a:buSzPct val="100000"/>
              <a:buChar char="•"/>
            </a:pPr>
            <a:r>
              <a:rPr lang="en-US" sz="900" dirty="0">
                <a:solidFill>
                  <a:srgbClr val="333F70"/>
                </a:solidFill>
                <a:latin typeface="Open Sans" pitchFamily="34" charset="0"/>
                <a:ea typeface="Open Sans" pitchFamily="34" charset="-122"/>
                <a:cs typeface="Open Sans" pitchFamily="34" charset="-120"/>
              </a:rPr>
              <a:t>Cost-effective production</a:t>
            </a:r>
            <a:endParaRPr lang="en-US" sz="900" dirty="0"/>
          </a:p>
          <a:p>
            <a:pPr algn="l" marL="182880" indent="-182880">
              <a:lnSpc>
                <a:spcPct val="107000"/>
              </a:lnSpc>
              <a:buSzPct val="100000"/>
              <a:buChar char="•"/>
            </a:pPr>
            <a:r>
              <a:rPr lang="en-US" sz="900" dirty="0">
                <a:solidFill>
                  <a:srgbClr val="333F70"/>
                </a:solidFill>
                <a:latin typeface="Open Sans" pitchFamily="34" charset="0"/>
                <a:ea typeface="Open Sans" pitchFamily="34" charset="-122"/>
                <a:cs typeface="Open Sans" pitchFamily="34" charset="-120"/>
              </a:rPr>
              <a:t>Consistent global image</a:t>
            </a:r>
            <a:endParaRPr lang="en-US" sz="900" dirty="0"/>
          </a:p>
          <a:p>
            <a:pPr algn="l" marL="182880" indent="-182880">
              <a:lnSpc>
                <a:spcPct val="107000"/>
              </a:lnSpc>
              <a:buSzPct val="100000"/>
              <a:buChar char="•"/>
            </a:pPr>
            <a:r>
              <a:rPr lang="en-US" sz="900" dirty="0">
                <a:solidFill>
                  <a:srgbClr val="333F70"/>
                </a:solidFill>
                <a:latin typeface="Open Sans" pitchFamily="34" charset="0"/>
                <a:ea typeface="Open Sans" pitchFamily="34" charset="-122"/>
                <a:cs typeface="Open Sans" pitchFamily="34" charset="-120"/>
              </a:rPr>
              <a:t>Simpler management</a:t>
            </a:r>
            <a:endParaRPr lang="en-US" sz="900" dirty="0"/>
          </a:p>
        </p:txBody>
      </p:sp>
      <p:pic>
        <p:nvPicPr>
          <p:cNvPr id="9" name="Image 0" descr="preencoded.png">    </p:cNvPr>
          <p:cNvPicPr>
            <a:picLocks noChangeAspect="1"/>
          </p:cNvPicPr>
          <p:nvPr/>
        </p:nvPicPr>
        <p:blipFill>
          <a:blip r:embed="rId1"/>
          <a:stretch>
            <a:fillRect/>
          </a:stretch>
        </p:blipFill>
        <p:spPr>
          <a:xfrm>
            <a:off x="661475" y="2759869"/>
            <a:ext cx="3441019" cy="3441105"/>
          </a:xfrm>
          <a:prstGeom prst="rect">
            <a:avLst/>
          </a:prstGeom>
        </p:spPr>
      </p:pic>
      <p:sp>
        <p:nvSpPr>
          <p:cNvPr id="10" name="Shape 7"/>
          <p:cNvSpPr/>
          <p:nvPr/>
        </p:nvSpPr>
        <p:spPr>
          <a:xfrm>
            <a:off x="6242688" y="1474192"/>
            <a:ext cx="574661" cy="187722"/>
          </a:xfrm>
          <a:prstGeom prst="roundRect">
            <a:avLst>
              <a:gd name="adj" fmla="val 20616"/>
            </a:avLst>
          </a:prstGeom>
          <a:solidFill>
            <a:srgbClr val="D6F5EE"/>
          </a:solidFill>
          <a:ln/>
        </p:spPr>
      </p:sp>
      <p:sp>
        <p:nvSpPr>
          <p:cNvPr id="11" name="Text 8"/>
          <p:cNvSpPr/>
          <p:nvPr/>
        </p:nvSpPr>
        <p:spPr>
          <a:xfrm>
            <a:off x="6311742" y="1508720"/>
            <a:ext cx="1046136" cy="118666"/>
          </a:xfrm>
          <a:prstGeom prst="rect">
            <a:avLst/>
          </a:prstGeom>
          <a:noFill/>
          <a:ln/>
        </p:spPr>
        <p:txBody>
          <a:bodyPr wrap="none" lIns="0" tIns="0" rIns="0" bIns="0" rtlCol="0" anchor="t"/>
          <a:lstStyle/>
          <a:p>
            <a:pPr algn="l" indent="0" marL="0">
              <a:lnSpc>
                <a:spcPct val="107000"/>
              </a:lnSpc>
              <a:buNone/>
            </a:pPr>
            <a:r>
              <a:rPr lang="en-US" sz="700" dirty="0">
                <a:solidFill>
                  <a:srgbClr val="333F70"/>
                </a:solidFill>
                <a:latin typeface="Open Sans" pitchFamily="34" charset="0"/>
                <a:ea typeface="Open Sans" pitchFamily="34" charset="-122"/>
                <a:cs typeface="Open Sans" pitchFamily="34" charset="-120"/>
              </a:rPr>
              <a:t>STRATEGY</a:t>
            </a:r>
            <a:endParaRPr lang="en-US" sz="700" dirty="0"/>
          </a:p>
        </p:txBody>
      </p:sp>
      <p:sp>
        <p:nvSpPr>
          <p:cNvPr id="12" name="Text 9"/>
          <p:cNvSpPr/>
          <p:nvPr/>
        </p:nvSpPr>
        <p:spPr>
          <a:xfrm>
            <a:off x="6242688" y="1689894"/>
            <a:ext cx="2337238" cy="215900"/>
          </a:xfrm>
          <a:prstGeom prst="rect">
            <a:avLst/>
          </a:prstGeom>
          <a:noFill/>
          <a:ln/>
        </p:spPr>
        <p:txBody>
          <a:bodyPr wrap="none" lIns="0" tIns="0" rIns="0" bIns="0" rtlCol="0" anchor="t"/>
          <a:lstStyle/>
          <a:p>
            <a:pPr algn="l" indent="0" marL="0">
              <a:lnSpc>
                <a:spcPct val="104000"/>
              </a:lnSpc>
              <a:buNone/>
            </a:pPr>
            <a:r>
              <a:rPr lang="en-US" sz="1350" b="1" dirty="0">
                <a:solidFill>
                  <a:srgbClr val="333F70"/>
                </a:solidFill>
                <a:latin typeface="Unbounded Bold" pitchFamily="34" charset="0"/>
                <a:ea typeface="Unbounded Bold" pitchFamily="34" charset="-122"/>
                <a:cs typeface="Unbounded Bold" pitchFamily="34" charset="-120"/>
              </a:rPr>
              <a:t>Adaptation</a:t>
            </a:r>
            <a:endParaRPr lang="en-US" sz="1350" dirty="0"/>
          </a:p>
        </p:txBody>
      </p:sp>
      <p:sp>
        <p:nvSpPr>
          <p:cNvPr id="13" name="Text 10"/>
          <p:cNvSpPr/>
          <p:nvPr/>
        </p:nvSpPr>
        <p:spPr>
          <a:xfrm>
            <a:off x="6242688" y="1975941"/>
            <a:ext cx="5903467" cy="148233"/>
          </a:xfrm>
          <a:prstGeom prst="rect">
            <a:avLst/>
          </a:prstGeom>
          <a:noFill/>
          <a:ln/>
        </p:spPr>
        <p:txBody>
          <a:bodyPr wrap="none" lIns="0" tIns="0" rIns="0" bIns="0" rtlCol="0" anchor="t"/>
          <a:lstStyle/>
          <a:p>
            <a:pPr algn="l" indent="0" marL="0">
              <a:lnSpc>
                <a:spcPct val="107000"/>
              </a:lnSpc>
              <a:buNone/>
            </a:pPr>
            <a:r>
              <a:rPr lang="en-US" sz="900" dirty="0">
                <a:solidFill>
                  <a:srgbClr val="333F70"/>
                </a:solidFill>
                <a:latin typeface="Open Sans" pitchFamily="34" charset="0"/>
                <a:ea typeface="Open Sans" pitchFamily="34" charset="-122"/>
                <a:cs typeface="Open Sans" pitchFamily="34" charset="-120"/>
              </a:rPr>
              <a:t>Tailor brand elements, products, and marketing to fit local cultures, preferences, and regulations.</a:t>
            </a:r>
            <a:endParaRPr lang="en-US" sz="900" dirty="0"/>
          </a:p>
        </p:txBody>
      </p:sp>
      <p:sp>
        <p:nvSpPr>
          <p:cNvPr id="14" name="Text 11"/>
          <p:cNvSpPr/>
          <p:nvPr/>
        </p:nvSpPr>
        <p:spPr>
          <a:xfrm>
            <a:off x="6242688" y="2187277"/>
            <a:ext cx="5293882" cy="493713"/>
          </a:xfrm>
          <a:prstGeom prst="rect">
            <a:avLst/>
          </a:prstGeom>
          <a:noFill/>
          <a:ln/>
        </p:spPr>
        <p:txBody>
          <a:bodyPr wrap="square" lIns="0" tIns="0" rIns="0" bIns="0" rtlCol="0" anchor="t">
            <a:normAutofit/>
          </a:bodyPr>
          <a:lstStyle/>
          <a:p>
            <a:pPr algn="l" marL="182880" indent="-182880">
              <a:lnSpc>
                <a:spcPct val="107000"/>
              </a:lnSpc>
              <a:buSzPct val="100000"/>
              <a:buChar char="•"/>
            </a:pPr>
            <a:r>
              <a:rPr lang="en-US" sz="900" dirty="0">
                <a:solidFill>
                  <a:srgbClr val="333F70"/>
                </a:solidFill>
                <a:latin typeface="Open Sans" pitchFamily="34" charset="0"/>
                <a:ea typeface="Open Sans" pitchFamily="34" charset="-122"/>
                <a:cs typeface="Open Sans" pitchFamily="34" charset="-120"/>
              </a:rPr>
              <a:t>Increased local relevance</a:t>
            </a:r>
            <a:endParaRPr lang="en-US" sz="900" dirty="0"/>
          </a:p>
          <a:p>
            <a:pPr algn="l" marL="182880" indent="-182880">
              <a:lnSpc>
                <a:spcPct val="107000"/>
              </a:lnSpc>
              <a:buSzPct val="100000"/>
              <a:buChar char="•"/>
            </a:pPr>
            <a:r>
              <a:rPr lang="en-US" sz="900" dirty="0">
                <a:solidFill>
                  <a:srgbClr val="333F70"/>
                </a:solidFill>
                <a:latin typeface="Open Sans" pitchFamily="34" charset="0"/>
                <a:ea typeface="Open Sans" pitchFamily="34" charset="-122"/>
                <a:cs typeface="Open Sans" pitchFamily="34" charset="-120"/>
              </a:rPr>
              <a:t>Better market penetration</a:t>
            </a:r>
            <a:endParaRPr lang="en-US" sz="900" dirty="0"/>
          </a:p>
          <a:p>
            <a:pPr algn="l" marL="182880" indent="-182880">
              <a:lnSpc>
                <a:spcPct val="107000"/>
              </a:lnSpc>
              <a:buSzPct val="100000"/>
              <a:buChar char="•"/>
            </a:pPr>
            <a:r>
              <a:rPr lang="en-US" sz="900" dirty="0">
                <a:solidFill>
                  <a:srgbClr val="333F70"/>
                </a:solidFill>
                <a:latin typeface="Open Sans" pitchFamily="34" charset="0"/>
                <a:ea typeface="Open Sans" pitchFamily="34" charset="-122"/>
                <a:cs typeface="Open Sans" pitchFamily="34" charset="-120"/>
              </a:rPr>
              <a:t>Higher customer acceptance</a:t>
            </a:r>
            <a:endParaRPr lang="en-US" sz="900" dirty="0"/>
          </a:p>
        </p:txBody>
      </p:sp>
      <p:pic>
        <p:nvPicPr>
          <p:cNvPr id="15" name="Image 1" descr="preencoded.png">    </p:cNvPr>
          <p:cNvPicPr>
            <a:picLocks noChangeAspect="1"/>
          </p:cNvPicPr>
          <p:nvPr/>
        </p:nvPicPr>
        <p:blipFill>
          <a:blip r:embed="rId2"/>
          <a:stretch>
            <a:fillRect/>
          </a:stretch>
        </p:blipFill>
        <p:spPr>
          <a:xfrm>
            <a:off x="6242688" y="2759869"/>
            <a:ext cx="3441019" cy="344110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661475" y="519807"/>
            <a:ext cx="8257175" cy="561181"/>
          </a:xfrm>
          <a:prstGeom prst="rect">
            <a:avLst/>
          </a:prstGeom>
          <a:noFill/>
          <a:ln/>
        </p:spPr>
        <p:txBody>
          <a:bodyPr wrap="none" lIns="0" tIns="0" rIns="0" bIns="0" rtlCol="0" anchor="t"/>
          <a:lstStyle/>
          <a:p>
            <a:pPr algn="l" indent="0" marL="0">
              <a:lnSpc>
                <a:spcPct val="104000"/>
              </a:lnSpc>
              <a:buNone/>
            </a:pPr>
            <a:r>
              <a:rPr lang="en-US" sz="3500" b="1" dirty="0">
                <a:solidFill>
                  <a:srgbClr val="333F70"/>
                </a:solidFill>
                <a:latin typeface="Unbounded Bold" pitchFamily="34" charset="0"/>
                <a:ea typeface="Unbounded Bold" pitchFamily="34" charset="-122"/>
                <a:cs typeface="Unbounded Bold" pitchFamily="34" charset="-120"/>
              </a:rPr>
              <a:t>Global Branding Strategies</a:t>
            </a:r>
            <a:endParaRPr lang="en-US" sz="3500" dirty="0"/>
          </a:p>
        </p:txBody>
      </p:sp>
      <p:sp>
        <p:nvSpPr>
          <p:cNvPr id="3" name="Text 1"/>
          <p:cNvSpPr/>
          <p:nvPr/>
        </p:nvSpPr>
        <p:spPr>
          <a:xfrm>
            <a:off x="661475" y="1422102"/>
            <a:ext cx="10868745" cy="560189"/>
          </a:xfrm>
          <a:prstGeom prst="rect">
            <a:avLst/>
          </a:prstGeom>
          <a:noFill/>
          <a:ln/>
        </p:spPr>
        <p:txBody>
          <a:bodyPr wrap="square" lIns="0" tIns="0" rIns="0" bIns="0" rtlCol="0" anchor="t">
            <a:normAutofit/>
          </a:bodyPr>
          <a:lstStyle/>
          <a:p>
            <a:pPr algn="l" indent="0" marL="0">
              <a:lnSpc>
                <a:spcPct val="130000"/>
              </a:lnSpc>
              <a:buNone/>
            </a:pPr>
            <a:r>
              <a:rPr lang="en-US" sz="1400" dirty="0">
                <a:solidFill>
                  <a:srgbClr val="333F70"/>
                </a:solidFill>
                <a:latin typeface="Open Sans" pitchFamily="34" charset="0"/>
                <a:ea typeface="Open Sans" pitchFamily="34" charset="-122"/>
                <a:cs typeface="Open Sans" pitchFamily="34" charset="-120"/>
              </a:rPr>
              <a:t>Navigating international markets requires a clear approach to brand management. Different strategies allow brands to maximize impact while respecting local nuances.</a:t>
            </a:r>
            <a:endParaRPr lang="en-US" sz="1400" dirty="0"/>
          </a:p>
        </p:txBody>
      </p:sp>
      <p:sp>
        <p:nvSpPr>
          <p:cNvPr id="4" name="Shape 2"/>
          <p:cNvSpPr/>
          <p:nvPr/>
        </p:nvSpPr>
        <p:spPr>
          <a:xfrm>
            <a:off x="661475" y="2174180"/>
            <a:ext cx="3509180" cy="2154932"/>
          </a:xfrm>
          <a:prstGeom prst="roundRect">
            <a:avLst>
              <a:gd name="adj" fmla="val 3500"/>
            </a:avLst>
          </a:prstGeom>
          <a:solidFill>
            <a:srgbClr val="D6F5EE"/>
          </a:solidFill>
          <a:ln w="6350">
            <a:solidFill>
              <a:srgbClr val="BCDBD4"/>
            </a:solidFill>
            <a:prstDash val="solid"/>
          </a:ln>
        </p:spPr>
      </p:sp>
      <p:sp>
        <p:nvSpPr>
          <p:cNvPr id="5" name="Text 3"/>
          <p:cNvSpPr/>
          <p:nvPr/>
        </p:nvSpPr>
        <p:spPr>
          <a:xfrm>
            <a:off x="1293780" y="2360017"/>
            <a:ext cx="2244570" cy="280491"/>
          </a:xfrm>
          <a:prstGeom prst="rect">
            <a:avLst/>
          </a:prstGeom>
          <a:noFill/>
          <a:ln/>
        </p:spPr>
        <p:txBody>
          <a:bodyPr wrap="none" lIns="0" tIns="0" rIns="0" bIns="0" rtlCol="0" anchor="t"/>
          <a:lstStyle/>
          <a:p>
            <a:pPr algn="ctr" indent="0" marL="0">
              <a:lnSpc>
                <a:spcPct val="104000"/>
              </a:lnSpc>
              <a:buNone/>
            </a:pPr>
            <a:r>
              <a:rPr lang="en-US" sz="1750" b="1" dirty="0">
                <a:solidFill>
                  <a:srgbClr val="333F70"/>
                </a:solidFill>
                <a:latin typeface="Unbounded Bold" pitchFamily="34" charset="0"/>
                <a:ea typeface="Unbounded Bold" pitchFamily="34" charset="-122"/>
                <a:cs typeface="Unbounded Bold" pitchFamily="34" charset="-120"/>
              </a:rPr>
              <a:t>Global Brand</a:t>
            </a:r>
            <a:endParaRPr lang="en-US" sz="1750" dirty="0"/>
          </a:p>
        </p:txBody>
      </p:sp>
      <p:sp>
        <p:nvSpPr>
          <p:cNvPr id="6" name="Text 4"/>
          <p:cNvSpPr/>
          <p:nvPr/>
        </p:nvSpPr>
        <p:spPr>
          <a:xfrm>
            <a:off x="847307" y="2742803"/>
            <a:ext cx="3137516" cy="1400473"/>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333F70"/>
                </a:solidFill>
                <a:latin typeface="Open Sans" pitchFamily="34" charset="0"/>
                <a:ea typeface="Open Sans" pitchFamily="34" charset="-122"/>
                <a:cs typeface="Open Sans" pitchFamily="34" charset="-120"/>
              </a:rPr>
              <a:t>A unified brand identity and message maintained consistently across all markets worldwide, leveraging universal appeal and economies of scale. Think </a:t>
            </a:r>
            <a:pPr algn="ctr" indent="0" marL="0">
              <a:lnSpc>
                <a:spcPct val="130000"/>
              </a:lnSpc>
              <a:buNone/>
            </a:pPr>
            <a:r>
              <a:rPr lang="en-US" sz="1400" b="1" dirty="0">
                <a:solidFill>
                  <a:srgbClr val="333F70"/>
                </a:solidFill>
                <a:latin typeface="Open Sans Bold" pitchFamily="34" charset="0"/>
                <a:ea typeface="Open Sans Bold" pitchFamily="34" charset="-122"/>
                <a:cs typeface="Open Sans Bold" pitchFamily="34" charset="-120"/>
              </a:rPr>
              <a:t>Apple</a:t>
            </a:r>
            <a:pPr algn="ctr" indent="0" marL="0">
              <a:lnSpc>
                <a:spcPct val="130000"/>
              </a:lnSpc>
              <a:buNone/>
            </a:pPr>
            <a:r>
              <a:rPr lang="en-US" sz="1400" dirty="0">
                <a:solidFill>
                  <a:srgbClr val="333F70"/>
                </a:solidFill>
                <a:latin typeface="Open Sans" pitchFamily="34" charset="0"/>
                <a:ea typeface="Open Sans" pitchFamily="34" charset="-122"/>
                <a:cs typeface="Open Sans" pitchFamily="34" charset="-120"/>
              </a:rPr>
              <a:t>.</a:t>
            </a:r>
            <a:endParaRPr lang="en-US" sz="1400" dirty="0"/>
          </a:p>
        </p:txBody>
      </p:sp>
      <p:sp>
        <p:nvSpPr>
          <p:cNvPr id="7" name="Shape 5"/>
          <p:cNvSpPr/>
          <p:nvPr/>
        </p:nvSpPr>
        <p:spPr>
          <a:xfrm>
            <a:off x="4341208" y="2174180"/>
            <a:ext cx="3509180" cy="2154932"/>
          </a:xfrm>
          <a:prstGeom prst="roundRect">
            <a:avLst>
              <a:gd name="adj" fmla="val 3500"/>
            </a:avLst>
          </a:prstGeom>
          <a:solidFill>
            <a:srgbClr val="D6F5EE"/>
          </a:solidFill>
          <a:ln w="6350">
            <a:solidFill>
              <a:srgbClr val="BCDBD4"/>
            </a:solidFill>
            <a:prstDash val="solid"/>
          </a:ln>
        </p:spPr>
      </p:sp>
      <p:sp>
        <p:nvSpPr>
          <p:cNvPr id="8" name="Text 6"/>
          <p:cNvSpPr/>
          <p:nvPr/>
        </p:nvSpPr>
        <p:spPr>
          <a:xfrm>
            <a:off x="4973513" y="2360017"/>
            <a:ext cx="2244570" cy="280491"/>
          </a:xfrm>
          <a:prstGeom prst="rect">
            <a:avLst/>
          </a:prstGeom>
          <a:noFill/>
          <a:ln/>
        </p:spPr>
        <p:txBody>
          <a:bodyPr wrap="none" lIns="0" tIns="0" rIns="0" bIns="0" rtlCol="0" anchor="t"/>
          <a:lstStyle/>
          <a:p>
            <a:pPr algn="ctr" indent="0" marL="0">
              <a:lnSpc>
                <a:spcPct val="104000"/>
              </a:lnSpc>
              <a:buNone/>
            </a:pPr>
            <a:r>
              <a:rPr lang="en-US" sz="1750" b="1" dirty="0">
                <a:solidFill>
                  <a:srgbClr val="333F70"/>
                </a:solidFill>
                <a:latin typeface="Unbounded Bold" pitchFamily="34" charset="0"/>
                <a:ea typeface="Unbounded Bold" pitchFamily="34" charset="-122"/>
                <a:cs typeface="Unbounded Bold" pitchFamily="34" charset="-120"/>
              </a:rPr>
              <a:t>Glocal Brand</a:t>
            </a:r>
            <a:endParaRPr lang="en-US" sz="1750" dirty="0"/>
          </a:p>
        </p:txBody>
      </p:sp>
      <p:sp>
        <p:nvSpPr>
          <p:cNvPr id="9" name="Text 7"/>
          <p:cNvSpPr/>
          <p:nvPr/>
        </p:nvSpPr>
        <p:spPr>
          <a:xfrm>
            <a:off x="4527040" y="2742803"/>
            <a:ext cx="3137516" cy="1400473"/>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333F70"/>
                </a:solidFill>
                <a:latin typeface="Open Sans" pitchFamily="34" charset="0"/>
                <a:ea typeface="Open Sans" pitchFamily="34" charset="-122"/>
                <a:cs typeface="Open Sans" pitchFamily="34" charset="-120"/>
              </a:rPr>
              <a:t>Combines global brand recognition with significant local adaptation in products, marketing, and communication to resonate with cultural preferences. Like </a:t>
            </a:r>
            <a:pPr algn="ctr" indent="0" marL="0">
              <a:lnSpc>
                <a:spcPct val="130000"/>
              </a:lnSpc>
              <a:buNone/>
            </a:pPr>
            <a:r>
              <a:rPr lang="en-US" sz="1400" b="1" dirty="0">
                <a:solidFill>
                  <a:srgbClr val="333F70"/>
                </a:solidFill>
                <a:latin typeface="Open Sans Bold" pitchFamily="34" charset="0"/>
                <a:ea typeface="Open Sans Bold" pitchFamily="34" charset="-122"/>
                <a:cs typeface="Open Sans Bold" pitchFamily="34" charset="-120"/>
              </a:rPr>
              <a:t>KFC</a:t>
            </a:r>
            <a:pPr algn="ctr" indent="0" marL="0">
              <a:lnSpc>
                <a:spcPct val="130000"/>
              </a:lnSpc>
              <a:buNone/>
            </a:pPr>
            <a:r>
              <a:rPr lang="en-US" sz="1400" dirty="0">
                <a:solidFill>
                  <a:srgbClr val="333F70"/>
                </a:solidFill>
                <a:latin typeface="Open Sans" pitchFamily="34" charset="0"/>
                <a:ea typeface="Open Sans" pitchFamily="34" charset="-122"/>
                <a:cs typeface="Open Sans" pitchFamily="34" charset="-120"/>
              </a:rPr>
              <a:t> in Asia.</a:t>
            </a:r>
            <a:endParaRPr lang="en-US" sz="1400" dirty="0"/>
          </a:p>
        </p:txBody>
      </p:sp>
      <p:sp>
        <p:nvSpPr>
          <p:cNvPr id="10" name="Shape 8"/>
          <p:cNvSpPr/>
          <p:nvPr/>
        </p:nvSpPr>
        <p:spPr>
          <a:xfrm>
            <a:off x="8020941" y="2174180"/>
            <a:ext cx="3509180" cy="2154932"/>
          </a:xfrm>
          <a:prstGeom prst="roundRect">
            <a:avLst>
              <a:gd name="adj" fmla="val 3500"/>
            </a:avLst>
          </a:prstGeom>
          <a:solidFill>
            <a:srgbClr val="D6F5EE"/>
          </a:solidFill>
          <a:ln w="6350">
            <a:solidFill>
              <a:srgbClr val="BCDBD4"/>
            </a:solidFill>
            <a:prstDash val="solid"/>
          </a:ln>
        </p:spPr>
      </p:sp>
      <p:sp>
        <p:nvSpPr>
          <p:cNvPr id="11" name="Text 9"/>
          <p:cNvSpPr/>
          <p:nvPr/>
        </p:nvSpPr>
        <p:spPr>
          <a:xfrm>
            <a:off x="8653246" y="2360017"/>
            <a:ext cx="2244570" cy="280491"/>
          </a:xfrm>
          <a:prstGeom prst="rect">
            <a:avLst/>
          </a:prstGeom>
          <a:noFill/>
          <a:ln/>
        </p:spPr>
        <p:txBody>
          <a:bodyPr wrap="none" lIns="0" tIns="0" rIns="0" bIns="0" rtlCol="0" anchor="t"/>
          <a:lstStyle/>
          <a:p>
            <a:pPr algn="ctr" indent="0" marL="0">
              <a:lnSpc>
                <a:spcPct val="104000"/>
              </a:lnSpc>
              <a:buNone/>
            </a:pPr>
            <a:r>
              <a:rPr lang="en-US" sz="1750" b="1" dirty="0">
                <a:solidFill>
                  <a:srgbClr val="333F70"/>
                </a:solidFill>
                <a:latin typeface="Unbounded Bold" pitchFamily="34" charset="0"/>
                <a:ea typeface="Unbounded Bold" pitchFamily="34" charset="-122"/>
                <a:cs typeface="Unbounded Bold" pitchFamily="34" charset="-120"/>
              </a:rPr>
              <a:t>Local Brand</a:t>
            </a:r>
            <a:endParaRPr lang="en-US" sz="1750" dirty="0"/>
          </a:p>
        </p:txBody>
      </p:sp>
      <p:sp>
        <p:nvSpPr>
          <p:cNvPr id="12" name="Text 10"/>
          <p:cNvSpPr/>
          <p:nvPr/>
        </p:nvSpPr>
        <p:spPr>
          <a:xfrm>
            <a:off x="8206773" y="2742803"/>
            <a:ext cx="3137516" cy="1400473"/>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333F70"/>
                </a:solidFill>
                <a:latin typeface="Open Sans" pitchFamily="34" charset="0"/>
                <a:ea typeface="Open Sans" pitchFamily="34" charset="-122"/>
                <a:cs typeface="Open Sans" pitchFamily="34" charset="-120"/>
              </a:rPr>
              <a:t>A brand developed exclusively for a specific country or region, tailored entirely to local tastes, regulations, and competitive landscapes. For instance, </a:t>
            </a:r>
            <a:pPr algn="ctr" indent="0" marL="0">
              <a:lnSpc>
                <a:spcPct val="130000"/>
              </a:lnSpc>
              <a:buNone/>
            </a:pPr>
            <a:r>
              <a:rPr lang="en-US" sz="1400" b="1" dirty="0">
                <a:solidFill>
                  <a:srgbClr val="333F70"/>
                </a:solidFill>
                <a:latin typeface="Open Sans Bold" pitchFamily="34" charset="0"/>
                <a:ea typeface="Open Sans Bold" pitchFamily="34" charset="-122"/>
                <a:cs typeface="Open Sans Bold" pitchFamily="34" charset="-120"/>
              </a:rPr>
              <a:t>Jollibee</a:t>
            </a:r>
            <a:pPr algn="ctr" indent="0" marL="0">
              <a:lnSpc>
                <a:spcPct val="130000"/>
              </a:lnSpc>
              <a:buNone/>
            </a:pPr>
            <a:r>
              <a:rPr lang="en-US" sz="1400" dirty="0">
                <a:solidFill>
                  <a:srgbClr val="333F70"/>
                </a:solidFill>
                <a:latin typeface="Open Sans" pitchFamily="34" charset="0"/>
                <a:ea typeface="Open Sans" pitchFamily="34" charset="-122"/>
                <a:cs typeface="Open Sans" pitchFamily="34" charset="-120"/>
              </a:rPr>
              <a:t> in the Philippines.</a:t>
            </a:r>
            <a:endParaRPr lang="en-US" sz="1400" dirty="0"/>
          </a:p>
        </p:txBody>
      </p:sp>
      <p:sp>
        <p:nvSpPr>
          <p:cNvPr id="13" name="Shape 11"/>
          <p:cNvSpPr/>
          <p:nvPr/>
        </p:nvSpPr>
        <p:spPr>
          <a:xfrm>
            <a:off x="661475" y="4499670"/>
            <a:ext cx="10868646" cy="1314648"/>
          </a:xfrm>
          <a:prstGeom prst="roundRect">
            <a:avLst>
              <a:gd name="adj" fmla="val 5737"/>
            </a:avLst>
          </a:prstGeom>
          <a:solidFill>
            <a:srgbClr val="D6F5EE"/>
          </a:solidFill>
          <a:ln w="6350">
            <a:solidFill>
              <a:srgbClr val="BCDBD4"/>
            </a:solidFill>
            <a:prstDash val="solid"/>
          </a:ln>
        </p:spPr>
      </p:sp>
      <p:sp>
        <p:nvSpPr>
          <p:cNvPr id="14" name="Text 12"/>
          <p:cNvSpPr/>
          <p:nvPr/>
        </p:nvSpPr>
        <p:spPr>
          <a:xfrm>
            <a:off x="4973513" y="4685506"/>
            <a:ext cx="2244570" cy="280491"/>
          </a:xfrm>
          <a:prstGeom prst="rect">
            <a:avLst/>
          </a:prstGeom>
          <a:noFill/>
          <a:ln/>
        </p:spPr>
        <p:txBody>
          <a:bodyPr wrap="none" lIns="0" tIns="0" rIns="0" bIns="0" rtlCol="0" anchor="t"/>
          <a:lstStyle/>
          <a:p>
            <a:pPr algn="ctr" indent="0" marL="0">
              <a:lnSpc>
                <a:spcPct val="104000"/>
              </a:lnSpc>
              <a:buNone/>
            </a:pPr>
            <a:r>
              <a:rPr lang="en-US" sz="1750" b="1" dirty="0">
                <a:solidFill>
                  <a:srgbClr val="333F70"/>
                </a:solidFill>
                <a:latin typeface="Unbounded Bold" pitchFamily="34" charset="0"/>
                <a:ea typeface="Unbounded Bold" pitchFamily="34" charset="-122"/>
                <a:cs typeface="Unbounded Bold" pitchFamily="34" charset="-120"/>
              </a:rPr>
              <a:t>Licensed Brand</a:t>
            </a:r>
            <a:endParaRPr lang="en-US" sz="1750" dirty="0"/>
          </a:p>
        </p:txBody>
      </p:sp>
      <p:sp>
        <p:nvSpPr>
          <p:cNvPr id="15" name="Text 13"/>
          <p:cNvSpPr/>
          <p:nvPr/>
        </p:nvSpPr>
        <p:spPr>
          <a:xfrm>
            <a:off x="847307" y="5068292"/>
            <a:ext cx="10496982" cy="560189"/>
          </a:xfrm>
          <a:prstGeom prst="rect">
            <a:avLst/>
          </a:prstGeom>
          <a:noFill/>
          <a:ln/>
        </p:spPr>
        <p:txBody>
          <a:bodyPr wrap="square" lIns="0" tIns="0" rIns="0" bIns="0" rtlCol="0" anchor="t">
            <a:normAutofit/>
          </a:bodyPr>
          <a:lstStyle/>
          <a:p>
            <a:pPr algn="ctr" indent="0" marL="0">
              <a:lnSpc>
                <a:spcPct val="130000"/>
              </a:lnSpc>
              <a:buNone/>
            </a:pPr>
            <a:r>
              <a:rPr lang="en-US" sz="1400" dirty="0">
                <a:solidFill>
                  <a:srgbClr val="333F70"/>
                </a:solidFill>
                <a:latin typeface="Open Sans" pitchFamily="34" charset="0"/>
                <a:ea typeface="Open Sans" pitchFamily="34" charset="-122"/>
                <a:cs typeface="Open Sans" pitchFamily="34" charset="-120"/>
              </a:rPr>
              <a:t>Brand rights are sold to local partners who produce and market the product in their territory, allowing broader reach without direct investment. E.g., Many </a:t>
            </a:r>
            <a:pPr algn="ctr" indent="0" marL="0">
              <a:lnSpc>
                <a:spcPct val="130000"/>
              </a:lnSpc>
              <a:buNone/>
            </a:pPr>
            <a:r>
              <a:rPr lang="en-US" sz="1400" b="1" dirty="0">
                <a:solidFill>
                  <a:srgbClr val="333F70"/>
                </a:solidFill>
                <a:latin typeface="Open Sans Bold" pitchFamily="34" charset="0"/>
                <a:ea typeface="Open Sans Bold" pitchFamily="34" charset="-122"/>
                <a:cs typeface="Open Sans Bold" pitchFamily="34" charset="-120"/>
              </a:rPr>
              <a:t>fashion labels</a:t>
            </a:r>
            <a:pPr algn="ctr" indent="0" marL="0">
              <a:lnSpc>
                <a:spcPct val="130000"/>
              </a:lnSpc>
              <a:buNone/>
            </a:pPr>
            <a:r>
              <a:rPr lang="en-US" sz="1400" dirty="0">
                <a:solidFill>
                  <a:srgbClr val="333F70"/>
                </a:solidFill>
                <a:latin typeface="Open Sans" pitchFamily="34" charset="0"/>
                <a:ea typeface="Open Sans" pitchFamily="34" charset="-122"/>
                <a:cs typeface="Open Sans" pitchFamily="34" charset="-120"/>
              </a:rPr>
              <a:t> in different countries.</a:t>
            </a:r>
            <a:endParaRPr lang="en-US" sz="1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661475" y="560388"/>
            <a:ext cx="10868745" cy="1046758"/>
          </a:xfrm>
          <a:prstGeom prst="rect">
            <a:avLst/>
          </a:prstGeom>
          <a:noFill/>
          <a:ln/>
        </p:spPr>
        <p:txBody>
          <a:bodyPr wrap="square" lIns="0" tIns="0" rIns="0" bIns="0" rtlCol="0" anchor="t">
            <a:normAutofit/>
          </a:bodyPr>
          <a:lstStyle/>
          <a:p>
            <a:pPr algn="l" indent="0" marL="0">
              <a:lnSpc>
                <a:spcPct val="104000"/>
              </a:lnSpc>
              <a:buNone/>
            </a:pPr>
            <a:r>
              <a:rPr lang="en-US" sz="3250" b="1" dirty="0">
                <a:solidFill>
                  <a:srgbClr val="333F70"/>
                </a:solidFill>
                <a:latin typeface="Unbounded Bold" pitchFamily="34" charset="0"/>
                <a:ea typeface="Unbounded Bold" pitchFamily="34" charset="-122"/>
                <a:cs typeface="Unbounded Bold" pitchFamily="34" charset="-120"/>
              </a:rPr>
              <a:t>Cultural Considerations in Global Branding</a:t>
            </a:r>
            <a:endParaRPr lang="en-US" sz="3250" dirty="0"/>
          </a:p>
        </p:txBody>
      </p:sp>
      <p:sp>
        <p:nvSpPr>
          <p:cNvPr id="3" name="Text 1"/>
          <p:cNvSpPr/>
          <p:nvPr/>
        </p:nvSpPr>
        <p:spPr>
          <a:xfrm>
            <a:off x="661475" y="1903809"/>
            <a:ext cx="10868745" cy="505222"/>
          </a:xfrm>
          <a:prstGeom prst="rect">
            <a:avLst/>
          </a:prstGeom>
          <a:noFill/>
          <a:ln/>
        </p:spPr>
        <p:txBody>
          <a:bodyPr wrap="square" lIns="0" tIns="0" rIns="0" bIns="0" rtlCol="0" anchor="t">
            <a:normAutofit/>
          </a:bodyPr>
          <a:lstStyle/>
          <a:p>
            <a:pPr algn="l" indent="0" marL="0">
              <a:lnSpc>
                <a:spcPct val="126000"/>
              </a:lnSpc>
              <a:buNone/>
            </a:pPr>
            <a:r>
              <a:rPr lang="en-US" sz="1300" dirty="0">
                <a:solidFill>
                  <a:srgbClr val="333F70"/>
                </a:solidFill>
                <a:latin typeface="Open Sans" pitchFamily="34" charset="0"/>
                <a:ea typeface="Open Sans" pitchFamily="34" charset="-122"/>
                <a:cs typeface="Open Sans" pitchFamily="34" charset="-120"/>
              </a:rPr>
              <a:t>Successful global branding goes beyond language; it requires a deep understanding of diverse cultural nuances. Ignoring these can lead to missteps and damage brand perception.</a:t>
            </a:r>
            <a:endParaRPr lang="en-US" sz="13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575917"/>
            <a:ext cx="418593" cy="418604"/>
          </a:xfrm>
          <a:prstGeom prst="rect">
            <a:avLst/>
          </a:prstGeom>
        </p:spPr>
      </p:pic>
      <p:sp>
        <p:nvSpPr>
          <p:cNvPr id="5" name="Text 2"/>
          <p:cNvSpPr/>
          <p:nvPr/>
        </p:nvSpPr>
        <p:spPr>
          <a:xfrm>
            <a:off x="661475" y="3179961"/>
            <a:ext cx="3137913" cy="261640"/>
          </a:xfrm>
          <a:prstGeom prst="rect">
            <a:avLst/>
          </a:prstGeom>
          <a:noFill/>
          <a:ln/>
        </p:spPr>
        <p:txBody>
          <a:bodyPr wrap="none" lIns="0" tIns="0" rIns="0" bIns="0" rtlCol="0" anchor="t"/>
          <a:lstStyle/>
          <a:p>
            <a:pPr algn="l" indent="0" marL="0">
              <a:lnSpc>
                <a:spcPct val="104000"/>
              </a:lnSpc>
              <a:buNone/>
            </a:pPr>
            <a:r>
              <a:rPr lang="en-US" sz="1600" b="1" dirty="0">
                <a:solidFill>
                  <a:srgbClr val="333F70"/>
                </a:solidFill>
                <a:latin typeface="Unbounded Bold" pitchFamily="34" charset="0"/>
                <a:ea typeface="Unbounded Bold" pitchFamily="34" charset="-122"/>
                <a:cs typeface="Unbounded Bold" pitchFamily="34" charset="-120"/>
              </a:rPr>
              <a:t>Language &amp; Translation</a:t>
            </a:r>
            <a:endParaRPr lang="en-US" sz="1600" dirty="0"/>
          </a:p>
        </p:txBody>
      </p:sp>
      <p:sp>
        <p:nvSpPr>
          <p:cNvPr id="6" name="Text 3"/>
          <p:cNvSpPr/>
          <p:nvPr/>
        </p:nvSpPr>
        <p:spPr>
          <a:xfrm>
            <a:off x="661475" y="3530600"/>
            <a:ext cx="5341605" cy="757833"/>
          </a:xfrm>
          <a:prstGeom prst="rect">
            <a:avLst/>
          </a:prstGeom>
          <a:noFill/>
          <a:ln/>
        </p:spPr>
        <p:txBody>
          <a:bodyPr wrap="square" lIns="0" tIns="0" rIns="0" bIns="0" rtlCol="0" anchor="t">
            <a:normAutofit/>
          </a:bodyPr>
          <a:lstStyle/>
          <a:p>
            <a:pPr algn="l" indent="0" marL="0">
              <a:lnSpc>
                <a:spcPct val="126000"/>
              </a:lnSpc>
              <a:buNone/>
            </a:pPr>
            <a:r>
              <a:rPr lang="en-US" sz="1300" dirty="0">
                <a:solidFill>
                  <a:srgbClr val="333F70"/>
                </a:solidFill>
                <a:latin typeface="Open Sans" pitchFamily="34" charset="0"/>
                <a:ea typeface="Open Sans" pitchFamily="34" charset="-122"/>
                <a:cs typeface="Open Sans" pitchFamily="34" charset="-120"/>
              </a:rPr>
              <a:t>Literal translations can lead to unintended meanings or even offense. </a:t>
            </a:r>
            <a:pPr algn="l" indent="0" marL="0">
              <a:lnSpc>
                <a:spcPct val="126000"/>
              </a:lnSpc>
              <a:buNone/>
            </a:pPr>
            <a:r>
              <a:rPr lang="en-US" sz="1300" b="1" dirty="0">
                <a:solidFill>
                  <a:srgbClr val="333F70"/>
                </a:solidFill>
                <a:latin typeface="Open Sans Bold" pitchFamily="34" charset="0"/>
                <a:ea typeface="Open Sans Bold" pitchFamily="34" charset="-122"/>
                <a:cs typeface="Open Sans Bold" pitchFamily="34" charset="-120"/>
              </a:rPr>
              <a:t>Chevy Nova's "no va"</a:t>
            </a:r>
            <a:pPr algn="l" indent="0" marL="0">
              <a:lnSpc>
                <a:spcPct val="126000"/>
              </a:lnSpc>
              <a:buNone/>
            </a:pPr>
            <a:r>
              <a:rPr lang="en-US" sz="1300" dirty="0">
                <a:solidFill>
                  <a:srgbClr val="333F70"/>
                </a:solidFill>
                <a:latin typeface="Open Sans" pitchFamily="34" charset="0"/>
                <a:ea typeface="Open Sans" pitchFamily="34" charset="-122"/>
                <a:cs typeface="Open Sans" pitchFamily="34" charset="-120"/>
              </a:rPr>
              <a:t> (doesn't go) in Spanish markets is a classic example.</a:t>
            </a:r>
            <a:endParaRPr lang="en-US" sz="130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188515" y="2575917"/>
            <a:ext cx="418593" cy="418604"/>
          </a:xfrm>
          <a:prstGeom prst="rect">
            <a:avLst/>
          </a:prstGeom>
        </p:spPr>
      </p:pic>
      <p:sp>
        <p:nvSpPr>
          <p:cNvPr id="8" name="Text 4"/>
          <p:cNvSpPr/>
          <p:nvPr/>
        </p:nvSpPr>
        <p:spPr>
          <a:xfrm>
            <a:off x="6188515" y="3179961"/>
            <a:ext cx="2218674" cy="261640"/>
          </a:xfrm>
          <a:prstGeom prst="rect">
            <a:avLst/>
          </a:prstGeom>
          <a:noFill/>
          <a:ln/>
        </p:spPr>
        <p:txBody>
          <a:bodyPr wrap="none" lIns="0" tIns="0" rIns="0" bIns="0" rtlCol="0" anchor="t"/>
          <a:lstStyle/>
          <a:p>
            <a:pPr algn="l" indent="0" marL="0">
              <a:lnSpc>
                <a:spcPct val="104000"/>
              </a:lnSpc>
              <a:buNone/>
            </a:pPr>
            <a:r>
              <a:rPr lang="en-US" sz="1600" b="1" dirty="0">
                <a:solidFill>
                  <a:srgbClr val="333F70"/>
                </a:solidFill>
                <a:latin typeface="Unbounded Bold" pitchFamily="34" charset="0"/>
                <a:ea typeface="Unbounded Bold" pitchFamily="34" charset="-122"/>
                <a:cs typeface="Unbounded Bold" pitchFamily="34" charset="-120"/>
              </a:rPr>
              <a:t>Color Symbolism</a:t>
            </a:r>
            <a:endParaRPr lang="en-US" sz="1600" dirty="0"/>
          </a:p>
        </p:txBody>
      </p:sp>
      <p:sp>
        <p:nvSpPr>
          <p:cNvPr id="9" name="Text 5"/>
          <p:cNvSpPr/>
          <p:nvPr/>
        </p:nvSpPr>
        <p:spPr>
          <a:xfrm>
            <a:off x="6188515" y="3530600"/>
            <a:ext cx="5341705" cy="757833"/>
          </a:xfrm>
          <a:prstGeom prst="rect">
            <a:avLst/>
          </a:prstGeom>
          <a:noFill/>
          <a:ln/>
        </p:spPr>
        <p:txBody>
          <a:bodyPr wrap="square" lIns="0" tIns="0" rIns="0" bIns="0" rtlCol="0" anchor="t">
            <a:normAutofit/>
          </a:bodyPr>
          <a:lstStyle/>
          <a:p>
            <a:pPr algn="l" indent="0" marL="0">
              <a:lnSpc>
                <a:spcPct val="126000"/>
              </a:lnSpc>
              <a:buNone/>
            </a:pPr>
            <a:r>
              <a:rPr lang="en-US" sz="1300" dirty="0">
                <a:solidFill>
                  <a:srgbClr val="333F70"/>
                </a:solidFill>
                <a:latin typeface="Open Sans" pitchFamily="34" charset="0"/>
                <a:ea typeface="Open Sans" pitchFamily="34" charset="-122"/>
                <a:cs typeface="Open Sans" pitchFamily="34" charset="-120"/>
              </a:rPr>
              <a:t>Colors evoke different emotions and meanings. </a:t>
            </a:r>
            <a:pPr algn="l" indent="0" marL="0">
              <a:lnSpc>
                <a:spcPct val="126000"/>
              </a:lnSpc>
              <a:buNone/>
            </a:pPr>
            <a:r>
              <a:rPr lang="en-US" sz="1300" b="1" dirty="0">
                <a:solidFill>
                  <a:srgbClr val="333F70"/>
                </a:solidFill>
                <a:latin typeface="Open Sans Bold" pitchFamily="34" charset="0"/>
                <a:ea typeface="Open Sans Bold" pitchFamily="34" charset="-122"/>
                <a:cs typeface="Open Sans Bold" pitchFamily="34" charset="-120"/>
              </a:rPr>
              <a:t>White, a symbol of purity in the West</a:t>
            </a:r>
            <a:pPr algn="l" indent="0" marL="0">
              <a:lnSpc>
                <a:spcPct val="126000"/>
              </a:lnSpc>
              <a:buNone/>
            </a:pPr>
            <a:r>
              <a:rPr lang="en-US" sz="1300" dirty="0">
                <a:solidFill>
                  <a:srgbClr val="333F70"/>
                </a:solidFill>
                <a:latin typeface="Open Sans" pitchFamily="34" charset="0"/>
                <a:ea typeface="Open Sans" pitchFamily="34" charset="-122"/>
                <a:cs typeface="Open Sans" pitchFamily="34" charset="-120"/>
              </a:rPr>
              <a:t>, signifies mourning in many Asian cultures. Black can represent evil or sophistication.</a:t>
            </a:r>
            <a:endParaRPr lang="en-US" sz="130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4585097"/>
            <a:ext cx="418593" cy="418604"/>
          </a:xfrm>
          <a:prstGeom prst="rect">
            <a:avLst/>
          </a:prstGeom>
        </p:spPr>
      </p:pic>
      <p:sp>
        <p:nvSpPr>
          <p:cNvPr id="11" name="Text 6"/>
          <p:cNvSpPr/>
          <p:nvPr/>
        </p:nvSpPr>
        <p:spPr>
          <a:xfrm>
            <a:off x="661475" y="5189141"/>
            <a:ext cx="2409467" cy="261640"/>
          </a:xfrm>
          <a:prstGeom prst="rect">
            <a:avLst/>
          </a:prstGeom>
          <a:noFill/>
          <a:ln/>
        </p:spPr>
        <p:txBody>
          <a:bodyPr wrap="none" lIns="0" tIns="0" rIns="0" bIns="0" rtlCol="0" anchor="t"/>
          <a:lstStyle/>
          <a:p>
            <a:pPr algn="l" indent="0" marL="0">
              <a:lnSpc>
                <a:spcPct val="104000"/>
              </a:lnSpc>
              <a:buNone/>
            </a:pPr>
            <a:r>
              <a:rPr lang="en-US" sz="1600" b="1" dirty="0">
                <a:solidFill>
                  <a:srgbClr val="333F70"/>
                </a:solidFill>
                <a:latin typeface="Unbounded Bold" pitchFamily="34" charset="0"/>
                <a:ea typeface="Unbounded Bold" pitchFamily="34" charset="-122"/>
                <a:cs typeface="Unbounded Bold" pitchFamily="34" charset="-120"/>
              </a:rPr>
              <a:t>Symbols &amp; Taboos</a:t>
            </a:r>
            <a:endParaRPr lang="en-US" sz="1600" dirty="0"/>
          </a:p>
        </p:txBody>
      </p:sp>
      <p:sp>
        <p:nvSpPr>
          <p:cNvPr id="12" name="Text 7"/>
          <p:cNvSpPr/>
          <p:nvPr/>
        </p:nvSpPr>
        <p:spPr>
          <a:xfrm>
            <a:off x="661475" y="5539780"/>
            <a:ext cx="5341605" cy="757833"/>
          </a:xfrm>
          <a:prstGeom prst="rect">
            <a:avLst/>
          </a:prstGeom>
          <a:noFill/>
          <a:ln/>
        </p:spPr>
        <p:txBody>
          <a:bodyPr wrap="square" lIns="0" tIns="0" rIns="0" bIns="0" rtlCol="0" anchor="t">
            <a:normAutofit/>
          </a:bodyPr>
          <a:lstStyle/>
          <a:p>
            <a:pPr algn="l" indent="0" marL="0">
              <a:lnSpc>
                <a:spcPct val="126000"/>
              </a:lnSpc>
              <a:buNone/>
            </a:pPr>
            <a:r>
              <a:rPr lang="en-US" sz="1300" dirty="0">
                <a:solidFill>
                  <a:srgbClr val="333F70"/>
                </a:solidFill>
                <a:latin typeface="Open Sans" pitchFamily="34" charset="0"/>
                <a:ea typeface="Open Sans" pitchFamily="34" charset="-122"/>
                <a:cs typeface="Open Sans" pitchFamily="34" charset="-120"/>
              </a:rPr>
              <a:t>Images, gestures, and numbers carry cultural weight. An "OK" sign in the US is offensive in some Latin American countries. Religious symbols require utmost sensitivity.</a:t>
            </a:r>
            <a:endParaRPr lang="en-US" sz="130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188515" y="4585097"/>
            <a:ext cx="418593" cy="418604"/>
          </a:xfrm>
          <a:prstGeom prst="rect">
            <a:avLst/>
          </a:prstGeom>
        </p:spPr>
      </p:pic>
      <p:sp>
        <p:nvSpPr>
          <p:cNvPr id="14" name="Text 8"/>
          <p:cNvSpPr/>
          <p:nvPr/>
        </p:nvSpPr>
        <p:spPr>
          <a:xfrm>
            <a:off x="6188515" y="5189141"/>
            <a:ext cx="2360752" cy="261640"/>
          </a:xfrm>
          <a:prstGeom prst="rect">
            <a:avLst/>
          </a:prstGeom>
          <a:noFill/>
          <a:ln/>
        </p:spPr>
        <p:txBody>
          <a:bodyPr wrap="none" lIns="0" tIns="0" rIns="0" bIns="0" rtlCol="0" anchor="t"/>
          <a:lstStyle/>
          <a:p>
            <a:pPr algn="l" indent="0" marL="0">
              <a:lnSpc>
                <a:spcPct val="104000"/>
              </a:lnSpc>
              <a:buNone/>
            </a:pPr>
            <a:r>
              <a:rPr lang="en-US" sz="1600" b="1" dirty="0">
                <a:solidFill>
                  <a:srgbClr val="333F70"/>
                </a:solidFill>
                <a:latin typeface="Unbounded Bold" pitchFamily="34" charset="0"/>
                <a:ea typeface="Unbounded Bold" pitchFamily="34" charset="-122"/>
                <a:cs typeface="Unbounded Bold" pitchFamily="34" charset="-120"/>
              </a:rPr>
              <a:t>Cultural Research</a:t>
            </a:r>
            <a:endParaRPr lang="en-US" sz="1600" dirty="0"/>
          </a:p>
        </p:txBody>
      </p:sp>
      <p:sp>
        <p:nvSpPr>
          <p:cNvPr id="15" name="Text 9"/>
          <p:cNvSpPr/>
          <p:nvPr/>
        </p:nvSpPr>
        <p:spPr>
          <a:xfrm>
            <a:off x="6188515" y="5539780"/>
            <a:ext cx="5341705" cy="757833"/>
          </a:xfrm>
          <a:prstGeom prst="rect">
            <a:avLst/>
          </a:prstGeom>
          <a:noFill/>
          <a:ln/>
        </p:spPr>
        <p:txBody>
          <a:bodyPr wrap="square" lIns="0" tIns="0" rIns="0" bIns="0" rtlCol="0" anchor="t">
            <a:normAutofit/>
          </a:bodyPr>
          <a:lstStyle/>
          <a:p>
            <a:pPr algn="l" indent="0" marL="0">
              <a:lnSpc>
                <a:spcPct val="126000"/>
              </a:lnSpc>
              <a:buNone/>
            </a:pPr>
            <a:r>
              <a:rPr lang="en-US" sz="1300" dirty="0">
                <a:solidFill>
                  <a:srgbClr val="333F70"/>
                </a:solidFill>
                <a:latin typeface="Open Sans" pitchFamily="34" charset="0"/>
                <a:ea typeface="Open Sans" pitchFamily="34" charset="-122"/>
                <a:cs typeface="Open Sans" pitchFamily="34" charset="-120"/>
              </a:rPr>
              <a:t>Thorough local research is paramount. Understanding consumer behavior, values, and traditions ensures branding resonates positively and avoids costly errors.</a:t>
            </a:r>
            <a:endParaRPr lang="en-US" sz="13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661475" y="815280"/>
            <a:ext cx="9276423" cy="531614"/>
          </a:xfrm>
          <a:prstGeom prst="rect">
            <a:avLst/>
          </a:prstGeom>
          <a:noFill/>
          <a:ln/>
        </p:spPr>
        <p:txBody>
          <a:bodyPr wrap="none" lIns="0" tIns="0" rIns="0" bIns="0" rtlCol="0" anchor="t"/>
          <a:lstStyle/>
          <a:p>
            <a:pPr algn="l" indent="0" marL="0">
              <a:lnSpc>
                <a:spcPct val="104000"/>
              </a:lnSpc>
              <a:buNone/>
            </a:pPr>
            <a:r>
              <a:rPr lang="en-US" sz="3300" b="1" dirty="0">
                <a:solidFill>
                  <a:srgbClr val="333F70"/>
                </a:solidFill>
                <a:latin typeface="Unbounded Bold" pitchFamily="34" charset="0"/>
                <a:ea typeface="Unbounded Bold" pitchFamily="34" charset="-122"/>
                <a:cs typeface="Unbounded Bold" pitchFamily="34" charset="-120"/>
              </a:rPr>
              <a:t>Ethical Issues in Global Branding</a:t>
            </a:r>
            <a:endParaRPr lang="en-US" sz="3300" dirty="0"/>
          </a:p>
        </p:txBody>
      </p:sp>
      <p:sp>
        <p:nvSpPr>
          <p:cNvPr id="3" name="Text 1"/>
          <p:cNvSpPr/>
          <p:nvPr/>
        </p:nvSpPr>
        <p:spPr>
          <a:xfrm>
            <a:off x="661475" y="1653084"/>
            <a:ext cx="10868745" cy="517128"/>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Navigating international markets brings unique ethical challenges. Brands must uphold universal values while respecting local contexts to maintain trust and avoid negative impacts.</a:t>
            </a:r>
            <a:endParaRPr lang="en-US" sz="13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342455"/>
            <a:ext cx="3520788" cy="1777107"/>
          </a:xfrm>
          <a:prstGeom prst="rect">
            <a:avLst/>
          </a:prstGeom>
        </p:spPr>
      </p:pic>
      <p:sp>
        <p:nvSpPr>
          <p:cNvPr id="5" name="Text 2"/>
          <p:cNvSpPr/>
          <p:nvPr/>
        </p:nvSpPr>
        <p:spPr>
          <a:xfrm>
            <a:off x="926779" y="2531566"/>
            <a:ext cx="3022524" cy="265708"/>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Cultural Appropriation</a:t>
            </a:r>
            <a:endParaRPr lang="en-US" sz="1650" dirty="0"/>
          </a:p>
        </p:txBody>
      </p:sp>
      <p:sp>
        <p:nvSpPr>
          <p:cNvPr id="6" name="Text 3"/>
          <p:cNvSpPr/>
          <p:nvPr/>
        </p:nvSpPr>
        <p:spPr>
          <a:xfrm>
            <a:off x="926779" y="2889052"/>
            <a:ext cx="3066378"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Using traditional motifs or practices without understanding, respect, or attribution, often leading to commodification.</a:t>
            </a:r>
            <a:endParaRPr lang="en-US" sz="1300" dirty="0"/>
          </a:p>
        </p:txBody>
      </p:sp>
      <p:pic>
        <p:nvPicPr>
          <p:cNvPr id="7"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335354" y="2342455"/>
            <a:ext cx="3520888" cy="1777107"/>
          </a:xfrm>
          <a:prstGeom prst="rect">
            <a:avLst/>
          </a:prstGeom>
        </p:spPr>
      </p:pic>
      <p:sp>
        <p:nvSpPr>
          <p:cNvPr id="8" name="Text 4"/>
          <p:cNvSpPr/>
          <p:nvPr/>
        </p:nvSpPr>
        <p:spPr>
          <a:xfrm>
            <a:off x="4600658" y="2531566"/>
            <a:ext cx="2447467" cy="265708"/>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Misleading Claims</a:t>
            </a:r>
            <a:endParaRPr lang="en-US" sz="1650" dirty="0"/>
          </a:p>
        </p:txBody>
      </p:sp>
      <p:sp>
        <p:nvSpPr>
          <p:cNvPr id="9" name="Text 5"/>
          <p:cNvSpPr/>
          <p:nvPr/>
        </p:nvSpPr>
        <p:spPr>
          <a:xfrm>
            <a:off x="4600658" y="2889052"/>
            <a:ext cx="3066477"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Exaggerating product benefits or safety in developing markets with less consumer protection or regulatory oversight.</a:t>
            </a:r>
            <a:endParaRPr lang="en-US" sz="1300" dirty="0"/>
          </a:p>
        </p:txBody>
      </p:sp>
      <p:pic>
        <p:nvPicPr>
          <p:cNvPr id="10"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09332" y="2342455"/>
            <a:ext cx="3520888" cy="1777107"/>
          </a:xfrm>
          <a:prstGeom prst="rect">
            <a:avLst/>
          </a:prstGeom>
        </p:spPr>
      </p:pic>
      <p:sp>
        <p:nvSpPr>
          <p:cNvPr id="11" name="Text 6"/>
          <p:cNvSpPr/>
          <p:nvPr/>
        </p:nvSpPr>
        <p:spPr>
          <a:xfrm>
            <a:off x="8274637" y="2531566"/>
            <a:ext cx="3066477" cy="531416"/>
          </a:xfrm>
          <a:prstGeom prst="rect">
            <a:avLst/>
          </a:prstGeom>
          <a:noFill/>
          <a:ln/>
        </p:spPr>
        <p:txBody>
          <a:bodyPr wrap="square" lIns="0" tIns="0" rIns="0" bIns="0" rtlCol="0" anchor="t">
            <a:normAutofit/>
          </a:bodyPr>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Environmental Responsibility</a:t>
            </a:r>
            <a:endParaRPr lang="en-US" sz="1650" dirty="0"/>
          </a:p>
        </p:txBody>
      </p:sp>
      <p:sp>
        <p:nvSpPr>
          <p:cNvPr id="12" name="Text 7"/>
          <p:cNvSpPr/>
          <p:nvPr/>
        </p:nvSpPr>
        <p:spPr>
          <a:xfrm>
            <a:off x="8274637" y="3154759"/>
            <a:ext cx="3066477" cy="775692"/>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Failing to adopt sustainable practices globally, contributing to pollution or resource depletion in host countries.</a:t>
            </a:r>
            <a:endParaRPr lang="en-US" sz="1300" dirty="0"/>
          </a:p>
        </p:txBody>
      </p:sp>
      <p:pic>
        <p:nvPicPr>
          <p:cNvPr id="13"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4272657"/>
            <a:ext cx="3520788" cy="1769963"/>
          </a:xfrm>
          <a:prstGeom prst="rect">
            <a:avLst/>
          </a:prstGeom>
        </p:spPr>
      </p:pic>
      <p:sp>
        <p:nvSpPr>
          <p:cNvPr id="14" name="Text 8"/>
          <p:cNvSpPr/>
          <p:nvPr/>
        </p:nvSpPr>
        <p:spPr>
          <a:xfrm>
            <a:off x="926779" y="4461768"/>
            <a:ext cx="2134836" cy="265708"/>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Labor Practices</a:t>
            </a:r>
            <a:endParaRPr lang="en-US" sz="1650" dirty="0"/>
          </a:p>
        </p:txBody>
      </p:sp>
      <p:sp>
        <p:nvSpPr>
          <p:cNvPr id="15" name="Text 9"/>
          <p:cNvSpPr/>
          <p:nvPr/>
        </p:nvSpPr>
        <p:spPr>
          <a:xfrm>
            <a:off x="926779" y="4819253"/>
            <a:ext cx="3066378"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Overlooking exploitative labor conditions, child labor, or unsafe working environments in global supply chains.</a:t>
            </a:r>
            <a:endParaRPr lang="en-US" sz="1300" dirty="0"/>
          </a:p>
        </p:txBody>
      </p:sp>
      <p:pic>
        <p:nvPicPr>
          <p:cNvPr id="16"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35354" y="4272657"/>
            <a:ext cx="3520888" cy="1769963"/>
          </a:xfrm>
          <a:prstGeom prst="rect">
            <a:avLst/>
          </a:prstGeom>
        </p:spPr>
      </p:pic>
      <p:sp>
        <p:nvSpPr>
          <p:cNvPr id="17" name="Text 10"/>
          <p:cNvSpPr/>
          <p:nvPr/>
        </p:nvSpPr>
        <p:spPr>
          <a:xfrm>
            <a:off x="4600658" y="4461768"/>
            <a:ext cx="2850979" cy="265708"/>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Brand Accountability</a:t>
            </a:r>
            <a:endParaRPr lang="en-US" sz="1650" dirty="0"/>
          </a:p>
        </p:txBody>
      </p:sp>
      <p:sp>
        <p:nvSpPr>
          <p:cNvPr id="18" name="Text 11"/>
          <p:cNvSpPr/>
          <p:nvPr/>
        </p:nvSpPr>
        <p:spPr>
          <a:xfrm>
            <a:off x="4600658" y="4819253"/>
            <a:ext cx="3066477" cy="1034256"/>
          </a:xfrm>
          <a:prstGeom prst="rect">
            <a:avLst/>
          </a:prstGeom>
          <a:noFill/>
          <a:ln/>
        </p:spPr>
        <p:txBody>
          <a:bodyPr wrap="square" lIns="0" tIns="0" rIns="0" bIns="0" rtlCol="0" anchor="t">
            <a:normAutofit/>
          </a:bodyPr>
          <a:lstStyle/>
          <a:p>
            <a:pPr algn="l" indent="0" marL="0">
              <a:lnSpc>
                <a:spcPct val="127000"/>
              </a:lnSpc>
              <a:buNone/>
            </a:pPr>
            <a:r>
              <a:rPr lang="en-US" sz="1300" dirty="0">
                <a:solidFill>
                  <a:srgbClr val="333F70"/>
                </a:solidFill>
                <a:latin typeface="Open Sans" pitchFamily="34" charset="0"/>
                <a:ea typeface="Open Sans" pitchFamily="34" charset="-122"/>
                <a:cs typeface="Open Sans" pitchFamily="34" charset="-120"/>
              </a:rPr>
              <a:t>Lack of transparency and responsibility for negative social or economic impacts of brand operations worldwide.</a:t>
            </a:r>
            <a:endParaRPr lang="en-US" sz="13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661475" y="539452"/>
            <a:ext cx="6186730" cy="383977"/>
          </a:xfrm>
          <a:prstGeom prst="rect">
            <a:avLst/>
          </a:prstGeom>
          <a:noFill/>
          <a:ln/>
        </p:spPr>
        <p:txBody>
          <a:bodyPr wrap="none" lIns="0" tIns="0" rIns="0" bIns="0" rtlCol="0" anchor="t"/>
          <a:lstStyle/>
          <a:p>
            <a:pPr algn="l" indent="0" marL="0">
              <a:lnSpc>
                <a:spcPct val="104000"/>
              </a:lnSpc>
              <a:buNone/>
            </a:pPr>
            <a:r>
              <a:rPr lang="en-US" sz="2400" b="1" dirty="0">
                <a:solidFill>
                  <a:srgbClr val="333F70"/>
                </a:solidFill>
                <a:latin typeface="Unbounded Bold" pitchFamily="34" charset="0"/>
                <a:ea typeface="Unbounded Bold" pitchFamily="34" charset="-122"/>
                <a:cs typeface="Unbounded Bold" pitchFamily="34" charset="-120"/>
              </a:rPr>
              <a:t>Brand Positioning Strategies</a:t>
            </a:r>
            <a:endParaRPr lang="en-US" sz="2400" dirty="0"/>
          </a:p>
        </p:txBody>
      </p:sp>
      <p:sp>
        <p:nvSpPr>
          <p:cNvPr id="3" name="Text 1"/>
          <p:cNvSpPr/>
          <p:nvPr/>
        </p:nvSpPr>
        <p:spPr>
          <a:xfrm>
            <a:off x="661475" y="1083072"/>
            <a:ext cx="10868745" cy="324247"/>
          </a:xfrm>
          <a:prstGeom prst="rect">
            <a:avLst/>
          </a:prstGeom>
          <a:noFill/>
          <a:ln/>
        </p:spPr>
        <p:txBody>
          <a:bodyPr wrap="square" lIns="0" tIns="0" rIns="0" bIns="0" rtlCol="0" anchor="t">
            <a:normAutofit/>
          </a:bodyPr>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Brand positioning defines the unique place a brand occupies in the consumer's mind, distinguishing it from competitors and highlighting its value proposition. It's about shaping perception to create a strong, favorable, and distinctive image.</a:t>
            </a:r>
            <a:endParaRPr lang="en-US" sz="95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1497112"/>
            <a:ext cx="10868745" cy="737096"/>
          </a:xfrm>
          <a:prstGeom prst="rect">
            <a:avLst/>
          </a:prstGeom>
        </p:spPr>
      </p:pic>
      <p:sp>
        <p:nvSpPr>
          <p:cNvPr id="5" name="Text 2"/>
          <p:cNvSpPr/>
          <p:nvPr/>
        </p:nvSpPr>
        <p:spPr>
          <a:xfrm>
            <a:off x="824586" y="1750516"/>
            <a:ext cx="184245" cy="230287"/>
          </a:xfrm>
          <a:prstGeom prst="rect">
            <a:avLst/>
          </a:prstGeom>
          <a:noFill/>
          <a:ln/>
        </p:spPr>
        <p:txBody>
          <a:bodyPr wrap="none" lIns="0" tIns="0" rIns="0" bIns="0" rtlCol="0" anchor="ctr"/>
          <a:lstStyle/>
          <a:p>
            <a:pPr algn="ctr" indent="0" marL="0">
              <a:lnSpc>
                <a:spcPct val="100000"/>
              </a:lnSpc>
              <a:buNone/>
            </a:pPr>
            <a:r>
              <a:rPr lang="en-US" sz="1450" b="1" dirty="0">
                <a:solidFill>
                  <a:srgbClr val="333F70"/>
                </a:solidFill>
                <a:latin typeface="Unbounded Bold" pitchFamily="34" charset="0"/>
                <a:ea typeface="Unbounded Bold" pitchFamily="34" charset="-122"/>
                <a:cs typeface="Unbounded Bold" pitchFamily="34" charset="-120"/>
              </a:rPr>
              <a:t>1</a:t>
            </a:r>
            <a:endParaRPr lang="en-US" sz="1450" dirty="0"/>
          </a:p>
        </p:txBody>
      </p:sp>
      <p:sp>
        <p:nvSpPr>
          <p:cNvPr id="6" name="Text 3"/>
          <p:cNvSpPr/>
          <p:nvPr/>
        </p:nvSpPr>
        <p:spPr>
          <a:xfrm>
            <a:off x="1245363" y="1632645"/>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By Attribute</a:t>
            </a:r>
            <a:endParaRPr lang="en-US" sz="1200" dirty="0"/>
          </a:p>
        </p:txBody>
      </p:sp>
      <p:sp>
        <p:nvSpPr>
          <p:cNvPr id="7" name="Text 4"/>
          <p:cNvSpPr/>
          <p:nvPr/>
        </p:nvSpPr>
        <p:spPr>
          <a:xfrm>
            <a:off x="1245363" y="1872456"/>
            <a:ext cx="10149328"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Focuses on a specific product feature or characteristic. E.g., </a:t>
            </a:r>
            <a:pPr algn="l" indent="0" marL="0">
              <a:lnSpc>
                <a:spcPct val="110000"/>
              </a:lnSpc>
              <a:buNone/>
            </a:pPr>
            <a:r>
              <a:rPr lang="en-US" sz="950" b="1" dirty="0">
                <a:solidFill>
                  <a:srgbClr val="333F70"/>
                </a:solidFill>
                <a:latin typeface="Open Sans Bold" pitchFamily="34" charset="0"/>
                <a:ea typeface="Open Sans Bold" pitchFamily="34" charset="-122"/>
                <a:cs typeface="Open Sans Bold" pitchFamily="34" charset="-120"/>
              </a:rPr>
              <a:t>Volvo for safety</a:t>
            </a:r>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 or a smartphone highlighting its camera quality.</a:t>
            </a:r>
            <a:endParaRPr lang="en-US" sz="950" dirty="0"/>
          </a:p>
        </p:txBody>
      </p:sp>
      <p:pic>
        <p:nvPicPr>
          <p:cNvPr id="8" name="Image 1" descr="preencoded.png">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61475" y="2313980"/>
            <a:ext cx="10868745" cy="737096"/>
          </a:xfrm>
          <a:prstGeom prst="rect">
            <a:avLst/>
          </a:prstGeom>
        </p:spPr>
      </p:pic>
      <p:sp>
        <p:nvSpPr>
          <p:cNvPr id="9" name="Text 5"/>
          <p:cNvSpPr/>
          <p:nvPr/>
        </p:nvSpPr>
        <p:spPr>
          <a:xfrm>
            <a:off x="824586" y="2567384"/>
            <a:ext cx="184245" cy="230287"/>
          </a:xfrm>
          <a:prstGeom prst="rect">
            <a:avLst/>
          </a:prstGeom>
          <a:noFill/>
          <a:ln/>
        </p:spPr>
        <p:txBody>
          <a:bodyPr wrap="none" lIns="0" tIns="0" rIns="0" bIns="0" rtlCol="0" anchor="ctr"/>
          <a:lstStyle/>
          <a:p>
            <a:pPr algn="ctr" indent="0" marL="0">
              <a:lnSpc>
                <a:spcPct val="100000"/>
              </a:lnSpc>
              <a:buNone/>
            </a:pPr>
            <a:r>
              <a:rPr lang="en-US" sz="1450" b="1" dirty="0">
                <a:solidFill>
                  <a:srgbClr val="333F70"/>
                </a:solidFill>
                <a:latin typeface="Unbounded Bold" pitchFamily="34" charset="0"/>
                <a:ea typeface="Unbounded Bold" pitchFamily="34" charset="-122"/>
                <a:cs typeface="Unbounded Bold" pitchFamily="34" charset="-120"/>
              </a:rPr>
              <a:t>2</a:t>
            </a:r>
            <a:endParaRPr lang="en-US" sz="1450" dirty="0"/>
          </a:p>
        </p:txBody>
      </p:sp>
      <p:sp>
        <p:nvSpPr>
          <p:cNvPr id="10" name="Text 6"/>
          <p:cNvSpPr/>
          <p:nvPr/>
        </p:nvSpPr>
        <p:spPr>
          <a:xfrm>
            <a:off x="1245363" y="2449513"/>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By Benefit</a:t>
            </a:r>
            <a:endParaRPr lang="en-US" sz="1200" dirty="0"/>
          </a:p>
        </p:txBody>
      </p:sp>
      <p:sp>
        <p:nvSpPr>
          <p:cNvPr id="11" name="Text 7"/>
          <p:cNvSpPr/>
          <p:nvPr/>
        </p:nvSpPr>
        <p:spPr>
          <a:xfrm>
            <a:off x="1245363" y="2689324"/>
            <a:ext cx="10149328"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Emphasizes the value or outcome the consumer receives. E.g., </a:t>
            </a:r>
            <a:pPr algn="l" indent="0" marL="0">
              <a:lnSpc>
                <a:spcPct val="110000"/>
              </a:lnSpc>
              <a:buNone/>
            </a:pPr>
            <a:r>
              <a:rPr lang="en-US" sz="950" b="1" dirty="0">
                <a:solidFill>
                  <a:srgbClr val="333F70"/>
                </a:solidFill>
                <a:latin typeface="Open Sans Bold" pitchFamily="34" charset="0"/>
                <a:ea typeface="Open Sans Bold" pitchFamily="34" charset="-122"/>
                <a:cs typeface="Open Sans Bold" pitchFamily="34" charset="-120"/>
              </a:rPr>
              <a:t>Crest for cavity prevention</a:t>
            </a:r>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 or a mattress brand for better sleep.</a:t>
            </a:r>
            <a:endParaRPr lang="en-US" sz="950" dirty="0"/>
          </a:p>
        </p:txBody>
      </p:sp>
      <p:pic>
        <p:nvPicPr>
          <p:cNvPr id="12" name="Image 2" descr="preencoded.png">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61475" y="3130848"/>
            <a:ext cx="10868745" cy="737096"/>
          </a:xfrm>
          <a:prstGeom prst="rect">
            <a:avLst/>
          </a:prstGeom>
        </p:spPr>
      </p:pic>
      <p:sp>
        <p:nvSpPr>
          <p:cNvPr id="13" name="Text 8"/>
          <p:cNvSpPr/>
          <p:nvPr/>
        </p:nvSpPr>
        <p:spPr>
          <a:xfrm>
            <a:off x="824586" y="3384252"/>
            <a:ext cx="184245" cy="230287"/>
          </a:xfrm>
          <a:prstGeom prst="rect">
            <a:avLst/>
          </a:prstGeom>
          <a:noFill/>
          <a:ln/>
        </p:spPr>
        <p:txBody>
          <a:bodyPr wrap="none" lIns="0" tIns="0" rIns="0" bIns="0" rtlCol="0" anchor="ctr"/>
          <a:lstStyle/>
          <a:p>
            <a:pPr algn="ctr" indent="0" marL="0">
              <a:lnSpc>
                <a:spcPct val="100000"/>
              </a:lnSpc>
              <a:buNone/>
            </a:pPr>
            <a:r>
              <a:rPr lang="en-US" sz="1450" b="1" dirty="0">
                <a:solidFill>
                  <a:srgbClr val="333F70"/>
                </a:solidFill>
                <a:latin typeface="Unbounded Bold" pitchFamily="34" charset="0"/>
                <a:ea typeface="Unbounded Bold" pitchFamily="34" charset="-122"/>
                <a:cs typeface="Unbounded Bold" pitchFamily="34" charset="-120"/>
              </a:rPr>
              <a:t>3</a:t>
            </a:r>
            <a:endParaRPr lang="en-US" sz="1450" dirty="0"/>
          </a:p>
        </p:txBody>
      </p:sp>
      <p:sp>
        <p:nvSpPr>
          <p:cNvPr id="14" name="Text 9"/>
          <p:cNvSpPr/>
          <p:nvPr/>
        </p:nvSpPr>
        <p:spPr>
          <a:xfrm>
            <a:off x="1245363" y="3266380"/>
            <a:ext cx="1823793"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By Use/Application</a:t>
            </a:r>
            <a:endParaRPr lang="en-US" sz="1200" dirty="0"/>
          </a:p>
        </p:txBody>
      </p:sp>
      <p:sp>
        <p:nvSpPr>
          <p:cNvPr id="15" name="Text 10"/>
          <p:cNvSpPr/>
          <p:nvPr/>
        </p:nvSpPr>
        <p:spPr>
          <a:xfrm>
            <a:off x="1245363" y="3506192"/>
            <a:ext cx="10149328"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Positions the brand for a particular usage occasion or specific purpose. E.g., </a:t>
            </a:r>
            <a:pPr algn="l" indent="0" marL="0">
              <a:lnSpc>
                <a:spcPct val="110000"/>
              </a:lnSpc>
              <a:buNone/>
            </a:pPr>
            <a:r>
              <a:rPr lang="en-US" sz="950" b="1" dirty="0">
                <a:solidFill>
                  <a:srgbClr val="333F70"/>
                </a:solidFill>
                <a:latin typeface="Open Sans Bold" pitchFamily="34" charset="0"/>
                <a:ea typeface="Open Sans Bold" pitchFamily="34" charset="-122"/>
                <a:cs typeface="Open Sans Bold" pitchFamily="34" charset="-120"/>
              </a:rPr>
              <a:t>Gatorade for rehydration during sports</a:t>
            </a:r>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 or baking soda for cleaning.</a:t>
            </a:r>
            <a:endParaRPr lang="en-US" sz="950" dirty="0"/>
          </a:p>
        </p:txBody>
      </p:sp>
      <p:pic>
        <p:nvPicPr>
          <p:cNvPr id="16" name="Image 3" descr="preencoded.png">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61475" y="3947716"/>
            <a:ext cx="10868745" cy="737096"/>
          </a:xfrm>
          <a:prstGeom prst="rect">
            <a:avLst/>
          </a:prstGeom>
        </p:spPr>
      </p:pic>
      <p:sp>
        <p:nvSpPr>
          <p:cNvPr id="17" name="Text 11"/>
          <p:cNvSpPr/>
          <p:nvPr/>
        </p:nvSpPr>
        <p:spPr>
          <a:xfrm>
            <a:off x="824586" y="4201120"/>
            <a:ext cx="184245" cy="230287"/>
          </a:xfrm>
          <a:prstGeom prst="rect">
            <a:avLst/>
          </a:prstGeom>
          <a:noFill/>
          <a:ln/>
        </p:spPr>
        <p:txBody>
          <a:bodyPr wrap="none" lIns="0" tIns="0" rIns="0" bIns="0" rtlCol="0" anchor="ctr"/>
          <a:lstStyle/>
          <a:p>
            <a:pPr algn="ctr" indent="0" marL="0">
              <a:lnSpc>
                <a:spcPct val="100000"/>
              </a:lnSpc>
              <a:buNone/>
            </a:pPr>
            <a:r>
              <a:rPr lang="en-US" sz="1450" b="1" dirty="0">
                <a:solidFill>
                  <a:srgbClr val="333F70"/>
                </a:solidFill>
                <a:latin typeface="Unbounded Bold" pitchFamily="34" charset="0"/>
                <a:ea typeface="Unbounded Bold" pitchFamily="34" charset="-122"/>
                <a:cs typeface="Unbounded Bold" pitchFamily="34" charset="-120"/>
              </a:rPr>
              <a:t>4</a:t>
            </a:r>
            <a:endParaRPr lang="en-US" sz="1450" dirty="0"/>
          </a:p>
        </p:txBody>
      </p:sp>
      <p:sp>
        <p:nvSpPr>
          <p:cNvPr id="18" name="Text 12"/>
          <p:cNvSpPr/>
          <p:nvPr/>
        </p:nvSpPr>
        <p:spPr>
          <a:xfrm>
            <a:off x="1245363" y="4083248"/>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By User</a:t>
            </a:r>
            <a:endParaRPr lang="en-US" sz="1200" dirty="0"/>
          </a:p>
        </p:txBody>
      </p:sp>
      <p:sp>
        <p:nvSpPr>
          <p:cNvPr id="19" name="Text 13"/>
          <p:cNvSpPr/>
          <p:nvPr/>
        </p:nvSpPr>
        <p:spPr>
          <a:xfrm>
            <a:off x="1245363" y="4323060"/>
            <a:ext cx="10149328"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Targets a specific consumer group or lifestyle. E.g., </a:t>
            </a:r>
            <a:pPr algn="l" indent="0" marL="0">
              <a:lnSpc>
                <a:spcPct val="110000"/>
              </a:lnSpc>
              <a:buNone/>
            </a:pPr>
            <a:r>
              <a:rPr lang="en-US" sz="950" b="1" dirty="0">
                <a:solidFill>
                  <a:srgbClr val="333F70"/>
                </a:solidFill>
                <a:latin typeface="Open Sans Bold" pitchFamily="34" charset="0"/>
                <a:ea typeface="Open Sans Bold" pitchFamily="34" charset="-122"/>
                <a:cs typeface="Open Sans Bold" pitchFamily="34" charset="-120"/>
              </a:rPr>
              <a:t>Harley-Davidson for rugged individualists</a:t>
            </a:r>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 or baby food brands for new parents.</a:t>
            </a:r>
            <a:endParaRPr lang="en-US" sz="950" dirty="0"/>
          </a:p>
        </p:txBody>
      </p:sp>
      <p:pic>
        <p:nvPicPr>
          <p:cNvPr id="20" name="Image 4" descr="preencoded.png">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61475" y="4764584"/>
            <a:ext cx="10868745" cy="737096"/>
          </a:xfrm>
          <a:prstGeom prst="rect">
            <a:avLst/>
          </a:prstGeom>
        </p:spPr>
      </p:pic>
      <p:sp>
        <p:nvSpPr>
          <p:cNvPr id="21" name="Text 14"/>
          <p:cNvSpPr/>
          <p:nvPr/>
        </p:nvSpPr>
        <p:spPr>
          <a:xfrm>
            <a:off x="824586" y="5017988"/>
            <a:ext cx="184245" cy="230287"/>
          </a:xfrm>
          <a:prstGeom prst="rect">
            <a:avLst/>
          </a:prstGeom>
          <a:noFill/>
          <a:ln/>
        </p:spPr>
        <p:txBody>
          <a:bodyPr wrap="none" lIns="0" tIns="0" rIns="0" bIns="0" rtlCol="0" anchor="ctr"/>
          <a:lstStyle/>
          <a:p>
            <a:pPr algn="ctr" indent="0" marL="0">
              <a:lnSpc>
                <a:spcPct val="100000"/>
              </a:lnSpc>
              <a:buNone/>
            </a:pPr>
            <a:r>
              <a:rPr lang="en-US" sz="1450" b="1" dirty="0">
                <a:solidFill>
                  <a:srgbClr val="333F70"/>
                </a:solidFill>
                <a:latin typeface="Unbounded Bold" pitchFamily="34" charset="0"/>
                <a:ea typeface="Unbounded Bold" pitchFamily="34" charset="-122"/>
                <a:cs typeface="Unbounded Bold" pitchFamily="34" charset="-120"/>
              </a:rPr>
              <a:t>5</a:t>
            </a:r>
            <a:endParaRPr lang="en-US" sz="1450" dirty="0"/>
          </a:p>
        </p:txBody>
      </p:sp>
      <p:sp>
        <p:nvSpPr>
          <p:cNvPr id="22" name="Text 15"/>
          <p:cNvSpPr/>
          <p:nvPr/>
        </p:nvSpPr>
        <p:spPr>
          <a:xfrm>
            <a:off x="1245363" y="4900116"/>
            <a:ext cx="1535769"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By Competitor</a:t>
            </a:r>
            <a:endParaRPr lang="en-US" sz="1200" dirty="0"/>
          </a:p>
        </p:txBody>
      </p:sp>
      <p:sp>
        <p:nvSpPr>
          <p:cNvPr id="23" name="Text 16"/>
          <p:cNvSpPr/>
          <p:nvPr/>
        </p:nvSpPr>
        <p:spPr>
          <a:xfrm>
            <a:off x="1245363" y="5139928"/>
            <a:ext cx="10149328"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Positions the brand directly against a rival, highlighting superior aspects. E.g., </a:t>
            </a:r>
            <a:pPr algn="l" indent="0" marL="0">
              <a:lnSpc>
                <a:spcPct val="110000"/>
              </a:lnSpc>
              <a:buNone/>
            </a:pPr>
            <a:r>
              <a:rPr lang="en-US" sz="950" b="1" dirty="0">
                <a:solidFill>
                  <a:srgbClr val="333F70"/>
                </a:solidFill>
                <a:latin typeface="Open Sans Bold" pitchFamily="34" charset="0"/>
                <a:ea typeface="Open Sans Bold" pitchFamily="34" charset="-122"/>
                <a:cs typeface="Open Sans Bold" pitchFamily="34" charset="-120"/>
              </a:rPr>
              <a:t>Avis's "We Try Harder" against Hertz</a:t>
            </a:r>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 or smartphone OS wars.</a:t>
            </a:r>
            <a:endParaRPr lang="en-US" sz="950" dirty="0"/>
          </a:p>
        </p:txBody>
      </p:sp>
      <p:pic>
        <p:nvPicPr>
          <p:cNvPr id="24" name="Image 5" descr="preencoded.png">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61475" y="5581452"/>
            <a:ext cx="10868745" cy="737096"/>
          </a:xfrm>
          <a:prstGeom prst="rect">
            <a:avLst/>
          </a:prstGeom>
        </p:spPr>
      </p:pic>
      <p:sp>
        <p:nvSpPr>
          <p:cNvPr id="25" name="Text 17"/>
          <p:cNvSpPr/>
          <p:nvPr/>
        </p:nvSpPr>
        <p:spPr>
          <a:xfrm>
            <a:off x="824586" y="5834856"/>
            <a:ext cx="184245" cy="230287"/>
          </a:xfrm>
          <a:prstGeom prst="rect">
            <a:avLst/>
          </a:prstGeom>
          <a:noFill/>
          <a:ln/>
        </p:spPr>
        <p:txBody>
          <a:bodyPr wrap="none" lIns="0" tIns="0" rIns="0" bIns="0" rtlCol="0" anchor="ctr"/>
          <a:lstStyle/>
          <a:p>
            <a:pPr algn="ctr" indent="0" marL="0">
              <a:lnSpc>
                <a:spcPct val="100000"/>
              </a:lnSpc>
              <a:buNone/>
            </a:pPr>
            <a:r>
              <a:rPr lang="en-US" sz="1450" b="1" dirty="0">
                <a:solidFill>
                  <a:srgbClr val="333F70"/>
                </a:solidFill>
                <a:latin typeface="Unbounded Bold" pitchFamily="34" charset="0"/>
                <a:ea typeface="Unbounded Bold" pitchFamily="34" charset="-122"/>
                <a:cs typeface="Unbounded Bold" pitchFamily="34" charset="-120"/>
              </a:rPr>
              <a:t>6</a:t>
            </a:r>
            <a:endParaRPr lang="en-US" sz="1450" dirty="0"/>
          </a:p>
        </p:txBody>
      </p:sp>
      <p:sp>
        <p:nvSpPr>
          <p:cNvPr id="26" name="Text 18"/>
          <p:cNvSpPr/>
          <p:nvPr/>
        </p:nvSpPr>
        <p:spPr>
          <a:xfrm>
            <a:off x="1245363" y="5716984"/>
            <a:ext cx="1537654" cy="191988"/>
          </a:xfrm>
          <a:prstGeom prst="rect">
            <a:avLst/>
          </a:prstGeom>
          <a:noFill/>
          <a:ln/>
        </p:spPr>
        <p:txBody>
          <a:bodyPr wrap="none" lIns="0" tIns="0" rIns="0" bIns="0" rtlCol="0" anchor="t"/>
          <a:lstStyle/>
          <a:p>
            <a:pPr algn="l" indent="0" marL="0">
              <a:lnSpc>
                <a:spcPct val="104000"/>
              </a:lnSpc>
              <a:buNone/>
            </a:pPr>
            <a:r>
              <a:rPr lang="en-US" sz="1200" b="1" dirty="0">
                <a:solidFill>
                  <a:srgbClr val="333F70"/>
                </a:solidFill>
                <a:latin typeface="Unbounded Bold" pitchFamily="34" charset="0"/>
                <a:ea typeface="Unbounded Bold" pitchFamily="34" charset="-122"/>
                <a:cs typeface="Unbounded Bold" pitchFamily="34" charset="-120"/>
              </a:rPr>
              <a:t>By Price/Quality</a:t>
            </a:r>
            <a:endParaRPr lang="en-US" sz="1200" dirty="0"/>
          </a:p>
        </p:txBody>
      </p:sp>
      <p:sp>
        <p:nvSpPr>
          <p:cNvPr id="27" name="Text 19"/>
          <p:cNvSpPr/>
          <p:nvPr/>
        </p:nvSpPr>
        <p:spPr>
          <a:xfrm>
            <a:off x="1245363" y="5956796"/>
            <a:ext cx="10149328" cy="162123"/>
          </a:xfrm>
          <a:prstGeom prst="rect">
            <a:avLst/>
          </a:prstGeom>
          <a:noFill/>
          <a:ln/>
        </p:spPr>
        <p:txBody>
          <a:bodyPr wrap="none" lIns="0" tIns="0" rIns="0" bIns="0" rtlCol="0" anchor="t"/>
          <a:lstStyle/>
          <a:p>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Emphasizes either premium quality at a higher price or value at a lower price. E.g., </a:t>
            </a:r>
            <a:pPr algn="l" indent="0" marL="0">
              <a:lnSpc>
                <a:spcPct val="110000"/>
              </a:lnSpc>
              <a:buNone/>
            </a:pPr>
            <a:r>
              <a:rPr lang="en-US" sz="950" b="1" dirty="0">
                <a:solidFill>
                  <a:srgbClr val="333F70"/>
                </a:solidFill>
                <a:latin typeface="Open Sans Bold" pitchFamily="34" charset="0"/>
                <a:ea typeface="Open Sans Bold" pitchFamily="34" charset="-122"/>
                <a:cs typeface="Open Sans Bold" pitchFamily="34" charset="-120"/>
              </a:rPr>
              <a:t>Rolex for luxury</a:t>
            </a:r>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 </a:t>
            </a:r>
            <a:pPr algn="l" indent="0" marL="0">
              <a:lnSpc>
                <a:spcPct val="110000"/>
              </a:lnSpc>
              <a:buNone/>
            </a:pPr>
            <a:r>
              <a:rPr lang="en-US" sz="950" b="1" dirty="0">
                <a:solidFill>
                  <a:srgbClr val="333F70"/>
                </a:solidFill>
                <a:latin typeface="Open Sans Bold" pitchFamily="34" charset="0"/>
                <a:ea typeface="Open Sans Bold" pitchFamily="34" charset="-122"/>
                <a:cs typeface="Open Sans Bold" pitchFamily="34" charset="-120"/>
              </a:rPr>
              <a:t>Walmart for everyday low prices</a:t>
            </a:r>
            <a:pPr algn="l" indent="0" marL="0">
              <a:lnSpc>
                <a:spcPct val="110000"/>
              </a:lnSpc>
              <a:buNone/>
            </a:pPr>
            <a:r>
              <a:rPr lang="en-US" sz="950" dirty="0">
                <a:solidFill>
                  <a:srgbClr val="333F70"/>
                </a:solidFill>
                <a:latin typeface="Open Sans" pitchFamily="34" charset="0"/>
                <a:ea typeface="Open Sans" pitchFamily="34" charset="-122"/>
                <a:cs typeface="Open Sans" pitchFamily="34" charset="-120"/>
              </a:rPr>
              <a:t>.</a:t>
            </a:r>
            <a:endParaRPr lang="en-US" sz="95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sp>
        <p:nvSpPr>
          <p:cNvPr id="2" name="Text 0"/>
          <p:cNvSpPr/>
          <p:nvPr/>
        </p:nvSpPr>
        <p:spPr>
          <a:xfrm>
            <a:off x="661475" y="601960"/>
            <a:ext cx="5429213" cy="472480"/>
          </a:xfrm>
          <a:prstGeom prst="rect">
            <a:avLst/>
          </a:prstGeom>
          <a:noFill/>
          <a:ln/>
        </p:spPr>
        <p:txBody>
          <a:bodyPr wrap="none" lIns="0" tIns="0" rIns="0" bIns="0" rtlCol="0" anchor="t"/>
          <a:lstStyle/>
          <a:p>
            <a:pPr algn="l" indent="0" marL="0">
              <a:lnSpc>
                <a:spcPct val="104000"/>
              </a:lnSpc>
              <a:buNone/>
            </a:pPr>
            <a:r>
              <a:rPr lang="en-US" sz="2950" b="1" dirty="0">
                <a:solidFill>
                  <a:srgbClr val="333F70"/>
                </a:solidFill>
                <a:latin typeface="Unbounded Bold" pitchFamily="34" charset="0"/>
                <a:ea typeface="Unbounded Bold" pitchFamily="34" charset="-122"/>
                <a:cs typeface="Unbounded Bold" pitchFamily="34" charset="-120"/>
              </a:rPr>
              <a:t>Brand Repositioning</a:t>
            </a:r>
            <a:endParaRPr lang="en-US" sz="2950" dirty="0"/>
          </a:p>
        </p:txBody>
      </p:sp>
      <p:sp>
        <p:nvSpPr>
          <p:cNvPr id="3" name="Text 1"/>
          <p:cNvSpPr/>
          <p:nvPr/>
        </p:nvSpPr>
        <p:spPr>
          <a:xfrm>
            <a:off x="661475" y="1316335"/>
            <a:ext cx="10868745"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Brand repositioning involves strategically altering a brand's identity, messaging, or target market to adapt to changing consumer perceptions, market trends, or competitive landscapes. It's about giving an established brand a fresh narrative and purpose.</a:t>
            </a:r>
            <a:endParaRPr lang="en-US" sz="1150" dirty="0"/>
          </a:p>
        </p:txBody>
      </p:sp>
      <p:sp>
        <p:nvSpPr>
          <p:cNvPr id="4" name="Shape 2"/>
          <p:cNvSpPr/>
          <p:nvPr/>
        </p:nvSpPr>
        <p:spPr>
          <a:xfrm>
            <a:off x="6086323" y="1887736"/>
            <a:ext cx="19050" cy="4368304"/>
          </a:xfrm>
          <a:prstGeom prst="roundRect">
            <a:avLst>
              <a:gd name="adj" fmla="val 333387"/>
            </a:avLst>
          </a:prstGeom>
          <a:solidFill>
            <a:srgbClr val="BCDBD4"/>
          </a:solidFill>
          <a:ln/>
        </p:spPr>
      </p:sp>
      <p:sp>
        <p:nvSpPr>
          <p:cNvPr id="5" name="Shape 3"/>
          <p:cNvSpPr/>
          <p:nvPr/>
        </p:nvSpPr>
        <p:spPr>
          <a:xfrm>
            <a:off x="5661280" y="2516684"/>
            <a:ext cx="453617" cy="19050"/>
          </a:xfrm>
          <a:prstGeom prst="roundRect">
            <a:avLst>
              <a:gd name="adj" fmla="val 333387"/>
            </a:avLst>
          </a:prstGeom>
          <a:solidFill>
            <a:srgbClr val="BCDBD4"/>
          </a:solidFill>
          <a:ln/>
        </p:spPr>
      </p:sp>
      <p:sp>
        <p:nvSpPr>
          <p:cNvPr id="6" name="Shape 4"/>
          <p:cNvSpPr/>
          <p:nvPr/>
        </p:nvSpPr>
        <p:spPr>
          <a:xfrm>
            <a:off x="6039145" y="2469505"/>
            <a:ext cx="113404" cy="113407"/>
          </a:xfrm>
          <a:prstGeom prst="ellipse">
            <a:avLst/>
          </a:prstGeom>
          <a:solidFill>
            <a:srgbClr val="26A688"/>
          </a:solidFill>
          <a:ln/>
        </p:spPr>
      </p:sp>
      <p:sp>
        <p:nvSpPr>
          <p:cNvPr id="7" name="Shape 5"/>
          <p:cNvSpPr/>
          <p:nvPr/>
        </p:nvSpPr>
        <p:spPr>
          <a:xfrm>
            <a:off x="661475" y="1887736"/>
            <a:ext cx="4980756" cy="1276945"/>
          </a:xfrm>
          <a:prstGeom prst="roundRect">
            <a:avLst>
              <a:gd name="adj" fmla="val 4974"/>
            </a:avLst>
          </a:prstGeom>
          <a:solidFill>
            <a:srgbClr val="D6F5EE"/>
          </a:solidFill>
          <a:ln w="6350">
            <a:solidFill>
              <a:srgbClr val="BCDBD4"/>
            </a:solidFill>
            <a:prstDash val="solid"/>
          </a:ln>
        </p:spPr>
      </p:sp>
      <p:sp>
        <p:nvSpPr>
          <p:cNvPr id="8" name="Text 6"/>
          <p:cNvSpPr/>
          <p:nvPr/>
        </p:nvSpPr>
        <p:spPr>
          <a:xfrm>
            <a:off x="2941762" y="2045295"/>
            <a:ext cx="2542913" cy="236240"/>
          </a:xfrm>
          <a:prstGeom prst="rect">
            <a:avLst/>
          </a:prstGeom>
          <a:noFill/>
          <a:ln/>
        </p:spPr>
        <p:txBody>
          <a:bodyPr wrap="none" lIns="0" tIns="0" rIns="0" bIns="0" rtlCol="0" anchor="t"/>
          <a:lstStyle/>
          <a:p>
            <a:pPr algn="r"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What &amp; Why (Market)</a:t>
            </a:r>
            <a:endParaRPr lang="en-US" sz="1450" dirty="0"/>
          </a:p>
        </p:txBody>
      </p:sp>
      <p:sp>
        <p:nvSpPr>
          <p:cNvPr id="9" name="Text 7"/>
          <p:cNvSpPr/>
          <p:nvPr/>
        </p:nvSpPr>
        <p:spPr>
          <a:xfrm>
            <a:off x="819030" y="2354064"/>
            <a:ext cx="4665645" cy="653058"/>
          </a:xfrm>
          <a:prstGeom prst="rect">
            <a:avLst/>
          </a:prstGeom>
          <a:noFill/>
          <a:ln/>
        </p:spPr>
        <p:txBody>
          <a:bodyPr wrap="square" lIns="0" tIns="0" rIns="0" bIns="0" rtlCol="0" anchor="t">
            <a:normAutofit/>
          </a:bodyPr>
          <a:lstStyle/>
          <a:p>
            <a:pPr algn="r"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Changing market dynamics, new competitive threats, or evolving consumer needs often necessitate a strategic shift in how a brand is perceived.</a:t>
            </a:r>
            <a:endParaRPr lang="en-US" sz="1150" dirty="0"/>
          </a:p>
        </p:txBody>
      </p:sp>
      <p:sp>
        <p:nvSpPr>
          <p:cNvPr id="10" name="Shape 8"/>
          <p:cNvSpPr/>
          <p:nvPr/>
        </p:nvSpPr>
        <p:spPr>
          <a:xfrm>
            <a:off x="6076798" y="3363416"/>
            <a:ext cx="453617" cy="19050"/>
          </a:xfrm>
          <a:prstGeom prst="roundRect">
            <a:avLst>
              <a:gd name="adj" fmla="val 333387"/>
            </a:avLst>
          </a:prstGeom>
          <a:solidFill>
            <a:srgbClr val="BCDBD4"/>
          </a:solidFill>
          <a:ln/>
        </p:spPr>
      </p:sp>
      <p:sp>
        <p:nvSpPr>
          <p:cNvPr id="11" name="Shape 9"/>
          <p:cNvSpPr/>
          <p:nvPr/>
        </p:nvSpPr>
        <p:spPr>
          <a:xfrm>
            <a:off x="6039145" y="3316238"/>
            <a:ext cx="113404" cy="113407"/>
          </a:xfrm>
          <a:prstGeom prst="ellipse">
            <a:avLst/>
          </a:prstGeom>
          <a:solidFill>
            <a:srgbClr val="26A688"/>
          </a:solidFill>
          <a:ln/>
        </p:spPr>
      </p:sp>
      <p:sp>
        <p:nvSpPr>
          <p:cNvPr id="12" name="Shape 10"/>
          <p:cNvSpPr/>
          <p:nvPr/>
        </p:nvSpPr>
        <p:spPr>
          <a:xfrm>
            <a:off x="6549464" y="2734469"/>
            <a:ext cx="4980756" cy="1276945"/>
          </a:xfrm>
          <a:prstGeom prst="roundRect">
            <a:avLst>
              <a:gd name="adj" fmla="val 4974"/>
            </a:avLst>
          </a:prstGeom>
          <a:solidFill>
            <a:srgbClr val="D6F5EE"/>
          </a:solidFill>
          <a:ln w="6350">
            <a:solidFill>
              <a:srgbClr val="BCDBD4"/>
            </a:solidFill>
            <a:prstDash val="solid"/>
          </a:ln>
        </p:spPr>
      </p:sp>
      <p:sp>
        <p:nvSpPr>
          <p:cNvPr id="13" name="Text 11"/>
          <p:cNvSpPr/>
          <p:nvPr/>
        </p:nvSpPr>
        <p:spPr>
          <a:xfrm>
            <a:off x="6707020" y="2892028"/>
            <a:ext cx="2268481"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Why (Image) &amp; How</a:t>
            </a:r>
            <a:endParaRPr lang="en-US" sz="1450" dirty="0"/>
          </a:p>
        </p:txBody>
      </p:sp>
      <p:sp>
        <p:nvSpPr>
          <p:cNvPr id="14" name="Text 12"/>
          <p:cNvSpPr/>
          <p:nvPr/>
        </p:nvSpPr>
        <p:spPr>
          <a:xfrm>
            <a:off x="6707020" y="3200797"/>
            <a:ext cx="4665645"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An outdated brand image or the pursuit of a new target audience are key drivers. Success requires deep market research, a clear new value proposition, and consistent communication.</a:t>
            </a:r>
            <a:endParaRPr lang="en-US" sz="1150" dirty="0"/>
          </a:p>
        </p:txBody>
      </p:sp>
      <p:sp>
        <p:nvSpPr>
          <p:cNvPr id="15" name="Shape 13"/>
          <p:cNvSpPr/>
          <p:nvPr/>
        </p:nvSpPr>
        <p:spPr>
          <a:xfrm>
            <a:off x="5661280" y="4122837"/>
            <a:ext cx="453617" cy="19050"/>
          </a:xfrm>
          <a:prstGeom prst="roundRect">
            <a:avLst>
              <a:gd name="adj" fmla="val 333387"/>
            </a:avLst>
          </a:prstGeom>
          <a:solidFill>
            <a:srgbClr val="BCDBD4"/>
          </a:solidFill>
          <a:ln/>
        </p:spPr>
      </p:sp>
      <p:sp>
        <p:nvSpPr>
          <p:cNvPr id="16" name="Shape 14"/>
          <p:cNvSpPr/>
          <p:nvPr/>
        </p:nvSpPr>
        <p:spPr>
          <a:xfrm>
            <a:off x="6039145" y="4075658"/>
            <a:ext cx="113404" cy="113407"/>
          </a:xfrm>
          <a:prstGeom prst="ellipse">
            <a:avLst/>
          </a:prstGeom>
          <a:solidFill>
            <a:srgbClr val="26A688"/>
          </a:solidFill>
          <a:ln/>
        </p:spPr>
      </p:sp>
      <p:sp>
        <p:nvSpPr>
          <p:cNvPr id="17" name="Shape 15"/>
          <p:cNvSpPr/>
          <p:nvPr/>
        </p:nvSpPr>
        <p:spPr>
          <a:xfrm>
            <a:off x="661475" y="3493889"/>
            <a:ext cx="4980756" cy="1276945"/>
          </a:xfrm>
          <a:prstGeom prst="roundRect">
            <a:avLst>
              <a:gd name="adj" fmla="val 4974"/>
            </a:avLst>
          </a:prstGeom>
          <a:solidFill>
            <a:srgbClr val="D6F5EE"/>
          </a:solidFill>
          <a:ln w="6350">
            <a:solidFill>
              <a:srgbClr val="BCDBD4"/>
            </a:solidFill>
            <a:prstDash val="solid"/>
          </a:ln>
        </p:spPr>
      </p:sp>
      <p:sp>
        <p:nvSpPr>
          <p:cNvPr id="18" name="Text 16"/>
          <p:cNvSpPr/>
          <p:nvPr/>
        </p:nvSpPr>
        <p:spPr>
          <a:xfrm>
            <a:off x="3594506" y="3651448"/>
            <a:ext cx="1890169" cy="236240"/>
          </a:xfrm>
          <a:prstGeom prst="rect">
            <a:avLst/>
          </a:prstGeom>
          <a:noFill/>
          <a:ln/>
        </p:spPr>
        <p:txBody>
          <a:bodyPr wrap="none" lIns="0" tIns="0" rIns="0" bIns="0" rtlCol="0" anchor="t"/>
          <a:lstStyle/>
          <a:p>
            <a:pPr algn="r"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Old Spice</a:t>
            </a:r>
            <a:endParaRPr lang="en-US" sz="1450" dirty="0"/>
          </a:p>
        </p:txBody>
      </p:sp>
      <p:sp>
        <p:nvSpPr>
          <p:cNvPr id="19" name="Text 17"/>
          <p:cNvSpPr/>
          <p:nvPr/>
        </p:nvSpPr>
        <p:spPr>
          <a:xfrm>
            <a:off x="819030" y="3960217"/>
            <a:ext cx="4665645" cy="653058"/>
          </a:xfrm>
          <a:prstGeom prst="rect">
            <a:avLst/>
          </a:prstGeom>
          <a:noFill/>
          <a:ln/>
        </p:spPr>
        <p:txBody>
          <a:bodyPr wrap="square" lIns="0" tIns="0" rIns="0" bIns="0" rtlCol="0" anchor="t">
            <a:normAutofit/>
          </a:bodyPr>
          <a:lstStyle/>
          <a:p>
            <a:pPr algn="r"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Transformed from an "old man's aftershave" to a playful, vibrant brand for younger men through humorous and memorable campaigns.</a:t>
            </a:r>
            <a:endParaRPr lang="en-US" sz="1150" dirty="0"/>
          </a:p>
        </p:txBody>
      </p:sp>
      <p:sp>
        <p:nvSpPr>
          <p:cNvPr id="20" name="Shape 18"/>
          <p:cNvSpPr/>
          <p:nvPr/>
        </p:nvSpPr>
        <p:spPr>
          <a:xfrm>
            <a:off x="6076798" y="4882257"/>
            <a:ext cx="453617" cy="19050"/>
          </a:xfrm>
          <a:prstGeom prst="roundRect">
            <a:avLst>
              <a:gd name="adj" fmla="val 333387"/>
            </a:avLst>
          </a:prstGeom>
          <a:solidFill>
            <a:srgbClr val="BCDBD4"/>
          </a:solidFill>
          <a:ln/>
        </p:spPr>
      </p:sp>
      <p:sp>
        <p:nvSpPr>
          <p:cNvPr id="21" name="Shape 19"/>
          <p:cNvSpPr/>
          <p:nvPr/>
        </p:nvSpPr>
        <p:spPr>
          <a:xfrm>
            <a:off x="6039145" y="4835079"/>
            <a:ext cx="113404" cy="113407"/>
          </a:xfrm>
          <a:prstGeom prst="ellipse">
            <a:avLst/>
          </a:prstGeom>
          <a:solidFill>
            <a:srgbClr val="26A688"/>
          </a:solidFill>
          <a:ln/>
        </p:spPr>
      </p:sp>
      <p:sp>
        <p:nvSpPr>
          <p:cNvPr id="22" name="Shape 20"/>
          <p:cNvSpPr/>
          <p:nvPr/>
        </p:nvSpPr>
        <p:spPr>
          <a:xfrm>
            <a:off x="6549464" y="4253309"/>
            <a:ext cx="4980756" cy="1276945"/>
          </a:xfrm>
          <a:prstGeom prst="roundRect">
            <a:avLst>
              <a:gd name="adj" fmla="val 4974"/>
            </a:avLst>
          </a:prstGeom>
          <a:solidFill>
            <a:srgbClr val="D6F5EE"/>
          </a:solidFill>
          <a:ln w="6350">
            <a:solidFill>
              <a:srgbClr val="BCDBD4"/>
            </a:solidFill>
            <a:prstDash val="solid"/>
          </a:ln>
        </p:spPr>
      </p:sp>
      <p:sp>
        <p:nvSpPr>
          <p:cNvPr id="23" name="Text 21"/>
          <p:cNvSpPr/>
          <p:nvPr/>
        </p:nvSpPr>
        <p:spPr>
          <a:xfrm>
            <a:off x="6707020" y="4410869"/>
            <a:ext cx="1890169"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Burberry</a:t>
            </a:r>
            <a:endParaRPr lang="en-US" sz="1450" dirty="0"/>
          </a:p>
        </p:txBody>
      </p:sp>
      <p:sp>
        <p:nvSpPr>
          <p:cNvPr id="24" name="Text 22"/>
          <p:cNvSpPr/>
          <p:nvPr/>
        </p:nvSpPr>
        <p:spPr>
          <a:xfrm>
            <a:off x="6707020" y="4719638"/>
            <a:ext cx="4665645" cy="653058"/>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Elevated its image from mass-market to exclusive luxury by consolidating product lines, controlling distribution, and embracing digital innovation.</a:t>
            </a:r>
            <a:endParaRPr lang="en-US" sz="1150" dirty="0"/>
          </a:p>
        </p:txBody>
      </p:sp>
      <p:sp>
        <p:nvSpPr>
          <p:cNvPr id="25" name="Shape 23"/>
          <p:cNvSpPr/>
          <p:nvPr/>
        </p:nvSpPr>
        <p:spPr>
          <a:xfrm>
            <a:off x="5661280" y="5608042"/>
            <a:ext cx="453617" cy="19050"/>
          </a:xfrm>
          <a:prstGeom prst="roundRect">
            <a:avLst>
              <a:gd name="adj" fmla="val 333387"/>
            </a:avLst>
          </a:prstGeom>
          <a:solidFill>
            <a:srgbClr val="BCDBD4"/>
          </a:solidFill>
          <a:ln/>
        </p:spPr>
      </p:sp>
      <p:sp>
        <p:nvSpPr>
          <p:cNvPr id="26" name="Shape 24"/>
          <p:cNvSpPr/>
          <p:nvPr/>
        </p:nvSpPr>
        <p:spPr>
          <a:xfrm>
            <a:off x="6039145" y="5560864"/>
            <a:ext cx="113404" cy="113407"/>
          </a:xfrm>
          <a:prstGeom prst="ellipse">
            <a:avLst/>
          </a:prstGeom>
          <a:solidFill>
            <a:srgbClr val="26A688"/>
          </a:solidFill>
          <a:ln/>
        </p:spPr>
      </p:sp>
      <p:sp>
        <p:nvSpPr>
          <p:cNvPr id="27" name="Shape 25"/>
          <p:cNvSpPr/>
          <p:nvPr/>
        </p:nvSpPr>
        <p:spPr>
          <a:xfrm>
            <a:off x="661475" y="5012730"/>
            <a:ext cx="4980756" cy="1209675"/>
          </a:xfrm>
          <a:prstGeom prst="roundRect">
            <a:avLst>
              <a:gd name="adj" fmla="val 5250"/>
            </a:avLst>
          </a:prstGeom>
          <a:solidFill>
            <a:srgbClr val="D6F5EE"/>
          </a:solidFill>
          <a:ln w="6350">
            <a:solidFill>
              <a:srgbClr val="BCDBD4"/>
            </a:solidFill>
            <a:prstDash val="solid"/>
          </a:ln>
        </p:spPr>
      </p:sp>
      <p:sp>
        <p:nvSpPr>
          <p:cNvPr id="28" name="Text 26"/>
          <p:cNvSpPr/>
          <p:nvPr/>
        </p:nvSpPr>
        <p:spPr>
          <a:xfrm>
            <a:off x="3594506" y="5170289"/>
            <a:ext cx="1890169" cy="236240"/>
          </a:xfrm>
          <a:prstGeom prst="rect">
            <a:avLst/>
          </a:prstGeom>
          <a:noFill/>
          <a:ln/>
        </p:spPr>
        <p:txBody>
          <a:bodyPr wrap="none" lIns="0" tIns="0" rIns="0" bIns="0" rtlCol="0" anchor="t"/>
          <a:lstStyle/>
          <a:p>
            <a:pPr algn="r"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Mountain Dew</a:t>
            </a:r>
            <a:endParaRPr lang="en-US" sz="1450" dirty="0"/>
          </a:p>
        </p:txBody>
      </p:sp>
      <p:sp>
        <p:nvSpPr>
          <p:cNvPr id="29" name="Text 27"/>
          <p:cNvSpPr/>
          <p:nvPr/>
        </p:nvSpPr>
        <p:spPr>
          <a:xfrm>
            <a:off x="819030" y="5479058"/>
            <a:ext cx="4665645" cy="435372"/>
          </a:xfrm>
          <a:prstGeom prst="rect">
            <a:avLst/>
          </a:prstGeom>
          <a:noFill/>
          <a:ln/>
        </p:spPr>
        <p:txBody>
          <a:bodyPr wrap="square" lIns="0" tIns="0" rIns="0" bIns="0" rtlCol="0" anchor="t">
            <a:normAutofit/>
          </a:bodyPr>
          <a:lstStyle/>
          <a:p>
            <a:pPr algn="r"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Shifted from a rural Appalachian drink to a high-energy beverage associated with extreme sports and youth culture.</a:t>
            </a:r>
            <a:endParaRPr lang="en-US" sz="115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661475" y="585093"/>
            <a:ext cx="4691640" cy="335955"/>
          </a:xfrm>
          <a:prstGeom prst="rect">
            <a:avLst/>
          </a:prstGeom>
          <a:noFill/>
          <a:ln/>
        </p:spPr>
        <p:txBody>
          <a:bodyPr wrap="none" lIns="0" tIns="0" rIns="0" bIns="0" rtlCol="0" anchor="t"/>
          <a:lstStyle/>
          <a:p>
            <a:pPr algn="l" indent="0" marL="0">
              <a:lnSpc>
                <a:spcPct val="104000"/>
              </a:lnSpc>
              <a:buNone/>
            </a:pPr>
            <a:r>
              <a:rPr lang="en-US" sz="2100" b="1" dirty="0">
                <a:solidFill>
                  <a:srgbClr val="333F70"/>
                </a:solidFill>
                <a:latin typeface="Unbounded Bold" pitchFamily="34" charset="0"/>
                <a:ea typeface="Unbounded Bold" pitchFamily="34" charset="-122"/>
                <a:cs typeface="Unbounded Bold" pitchFamily="34" charset="-120"/>
              </a:rPr>
              <a:t>Fostering Brand Loyalty</a:t>
            </a:r>
            <a:endParaRPr lang="en-US" sz="2100" dirty="0"/>
          </a:p>
        </p:txBody>
      </p:sp>
      <p:sp>
        <p:nvSpPr>
          <p:cNvPr id="3" name="Text 1"/>
          <p:cNvSpPr/>
          <p:nvPr/>
        </p:nvSpPr>
        <p:spPr>
          <a:xfrm>
            <a:off x="661475" y="1043285"/>
            <a:ext cx="11478330"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Brand loyalty is the ultimate goal for any business: customers repeatedly choose your products or services, often overlooking competitors. It's built on trust, consistent positive experiences, and emotional connection.</a:t>
            </a:r>
            <a:endParaRPr lang="en-US" sz="800" dirty="0"/>
          </a:p>
        </p:txBody>
      </p:sp>
      <p:pic>
        <p:nvPicPr>
          <p:cNvPr id="4" name="Image 0" descr="preencoded.png">    </p:cNvPr>
          <p:cNvPicPr>
            <a:picLocks noChangeAspect="1"/>
          </p:cNvPicPr>
          <p:nvPr/>
        </p:nvPicPr>
        <p:blipFill>
          <a:blip r:embed="rId1"/>
          <a:stretch>
            <a:fillRect/>
          </a:stretch>
        </p:blipFill>
        <p:spPr>
          <a:xfrm>
            <a:off x="2840562" y="1246981"/>
            <a:ext cx="1076000" cy="565845"/>
          </a:xfrm>
          <a:prstGeom prst="rect">
            <a:avLst/>
          </a:prstGeom>
        </p:spPr>
      </p:pic>
      <p:sp>
        <p:nvSpPr>
          <p:cNvPr id="5" name="Text 2"/>
          <p:cNvSpPr/>
          <p:nvPr/>
        </p:nvSpPr>
        <p:spPr>
          <a:xfrm>
            <a:off x="3302910" y="1496616"/>
            <a:ext cx="151106" cy="188913"/>
          </a:xfrm>
          <a:prstGeom prst="rect">
            <a:avLst/>
          </a:prstGeom>
          <a:noFill/>
          <a:ln/>
        </p:spPr>
        <p:txBody>
          <a:bodyPr wrap="none" lIns="0" tIns="0" rIns="0" bIns="0" rtlCol="0" anchor="ctr"/>
          <a:lstStyle/>
          <a:p>
            <a:pPr algn="ctr" indent="0" marL="0">
              <a:lnSpc>
                <a:spcPct val="100000"/>
              </a:lnSpc>
              <a:buNone/>
            </a:pPr>
            <a:r>
              <a:rPr lang="en-US" sz="1150" b="1" dirty="0">
                <a:solidFill>
                  <a:srgbClr val="333F70"/>
                </a:solidFill>
                <a:latin typeface="Unbounded Bold" pitchFamily="34" charset="0"/>
                <a:ea typeface="Unbounded Bold" pitchFamily="34" charset="-122"/>
                <a:cs typeface="Unbounded Bold" pitchFamily="34" charset="-120"/>
              </a:rPr>
              <a:t>1</a:t>
            </a:r>
            <a:endParaRPr lang="en-US" sz="1150" dirty="0"/>
          </a:p>
        </p:txBody>
      </p:sp>
      <p:sp>
        <p:nvSpPr>
          <p:cNvPr id="6" name="Text 3"/>
          <p:cNvSpPr/>
          <p:nvPr/>
        </p:nvSpPr>
        <p:spPr>
          <a:xfrm>
            <a:off x="4024013" y="1354435"/>
            <a:ext cx="1343785" cy="167878"/>
          </a:xfrm>
          <a:prstGeom prst="rect">
            <a:avLst/>
          </a:prstGeom>
          <a:noFill/>
          <a:ln/>
        </p:spPr>
        <p:txBody>
          <a:bodyPr wrap="none" lIns="0" tIns="0" rIns="0" bIns="0" rtlCol="0" anchor="t"/>
          <a:lstStyle/>
          <a:p>
            <a:pPr algn="l" indent="0" marL="0">
              <a:lnSpc>
                <a:spcPct val="104000"/>
              </a:lnSpc>
              <a:buNone/>
            </a:pPr>
            <a:r>
              <a:rPr lang="en-US" sz="1050" b="1" dirty="0">
                <a:solidFill>
                  <a:srgbClr val="333F70"/>
                </a:solidFill>
                <a:latin typeface="Unbounded Bold" pitchFamily="34" charset="0"/>
                <a:ea typeface="Unbounded Bold" pitchFamily="34" charset="-122"/>
                <a:cs typeface="Unbounded Bold" pitchFamily="34" charset="-120"/>
              </a:rPr>
              <a:t>Advocacy</a:t>
            </a:r>
            <a:endParaRPr lang="en-US" sz="1050" dirty="0"/>
          </a:p>
        </p:txBody>
      </p:sp>
      <p:sp>
        <p:nvSpPr>
          <p:cNvPr id="7" name="Text 4"/>
          <p:cNvSpPr/>
          <p:nvPr/>
        </p:nvSpPr>
        <p:spPr>
          <a:xfrm>
            <a:off x="4024013" y="1558925"/>
            <a:ext cx="7398756"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Customers actively promote the brand.</a:t>
            </a:r>
            <a:endParaRPr lang="en-US" sz="800" dirty="0"/>
          </a:p>
        </p:txBody>
      </p:sp>
      <p:sp>
        <p:nvSpPr>
          <p:cNvPr id="8" name="Shape 5"/>
          <p:cNvSpPr/>
          <p:nvPr/>
        </p:nvSpPr>
        <p:spPr>
          <a:xfrm>
            <a:off x="3943351" y="1811536"/>
            <a:ext cx="7560081" cy="6350"/>
          </a:xfrm>
          <a:prstGeom prst="roundRect">
            <a:avLst>
              <a:gd name="adj" fmla="val 711052"/>
            </a:avLst>
          </a:prstGeom>
          <a:solidFill>
            <a:srgbClr val="BCDBD4"/>
          </a:solidFill>
          <a:ln/>
        </p:spPr>
      </p:sp>
      <p:pic>
        <p:nvPicPr>
          <p:cNvPr id="9" name="Image 1" descr="preencoded.png">    </p:cNvPr>
          <p:cNvPicPr>
            <a:picLocks noChangeAspect="1"/>
          </p:cNvPicPr>
          <p:nvPr/>
        </p:nvPicPr>
        <p:blipFill>
          <a:blip r:embed="rId2"/>
          <a:stretch>
            <a:fillRect/>
          </a:stretch>
        </p:blipFill>
        <p:spPr>
          <a:xfrm>
            <a:off x="2302611" y="1828105"/>
            <a:ext cx="2152001" cy="565845"/>
          </a:xfrm>
          <a:prstGeom prst="rect">
            <a:avLst/>
          </a:prstGeom>
        </p:spPr>
      </p:pic>
      <p:sp>
        <p:nvSpPr>
          <p:cNvPr id="10" name="Text 6"/>
          <p:cNvSpPr/>
          <p:nvPr/>
        </p:nvSpPr>
        <p:spPr>
          <a:xfrm>
            <a:off x="3303009" y="2010767"/>
            <a:ext cx="151106" cy="188913"/>
          </a:xfrm>
          <a:prstGeom prst="rect">
            <a:avLst/>
          </a:prstGeom>
          <a:noFill/>
          <a:ln/>
        </p:spPr>
        <p:txBody>
          <a:bodyPr wrap="none" lIns="0" tIns="0" rIns="0" bIns="0" rtlCol="0" anchor="ctr"/>
          <a:lstStyle/>
          <a:p>
            <a:pPr algn="ctr" indent="0" marL="0">
              <a:lnSpc>
                <a:spcPct val="100000"/>
              </a:lnSpc>
              <a:buNone/>
            </a:pPr>
            <a:r>
              <a:rPr lang="en-US" sz="1150" b="1" dirty="0">
                <a:solidFill>
                  <a:srgbClr val="333F70"/>
                </a:solidFill>
                <a:latin typeface="Unbounded Bold" pitchFamily="34" charset="0"/>
                <a:ea typeface="Unbounded Bold" pitchFamily="34" charset="-122"/>
                <a:cs typeface="Unbounded Bold" pitchFamily="34" charset="-120"/>
              </a:rPr>
              <a:t>2</a:t>
            </a:r>
            <a:endParaRPr lang="en-US" sz="1150" dirty="0"/>
          </a:p>
        </p:txBody>
      </p:sp>
      <p:sp>
        <p:nvSpPr>
          <p:cNvPr id="11" name="Text 7"/>
          <p:cNvSpPr/>
          <p:nvPr/>
        </p:nvSpPr>
        <p:spPr>
          <a:xfrm>
            <a:off x="4562063" y="1935559"/>
            <a:ext cx="1343785" cy="167878"/>
          </a:xfrm>
          <a:prstGeom prst="rect">
            <a:avLst/>
          </a:prstGeom>
          <a:noFill/>
          <a:ln/>
        </p:spPr>
        <p:txBody>
          <a:bodyPr wrap="none" lIns="0" tIns="0" rIns="0" bIns="0" rtlCol="0" anchor="t"/>
          <a:lstStyle/>
          <a:p>
            <a:pPr algn="l" indent="0" marL="0">
              <a:lnSpc>
                <a:spcPct val="104000"/>
              </a:lnSpc>
              <a:buNone/>
            </a:pPr>
            <a:r>
              <a:rPr lang="en-US" sz="1050" b="1" dirty="0">
                <a:solidFill>
                  <a:srgbClr val="333F70"/>
                </a:solidFill>
                <a:latin typeface="Unbounded Bold" pitchFamily="34" charset="0"/>
                <a:ea typeface="Unbounded Bold" pitchFamily="34" charset="-122"/>
                <a:cs typeface="Unbounded Bold" pitchFamily="34" charset="-120"/>
              </a:rPr>
              <a:t>Loyalty</a:t>
            </a:r>
            <a:endParaRPr lang="en-US" sz="1050" dirty="0"/>
          </a:p>
        </p:txBody>
      </p:sp>
      <p:sp>
        <p:nvSpPr>
          <p:cNvPr id="12" name="Text 8"/>
          <p:cNvSpPr/>
          <p:nvPr/>
        </p:nvSpPr>
        <p:spPr>
          <a:xfrm>
            <a:off x="4562063" y="2140049"/>
            <a:ext cx="6860706"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Regular, exclusive purchasing behavior.</a:t>
            </a:r>
            <a:endParaRPr lang="en-US" sz="800" dirty="0"/>
          </a:p>
        </p:txBody>
      </p:sp>
      <p:sp>
        <p:nvSpPr>
          <p:cNvPr id="13" name="Shape 9"/>
          <p:cNvSpPr/>
          <p:nvPr/>
        </p:nvSpPr>
        <p:spPr>
          <a:xfrm>
            <a:off x="4481400" y="2392660"/>
            <a:ext cx="7022031" cy="6350"/>
          </a:xfrm>
          <a:prstGeom prst="roundRect">
            <a:avLst>
              <a:gd name="adj" fmla="val 711052"/>
            </a:avLst>
          </a:prstGeom>
          <a:solidFill>
            <a:srgbClr val="BCDBD4"/>
          </a:solidFill>
          <a:ln/>
        </p:spPr>
      </p:sp>
      <p:pic>
        <p:nvPicPr>
          <p:cNvPr id="14" name="Image 2" descr="preencoded.png">    </p:cNvPr>
          <p:cNvPicPr>
            <a:picLocks noChangeAspect="1"/>
          </p:cNvPicPr>
          <p:nvPr/>
        </p:nvPicPr>
        <p:blipFill>
          <a:blip r:embed="rId3"/>
          <a:stretch>
            <a:fillRect/>
          </a:stretch>
        </p:blipFill>
        <p:spPr>
          <a:xfrm>
            <a:off x="1764561" y="2409230"/>
            <a:ext cx="3228001" cy="565845"/>
          </a:xfrm>
          <a:prstGeom prst="rect">
            <a:avLst/>
          </a:prstGeom>
        </p:spPr>
      </p:pic>
      <p:sp>
        <p:nvSpPr>
          <p:cNvPr id="15" name="Text 10"/>
          <p:cNvSpPr/>
          <p:nvPr/>
        </p:nvSpPr>
        <p:spPr>
          <a:xfrm>
            <a:off x="3302910" y="2591891"/>
            <a:ext cx="151106" cy="188913"/>
          </a:xfrm>
          <a:prstGeom prst="rect">
            <a:avLst/>
          </a:prstGeom>
          <a:noFill/>
          <a:ln/>
        </p:spPr>
        <p:txBody>
          <a:bodyPr wrap="none" lIns="0" tIns="0" rIns="0" bIns="0" rtlCol="0" anchor="ctr"/>
          <a:lstStyle/>
          <a:p>
            <a:pPr algn="ctr" indent="0" marL="0">
              <a:lnSpc>
                <a:spcPct val="100000"/>
              </a:lnSpc>
              <a:buNone/>
            </a:pPr>
            <a:r>
              <a:rPr lang="en-US" sz="1150" b="1" dirty="0">
                <a:solidFill>
                  <a:srgbClr val="333F70"/>
                </a:solidFill>
                <a:latin typeface="Unbounded Bold" pitchFamily="34" charset="0"/>
                <a:ea typeface="Unbounded Bold" pitchFamily="34" charset="-122"/>
                <a:cs typeface="Unbounded Bold" pitchFamily="34" charset="-120"/>
              </a:rPr>
              <a:t>3</a:t>
            </a:r>
            <a:endParaRPr lang="en-US" sz="1150" dirty="0"/>
          </a:p>
        </p:txBody>
      </p:sp>
      <p:sp>
        <p:nvSpPr>
          <p:cNvPr id="16" name="Text 11"/>
          <p:cNvSpPr/>
          <p:nvPr/>
        </p:nvSpPr>
        <p:spPr>
          <a:xfrm>
            <a:off x="5100014" y="2516684"/>
            <a:ext cx="1343785" cy="167878"/>
          </a:xfrm>
          <a:prstGeom prst="rect">
            <a:avLst/>
          </a:prstGeom>
          <a:noFill/>
          <a:ln/>
        </p:spPr>
        <p:txBody>
          <a:bodyPr wrap="none" lIns="0" tIns="0" rIns="0" bIns="0" rtlCol="0" anchor="t"/>
          <a:lstStyle/>
          <a:p>
            <a:pPr algn="l" indent="0" marL="0">
              <a:lnSpc>
                <a:spcPct val="104000"/>
              </a:lnSpc>
              <a:buNone/>
            </a:pPr>
            <a:r>
              <a:rPr lang="en-US" sz="1050" b="1" dirty="0">
                <a:solidFill>
                  <a:srgbClr val="333F70"/>
                </a:solidFill>
                <a:latin typeface="Unbounded Bold" pitchFamily="34" charset="0"/>
                <a:ea typeface="Unbounded Bold" pitchFamily="34" charset="-122"/>
                <a:cs typeface="Unbounded Bold" pitchFamily="34" charset="-120"/>
              </a:rPr>
              <a:t>Preference</a:t>
            </a:r>
            <a:endParaRPr lang="en-US" sz="1050" dirty="0"/>
          </a:p>
        </p:txBody>
      </p:sp>
      <p:sp>
        <p:nvSpPr>
          <p:cNvPr id="17" name="Text 12"/>
          <p:cNvSpPr/>
          <p:nvPr/>
        </p:nvSpPr>
        <p:spPr>
          <a:xfrm>
            <a:off x="5100014" y="2721173"/>
            <a:ext cx="6322755"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Customers choose brand over others, but not exclusively.</a:t>
            </a:r>
            <a:endParaRPr lang="en-US" sz="800" dirty="0"/>
          </a:p>
        </p:txBody>
      </p:sp>
      <p:sp>
        <p:nvSpPr>
          <p:cNvPr id="18" name="Shape 13"/>
          <p:cNvSpPr/>
          <p:nvPr/>
        </p:nvSpPr>
        <p:spPr>
          <a:xfrm>
            <a:off x="5019351" y="2973784"/>
            <a:ext cx="6484081" cy="6350"/>
          </a:xfrm>
          <a:prstGeom prst="roundRect">
            <a:avLst>
              <a:gd name="adj" fmla="val 711052"/>
            </a:avLst>
          </a:prstGeom>
          <a:solidFill>
            <a:srgbClr val="BCDBD4"/>
          </a:solidFill>
          <a:ln/>
        </p:spPr>
      </p:sp>
      <p:pic>
        <p:nvPicPr>
          <p:cNvPr id="19" name="Image 3" descr="preencoded.png">    </p:cNvPr>
          <p:cNvPicPr>
            <a:picLocks noChangeAspect="1"/>
          </p:cNvPicPr>
          <p:nvPr/>
        </p:nvPicPr>
        <p:blipFill>
          <a:blip r:embed="rId4"/>
          <a:stretch>
            <a:fillRect/>
          </a:stretch>
        </p:blipFill>
        <p:spPr>
          <a:xfrm>
            <a:off x="1226611" y="2990354"/>
            <a:ext cx="4304002" cy="565845"/>
          </a:xfrm>
          <a:prstGeom prst="rect">
            <a:avLst/>
          </a:prstGeom>
        </p:spPr>
      </p:pic>
      <p:sp>
        <p:nvSpPr>
          <p:cNvPr id="20" name="Text 14"/>
          <p:cNvSpPr/>
          <p:nvPr/>
        </p:nvSpPr>
        <p:spPr>
          <a:xfrm>
            <a:off x="3303009" y="3173016"/>
            <a:ext cx="151106" cy="188913"/>
          </a:xfrm>
          <a:prstGeom prst="rect">
            <a:avLst/>
          </a:prstGeom>
          <a:noFill/>
          <a:ln/>
        </p:spPr>
        <p:txBody>
          <a:bodyPr wrap="none" lIns="0" tIns="0" rIns="0" bIns="0" rtlCol="0" anchor="ctr"/>
          <a:lstStyle/>
          <a:p>
            <a:pPr algn="ctr" indent="0" marL="0">
              <a:lnSpc>
                <a:spcPct val="100000"/>
              </a:lnSpc>
              <a:buNone/>
            </a:pPr>
            <a:r>
              <a:rPr lang="en-US" sz="1150" b="1" dirty="0">
                <a:solidFill>
                  <a:srgbClr val="333F70"/>
                </a:solidFill>
                <a:latin typeface="Unbounded Bold" pitchFamily="34" charset="0"/>
                <a:ea typeface="Unbounded Bold" pitchFamily="34" charset="-122"/>
                <a:cs typeface="Unbounded Bold" pitchFamily="34" charset="-120"/>
              </a:rPr>
              <a:t>4</a:t>
            </a:r>
            <a:endParaRPr lang="en-US" sz="1150" dirty="0"/>
          </a:p>
        </p:txBody>
      </p:sp>
      <p:sp>
        <p:nvSpPr>
          <p:cNvPr id="21" name="Text 15"/>
          <p:cNvSpPr/>
          <p:nvPr/>
        </p:nvSpPr>
        <p:spPr>
          <a:xfrm>
            <a:off x="5638064" y="3097808"/>
            <a:ext cx="1343785" cy="167878"/>
          </a:xfrm>
          <a:prstGeom prst="rect">
            <a:avLst/>
          </a:prstGeom>
          <a:noFill/>
          <a:ln/>
        </p:spPr>
        <p:txBody>
          <a:bodyPr wrap="none" lIns="0" tIns="0" rIns="0" bIns="0" rtlCol="0" anchor="t"/>
          <a:lstStyle/>
          <a:p>
            <a:pPr algn="l" indent="0" marL="0">
              <a:lnSpc>
                <a:spcPct val="104000"/>
              </a:lnSpc>
              <a:buNone/>
            </a:pPr>
            <a:r>
              <a:rPr lang="en-US" sz="1050" b="1" dirty="0">
                <a:solidFill>
                  <a:srgbClr val="333F70"/>
                </a:solidFill>
                <a:latin typeface="Unbounded Bold" pitchFamily="34" charset="0"/>
                <a:ea typeface="Unbounded Bold" pitchFamily="34" charset="-122"/>
                <a:cs typeface="Unbounded Bold" pitchFamily="34" charset="-120"/>
              </a:rPr>
              <a:t>Trial</a:t>
            </a:r>
            <a:endParaRPr lang="en-US" sz="1050" dirty="0"/>
          </a:p>
        </p:txBody>
      </p:sp>
      <p:sp>
        <p:nvSpPr>
          <p:cNvPr id="22" name="Text 16"/>
          <p:cNvSpPr/>
          <p:nvPr/>
        </p:nvSpPr>
        <p:spPr>
          <a:xfrm>
            <a:off x="5638064" y="3302298"/>
            <a:ext cx="5784705"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Initial purchase or engagement with the brand.</a:t>
            </a:r>
            <a:endParaRPr lang="en-US" sz="800" dirty="0"/>
          </a:p>
        </p:txBody>
      </p:sp>
      <p:sp>
        <p:nvSpPr>
          <p:cNvPr id="23" name="Shape 17"/>
          <p:cNvSpPr/>
          <p:nvPr/>
        </p:nvSpPr>
        <p:spPr>
          <a:xfrm>
            <a:off x="5557401" y="3554909"/>
            <a:ext cx="5946031" cy="6350"/>
          </a:xfrm>
          <a:prstGeom prst="roundRect">
            <a:avLst>
              <a:gd name="adj" fmla="val 711052"/>
            </a:avLst>
          </a:prstGeom>
          <a:solidFill>
            <a:srgbClr val="BCDBD4"/>
          </a:solidFill>
          <a:ln/>
        </p:spPr>
      </p:sp>
      <p:pic>
        <p:nvPicPr>
          <p:cNvPr id="24" name="Image 4" descr="preencoded.png">    </p:cNvPr>
          <p:cNvPicPr>
            <a:picLocks noChangeAspect="1"/>
          </p:cNvPicPr>
          <p:nvPr/>
        </p:nvPicPr>
        <p:blipFill>
          <a:blip r:embed="rId5"/>
          <a:stretch>
            <a:fillRect/>
          </a:stretch>
        </p:blipFill>
        <p:spPr>
          <a:xfrm>
            <a:off x="688561" y="3571478"/>
            <a:ext cx="5380002" cy="565845"/>
          </a:xfrm>
          <a:prstGeom prst="rect">
            <a:avLst/>
          </a:prstGeom>
        </p:spPr>
      </p:pic>
      <p:sp>
        <p:nvSpPr>
          <p:cNvPr id="25" name="Text 18"/>
          <p:cNvSpPr/>
          <p:nvPr/>
        </p:nvSpPr>
        <p:spPr>
          <a:xfrm>
            <a:off x="3303009" y="3754140"/>
            <a:ext cx="151106" cy="188913"/>
          </a:xfrm>
          <a:prstGeom prst="rect">
            <a:avLst/>
          </a:prstGeom>
          <a:noFill/>
          <a:ln/>
        </p:spPr>
        <p:txBody>
          <a:bodyPr wrap="none" lIns="0" tIns="0" rIns="0" bIns="0" rtlCol="0" anchor="ctr"/>
          <a:lstStyle/>
          <a:p>
            <a:pPr algn="ctr" indent="0" marL="0">
              <a:lnSpc>
                <a:spcPct val="100000"/>
              </a:lnSpc>
              <a:buNone/>
            </a:pPr>
            <a:r>
              <a:rPr lang="en-US" sz="1150" b="1" dirty="0">
                <a:solidFill>
                  <a:srgbClr val="333F70"/>
                </a:solidFill>
                <a:latin typeface="Unbounded Bold" pitchFamily="34" charset="0"/>
                <a:ea typeface="Unbounded Bold" pitchFamily="34" charset="-122"/>
                <a:cs typeface="Unbounded Bold" pitchFamily="34" charset="-120"/>
              </a:rPr>
              <a:t>5</a:t>
            </a:r>
            <a:endParaRPr lang="en-US" sz="1150" dirty="0"/>
          </a:p>
        </p:txBody>
      </p:sp>
      <p:sp>
        <p:nvSpPr>
          <p:cNvPr id="26" name="Text 19"/>
          <p:cNvSpPr/>
          <p:nvPr/>
        </p:nvSpPr>
        <p:spPr>
          <a:xfrm>
            <a:off x="6176014" y="3678932"/>
            <a:ext cx="1343785" cy="167878"/>
          </a:xfrm>
          <a:prstGeom prst="rect">
            <a:avLst/>
          </a:prstGeom>
          <a:noFill/>
          <a:ln/>
        </p:spPr>
        <p:txBody>
          <a:bodyPr wrap="none" lIns="0" tIns="0" rIns="0" bIns="0" rtlCol="0" anchor="t"/>
          <a:lstStyle/>
          <a:p>
            <a:pPr algn="l" indent="0" marL="0">
              <a:lnSpc>
                <a:spcPct val="104000"/>
              </a:lnSpc>
              <a:buNone/>
            </a:pPr>
            <a:r>
              <a:rPr lang="en-US" sz="1050" b="1" dirty="0">
                <a:solidFill>
                  <a:srgbClr val="333F70"/>
                </a:solidFill>
                <a:latin typeface="Unbounded Bold" pitchFamily="34" charset="0"/>
                <a:ea typeface="Unbounded Bold" pitchFamily="34" charset="-122"/>
                <a:cs typeface="Unbounded Bold" pitchFamily="34" charset="-120"/>
              </a:rPr>
              <a:t>Awareness</a:t>
            </a:r>
            <a:endParaRPr lang="en-US" sz="1050" dirty="0"/>
          </a:p>
        </p:txBody>
      </p:sp>
      <p:sp>
        <p:nvSpPr>
          <p:cNvPr id="27" name="Text 20"/>
          <p:cNvSpPr/>
          <p:nvPr/>
        </p:nvSpPr>
        <p:spPr>
          <a:xfrm>
            <a:off x="6176014" y="3883422"/>
            <a:ext cx="5246755"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Customers recognize the brand's existence.</a:t>
            </a:r>
            <a:endParaRPr lang="en-US" sz="800" dirty="0"/>
          </a:p>
        </p:txBody>
      </p:sp>
      <p:sp>
        <p:nvSpPr>
          <p:cNvPr id="28" name="Text 21"/>
          <p:cNvSpPr/>
          <p:nvPr/>
        </p:nvSpPr>
        <p:spPr>
          <a:xfrm>
            <a:off x="661475" y="4194572"/>
            <a:ext cx="11478330"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Loyal customers are invaluable. They not only provide higher lifetime value but also reduce customer acquisition costs through positive word-of-mouth.</a:t>
            </a:r>
            <a:endParaRPr lang="en-US" sz="800" dirty="0"/>
          </a:p>
        </p:txBody>
      </p:sp>
      <p:sp>
        <p:nvSpPr>
          <p:cNvPr id="29" name="Text 22"/>
          <p:cNvSpPr/>
          <p:nvPr/>
        </p:nvSpPr>
        <p:spPr>
          <a:xfrm>
            <a:off x="661475" y="4421188"/>
            <a:ext cx="4564643" cy="268684"/>
          </a:xfrm>
          <a:prstGeom prst="rect">
            <a:avLst/>
          </a:prstGeom>
          <a:noFill/>
          <a:ln/>
        </p:spPr>
        <p:txBody>
          <a:bodyPr wrap="none" lIns="0" tIns="0" rIns="0" bIns="0" rtlCol="0" anchor="t"/>
          <a:lstStyle/>
          <a:p>
            <a:pPr algn="l" indent="0" marL="0">
              <a:lnSpc>
                <a:spcPct val="104000"/>
              </a:lnSpc>
              <a:buNone/>
            </a:pPr>
            <a:r>
              <a:rPr lang="en-US" sz="1650" b="1" dirty="0">
                <a:solidFill>
                  <a:srgbClr val="333F70"/>
                </a:solidFill>
                <a:latin typeface="Unbounded Bold" pitchFamily="34" charset="0"/>
                <a:ea typeface="Unbounded Bold" pitchFamily="34" charset="-122"/>
                <a:cs typeface="Unbounded Bold" pitchFamily="34" charset="-120"/>
              </a:rPr>
              <a:t>Building Lasting Connections</a:t>
            </a:r>
            <a:endParaRPr lang="en-US" sz="1650" dirty="0"/>
          </a:p>
        </p:txBody>
      </p:sp>
      <p:pic>
        <p:nvPicPr>
          <p:cNvPr id="30" name="Image 5"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781550"/>
            <a:ext cx="268678" cy="268684"/>
          </a:xfrm>
          <a:prstGeom prst="rect">
            <a:avLst/>
          </a:prstGeom>
        </p:spPr>
      </p:pic>
      <p:sp>
        <p:nvSpPr>
          <p:cNvPr id="31" name="Text 23"/>
          <p:cNvSpPr/>
          <p:nvPr/>
        </p:nvSpPr>
        <p:spPr>
          <a:xfrm>
            <a:off x="661475" y="5126633"/>
            <a:ext cx="1627841" cy="167878"/>
          </a:xfrm>
          <a:prstGeom prst="rect">
            <a:avLst/>
          </a:prstGeom>
          <a:noFill/>
          <a:ln/>
        </p:spPr>
        <p:txBody>
          <a:bodyPr wrap="none" lIns="0" tIns="0" rIns="0" bIns="0" rtlCol="0" anchor="t"/>
          <a:lstStyle/>
          <a:p>
            <a:pPr algn="l" indent="0" marL="0">
              <a:lnSpc>
                <a:spcPct val="104000"/>
              </a:lnSpc>
              <a:buNone/>
            </a:pPr>
            <a:r>
              <a:rPr lang="en-US" sz="1050" b="1" dirty="0">
                <a:solidFill>
                  <a:srgbClr val="333F70"/>
                </a:solidFill>
                <a:latin typeface="Unbounded Bold" pitchFamily="34" charset="0"/>
                <a:ea typeface="Unbounded Bold" pitchFamily="34" charset="-122"/>
                <a:cs typeface="Unbounded Bold" pitchFamily="34" charset="-120"/>
              </a:rPr>
              <a:t>Rewards Programs</a:t>
            </a:r>
            <a:endParaRPr lang="en-US" sz="1050" dirty="0"/>
          </a:p>
        </p:txBody>
      </p:sp>
      <p:sp>
        <p:nvSpPr>
          <p:cNvPr id="32" name="Text 24"/>
          <p:cNvSpPr/>
          <p:nvPr/>
        </p:nvSpPr>
        <p:spPr>
          <a:xfrm>
            <a:off x="661475" y="5331123"/>
            <a:ext cx="5396174"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Incentivize repeat purchases and engagement.</a:t>
            </a:r>
            <a:endParaRPr lang="en-US" sz="800" dirty="0"/>
          </a:p>
        </p:txBody>
      </p:sp>
      <p:pic>
        <p:nvPicPr>
          <p:cNvPr id="33" name="Image 6"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34046" y="4781550"/>
            <a:ext cx="268678" cy="268684"/>
          </a:xfrm>
          <a:prstGeom prst="rect">
            <a:avLst/>
          </a:prstGeom>
        </p:spPr>
      </p:pic>
      <p:sp>
        <p:nvSpPr>
          <p:cNvPr id="34" name="Text 25"/>
          <p:cNvSpPr/>
          <p:nvPr/>
        </p:nvSpPr>
        <p:spPr>
          <a:xfrm>
            <a:off x="6134046" y="5126633"/>
            <a:ext cx="1343785" cy="167878"/>
          </a:xfrm>
          <a:prstGeom prst="rect">
            <a:avLst/>
          </a:prstGeom>
          <a:noFill/>
          <a:ln/>
        </p:spPr>
        <p:txBody>
          <a:bodyPr wrap="none" lIns="0" tIns="0" rIns="0" bIns="0" rtlCol="0" anchor="t"/>
          <a:lstStyle/>
          <a:p>
            <a:pPr algn="l" indent="0" marL="0">
              <a:lnSpc>
                <a:spcPct val="104000"/>
              </a:lnSpc>
              <a:buNone/>
            </a:pPr>
            <a:r>
              <a:rPr lang="en-US" sz="1050" b="1" dirty="0">
                <a:solidFill>
                  <a:srgbClr val="333F70"/>
                </a:solidFill>
                <a:latin typeface="Unbounded Bold" pitchFamily="34" charset="0"/>
                <a:ea typeface="Unbounded Bold" pitchFamily="34" charset="-122"/>
                <a:cs typeface="Unbounded Bold" pitchFamily="34" charset="-120"/>
              </a:rPr>
              <a:t>Personalization</a:t>
            </a:r>
            <a:endParaRPr lang="en-US" sz="1050" dirty="0"/>
          </a:p>
        </p:txBody>
      </p:sp>
      <p:sp>
        <p:nvSpPr>
          <p:cNvPr id="35" name="Text 26"/>
          <p:cNvSpPr/>
          <p:nvPr/>
        </p:nvSpPr>
        <p:spPr>
          <a:xfrm>
            <a:off x="6134046" y="5331123"/>
            <a:ext cx="5396174"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Tailored experiences and communication.</a:t>
            </a:r>
            <a:endParaRPr lang="en-US" sz="800" dirty="0"/>
          </a:p>
        </p:txBody>
      </p:sp>
      <p:pic>
        <p:nvPicPr>
          <p:cNvPr id="36" name="Image 7"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1475" y="5588298"/>
            <a:ext cx="268678" cy="268684"/>
          </a:xfrm>
          <a:prstGeom prst="rect">
            <a:avLst/>
          </a:prstGeom>
        </p:spPr>
      </p:pic>
      <p:sp>
        <p:nvSpPr>
          <p:cNvPr id="37" name="Text 27"/>
          <p:cNvSpPr/>
          <p:nvPr/>
        </p:nvSpPr>
        <p:spPr>
          <a:xfrm>
            <a:off x="661475" y="5933380"/>
            <a:ext cx="1343785" cy="167878"/>
          </a:xfrm>
          <a:prstGeom prst="rect">
            <a:avLst/>
          </a:prstGeom>
          <a:noFill/>
          <a:ln/>
        </p:spPr>
        <p:txBody>
          <a:bodyPr wrap="none" lIns="0" tIns="0" rIns="0" bIns="0" rtlCol="0" anchor="t"/>
          <a:lstStyle/>
          <a:p>
            <a:pPr algn="l" indent="0" marL="0">
              <a:lnSpc>
                <a:spcPct val="104000"/>
              </a:lnSpc>
              <a:buNone/>
            </a:pPr>
            <a:r>
              <a:rPr lang="en-US" sz="1050" b="1" dirty="0">
                <a:solidFill>
                  <a:srgbClr val="333F70"/>
                </a:solidFill>
                <a:latin typeface="Unbounded Bold" pitchFamily="34" charset="0"/>
                <a:ea typeface="Unbounded Bold" pitchFamily="34" charset="-122"/>
                <a:cs typeface="Unbounded Bold" pitchFamily="34" charset="-120"/>
              </a:rPr>
              <a:t>Community</a:t>
            </a:r>
            <a:endParaRPr lang="en-US" sz="1050" dirty="0"/>
          </a:p>
        </p:txBody>
      </p:sp>
      <p:sp>
        <p:nvSpPr>
          <p:cNvPr id="38" name="Text 28"/>
          <p:cNvSpPr/>
          <p:nvPr/>
        </p:nvSpPr>
        <p:spPr>
          <a:xfrm>
            <a:off x="661475" y="6137870"/>
            <a:ext cx="5396174"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Foster a sense of belonging among customers.</a:t>
            </a:r>
            <a:endParaRPr lang="en-US" sz="800" dirty="0"/>
          </a:p>
        </p:txBody>
      </p:sp>
      <p:pic>
        <p:nvPicPr>
          <p:cNvPr id="39" name="Image 8" descr="preencoded.png">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134046" y="5588298"/>
            <a:ext cx="268678" cy="268684"/>
          </a:xfrm>
          <a:prstGeom prst="rect">
            <a:avLst/>
          </a:prstGeom>
        </p:spPr>
      </p:pic>
      <p:sp>
        <p:nvSpPr>
          <p:cNvPr id="40" name="Text 29"/>
          <p:cNvSpPr/>
          <p:nvPr/>
        </p:nvSpPr>
        <p:spPr>
          <a:xfrm>
            <a:off x="6134046" y="5933380"/>
            <a:ext cx="1588651" cy="167878"/>
          </a:xfrm>
          <a:prstGeom prst="rect">
            <a:avLst/>
          </a:prstGeom>
          <a:noFill/>
          <a:ln/>
        </p:spPr>
        <p:txBody>
          <a:bodyPr wrap="none" lIns="0" tIns="0" rIns="0" bIns="0" rtlCol="0" anchor="t"/>
          <a:lstStyle/>
          <a:p>
            <a:pPr algn="l" indent="0" marL="0">
              <a:lnSpc>
                <a:spcPct val="104000"/>
              </a:lnSpc>
              <a:buNone/>
            </a:pPr>
            <a:r>
              <a:rPr lang="en-US" sz="1050" b="1" dirty="0">
                <a:solidFill>
                  <a:srgbClr val="333F70"/>
                </a:solidFill>
                <a:latin typeface="Unbounded Bold" pitchFamily="34" charset="0"/>
                <a:ea typeface="Unbounded Bold" pitchFamily="34" charset="-122"/>
                <a:cs typeface="Unbounded Bold" pitchFamily="34" charset="-120"/>
              </a:rPr>
              <a:t>Consistent Quality</a:t>
            </a:r>
            <a:endParaRPr lang="en-US" sz="1050" dirty="0"/>
          </a:p>
        </p:txBody>
      </p:sp>
      <p:sp>
        <p:nvSpPr>
          <p:cNvPr id="41" name="Text 30"/>
          <p:cNvSpPr/>
          <p:nvPr/>
        </p:nvSpPr>
        <p:spPr>
          <a:xfrm>
            <a:off x="6134046" y="6137870"/>
            <a:ext cx="5396174" cy="134938"/>
          </a:xfrm>
          <a:prstGeom prst="rect">
            <a:avLst/>
          </a:prstGeom>
          <a:noFill/>
          <a:ln/>
        </p:spPr>
        <p:txBody>
          <a:bodyPr wrap="none" lIns="0" tIns="0" rIns="0" bIns="0" rtlCol="0" anchor="t"/>
          <a:lstStyle/>
          <a:p>
            <a:pPr algn="l" indent="0" marL="0">
              <a:lnSpc>
                <a:spcPct val="105000"/>
              </a:lnSpc>
              <a:buNone/>
            </a:pPr>
            <a:r>
              <a:rPr lang="en-US" sz="800" dirty="0">
                <a:solidFill>
                  <a:srgbClr val="333F70"/>
                </a:solidFill>
                <a:latin typeface="Open Sans" pitchFamily="34" charset="0"/>
                <a:ea typeface="Open Sans" pitchFamily="34" charset="-122"/>
                <a:cs typeface="Open Sans" pitchFamily="34" charset="-120"/>
              </a:rPr>
              <a:t>Reliably meet or exceed customer expectations.</a:t>
            </a:r>
            <a:endParaRPr lang="en-US" sz="8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sp>
        <p:nvSpPr>
          <p:cNvPr id="2" name="Text 0"/>
          <p:cNvSpPr/>
          <p:nvPr/>
        </p:nvSpPr>
        <p:spPr>
          <a:xfrm>
            <a:off x="661475" y="724198"/>
            <a:ext cx="10868745" cy="886023"/>
          </a:xfrm>
          <a:prstGeom prst="rect">
            <a:avLst/>
          </a:prstGeom>
          <a:noFill/>
          <a:ln/>
        </p:spPr>
        <p:txBody>
          <a:bodyPr wrap="square" lIns="0" tIns="0" rIns="0" bIns="0" rtlCol="0" anchor="t">
            <a:normAutofit/>
          </a:bodyPr>
          <a:lstStyle/>
          <a:p>
            <a:pPr algn="l" indent="0" marL="0">
              <a:lnSpc>
                <a:spcPct val="104000"/>
              </a:lnSpc>
              <a:buNone/>
            </a:pPr>
            <a:r>
              <a:rPr lang="en-US" sz="2750" b="1" dirty="0">
                <a:solidFill>
                  <a:srgbClr val="333F70"/>
                </a:solidFill>
                <a:latin typeface="Unbounded Bold" pitchFamily="34" charset="0"/>
                <a:ea typeface="Unbounded Bold" pitchFamily="34" charset="-122"/>
                <a:cs typeface="Unbounded Bold" pitchFamily="34" charset="-120"/>
              </a:rPr>
              <a:t>Brand Communities: Cultivating a Collective Passion</a:t>
            </a:r>
            <a:endParaRPr lang="en-US" sz="2750" dirty="0"/>
          </a:p>
        </p:txBody>
      </p:sp>
      <p:sp>
        <p:nvSpPr>
          <p:cNvPr id="3" name="Text 1"/>
          <p:cNvSpPr/>
          <p:nvPr/>
        </p:nvSpPr>
        <p:spPr>
          <a:xfrm>
            <a:off x="661475" y="1769666"/>
            <a:ext cx="10868745" cy="396875"/>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333F70"/>
                </a:solidFill>
                <a:latin typeface="Open Sans" pitchFamily="34" charset="0"/>
                <a:ea typeface="Open Sans" pitchFamily="34" charset="-122"/>
                <a:cs typeface="Open Sans" pitchFamily="34" charset="-120"/>
              </a:rPr>
              <a:t>Brand communities are groups of passionate customers united by a shared connection to a brand, transcending simple transactional relationships to form a powerful collective identity and voice.</a:t>
            </a:r>
            <a:endParaRPr lang="en-US" sz="1100" dirty="0"/>
          </a:p>
        </p:txBody>
      </p:sp>
      <p:pic>
        <p:nvPicPr>
          <p:cNvPr id="4" name="Image 0" descr="preencoded.png">    </p:cNvPr>
          <p:cNvPicPr>
            <a:picLocks noChangeAspect="1"/>
          </p:cNvPicPr>
          <p:nvPr/>
        </p:nvPicPr>
        <p:blipFill>
          <a:blip r:embed="rId1">
            <a:extLst>
              <a:ext uri="{96DAC541-7B7A-43D3-8B79-37D633B846F1}">
                <asvg:svgBlip xmlns:asvg="http://schemas.microsoft.com/office/drawing/2016/SVG/main" r:embed="rId2"/>
              </a:ext>
            </a:extLst>
          </a:blip>
          <a:stretch>
            <a:fillRect/>
          </a:stretch>
        </p:blipFill>
        <p:spPr>
          <a:xfrm>
            <a:off x="661475" y="2286099"/>
            <a:ext cx="354401" cy="354409"/>
          </a:xfrm>
          <a:prstGeom prst="rect">
            <a:avLst/>
          </a:prstGeom>
        </p:spPr>
      </p:pic>
      <p:sp>
        <p:nvSpPr>
          <p:cNvPr id="5" name="Text 2"/>
          <p:cNvSpPr/>
          <p:nvPr/>
        </p:nvSpPr>
        <p:spPr>
          <a:xfrm>
            <a:off x="661475" y="2773363"/>
            <a:ext cx="2494297" cy="221456"/>
          </a:xfrm>
          <a:prstGeom prst="rect">
            <a:avLst/>
          </a:prstGeom>
          <a:noFill/>
          <a:ln/>
        </p:spPr>
        <p:txBody>
          <a:bodyPr wrap="none" lIns="0" tIns="0" rIns="0" bIns="0" rtlCol="0" anchor="t"/>
          <a:lstStyle/>
          <a:p>
            <a:pPr algn="l" indent="0" marL="0">
              <a:lnSpc>
                <a:spcPct val="104000"/>
              </a:lnSpc>
              <a:buNone/>
            </a:pPr>
            <a:r>
              <a:rPr lang="en-US" sz="1350" b="1" dirty="0">
                <a:solidFill>
                  <a:srgbClr val="333F70"/>
                </a:solidFill>
                <a:latin typeface="Unbounded Bold" pitchFamily="34" charset="0"/>
                <a:ea typeface="Unbounded Bold" pitchFamily="34" charset="-122"/>
                <a:cs typeface="Unbounded Bold" pitchFamily="34" charset="-120"/>
              </a:rPr>
              <a:t>Defining the Collective</a:t>
            </a:r>
            <a:endParaRPr lang="en-US" sz="1350" dirty="0"/>
          </a:p>
        </p:txBody>
      </p:sp>
      <p:sp>
        <p:nvSpPr>
          <p:cNvPr id="6" name="Text 3"/>
          <p:cNvSpPr/>
          <p:nvPr/>
        </p:nvSpPr>
        <p:spPr>
          <a:xfrm>
            <a:off x="661475" y="3058517"/>
            <a:ext cx="3534282" cy="595313"/>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333F70"/>
                </a:solidFill>
                <a:latin typeface="Open Sans" pitchFamily="34" charset="0"/>
                <a:ea typeface="Open Sans" pitchFamily="34" charset="-122"/>
                <a:cs typeface="Open Sans" pitchFamily="34" charset="-120"/>
              </a:rPr>
              <a:t>More than just customers, members share values and interact around a central brand, fostering a sense of belonging.</a:t>
            </a:r>
            <a:endParaRPr lang="en-US" sz="1100" dirty="0"/>
          </a:p>
        </p:txBody>
      </p:sp>
      <p:pic>
        <p:nvPicPr>
          <p:cNvPr id="7" name="Image 1" descr="preencoded.png">    </p:cNvPr>
          <p:cNvPicPr>
            <a:picLocks noChangeAspect="1"/>
          </p:cNvPicPr>
          <p:nvPr/>
        </p:nvPicPr>
        <p:blipFill>
          <a:blip r:embed="rId3"/>
          <a:stretch>
            <a:fillRect/>
          </a:stretch>
        </p:blipFill>
        <p:spPr>
          <a:xfrm>
            <a:off x="4328607" y="2286099"/>
            <a:ext cx="354401" cy="354409"/>
          </a:xfrm>
          <a:prstGeom prst="rect">
            <a:avLst/>
          </a:prstGeom>
        </p:spPr>
      </p:pic>
      <p:sp>
        <p:nvSpPr>
          <p:cNvPr id="8" name="Text 4"/>
          <p:cNvSpPr/>
          <p:nvPr/>
        </p:nvSpPr>
        <p:spPr>
          <a:xfrm>
            <a:off x="4328607" y="2773363"/>
            <a:ext cx="2709497" cy="221456"/>
          </a:xfrm>
          <a:prstGeom prst="rect">
            <a:avLst/>
          </a:prstGeom>
          <a:noFill/>
          <a:ln/>
        </p:spPr>
        <p:txBody>
          <a:bodyPr wrap="none" lIns="0" tIns="0" rIns="0" bIns="0" rtlCol="0" anchor="t"/>
          <a:lstStyle/>
          <a:p>
            <a:pPr algn="l" indent="0" marL="0">
              <a:lnSpc>
                <a:spcPct val="104000"/>
              </a:lnSpc>
              <a:buNone/>
            </a:pPr>
            <a:r>
              <a:rPr lang="en-US" sz="1350" b="1" dirty="0">
                <a:solidFill>
                  <a:srgbClr val="333F70"/>
                </a:solidFill>
                <a:latin typeface="Unbounded Bold" pitchFamily="34" charset="0"/>
                <a:ea typeface="Unbounded Bold" pitchFamily="34" charset="-122"/>
                <a:cs typeface="Unbounded Bold" pitchFamily="34" charset="-120"/>
              </a:rPr>
              <a:t>Amplifying Brand Equity</a:t>
            </a:r>
            <a:endParaRPr lang="en-US" sz="1350" dirty="0"/>
          </a:p>
        </p:txBody>
      </p:sp>
      <p:sp>
        <p:nvSpPr>
          <p:cNvPr id="9" name="Text 5"/>
          <p:cNvSpPr/>
          <p:nvPr/>
        </p:nvSpPr>
        <p:spPr>
          <a:xfrm>
            <a:off x="4328607" y="3058517"/>
            <a:ext cx="3534381" cy="595313"/>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333F70"/>
                </a:solidFill>
                <a:latin typeface="Open Sans" pitchFamily="34" charset="0"/>
                <a:ea typeface="Open Sans" pitchFamily="34" charset="-122"/>
                <a:cs typeface="Open Sans" pitchFamily="34" charset="-120"/>
              </a:rPr>
              <a:t>Communities act as powerful advocates, generating organic buzz, providing feedback, and deepening emotional ties to the brand.</a:t>
            </a:r>
            <a:endParaRPr lang="en-US" sz="1100" dirty="0"/>
          </a:p>
        </p:txBody>
      </p:sp>
      <p:pic>
        <p:nvPicPr>
          <p:cNvPr id="10"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95839" y="2286099"/>
            <a:ext cx="354401" cy="354409"/>
          </a:xfrm>
          <a:prstGeom prst="rect">
            <a:avLst/>
          </a:prstGeom>
        </p:spPr>
      </p:pic>
      <p:sp>
        <p:nvSpPr>
          <p:cNvPr id="11" name="Text 6"/>
          <p:cNvSpPr/>
          <p:nvPr/>
        </p:nvSpPr>
        <p:spPr>
          <a:xfrm>
            <a:off x="7995839" y="2773363"/>
            <a:ext cx="2851872" cy="221456"/>
          </a:xfrm>
          <a:prstGeom prst="rect">
            <a:avLst/>
          </a:prstGeom>
          <a:noFill/>
          <a:ln/>
        </p:spPr>
        <p:txBody>
          <a:bodyPr wrap="none" lIns="0" tIns="0" rIns="0" bIns="0" rtlCol="0" anchor="t"/>
          <a:lstStyle/>
          <a:p>
            <a:pPr algn="l" indent="0" marL="0">
              <a:lnSpc>
                <a:spcPct val="104000"/>
              </a:lnSpc>
              <a:buNone/>
            </a:pPr>
            <a:r>
              <a:rPr lang="en-US" sz="1350" b="1" dirty="0">
                <a:solidFill>
                  <a:srgbClr val="333F70"/>
                </a:solidFill>
                <a:latin typeface="Unbounded Bold" pitchFamily="34" charset="0"/>
                <a:ea typeface="Unbounded Bold" pitchFamily="34" charset="-122"/>
                <a:cs typeface="Unbounded Bold" pitchFamily="34" charset="-120"/>
              </a:rPr>
              <a:t>Formation &amp; Engagement</a:t>
            </a:r>
            <a:endParaRPr lang="en-US" sz="1350" dirty="0"/>
          </a:p>
        </p:txBody>
      </p:sp>
      <p:sp>
        <p:nvSpPr>
          <p:cNvPr id="12" name="Text 7"/>
          <p:cNvSpPr/>
          <p:nvPr/>
        </p:nvSpPr>
        <p:spPr>
          <a:xfrm>
            <a:off x="7995839" y="3058517"/>
            <a:ext cx="3534381" cy="595313"/>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333F70"/>
                </a:solidFill>
                <a:latin typeface="Open Sans" pitchFamily="34" charset="0"/>
                <a:ea typeface="Open Sans" pitchFamily="34" charset="-122"/>
                <a:cs typeface="Open Sans" pitchFamily="34" charset="-120"/>
              </a:rPr>
              <a:t>They thrive through online forums, fan clubs, exclusive events, and social media groups, creating rich interaction spaces.</a:t>
            </a:r>
            <a:endParaRPr lang="en-US" sz="1100" dirty="0"/>
          </a:p>
        </p:txBody>
      </p:sp>
      <p:sp>
        <p:nvSpPr>
          <p:cNvPr id="13" name="Text 8"/>
          <p:cNvSpPr/>
          <p:nvPr/>
        </p:nvSpPr>
        <p:spPr>
          <a:xfrm>
            <a:off x="661475" y="3813274"/>
            <a:ext cx="7553235" cy="354409"/>
          </a:xfrm>
          <a:prstGeom prst="rect">
            <a:avLst/>
          </a:prstGeom>
          <a:noFill/>
          <a:ln/>
        </p:spPr>
        <p:txBody>
          <a:bodyPr wrap="none" lIns="0" tIns="0" rIns="0" bIns="0" rtlCol="0" anchor="t"/>
          <a:lstStyle/>
          <a:p>
            <a:pPr algn="l" indent="0" marL="0">
              <a:lnSpc>
                <a:spcPct val="104000"/>
              </a:lnSpc>
              <a:buNone/>
            </a:pPr>
            <a:r>
              <a:rPr lang="en-US" sz="2200" b="1" dirty="0">
                <a:solidFill>
                  <a:srgbClr val="333F70"/>
                </a:solidFill>
                <a:latin typeface="Unbounded Bold" pitchFamily="34" charset="0"/>
                <a:ea typeface="Unbounded Bold" pitchFamily="34" charset="-122"/>
                <a:cs typeface="Unbounded Bold" pitchFamily="34" charset="-120"/>
              </a:rPr>
              <a:t>Iconic Examples of Brand Communities</a:t>
            </a:r>
            <a:endParaRPr lang="en-US" sz="2200" dirty="0"/>
          </a:p>
        </p:txBody>
      </p:sp>
      <p:pic>
        <p:nvPicPr>
          <p:cNvPr id="14"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1475" y="4327128"/>
            <a:ext cx="3552042" cy="1806674"/>
          </a:xfrm>
          <a:prstGeom prst="rect">
            <a:avLst/>
          </a:prstGeom>
        </p:spPr>
      </p:pic>
      <p:sp>
        <p:nvSpPr>
          <p:cNvPr id="15" name="Text 9"/>
          <p:cNvSpPr/>
          <p:nvPr/>
        </p:nvSpPr>
        <p:spPr>
          <a:xfrm>
            <a:off x="2352418" y="4433391"/>
            <a:ext cx="170057" cy="212626"/>
          </a:xfrm>
          <a:prstGeom prst="rect">
            <a:avLst/>
          </a:prstGeom>
          <a:noFill/>
          <a:ln/>
        </p:spPr>
        <p:txBody>
          <a:bodyPr wrap="none" lIns="0" tIns="0" rIns="0" bIns="0" rtlCol="0" anchor="ctr"/>
          <a:lstStyle/>
          <a:p>
            <a:pPr algn="ctr" indent="0" marL="0">
              <a:lnSpc>
                <a:spcPct val="100000"/>
              </a:lnSpc>
              <a:buNone/>
            </a:pPr>
            <a:r>
              <a:rPr lang="en-US" sz="1300" b="1" dirty="0">
                <a:solidFill>
                  <a:srgbClr val="FFFFFF"/>
                </a:solidFill>
                <a:latin typeface="Unbounded Bold" pitchFamily="34" charset="0"/>
                <a:ea typeface="Unbounded Bold" pitchFamily="34" charset="-122"/>
                <a:cs typeface="Unbounded Bold" pitchFamily="34" charset="-120"/>
              </a:rPr>
              <a:t>1</a:t>
            </a:r>
            <a:endParaRPr lang="en-US" sz="1300" dirty="0"/>
          </a:p>
        </p:txBody>
      </p:sp>
      <p:sp>
        <p:nvSpPr>
          <p:cNvPr id="16" name="Text 10"/>
          <p:cNvSpPr/>
          <p:nvPr/>
        </p:nvSpPr>
        <p:spPr>
          <a:xfrm>
            <a:off x="822205" y="4894163"/>
            <a:ext cx="3052190" cy="221456"/>
          </a:xfrm>
          <a:prstGeom prst="rect">
            <a:avLst/>
          </a:prstGeom>
          <a:noFill/>
          <a:ln/>
        </p:spPr>
        <p:txBody>
          <a:bodyPr wrap="none" lIns="0" tIns="0" rIns="0" bIns="0" rtlCol="0" anchor="t"/>
          <a:lstStyle/>
          <a:p>
            <a:pPr algn="l" indent="0" marL="0">
              <a:lnSpc>
                <a:spcPct val="104000"/>
              </a:lnSpc>
              <a:buNone/>
            </a:pPr>
            <a:r>
              <a:rPr lang="en-US" sz="1350" b="1" dirty="0">
                <a:solidFill>
                  <a:srgbClr val="333F70"/>
                </a:solidFill>
                <a:latin typeface="Unbounded Bold" pitchFamily="34" charset="0"/>
                <a:ea typeface="Unbounded Bold" pitchFamily="34" charset="-122"/>
                <a:cs typeface="Unbounded Bold" pitchFamily="34" charset="-120"/>
              </a:rPr>
              <a:t>Harley Owners Group (HOG)</a:t>
            </a:r>
            <a:endParaRPr lang="en-US" sz="1350" dirty="0"/>
          </a:p>
        </p:txBody>
      </p:sp>
      <p:sp>
        <p:nvSpPr>
          <p:cNvPr id="17" name="Text 11"/>
          <p:cNvSpPr/>
          <p:nvPr/>
        </p:nvSpPr>
        <p:spPr>
          <a:xfrm>
            <a:off x="822205" y="5179318"/>
            <a:ext cx="3230581" cy="595313"/>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333F70"/>
                </a:solidFill>
                <a:latin typeface="Open Sans" pitchFamily="34" charset="0"/>
                <a:ea typeface="Open Sans" pitchFamily="34" charset="-122"/>
                <a:cs typeface="Open Sans" pitchFamily="34" charset="-120"/>
              </a:rPr>
              <a:t>A global community fostering camaraderie and shared experiences among Harley-Davidson motorcycle enthusiasts.</a:t>
            </a:r>
            <a:endParaRPr lang="en-US" sz="1100" dirty="0"/>
          </a:p>
        </p:txBody>
      </p:sp>
      <p:pic>
        <p:nvPicPr>
          <p:cNvPr id="18"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319777" y="4327128"/>
            <a:ext cx="3552042" cy="1806674"/>
          </a:xfrm>
          <a:prstGeom prst="rect">
            <a:avLst/>
          </a:prstGeom>
        </p:spPr>
      </p:pic>
      <p:sp>
        <p:nvSpPr>
          <p:cNvPr id="19" name="Text 12"/>
          <p:cNvSpPr/>
          <p:nvPr/>
        </p:nvSpPr>
        <p:spPr>
          <a:xfrm>
            <a:off x="6010720" y="4433391"/>
            <a:ext cx="170057" cy="212626"/>
          </a:xfrm>
          <a:prstGeom prst="rect">
            <a:avLst/>
          </a:prstGeom>
          <a:noFill/>
          <a:ln/>
        </p:spPr>
        <p:txBody>
          <a:bodyPr wrap="none" lIns="0" tIns="0" rIns="0" bIns="0" rtlCol="0" anchor="ctr"/>
          <a:lstStyle/>
          <a:p>
            <a:pPr algn="ctr" indent="0" marL="0">
              <a:lnSpc>
                <a:spcPct val="100000"/>
              </a:lnSpc>
              <a:buNone/>
            </a:pPr>
            <a:r>
              <a:rPr lang="en-US" sz="1300" b="1" dirty="0">
                <a:solidFill>
                  <a:srgbClr val="FFFFFF"/>
                </a:solidFill>
                <a:latin typeface="Unbounded Bold" pitchFamily="34" charset="0"/>
                <a:ea typeface="Unbounded Bold" pitchFamily="34" charset="-122"/>
                <a:cs typeface="Unbounded Bold" pitchFamily="34" charset="-120"/>
              </a:rPr>
              <a:t>2</a:t>
            </a:r>
            <a:endParaRPr lang="en-US" sz="1300" dirty="0"/>
          </a:p>
        </p:txBody>
      </p:sp>
      <p:sp>
        <p:nvSpPr>
          <p:cNvPr id="20" name="Text 13"/>
          <p:cNvSpPr/>
          <p:nvPr/>
        </p:nvSpPr>
        <p:spPr>
          <a:xfrm>
            <a:off x="4480507" y="4894163"/>
            <a:ext cx="1772003" cy="221456"/>
          </a:xfrm>
          <a:prstGeom prst="rect">
            <a:avLst/>
          </a:prstGeom>
          <a:noFill/>
          <a:ln/>
        </p:spPr>
        <p:txBody>
          <a:bodyPr wrap="none" lIns="0" tIns="0" rIns="0" bIns="0" rtlCol="0" anchor="t"/>
          <a:lstStyle/>
          <a:p>
            <a:pPr algn="l" indent="0" marL="0">
              <a:lnSpc>
                <a:spcPct val="104000"/>
              </a:lnSpc>
              <a:buNone/>
            </a:pPr>
            <a:r>
              <a:rPr lang="en-US" sz="1350" b="1" dirty="0">
                <a:solidFill>
                  <a:srgbClr val="333F70"/>
                </a:solidFill>
                <a:latin typeface="Unbounded Bold" pitchFamily="34" charset="0"/>
                <a:ea typeface="Unbounded Bold" pitchFamily="34" charset="-122"/>
                <a:cs typeface="Unbounded Bold" pitchFamily="34" charset="-120"/>
              </a:rPr>
              <a:t>LEGO Ideas</a:t>
            </a:r>
            <a:endParaRPr lang="en-US" sz="1350" dirty="0"/>
          </a:p>
        </p:txBody>
      </p:sp>
      <p:sp>
        <p:nvSpPr>
          <p:cNvPr id="21" name="Text 14"/>
          <p:cNvSpPr/>
          <p:nvPr/>
        </p:nvSpPr>
        <p:spPr>
          <a:xfrm>
            <a:off x="4480507" y="5179318"/>
            <a:ext cx="3230581" cy="793750"/>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333F70"/>
                </a:solidFill>
                <a:latin typeface="Open Sans" pitchFamily="34" charset="0"/>
                <a:ea typeface="Open Sans" pitchFamily="34" charset="-122"/>
                <a:cs typeface="Open Sans" pitchFamily="34" charset="-120"/>
              </a:rPr>
              <a:t>An online platform empowering fans to submit, vote on, and co-create new LEGO product concepts, directly influencing the brand's offerings.</a:t>
            </a:r>
            <a:endParaRPr lang="en-US" sz="1100" dirty="0"/>
          </a:p>
        </p:txBody>
      </p:sp>
      <p:pic>
        <p:nvPicPr>
          <p:cNvPr id="22"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978079" y="4327128"/>
            <a:ext cx="3552042" cy="1806674"/>
          </a:xfrm>
          <a:prstGeom prst="rect">
            <a:avLst/>
          </a:prstGeom>
        </p:spPr>
      </p:pic>
      <p:sp>
        <p:nvSpPr>
          <p:cNvPr id="23" name="Text 15"/>
          <p:cNvSpPr/>
          <p:nvPr/>
        </p:nvSpPr>
        <p:spPr>
          <a:xfrm>
            <a:off x="9669022" y="4433391"/>
            <a:ext cx="170057" cy="212626"/>
          </a:xfrm>
          <a:prstGeom prst="rect">
            <a:avLst/>
          </a:prstGeom>
          <a:noFill/>
          <a:ln/>
        </p:spPr>
        <p:txBody>
          <a:bodyPr wrap="none" lIns="0" tIns="0" rIns="0" bIns="0" rtlCol="0" anchor="ctr"/>
          <a:lstStyle/>
          <a:p>
            <a:pPr algn="ctr" indent="0" marL="0">
              <a:lnSpc>
                <a:spcPct val="100000"/>
              </a:lnSpc>
              <a:buNone/>
            </a:pPr>
            <a:r>
              <a:rPr lang="en-US" sz="1300" b="1" dirty="0">
                <a:solidFill>
                  <a:srgbClr val="FFFFFF"/>
                </a:solidFill>
                <a:latin typeface="Unbounded Bold" pitchFamily="34" charset="0"/>
                <a:ea typeface="Unbounded Bold" pitchFamily="34" charset="-122"/>
                <a:cs typeface="Unbounded Bold" pitchFamily="34" charset="-120"/>
              </a:rPr>
              <a:t>3</a:t>
            </a:r>
            <a:endParaRPr lang="en-US" sz="1300" dirty="0"/>
          </a:p>
        </p:txBody>
      </p:sp>
      <p:sp>
        <p:nvSpPr>
          <p:cNvPr id="24" name="Text 16"/>
          <p:cNvSpPr/>
          <p:nvPr/>
        </p:nvSpPr>
        <p:spPr>
          <a:xfrm>
            <a:off x="8138810" y="4894163"/>
            <a:ext cx="1772003" cy="221456"/>
          </a:xfrm>
          <a:prstGeom prst="rect">
            <a:avLst/>
          </a:prstGeom>
          <a:noFill/>
          <a:ln/>
        </p:spPr>
        <p:txBody>
          <a:bodyPr wrap="none" lIns="0" tIns="0" rIns="0" bIns="0" rtlCol="0" anchor="t"/>
          <a:lstStyle/>
          <a:p>
            <a:pPr algn="l" indent="0" marL="0">
              <a:lnSpc>
                <a:spcPct val="104000"/>
              </a:lnSpc>
              <a:buNone/>
            </a:pPr>
            <a:r>
              <a:rPr lang="en-US" sz="1350" b="1" dirty="0">
                <a:solidFill>
                  <a:srgbClr val="333F70"/>
                </a:solidFill>
                <a:latin typeface="Unbounded Bold" pitchFamily="34" charset="0"/>
                <a:ea typeface="Unbounded Bold" pitchFamily="34" charset="-122"/>
                <a:cs typeface="Unbounded Bold" pitchFamily="34" charset="-120"/>
              </a:rPr>
              <a:t>Nike Run Club</a:t>
            </a:r>
            <a:endParaRPr lang="en-US" sz="1350" dirty="0"/>
          </a:p>
        </p:txBody>
      </p:sp>
      <p:sp>
        <p:nvSpPr>
          <p:cNvPr id="25" name="Text 17"/>
          <p:cNvSpPr/>
          <p:nvPr/>
        </p:nvSpPr>
        <p:spPr>
          <a:xfrm>
            <a:off x="8138810" y="5179318"/>
            <a:ext cx="3230581" cy="595313"/>
          </a:xfrm>
          <a:prstGeom prst="rect">
            <a:avLst/>
          </a:prstGeom>
          <a:noFill/>
          <a:ln/>
        </p:spPr>
        <p:txBody>
          <a:bodyPr wrap="square" lIns="0" tIns="0" rIns="0" bIns="0" rtlCol="0" anchor="t">
            <a:normAutofit/>
          </a:bodyPr>
          <a:lstStyle/>
          <a:p>
            <a:pPr algn="l" indent="0" marL="0">
              <a:lnSpc>
                <a:spcPct val="117000"/>
              </a:lnSpc>
              <a:buNone/>
            </a:pPr>
            <a:r>
              <a:rPr lang="en-US" sz="1100" dirty="0">
                <a:solidFill>
                  <a:srgbClr val="333F70"/>
                </a:solidFill>
                <a:latin typeface="Open Sans" pitchFamily="34" charset="0"/>
                <a:ea typeface="Open Sans" pitchFamily="34" charset="-122"/>
                <a:cs typeface="Open Sans" pitchFamily="34" charset="-120"/>
              </a:rPr>
              <a:t>An app and community connecting runners worldwide, offering tracking, coaching, and a shared sense of accomplishment.</a:t>
            </a:r>
            <a:endParaRPr lang="en-US" sz="11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7619809" y="0"/>
            <a:ext cx="4571886" cy="6858000"/>
          </a:xfrm>
          <a:prstGeom prst="rect">
            <a:avLst/>
          </a:prstGeom>
        </p:spPr>
      </p:pic>
      <p:sp>
        <p:nvSpPr>
          <p:cNvPr id="3" name="Text 0"/>
          <p:cNvSpPr/>
          <p:nvPr/>
        </p:nvSpPr>
        <p:spPr>
          <a:xfrm>
            <a:off x="661475" y="586581"/>
            <a:ext cx="3630224" cy="252016"/>
          </a:xfrm>
          <a:prstGeom prst="rect">
            <a:avLst/>
          </a:prstGeom>
          <a:noFill/>
          <a:ln/>
        </p:spPr>
        <p:txBody>
          <a:bodyPr wrap="none" lIns="0" tIns="0" rIns="0" bIns="0" rtlCol="0" anchor="t"/>
          <a:lstStyle/>
          <a:p>
            <a:pPr algn="l" indent="0" marL="0">
              <a:lnSpc>
                <a:spcPct val="104000"/>
              </a:lnSpc>
              <a:buNone/>
            </a:pPr>
            <a:r>
              <a:rPr lang="en-US" sz="1550" b="1" dirty="0">
                <a:solidFill>
                  <a:srgbClr val="333F70"/>
                </a:solidFill>
                <a:latin typeface="Unbounded Bold" pitchFamily="34" charset="0"/>
                <a:ea typeface="Unbounded Bold" pitchFamily="34" charset="-122"/>
                <a:cs typeface="Unbounded Bold" pitchFamily="34" charset="-120"/>
              </a:rPr>
              <a:t>Brand Crisis &amp; Recovery</a:t>
            </a:r>
            <a:endParaRPr lang="en-US" sz="1550" dirty="0"/>
          </a:p>
        </p:txBody>
      </p:sp>
      <p:sp>
        <p:nvSpPr>
          <p:cNvPr id="4" name="Text 1"/>
          <p:cNvSpPr/>
          <p:nvPr/>
        </p:nvSpPr>
        <p:spPr>
          <a:xfrm>
            <a:off x="661475" y="890091"/>
            <a:ext cx="6906444"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Even the strongest brands can face unforeseen challenges. Effective crisis management is crucial for protecting reputation and ensuring long-term trust.</a:t>
            </a:r>
            <a:endParaRPr lang="en-US" sz="600" dirty="0"/>
          </a:p>
        </p:txBody>
      </p:sp>
      <p:sp>
        <p:nvSpPr>
          <p:cNvPr id="5" name="Text 2"/>
          <p:cNvSpPr/>
          <p:nvPr/>
        </p:nvSpPr>
        <p:spPr>
          <a:xfrm>
            <a:off x="661475" y="1033562"/>
            <a:ext cx="2880844" cy="201513"/>
          </a:xfrm>
          <a:prstGeom prst="rect">
            <a:avLst/>
          </a:prstGeom>
          <a:noFill/>
          <a:ln/>
        </p:spPr>
        <p:txBody>
          <a:bodyPr wrap="none" lIns="0" tIns="0" rIns="0" bIns="0" rtlCol="0" anchor="t"/>
          <a:lstStyle/>
          <a:p>
            <a:pPr algn="l" indent="0" marL="0">
              <a:lnSpc>
                <a:spcPct val="104000"/>
              </a:lnSpc>
              <a:buNone/>
            </a:pPr>
            <a:r>
              <a:rPr lang="en-US" sz="1250" b="1" dirty="0">
                <a:solidFill>
                  <a:srgbClr val="333F70"/>
                </a:solidFill>
                <a:latin typeface="Unbounded Bold" pitchFamily="34" charset="0"/>
                <a:ea typeface="Unbounded Bold" pitchFamily="34" charset="-122"/>
                <a:cs typeface="Unbounded Bold" pitchFamily="34" charset="-120"/>
              </a:rPr>
              <a:t>Common Brand Crises</a:t>
            </a:r>
            <a:endParaRPr lang="en-US" sz="1250" dirty="0"/>
          </a:p>
        </p:txBody>
      </p:sp>
      <p:sp>
        <p:nvSpPr>
          <p:cNvPr id="6" name="Shape 3"/>
          <p:cNvSpPr/>
          <p:nvPr/>
        </p:nvSpPr>
        <p:spPr>
          <a:xfrm>
            <a:off x="661475" y="1286570"/>
            <a:ext cx="6296860" cy="425053"/>
          </a:xfrm>
          <a:prstGeom prst="roundRect">
            <a:avLst>
              <a:gd name="adj" fmla="val 7967"/>
            </a:avLst>
          </a:prstGeom>
          <a:solidFill>
            <a:srgbClr val="FFFFFF"/>
          </a:solidFill>
          <a:ln w="12700">
            <a:solidFill>
              <a:srgbClr val="BCDBD4"/>
            </a:solidFill>
            <a:prstDash val="solid"/>
          </a:ln>
        </p:spPr>
      </p:sp>
      <p:sp>
        <p:nvSpPr>
          <p:cNvPr id="7" name="Text 4"/>
          <p:cNvSpPr/>
          <p:nvPr/>
        </p:nvSpPr>
        <p:spPr>
          <a:xfrm>
            <a:off x="754738" y="1379835"/>
            <a:ext cx="1007839"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Product Failure</a:t>
            </a:r>
            <a:endParaRPr lang="en-US" sz="750" dirty="0"/>
          </a:p>
        </p:txBody>
      </p:sp>
      <p:sp>
        <p:nvSpPr>
          <p:cNvPr id="8" name="Text 5"/>
          <p:cNvSpPr/>
          <p:nvPr/>
        </p:nvSpPr>
        <p:spPr>
          <a:xfrm>
            <a:off x="754738" y="1526381"/>
            <a:ext cx="6110333"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Defects, safety issues, or poor performance.</a:t>
            </a:r>
            <a:endParaRPr lang="en-US" sz="600" dirty="0"/>
          </a:p>
        </p:txBody>
      </p:sp>
      <p:sp>
        <p:nvSpPr>
          <p:cNvPr id="9" name="Shape 6"/>
          <p:cNvSpPr/>
          <p:nvPr/>
        </p:nvSpPr>
        <p:spPr>
          <a:xfrm>
            <a:off x="661475" y="1745952"/>
            <a:ext cx="6296860" cy="425053"/>
          </a:xfrm>
          <a:prstGeom prst="roundRect">
            <a:avLst>
              <a:gd name="adj" fmla="val 7967"/>
            </a:avLst>
          </a:prstGeom>
          <a:solidFill>
            <a:srgbClr val="FFFFFF"/>
          </a:solidFill>
          <a:ln w="12700">
            <a:solidFill>
              <a:srgbClr val="BCDBD4"/>
            </a:solidFill>
            <a:prstDash val="solid"/>
          </a:ln>
        </p:spPr>
      </p:sp>
      <p:sp>
        <p:nvSpPr>
          <p:cNvPr id="10" name="Text 7"/>
          <p:cNvSpPr/>
          <p:nvPr/>
        </p:nvSpPr>
        <p:spPr>
          <a:xfrm>
            <a:off x="754738" y="1839218"/>
            <a:ext cx="1007839"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PR Scandal</a:t>
            </a:r>
            <a:endParaRPr lang="en-US" sz="750" dirty="0"/>
          </a:p>
        </p:txBody>
      </p:sp>
      <p:sp>
        <p:nvSpPr>
          <p:cNvPr id="11" name="Text 8"/>
          <p:cNvSpPr/>
          <p:nvPr/>
        </p:nvSpPr>
        <p:spPr>
          <a:xfrm>
            <a:off x="754738" y="1985764"/>
            <a:ext cx="6110333"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Negative public perception from actions or statements.</a:t>
            </a:r>
            <a:endParaRPr lang="en-US" sz="600" dirty="0"/>
          </a:p>
        </p:txBody>
      </p:sp>
      <p:sp>
        <p:nvSpPr>
          <p:cNvPr id="12" name="Shape 9"/>
          <p:cNvSpPr/>
          <p:nvPr/>
        </p:nvSpPr>
        <p:spPr>
          <a:xfrm>
            <a:off x="661475" y="2205335"/>
            <a:ext cx="6296860" cy="425053"/>
          </a:xfrm>
          <a:prstGeom prst="roundRect">
            <a:avLst>
              <a:gd name="adj" fmla="val 7967"/>
            </a:avLst>
          </a:prstGeom>
          <a:solidFill>
            <a:srgbClr val="FFFFFF"/>
          </a:solidFill>
          <a:ln w="12700">
            <a:solidFill>
              <a:srgbClr val="BCDBD4"/>
            </a:solidFill>
            <a:prstDash val="solid"/>
          </a:ln>
        </p:spPr>
      </p:sp>
      <p:sp>
        <p:nvSpPr>
          <p:cNvPr id="13" name="Text 10"/>
          <p:cNvSpPr/>
          <p:nvPr/>
        </p:nvSpPr>
        <p:spPr>
          <a:xfrm>
            <a:off x="754738" y="2298601"/>
            <a:ext cx="1425539"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Social Media Backlash</a:t>
            </a:r>
            <a:endParaRPr lang="en-US" sz="750" dirty="0"/>
          </a:p>
        </p:txBody>
      </p:sp>
      <p:sp>
        <p:nvSpPr>
          <p:cNvPr id="14" name="Text 11"/>
          <p:cNvSpPr/>
          <p:nvPr/>
        </p:nvSpPr>
        <p:spPr>
          <a:xfrm>
            <a:off x="754738" y="2445147"/>
            <a:ext cx="6110333"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Rapid viral outrage and negative sentiment.</a:t>
            </a:r>
            <a:endParaRPr lang="en-US" sz="600" dirty="0"/>
          </a:p>
        </p:txBody>
      </p:sp>
      <p:sp>
        <p:nvSpPr>
          <p:cNvPr id="15" name="Shape 12"/>
          <p:cNvSpPr/>
          <p:nvPr/>
        </p:nvSpPr>
        <p:spPr>
          <a:xfrm>
            <a:off x="661475" y="2664718"/>
            <a:ext cx="6296860" cy="425053"/>
          </a:xfrm>
          <a:prstGeom prst="roundRect">
            <a:avLst>
              <a:gd name="adj" fmla="val 7967"/>
            </a:avLst>
          </a:prstGeom>
          <a:solidFill>
            <a:srgbClr val="FFFFFF"/>
          </a:solidFill>
          <a:ln w="12700">
            <a:solidFill>
              <a:srgbClr val="BCDBD4"/>
            </a:solidFill>
            <a:prstDash val="solid"/>
          </a:ln>
        </p:spPr>
      </p:sp>
      <p:sp>
        <p:nvSpPr>
          <p:cNvPr id="16" name="Text 13"/>
          <p:cNvSpPr/>
          <p:nvPr/>
        </p:nvSpPr>
        <p:spPr>
          <a:xfrm>
            <a:off x="754738" y="2757984"/>
            <a:ext cx="1059729"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CEO Misconduct</a:t>
            </a:r>
            <a:endParaRPr lang="en-US" sz="750" dirty="0"/>
          </a:p>
        </p:txBody>
      </p:sp>
      <p:sp>
        <p:nvSpPr>
          <p:cNvPr id="17" name="Text 14"/>
          <p:cNvSpPr/>
          <p:nvPr/>
        </p:nvSpPr>
        <p:spPr>
          <a:xfrm>
            <a:off x="754738" y="2904530"/>
            <a:ext cx="6110333"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Leadership actions damaging brand integrity.</a:t>
            </a:r>
            <a:endParaRPr lang="en-US" sz="600" dirty="0"/>
          </a:p>
        </p:txBody>
      </p:sp>
      <p:sp>
        <p:nvSpPr>
          <p:cNvPr id="18" name="Text 15"/>
          <p:cNvSpPr/>
          <p:nvPr/>
        </p:nvSpPr>
        <p:spPr>
          <a:xfrm>
            <a:off x="661475" y="3141266"/>
            <a:ext cx="3850186" cy="201513"/>
          </a:xfrm>
          <a:prstGeom prst="rect">
            <a:avLst/>
          </a:prstGeom>
          <a:noFill/>
          <a:ln/>
        </p:spPr>
        <p:txBody>
          <a:bodyPr wrap="none" lIns="0" tIns="0" rIns="0" bIns="0" rtlCol="0" anchor="t"/>
          <a:lstStyle/>
          <a:p>
            <a:pPr algn="l" indent="0" marL="0">
              <a:lnSpc>
                <a:spcPct val="104000"/>
              </a:lnSpc>
              <a:buNone/>
            </a:pPr>
            <a:r>
              <a:rPr lang="en-US" sz="1250" b="1" dirty="0">
                <a:solidFill>
                  <a:srgbClr val="333F70"/>
                </a:solidFill>
                <a:latin typeface="Unbounded Bold" pitchFamily="34" charset="0"/>
                <a:ea typeface="Unbounded Bold" pitchFamily="34" charset="-122"/>
                <a:cs typeface="Unbounded Bold" pitchFamily="34" charset="-120"/>
              </a:rPr>
              <a:t>The Crisis Response Framework</a:t>
            </a:r>
            <a:endParaRPr lang="en-US" sz="1250" dirty="0"/>
          </a:p>
        </p:txBody>
      </p:sp>
      <p:pic>
        <p:nvPicPr>
          <p:cNvPr id="19" name="Image 1" descr="preencoded.png">    </p:cNvPr>
          <p:cNvPicPr>
            <a:picLocks noChangeAspect="1"/>
          </p:cNvPicPr>
          <p:nvPr/>
        </p:nvPicPr>
        <p:blipFill>
          <a:blip r:embed="rId2"/>
          <a:stretch>
            <a:fillRect/>
          </a:stretch>
        </p:blipFill>
        <p:spPr>
          <a:xfrm>
            <a:off x="661475" y="3394273"/>
            <a:ext cx="403116" cy="483691"/>
          </a:xfrm>
          <a:prstGeom prst="rect">
            <a:avLst/>
          </a:prstGeom>
        </p:spPr>
      </p:pic>
      <p:sp>
        <p:nvSpPr>
          <p:cNvPr id="20" name="Text 16"/>
          <p:cNvSpPr/>
          <p:nvPr/>
        </p:nvSpPr>
        <p:spPr>
          <a:xfrm>
            <a:off x="1098919" y="3474839"/>
            <a:ext cx="1007839"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Acknowledge</a:t>
            </a:r>
            <a:endParaRPr lang="en-US" sz="750" dirty="0"/>
          </a:p>
        </p:txBody>
      </p:sp>
      <p:sp>
        <p:nvSpPr>
          <p:cNvPr id="21" name="Text 17"/>
          <p:cNvSpPr/>
          <p:nvPr/>
        </p:nvSpPr>
        <p:spPr>
          <a:xfrm>
            <a:off x="1098919" y="3621385"/>
            <a:ext cx="5859415"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Act quickly and take responsibility.</a:t>
            </a:r>
            <a:endParaRPr lang="en-US" sz="600" dirty="0"/>
          </a:p>
        </p:txBody>
      </p:sp>
      <p:pic>
        <p:nvPicPr>
          <p:cNvPr id="22" name="Image 2" descr="preencoded.png">    </p:cNvPr>
          <p:cNvPicPr>
            <a:picLocks noChangeAspect="1"/>
          </p:cNvPicPr>
          <p:nvPr/>
        </p:nvPicPr>
        <p:blipFill>
          <a:blip r:embed="rId3"/>
          <a:stretch>
            <a:fillRect/>
          </a:stretch>
        </p:blipFill>
        <p:spPr>
          <a:xfrm>
            <a:off x="661475" y="3877965"/>
            <a:ext cx="403116" cy="483691"/>
          </a:xfrm>
          <a:prstGeom prst="rect">
            <a:avLst/>
          </a:prstGeom>
        </p:spPr>
      </p:pic>
      <p:sp>
        <p:nvSpPr>
          <p:cNvPr id="23" name="Text 18"/>
          <p:cNvSpPr/>
          <p:nvPr/>
        </p:nvSpPr>
        <p:spPr>
          <a:xfrm>
            <a:off x="1098919" y="3958530"/>
            <a:ext cx="1007839"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Act</a:t>
            </a:r>
            <a:endParaRPr lang="en-US" sz="750" dirty="0"/>
          </a:p>
        </p:txBody>
      </p:sp>
      <p:sp>
        <p:nvSpPr>
          <p:cNvPr id="24" name="Text 19"/>
          <p:cNvSpPr/>
          <p:nvPr/>
        </p:nvSpPr>
        <p:spPr>
          <a:xfrm>
            <a:off x="1098919" y="4105077"/>
            <a:ext cx="5859415"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Implement solutions to resolve the issue.</a:t>
            </a:r>
            <a:endParaRPr lang="en-US" sz="600" dirty="0"/>
          </a:p>
        </p:txBody>
      </p:sp>
      <p:pic>
        <p:nvPicPr>
          <p:cNvPr id="25" name="Image 3" descr="preencoded.png">    </p:cNvPr>
          <p:cNvPicPr>
            <a:picLocks noChangeAspect="1"/>
          </p:cNvPicPr>
          <p:nvPr/>
        </p:nvPicPr>
        <p:blipFill>
          <a:blip r:embed="rId4"/>
          <a:stretch>
            <a:fillRect/>
          </a:stretch>
        </p:blipFill>
        <p:spPr>
          <a:xfrm>
            <a:off x="661475" y="4361656"/>
            <a:ext cx="403116" cy="483691"/>
          </a:xfrm>
          <a:prstGeom prst="rect">
            <a:avLst/>
          </a:prstGeom>
        </p:spPr>
      </p:pic>
      <p:sp>
        <p:nvSpPr>
          <p:cNvPr id="26" name="Text 20"/>
          <p:cNvSpPr/>
          <p:nvPr/>
        </p:nvSpPr>
        <p:spPr>
          <a:xfrm>
            <a:off x="1098919" y="4442222"/>
            <a:ext cx="1007839"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Communicate</a:t>
            </a:r>
            <a:endParaRPr lang="en-US" sz="750" dirty="0"/>
          </a:p>
        </p:txBody>
      </p:sp>
      <p:sp>
        <p:nvSpPr>
          <p:cNvPr id="27" name="Text 21"/>
          <p:cNvSpPr/>
          <p:nvPr/>
        </p:nvSpPr>
        <p:spPr>
          <a:xfrm>
            <a:off x="1098919" y="4588768"/>
            <a:ext cx="5859415"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Maintain transparent dialogue with stakeholders.</a:t>
            </a:r>
            <a:endParaRPr lang="en-US" sz="600" dirty="0"/>
          </a:p>
        </p:txBody>
      </p:sp>
      <p:pic>
        <p:nvPicPr>
          <p:cNvPr id="28" name="Image 4" descr="preencoded.png">    </p:cNvPr>
          <p:cNvPicPr>
            <a:picLocks noChangeAspect="1"/>
          </p:cNvPicPr>
          <p:nvPr/>
        </p:nvPicPr>
        <p:blipFill>
          <a:blip r:embed="rId5"/>
          <a:stretch>
            <a:fillRect/>
          </a:stretch>
        </p:blipFill>
        <p:spPr>
          <a:xfrm>
            <a:off x="661475" y="4845348"/>
            <a:ext cx="403116" cy="483691"/>
          </a:xfrm>
          <a:prstGeom prst="rect">
            <a:avLst/>
          </a:prstGeom>
        </p:spPr>
      </p:pic>
      <p:sp>
        <p:nvSpPr>
          <p:cNvPr id="29" name="Text 22"/>
          <p:cNvSpPr/>
          <p:nvPr/>
        </p:nvSpPr>
        <p:spPr>
          <a:xfrm>
            <a:off x="1098919" y="4925913"/>
            <a:ext cx="1007839"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Rebuild</a:t>
            </a:r>
            <a:endParaRPr lang="en-US" sz="750" dirty="0"/>
          </a:p>
        </p:txBody>
      </p:sp>
      <p:sp>
        <p:nvSpPr>
          <p:cNvPr id="30" name="Text 23"/>
          <p:cNvSpPr/>
          <p:nvPr/>
        </p:nvSpPr>
        <p:spPr>
          <a:xfrm>
            <a:off x="1098919" y="5072459"/>
            <a:ext cx="5859415"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Restore trust and brand equity.</a:t>
            </a:r>
            <a:endParaRPr lang="en-US" sz="600" dirty="0"/>
          </a:p>
        </p:txBody>
      </p:sp>
      <p:sp>
        <p:nvSpPr>
          <p:cNvPr id="31" name="Text 24"/>
          <p:cNvSpPr/>
          <p:nvPr/>
        </p:nvSpPr>
        <p:spPr>
          <a:xfrm>
            <a:off x="661475" y="5380534"/>
            <a:ext cx="3192184" cy="201513"/>
          </a:xfrm>
          <a:prstGeom prst="rect">
            <a:avLst/>
          </a:prstGeom>
          <a:noFill/>
          <a:ln/>
        </p:spPr>
        <p:txBody>
          <a:bodyPr wrap="none" lIns="0" tIns="0" rIns="0" bIns="0" rtlCol="0" anchor="t"/>
          <a:lstStyle/>
          <a:p>
            <a:pPr algn="l" indent="0" marL="0">
              <a:lnSpc>
                <a:spcPct val="104000"/>
              </a:lnSpc>
              <a:buNone/>
            </a:pPr>
            <a:r>
              <a:rPr lang="en-US" sz="1250" b="1" dirty="0">
                <a:solidFill>
                  <a:srgbClr val="333F70"/>
                </a:solidFill>
                <a:latin typeface="Unbounded Bold" pitchFamily="34" charset="0"/>
                <a:ea typeface="Unbounded Bold" pitchFamily="34" charset="-122"/>
                <a:cs typeface="Unbounded Bold" pitchFamily="34" charset="-120"/>
              </a:rPr>
              <a:t>Lessons From Real Cases</a:t>
            </a:r>
            <a:endParaRPr lang="en-US" sz="1250" dirty="0"/>
          </a:p>
        </p:txBody>
      </p:sp>
      <p:pic>
        <p:nvPicPr>
          <p:cNvPr id="32" name="Image 5"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48775" y="5620841"/>
            <a:ext cx="3139600" cy="355898"/>
          </a:xfrm>
          <a:prstGeom prst="rect">
            <a:avLst/>
          </a:prstGeom>
        </p:spPr>
      </p:pic>
      <p:sp>
        <p:nvSpPr>
          <p:cNvPr id="33" name="Text 25"/>
          <p:cNvSpPr/>
          <p:nvPr/>
        </p:nvSpPr>
        <p:spPr>
          <a:xfrm>
            <a:off x="767438" y="5633541"/>
            <a:ext cx="1195556"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Tylenol Crisis (J&amp;J)</a:t>
            </a:r>
            <a:endParaRPr lang="en-US" sz="750" dirty="0"/>
          </a:p>
        </p:txBody>
      </p:sp>
      <p:sp>
        <p:nvSpPr>
          <p:cNvPr id="34" name="Text 26"/>
          <p:cNvSpPr/>
          <p:nvPr/>
        </p:nvSpPr>
        <p:spPr>
          <a:xfrm>
            <a:off x="767438" y="5780087"/>
            <a:ext cx="3020937"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Swift, transparent recall and public safety focus set the gold standard.</a:t>
            </a:r>
            <a:endParaRPr lang="en-US" sz="600" dirty="0"/>
          </a:p>
        </p:txBody>
      </p:sp>
      <p:pic>
        <p:nvPicPr>
          <p:cNvPr id="35" name="Image 6"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818636" y="5620841"/>
            <a:ext cx="3139699" cy="355898"/>
          </a:xfrm>
          <a:prstGeom prst="rect">
            <a:avLst/>
          </a:prstGeom>
        </p:spPr>
      </p:pic>
      <p:sp>
        <p:nvSpPr>
          <p:cNvPr id="36" name="Text 27"/>
          <p:cNvSpPr/>
          <p:nvPr/>
        </p:nvSpPr>
        <p:spPr>
          <a:xfrm>
            <a:off x="3937298" y="5633541"/>
            <a:ext cx="2261833"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United Airlines (Passenger Removal)</a:t>
            </a:r>
            <a:endParaRPr lang="en-US" sz="750" dirty="0"/>
          </a:p>
        </p:txBody>
      </p:sp>
      <p:sp>
        <p:nvSpPr>
          <p:cNvPr id="37" name="Text 28"/>
          <p:cNvSpPr/>
          <p:nvPr/>
        </p:nvSpPr>
        <p:spPr>
          <a:xfrm>
            <a:off x="3937298" y="5780087"/>
            <a:ext cx="3021036" cy="183952"/>
          </a:xfrm>
          <a:prstGeom prst="rect">
            <a:avLst/>
          </a:prstGeom>
          <a:noFill/>
          <a:ln/>
        </p:spPr>
        <p:txBody>
          <a:bodyPr wrap="square" lIns="0" tIns="0" rIns="0" bIns="0" rtlCol="0" anchor="t">
            <a:normAutofit/>
          </a:bodyPr>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Poor initial response exacerbated public outrage, highlighting transparency needs.</a:t>
            </a:r>
            <a:endParaRPr lang="en-US" sz="600" dirty="0"/>
          </a:p>
        </p:txBody>
      </p:sp>
      <p:pic>
        <p:nvPicPr>
          <p:cNvPr id="38" name="Image 7"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48775" y="6020098"/>
            <a:ext cx="6309559" cy="263922"/>
          </a:xfrm>
          <a:prstGeom prst="rect">
            <a:avLst/>
          </a:prstGeom>
        </p:spPr>
      </p:pic>
      <p:sp>
        <p:nvSpPr>
          <p:cNvPr id="39" name="Text 29"/>
          <p:cNvSpPr/>
          <p:nvPr/>
        </p:nvSpPr>
        <p:spPr>
          <a:xfrm>
            <a:off x="767438" y="6032798"/>
            <a:ext cx="1572181" cy="126008"/>
          </a:xfrm>
          <a:prstGeom prst="rect">
            <a:avLst/>
          </a:prstGeom>
          <a:noFill/>
          <a:ln/>
        </p:spPr>
        <p:txBody>
          <a:bodyPr wrap="none" lIns="0" tIns="0" rIns="0" bIns="0" rtlCol="0" anchor="t"/>
          <a:lstStyle/>
          <a:p>
            <a:pPr algn="l" indent="0" marL="0">
              <a:lnSpc>
                <a:spcPct val="104000"/>
              </a:lnSpc>
              <a:buNone/>
            </a:pPr>
            <a:r>
              <a:rPr lang="en-US" sz="750" b="1" dirty="0">
                <a:solidFill>
                  <a:srgbClr val="333F70"/>
                </a:solidFill>
                <a:latin typeface="Unbounded Bold" pitchFamily="34" charset="0"/>
                <a:ea typeface="Unbounded Bold" pitchFamily="34" charset="-122"/>
                <a:cs typeface="Unbounded Bold" pitchFamily="34" charset="-120"/>
              </a:rPr>
              <a:t>Pepsi (Kendall Jenner Ad)</a:t>
            </a:r>
            <a:endParaRPr lang="en-US" sz="750" dirty="0"/>
          </a:p>
        </p:txBody>
      </p:sp>
      <p:sp>
        <p:nvSpPr>
          <p:cNvPr id="40" name="Text 30"/>
          <p:cNvSpPr/>
          <p:nvPr/>
        </p:nvSpPr>
        <p:spPr>
          <a:xfrm>
            <a:off x="767438" y="6179344"/>
            <a:ext cx="6190897" cy="91976"/>
          </a:xfrm>
          <a:prstGeom prst="rect">
            <a:avLst/>
          </a:prstGeom>
          <a:noFill/>
          <a:ln/>
        </p:spPr>
        <p:txBody>
          <a:bodyPr wrap="none" lIns="0" tIns="0" rIns="0" bIns="0" rtlCol="0" anchor="t"/>
          <a:lstStyle/>
          <a:p>
            <a:pPr algn="l" indent="0" marL="0">
              <a:lnSpc>
                <a:spcPct val="95000"/>
              </a:lnSpc>
              <a:buNone/>
            </a:pPr>
            <a:r>
              <a:rPr lang="en-US" sz="600" dirty="0">
                <a:solidFill>
                  <a:srgbClr val="333F70"/>
                </a:solidFill>
                <a:latin typeface="Open Sans" pitchFamily="34" charset="0"/>
                <a:ea typeface="Open Sans" pitchFamily="34" charset="-122"/>
                <a:cs typeface="Open Sans" pitchFamily="34" charset="-120"/>
              </a:rPr>
              <a:t>Demonstrated the risk of tone-deaf messaging in sensitive social contexts.</a:t>
            </a:r>
            <a:endParaRPr lang="en-US" sz="6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0" y="0"/>
            <a:ext cx="12191695" cy="1653877"/>
          </a:xfrm>
          <a:prstGeom prst="rect">
            <a:avLst/>
          </a:prstGeom>
        </p:spPr>
      </p:pic>
      <p:sp>
        <p:nvSpPr>
          <p:cNvPr id="3" name="Text 0"/>
          <p:cNvSpPr/>
          <p:nvPr/>
        </p:nvSpPr>
        <p:spPr>
          <a:xfrm>
            <a:off x="661475" y="2406452"/>
            <a:ext cx="11040191" cy="413445"/>
          </a:xfrm>
          <a:prstGeom prst="rect">
            <a:avLst/>
          </a:prstGeom>
          <a:noFill/>
          <a:ln/>
        </p:spPr>
        <p:txBody>
          <a:bodyPr wrap="none" lIns="0" tIns="0" rIns="0" bIns="0" rtlCol="0" anchor="t"/>
          <a:lstStyle/>
          <a:p>
            <a:pPr algn="l" indent="0" marL="0">
              <a:lnSpc>
                <a:spcPct val="104000"/>
              </a:lnSpc>
              <a:buNone/>
            </a:pPr>
            <a:r>
              <a:rPr lang="en-US" sz="2600" b="1" dirty="0">
                <a:solidFill>
                  <a:srgbClr val="333F70"/>
                </a:solidFill>
                <a:latin typeface="Unbounded Bold" pitchFamily="34" charset="0"/>
                <a:ea typeface="Unbounded Bold" pitchFamily="34" charset="-122"/>
                <a:cs typeface="Unbounded Bold" pitchFamily="34" charset="-120"/>
              </a:rPr>
              <a:t>Digital Branding: Navigating the Online Ecosystem</a:t>
            </a:r>
            <a:endParaRPr lang="en-US" sz="2600" dirty="0"/>
          </a:p>
        </p:txBody>
      </p:sp>
      <p:sp>
        <p:nvSpPr>
          <p:cNvPr id="4" name="Text 1"/>
          <p:cNvSpPr/>
          <p:nvPr/>
        </p:nvSpPr>
        <p:spPr>
          <a:xfrm>
            <a:off x="661475" y="2958802"/>
            <a:ext cx="10868745" cy="359966"/>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333F70"/>
                </a:solidFill>
                <a:latin typeface="Open Sans" pitchFamily="34" charset="0"/>
                <a:ea typeface="Open Sans" pitchFamily="34" charset="-122"/>
                <a:cs typeface="Open Sans" pitchFamily="34" charset="-120"/>
              </a:rPr>
              <a:t>In today's interconnected world, effective branding extends far beyond traditional advertising. It's about cultivating a dynamic online presence, engaging communities, and managing reputation across diverse digital touchpoints.</a:t>
            </a:r>
            <a:endParaRPr lang="en-US" sz="1000" dirty="0"/>
          </a:p>
        </p:txBody>
      </p:sp>
      <p:pic>
        <p:nvPicPr>
          <p:cNvPr id="5" name="Image 1" descr="preencoded.png">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61475" y="3422948"/>
            <a:ext cx="330688" cy="330696"/>
          </a:xfrm>
          <a:prstGeom prst="rect">
            <a:avLst/>
          </a:prstGeom>
        </p:spPr>
      </p:pic>
      <p:sp>
        <p:nvSpPr>
          <p:cNvPr id="6" name="Text 2"/>
          <p:cNvSpPr/>
          <p:nvPr/>
        </p:nvSpPr>
        <p:spPr>
          <a:xfrm>
            <a:off x="661475" y="3869333"/>
            <a:ext cx="2324042" cy="206673"/>
          </a:xfrm>
          <a:prstGeom prst="rect">
            <a:avLst/>
          </a:prstGeom>
          <a:noFill/>
          <a:ln/>
        </p:spPr>
        <p:txBody>
          <a:bodyPr wrap="none" lIns="0" tIns="0" rIns="0" bIns="0" rtlCol="0" anchor="t"/>
          <a:lstStyle/>
          <a:p>
            <a:pPr algn="l" indent="0" marL="0">
              <a:lnSpc>
                <a:spcPct val="104000"/>
              </a:lnSpc>
              <a:buNone/>
            </a:pPr>
            <a:r>
              <a:rPr lang="en-US" sz="1300" b="1" dirty="0">
                <a:solidFill>
                  <a:srgbClr val="333F70"/>
                </a:solidFill>
                <a:latin typeface="Unbounded Bold" pitchFamily="34" charset="0"/>
                <a:ea typeface="Unbounded Bold" pitchFamily="34" charset="-122"/>
                <a:cs typeface="Unbounded Bold" pitchFamily="34" charset="-120"/>
              </a:rPr>
              <a:t>Social Media Branding</a:t>
            </a:r>
            <a:endParaRPr lang="en-US" sz="1300" dirty="0"/>
          </a:p>
        </p:txBody>
      </p:sp>
      <p:sp>
        <p:nvSpPr>
          <p:cNvPr id="7" name="Text 3"/>
          <p:cNvSpPr/>
          <p:nvPr/>
        </p:nvSpPr>
        <p:spPr>
          <a:xfrm>
            <a:off x="661475" y="4131568"/>
            <a:ext cx="3545791"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333F70"/>
                </a:solidFill>
                <a:latin typeface="Open Sans" pitchFamily="34" charset="0"/>
                <a:ea typeface="Open Sans" pitchFamily="34" charset="-122"/>
                <a:cs typeface="Open Sans" pitchFamily="34" charset="-120"/>
              </a:rPr>
              <a:t>Crafting a consistent voice and visual identity across platforms to foster direct engagement and build community.</a:t>
            </a:r>
            <a:endParaRPr lang="en-US" sz="1000" dirty="0"/>
          </a:p>
        </p:txBody>
      </p:sp>
      <p:pic>
        <p:nvPicPr>
          <p:cNvPr id="8" name="Image 2" descr="preencoded.png">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22952" y="3422948"/>
            <a:ext cx="330688" cy="330696"/>
          </a:xfrm>
          <a:prstGeom prst="rect">
            <a:avLst/>
          </a:prstGeom>
        </p:spPr>
      </p:pic>
      <p:sp>
        <p:nvSpPr>
          <p:cNvPr id="9" name="Text 4"/>
          <p:cNvSpPr/>
          <p:nvPr/>
        </p:nvSpPr>
        <p:spPr>
          <a:xfrm>
            <a:off x="4322952" y="3869333"/>
            <a:ext cx="2173630" cy="206673"/>
          </a:xfrm>
          <a:prstGeom prst="rect">
            <a:avLst/>
          </a:prstGeom>
          <a:noFill/>
          <a:ln/>
        </p:spPr>
        <p:txBody>
          <a:bodyPr wrap="none" lIns="0" tIns="0" rIns="0" bIns="0" rtlCol="0" anchor="t"/>
          <a:lstStyle/>
          <a:p>
            <a:pPr algn="l" indent="0" marL="0">
              <a:lnSpc>
                <a:spcPct val="104000"/>
              </a:lnSpc>
              <a:buNone/>
            </a:pPr>
            <a:r>
              <a:rPr lang="en-US" sz="1300" b="1" dirty="0">
                <a:solidFill>
                  <a:srgbClr val="333F70"/>
                </a:solidFill>
                <a:latin typeface="Unbounded Bold" pitchFamily="34" charset="0"/>
                <a:ea typeface="Unbounded Bold" pitchFamily="34" charset="-122"/>
                <a:cs typeface="Unbounded Bold" pitchFamily="34" charset="-120"/>
              </a:rPr>
              <a:t>Influencer Marketing</a:t>
            </a:r>
            <a:endParaRPr lang="en-US" sz="1300" dirty="0"/>
          </a:p>
        </p:txBody>
      </p:sp>
      <p:sp>
        <p:nvSpPr>
          <p:cNvPr id="10" name="Text 5"/>
          <p:cNvSpPr/>
          <p:nvPr/>
        </p:nvSpPr>
        <p:spPr>
          <a:xfrm>
            <a:off x="4322952" y="4131568"/>
            <a:ext cx="3545791"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333F70"/>
                </a:solidFill>
                <a:latin typeface="Open Sans" pitchFamily="34" charset="0"/>
                <a:ea typeface="Open Sans" pitchFamily="34" charset="-122"/>
                <a:cs typeface="Open Sans" pitchFamily="34" charset="-120"/>
              </a:rPr>
              <a:t>Partnering with credible online personalities to reach targeted audiences authentically and expand brand reach.</a:t>
            </a:r>
            <a:endParaRPr lang="en-US" sz="1000" dirty="0"/>
          </a:p>
        </p:txBody>
      </p:sp>
      <p:pic>
        <p:nvPicPr>
          <p:cNvPr id="11" name="Image 3" descr="preencoded.png">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984429" y="3422948"/>
            <a:ext cx="330688" cy="330696"/>
          </a:xfrm>
          <a:prstGeom prst="rect">
            <a:avLst/>
          </a:prstGeom>
        </p:spPr>
      </p:pic>
      <p:sp>
        <p:nvSpPr>
          <p:cNvPr id="12" name="Text 6"/>
          <p:cNvSpPr/>
          <p:nvPr/>
        </p:nvSpPr>
        <p:spPr>
          <a:xfrm>
            <a:off x="7984429" y="3869333"/>
            <a:ext cx="3173333" cy="206673"/>
          </a:xfrm>
          <a:prstGeom prst="rect">
            <a:avLst/>
          </a:prstGeom>
          <a:noFill/>
          <a:ln/>
        </p:spPr>
        <p:txBody>
          <a:bodyPr wrap="none" lIns="0" tIns="0" rIns="0" bIns="0" rtlCol="0" anchor="t"/>
          <a:lstStyle/>
          <a:p>
            <a:pPr algn="l" indent="0" marL="0">
              <a:lnSpc>
                <a:spcPct val="104000"/>
              </a:lnSpc>
              <a:buNone/>
            </a:pPr>
            <a:r>
              <a:rPr lang="en-US" sz="1300" b="1" dirty="0">
                <a:solidFill>
                  <a:srgbClr val="333F70"/>
                </a:solidFill>
                <a:latin typeface="Unbounded Bold" pitchFamily="34" charset="0"/>
                <a:ea typeface="Unbounded Bold" pitchFamily="34" charset="-122"/>
                <a:cs typeface="Unbounded Bold" pitchFamily="34" charset="-120"/>
              </a:rPr>
              <a:t>User-Generated Content (UGC)</a:t>
            </a:r>
            <a:endParaRPr lang="en-US" sz="1300" dirty="0"/>
          </a:p>
        </p:txBody>
      </p:sp>
      <p:sp>
        <p:nvSpPr>
          <p:cNvPr id="13" name="Text 7"/>
          <p:cNvSpPr/>
          <p:nvPr/>
        </p:nvSpPr>
        <p:spPr>
          <a:xfrm>
            <a:off x="7984429" y="4131568"/>
            <a:ext cx="3545791"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333F70"/>
                </a:solidFill>
                <a:latin typeface="Open Sans" pitchFamily="34" charset="0"/>
                <a:ea typeface="Open Sans" pitchFamily="34" charset="-122"/>
                <a:cs typeface="Open Sans" pitchFamily="34" charset="-120"/>
              </a:rPr>
              <a:t>Harnessing authentic content created by customers to build trust, demonstrate product value, and drive advocacy.</a:t>
            </a:r>
            <a:endParaRPr lang="en-US" sz="1000" dirty="0"/>
          </a:p>
        </p:txBody>
      </p:sp>
      <p:pic>
        <p:nvPicPr>
          <p:cNvPr id="14" name="Image 4" descr="preencoded.png">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61475" y="4856758"/>
            <a:ext cx="330688" cy="330696"/>
          </a:xfrm>
          <a:prstGeom prst="rect">
            <a:avLst/>
          </a:prstGeom>
        </p:spPr>
      </p:pic>
      <p:sp>
        <p:nvSpPr>
          <p:cNvPr id="15" name="Text 8"/>
          <p:cNvSpPr/>
          <p:nvPr/>
        </p:nvSpPr>
        <p:spPr>
          <a:xfrm>
            <a:off x="661475" y="5303143"/>
            <a:ext cx="2232664" cy="206673"/>
          </a:xfrm>
          <a:prstGeom prst="rect">
            <a:avLst/>
          </a:prstGeom>
          <a:noFill/>
          <a:ln/>
        </p:spPr>
        <p:txBody>
          <a:bodyPr wrap="none" lIns="0" tIns="0" rIns="0" bIns="0" rtlCol="0" anchor="t"/>
          <a:lstStyle/>
          <a:p>
            <a:pPr algn="l" indent="0" marL="0">
              <a:lnSpc>
                <a:spcPct val="104000"/>
              </a:lnSpc>
              <a:buNone/>
            </a:pPr>
            <a:r>
              <a:rPr lang="en-US" sz="1300" b="1" dirty="0">
                <a:solidFill>
                  <a:srgbClr val="333F70"/>
                </a:solidFill>
                <a:latin typeface="Unbounded Bold" pitchFamily="34" charset="0"/>
                <a:ea typeface="Unbounded Bold" pitchFamily="34" charset="-122"/>
                <a:cs typeface="Unbounded Bold" pitchFamily="34" charset="-120"/>
              </a:rPr>
              <a:t>SEO &amp; Brand Visibility</a:t>
            </a:r>
            <a:endParaRPr lang="en-US" sz="1300" dirty="0"/>
          </a:p>
        </p:txBody>
      </p:sp>
      <p:sp>
        <p:nvSpPr>
          <p:cNvPr id="16" name="Text 9"/>
          <p:cNvSpPr/>
          <p:nvPr/>
        </p:nvSpPr>
        <p:spPr>
          <a:xfrm>
            <a:off x="661475" y="5565378"/>
            <a:ext cx="3545791"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333F70"/>
                </a:solidFill>
                <a:latin typeface="Open Sans" pitchFamily="34" charset="0"/>
                <a:ea typeface="Open Sans" pitchFamily="34" charset="-122"/>
                <a:cs typeface="Open Sans" pitchFamily="34" charset="-120"/>
              </a:rPr>
              <a:t>Optimizing online content to rank higher in search results, ensuring discoverability and relevance to potential customers.</a:t>
            </a:r>
            <a:endParaRPr lang="en-US" sz="1000" dirty="0"/>
          </a:p>
        </p:txBody>
      </p:sp>
      <p:pic>
        <p:nvPicPr>
          <p:cNvPr id="17" name="Image 5" descr="preencoded.png">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322952" y="4856758"/>
            <a:ext cx="330688" cy="330696"/>
          </a:xfrm>
          <a:prstGeom prst="rect">
            <a:avLst/>
          </a:prstGeom>
        </p:spPr>
      </p:pic>
      <p:sp>
        <p:nvSpPr>
          <p:cNvPr id="18" name="Text 10"/>
          <p:cNvSpPr/>
          <p:nvPr/>
        </p:nvSpPr>
        <p:spPr>
          <a:xfrm>
            <a:off x="4322952" y="5303143"/>
            <a:ext cx="3304398" cy="206673"/>
          </a:xfrm>
          <a:prstGeom prst="rect">
            <a:avLst/>
          </a:prstGeom>
          <a:noFill/>
          <a:ln/>
        </p:spPr>
        <p:txBody>
          <a:bodyPr wrap="none" lIns="0" tIns="0" rIns="0" bIns="0" rtlCol="0" anchor="t"/>
          <a:lstStyle/>
          <a:p>
            <a:pPr algn="l" indent="0" marL="0">
              <a:lnSpc>
                <a:spcPct val="104000"/>
              </a:lnSpc>
              <a:buNone/>
            </a:pPr>
            <a:r>
              <a:rPr lang="en-US" sz="1300" b="1" dirty="0">
                <a:solidFill>
                  <a:srgbClr val="333F70"/>
                </a:solidFill>
                <a:latin typeface="Unbounded Bold" pitchFamily="34" charset="0"/>
                <a:ea typeface="Unbounded Bold" pitchFamily="34" charset="-122"/>
                <a:cs typeface="Unbounded Bold" pitchFamily="34" charset="-120"/>
              </a:rPr>
              <a:t>Online Reputation Management</a:t>
            </a:r>
            <a:endParaRPr lang="en-US" sz="1300" dirty="0"/>
          </a:p>
        </p:txBody>
      </p:sp>
      <p:sp>
        <p:nvSpPr>
          <p:cNvPr id="19" name="Text 11"/>
          <p:cNvSpPr/>
          <p:nvPr/>
        </p:nvSpPr>
        <p:spPr>
          <a:xfrm>
            <a:off x="4322952" y="5565378"/>
            <a:ext cx="3545791" cy="539948"/>
          </a:xfrm>
          <a:prstGeom prst="rect">
            <a:avLst/>
          </a:prstGeom>
          <a:noFill/>
          <a:ln/>
        </p:spPr>
        <p:txBody>
          <a:bodyPr wrap="square" lIns="0" tIns="0" rIns="0" bIns="0" rtlCol="0" anchor="t">
            <a:normAutofit/>
          </a:bodyPr>
          <a:lstStyle/>
          <a:p>
            <a:pPr algn="l" indent="0" marL="0">
              <a:lnSpc>
                <a:spcPct val="113000"/>
              </a:lnSpc>
              <a:buNone/>
            </a:pPr>
            <a:r>
              <a:rPr lang="en-US" sz="1000" dirty="0">
                <a:solidFill>
                  <a:srgbClr val="333F70"/>
                </a:solidFill>
                <a:latin typeface="Open Sans" pitchFamily="34" charset="0"/>
                <a:ea typeface="Open Sans" pitchFamily="34" charset="-122"/>
                <a:cs typeface="Open Sans" pitchFamily="34" charset="-120"/>
              </a:rPr>
              <a:t>Proactively monitoring and addressing online feedback and mentions to maintain a positive and trusted brand image.</a:t>
            </a:r>
            <a:endParaRPr lang="en-US" sz="1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661475" y="567829"/>
            <a:ext cx="10583796" cy="465138"/>
          </a:xfrm>
          <a:prstGeom prst="rect">
            <a:avLst/>
          </a:prstGeom>
          <a:noFill/>
          <a:ln/>
        </p:spPr>
        <p:txBody>
          <a:bodyPr wrap="none" lIns="0" tIns="0" rIns="0" bIns="0" rtlCol="0" anchor="t"/>
          <a:lstStyle/>
          <a:p>
            <a:pPr algn="l" indent="0" marL="0">
              <a:lnSpc>
                <a:spcPct val="104000"/>
              </a:lnSpc>
              <a:buNone/>
            </a:pPr>
            <a:r>
              <a:rPr lang="en-US" sz="2900" b="1" dirty="0">
                <a:solidFill>
                  <a:srgbClr val="333F70"/>
                </a:solidFill>
                <a:latin typeface="Unbounded Bold" pitchFamily="34" charset="0"/>
                <a:ea typeface="Unbounded Bold" pitchFamily="34" charset="-122"/>
                <a:cs typeface="Unbounded Bold" pitchFamily="34" charset="-120"/>
              </a:rPr>
              <a:t>The Future of Branding: Emerging Horizons</a:t>
            </a:r>
            <a:endParaRPr lang="en-US" sz="2900" dirty="0"/>
          </a:p>
        </p:txBody>
      </p:sp>
      <p:sp>
        <p:nvSpPr>
          <p:cNvPr id="3" name="Text 1"/>
          <p:cNvSpPr/>
          <p:nvPr/>
        </p:nvSpPr>
        <p:spPr>
          <a:xfrm>
            <a:off x="661475" y="1267321"/>
            <a:ext cx="10868745" cy="425648"/>
          </a:xfrm>
          <a:prstGeom prst="rect">
            <a:avLst/>
          </a:prstGeom>
          <a:noFill/>
          <a:ln/>
        </p:spPr>
        <p:txBody>
          <a:bodyPr wrap="square" lIns="0" tIns="0" rIns="0" bIns="0" rtlCol="0" anchor="t">
            <a:normAutofit/>
          </a:bodyPr>
          <a:lstStyle/>
          <a:p>
            <a:pPr algn="l" indent="0" marL="0">
              <a:lnSpc>
                <a:spcPct val="119000"/>
              </a:lnSpc>
              <a:buNone/>
            </a:pPr>
            <a:r>
              <a:rPr lang="en-US" sz="1150" dirty="0">
                <a:solidFill>
                  <a:srgbClr val="333F70"/>
                </a:solidFill>
                <a:latin typeface="Open Sans" pitchFamily="34" charset="0"/>
                <a:ea typeface="Open Sans" pitchFamily="34" charset="-122"/>
                <a:cs typeface="Open Sans" pitchFamily="34" charset="-120"/>
              </a:rPr>
              <a:t>As technology accelerates and consumer values evolve, branding faces new frontiers. Staying ahead means embracing innovation, authenticity, and immersive experiences.</a:t>
            </a:r>
            <a:endParaRPr lang="en-US" sz="1150" dirty="0"/>
          </a:p>
        </p:txBody>
      </p:sp>
      <p:pic>
        <p:nvPicPr>
          <p:cNvPr id="4" name="Image 0" descr="preencoded.png">    </p:cNvPr>
          <p:cNvPicPr>
            <a:picLocks noChangeAspect="1"/>
          </p:cNvPicPr>
          <p:nvPr/>
        </p:nvPicPr>
        <p:blipFill>
          <a:blip r:embed="rId1"/>
          <a:stretch>
            <a:fillRect/>
          </a:stretch>
        </p:blipFill>
        <p:spPr>
          <a:xfrm>
            <a:off x="661475" y="1824831"/>
            <a:ext cx="744221" cy="893068"/>
          </a:xfrm>
          <a:prstGeom prst="rect">
            <a:avLst/>
          </a:prstGeom>
        </p:spPr>
      </p:pic>
      <p:sp>
        <p:nvSpPr>
          <p:cNvPr id="5" name="Text 2"/>
          <p:cNvSpPr/>
          <p:nvPr/>
        </p:nvSpPr>
        <p:spPr>
          <a:xfrm>
            <a:off x="1522870" y="1973659"/>
            <a:ext cx="3219072" cy="23247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AI-Powered Personalization</a:t>
            </a:r>
            <a:endParaRPr lang="en-US" sz="1450" dirty="0"/>
          </a:p>
        </p:txBody>
      </p:sp>
      <p:sp>
        <p:nvSpPr>
          <p:cNvPr id="6" name="Text 3"/>
          <p:cNvSpPr/>
          <p:nvPr/>
        </p:nvSpPr>
        <p:spPr>
          <a:xfrm>
            <a:off x="1522870" y="2276376"/>
            <a:ext cx="10007350" cy="212824"/>
          </a:xfrm>
          <a:prstGeom prst="rect">
            <a:avLst/>
          </a:prstGeom>
          <a:noFill/>
          <a:ln/>
        </p:spPr>
        <p:txBody>
          <a:bodyPr wrap="none" lIns="0" tIns="0" rIns="0" bIns="0" rtlCol="0" anchor="t"/>
          <a:lstStyle/>
          <a:p>
            <a:pPr algn="l" indent="0" marL="0">
              <a:lnSpc>
                <a:spcPct val="119000"/>
              </a:lnSpc>
              <a:buNone/>
            </a:pPr>
            <a:r>
              <a:rPr lang="en-US" sz="1150" dirty="0">
                <a:solidFill>
                  <a:srgbClr val="333F70"/>
                </a:solidFill>
                <a:latin typeface="Open Sans" pitchFamily="34" charset="0"/>
                <a:ea typeface="Open Sans" pitchFamily="34" charset="-122"/>
                <a:cs typeface="Open Sans" pitchFamily="34" charset="-120"/>
              </a:rPr>
              <a:t>Hyper-targeted experiences and content delivery, anticipating individual needs.</a:t>
            </a:r>
            <a:endParaRPr lang="en-US" sz="1150" dirty="0"/>
          </a:p>
        </p:txBody>
      </p:sp>
      <p:pic>
        <p:nvPicPr>
          <p:cNvPr id="7" name="Image 1" descr="preencoded.png">    </p:cNvPr>
          <p:cNvPicPr>
            <a:picLocks noChangeAspect="1"/>
          </p:cNvPicPr>
          <p:nvPr/>
        </p:nvPicPr>
        <p:blipFill>
          <a:blip r:embed="rId2"/>
          <a:stretch>
            <a:fillRect/>
          </a:stretch>
        </p:blipFill>
        <p:spPr>
          <a:xfrm>
            <a:off x="661475" y="2717899"/>
            <a:ext cx="744221" cy="893068"/>
          </a:xfrm>
          <a:prstGeom prst="rect">
            <a:avLst/>
          </a:prstGeom>
        </p:spPr>
      </p:pic>
      <p:sp>
        <p:nvSpPr>
          <p:cNvPr id="8" name="Text 4"/>
          <p:cNvSpPr/>
          <p:nvPr/>
        </p:nvSpPr>
        <p:spPr>
          <a:xfrm>
            <a:off x="1522870" y="2866727"/>
            <a:ext cx="2916462" cy="23247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Purpose-Driven Branding</a:t>
            </a:r>
            <a:endParaRPr lang="en-US" sz="1450" dirty="0"/>
          </a:p>
        </p:txBody>
      </p:sp>
      <p:sp>
        <p:nvSpPr>
          <p:cNvPr id="9" name="Text 5"/>
          <p:cNvSpPr/>
          <p:nvPr/>
        </p:nvSpPr>
        <p:spPr>
          <a:xfrm>
            <a:off x="1522870" y="3169444"/>
            <a:ext cx="10007350" cy="212824"/>
          </a:xfrm>
          <a:prstGeom prst="rect">
            <a:avLst/>
          </a:prstGeom>
          <a:noFill/>
          <a:ln/>
        </p:spPr>
        <p:txBody>
          <a:bodyPr wrap="none" lIns="0" tIns="0" rIns="0" bIns="0" rtlCol="0" anchor="t"/>
          <a:lstStyle/>
          <a:p>
            <a:pPr algn="l" indent="0" marL="0">
              <a:lnSpc>
                <a:spcPct val="119000"/>
              </a:lnSpc>
              <a:buNone/>
            </a:pPr>
            <a:r>
              <a:rPr lang="en-US" sz="1150" dirty="0">
                <a:solidFill>
                  <a:srgbClr val="333F70"/>
                </a:solidFill>
                <a:latin typeface="Open Sans" pitchFamily="34" charset="0"/>
                <a:ea typeface="Open Sans" pitchFamily="34" charset="-122"/>
                <a:cs typeface="Open Sans" pitchFamily="34" charset="-120"/>
              </a:rPr>
              <a:t>Authenticity and commitment to social and environmental responsibility.</a:t>
            </a:r>
            <a:endParaRPr lang="en-US" sz="1150" dirty="0"/>
          </a:p>
        </p:txBody>
      </p:sp>
      <p:pic>
        <p:nvPicPr>
          <p:cNvPr id="10" name="Image 2" descr="preencoded.png">    </p:cNvPr>
          <p:cNvPicPr>
            <a:picLocks noChangeAspect="1"/>
          </p:cNvPicPr>
          <p:nvPr/>
        </p:nvPicPr>
        <p:blipFill>
          <a:blip r:embed="rId3"/>
          <a:stretch>
            <a:fillRect/>
          </a:stretch>
        </p:blipFill>
        <p:spPr>
          <a:xfrm>
            <a:off x="661475" y="3610967"/>
            <a:ext cx="744221" cy="893068"/>
          </a:xfrm>
          <a:prstGeom prst="rect">
            <a:avLst/>
          </a:prstGeom>
        </p:spPr>
      </p:pic>
      <p:sp>
        <p:nvSpPr>
          <p:cNvPr id="11" name="Text 6"/>
          <p:cNvSpPr/>
          <p:nvPr/>
        </p:nvSpPr>
        <p:spPr>
          <a:xfrm>
            <a:off x="1522870" y="3759795"/>
            <a:ext cx="3454810" cy="23247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Metaverse &amp; Virtual Branding</a:t>
            </a:r>
            <a:endParaRPr lang="en-US" sz="1450" dirty="0"/>
          </a:p>
        </p:txBody>
      </p:sp>
      <p:sp>
        <p:nvSpPr>
          <p:cNvPr id="12" name="Text 7"/>
          <p:cNvSpPr/>
          <p:nvPr/>
        </p:nvSpPr>
        <p:spPr>
          <a:xfrm>
            <a:off x="1522870" y="4062512"/>
            <a:ext cx="10007350" cy="212824"/>
          </a:xfrm>
          <a:prstGeom prst="rect">
            <a:avLst/>
          </a:prstGeom>
          <a:noFill/>
          <a:ln/>
        </p:spPr>
        <p:txBody>
          <a:bodyPr wrap="none" lIns="0" tIns="0" rIns="0" bIns="0" rtlCol="0" anchor="t"/>
          <a:lstStyle/>
          <a:p>
            <a:pPr algn="l" indent="0" marL="0">
              <a:lnSpc>
                <a:spcPct val="119000"/>
              </a:lnSpc>
              <a:buNone/>
            </a:pPr>
            <a:r>
              <a:rPr lang="en-US" sz="1150" dirty="0">
                <a:solidFill>
                  <a:srgbClr val="333F70"/>
                </a:solidFill>
                <a:latin typeface="Open Sans" pitchFamily="34" charset="0"/>
                <a:ea typeface="Open Sans" pitchFamily="34" charset="-122"/>
                <a:cs typeface="Open Sans" pitchFamily="34" charset="-120"/>
              </a:rPr>
              <a:t>Building immersive brand presence and interactive experiences in digital worlds.</a:t>
            </a:r>
            <a:endParaRPr lang="en-US" sz="1150" dirty="0"/>
          </a:p>
        </p:txBody>
      </p:sp>
      <p:pic>
        <p:nvPicPr>
          <p:cNvPr id="13" name="Image 3" descr="preencoded.png">    </p:cNvPr>
          <p:cNvPicPr>
            <a:picLocks noChangeAspect="1"/>
          </p:cNvPicPr>
          <p:nvPr/>
        </p:nvPicPr>
        <p:blipFill>
          <a:blip r:embed="rId4"/>
          <a:stretch>
            <a:fillRect/>
          </a:stretch>
        </p:blipFill>
        <p:spPr>
          <a:xfrm>
            <a:off x="661475" y="4504035"/>
            <a:ext cx="744221" cy="893068"/>
          </a:xfrm>
          <a:prstGeom prst="rect">
            <a:avLst/>
          </a:prstGeom>
        </p:spPr>
      </p:pic>
      <p:sp>
        <p:nvSpPr>
          <p:cNvPr id="14" name="Text 8"/>
          <p:cNvSpPr/>
          <p:nvPr/>
        </p:nvSpPr>
        <p:spPr>
          <a:xfrm>
            <a:off x="1522870" y="4652863"/>
            <a:ext cx="1860603" cy="23247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Voice Branding</a:t>
            </a:r>
            <a:endParaRPr lang="en-US" sz="1450" dirty="0"/>
          </a:p>
        </p:txBody>
      </p:sp>
      <p:sp>
        <p:nvSpPr>
          <p:cNvPr id="15" name="Text 9"/>
          <p:cNvSpPr/>
          <p:nvPr/>
        </p:nvSpPr>
        <p:spPr>
          <a:xfrm>
            <a:off x="1522870" y="4955580"/>
            <a:ext cx="10007350" cy="212824"/>
          </a:xfrm>
          <a:prstGeom prst="rect">
            <a:avLst/>
          </a:prstGeom>
          <a:noFill/>
          <a:ln/>
        </p:spPr>
        <p:txBody>
          <a:bodyPr wrap="none" lIns="0" tIns="0" rIns="0" bIns="0" rtlCol="0" anchor="t"/>
          <a:lstStyle/>
          <a:p>
            <a:pPr algn="l" indent="0" marL="0">
              <a:lnSpc>
                <a:spcPct val="119000"/>
              </a:lnSpc>
              <a:buNone/>
            </a:pPr>
            <a:r>
              <a:rPr lang="en-US" sz="1150" dirty="0">
                <a:solidFill>
                  <a:srgbClr val="333F70"/>
                </a:solidFill>
                <a:latin typeface="Open Sans" pitchFamily="34" charset="0"/>
                <a:ea typeface="Open Sans" pitchFamily="34" charset="-122"/>
                <a:cs typeface="Open Sans" pitchFamily="34" charset="-120"/>
              </a:rPr>
              <a:t>Crafting distinct audio identities for intelligent assistants and voice interfaces.</a:t>
            </a:r>
            <a:endParaRPr lang="en-US" sz="1150" dirty="0"/>
          </a:p>
        </p:txBody>
      </p:sp>
      <p:pic>
        <p:nvPicPr>
          <p:cNvPr id="16" name="Image 4" descr="preencoded.png">    </p:cNvPr>
          <p:cNvPicPr>
            <a:picLocks noChangeAspect="1"/>
          </p:cNvPicPr>
          <p:nvPr/>
        </p:nvPicPr>
        <p:blipFill>
          <a:blip r:embed="rId5"/>
          <a:stretch>
            <a:fillRect/>
          </a:stretch>
        </p:blipFill>
        <p:spPr>
          <a:xfrm>
            <a:off x="661475" y="5397103"/>
            <a:ext cx="744221" cy="893068"/>
          </a:xfrm>
          <a:prstGeom prst="rect">
            <a:avLst/>
          </a:prstGeom>
        </p:spPr>
      </p:pic>
      <p:sp>
        <p:nvSpPr>
          <p:cNvPr id="17" name="Text 10"/>
          <p:cNvSpPr/>
          <p:nvPr/>
        </p:nvSpPr>
        <p:spPr>
          <a:xfrm>
            <a:off x="1522870" y="5545931"/>
            <a:ext cx="2565931" cy="23247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Radical Transparency</a:t>
            </a:r>
            <a:endParaRPr lang="en-US" sz="1450" dirty="0"/>
          </a:p>
        </p:txBody>
      </p:sp>
      <p:sp>
        <p:nvSpPr>
          <p:cNvPr id="18" name="Text 11"/>
          <p:cNvSpPr/>
          <p:nvPr/>
        </p:nvSpPr>
        <p:spPr>
          <a:xfrm>
            <a:off x="1522870" y="5848648"/>
            <a:ext cx="10007350" cy="212824"/>
          </a:xfrm>
          <a:prstGeom prst="rect">
            <a:avLst/>
          </a:prstGeom>
          <a:noFill/>
          <a:ln/>
        </p:spPr>
        <p:txBody>
          <a:bodyPr wrap="none" lIns="0" tIns="0" rIns="0" bIns="0" rtlCol="0" anchor="t"/>
          <a:lstStyle/>
          <a:p>
            <a:pPr algn="l" indent="0" marL="0">
              <a:lnSpc>
                <a:spcPct val="119000"/>
              </a:lnSpc>
              <a:buNone/>
            </a:pPr>
            <a:r>
              <a:rPr lang="en-US" sz="1150" dirty="0">
                <a:solidFill>
                  <a:srgbClr val="333F70"/>
                </a:solidFill>
                <a:latin typeface="Open Sans" pitchFamily="34" charset="0"/>
                <a:ea typeface="Open Sans" pitchFamily="34" charset="-122"/>
                <a:cs typeface="Open Sans" pitchFamily="34" charset="-120"/>
              </a:rPr>
              <a:t>Openness in operations, supply chains, and social impact to build deep trust.</a:t>
            </a:r>
            <a:endParaRPr lang="en-US" sz="115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sp>
        <p:nvSpPr>
          <p:cNvPr id="2" name="Text 0"/>
          <p:cNvSpPr/>
          <p:nvPr/>
        </p:nvSpPr>
        <p:spPr>
          <a:xfrm>
            <a:off x="661475" y="639961"/>
            <a:ext cx="8998519" cy="472480"/>
          </a:xfrm>
          <a:prstGeom prst="rect">
            <a:avLst/>
          </a:prstGeom>
          <a:noFill/>
          <a:ln/>
        </p:spPr>
        <p:txBody>
          <a:bodyPr wrap="none" lIns="0" tIns="0" rIns="0" bIns="0" rtlCol="0" anchor="t"/>
          <a:lstStyle/>
          <a:p>
            <a:pPr algn="l" indent="0" marL="0">
              <a:lnSpc>
                <a:spcPct val="104000"/>
              </a:lnSpc>
              <a:buNone/>
            </a:pPr>
            <a:r>
              <a:rPr lang="en-US" sz="2950" b="1" dirty="0">
                <a:solidFill>
                  <a:srgbClr val="333F70"/>
                </a:solidFill>
                <a:latin typeface="Unbounded Bold" pitchFamily="34" charset="0"/>
                <a:ea typeface="Unbounded Bold" pitchFamily="34" charset="-122"/>
                <a:cs typeface="Unbounded Bold" pitchFamily="34" charset="-120"/>
              </a:rPr>
              <a:t>Module Summary &amp; Key Takeaways</a:t>
            </a:r>
            <a:endParaRPr lang="en-US" sz="2950" dirty="0"/>
          </a:p>
        </p:txBody>
      </p:sp>
      <p:sp>
        <p:nvSpPr>
          <p:cNvPr id="3" name="Text 1"/>
          <p:cNvSpPr/>
          <p:nvPr/>
        </p:nvSpPr>
        <p:spPr>
          <a:xfrm>
            <a:off x="661475" y="1354336"/>
            <a:ext cx="10868745"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We've embarked on a comprehensive journey through the multifaceted world of branding. Here’s a recap of the core concepts that define a powerful brand:</a:t>
            </a:r>
            <a:endParaRPr lang="en-US" sz="1150" dirty="0"/>
          </a:p>
        </p:txBody>
      </p:sp>
      <p:sp>
        <p:nvSpPr>
          <p:cNvPr id="4" name="Shape 2"/>
          <p:cNvSpPr/>
          <p:nvPr/>
        </p:nvSpPr>
        <p:spPr>
          <a:xfrm>
            <a:off x="661475" y="2006005"/>
            <a:ext cx="75603" cy="75605"/>
          </a:xfrm>
          <a:prstGeom prst="ellipse">
            <a:avLst/>
          </a:prstGeom>
          <a:solidFill>
            <a:srgbClr val="26A688"/>
          </a:solidFill>
          <a:ln/>
        </p:spPr>
      </p:sp>
      <p:sp>
        <p:nvSpPr>
          <p:cNvPr id="5" name="Text 3"/>
          <p:cNvSpPr/>
          <p:nvPr/>
        </p:nvSpPr>
        <p:spPr>
          <a:xfrm>
            <a:off x="858022" y="1925737"/>
            <a:ext cx="3203594"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Brand Definition &amp; Essence</a:t>
            </a:r>
            <a:endParaRPr lang="en-US" sz="1450" dirty="0"/>
          </a:p>
        </p:txBody>
      </p:sp>
      <p:sp>
        <p:nvSpPr>
          <p:cNvPr id="6" name="Text 4"/>
          <p:cNvSpPr/>
          <p:nvPr/>
        </p:nvSpPr>
        <p:spPr>
          <a:xfrm>
            <a:off x="858022" y="2234505"/>
            <a:ext cx="3325531"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Understanding what a brand truly represents beyond a product or service.</a:t>
            </a:r>
            <a:endParaRPr lang="en-US" sz="1150" dirty="0"/>
          </a:p>
        </p:txBody>
      </p:sp>
      <p:sp>
        <p:nvSpPr>
          <p:cNvPr id="7" name="Shape 5"/>
          <p:cNvSpPr/>
          <p:nvPr/>
        </p:nvSpPr>
        <p:spPr>
          <a:xfrm>
            <a:off x="4334759" y="2006005"/>
            <a:ext cx="75603" cy="75605"/>
          </a:xfrm>
          <a:prstGeom prst="ellipse">
            <a:avLst/>
          </a:prstGeom>
          <a:solidFill>
            <a:srgbClr val="26A688"/>
          </a:solidFill>
          <a:ln/>
        </p:spPr>
      </p:sp>
      <p:sp>
        <p:nvSpPr>
          <p:cNvPr id="8" name="Text 6"/>
          <p:cNvSpPr/>
          <p:nvPr/>
        </p:nvSpPr>
        <p:spPr>
          <a:xfrm>
            <a:off x="4531306" y="1925737"/>
            <a:ext cx="3077193"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Brand Image &amp; Perception</a:t>
            </a:r>
            <a:endParaRPr lang="en-US" sz="1450" dirty="0"/>
          </a:p>
        </p:txBody>
      </p:sp>
      <p:sp>
        <p:nvSpPr>
          <p:cNvPr id="9" name="Text 7"/>
          <p:cNvSpPr/>
          <p:nvPr/>
        </p:nvSpPr>
        <p:spPr>
          <a:xfrm>
            <a:off x="4531306" y="2234505"/>
            <a:ext cx="3325531"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How consumers perceive and connect with a brand, shaped by every interaction.</a:t>
            </a:r>
            <a:endParaRPr lang="en-US" sz="1150" dirty="0"/>
          </a:p>
        </p:txBody>
      </p:sp>
      <p:sp>
        <p:nvSpPr>
          <p:cNvPr id="10" name="Shape 8"/>
          <p:cNvSpPr/>
          <p:nvPr/>
        </p:nvSpPr>
        <p:spPr>
          <a:xfrm>
            <a:off x="8008043" y="2006005"/>
            <a:ext cx="75603" cy="75605"/>
          </a:xfrm>
          <a:prstGeom prst="ellipse">
            <a:avLst/>
          </a:prstGeom>
          <a:solidFill>
            <a:srgbClr val="26A688"/>
          </a:solidFill>
          <a:ln/>
        </p:spPr>
      </p:sp>
      <p:sp>
        <p:nvSpPr>
          <p:cNvPr id="11" name="Text 9"/>
          <p:cNvSpPr/>
          <p:nvPr/>
        </p:nvSpPr>
        <p:spPr>
          <a:xfrm>
            <a:off x="8204590" y="1925737"/>
            <a:ext cx="2451832"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Brand Equity &amp; Value</a:t>
            </a:r>
            <a:endParaRPr lang="en-US" sz="1450" dirty="0"/>
          </a:p>
        </p:txBody>
      </p:sp>
      <p:sp>
        <p:nvSpPr>
          <p:cNvPr id="12" name="Text 10"/>
          <p:cNvSpPr/>
          <p:nvPr/>
        </p:nvSpPr>
        <p:spPr>
          <a:xfrm>
            <a:off x="8204590" y="2234505"/>
            <a:ext cx="3325630"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The added value a brand name gives to a product beyond the functional benefits.</a:t>
            </a:r>
            <a:endParaRPr lang="en-US" sz="1150" dirty="0"/>
          </a:p>
        </p:txBody>
      </p:sp>
      <p:sp>
        <p:nvSpPr>
          <p:cNvPr id="13" name="Shape 11"/>
          <p:cNvSpPr/>
          <p:nvPr/>
        </p:nvSpPr>
        <p:spPr>
          <a:xfrm>
            <a:off x="661475" y="2992041"/>
            <a:ext cx="75603" cy="75605"/>
          </a:xfrm>
          <a:prstGeom prst="ellipse">
            <a:avLst/>
          </a:prstGeom>
          <a:solidFill>
            <a:srgbClr val="26A688"/>
          </a:solidFill>
          <a:ln/>
        </p:spPr>
      </p:sp>
      <p:sp>
        <p:nvSpPr>
          <p:cNvPr id="14" name="Text 12"/>
          <p:cNvSpPr/>
          <p:nvPr/>
        </p:nvSpPr>
        <p:spPr>
          <a:xfrm>
            <a:off x="858022" y="2911773"/>
            <a:ext cx="2433973"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Diverse Brand Types</a:t>
            </a:r>
            <a:endParaRPr lang="en-US" sz="1450" dirty="0"/>
          </a:p>
        </p:txBody>
      </p:sp>
      <p:sp>
        <p:nvSpPr>
          <p:cNvPr id="15" name="Text 13"/>
          <p:cNvSpPr/>
          <p:nvPr/>
        </p:nvSpPr>
        <p:spPr>
          <a:xfrm>
            <a:off x="858022" y="3220541"/>
            <a:ext cx="3325531"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Exploring different classifications, from corporate to personal brands.</a:t>
            </a:r>
            <a:endParaRPr lang="en-US" sz="1150" dirty="0"/>
          </a:p>
        </p:txBody>
      </p:sp>
      <p:sp>
        <p:nvSpPr>
          <p:cNvPr id="16" name="Shape 14"/>
          <p:cNvSpPr/>
          <p:nvPr/>
        </p:nvSpPr>
        <p:spPr>
          <a:xfrm>
            <a:off x="4334759" y="2992041"/>
            <a:ext cx="75603" cy="75605"/>
          </a:xfrm>
          <a:prstGeom prst="ellipse">
            <a:avLst/>
          </a:prstGeom>
          <a:solidFill>
            <a:srgbClr val="26A688"/>
          </a:solidFill>
          <a:ln/>
        </p:spPr>
      </p:sp>
      <p:sp>
        <p:nvSpPr>
          <p:cNvPr id="17" name="Text 15"/>
          <p:cNvSpPr/>
          <p:nvPr/>
        </p:nvSpPr>
        <p:spPr>
          <a:xfrm>
            <a:off x="4531306" y="2911773"/>
            <a:ext cx="3325531" cy="472480"/>
          </a:xfrm>
          <a:prstGeom prst="rect">
            <a:avLst/>
          </a:prstGeom>
          <a:noFill/>
          <a:ln/>
        </p:spPr>
        <p:txBody>
          <a:bodyPr wrap="square" lIns="0" tIns="0" rIns="0" bIns="0" rtlCol="0" anchor="t">
            <a:normAutofit/>
          </a:bodyPr>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Visual Identity (Logos, Packaging, Labeling)</a:t>
            </a:r>
            <a:endParaRPr lang="en-US" sz="1450" dirty="0"/>
          </a:p>
        </p:txBody>
      </p:sp>
      <p:sp>
        <p:nvSpPr>
          <p:cNvPr id="18" name="Text 16"/>
          <p:cNvSpPr/>
          <p:nvPr/>
        </p:nvSpPr>
        <p:spPr>
          <a:xfrm>
            <a:off x="4531306" y="3456781"/>
            <a:ext cx="3325531"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Crafting distinctive visual elements that communicate brand personality.</a:t>
            </a:r>
            <a:endParaRPr lang="en-US" sz="1150" dirty="0"/>
          </a:p>
        </p:txBody>
      </p:sp>
      <p:sp>
        <p:nvSpPr>
          <p:cNvPr id="19" name="Shape 17"/>
          <p:cNvSpPr/>
          <p:nvPr/>
        </p:nvSpPr>
        <p:spPr>
          <a:xfrm>
            <a:off x="8008043" y="2992041"/>
            <a:ext cx="75603" cy="75605"/>
          </a:xfrm>
          <a:prstGeom prst="ellipse">
            <a:avLst/>
          </a:prstGeom>
          <a:solidFill>
            <a:srgbClr val="26A688"/>
          </a:solidFill>
          <a:ln/>
        </p:spPr>
      </p:sp>
      <p:sp>
        <p:nvSpPr>
          <p:cNvPr id="20" name="Text 18"/>
          <p:cNvSpPr/>
          <p:nvPr/>
        </p:nvSpPr>
        <p:spPr>
          <a:xfrm>
            <a:off x="8204590" y="2911773"/>
            <a:ext cx="3325630" cy="472480"/>
          </a:xfrm>
          <a:prstGeom prst="rect">
            <a:avLst/>
          </a:prstGeom>
          <a:noFill/>
          <a:ln/>
        </p:spPr>
        <p:txBody>
          <a:bodyPr wrap="square" lIns="0" tIns="0" rIns="0" bIns="0" rtlCol="0" anchor="t">
            <a:normAutofit/>
          </a:bodyPr>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Integrated Marketing Communications (IMC)</a:t>
            </a:r>
            <a:endParaRPr lang="en-US" sz="1450" dirty="0"/>
          </a:p>
        </p:txBody>
      </p:sp>
      <p:sp>
        <p:nvSpPr>
          <p:cNvPr id="21" name="Text 19"/>
          <p:cNvSpPr/>
          <p:nvPr/>
        </p:nvSpPr>
        <p:spPr>
          <a:xfrm>
            <a:off x="8204590" y="3456781"/>
            <a:ext cx="3325630"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Coordinating all marketing channels for a consistent, unified brand message.</a:t>
            </a:r>
            <a:endParaRPr lang="en-US" sz="1150" dirty="0"/>
          </a:p>
        </p:txBody>
      </p:sp>
      <p:sp>
        <p:nvSpPr>
          <p:cNvPr id="22" name="Shape 20"/>
          <p:cNvSpPr/>
          <p:nvPr/>
        </p:nvSpPr>
        <p:spPr>
          <a:xfrm>
            <a:off x="661475" y="4214316"/>
            <a:ext cx="75603" cy="75605"/>
          </a:xfrm>
          <a:prstGeom prst="ellipse">
            <a:avLst/>
          </a:prstGeom>
          <a:solidFill>
            <a:srgbClr val="26A688"/>
          </a:solidFill>
          <a:ln/>
        </p:spPr>
      </p:sp>
      <p:sp>
        <p:nvSpPr>
          <p:cNvPr id="23" name="Text 21"/>
          <p:cNvSpPr/>
          <p:nvPr/>
        </p:nvSpPr>
        <p:spPr>
          <a:xfrm>
            <a:off x="858022" y="4134048"/>
            <a:ext cx="3218675"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Global Branding Strategies</a:t>
            </a:r>
            <a:endParaRPr lang="en-US" sz="1450" dirty="0"/>
          </a:p>
        </p:txBody>
      </p:sp>
      <p:sp>
        <p:nvSpPr>
          <p:cNvPr id="24" name="Text 22"/>
          <p:cNvSpPr/>
          <p:nvPr/>
        </p:nvSpPr>
        <p:spPr>
          <a:xfrm>
            <a:off x="858022" y="4442817"/>
            <a:ext cx="3325531"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Navigating cultural nuances and market differences for international reach.</a:t>
            </a:r>
            <a:endParaRPr lang="en-US" sz="1150" dirty="0"/>
          </a:p>
        </p:txBody>
      </p:sp>
      <p:sp>
        <p:nvSpPr>
          <p:cNvPr id="25" name="Shape 23"/>
          <p:cNvSpPr/>
          <p:nvPr/>
        </p:nvSpPr>
        <p:spPr>
          <a:xfrm>
            <a:off x="4334759" y="4214316"/>
            <a:ext cx="75603" cy="75605"/>
          </a:xfrm>
          <a:prstGeom prst="ellipse">
            <a:avLst/>
          </a:prstGeom>
          <a:solidFill>
            <a:srgbClr val="26A688"/>
          </a:solidFill>
          <a:ln/>
        </p:spPr>
      </p:sp>
      <p:sp>
        <p:nvSpPr>
          <p:cNvPr id="26" name="Text 24"/>
          <p:cNvSpPr/>
          <p:nvPr/>
        </p:nvSpPr>
        <p:spPr>
          <a:xfrm>
            <a:off x="4531306" y="4134048"/>
            <a:ext cx="2518903"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Strategic Positioning</a:t>
            </a:r>
            <a:endParaRPr lang="en-US" sz="1450" dirty="0"/>
          </a:p>
        </p:txBody>
      </p:sp>
      <p:sp>
        <p:nvSpPr>
          <p:cNvPr id="27" name="Text 25"/>
          <p:cNvSpPr/>
          <p:nvPr/>
        </p:nvSpPr>
        <p:spPr>
          <a:xfrm>
            <a:off x="4531306" y="4442817"/>
            <a:ext cx="3325531"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Defining a unique space in the consumer's mind relative to competitors.</a:t>
            </a:r>
            <a:endParaRPr lang="en-US" sz="1150" dirty="0"/>
          </a:p>
        </p:txBody>
      </p:sp>
      <p:sp>
        <p:nvSpPr>
          <p:cNvPr id="28" name="Shape 26"/>
          <p:cNvSpPr/>
          <p:nvPr/>
        </p:nvSpPr>
        <p:spPr>
          <a:xfrm>
            <a:off x="8008043" y="4214316"/>
            <a:ext cx="75603" cy="75605"/>
          </a:xfrm>
          <a:prstGeom prst="ellipse">
            <a:avLst/>
          </a:prstGeom>
          <a:solidFill>
            <a:srgbClr val="26A688"/>
          </a:solidFill>
          <a:ln/>
        </p:spPr>
      </p:sp>
      <p:sp>
        <p:nvSpPr>
          <p:cNvPr id="29" name="Text 27"/>
          <p:cNvSpPr/>
          <p:nvPr/>
        </p:nvSpPr>
        <p:spPr>
          <a:xfrm>
            <a:off x="8204590" y="4134048"/>
            <a:ext cx="3051099"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Cultivating Brand Loyalty</a:t>
            </a:r>
            <a:endParaRPr lang="en-US" sz="1450" dirty="0"/>
          </a:p>
        </p:txBody>
      </p:sp>
      <p:sp>
        <p:nvSpPr>
          <p:cNvPr id="30" name="Text 28"/>
          <p:cNvSpPr/>
          <p:nvPr/>
        </p:nvSpPr>
        <p:spPr>
          <a:xfrm>
            <a:off x="8204590" y="4442817"/>
            <a:ext cx="3325630"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Building strong, lasting relationships that foster repeat business and advocacy.</a:t>
            </a:r>
            <a:endParaRPr lang="en-US" sz="1150" dirty="0"/>
          </a:p>
        </p:txBody>
      </p:sp>
      <p:sp>
        <p:nvSpPr>
          <p:cNvPr id="31" name="Shape 29"/>
          <p:cNvSpPr/>
          <p:nvPr/>
        </p:nvSpPr>
        <p:spPr>
          <a:xfrm>
            <a:off x="661475" y="5200352"/>
            <a:ext cx="75603" cy="75605"/>
          </a:xfrm>
          <a:prstGeom prst="ellipse">
            <a:avLst/>
          </a:prstGeom>
          <a:solidFill>
            <a:srgbClr val="26A688"/>
          </a:solidFill>
          <a:ln/>
        </p:spPr>
      </p:sp>
      <p:sp>
        <p:nvSpPr>
          <p:cNvPr id="32" name="Text 30"/>
          <p:cNvSpPr/>
          <p:nvPr/>
        </p:nvSpPr>
        <p:spPr>
          <a:xfrm>
            <a:off x="858022" y="5120084"/>
            <a:ext cx="3072827"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Digital Branding Evolution</a:t>
            </a:r>
            <a:endParaRPr lang="en-US" sz="1450" dirty="0"/>
          </a:p>
        </p:txBody>
      </p:sp>
      <p:sp>
        <p:nvSpPr>
          <p:cNvPr id="33" name="Text 31"/>
          <p:cNvSpPr/>
          <p:nvPr/>
        </p:nvSpPr>
        <p:spPr>
          <a:xfrm>
            <a:off x="858022" y="5428853"/>
            <a:ext cx="5162222"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Adapting to the online ecosystem through social media, SEO, and reputation management.</a:t>
            </a:r>
            <a:endParaRPr lang="en-US" sz="1150" dirty="0"/>
          </a:p>
        </p:txBody>
      </p:sp>
      <p:sp>
        <p:nvSpPr>
          <p:cNvPr id="34" name="Shape 32"/>
          <p:cNvSpPr/>
          <p:nvPr/>
        </p:nvSpPr>
        <p:spPr>
          <a:xfrm>
            <a:off x="6171450" y="5200352"/>
            <a:ext cx="75603" cy="75605"/>
          </a:xfrm>
          <a:prstGeom prst="ellipse">
            <a:avLst/>
          </a:prstGeom>
          <a:solidFill>
            <a:srgbClr val="26A688"/>
          </a:solidFill>
          <a:ln/>
        </p:spPr>
      </p:sp>
      <p:sp>
        <p:nvSpPr>
          <p:cNvPr id="35" name="Text 33"/>
          <p:cNvSpPr/>
          <p:nvPr/>
        </p:nvSpPr>
        <p:spPr>
          <a:xfrm>
            <a:off x="6367998" y="5120084"/>
            <a:ext cx="2718823" cy="236240"/>
          </a:xfrm>
          <a:prstGeom prst="rect">
            <a:avLst/>
          </a:prstGeom>
          <a:noFill/>
          <a:ln/>
        </p:spPr>
        <p:txBody>
          <a:bodyPr wrap="none" lIns="0" tIns="0" rIns="0" bIns="0" rtlCol="0" anchor="t"/>
          <a:lstStyle/>
          <a:p>
            <a:pPr algn="l" indent="0" marL="0">
              <a:lnSpc>
                <a:spcPct val="104000"/>
              </a:lnSpc>
              <a:buNone/>
            </a:pPr>
            <a:r>
              <a:rPr lang="en-US" sz="1450" b="1" dirty="0">
                <a:solidFill>
                  <a:srgbClr val="333F70"/>
                </a:solidFill>
                <a:latin typeface="Unbounded Bold" pitchFamily="34" charset="0"/>
                <a:ea typeface="Unbounded Bold" pitchFamily="34" charset="-122"/>
                <a:cs typeface="Unbounded Bold" pitchFamily="34" charset="-120"/>
              </a:rPr>
              <a:t>The Future of Branding</a:t>
            </a:r>
            <a:endParaRPr lang="en-US" sz="1450" dirty="0"/>
          </a:p>
        </p:txBody>
      </p:sp>
      <p:sp>
        <p:nvSpPr>
          <p:cNvPr id="36" name="Text 34"/>
          <p:cNvSpPr/>
          <p:nvPr/>
        </p:nvSpPr>
        <p:spPr>
          <a:xfrm>
            <a:off x="6367998" y="5428853"/>
            <a:ext cx="5162222" cy="435372"/>
          </a:xfrm>
          <a:prstGeom prst="rect">
            <a:avLst/>
          </a:prstGeom>
          <a:noFill/>
          <a:ln/>
        </p:spPr>
        <p:txBody>
          <a:bodyPr wrap="square" lIns="0" tIns="0" rIns="0" bIns="0" rtlCol="0" anchor="t">
            <a:normAutofit/>
          </a:bodyPr>
          <a:lstStyle/>
          <a:p>
            <a:pPr algn="l"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Embracing AI, metaverse, and radical transparency for tomorrow's challenges.</a:t>
            </a:r>
            <a:endParaRPr lang="en-US" sz="1150" dirty="0"/>
          </a:p>
        </p:txBody>
      </p:sp>
      <p:sp>
        <p:nvSpPr>
          <p:cNvPr id="37" name="Text 35"/>
          <p:cNvSpPr/>
          <p:nvPr/>
        </p:nvSpPr>
        <p:spPr>
          <a:xfrm>
            <a:off x="356682" y="6000254"/>
            <a:ext cx="11478330" cy="217686"/>
          </a:xfrm>
          <a:prstGeom prst="rect">
            <a:avLst/>
          </a:prstGeom>
          <a:noFill/>
          <a:ln/>
        </p:spPr>
        <p:txBody>
          <a:bodyPr wrap="none" lIns="0" tIns="0" rIns="0" bIns="0" rtlCol="0" anchor="t"/>
          <a:lstStyle/>
          <a:p>
            <a:pPr algn="ctr" indent="0" marL="0">
              <a:lnSpc>
                <a:spcPct val="120000"/>
              </a:lnSpc>
              <a:buNone/>
            </a:pPr>
            <a:r>
              <a:rPr lang="en-US" sz="1150" dirty="0">
                <a:solidFill>
                  <a:srgbClr val="333F70"/>
                </a:solidFill>
                <a:latin typeface="Open Sans" pitchFamily="34" charset="0"/>
                <a:ea typeface="Open Sans" pitchFamily="34" charset="-122"/>
                <a:cs typeface="Open Sans" pitchFamily="34" charset="-120"/>
              </a:rPr>
              <a:t>       </a:t>
            </a:r>
            <a:endParaRPr lang="en-US" sz="115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32">
    <p:spTree>
      <p:nvGrpSpPr>
        <p:cNvPr id="1" name=""/>
        <p:cNvGrpSpPr/>
        <p:nvPr/>
      </p:nvGrpSpPr>
      <p:grpSpPr>
        <a:xfrm>
          <a:off x="0" y="0"/>
          <a:ext cx="0" cy="0"/>
          <a:chOff x="0" y="0"/>
          <a:chExt cx="0" cy="0"/>
        </a:xfrm>
      </p:grpSpPr>
      <p:sp>
        <p:nvSpPr>
          <p:cNvPr id="2" name="Text 0"/>
          <p:cNvSpPr/>
          <p:nvPr/>
        </p:nvSpPr>
        <p:spPr>
          <a:xfrm>
            <a:off x="661475" y="556816"/>
            <a:ext cx="5078186" cy="502047"/>
          </a:xfrm>
          <a:prstGeom prst="rect">
            <a:avLst/>
          </a:prstGeom>
          <a:noFill/>
          <a:ln/>
        </p:spPr>
        <p:txBody>
          <a:bodyPr wrap="none" lIns="0" tIns="0" rIns="0" bIns="0" rtlCol="0" anchor="t"/>
          <a:lstStyle/>
          <a:p>
            <a:pPr algn="l" indent="0" marL="0">
              <a:lnSpc>
                <a:spcPct val="104000"/>
              </a:lnSpc>
              <a:buNone/>
            </a:pPr>
            <a:r>
              <a:rPr lang="en-US" sz="3150" b="1" dirty="0">
                <a:solidFill>
                  <a:srgbClr val="333F70"/>
                </a:solidFill>
                <a:latin typeface="Unbounded Bold" pitchFamily="34" charset="0"/>
                <a:ea typeface="Unbounded Bold" pitchFamily="34" charset="-122"/>
                <a:cs typeface="Unbounded Bold" pitchFamily="34" charset="-120"/>
              </a:rPr>
              <a:t>Review Questions</a:t>
            </a:r>
            <a:endParaRPr lang="en-US" sz="3150" dirty="0"/>
          </a:p>
        </p:txBody>
      </p:sp>
      <p:sp>
        <p:nvSpPr>
          <p:cNvPr id="3" name="Shape 1"/>
          <p:cNvSpPr/>
          <p:nvPr/>
        </p:nvSpPr>
        <p:spPr>
          <a:xfrm>
            <a:off x="661475" y="1331913"/>
            <a:ext cx="361445" cy="361454"/>
          </a:xfrm>
          <a:prstGeom prst="roundRect">
            <a:avLst>
              <a:gd name="adj" fmla="val 18669"/>
            </a:avLst>
          </a:prstGeom>
          <a:solidFill>
            <a:srgbClr val="D6F5EE"/>
          </a:solidFill>
          <a:ln w="6350">
            <a:solidFill>
              <a:srgbClr val="BCDBD4"/>
            </a:solidFill>
            <a:prstDash val="solid"/>
          </a:ln>
        </p:spPr>
      </p:sp>
      <p:sp>
        <p:nvSpPr>
          <p:cNvPr id="4" name="Text 2"/>
          <p:cNvSpPr/>
          <p:nvPr/>
        </p:nvSpPr>
        <p:spPr>
          <a:xfrm>
            <a:off x="721650" y="1361976"/>
            <a:ext cx="240996" cy="301228"/>
          </a:xfrm>
          <a:prstGeom prst="rect">
            <a:avLst/>
          </a:prstGeom>
          <a:noFill/>
          <a:ln/>
        </p:spPr>
        <p:txBody>
          <a:bodyPr wrap="none" lIns="0" tIns="0" rIns="0" bIns="0" rtlCol="0" anchor="ctr"/>
          <a:lstStyle/>
          <a:p>
            <a:pPr algn="ctr" indent="0" marL="0">
              <a:lnSpc>
                <a:spcPct val="100000"/>
              </a:lnSpc>
              <a:buNone/>
            </a:pPr>
            <a:r>
              <a:rPr lang="en-US" sz="1850" b="1" dirty="0">
                <a:solidFill>
                  <a:srgbClr val="333F70"/>
                </a:solidFill>
                <a:latin typeface="Unbounded Bold" pitchFamily="34" charset="0"/>
                <a:ea typeface="Unbounded Bold" pitchFamily="34" charset="-122"/>
                <a:cs typeface="Unbounded Bold" pitchFamily="34" charset="-120"/>
              </a:rPr>
              <a:t>1</a:t>
            </a:r>
            <a:endParaRPr lang="en-US" sz="1850" dirty="0"/>
          </a:p>
        </p:txBody>
      </p:sp>
      <p:sp>
        <p:nvSpPr>
          <p:cNvPr id="5" name="Text 3"/>
          <p:cNvSpPr/>
          <p:nvPr/>
        </p:nvSpPr>
        <p:spPr>
          <a:xfrm>
            <a:off x="1159441" y="1384102"/>
            <a:ext cx="10370779" cy="475456"/>
          </a:xfrm>
          <a:prstGeom prst="rect">
            <a:avLst/>
          </a:prstGeom>
          <a:noFill/>
          <a:ln/>
        </p:spPr>
        <p:txBody>
          <a:bodyPr wrap="square" lIns="0" tIns="0" rIns="0" bIns="0" rtlCol="0" anchor="t">
            <a:normAutofit/>
          </a:bodyPr>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What is the difference between a brand name and brand image? Give an example of a brand with a strong image and explain what contributes to it.</a:t>
            </a:r>
            <a:endParaRPr lang="en-US" sz="1250" dirty="0"/>
          </a:p>
        </p:txBody>
      </p:sp>
      <p:sp>
        <p:nvSpPr>
          <p:cNvPr id="6" name="Shape 4"/>
          <p:cNvSpPr/>
          <p:nvPr/>
        </p:nvSpPr>
        <p:spPr>
          <a:xfrm>
            <a:off x="661475" y="2132608"/>
            <a:ext cx="361445" cy="361454"/>
          </a:xfrm>
          <a:prstGeom prst="roundRect">
            <a:avLst>
              <a:gd name="adj" fmla="val 18669"/>
            </a:avLst>
          </a:prstGeom>
          <a:solidFill>
            <a:srgbClr val="D6F5EE"/>
          </a:solidFill>
          <a:ln w="6350">
            <a:solidFill>
              <a:srgbClr val="BCDBD4"/>
            </a:solidFill>
            <a:prstDash val="solid"/>
          </a:ln>
        </p:spPr>
      </p:sp>
      <p:sp>
        <p:nvSpPr>
          <p:cNvPr id="7" name="Text 5"/>
          <p:cNvSpPr/>
          <p:nvPr/>
        </p:nvSpPr>
        <p:spPr>
          <a:xfrm>
            <a:off x="721650" y="2162671"/>
            <a:ext cx="240996" cy="301228"/>
          </a:xfrm>
          <a:prstGeom prst="rect">
            <a:avLst/>
          </a:prstGeom>
          <a:noFill/>
          <a:ln/>
        </p:spPr>
        <p:txBody>
          <a:bodyPr wrap="none" lIns="0" tIns="0" rIns="0" bIns="0" rtlCol="0" anchor="ctr"/>
          <a:lstStyle/>
          <a:p>
            <a:pPr algn="ctr" indent="0" marL="0">
              <a:lnSpc>
                <a:spcPct val="100000"/>
              </a:lnSpc>
              <a:buNone/>
            </a:pPr>
            <a:r>
              <a:rPr lang="en-US" sz="1850" b="1" dirty="0">
                <a:solidFill>
                  <a:srgbClr val="333F70"/>
                </a:solidFill>
                <a:latin typeface="Unbounded Bold" pitchFamily="34" charset="0"/>
                <a:ea typeface="Unbounded Bold" pitchFamily="34" charset="-122"/>
                <a:cs typeface="Unbounded Bold" pitchFamily="34" charset="-120"/>
              </a:rPr>
              <a:t>2</a:t>
            </a:r>
            <a:endParaRPr lang="en-US" sz="1850" dirty="0"/>
          </a:p>
        </p:txBody>
      </p:sp>
      <p:sp>
        <p:nvSpPr>
          <p:cNvPr id="8" name="Text 6"/>
          <p:cNvSpPr/>
          <p:nvPr/>
        </p:nvSpPr>
        <p:spPr>
          <a:xfrm>
            <a:off x="1159441" y="2184797"/>
            <a:ext cx="10370779" cy="237728"/>
          </a:xfrm>
          <a:prstGeom prst="rect">
            <a:avLst/>
          </a:prstGeom>
          <a:noFill/>
          <a:ln/>
        </p:spPr>
        <p:txBody>
          <a:bodyPr wrap="none" lIns="0" tIns="0" rIns="0" bIns="0" rtlCol="0" anchor="t"/>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Identify and explain the three key benefits of brand image for consumers. Which do you think is most important, and why?</a:t>
            </a:r>
            <a:endParaRPr lang="en-US" sz="1250" dirty="0"/>
          </a:p>
        </p:txBody>
      </p:sp>
      <p:sp>
        <p:nvSpPr>
          <p:cNvPr id="9" name="Shape 7"/>
          <p:cNvSpPr/>
          <p:nvPr/>
        </p:nvSpPr>
        <p:spPr>
          <a:xfrm>
            <a:off x="661475" y="2767112"/>
            <a:ext cx="361445" cy="361454"/>
          </a:xfrm>
          <a:prstGeom prst="roundRect">
            <a:avLst>
              <a:gd name="adj" fmla="val 18669"/>
            </a:avLst>
          </a:prstGeom>
          <a:solidFill>
            <a:srgbClr val="D6F5EE"/>
          </a:solidFill>
          <a:ln w="6350">
            <a:solidFill>
              <a:srgbClr val="BCDBD4"/>
            </a:solidFill>
            <a:prstDash val="solid"/>
          </a:ln>
        </p:spPr>
      </p:sp>
      <p:sp>
        <p:nvSpPr>
          <p:cNvPr id="10" name="Text 8"/>
          <p:cNvSpPr/>
          <p:nvPr/>
        </p:nvSpPr>
        <p:spPr>
          <a:xfrm>
            <a:off x="721650" y="2797175"/>
            <a:ext cx="240996" cy="301228"/>
          </a:xfrm>
          <a:prstGeom prst="rect">
            <a:avLst/>
          </a:prstGeom>
          <a:noFill/>
          <a:ln/>
        </p:spPr>
        <p:txBody>
          <a:bodyPr wrap="none" lIns="0" tIns="0" rIns="0" bIns="0" rtlCol="0" anchor="ctr"/>
          <a:lstStyle/>
          <a:p>
            <a:pPr algn="ctr" indent="0" marL="0">
              <a:lnSpc>
                <a:spcPct val="100000"/>
              </a:lnSpc>
              <a:buNone/>
            </a:pPr>
            <a:r>
              <a:rPr lang="en-US" sz="1850" b="1" dirty="0">
                <a:solidFill>
                  <a:srgbClr val="333F70"/>
                </a:solidFill>
                <a:latin typeface="Unbounded Bold" pitchFamily="34" charset="0"/>
                <a:ea typeface="Unbounded Bold" pitchFamily="34" charset="-122"/>
                <a:cs typeface="Unbounded Bold" pitchFamily="34" charset="-120"/>
              </a:rPr>
              <a:t>3</a:t>
            </a:r>
            <a:endParaRPr lang="en-US" sz="1850" dirty="0"/>
          </a:p>
        </p:txBody>
      </p:sp>
      <p:sp>
        <p:nvSpPr>
          <p:cNvPr id="11" name="Text 9"/>
          <p:cNvSpPr/>
          <p:nvPr/>
        </p:nvSpPr>
        <p:spPr>
          <a:xfrm>
            <a:off x="1159441" y="2819301"/>
            <a:ext cx="10370779" cy="237728"/>
          </a:xfrm>
          <a:prstGeom prst="rect">
            <a:avLst/>
          </a:prstGeom>
          <a:noFill/>
          <a:ln/>
        </p:spPr>
        <p:txBody>
          <a:bodyPr wrap="none" lIns="0" tIns="0" rIns="0" bIns="0" rtlCol="0" anchor="t"/>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What are the four dimensions of brand equity? How does a company build and sustain each one over time?</a:t>
            </a:r>
            <a:endParaRPr lang="en-US" sz="1250" dirty="0"/>
          </a:p>
        </p:txBody>
      </p:sp>
      <p:sp>
        <p:nvSpPr>
          <p:cNvPr id="12" name="Shape 10"/>
          <p:cNvSpPr/>
          <p:nvPr/>
        </p:nvSpPr>
        <p:spPr>
          <a:xfrm>
            <a:off x="661475" y="3401616"/>
            <a:ext cx="361445" cy="361454"/>
          </a:xfrm>
          <a:prstGeom prst="roundRect">
            <a:avLst>
              <a:gd name="adj" fmla="val 18669"/>
            </a:avLst>
          </a:prstGeom>
          <a:solidFill>
            <a:srgbClr val="D6F5EE"/>
          </a:solidFill>
          <a:ln w="6350">
            <a:solidFill>
              <a:srgbClr val="BCDBD4"/>
            </a:solidFill>
            <a:prstDash val="solid"/>
          </a:ln>
        </p:spPr>
      </p:sp>
      <p:sp>
        <p:nvSpPr>
          <p:cNvPr id="13" name="Text 11"/>
          <p:cNvSpPr/>
          <p:nvPr/>
        </p:nvSpPr>
        <p:spPr>
          <a:xfrm>
            <a:off x="721650" y="3431679"/>
            <a:ext cx="240996" cy="301228"/>
          </a:xfrm>
          <a:prstGeom prst="rect">
            <a:avLst/>
          </a:prstGeom>
          <a:noFill/>
          <a:ln/>
        </p:spPr>
        <p:txBody>
          <a:bodyPr wrap="none" lIns="0" tIns="0" rIns="0" bIns="0" rtlCol="0" anchor="ctr"/>
          <a:lstStyle/>
          <a:p>
            <a:pPr algn="ctr" indent="0" marL="0">
              <a:lnSpc>
                <a:spcPct val="100000"/>
              </a:lnSpc>
              <a:buNone/>
            </a:pPr>
            <a:r>
              <a:rPr lang="en-US" sz="1850" b="1" dirty="0">
                <a:solidFill>
                  <a:srgbClr val="333F70"/>
                </a:solidFill>
                <a:latin typeface="Unbounded Bold" pitchFamily="34" charset="0"/>
                <a:ea typeface="Unbounded Bold" pitchFamily="34" charset="-122"/>
                <a:cs typeface="Unbounded Bold" pitchFamily="34" charset="-120"/>
              </a:rPr>
              <a:t>4</a:t>
            </a:r>
            <a:endParaRPr lang="en-US" sz="1850" dirty="0"/>
          </a:p>
        </p:txBody>
      </p:sp>
      <p:sp>
        <p:nvSpPr>
          <p:cNvPr id="14" name="Text 12"/>
          <p:cNvSpPr/>
          <p:nvPr/>
        </p:nvSpPr>
        <p:spPr>
          <a:xfrm>
            <a:off x="1159441" y="3453805"/>
            <a:ext cx="10370779" cy="237728"/>
          </a:xfrm>
          <a:prstGeom prst="rect">
            <a:avLst/>
          </a:prstGeom>
          <a:noFill/>
          <a:ln/>
        </p:spPr>
        <p:txBody>
          <a:bodyPr wrap="none" lIns="0" tIns="0" rIns="0" bIns="0" rtlCol="0" anchor="t"/>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Compare and contrast family brands, brand extensions, and flanker brands. When would a company choose each strategy?</a:t>
            </a:r>
            <a:endParaRPr lang="en-US" sz="1250" dirty="0"/>
          </a:p>
        </p:txBody>
      </p:sp>
      <p:sp>
        <p:nvSpPr>
          <p:cNvPr id="15" name="Shape 13"/>
          <p:cNvSpPr/>
          <p:nvPr/>
        </p:nvSpPr>
        <p:spPr>
          <a:xfrm>
            <a:off x="661475" y="4036120"/>
            <a:ext cx="361445" cy="361454"/>
          </a:xfrm>
          <a:prstGeom prst="roundRect">
            <a:avLst>
              <a:gd name="adj" fmla="val 18669"/>
            </a:avLst>
          </a:prstGeom>
          <a:solidFill>
            <a:srgbClr val="D6F5EE"/>
          </a:solidFill>
          <a:ln w="6350">
            <a:solidFill>
              <a:srgbClr val="BCDBD4"/>
            </a:solidFill>
            <a:prstDash val="solid"/>
          </a:ln>
        </p:spPr>
      </p:sp>
      <p:sp>
        <p:nvSpPr>
          <p:cNvPr id="16" name="Text 14"/>
          <p:cNvSpPr/>
          <p:nvPr/>
        </p:nvSpPr>
        <p:spPr>
          <a:xfrm>
            <a:off x="721650" y="4066183"/>
            <a:ext cx="240996" cy="301228"/>
          </a:xfrm>
          <a:prstGeom prst="rect">
            <a:avLst/>
          </a:prstGeom>
          <a:noFill/>
          <a:ln/>
        </p:spPr>
        <p:txBody>
          <a:bodyPr wrap="none" lIns="0" tIns="0" rIns="0" bIns="0" rtlCol="0" anchor="ctr"/>
          <a:lstStyle/>
          <a:p>
            <a:pPr algn="ctr" indent="0" marL="0">
              <a:lnSpc>
                <a:spcPct val="100000"/>
              </a:lnSpc>
              <a:buNone/>
            </a:pPr>
            <a:r>
              <a:rPr lang="en-US" sz="1850" b="1" dirty="0">
                <a:solidFill>
                  <a:srgbClr val="333F70"/>
                </a:solidFill>
                <a:latin typeface="Unbounded Bold" pitchFamily="34" charset="0"/>
                <a:ea typeface="Unbounded Bold" pitchFamily="34" charset="-122"/>
                <a:cs typeface="Unbounded Bold" pitchFamily="34" charset="-120"/>
              </a:rPr>
              <a:t>5</a:t>
            </a:r>
            <a:endParaRPr lang="en-US" sz="1850" dirty="0"/>
          </a:p>
        </p:txBody>
      </p:sp>
      <p:sp>
        <p:nvSpPr>
          <p:cNvPr id="17" name="Text 15"/>
          <p:cNvSpPr/>
          <p:nvPr/>
        </p:nvSpPr>
        <p:spPr>
          <a:xfrm>
            <a:off x="1159441" y="4088309"/>
            <a:ext cx="10370779" cy="237728"/>
          </a:xfrm>
          <a:prstGeom prst="rect">
            <a:avLst/>
          </a:prstGeom>
          <a:noFill/>
          <a:ln/>
        </p:spPr>
        <p:txBody>
          <a:bodyPr wrap="none" lIns="0" tIns="0" rIns="0" bIns="0" rtlCol="0" anchor="t"/>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What makes a logo effective? Apply the four tests of a quality logo to a brand of your choice.</a:t>
            </a:r>
            <a:endParaRPr lang="en-US" sz="1250" dirty="0"/>
          </a:p>
        </p:txBody>
      </p:sp>
      <p:sp>
        <p:nvSpPr>
          <p:cNvPr id="18" name="Shape 16"/>
          <p:cNvSpPr/>
          <p:nvPr/>
        </p:nvSpPr>
        <p:spPr>
          <a:xfrm>
            <a:off x="661475" y="4670623"/>
            <a:ext cx="361445" cy="361454"/>
          </a:xfrm>
          <a:prstGeom prst="roundRect">
            <a:avLst>
              <a:gd name="adj" fmla="val 18669"/>
            </a:avLst>
          </a:prstGeom>
          <a:solidFill>
            <a:srgbClr val="D6F5EE"/>
          </a:solidFill>
          <a:ln w="6350">
            <a:solidFill>
              <a:srgbClr val="BCDBD4"/>
            </a:solidFill>
            <a:prstDash val="solid"/>
          </a:ln>
        </p:spPr>
      </p:sp>
      <p:sp>
        <p:nvSpPr>
          <p:cNvPr id="19" name="Text 17"/>
          <p:cNvSpPr/>
          <p:nvPr/>
        </p:nvSpPr>
        <p:spPr>
          <a:xfrm>
            <a:off x="721650" y="4700687"/>
            <a:ext cx="240996" cy="301228"/>
          </a:xfrm>
          <a:prstGeom prst="rect">
            <a:avLst/>
          </a:prstGeom>
          <a:noFill/>
          <a:ln/>
        </p:spPr>
        <p:txBody>
          <a:bodyPr wrap="none" lIns="0" tIns="0" rIns="0" bIns="0" rtlCol="0" anchor="ctr"/>
          <a:lstStyle/>
          <a:p>
            <a:pPr algn="ctr" indent="0" marL="0">
              <a:lnSpc>
                <a:spcPct val="100000"/>
              </a:lnSpc>
              <a:buNone/>
            </a:pPr>
            <a:r>
              <a:rPr lang="en-US" sz="1850" b="1" dirty="0">
                <a:solidFill>
                  <a:srgbClr val="333F70"/>
                </a:solidFill>
                <a:latin typeface="Unbounded Bold" pitchFamily="34" charset="0"/>
                <a:ea typeface="Unbounded Bold" pitchFamily="34" charset="-122"/>
                <a:cs typeface="Unbounded Bold" pitchFamily="34" charset="-120"/>
              </a:rPr>
              <a:t>6</a:t>
            </a:r>
            <a:endParaRPr lang="en-US" sz="1850" dirty="0"/>
          </a:p>
        </p:txBody>
      </p:sp>
      <p:sp>
        <p:nvSpPr>
          <p:cNvPr id="20" name="Text 18"/>
          <p:cNvSpPr/>
          <p:nvPr/>
        </p:nvSpPr>
        <p:spPr>
          <a:xfrm>
            <a:off x="1159441" y="4722813"/>
            <a:ext cx="10370779" cy="237728"/>
          </a:xfrm>
          <a:prstGeom prst="rect">
            <a:avLst/>
          </a:prstGeom>
          <a:noFill/>
          <a:ln/>
        </p:spPr>
        <p:txBody>
          <a:bodyPr wrap="none" lIns="0" tIns="0" rIns="0" bIns="0" rtlCol="0" anchor="t"/>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What is the difference between standardization and adaptation in global branding? Give a real-world example of each.</a:t>
            </a:r>
            <a:endParaRPr lang="en-US" sz="1250" dirty="0"/>
          </a:p>
        </p:txBody>
      </p:sp>
      <p:sp>
        <p:nvSpPr>
          <p:cNvPr id="21" name="Shape 19"/>
          <p:cNvSpPr/>
          <p:nvPr/>
        </p:nvSpPr>
        <p:spPr>
          <a:xfrm>
            <a:off x="661475" y="5305127"/>
            <a:ext cx="361445" cy="361454"/>
          </a:xfrm>
          <a:prstGeom prst="roundRect">
            <a:avLst>
              <a:gd name="adj" fmla="val 18669"/>
            </a:avLst>
          </a:prstGeom>
          <a:solidFill>
            <a:srgbClr val="D6F5EE"/>
          </a:solidFill>
          <a:ln w="6350">
            <a:solidFill>
              <a:srgbClr val="BCDBD4"/>
            </a:solidFill>
            <a:prstDash val="solid"/>
          </a:ln>
        </p:spPr>
      </p:sp>
      <p:sp>
        <p:nvSpPr>
          <p:cNvPr id="22" name="Text 20"/>
          <p:cNvSpPr/>
          <p:nvPr/>
        </p:nvSpPr>
        <p:spPr>
          <a:xfrm>
            <a:off x="721650" y="5335191"/>
            <a:ext cx="240996" cy="301228"/>
          </a:xfrm>
          <a:prstGeom prst="rect">
            <a:avLst/>
          </a:prstGeom>
          <a:noFill/>
          <a:ln/>
        </p:spPr>
        <p:txBody>
          <a:bodyPr wrap="none" lIns="0" tIns="0" rIns="0" bIns="0" rtlCol="0" anchor="ctr"/>
          <a:lstStyle/>
          <a:p>
            <a:pPr algn="ctr" indent="0" marL="0">
              <a:lnSpc>
                <a:spcPct val="100000"/>
              </a:lnSpc>
              <a:buNone/>
            </a:pPr>
            <a:r>
              <a:rPr lang="en-US" sz="1850" b="1" dirty="0">
                <a:solidFill>
                  <a:srgbClr val="333F70"/>
                </a:solidFill>
                <a:latin typeface="Unbounded Bold" pitchFamily="34" charset="0"/>
                <a:ea typeface="Unbounded Bold" pitchFamily="34" charset="-122"/>
                <a:cs typeface="Unbounded Bold" pitchFamily="34" charset="-120"/>
              </a:rPr>
              <a:t>7</a:t>
            </a:r>
            <a:endParaRPr lang="en-US" sz="1850" dirty="0"/>
          </a:p>
        </p:txBody>
      </p:sp>
      <p:sp>
        <p:nvSpPr>
          <p:cNvPr id="23" name="Text 21"/>
          <p:cNvSpPr/>
          <p:nvPr/>
        </p:nvSpPr>
        <p:spPr>
          <a:xfrm>
            <a:off x="1159441" y="5357316"/>
            <a:ext cx="10370779" cy="237728"/>
          </a:xfrm>
          <a:prstGeom prst="rect">
            <a:avLst/>
          </a:prstGeom>
          <a:noFill/>
          <a:ln/>
        </p:spPr>
        <p:txBody>
          <a:bodyPr wrap="none" lIns="0" tIns="0" rIns="0" bIns="0" rtlCol="0" anchor="t"/>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Why is brand positioning important in a crowded market? Choose one positioning strategy and explain how a brand uses it effectively.</a:t>
            </a:r>
            <a:endParaRPr lang="en-US" sz="1250" dirty="0"/>
          </a:p>
        </p:txBody>
      </p:sp>
      <p:sp>
        <p:nvSpPr>
          <p:cNvPr id="24" name="Shape 22"/>
          <p:cNvSpPr/>
          <p:nvPr/>
        </p:nvSpPr>
        <p:spPr>
          <a:xfrm>
            <a:off x="661475" y="5939631"/>
            <a:ext cx="361445" cy="361454"/>
          </a:xfrm>
          <a:prstGeom prst="roundRect">
            <a:avLst>
              <a:gd name="adj" fmla="val 18669"/>
            </a:avLst>
          </a:prstGeom>
          <a:solidFill>
            <a:srgbClr val="D6F5EE"/>
          </a:solidFill>
          <a:ln w="6350">
            <a:solidFill>
              <a:srgbClr val="BCDBD4"/>
            </a:solidFill>
            <a:prstDash val="solid"/>
          </a:ln>
        </p:spPr>
      </p:sp>
      <p:sp>
        <p:nvSpPr>
          <p:cNvPr id="25" name="Text 23"/>
          <p:cNvSpPr/>
          <p:nvPr/>
        </p:nvSpPr>
        <p:spPr>
          <a:xfrm>
            <a:off x="721650" y="5969695"/>
            <a:ext cx="240996" cy="301228"/>
          </a:xfrm>
          <a:prstGeom prst="rect">
            <a:avLst/>
          </a:prstGeom>
          <a:noFill/>
          <a:ln/>
        </p:spPr>
        <p:txBody>
          <a:bodyPr wrap="none" lIns="0" tIns="0" rIns="0" bIns="0" rtlCol="0" anchor="ctr"/>
          <a:lstStyle/>
          <a:p>
            <a:pPr algn="ctr" indent="0" marL="0">
              <a:lnSpc>
                <a:spcPct val="100000"/>
              </a:lnSpc>
              <a:buNone/>
            </a:pPr>
            <a:r>
              <a:rPr lang="en-US" sz="1850" b="1" dirty="0">
                <a:solidFill>
                  <a:srgbClr val="333F70"/>
                </a:solidFill>
                <a:latin typeface="Unbounded Bold" pitchFamily="34" charset="0"/>
                <a:ea typeface="Unbounded Bold" pitchFamily="34" charset="-122"/>
                <a:cs typeface="Unbounded Bold" pitchFamily="34" charset="-120"/>
              </a:rPr>
              <a:t>8</a:t>
            </a:r>
            <a:endParaRPr lang="en-US" sz="1850" dirty="0"/>
          </a:p>
        </p:txBody>
      </p:sp>
      <p:sp>
        <p:nvSpPr>
          <p:cNvPr id="26" name="Text 24"/>
          <p:cNvSpPr/>
          <p:nvPr/>
        </p:nvSpPr>
        <p:spPr>
          <a:xfrm>
            <a:off x="1159441" y="5991820"/>
            <a:ext cx="10370779" cy="237728"/>
          </a:xfrm>
          <a:prstGeom prst="rect">
            <a:avLst/>
          </a:prstGeom>
          <a:noFill/>
          <a:ln/>
        </p:spPr>
        <p:txBody>
          <a:bodyPr wrap="none" lIns="0" tIns="0" rIns="0" bIns="0" rtlCol="0" anchor="t"/>
          <a:lstStyle/>
          <a:p>
            <a:pPr algn="l" indent="0" marL="0">
              <a:lnSpc>
                <a:spcPct val="123000"/>
              </a:lnSpc>
              <a:buNone/>
            </a:pPr>
            <a:r>
              <a:rPr lang="en-US" sz="1250" dirty="0">
                <a:solidFill>
                  <a:srgbClr val="333F70"/>
                </a:solidFill>
                <a:latin typeface="Open Sans" pitchFamily="34" charset="0"/>
                <a:ea typeface="Open Sans" pitchFamily="34" charset="-122"/>
                <a:cs typeface="Open Sans" pitchFamily="34" charset="-120"/>
              </a:rPr>
              <a:t>How should a brand respond to a crisis? Use one of the case studies from this module to support your answer.</a:t>
            </a:r>
            <a:endParaRPr lang="en-US" sz="125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32</Slides>
  <Notes>32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32</vt:i4>
      </vt:variant>
    </vt:vector>
  </HeadingPairs>
  <TitlesOfParts>
    <vt:vector size="35"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2026-07-06T03:43:32Z</dcterms:created>
  <dcterms:modified xsi:type="dcterms:W3CDTF">2026-07-06T03:43:32Z</dcterms:modified>
</cp:coreProperties>
</file>