
<file path=[Content_Types].xml><?xml version="1.0" encoding="utf-8"?>
<Types xmlns="http://schemas.openxmlformats.org/package/2006/content-types">
  <Default Extension="fntdata" ContentType="application/x-fontdata"/>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slideMasters/slideMaster25.xml" ContentType="application/vnd.openxmlformats-officedocument.presentationml.slideMaster+xml"/>
  <Override PartName="/ppt/slides/slide25.xml" ContentType="application/vnd.openxmlformats-officedocument.presentationml.slide+xml"/>
  <Override PartName="/ppt/slideMasters/slideMaster26.xml" ContentType="application/vnd.openxmlformats-officedocument.presentationml.slideMaster+xml"/>
  <Override PartName="/ppt/slides/slide26.xml" ContentType="application/vnd.openxmlformats-officedocument.presentationml.slide+xml"/>
  <Override PartName="/ppt/slideMasters/slideMaster27.xml" ContentType="application/vnd.openxmlformats-officedocument.presentationml.slideMaster+xml"/>
  <Override PartName="/ppt/slides/slide27.xml" ContentType="application/vnd.openxmlformats-officedocument.presentationml.slide+xml"/>
  <Override PartName="/ppt/slideMasters/slideMaster28.xml" ContentType="application/vnd.openxmlformats-officedocument.presentationml.slideMaster+xml"/>
  <Override PartName="/ppt/slides/slide28.xml" ContentType="application/vnd.openxmlformats-officedocument.presentationml.slide+xml"/>
  <Override PartName="/ppt/slideMasters/slideMaster29.xml" ContentType="application/vnd.openxmlformats-officedocument.presentationml.slideMaster+xml"/>
  <Override PartName="/ppt/slides/slide29.xml" ContentType="application/vnd.openxmlformats-officedocument.presentationml.slide+xml"/>
  <Override PartName="/ppt/slideMasters/slideMaster30.xml" ContentType="application/vnd.openxmlformats-officedocument.presentationml.slideMaster+xml"/>
  <Override PartName="/ppt/slides/slide30.xml" ContentType="application/vnd.openxmlformats-officedocument.presentationml.slide+xml"/>
  <Override PartName="/ppt/slideMasters/slideMaster31.xml" ContentType="application/vnd.openxmlformats-officedocument.presentationml.slideMaster+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true" autoCompressPictures="0" embedTrueTypeFonts="true">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notesMasterIdLst>
    <p:notesMasterId r:id="rId33"/>
  </p:notesMasterIdLst>
  <p:sldSz cx="12191695" cy="6858000"/>
  <p:notesSz cx="6858000" cy="12191695"/>
  <p:embeddedFontLst>
    <p:embeddedFont>
      <p:font typeface="DM Sans Thin"/>
      <p:regular r:id="rId201314"/>
    </p:embeddedFont>
    <p:embeddedFont>
      <p:font typeface="DM Sans ExtraLight"/>
      <p:regular r:id="rId201315"/>
    </p:embeddedFont>
    <p:embeddedFont>
      <p:font typeface="DM Sans Light"/>
      <p:regular r:id="rId201316"/>
    </p:embeddedFont>
    <p:embeddedFont>
      <p:font typeface="DM Sans"/>
      <p:regular r:id="rId201317"/>
    </p:embeddedFont>
    <p:embeddedFont>
      <p:font typeface="DM Sans Medium"/>
      <p:regular r:id="rId201318"/>
    </p:embeddedFont>
    <p:embeddedFont>
      <p:font typeface="DM Sans SemiBold"/>
      <p:regular r:id="rId201319"/>
    </p:embeddedFont>
    <p:embeddedFont>
      <p:font typeface="DM Sans Bold"/>
      <p:regular r:id="rId201320"/>
    </p:embeddedFont>
    <p:embeddedFont>
      <p:font typeface="DM Sans ExtraBold"/>
      <p:regular r:id="rId201321"/>
    </p:embeddedFont>
    <p:embeddedFont>
      <p:font typeface="DM Sans Black"/>
      <p:regular r:id="rId201322"/>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notesMaster" Target="notesMasters/notesMaster1.xml"/><Relationship Id="rId34" Type="http://schemas.openxmlformats.org/officeDocument/2006/relationships/presProps" Target="presProps.xml"/><Relationship Id="rId35" Type="http://schemas.openxmlformats.org/officeDocument/2006/relationships/viewProps" Target="viewProps.xml"/><Relationship Id="rId36" Type="http://schemas.openxmlformats.org/officeDocument/2006/relationships/theme" Target="theme/theme1.xml"/><Relationship Id="rId37" Type="http://schemas.openxmlformats.org/officeDocument/2006/relationships/tableStyles" Target="tableStyles.xml"/><Relationship Id="rId201314" Target="fonts/201314.fntdata" Type="http://schemas.openxmlformats.org/officeDocument/2006/relationships/font"/><Relationship Id="rId201315" Target="fonts/201315.fntdata" Type="http://schemas.openxmlformats.org/officeDocument/2006/relationships/font"/><Relationship Id="rId201316" Target="fonts/201316.fntdata" Type="http://schemas.openxmlformats.org/officeDocument/2006/relationships/font"/><Relationship Id="rId201317" Target="fonts/201317.fntdata" Type="http://schemas.openxmlformats.org/officeDocument/2006/relationships/font"/><Relationship Id="rId201318" Target="fonts/201318.fntdata" Type="http://schemas.openxmlformats.org/officeDocument/2006/relationships/font"/><Relationship Id="rId201319" Target="fonts/201319.fntdata" Type="http://schemas.openxmlformats.org/officeDocument/2006/relationships/font"/><Relationship Id="rId201320" Target="fonts/201320.fntdata" Type="http://schemas.openxmlformats.org/officeDocument/2006/relationships/font"/><Relationship Id="rId201321" Target="fonts/201321.fntdata" Type="http://schemas.openxmlformats.org/officeDocument/2006/relationships/font"/><Relationship Id="rId201322" Target="fonts/201322.fntdata" Type="http://schemas.openxmlformats.org/officeDocument/2006/relationships/font"/><Relationship Id="rId201323" Target="fonts/201323.fntdata" Type="http://schemas.openxmlformats.org/officeDocument/2006/relationships/font"/><Relationship Id="rId201324" Target="fonts/201324.fntdata" Type="http://schemas.openxmlformats.org/officeDocument/2006/relationships/font"/><Relationship Id="rId201325" Target="fonts/201325.fntdata" Type="http://schemas.openxmlformats.org/officeDocument/2006/relationships/font"/><Relationship Id="rId201326" Target="fonts/201326.fntdata" Type="http://schemas.openxmlformats.org/officeDocument/2006/relationships/font"/></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_rels/notesSlide2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6.xml"/>
		</Relationships>
</file>

<file path=ppt/notesSlides/_rels/notesSlide2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7.xml"/>
		</Relationships>
</file>

<file path=ppt/notesSlides/_rels/notesSlide2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8.xml"/>
		</Relationships>
</file>

<file path=ppt/notesSlides/_rels/notesSlide2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9.xml"/>
		</Relationships>
</file>

<file path=ppt/notesSlides/_rels/notesSlide3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0.xml"/>
		</Relationships>
</file>

<file path=ppt/notesSlides/_rels/notesSlide3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image" Target="../media/image-1002-1.jpeg"/><Relationship Id="rId2"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master 1">
    <p:bg>
      <p:bgPr>
        <a:solidFill>
          <a:srgbClr val="000000"/>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1695" cy="6858000"/>
          </a:xfrm>
          <a:prstGeom prst="rect">
            <a:avLst/>
          </a:prstGeom>
        </p:spPr>
      </p:pic>
      <p:sp>
        <p:nvSpPr>
          <p:cNvPr id="3" name="Shape 0"/>
          <p:cNvSpPr/>
          <p:nvPr/>
        </p:nvSpPr>
        <p:spPr>
          <a:xfrm>
            <a:off x="0" y="0"/>
            <a:ext cx="12191695" cy="6858000"/>
          </a:xfrm>
          <a:prstGeom prst="rect">
            <a:avLst/>
          </a:prstGeom>
          <a:solidFill>
            <a:srgbClr val="FFFFFF"/>
          </a:solidFill>
          <a:ln/>
        </p:spPr>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jpeg"/><Relationship Id="rId2" Type="http://schemas.openxmlformats.org/officeDocument/2006/relationships/slideLayout" Target="../slideLayouts/slideLayout2.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jpeg"/><Relationship Id="rId2" Type="http://schemas.openxmlformats.org/officeDocument/2006/relationships/image" Target="../media/image-3-2.png"/><Relationship Id="rId3" Type="http://schemas.openxmlformats.org/officeDocument/2006/relationships/slideLayout" Target="../slideLayouts/slideLayout2.xml"/><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jpeg"/><Relationship Id="rId2" Type="http://schemas.openxmlformats.org/officeDocument/2006/relationships/slideLayout" Target="../slideLayouts/slideLayout2.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image" Target="../media/image-5-2.jpeg"/><Relationship Id="rId3" Type="http://schemas.openxmlformats.org/officeDocument/2006/relationships/slideLayout" Target="../slideLayouts/slideLayout2.xml"/><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jpeg"/><Relationship Id="rId2" Type="http://schemas.openxmlformats.org/officeDocument/2006/relationships/image" Target="../media/image-6-2.png"/><Relationship Id="rId3" Type="http://schemas.openxmlformats.org/officeDocument/2006/relationships/image" Target="../media/image-6-3.svg"/><Relationship Id="rId4" Type="http://schemas.openxmlformats.org/officeDocument/2006/relationships/image" Target="../media/image-6-4.png"/><Relationship Id="rId5" Type="http://schemas.openxmlformats.org/officeDocument/2006/relationships/image" Target="../media/image-6-5.svg"/><Relationship Id="rId6" Type="http://schemas.openxmlformats.org/officeDocument/2006/relationships/image" Target="../media/image-6-6.png"/><Relationship Id="rId7" Type="http://schemas.openxmlformats.org/officeDocument/2006/relationships/image" Target="../media/image-6-7.svg"/><Relationship Id="rId8" Type="http://schemas.openxmlformats.org/officeDocument/2006/relationships/slideLayout" Target="../slideLayouts/slideLayout2.xml"/><Relationship Id="rId9"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jpeg"/><Relationship Id="rId2" Type="http://schemas.openxmlformats.org/officeDocument/2006/relationships/slideLayout" Target="../slideLayouts/slideLayout2.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image" Target="../media/image-8-2.svg"/><Relationship Id="rId3" Type="http://schemas.openxmlformats.org/officeDocument/2006/relationships/image" Target="../media/image-8-1.png"/><Relationship Id="rId4" Type="http://schemas.openxmlformats.org/officeDocument/2006/relationships/image" Target="../media/image-8-2.svg"/><Relationship Id="rId5" Type="http://schemas.openxmlformats.org/officeDocument/2006/relationships/image" Target="../media/image-8-1.png"/><Relationship Id="rId6" Type="http://schemas.openxmlformats.org/officeDocument/2006/relationships/image" Target="../media/image-8-2.svg"/><Relationship Id="rId7" Type="http://schemas.openxmlformats.org/officeDocument/2006/relationships/image" Target="../media/image-8-1.png"/><Relationship Id="rId8" Type="http://schemas.openxmlformats.org/officeDocument/2006/relationships/image" Target="../media/image-8-2.svg"/><Relationship Id="rId9" Type="http://schemas.openxmlformats.org/officeDocument/2006/relationships/slideLayout" Target="../slideLayouts/slideLayout2.xml"/><Relationship Id="rId10"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jpeg"/><Relationship Id="rId2" Type="http://schemas.openxmlformats.org/officeDocument/2006/relationships/image" Target="../media/image-9-2.png"/><Relationship Id="rId3" Type="http://schemas.openxmlformats.org/officeDocument/2006/relationships/image" Target="../media/image-9-3.png"/><Relationship Id="rId4" Type="http://schemas.openxmlformats.org/officeDocument/2006/relationships/image" Target="../media/image-9-4.png"/><Relationship Id="rId5" Type="http://schemas.openxmlformats.org/officeDocument/2006/relationships/slideLayout" Target="../slideLayouts/slideLayout2.xml"/><Relationship Id="rId6"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png"/><Relationship Id="rId2" Type="http://schemas.openxmlformats.org/officeDocument/2006/relationships/image" Target="../media/image-10-2.jpeg"/><Relationship Id="rId3" Type="http://schemas.openxmlformats.org/officeDocument/2006/relationships/slideLayout" Target="../slideLayouts/slideLayout2.xml"/><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jpeg"/><Relationship Id="rId2" Type="http://schemas.openxmlformats.org/officeDocument/2006/relationships/slideLayout" Target="../slideLayouts/slideLayout2.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jpeg"/><Relationship Id="rId2" Type="http://schemas.openxmlformats.org/officeDocument/2006/relationships/image" Target="../media/image-12-2.jpeg"/><Relationship Id="rId3" Type="http://schemas.openxmlformats.org/officeDocument/2006/relationships/image" Target="../media/image-12-3.jpeg"/><Relationship Id="rId4" Type="http://schemas.openxmlformats.org/officeDocument/2006/relationships/slideLayout" Target="../slideLayouts/slideLayout2.xml"/><Relationship Id="rId5"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jpeg"/><Relationship Id="rId2" Type="http://schemas.openxmlformats.org/officeDocument/2006/relationships/image" Target="../media/image-5-1.png"/><Relationship Id="rId3" Type="http://schemas.openxmlformats.org/officeDocument/2006/relationships/slideLayout" Target="../slideLayouts/slideLayout2.xml"/><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png"/><Relationship Id="rId2" Type="http://schemas.openxmlformats.org/officeDocument/2006/relationships/image" Target="../media/image-14-2.svg"/><Relationship Id="rId3" Type="http://schemas.openxmlformats.org/officeDocument/2006/relationships/image" Target="../media/image-14-3.png"/><Relationship Id="rId4" Type="http://schemas.openxmlformats.org/officeDocument/2006/relationships/image" Target="../media/image-14-4.svg"/><Relationship Id="rId5" Type="http://schemas.openxmlformats.org/officeDocument/2006/relationships/image" Target="../media/image-14-5.png"/><Relationship Id="rId6" Type="http://schemas.openxmlformats.org/officeDocument/2006/relationships/image" Target="../media/image-14-6.svg"/><Relationship Id="rId7" Type="http://schemas.openxmlformats.org/officeDocument/2006/relationships/image" Target="../media/image-14-7.png"/><Relationship Id="rId8" Type="http://schemas.openxmlformats.org/officeDocument/2006/relationships/image" Target="../media/image-14-8.svg"/><Relationship Id="rId9" Type="http://schemas.openxmlformats.org/officeDocument/2006/relationships/image" Target="../media/image-14-9.png"/><Relationship Id="rId10" Type="http://schemas.openxmlformats.org/officeDocument/2006/relationships/image" Target="../media/image-14-10.svg"/><Relationship Id="rId11" Type="http://schemas.openxmlformats.org/officeDocument/2006/relationships/image" Target="../media/image-14-11.png"/><Relationship Id="rId12" Type="http://schemas.openxmlformats.org/officeDocument/2006/relationships/image" Target="../media/image-14-12.svg"/><Relationship Id="rId13" Type="http://schemas.openxmlformats.org/officeDocument/2006/relationships/image" Target="../media/image-14-13.png"/><Relationship Id="rId14" Type="http://schemas.openxmlformats.org/officeDocument/2006/relationships/image" Target="../media/image-14-14.svg"/><Relationship Id="rId15" Type="http://schemas.openxmlformats.org/officeDocument/2006/relationships/slideLayout" Target="../slideLayouts/slideLayout2.xml"/><Relationship Id="rId16"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png"/><Relationship Id="rId2" Type="http://schemas.openxmlformats.org/officeDocument/2006/relationships/slideLayout" Target="../slideLayouts/slideLayout2.xml"/><Relationship Id="rId3"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16-1.png"/><Relationship Id="rId2" Type="http://schemas.openxmlformats.org/officeDocument/2006/relationships/image" Target="../media/image-16-2.svg"/><Relationship Id="rId3" Type="http://schemas.openxmlformats.org/officeDocument/2006/relationships/image" Target="../media/image-16-1.png"/><Relationship Id="rId4" Type="http://schemas.openxmlformats.org/officeDocument/2006/relationships/image" Target="../media/image-16-2.svg"/><Relationship Id="rId5" Type="http://schemas.openxmlformats.org/officeDocument/2006/relationships/image" Target="../media/image-16-1.png"/><Relationship Id="rId6" Type="http://schemas.openxmlformats.org/officeDocument/2006/relationships/image" Target="../media/image-16-2.svg"/><Relationship Id="rId7" Type="http://schemas.openxmlformats.org/officeDocument/2006/relationships/image" Target="../media/image-16-7.png"/><Relationship Id="rId8" Type="http://schemas.openxmlformats.org/officeDocument/2006/relationships/image" Target="../media/image-16-8.svg"/><Relationship Id="rId9" Type="http://schemas.openxmlformats.org/officeDocument/2006/relationships/image" Target="../media/image-16-7.png"/><Relationship Id="rId10" Type="http://schemas.openxmlformats.org/officeDocument/2006/relationships/image" Target="../media/image-16-8.svg"/><Relationship Id="rId11" Type="http://schemas.openxmlformats.org/officeDocument/2006/relationships/slideLayout" Target="../slideLayouts/slideLayout2.xml"/><Relationship Id="rId1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image" Target="../media/image-17-1.jpeg"/><Relationship Id="rId2" Type="http://schemas.openxmlformats.org/officeDocument/2006/relationships/slideLayout" Target="../slideLayouts/slideLayout2.xml"/><Relationship Id="rId3"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image" Target="../media/image-18-1.jpeg"/><Relationship Id="rId2" Type="http://schemas.openxmlformats.org/officeDocument/2006/relationships/image" Target="../media/image-18-2.jpeg"/><Relationship Id="rId3" Type="http://schemas.openxmlformats.org/officeDocument/2006/relationships/image" Target="../media/image-18-3.jpeg"/><Relationship Id="rId4" Type="http://schemas.openxmlformats.org/officeDocument/2006/relationships/slideLayout" Target="../slideLayouts/slideLayout2.xml"/><Relationship Id="rId5"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image" Target="../media/image-19-1.png"/><Relationship Id="rId2" Type="http://schemas.openxmlformats.org/officeDocument/2006/relationships/slideLayout" Target="../slideLayouts/slideLayout2.xml"/><Relationship Id="rId3"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image" Target="../media/image-21-1.png"/><Relationship Id="rId2" Type="http://schemas.openxmlformats.org/officeDocument/2006/relationships/image" Target="../media/image-21-2.svg"/><Relationship Id="rId3" Type="http://schemas.openxmlformats.org/officeDocument/2006/relationships/image" Target="../media/image-21-3.png"/><Relationship Id="rId4" Type="http://schemas.openxmlformats.org/officeDocument/2006/relationships/image" Target="../media/image-21-4.svg"/><Relationship Id="rId5" Type="http://schemas.openxmlformats.org/officeDocument/2006/relationships/image" Target="../media/image-21-1.png"/><Relationship Id="rId6" Type="http://schemas.openxmlformats.org/officeDocument/2006/relationships/image" Target="../media/image-21-2.svg"/><Relationship Id="rId7" Type="http://schemas.openxmlformats.org/officeDocument/2006/relationships/image" Target="../media/image-21-7.png"/><Relationship Id="rId8" Type="http://schemas.openxmlformats.org/officeDocument/2006/relationships/image" Target="../media/image-21-8.svg"/><Relationship Id="rId9" Type="http://schemas.openxmlformats.org/officeDocument/2006/relationships/image" Target="../media/image-21-1.png"/><Relationship Id="rId10" Type="http://schemas.openxmlformats.org/officeDocument/2006/relationships/image" Target="../media/image-21-2.svg"/><Relationship Id="rId11" Type="http://schemas.openxmlformats.org/officeDocument/2006/relationships/image" Target="../media/image-21-11.png"/><Relationship Id="rId12" Type="http://schemas.openxmlformats.org/officeDocument/2006/relationships/image" Target="../media/image-21-12.svg"/><Relationship Id="rId13" Type="http://schemas.openxmlformats.org/officeDocument/2006/relationships/slideLayout" Target="../slideLayouts/slideLayout2.xml"/><Relationship Id="rId1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image" Target="../media/image-22-1.png"/><Relationship Id="rId2" Type="http://schemas.openxmlformats.org/officeDocument/2006/relationships/image" Target="../media/image-22-2.svg"/><Relationship Id="rId3" Type="http://schemas.openxmlformats.org/officeDocument/2006/relationships/image" Target="../media/image-22-3.png"/><Relationship Id="rId4" Type="http://schemas.openxmlformats.org/officeDocument/2006/relationships/image" Target="../media/image-22-4.svg"/><Relationship Id="rId5" Type="http://schemas.openxmlformats.org/officeDocument/2006/relationships/image" Target="../media/image-22-1.png"/><Relationship Id="rId6" Type="http://schemas.openxmlformats.org/officeDocument/2006/relationships/image" Target="../media/image-22-2.svg"/><Relationship Id="rId7" Type="http://schemas.openxmlformats.org/officeDocument/2006/relationships/image" Target="../media/image-22-7.png"/><Relationship Id="rId8" Type="http://schemas.openxmlformats.org/officeDocument/2006/relationships/image" Target="../media/image-22-8.svg"/><Relationship Id="rId9" Type="http://schemas.openxmlformats.org/officeDocument/2006/relationships/image" Target="../media/image-22-1.png"/><Relationship Id="rId10" Type="http://schemas.openxmlformats.org/officeDocument/2006/relationships/image" Target="../media/image-22-2.svg"/><Relationship Id="rId11" Type="http://schemas.openxmlformats.org/officeDocument/2006/relationships/image" Target="../media/image-22-11.png"/><Relationship Id="rId12" Type="http://schemas.openxmlformats.org/officeDocument/2006/relationships/image" Target="../media/image-22-12.svg"/><Relationship Id="rId13" Type="http://schemas.openxmlformats.org/officeDocument/2006/relationships/image" Target="../media/image-22-1.png"/><Relationship Id="rId14" Type="http://schemas.openxmlformats.org/officeDocument/2006/relationships/image" Target="../media/image-22-2.svg"/><Relationship Id="rId15" Type="http://schemas.openxmlformats.org/officeDocument/2006/relationships/image" Target="../media/image-22-15.png"/><Relationship Id="rId16" Type="http://schemas.openxmlformats.org/officeDocument/2006/relationships/image" Target="../media/image-22-16.svg"/><Relationship Id="rId17" Type="http://schemas.openxmlformats.org/officeDocument/2006/relationships/slideLayout" Target="../slideLayouts/slideLayout2.xml"/><Relationship Id="rId18"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image" Target="../media/image-23-1.png"/><Relationship Id="rId2" Type="http://schemas.openxmlformats.org/officeDocument/2006/relationships/image" Target="../media/image-23-2.svg"/><Relationship Id="rId3" Type="http://schemas.openxmlformats.org/officeDocument/2006/relationships/image" Target="../media/image-23-3.png"/><Relationship Id="rId4" Type="http://schemas.openxmlformats.org/officeDocument/2006/relationships/image" Target="../media/image-23-4.svg"/><Relationship Id="rId5" Type="http://schemas.openxmlformats.org/officeDocument/2006/relationships/image" Target="../media/image-23-3.png"/><Relationship Id="rId6" Type="http://schemas.openxmlformats.org/officeDocument/2006/relationships/image" Target="../media/image-23-4.svg"/><Relationship Id="rId7" Type="http://schemas.openxmlformats.org/officeDocument/2006/relationships/slideLayout" Target="../slideLayouts/slideLayout2.xml"/><Relationship Id="rId8"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image" Target="../media/image-24-1.jpeg"/><Relationship Id="rId2" Type="http://schemas.openxmlformats.org/officeDocument/2006/relationships/image" Target="../media/image-24-2.png"/><Relationship Id="rId3" Type="http://schemas.openxmlformats.org/officeDocument/2006/relationships/image" Target="../media/image-24-3.svg"/><Relationship Id="rId4" Type="http://schemas.openxmlformats.org/officeDocument/2006/relationships/image" Target="../media/image-24-4.png"/><Relationship Id="rId5" Type="http://schemas.openxmlformats.org/officeDocument/2006/relationships/image" Target="../media/image-24-5.svg"/><Relationship Id="rId6" Type="http://schemas.openxmlformats.org/officeDocument/2006/relationships/image" Target="../media/image-24-6.png"/><Relationship Id="rId7" Type="http://schemas.openxmlformats.org/officeDocument/2006/relationships/image" Target="../media/image-24-7.svg"/><Relationship Id="rId8" Type="http://schemas.openxmlformats.org/officeDocument/2006/relationships/image" Target="../media/image-24-8.png"/><Relationship Id="rId9" Type="http://schemas.openxmlformats.org/officeDocument/2006/relationships/image" Target="../media/image-24-9.svg"/><Relationship Id="rId10" Type="http://schemas.openxmlformats.org/officeDocument/2006/relationships/slideLayout" Target="../slideLayouts/slideLayout2.xml"/><Relationship Id="rId11"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image" Target="../media/image-25-1.jpeg"/><Relationship Id="rId2" Type="http://schemas.openxmlformats.org/officeDocument/2006/relationships/image" Target="../media/image-25-2.png"/><Relationship Id="rId3" Type="http://schemas.openxmlformats.org/officeDocument/2006/relationships/image" Target="../media/image-25-3.svg"/><Relationship Id="rId4" Type="http://schemas.openxmlformats.org/officeDocument/2006/relationships/image" Target="../media/image-25-4.png"/><Relationship Id="rId5" Type="http://schemas.openxmlformats.org/officeDocument/2006/relationships/image" Target="../media/image-25-5.svg"/><Relationship Id="rId6" Type="http://schemas.openxmlformats.org/officeDocument/2006/relationships/image" Target="../media/image-24-8.png"/><Relationship Id="rId7" Type="http://schemas.openxmlformats.org/officeDocument/2006/relationships/image" Target="../media/image-24-9.svg"/><Relationship Id="rId8" Type="http://schemas.openxmlformats.org/officeDocument/2006/relationships/image" Target="../media/image-25-8.png"/><Relationship Id="rId9" Type="http://schemas.openxmlformats.org/officeDocument/2006/relationships/image" Target="../media/image-25-9.svg"/><Relationship Id="rId10" Type="http://schemas.openxmlformats.org/officeDocument/2006/relationships/slideLayout" Target="../slideLayouts/slideLayout2.xml"/><Relationship Id="rId11"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image" Target="../media/image-26-1.jpeg"/><Relationship Id="rId2" Type="http://schemas.openxmlformats.org/officeDocument/2006/relationships/image" Target="../media/image-26-2.png"/><Relationship Id="rId3" Type="http://schemas.openxmlformats.org/officeDocument/2006/relationships/image" Target="../media/image-26-3.svg"/><Relationship Id="rId4" Type="http://schemas.openxmlformats.org/officeDocument/2006/relationships/image" Target="../media/image-26-4.png"/><Relationship Id="rId5" Type="http://schemas.openxmlformats.org/officeDocument/2006/relationships/image" Target="../media/image-26-5.svg"/><Relationship Id="rId6" Type="http://schemas.openxmlformats.org/officeDocument/2006/relationships/image" Target="../media/image-26-6.png"/><Relationship Id="rId7" Type="http://schemas.openxmlformats.org/officeDocument/2006/relationships/image" Target="../media/image-26-7.svg"/><Relationship Id="rId8" Type="http://schemas.openxmlformats.org/officeDocument/2006/relationships/image" Target="../media/image-26-8.png"/><Relationship Id="rId9" Type="http://schemas.openxmlformats.org/officeDocument/2006/relationships/image" Target="../media/image-26-9.svg"/><Relationship Id="rId10" Type="http://schemas.openxmlformats.org/officeDocument/2006/relationships/slideLayout" Target="../slideLayouts/slideLayout2.xml"/><Relationship Id="rId11"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image" Target="../media/image-27-1.jpeg"/><Relationship Id="rId2" Type="http://schemas.openxmlformats.org/officeDocument/2006/relationships/image" Target="../media/image-27-2.png"/><Relationship Id="rId3" Type="http://schemas.openxmlformats.org/officeDocument/2006/relationships/image" Target="../media/image-27-3.svg"/><Relationship Id="rId4" Type="http://schemas.openxmlformats.org/officeDocument/2006/relationships/image" Target="../media/image-27-4.png"/><Relationship Id="rId5" Type="http://schemas.openxmlformats.org/officeDocument/2006/relationships/image" Target="../media/image-27-5.svg"/><Relationship Id="rId6" Type="http://schemas.openxmlformats.org/officeDocument/2006/relationships/image" Target="../media/image-27-6.png"/><Relationship Id="rId7" Type="http://schemas.openxmlformats.org/officeDocument/2006/relationships/image" Target="../media/image-27-7.svg"/><Relationship Id="rId8" Type="http://schemas.openxmlformats.org/officeDocument/2006/relationships/image" Target="../media/image-27-8.png"/><Relationship Id="rId9" Type="http://schemas.openxmlformats.org/officeDocument/2006/relationships/image" Target="../media/image-27-9.svg"/><Relationship Id="rId10" Type="http://schemas.openxmlformats.org/officeDocument/2006/relationships/slideLayout" Target="../slideLayouts/slideLayout2.xml"/><Relationship Id="rId11"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image" Target="../media/image-28-1.jpeg"/><Relationship Id="rId2" Type="http://schemas.openxmlformats.org/officeDocument/2006/relationships/image" Target="../media/image-28-2.png"/><Relationship Id="rId3" Type="http://schemas.openxmlformats.org/officeDocument/2006/relationships/image" Target="../media/image-28-3.svg"/><Relationship Id="rId4" Type="http://schemas.openxmlformats.org/officeDocument/2006/relationships/image" Target="../media/image-28-4.png"/><Relationship Id="rId5" Type="http://schemas.openxmlformats.org/officeDocument/2006/relationships/image" Target="../media/image-28-5.svg"/><Relationship Id="rId6" Type="http://schemas.openxmlformats.org/officeDocument/2006/relationships/image" Target="../media/image-28-6.png"/><Relationship Id="rId7" Type="http://schemas.openxmlformats.org/officeDocument/2006/relationships/image" Target="../media/image-28-7.svg"/><Relationship Id="rId8" Type="http://schemas.openxmlformats.org/officeDocument/2006/relationships/image" Target="../media/image-28-8.png"/><Relationship Id="rId9" Type="http://schemas.openxmlformats.org/officeDocument/2006/relationships/image" Target="../media/image-28-9.svg"/><Relationship Id="rId10" Type="http://schemas.openxmlformats.org/officeDocument/2006/relationships/image" Target="../media/image-28-10.png"/><Relationship Id="rId11" Type="http://schemas.openxmlformats.org/officeDocument/2006/relationships/image" Target="../media/image-28-11.svg"/><Relationship Id="rId12" Type="http://schemas.openxmlformats.org/officeDocument/2006/relationships/slideLayout" Target="../slideLayouts/slideLayout2.xml"/><Relationship Id="rId13"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image" Target="../media/image-29-1.jpeg"/><Relationship Id="rId2" Type="http://schemas.openxmlformats.org/officeDocument/2006/relationships/slideLayout" Target="../slideLayouts/slideLayout2.xml"/><Relationship Id="rId3"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image" Target="../media/image-30-1.png"/><Relationship Id="rId2" Type="http://schemas.openxmlformats.org/officeDocument/2006/relationships/image" Target="../media/image-30-2.svg"/><Relationship Id="rId3" Type="http://schemas.openxmlformats.org/officeDocument/2006/relationships/image" Target="../media/image-30-3.png"/><Relationship Id="rId4" Type="http://schemas.openxmlformats.org/officeDocument/2006/relationships/image" Target="../media/image-30-4.svg"/><Relationship Id="rId5" Type="http://schemas.openxmlformats.org/officeDocument/2006/relationships/image" Target="../media/image-30-1.png"/><Relationship Id="rId6" Type="http://schemas.openxmlformats.org/officeDocument/2006/relationships/image" Target="../media/image-30-2.svg"/><Relationship Id="rId7" Type="http://schemas.openxmlformats.org/officeDocument/2006/relationships/image" Target="../media/image-30-7.png"/><Relationship Id="rId8" Type="http://schemas.openxmlformats.org/officeDocument/2006/relationships/image" Target="../media/image-30-8.svg"/><Relationship Id="rId9" Type="http://schemas.openxmlformats.org/officeDocument/2006/relationships/image" Target="../media/image-30-1.png"/><Relationship Id="rId10" Type="http://schemas.openxmlformats.org/officeDocument/2006/relationships/image" Target="../media/image-30-2.svg"/><Relationship Id="rId11" Type="http://schemas.openxmlformats.org/officeDocument/2006/relationships/image" Target="../media/image-30-11.png"/><Relationship Id="rId12" Type="http://schemas.openxmlformats.org/officeDocument/2006/relationships/image" Target="../media/image-30-12.svg"/><Relationship Id="rId13" Type="http://schemas.openxmlformats.org/officeDocument/2006/relationships/slideLayout" Target="../slideLayouts/slideLayout2.xml"/><Relationship Id="rId14"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33360" y="2174478"/>
            <a:ext cx="5334958" cy="590649"/>
          </a:xfrm>
          <a:prstGeom prst="rect">
            <a:avLst/>
          </a:prstGeom>
          <a:noFill/>
          <a:ln/>
        </p:spPr>
        <p:txBody>
          <a:bodyPr wrap="none" lIns="0" tIns="0" rIns="0" bIns="0" rtlCol="0" anchor="t"/>
          <a:lstStyle/>
          <a:p>
            <a:pPr algn="l" indent="0" marL="0">
              <a:lnSpc>
                <a:spcPct val="104000"/>
              </a:lnSpc>
              <a:buNone/>
            </a:pPr>
            <a:r>
              <a:rPr lang="en-US" sz="3700" dirty="0">
                <a:solidFill>
                  <a:srgbClr val="9C5461"/>
                </a:solidFill>
                <a:latin typeface="DM Sans SemiBold" pitchFamily="34" charset="0"/>
                <a:ea typeface="DM Sans SemiBold" pitchFamily="34" charset="-122"/>
                <a:cs typeface="DM Sans SemiBold" pitchFamily="34" charset="-120"/>
              </a:rPr>
              <a:t>Buyer Behaviors</a:t>
            </a:r>
            <a:endParaRPr lang="en-US" sz="3700" dirty="0"/>
          </a:p>
        </p:txBody>
      </p:sp>
      <p:sp>
        <p:nvSpPr>
          <p:cNvPr id="4" name="Text 1"/>
          <p:cNvSpPr/>
          <p:nvPr/>
        </p:nvSpPr>
        <p:spPr>
          <a:xfrm>
            <a:off x="5233360" y="3048595"/>
            <a:ext cx="6296860" cy="1634927"/>
          </a:xfrm>
          <a:prstGeom prst="rect">
            <a:avLst/>
          </a:prstGeom>
          <a:noFill/>
          <a:ln/>
        </p:spPr>
        <p:txBody>
          <a:bodyPr wrap="square" lIns="0" tIns="0" rIns="0" bIns="0" rtlCol="0" anchor="t"/>
          <a:lstStyle/>
          <a:p>
            <a:pPr algn="l" indent="0" marL="0">
              <a:lnSpc>
                <a:spcPct val="133000"/>
              </a:lnSpc>
              <a:spcAft>
                <a:spcPts val="1650"/>
              </a:spcAft>
              <a:buNone/>
            </a:pPr>
            <a:r>
              <a:rPr lang="en-US" sz="1450" dirty="0">
                <a:solidFill>
                  <a:srgbClr val="4A4A4A"/>
                </a:solidFill>
                <a:latin typeface="DM Sans" pitchFamily="34" charset="0"/>
                <a:ea typeface="DM Sans" pitchFamily="34" charset="-122"/>
                <a:cs typeface="DM Sans" pitchFamily="34" charset="-120"/>
              </a:rPr>
              <a:t>Advertising and Integrated Marketing Communications</a:t>
            </a:r>
            <a:endParaRPr lang="en-US" sz="1450" dirty="0"/>
          </a:p>
          <a:p>
            <a:pPr algn="l" indent="0" marL="0">
              <a:lnSpc>
                <a:spcPct val="133000"/>
              </a:lnSpc>
              <a:spcAft>
                <a:spcPts val="1650"/>
              </a:spcAft>
              <a:buNone/>
            </a:pPr>
            <a:r>
              <a:rPr lang="en-US" sz="1450" dirty="0">
                <a:solidFill>
                  <a:srgbClr val="4A4A4A"/>
                </a:solidFill>
                <a:latin typeface="DM Sans" pitchFamily="34" charset="0"/>
                <a:ea typeface="DM Sans" pitchFamily="34" charset="-122"/>
                <a:cs typeface="DM Sans" pitchFamily="34" charset="-120"/>
              </a:rPr>
              <a:t>Week 3 - How consumers and businesses make purchase decisions — and what it means for IMC</a:t>
            </a:r>
            <a:endParaRPr lang="en-US" sz="1450" dirty="0"/>
          </a:p>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By: Prof. Fidela R. Balajadia</a:t>
            </a:r>
            <a:endParaRPr lang="en-US" sz="14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661475" y="1389955"/>
            <a:ext cx="7123034" cy="590649"/>
          </a:xfrm>
          <a:prstGeom prst="rect">
            <a:avLst/>
          </a:prstGeom>
          <a:noFill/>
          <a:ln/>
        </p:spPr>
        <p:txBody>
          <a:bodyPr wrap="none" lIns="0" tIns="0" rIns="0" bIns="0" rtlCol="0" anchor="t"/>
          <a:lstStyle/>
          <a:p>
            <a:pPr algn="l" indent="0" marL="0">
              <a:lnSpc>
                <a:spcPct val="104000"/>
              </a:lnSpc>
              <a:buNone/>
            </a:pPr>
            <a:r>
              <a:rPr lang="en-US" sz="3700" dirty="0">
                <a:solidFill>
                  <a:srgbClr val="9C5461"/>
                </a:solidFill>
                <a:latin typeface="DM Sans SemiBold" pitchFamily="34" charset="0"/>
                <a:ea typeface="DM Sans SemiBold" pitchFamily="34" charset="-122"/>
                <a:cs typeface="DM Sans SemiBold" pitchFamily="34" charset="-120"/>
              </a:rPr>
              <a:t>Lecture Learning Objectives:</a:t>
            </a:r>
            <a:endParaRPr lang="en-US" sz="3700" dirty="0"/>
          </a:p>
        </p:txBody>
      </p:sp>
      <p:sp>
        <p:nvSpPr>
          <p:cNvPr id="3" name="Text 1"/>
          <p:cNvSpPr/>
          <p:nvPr/>
        </p:nvSpPr>
        <p:spPr>
          <a:xfrm>
            <a:off x="661475" y="2358628"/>
            <a:ext cx="378014" cy="236240"/>
          </a:xfrm>
          <a:prstGeom prst="rect">
            <a:avLst/>
          </a:prstGeom>
          <a:noFill/>
          <a:ln/>
        </p:spPr>
        <p:txBody>
          <a:bodyPr wrap="none" lIns="0" tIns="0" rIns="0" bIns="0" rtlCol="0" anchor="ctr"/>
          <a:lstStyle/>
          <a:p>
            <a:pPr algn="l" indent="0" marL="0">
              <a:lnSpc>
                <a:spcPct val="100000"/>
              </a:lnSpc>
              <a:buNone/>
            </a:pPr>
            <a:r>
              <a:rPr lang="en-US" sz="1450" dirty="0">
                <a:solidFill>
                  <a:srgbClr val="4A4A4A"/>
                </a:solidFill>
                <a:latin typeface="DM Sans Light" pitchFamily="34" charset="0"/>
                <a:ea typeface="DM Sans Light" pitchFamily="34" charset="-122"/>
                <a:cs typeface="DM Sans Light" pitchFamily="34" charset="-120"/>
              </a:rPr>
              <a:t>01</a:t>
            </a:r>
            <a:endParaRPr lang="en-US" sz="1450" dirty="0"/>
          </a:p>
        </p:txBody>
      </p:sp>
      <p:sp>
        <p:nvSpPr>
          <p:cNvPr id="4" name="Shape 2"/>
          <p:cNvSpPr/>
          <p:nvPr/>
        </p:nvSpPr>
        <p:spPr>
          <a:xfrm>
            <a:off x="661475" y="2654498"/>
            <a:ext cx="5339820" cy="25400"/>
          </a:xfrm>
          <a:prstGeom prst="rect">
            <a:avLst/>
          </a:prstGeom>
          <a:solidFill>
            <a:srgbClr val="E199BB"/>
          </a:solidFill>
          <a:ln/>
        </p:spPr>
      </p:sp>
      <p:sp>
        <p:nvSpPr>
          <p:cNvPr id="5" name="Text 3"/>
          <p:cNvSpPr/>
          <p:nvPr/>
        </p:nvSpPr>
        <p:spPr>
          <a:xfrm>
            <a:off x="661475" y="2799755"/>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Information Search</a:t>
            </a:r>
            <a:endParaRPr lang="en-US" sz="1850" dirty="0"/>
          </a:p>
        </p:txBody>
      </p:sp>
      <p:sp>
        <p:nvSpPr>
          <p:cNvPr id="6" name="Text 4"/>
          <p:cNvSpPr/>
          <p:nvPr/>
        </p:nvSpPr>
        <p:spPr>
          <a:xfrm>
            <a:off x="661475" y="3208437"/>
            <a:ext cx="5339820" cy="302419"/>
          </a:xfrm>
          <a:prstGeom prst="rect">
            <a:avLst/>
          </a:prstGeom>
          <a:noFill/>
          <a:ln/>
        </p:spPr>
        <p:txBody>
          <a:bodyPr wrap="none" lIns="0" tIns="0" rIns="0" bIns="0" rtlCol="0" anchor="t"/>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Internal &amp; external search elements</a:t>
            </a:r>
            <a:endParaRPr lang="en-US" sz="1450" dirty="0"/>
          </a:p>
        </p:txBody>
      </p:sp>
      <p:sp>
        <p:nvSpPr>
          <p:cNvPr id="7" name="Text 5"/>
          <p:cNvSpPr/>
          <p:nvPr/>
        </p:nvSpPr>
        <p:spPr>
          <a:xfrm>
            <a:off x="6190301" y="2358628"/>
            <a:ext cx="378014" cy="236240"/>
          </a:xfrm>
          <a:prstGeom prst="rect">
            <a:avLst/>
          </a:prstGeom>
          <a:noFill/>
          <a:ln/>
        </p:spPr>
        <p:txBody>
          <a:bodyPr wrap="none" lIns="0" tIns="0" rIns="0" bIns="0" rtlCol="0" anchor="ctr"/>
          <a:lstStyle/>
          <a:p>
            <a:pPr algn="l" indent="0" marL="0">
              <a:lnSpc>
                <a:spcPct val="100000"/>
              </a:lnSpc>
              <a:buNone/>
            </a:pPr>
            <a:r>
              <a:rPr lang="en-US" sz="1450" dirty="0">
                <a:solidFill>
                  <a:srgbClr val="4A4A4A"/>
                </a:solidFill>
                <a:latin typeface="DM Sans Light" pitchFamily="34" charset="0"/>
                <a:ea typeface="DM Sans Light" pitchFamily="34" charset="-122"/>
                <a:cs typeface="DM Sans Light" pitchFamily="34" charset="-120"/>
              </a:rPr>
              <a:t>02</a:t>
            </a:r>
            <a:endParaRPr lang="en-US" sz="1450" dirty="0"/>
          </a:p>
        </p:txBody>
      </p:sp>
      <p:sp>
        <p:nvSpPr>
          <p:cNvPr id="8" name="Shape 6"/>
          <p:cNvSpPr/>
          <p:nvPr/>
        </p:nvSpPr>
        <p:spPr>
          <a:xfrm>
            <a:off x="6190301" y="2654498"/>
            <a:ext cx="5339919" cy="25400"/>
          </a:xfrm>
          <a:prstGeom prst="rect">
            <a:avLst/>
          </a:prstGeom>
          <a:solidFill>
            <a:srgbClr val="E199BB"/>
          </a:solidFill>
          <a:ln/>
        </p:spPr>
      </p:sp>
      <p:sp>
        <p:nvSpPr>
          <p:cNvPr id="9" name="Text 7"/>
          <p:cNvSpPr/>
          <p:nvPr/>
        </p:nvSpPr>
        <p:spPr>
          <a:xfrm>
            <a:off x="6190301" y="2799755"/>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Evaluation Models</a:t>
            </a:r>
            <a:endParaRPr lang="en-US" sz="1850" dirty="0"/>
          </a:p>
        </p:txBody>
      </p:sp>
      <p:sp>
        <p:nvSpPr>
          <p:cNvPr id="10" name="Text 8"/>
          <p:cNvSpPr/>
          <p:nvPr/>
        </p:nvSpPr>
        <p:spPr>
          <a:xfrm>
            <a:off x="6190301" y="3208437"/>
            <a:ext cx="5339919" cy="302419"/>
          </a:xfrm>
          <a:prstGeom prst="rect">
            <a:avLst/>
          </a:prstGeom>
          <a:noFill/>
          <a:ln/>
        </p:spPr>
        <p:txBody>
          <a:bodyPr wrap="none" lIns="0" tIns="0" rIns="0" bIns="0" rtlCol="0" anchor="t"/>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Three models for evaluating alternatives</a:t>
            </a:r>
            <a:endParaRPr lang="en-US" sz="1450" dirty="0"/>
          </a:p>
        </p:txBody>
      </p:sp>
      <p:sp>
        <p:nvSpPr>
          <p:cNvPr id="11" name="Text 9"/>
          <p:cNvSpPr/>
          <p:nvPr/>
        </p:nvSpPr>
        <p:spPr>
          <a:xfrm>
            <a:off x="661475" y="3841552"/>
            <a:ext cx="378014" cy="236240"/>
          </a:xfrm>
          <a:prstGeom prst="rect">
            <a:avLst/>
          </a:prstGeom>
          <a:noFill/>
          <a:ln/>
        </p:spPr>
        <p:txBody>
          <a:bodyPr wrap="none" lIns="0" tIns="0" rIns="0" bIns="0" rtlCol="0" anchor="ctr"/>
          <a:lstStyle/>
          <a:p>
            <a:pPr algn="l" indent="0" marL="0">
              <a:lnSpc>
                <a:spcPct val="100000"/>
              </a:lnSpc>
              <a:buNone/>
            </a:pPr>
            <a:r>
              <a:rPr lang="en-US" sz="1450" dirty="0">
                <a:solidFill>
                  <a:srgbClr val="4A4A4A"/>
                </a:solidFill>
                <a:latin typeface="DM Sans Light" pitchFamily="34" charset="0"/>
                <a:ea typeface="DM Sans Light" pitchFamily="34" charset="-122"/>
                <a:cs typeface="DM Sans Light" pitchFamily="34" charset="-120"/>
              </a:rPr>
              <a:t>03</a:t>
            </a:r>
            <a:endParaRPr lang="en-US" sz="1450" dirty="0"/>
          </a:p>
        </p:txBody>
      </p:sp>
      <p:sp>
        <p:nvSpPr>
          <p:cNvPr id="12" name="Shape 10"/>
          <p:cNvSpPr/>
          <p:nvPr/>
        </p:nvSpPr>
        <p:spPr>
          <a:xfrm>
            <a:off x="661475" y="4118570"/>
            <a:ext cx="5339820" cy="25400"/>
          </a:xfrm>
          <a:prstGeom prst="rect">
            <a:avLst/>
          </a:prstGeom>
          <a:solidFill>
            <a:srgbClr val="E199BB"/>
          </a:solidFill>
          <a:ln/>
        </p:spPr>
      </p:sp>
      <p:sp>
        <p:nvSpPr>
          <p:cNvPr id="13" name="Text 11"/>
          <p:cNvSpPr/>
          <p:nvPr/>
        </p:nvSpPr>
        <p:spPr>
          <a:xfrm>
            <a:off x="661475" y="4282678"/>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Consumer Trends</a:t>
            </a:r>
            <a:endParaRPr lang="en-US" sz="1850" dirty="0"/>
          </a:p>
        </p:txBody>
      </p:sp>
      <p:sp>
        <p:nvSpPr>
          <p:cNvPr id="14" name="Text 12"/>
          <p:cNvSpPr/>
          <p:nvPr/>
        </p:nvSpPr>
        <p:spPr>
          <a:xfrm>
            <a:off x="661475" y="4691360"/>
            <a:ext cx="5339820" cy="302419"/>
          </a:xfrm>
          <a:prstGeom prst="rect">
            <a:avLst/>
          </a:prstGeom>
          <a:noFill/>
          <a:ln/>
        </p:spPr>
        <p:txBody>
          <a:bodyPr wrap="none" lIns="0" tIns="0" rIns="0" bIns="0" rtlCol="0" anchor="t"/>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Trends shaping the buying environment</a:t>
            </a:r>
            <a:endParaRPr lang="en-US" sz="1450" dirty="0"/>
          </a:p>
        </p:txBody>
      </p:sp>
      <p:sp>
        <p:nvSpPr>
          <p:cNvPr id="15" name="Text 13"/>
          <p:cNvSpPr/>
          <p:nvPr/>
        </p:nvSpPr>
        <p:spPr>
          <a:xfrm>
            <a:off x="6190301" y="3841552"/>
            <a:ext cx="378014" cy="236240"/>
          </a:xfrm>
          <a:prstGeom prst="rect">
            <a:avLst/>
          </a:prstGeom>
          <a:noFill/>
          <a:ln/>
        </p:spPr>
        <p:txBody>
          <a:bodyPr wrap="none" lIns="0" tIns="0" rIns="0" bIns="0" rtlCol="0" anchor="ctr"/>
          <a:lstStyle/>
          <a:p>
            <a:pPr algn="l" indent="0" marL="0">
              <a:lnSpc>
                <a:spcPct val="100000"/>
              </a:lnSpc>
              <a:buNone/>
            </a:pPr>
            <a:r>
              <a:rPr lang="en-US" sz="1450" dirty="0">
                <a:solidFill>
                  <a:srgbClr val="4A4A4A"/>
                </a:solidFill>
                <a:latin typeface="DM Sans Light" pitchFamily="34" charset="0"/>
                <a:ea typeface="DM Sans Light" pitchFamily="34" charset="-122"/>
                <a:cs typeface="DM Sans Light" pitchFamily="34" charset="-120"/>
              </a:rPr>
              <a:t>04</a:t>
            </a:r>
            <a:endParaRPr lang="en-US" sz="1450" dirty="0"/>
          </a:p>
        </p:txBody>
      </p:sp>
      <p:sp>
        <p:nvSpPr>
          <p:cNvPr id="16" name="Shape 14"/>
          <p:cNvSpPr/>
          <p:nvPr/>
        </p:nvSpPr>
        <p:spPr>
          <a:xfrm>
            <a:off x="6190301" y="4118570"/>
            <a:ext cx="5339919" cy="25400"/>
          </a:xfrm>
          <a:prstGeom prst="rect">
            <a:avLst/>
          </a:prstGeom>
          <a:solidFill>
            <a:srgbClr val="E199BB"/>
          </a:solidFill>
          <a:ln/>
        </p:spPr>
      </p:sp>
      <p:sp>
        <p:nvSpPr>
          <p:cNvPr id="17" name="Text 15"/>
          <p:cNvSpPr/>
          <p:nvPr/>
        </p:nvSpPr>
        <p:spPr>
          <a:xfrm>
            <a:off x="6190301" y="4282678"/>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B2B Behaviors</a:t>
            </a:r>
            <a:endParaRPr lang="en-US" sz="1850" dirty="0"/>
          </a:p>
        </p:txBody>
      </p:sp>
      <p:sp>
        <p:nvSpPr>
          <p:cNvPr id="18" name="Text 16"/>
          <p:cNvSpPr/>
          <p:nvPr/>
        </p:nvSpPr>
        <p:spPr>
          <a:xfrm>
            <a:off x="6190301" y="4691360"/>
            <a:ext cx="5339919" cy="302419"/>
          </a:xfrm>
          <a:prstGeom prst="rect">
            <a:avLst/>
          </a:prstGeom>
          <a:noFill/>
          <a:ln/>
        </p:spPr>
        <p:txBody>
          <a:bodyPr wrap="none" lIns="0" tIns="0" rIns="0" bIns="0" rtlCol="0" anchor="t"/>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Buying center roles, purchase types, dual channel marketing</a:t>
            </a:r>
            <a:endParaRPr lang="en-US" sz="1450" dirty="0"/>
          </a:p>
        </p:txBody>
      </p:sp>
      <p:sp>
        <p:nvSpPr>
          <p:cNvPr id="19" name="Shape 17"/>
          <p:cNvSpPr/>
          <p:nvPr/>
        </p:nvSpPr>
        <p:spPr>
          <a:xfrm>
            <a:off x="661475" y="5357515"/>
            <a:ext cx="10868745" cy="25400"/>
          </a:xfrm>
          <a:prstGeom prst="roundRect">
            <a:avLst>
              <a:gd name="adj" fmla="val 59999"/>
            </a:avLst>
          </a:prstGeom>
          <a:solidFill>
            <a:srgbClr val="4A4A4A">
              <a:alpha val="50000"/>
            </a:srgbClr>
          </a:solidFill>
          <a:ln/>
        </p:spPr>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2700635"/>
            <a:ext cx="5093862" cy="383977"/>
          </a:xfrm>
          <a:prstGeom prst="rect">
            <a:avLst/>
          </a:prstGeom>
          <a:noFill/>
          <a:ln/>
        </p:spPr>
        <p:txBody>
          <a:bodyPr wrap="none" lIns="0" tIns="0" rIns="0" bIns="0" rtlCol="0" anchor="t"/>
          <a:lstStyle/>
          <a:p>
            <a:pPr algn="l" indent="0" marL="0">
              <a:lnSpc>
                <a:spcPct val="104000"/>
              </a:lnSpc>
              <a:buNone/>
            </a:pPr>
            <a:r>
              <a:rPr lang="en-US" sz="2400" dirty="0">
                <a:solidFill>
                  <a:srgbClr val="9C5461"/>
                </a:solidFill>
                <a:latin typeface="DM Sans SemiBold" pitchFamily="34" charset="0"/>
                <a:ea typeface="DM Sans SemiBold" pitchFamily="34" charset="-122"/>
                <a:cs typeface="DM Sans SemiBold" pitchFamily="34" charset="-120"/>
              </a:rPr>
              <a:t>The Consumer Buying Process</a:t>
            </a:r>
            <a:endParaRPr lang="en-US" sz="2400" dirty="0"/>
          </a:p>
        </p:txBody>
      </p:sp>
      <p:sp>
        <p:nvSpPr>
          <p:cNvPr id="4" name="Text 1"/>
          <p:cNvSpPr/>
          <p:nvPr/>
        </p:nvSpPr>
        <p:spPr>
          <a:xfrm>
            <a:off x="661475" y="3204369"/>
            <a:ext cx="6296860"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4A4A4A"/>
                </a:solidFill>
                <a:latin typeface="DM Sans" pitchFamily="34" charset="0"/>
                <a:ea typeface="DM Sans" pitchFamily="34" charset="-122"/>
                <a:cs typeface="DM Sans" pitchFamily="34" charset="-120"/>
              </a:rPr>
              <a:t>Five steps: </a:t>
            </a:r>
            <a:pPr algn="l" indent="0" marL="0">
              <a:lnSpc>
                <a:spcPct val="110000"/>
              </a:lnSpc>
              <a:buNone/>
            </a:pPr>
            <a:r>
              <a:rPr lang="en-US" sz="950" b="1" dirty="0">
                <a:solidFill>
                  <a:srgbClr val="4A4A4A"/>
                </a:solidFill>
                <a:latin typeface="DM Sans Bold" pitchFamily="34" charset="0"/>
                <a:ea typeface="DM Sans Bold" pitchFamily="34" charset="-122"/>
                <a:cs typeface="DM Sans Bold" pitchFamily="34" charset="-120"/>
              </a:rPr>
              <a:t>Need Recognition → Information Search → Evaluation of Alternatives → Purchase → Post-Purchase</a:t>
            </a:r>
            <a:endParaRPr lang="en-US" sz="950" dirty="0"/>
          </a:p>
        </p:txBody>
      </p:sp>
      <p:sp>
        <p:nvSpPr>
          <p:cNvPr id="5" name="Shape 2"/>
          <p:cNvSpPr/>
          <p:nvPr/>
        </p:nvSpPr>
        <p:spPr>
          <a:xfrm>
            <a:off x="661475" y="3618409"/>
            <a:ext cx="6296860" cy="375047"/>
          </a:xfrm>
          <a:prstGeom prst="roundRect">
            <a:avLst>
              <a:gd name="adj" fmla="val 29483"/>
            </a:avLst>
          </a:prstGeom>
          <a:solidFill>
            <a:srgbClr val="B6D6FC"/>
          </a:solidFill>
          <a:ln/>
        </p:spPr>
      </p:sp>
      <p:pic>
        <p:nvPicPr>
          <p:cNvPr id="6" name="Image 1" descr="preencoded.png">    </p:cNvPr>
          <p:cNvPicPr>
            <a:picLocks noChangeAspect="1"/>
          </p:cNvPicPr>
          <p:nvPr/>
        </p:nvPicPr>
        <p:blipFill>
          <a:blip r:embed="rId2"/>
          <a:stretch>
            <a:fillRect/>
          </a:stretch>
        </p:blipFill>
        <p:spPr>
          <a:xfrm>
            <a:off x="784305" y="3778647"/>
            <a:ext cx="153488" cy="122833"/>
          </a:xfrm>
          <a:prstGeom prst="rect">
            <a:avLst/>
          </a:prstGeom>
        </p:spPr>
      </p:pic>
      <p:sp>
        <p:nvSpPr>
          <p:cNvPr id="7" name="Text 3"/>
          <p:cNvSpPr/>
          <p:nvPr/>
        </p:nvSpPr>
        <p:spPr>
          <a:xfrm>
            <a:off x="1060622" y="3728839"/>
            <a:ext cx="6384468" cy="162123"/>
          </a:xfrm>
          <a:prstGeom prst="rect">
            <a:avLst/>
          </a:prstGeom>
          <a:noFill/>
          <a:ln/>
        </p:spPr>
        <p:txBody>
          <a:bodyPr wrap="none" lIns="0" tIns="0" rIns="0" bIns="0" rtlCol="0" anchor="t"/>
          <a:lstStyle/>
          <a:p>
            <a:pPr algn="l" indent="0" marL="0">
              <a:lnSpc>
                <a:spcPct val="110000"/>
              </a:lnSpc>
              <a:buNone/>
            </a:pPr>
            <a:r>
              <a:rPr lang="en-US" sz="950" dirty="0">
                <a:solidFill>
                  <a:srgbClr val="000000"/>
                </a:solidFill>
                <a:latin typeface="DM Sans" pitchFamily="34" charset="0"/>
                <a:ea typeface="DM Sans" pitchFamily="34" charset="-122"/>
                <a:cs typeface="DM Sans" pitchFamily="34" charset="-120"/>
              </a:rPr>
              <a:t>IMC focuses most on the </a:t>
            </a:r>
            <a:pPr algn="l" indent="0" marL="0">
              <a:lnSpc>
                <a:spcPct val="110000"/>
              </a:lnSpc>
              <a:buNone/>
            </a:pPr>
            <a:r>
              <a:rPr lang="en-US" sz="950" b="1" dirty="0">
                <a:solidFill>
                  <a:srgbClr val="000000"/>
                </a:solidFill>
                <a:latin typeface="DM Sans Bold" pitchFamily="34" charset="0"/>
                <a:ea typeface="DM Sans Bold" pitchFamily="34" charset="-122"/>
                <a:cs typeface="DM Sans Bold" pitchFamily="34" charset="-120"/>
              </a:rPr>
              <a:t>information search</a:t>
            </a:r>
            <a:pPr algn="l" indent="0" marL="0">
              <a:lnSpc>
                <a:spcPct val="110000"/>
              </a:lnSpc>
              <a:buNone/>
            </a:pPr>
            <a:r>
              <a:rPr lang="en-US" sz="950" dirty="0">
                <a:solidFill>
                  <a:srgbClr val="000000"/>
                </a:solidFill>
                <a:latin typeface="DM Sans" pitchFamily="34" charset="0"/>
                <a:ea typeface="DM Sans" pitchFamily="34" charset="-122"/>
                <a:cs typeface="DM Sans" pitchFamily="34" charset="-120"/>
              </a:rPr>
              <a:t> and </a:t>
            </a:r>
            <a:pPr algn="l" indent="0" marL="0">
              <a:lnSpc>
                <a:spcPct val="110000"/>
              </a:lnSpc>
              <a:buNone/>
            </a:pPr>
            <a:r>
              <a:rPr lang="en-US" sz="950" b="1" dirty="0">
                <a:solidFill>
                  <a:srgbClr val="000000"/>
                </a:solidFill>
                <a:latin typeface="DM Sans Bold" pitchFamily="34" charset="0"/>
                <a:ea typeface="DM Sans Bold" pitchFamily="34" charset="-122"/>
                <a:cs typeface="DM Sans Bold" pitchFamily="34" charset="-120"/>
              </a:rPr>
              <a:t>evaluation of alternatives</a:t>
            </a:r>
            <a:pPr algn="l" indent="0" marL="0">
              <a:lnSpc>
                <a:spcPct val="110000"/>
              </a:lnSpc>
              <a:buNone/>
            </a:pPr>
            <a:r>
              <a:rPr lang="en-US" sz="950" dirty="0">
                <a:solidFill>
                  <a:srgbClr val="000000"/>
                </a:solidFill>
                <a:latin typeface="DM Sans" pitchFamily="34" charset="0"/>
                <a:ea typeface="DM Sans" pitchFamily="34" charset="-122"/>
                <a:cs typeface="DM Sans" pitchFamily="34" charset="-120"/>
              </a:rPr>
              <a:t> stages.</a:t>
            </a:r>
            <a:endParaRPr lang="en-US" sz="950" dirty="0"/>
          </a:p>
        </p:txBody>
      </p:sp>
      <p:sp>
        <p:nvSpPr>
          <p:cNvPr id="8" name="Shape 4"/>
          <p:cNvSpPr/>
          <p:nvPr/>
        </p:nvSpPr>
        <p:spPr>
          <a:xfrm>
            <a:off x="661475" y="4113907"/>
            <a:ext cx="6296860" cy="12700"/>
          </a:xfrm>
          <a:prstGeom prst="roundRect">
            <a:avLst>
              <a:gd name="adj" fmla="val 59999"/>
            </a:avLst>
          </a:prstGeom>
          <a:solidFill>
            <a:srgbClr val="4A4A4A">
              <a:alpha val="50000"/>
            </a:srgbClr>
          </a:solidFill>
          <a:ln/>
        </p:spPr>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661475" y="615752"/>
            <a:ext cx="3917356" cy="413445"/>
          </a:xfrm>
          <a:prstGeom prst="rect">
            <a:avLst/>
          </a:prstGeom>
          <a:noFill/>
          <a:ln/>
        </p:spPr>
        <p:txBody>
          <a:bodyPr wrap="none" lIns="0" tIns="0" rIns="0" bIns="0" rtlCol="0" anchor="t"/>
          <a:lstStyle/>
          <a:p>
            <a:pPr algn="l" indent="0" marL="0">
              <a:lnSpc>
                <a:spcPct val="104000"/>
              </a:lnSpc>
              <a:buNone/>
            </a:pPr>
            <a:r>
              <a:rPr lang="en-US" sz="2600" dirty="0">
                <a:solidFill>
                  <a:srgbClr val="9C5461"/>
                </a:solidFill>
                <a:latin typeface="DM Sans SemiBold" pitchFamily="34" charset="0"/>
                <a:ea typeface="DM Sans SemiBold" pitchFamily="34" charset="-122"/>
                <a:cs typeface="DM Sans SemiBold" pitchFamily="34" charset="-120"/>
              </a:rPr>
              <a:t>Need Recognition</a:t>
            </a:r>
            <a:endParaRPr lang="en-US" sz="2600" dirty="0"/>
          </a:p>
        </p:txBody>
      </p:sp>
      <p:pic>
        <p:nvPicPr>
          <p:cNvPr id="3" name="Image 0" descr="preencoded.png">    </p:cNvPr>
          <p:cNvPicPr>
            <a:picLocks noChangeAspect="1"/>
          </p:cNvPicPr>
          <p:nvPr/>
        </p:nvPicPr>
        <p:blipFill>
          <a:blip r:embed="rId1"/>
          <a:stretch>
            <a:fillRect/>
          </a:stretch>
        </p:blipFill>
        <p:spPr>
          <a:xfrm>
            <a:off x="1704436" y="1272282"/>
            <a:ext cx="4865665" cy="4865787"/>
          </a:xfrm>
          <a:prstGeom prst="rect">
            <a:avLst/>
          </a:prstGeom>
        </p:spPr>
      </p:pic>
      <p:sp>
        <p:nvSpPr>
          <p:cNvPr id="4" name="Text 1"/>
          <p:cNvSpPr/>
          <p:nvPr/>
        </p:nvSpPr>
        <p:spPr>
          <a:xfrm>
            <a:off x="7942163" y="2095004"/>
            <a:ext cx="2263421" cy="206673"/>
          </a:xfrm>
          <a:prstGeom prst="rect">
            <a:avLst/>
          </a:prstGeom>
          <a:noFill/>
          <a:ln/>
        </p:spPr>
        <p:txBody>
          <a:bodyPr wrap="none" lIns="0" tIns="0" rIns="0" bIns="0" rtlCol="0" anchor="t"/>
          <a:lstStyle/>
          <a:p>
            <a:pPr algn="l" indent="0" marL="0">
              <a:lnSpc>
                <a:spcPct val="104000"/>
              </a:lnSpc>
              <a:buNone/>
            </a:pPr>
            <a:r>
              <a:rPr lang="en-US" sz="1300" dirty="0">
                <a:solidFill>
                  <a:srgbClr val="9C5461"/>
                </a:solidFill>
                <a:latin typeface="DM Sans SemiBold" pitchFamily="34" charset="0"/>
                <a:ea typeface="DM Sans SemiBold" pitchFamily="34" charset="-122"/>
                <a:cs typeface="DM Sans SemiBold" pitchFamily="34" charset="-120"/>
              </a:rPr>
              <a:t>Types of Needs</a:t>
            </a:r>
            <a:endParaRPr lang="en-US" sz="1300" dirty="0"/>
          </a:p>
        </p:txBody>
      </p:sp>
      <p:sp>
        <p:nvSpPr>
          <p:cNvPr id="5" name="Shape 2"/>
          <p:cNvSpPr/>
          <p:nvPr/>
        </p:nvSpPr>
        <p:spPr>
          <a:xfrm>
            <a:off x="7942163" y="2405856"/>
            <a:ext cx="3594308" cy="756444"/>
          </a:xfrm>
          <a:prstGeom prst="roundRect">
            <a:avLst>
              <a:gd name="adj" fmla="val 15742"/>
            </a:avLst>
          </a:prstGeom>
          <a:solidFill>
            <a:srgbClr val="FFCCD1"/>
          </a:solidFill>
          <a:ln w="6350">
            <a:solidFill>
              <a:srgbClr val="E5B2B7"/>
            </a:solidFill>
            <a:prstDash val="solid"/>
          </a:ln>
          <a:effectLst>
            <a:outerShdw sx="100000" sy="100000" kx="0" ky="0" algn="bl" rotWithShape="0" blurRad="101600" dist="16510" dir="2700000">
              <a:srgbClr val="e5b2b7">
                <a:alpha val="100000"/>
              </a:srgbClr>
            </a:outerShdw>
          </a:effectLst>
        </p:spPr>
      </p:sp>
      <p:sp>
        <p:nvSpPr>
          <p:cNvPr id="6" name="Text 3"/>
          <p:cNvSpPr/>
          <p:nvPr/>
        </p:nvSpPr>
        <p:spPr>
          <a:xfrm>
            <a:off x="8080768" y="2544465"/>
            <a:ext cx="1653836" cy="206673"/>
          </a:xfrm>
          <a:prstGeom prst="rect">
            <a:avLst/>
          </a:prstGeom>
          <a:noFill/>
          <a:ln/>
        </p:spPr>
        <p:txBody>
          <a:bodyPr wrap="none" lIns="0" tIns="0" rIns="0" bIns="0" rtlCol="0" anchor="t"/>
          <a:lstStyle/>
          <a:p>
            <a:pPr algn="l" indent="0" marL="0">
              <a:lnSpc>
                <a:spcPct val="104000"/>
              </a:lnSpc>
              <a:buNone/>
            </a:pPr>
            <a:r>
              <a:rPr lang="en-US" sz="1300" dirty="0">
                <a:solidFill>
                  <a:srgbClr val="4A4A4A"/>
                </a:solidFill>
                <a:latin typeface="DM Sans SemiBold" pitchFamily="34" charset="0"/>
                <a:ea typeface="DM Sans SemiBold" pitchFamily="34" charset="-122"/>
                <a:cs typeface="DM Sans SemiBold" pitchFamily="34" charset="-120"/>
              </a:rPr>
              <a:t>Physical</a:t>
            </a:r>
            <a:endParaRPr lang="en-US" sz="1300" dirty="0"/>
          </a:p>
        </p:txBody>
      </p:sp>
      <p:sp>
        <p:nvSpPr>
          <p:cNvPr id="7" name="Text 4"/>
          <p:cNvSpPr/>
          <p:nvPr/>
        </p:nvSpPr>
        <p:spPr>
          <a:xfrm>
            <a:off x="8080768" y="2843709"/>
            <a:ext cx="3317097" cy="179983"/>
          </a:xfrm>
          <a:prstGeom prst="rect">
            <a:avLst/>
          </a:prstGeom>
          <a:noFill/>
          <a:ln/>
        </p:spPr>
        <p:txBody>
          <a:bodyPr wrap="none" lIns="0" tIns="0" rIns="0" bIns="0" rtlCol="0" anchor="t"/>
          <a:lstStyle/>
          <a:p>
            <a:pPr algn="l" indent="0" marL="0">
              <a:lnSpc>
                <a:spcPct val="113000"/>
              </a:lnSpc>
              <a:buNone/>
            </a:pPr>
            <a:r>
              <a:rPr lang="en-US" sz="1000" dirty="0">
                <a:solidFill>
                  <a:srgbClr val="4A4A4A"/>
                </a:solidFill>
                <a:latin typeface="DM Sans" pitchFamily="34" charset="0"/>
                <a:ea typeface="DM Sans" pitchFamily="34" charset="-122"/>
                <a:cs typeface="DM Sans" pitchFamily="34" charset="-120"/>
              </a:rPr>
              <a:t>Hunger, thirst</a:t>
            </a:r>
            <a:endParaRPr lang="en-US" sz="1000" dirty="0"/>
          </a:p>
        </p:txBody>
      </p:sp>
      <p:sp>
        <p:nvSpPr>
          <p:cNvPr id="8" name="Shape 5"/>
          <p:cNvSpPr/>
          <p:nvPr/>
        </p:nvSpPr>
        <p:spPr>
          <a:xfrm>
            <a:off x="7942163" y="3254871"/>
            <a:ext cx="3594308" cy="756444"/>
          </a:xfrm>
          <a:prstGeom prst="roundRect">
            <a:avLst>
              <a:gd name="adj" fmla="val 15742"/>
            </a:avLst>
          </a:prstGeom>
          <a:solidFill>
            <a:srgbClr val="FFCCD1"/>
          </a:solidFill>
          <a:ln w="6350">
            <a:solidFill>
              <a:srgbClr val="E5B2B7"/>
            </a:solidFill>
            <a:prstDash val="solid"/>
          </a:ln>
          <a:effectLst>
            <a:outerShdw sx="100000" sy="100000" kx="0" ky="0" algn="bl" rotWithShape="0" blurRad="101600" dist="16510" dir="2700000">
              <a:srgbClr val="e5b2b7">
                <a:alpha val="100000"/>
              </a:srgbClr>
            </a:outerShdw>
          </a:effectLst>
        </p:spPr>
      </p:sp>
      <p:sp>
        <p:nvSpPr>
          <p:cNvPr id="9" name="Text 6"/>
          <p:cNvSpPr/>
          <p:nvPr/>
        </p:nvSpPr>
        <p:spPr>
          <a:xfrm>
            <a:off x="8080768" y="3393480"/>
            <a:ext cx="1653836" cy="206673"/>
          </a:xfrm>
          <a:prstGeom prst="rect">
            <a:avLst/>
          </a:prstGeom>
          <a:noFill/>
          <a:ln/>
        </p:spPr>
        <p:txBody>
          <a:bodyPr wrap="none" lIns="0" tIns="0" rIns="0" bIns="0" rtlCol="0" anchor="t"/>
          <a:lstStyle/>
          <a:p>
            <a:pPr algn="l" indent="0" marL="0">
              <a:lnSpc>
                <a:spcPct val="104000"/>
              </a:lnSpc>
              <a:buNone/>
            </a:pPr>
            <a:r>
              <a:rPr lang="en-US" sz="1300" dirty="0">
                <a:solidFill>
                  <a:srgbClr val="4A4A4A"/>
                </a:solidFill>
                <a:latin typeface="DM Sans SemiBold" pitchFamily="34" charset="0"/>
                <a:ea typeface="DM Sans SemiBold" pitchFamily="34" charset="-122"/>
                <a:cs typeface="DM Sans SemiBold" pitchFamily="34" charset="-120"/>
              </a:rPr>
              <a:t>Social</a:t>
            </a:r>
            <a:endParaRPr lang="en-US" sz="1300" dirty="0"/>
          </a:p>
        </p:txBody>
      </p:sp>
      <p:sp>
        <p:nvSpPr>
          <p:cNvPr id="10" name="Text 7"/>
          <p:cNvSpPr/>
          <p:nvPr/>
        </p:nvSpPr>
        <p:spPr>
          <a:xfrm>
            <a:off x="8080768" y="3692723"/>
            <a:ext cx="3317097" cy="179983"/>
          </a:xfrm>
          <a:prstGeom prst="rect">
            <a:avLst/>
          </a:prstGeom>
          <a:noFill/>
          <a:ln/>
        </p:spPr>
        <p:txBody>
          <a:bodyPr wrap="none" lIns="0" tIns="0" rIns="0" bIns="0" rtlCol="0" anchor="t"/>
          <a:lstStyle/>
          <a:p>
            <a:pPr algn="l" indent="0" marL="0">
              <a:lnSpc>
                <a:spcPct val="113000"/>
              </a:lnSpc>
              <a:buNone/>
            </a:pPr>
            <a:r>
              <a:rPr lang="en-US" sz="1000" dirty="0">
                <a:solidFill>
                  <a:srgbClr val="4A4A4A"/>
                </a:solidFill>
                <a:latin typeface="DM Sans" pitchFamily="34" charset="0"/>
                <a:ea typeface="DM Sans" pitchFamily="34" charset="-122"/>
                <a:cs typeface="DM Sans" pitchFamily="34" charset="-120"/>
              </a:rPr>
              <a:t>Seeing a friend's new HDTV</a:t>
            </a:r>
            <a:endParaRPr lang="en-US" sz="1000" dirty="0"/>
          </a:p>
        </p:txBody>
      </p:sp>
      <p:sp>
        <p:nvSpPr>
          <p:cNvPr id="11" name="Shape 8"/>
          <p:cNvSpPr/>
          <p:nvPr/>
        </p:nvSpPr>
        <p:spPr>
          <a:xfrm>
            <a:off x="7942163" y="4103886"/>
            <a:ext cx="3594308" cy="756444"/>
          </a:xfrm>
          <a:prstGeom prst="roundRect">
            <a:avLst>
              <a:gd name="adj" fmla="val 15742"/>
            </a:avLst>
          </a:prstGeom>
          <a:solidFill>
            <a:srgbClr val="FFCCD1"/>
          </a:solidFill>
          <a:ln w="6350">
            <a:solidFill>
              <a:srgbClr val="E5B2B7"/>
            </a:solidFill>
            <a:prstDash val="solid"/>
          </a:ln>
          <a:effectLst>
            <a:outerShdw sx="100000" sy="100000" kx="0" ky="0" algn="bl" rotWithShape="0" blurRad="101600" dist="16510" dir="2700000">
              <a:srgbClr val="e5b2b7">
                <a:alpha val="100000"/>
              </a:srgbClr>
            </a:outerShdw>
          </a:effectLst>
        </p:spPr>
      </p:sp>
      <p:sp>
        <p:nvSpPr>
          <p:cNvPr id="12" name="Text 9"/>
          <p:cNvSpPr/>
          <p:nvPr/>
        </p:nvSpPr>
        <p:spPr>
          <a:xfrm>
            <a:off x="8080768" y="4242495"/>
            <a:ext cx="1653836" cy="206673"/>
          </a:xfrm>
          <a:prstGeom prst="rect">
            <a:avLst/>
          </a:prstGeom>
          <a:noFill/>
          <a:ln/>
        </p:spPr>
        <p:txBody>
          <a:bodyPr wrap="none" lIns="0" tIns="0" rIns="0" bIns="0" rtlCol="0" anchor="t"/>
          <a:lstStyle/>
          <a:p>
            <a:pPr algn="l" indent="0" marL="0">
              <a:lnSpc>
                <a:spcPct val="104000"/>
              </a:lnSpc>
              <a:buNone/>
            </a:pPr>
            <a:r>
              <a:rPr lang="en-US" sz="1300" dirty="0">
                <a:solidFill>
                  <a:srgbClr val="4A4A4A"/>
                </a:solidFill>
                <a:latin typeface="DM Sans SemiBold" pitchFamily="34" charset="0"/>
                <a:ea typeface="DM Sans SemiBold" pitchFamily="34" charset="-122"/>
                <a:cs typeface="DM Sans SemiBold" pitchFamily="34" charset="-120"/>
              </a:rPr>
              <a:t>Psychological</a:t>
            </a:r>
            <a:endParaRPr lang="en-US" sz="1300" dirty="0"/>
          </a:p>
        </p:txBody>
      </p:sp>
      <p:sp>
        <p:nvSpPr>
          <p:cNvPr id="13" name="Text 10"/>
          <p:cNvSpPr/>
          <p:nvPr/>
        </p:nvSpPr>
        <p:spPr>
          <a:xfrm>
            <a:off x="8080768" y="4541738"/>
            <a:ext cx="3317097" cy="179983"/>
          </a:xfrm>
          <a:prstGeom prst="rect">
            <a:avLst/>
          </a:prstGeom>
          <a:noFill/>
          <a:ln/>
        </p:spPr>
        <p:txBody>
          <a:bodyPr wrap="none" lIns="0" tIns="0" rIns="0" bIns="0" rtlCol="0" anchor="t"/>
          <a:lstStyle/>
          <a:p>
            <a:pPr algn="l" indent="0" marL="0">
              <a:lnSpc>
                <a:spcPct val="113000"/>
              </a:lnSpc>
              <a:buNone/>
            </a:pPr>
            <a:r>
              <a:rPr lang="en-US" sz="1000" dirty="0">
                <a:solidFill>
                  <a:srgbClr val="4A4A4A"/>
                </a:solidFill>
                <a:latin typeface="DM Sans" pitchFamily="34" charset="0"/>
                <a:ea typeface="DM Sans" pitchFamily="34" charset="-122"/>
                <a:cs typeface="DM Sans" pitchFamily="34" charset="-120"/>
              </a:rPr>
              <a:t>Desire for love or protection</a:t>
            </a:r>
            <a:endParaRPr lang="en-US" sz="1000" dirty="0"/>
          </a:p>
        </p:txBody>
      </p:sp>
      <p:sp>
        <p:nvSpPr>
          <p:cNvPr id="14" name="Text 11"/>
          <p:cNvSpPr/>
          <p:nvPr/>
        </p:nvSpPr>
        <p:spPr>
          <a:xfrm>
            <a:off x="7942163" y="4964509"/>
            <a:ext cx="3594308" cy="359966"/>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4A4A4A"/>
                </a:solidFill>
                <a:latin typeface="DM Sans" pitchFamily="34" charset="0"/>
                <a:ea typeface="DM Sans" pitchFamily="34" charset="-122"/>
                <a:cs typeface="DM Sans" pitchFamily="34" charset="-120"/>
              </a:rPr>
              <a:t>Marketing communications can also </a:t>
            </a:r>
            <a:pPr algn="l" indent="0" marL="0">
              <a:lnSpc>
                <a:spcPct val="113000"/>
              </a:lnSpc>
              <a:buNone/>
            </a:pPr>
            <a:r>
              <a:rPr lang="en-US" sz="1000" b="1" dirty="0">
                <a:solidFill>
                  <a:srgbClr val="4A4A4A"/>
                </a:solidFill>
                <a:latin typeface="DM Sans Bold" pitchFamily="34" charset="0"/>
                <a:ea typeface="DM Sans Bold" pitchFamily="34" charset="-122"/>
                <a:cs typeface="DM Sans Bold" pitchFamily="34" charset="-120"/>
              </a:rPr>
              <a:t>trigger</a:t>
            </a:r>
            <a:pPr algn="l" indent="0" marL="0">
              <a:lnSpc>
                <a:spcPct val="113000"/>
              </a:lnSpc>
              <a:buNone/>
            </a:pPr>
            <a:r>
              <a:rPr lang="en-US" sz="1000" dirty="0">
                <a:solidFill>
                  <a:srgbClr val="4A4A4A"/>
                </a:solidFill>
                <a:latin typeface="DM Sans" pitchFamily="34" charset="0"/>
                <a:ea typeface="DM Sans" pitchFamily="34" charset="-122"/>
                <a:cs typeface="DM Sans" pitchFamily="34" charset="-120"/>
              </a:rPr>
              <a:t> consumer needs.</a:t>
            </a:r>
            <a:endParaRPr lang="en-US" sz="1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661475" y="695623"/>
            <a:ext cx="4626157" cy="502047"/>
          </a:xfrm>
          <a:prstGeom prst="rect">
            <a:avLst/>
          </a:prstGeom>
          <a:noFill/>
          <a:ln/>
        </p:spPr>
        <p:txBody>
          <a:bodyPr wrap="none" lIns="0" tIns="0" rIns="0" bIns="0" rtlCol="0" anchor="t"/>
          <a:lstStyle/>
          <a:p>
            <a:pPr algn="l" indent="0" marL="0">
              <a:lnSpc>
                <a:spcPct val="104000"/>
              </a:lnSpc>
              <a:buNone/>
            </a:pPr>
            <a:r>
              <a:rPr lang="en-US" sz="3150" dirty="0">
                <a:solidFill>
                  <a:srgbClr val="9C5461"/>
                </a:solidFill>
                <a:latin typeface="DM Sans SemiBold" pitchFamily="34" charset="0"/>
                <a:ea typeface="DM Sans SemiBold" pitchFamily="34" charset="-122"/>
                <a:cs typeface="DM Sans SemiBold" pitchFamily="34" charset="-120"/>
              </a:rPr>
              <a:t>Internal Search</a:t>
            </a:r>
            <a:endParaRPr lang="en-US" sz="3150" dirty="0"/>
          </a:p>
        </p:txBody>
      </p:sp>
      <p:sp>
        <p:nvSpPr>
          <p:cNvPr id="3" name="Text 1"/>
          <p:cNvSpPr/>
          <p:nvPr/>
        </p:nvSpPr>
        <p:spPr>
          <a:xfrm>
            <a:off x="661475" y="2864941"/>
            <a:ext cx="2617821" cy="251023"/>
          </a:xfrm>
          <a:prstGeom prst="rect">
            <a:avLst/>
          </a:prstGeom>
          <a:noFill/>
          <a:ln/>
        </p:spPr>
        <p:txBody>
          <a:bodyPr wrap="none" lIns="0" tIns="0" rIns="0" bIns="0" rtlCol="0" anchor="t"/>
          <a:lstStyle/>
          <a:p>
            <a:pPr algn="l" indent="0" marL="0">
              <a:lnSpc>
                <a:spcPct val="104000"/>
              </a:lnSpc>
              <a:buNone/>
            </a:pPr>
            <a:r>
              <a:rPr lang="en-US" sz="1550" dirty="0">
                <a:solidFill>
                  <a:srgbClr val="9C5461"/>
                </a:solidFill>
                <a:latin typeface="DM Sans SemiBold" pitchFamily="34" charset="0"/>
                <a:ea typeface="DM Sans SemiBold" pitchFamily="34" charset="-122"/>
                <a:cs typeface="DM Sans SemiBold" pitchFamily="34" charset="-120"/>
              </a:rPr>
              <a:t>What Happens</a:t>
            </a:r>
            <a:endParaRPr lang="en-US" sz="1550" dirty="0"/>
          </a:p>
        </p:txBody>
      </p:sp>
      <p:sp>
        <p:nvSpPr>
          <p:cNvPr id="4" name="Text 2"/>
          <p:cNvSpPr/>
          <p:nvPr/>
        </p:nvSpPr>
        <p:spPr>
          <a:xfrm>
            <a:off x="661475" y="3252490"/>
            <a:ext cx="5238421" cy="475456"/>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4A4A4A"/>
                </a:solidFill>
                <a:latin typeface="DM Sans" pitchFamily="34" charset="0"/>
                <a:ea typeface="DM Sans" pitchFamily="34" charset="-122"/>
                <a:cs typeface="DM Sans" pitchFamily="34" charset="-120"/>
              </a:rPr>
              <a:t>Consumer mentally recalls brands that might satisfy the need — eliminating those with negative experiences or little knowledge.</a:t>
            </a:r>
            <a:endParaRPr lang="en-US" sz="1250" dirty="0"/>
          </a:p>
        </p:txBody>
      </p:sp>
      <p:sp>
        <p:nvSpPr>
          <p:cNvPr id="5" name="Shape 3"/>
          <p:cNvSpPr/>
          <p:nvPr/>
        </p:nvSpPr>
        <p:spPr>
          <a:xfrm>
            <a:off x="661475" y="3881537"/>
            <a:ext cx="5238421" cy="801291"/>
          </a:xfrm>
          <a:prstGeom prst="roundRect">
            <a:avLst>
              <a:gd name="adj" fmla="val 18046"/>
            </a:avLst>
          </a:prstGeom>
          <a:solidFill>
            <a:srgbClr val="FFCCD1"/>
          </a:solidFill>
          <a:ln/>
        </p:spPr>
      </p:sp>
      <p:pic>
        <p:nvPicPr>
          <p:cNvPr id="6" name="Image 0" descr="preencoded.png">    </p:cNvPr>
          <p:cNvPicPr>
            <a:picLocks noChangeAspect="1"/>
          </p:cNvPicPr>
          <p:nvPr/>
        </p:nvPicPr>
        <p:blipFill>
          <a:blip r:embed="rId1"/>
          <a:stretch>
            <a:fillRect/>
          </a:stretch>
        </p:blipFill>
        <p:spPr>
          <a:xfrm>
            <a:off x="822106" y="4113113"/>
            <a:ext cx="200814" cy="160635"/>
          </a:xfrm>
          <a:prstGeom prst="rect">
            <a:avLst/>
          </a:prstGeom>
        </p:spPr>
      </p:pic>
      <p:sp>
        <p:nvSpPr>
          <p:cNvPr id="7" name="Text 4"/>
          <p:cNvSpPr/>
          <p:nvPr/>
        </p:nvSpPr>
        <p:spPr>
          <a:xfrm>
            <a:off x="1183551" y="4044454"/>
            <a:ext cx="4555713" cy="475456"/>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000000"/>
                </a:solidFill>
                <a:latin typeface="DM Sans" pitchFamily="34" charset="0"/>
                <a:ea typeface="DM Sans" pitchFamily="34" charset="-122"/>
                <a:cs typeface="DM Sans" pitchFamily="34" charset="-120"/>
              </a:rPr>
              <a:t>Key IMC goal: ensure your brand is in the consumer's </a:t>
            </a:r>
            <a:pPr algn="l" indent="0" marL="0">
              <a:lnSpc>
                <a:spcPct val="123000"/>
              </a:lnSpc>
              <a:buNone/>
            </a:pPr>
            <a:r>
              <a:rPr lang="en-US" sz="1250" b="1" dirty="0">
                <a:solidFill>
                  <a:srgbClr val="000000"/>
                </a:solidFill>
                <a:latin typeface="DM Sans Bold" pitchFamily="34" charset="0"/>
                <a:ea typeface="DM Sans Bold" pitchFamily="34" charset="-122"/>
                <a:cs typeface="DM Sans Bold" pitchFamily="34" charset="-120"/>
              </a:rPr>
              <a:t>set of potential alternatives</a:t>
            </a:r>
            <a:pPr algn="l" indent="0" marL="0">
              <a:lnSpc>
                <a:spcPct val="123000"/>
              </a:lnSpc>
              <a:buNone/>
            </a:pPr>
            <a:r>
              <a:rPr lang="en-US" sz="1250" dirty="0">
                <a:solidFill>
                  <a:srgbClr val="000000"/>
                </a:solidFill>
                <a:latin typeface="DM Sans" pitchFamily="34" charset="0"/>
                <a:ea typeface="DM Sans" pitchFamily="34" charset="-122"/>
                <a:cs typeface="DM Sans" pitchFamily="34" charset="-120"/>
              </a:rPr>
              <a:t>.</a:t>
            </a:r>
            <a:endParaRPr lang="en-US" sz="1250" dirty="0"/>
          </a:p>
        </p:txBody>
      </p:sp>
      <p:pic>
        <p:nvPicPr>
          <p:cNvPr id="8" name="Image 1" descr="preencoded.png">    </p:cNvPr>
          <p:cNvPicPr>
            <a:picLocks noChangeAspect="1"/>
          </p:cNvPicPr>
          <p:nvPr/>
        </p:nvPicPr>
        <p:blipFill>
          <a:blip r:embed="rId2"/>
          <a:stretch>
            <a:fillRect/>
          </a:stretch>
        </p:blipFill>
        <p:spPr>
          <a:xfrm>
            <a:off x="6298149" y="1556048"/>
            <a:ext cx="4452628" cy="4452739"/>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675283"/>
            <a:ext cx="5098724" cy="561181"/>
          </a:xfrm>
          <a:prstGeom prst="rect">
            <a:avLst/>
          </a:prstGeom>
          <a:noFill/>
          <a:ln/>
        </p:spPr>
        <p:txBody>
          <a:bodyPr wrap="none" lIns="0" tIns="0" rIns="0" bIns="0" rtlCol="0" anchor="t"/>
          <a:lstStyle/>
          <a:p>
            <a:pPr algn="l" indent="0" marL="0">
              <a:lnSpc>
                <a:spcPct val="104000"/>
              </a:lnSpc>
              <a:buNone/>
            </a:pPr>
            <a:r>
              <a:rPr lang="en-US" sz="3500" dirty="0">
                <a:solidFill>
                  <a:srgbClr val="9C5461"/>
                </a:solidFill>
                <a:latin typeface="DM Sans SemiBold" pitchFamily="34" charset="0"/>
                <a:ea typeface="DM Sans SemiBold" pitchFamily="34" charset="-122"/>
                <a:cs typeface="DM Sans SemiBold" pitchFamily="34" charset="-120"/>
              </a:rPr>
              <a:t>External Search</a:t>
            </a:r>
            <a:endParaRPr lang="en-US" sz="3500" dirty="0"/>
          </a:p>
        </p:txBody>
      </p:sp>
      <p:sp>
        <p:nvSpPr>
          <p:cNvPr id="4" name="Text 1"/>
          <p:cNvSpPr/>
          <p:nvPr/>
        </p:nvSpPr>
        <p:spPr>
          <a:xfrm>
            <a:off x="661475" y="1492349"/>
            <a:ext cx="6296860" cy="560189"/>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4A4A4A"/>
                </a:solidFill>
                <a:latin typeface="DM Sans" pitchFamily="34" charset="0"/>
                <a:ea typeface="DM Sans" pitchFamily="34" charset="-122"/>
                <a:cs typeface="DM Sans" pitchFamily="34" charset="-120"/>
              </a:rPr>
              <a:t>When internal information is insufficient, consumers seek outside sources: friends, experts, ads, social media, in-store displays.</a:t>
            </a:r>
            <a:endParaRPr lang="en-US" sz="1400" dirty="0"/>
          </a:p>
        </p:txBody>
      </p:sp>
      <p:sp>
        <p:nvSpPr>
          <p:cNvPr id="5" name="Shape 2"/>
          <p:cNvSpPr/>
          <p:nvPr/>
        </p:nvSpPr>
        <p:spPr>
          <a:xfrm>
            <a:off x="661475" y="2244427"/>
            <a:ext cx="3063104" cy="2023864"/>
          </a:xfrm>
          <a:prstGeom prst="roundRect">
            <a:avLst>
              <a:gd name="adj" fmla="val 7985"/>
            </a:avLst>
          </a:prstGeom>
          <a:solidFill>
            <a:srgbClr val="FFCCD1"/>
          </a:solidFill>
          <a:ln w="6350">
            <a:solidFill>
              <a:srgbClr val="E5B2B7"/>
            </a:solidFill>
            <a:prstDash val="solid"/>
          </a:ln>
          <a:effectLst>
            <a:outerShdw sx="100000" sy="100000" kx="0" ky="0" algn="bl" rotWithShape="0" blurRad="101600" dist="22860" dir="2700000">
              <a:srgbClr val="e5b2b7">
                <a:alpha val="100000"/>
              </a:srgbClr>
            </a:outerShdw>
          </a:effectLst>
        </p:spPr>
      </p:sp>
      <p:sp>
        <p:nvSpPr>
          <p:cNvPr id="6" name="Shape 3"/>
          <p:cNvSpPr/>
          <p:nvPr/>
        </p:nvSpPr>
        <p:spPr>
          <a:xfrm>
            <a:off x="847307" y="2430264"/>
            <a:ext cx="538645" cy="538659"/>
          </a:xfrm>
          <a:prstGeom prst="ellipse">
            <a:avLst/>
          </a:prstGeom>
          <a:solidFill>
            <a:srgbClr val="E199BB"/>
          </a:solidFill>
          <a:ln/>
        </p:spPr>
      </p:sp>
      <p:pic>
        <p:nvPicPr>
          <p:cNvPr id="7"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5437" y="2578298"/>
            <a:ext cx="242385" cy="242391"/>
          </a:xfrm>
          <a:prstGeom prst="rect">
            <a:avLst/>
          </a:prstGeom>
        </p:spPr>
      </p:pic>
      <p:sp>
        <p:nvSpPr>
          <p:cNvPr id="8" name="Text 4"/>
          <p:cNvSpPr/>
          <p:nvPr/>
        </p:nvSpPr>
        <p:spPr>
          <a:xfrm>
            <a:off x="847307" y="3139480"/>
            <a:ext cx="2244570" cy="280491"/>
          </a:xfrm>
          <a:prstGeom prst="rect">
            <a:avLst/>
          </a:prstGeom>
          <a:noFill/>
          <a:ln/>
        </p:spPr>
        <p:txBody>
          <a:bodyPr wrap="none" lIns="0" tIns="0" rIns="0" bIns="0" rtlCol="0" anchor="t"/>
          <a:lstStyle/>
          <a:p>
            <a:pPr algn="l" indent="0" marL="0">
              <a:lnSpc>
                <a:spcPct val="104000"/>
              </a:lnSpc>
              <a:buNone/>
            </a:pPr>
            <a:r>
              <a:rPr lang="en-US" sz="1750" dirty="0">
                <a:solidFill>
                  <a:srgbClr val="4A4A4A"/>
                </a:solidFill>
                <a:latin typeface="DM Sans SemiBold" pitchFamily="34" charset="0"/>
                <a:ea typeface="DM Sans SemiBold" pitchFamily="34" charset="-122"/>
                <a:cs typeface="DM Sans SemiBold" pitchFamily="34" charset="-120"/>
              </a:rPr>
              <a:t>Ability</a:t>
            </a:r>
            <a:endParaRPr lang="en-US" sz="1750" dirty="0"/>
          </a:p>
        </p:txBody>
      </p:sp>
      <p:sp>
        <p:nvSpPr>
          <p:cNvPr id="9" name="Text 5"/>
          <p:cNvSpPr/>
          <p:nvPr/>
        </p:nvSpPr>
        <p:spPr>
          <a:xfrm>
            <a:off x="847307" y="3522266"/>
            <a:ext cx="2691440" cy="280095"/>
          </a:xfrm>
          <a:prstGeom prst="rect">
            <a:avLst/>
          </a:prstGeom>
          <a:noFill/>
          <a:ln/>
        </p:spPr>
        <p:txBody>
          <a:bodyPr wrap="none" lIns="0" tIns="0" rIns="0" bIns="0" rtlCol="0" anchor="t"/>
          <a:lstStyle/>
          <a:p>
            <a:pPr algn="l" indent="0" marL="0">
              <a:lnSpc>
                <a:spcPct val="130000"/>
              </a:lnSpc>
              <a:buNone/>
            </a:pPr>
            <a:r>
              <a:rPr lang="en-US" sz="1400" dirty="0">
                <a:solidFill>
                  <a:srgbClr val="4A4A4A"/>
                </a:solidFill>
                <a:latin typeface="DM Sans" pitchFamily="34" charset="0"/>
                <a:ea typeface="DM Sans" pitchFamily="34" charset="-122"/>
                <a:cs typeface="DM Sans" pitchFamily="34" charset="-120"/>
              </a:rPr>
              <a:t>Education &amp; product knowledge</a:t>
            </a:r>
            <a:endParaRPr lang="en-US" sz="1400" dirty="0"/>
          </a:p>
        </p:txBody>
      </p:sp>
      <p:sp>
        <p:nvSpPr>
          <p:cNvPr id="10" name="Shape 6"/>
          <p:cNvSpPr/>
          <p:nvPr/>
        </p:nvSpPr>
        <p:spPr>
          <a:xfrm>
            <a:off x="3895131" y="2244427"/>
            <a:ext cx="3063203" cy="2023864"/>
          </a:xfrm>
          <a:prstGeom prst="roundRect">
            <a:avLst>
              <a:gd name="adj" fmla="val 7985"/>
            </a:avLst>
          </a:prstGeom>
          <a:solidFill>
            <a:srgbClr val="FFCCD1"/>
          </a:solidFill>
          <a:ln w="6350">
            <a:solidFill>
              <a:srgbClr val="E5B2B7"/>
            </a:solidFill>
            <a:prstDash val="solid"/>
          </a:ln>
          <a:effectLst>
            <a:outerShdw sx="100000" sy="100000" kx="0" ky="0" algn="bl" rotWithShape="0" blurRad="101600" dist="22860" dir="2700000">
              <a:srgbClr val="e5b2b7">
                <a:alpha val="100000"/>
              </a:srgbClr>
            </a:outerShdw>
          </a:effectLst>
        </p:spPr>
      </p:sp>
      <p:sp>
        <p:nvSpPr>
          <p:cNvPr id="11" name="Shape 7"/>
          <p:cNvSpPr/>
          <p:nvPr/>
        </p:nvSpPr>
        <p:spPr>
          <a:xfrm>
            <a:off x="4080964" y="2430264"/>
            <a:ext cx="538645" cy="538659"/>
          </a:xfrm>
          <a:prstGeom prst="ellipse">
            <a:avLst/>
          </a:prstGeom>
          <a:solidFill>
            <a:srgbClr val="E199BB"/>
          </a:solidFill>
          <a:ln/>
        </p:spPr>
      </p:sp>
      <p:pic>
        <p:nvPicPr>
          <p:cNvPr id="12"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29093" y="2578298"/>
            <a:ext cx="242385" cy="242391"/>
          </a:xfrm>
          <a:prstGeom prst="rect">
            <a:avLst/>
          </a:prstGeom>
        </p:spPr>
      </p:pic>
      <p:sp>
        <p:nvSpPr>
          <p:cNvPr id="13" name="Text 8"/>
          <p:cNvSpPr/>
          <p:nvPr/>
        </p:nvSpPr>
        <p:spPr>
          <a:xfrm>
            <a:off x="4080964" y="3139480"/>
            <a:ext cx="2244570" cy="280491"/>
          </a:xfrm>
          <a:prstGeom prst="rect">
            <a:avLst/>
          </a:prstGeom>
          <a:noFill/>
          <a:ln/>
        </p:spPr>
        <p:txBody>
          <a:bodyPr wrap="none" lIns="0" tIns="0" rIns="0" bIns="0" rtlCol="0" anchor="t"/>
          <a:lstStyle/>
          <a:p>
            <a:pPr algn="l" indent="0" marL="0">
              <a:lnSpc>
                <a:spcPct val="104000"/>
              </a:lnSpc>
              <a:buNone/>
            </a:pPr>
            <a:r>
              <a:rPr lang="en-US" sz="1750" dirty="0">
                <a:solidFill>
                  <a:srgbClr val="4A4A4A"/>
                </a:solidFill>
                <a:latin typeface="DM Sans SemiBold" pitchFamily="34" charset="0"/>
                <a:ea typeface="DM Sans SemiBold" pitchFamily="34" charset="-122"/>
                <a:cs typeface="DM Sans SemiBold" pitchFamily="34" charset="-120"/>
              </a:rPr>
              <a:t>Motivation</a:t>
            </a:r>
            <a:endParaRPr lang="en-US" sz="1750" dirty="0"/>
          </a:p>
        </p:txBody>
      </p:sp>
      <p:sp>
        <p:nvSpPr>
          <p:cNvPr id="14" name="Text 9"/>
          <p:cNvSpPr/>
          <p:nvPr/>
        </p:nvSpPr>
        <p:spPr>
          <a:xfrm>
            <a:off x="4080964" y="3522266"/>
            <a:ext cx="2691539" cy="560189"/>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4A4A4A"/>
                </a:solidFill>
                <a:latin typeface="DM Sans" pitchFamily="34" charset="0"/>
                <a:ea typeface="DM Sans" pitchFamily="34" charset="-122"/>
                <a:cs typeface="DM Sans" pitchFamily="34" charset="-120"/>
              </a:rPr>
              <a:t>Involvement, cognition, shopping enthusiasm</a:t>
            </a:r>
            <a:endParaRPr lang="en-US" sz="1400" dirty="0"/>
          </a:p>
        </p:txBody>
      </p:sp>
      <p:sp>
        <p:nvSpPr>
          <p:cNvPr id="15" name="Shape 10"/>
          <p:cNvSpPr/>
          <p:nvPr/>
        </p:nvSpPr>
        <p:spPr>
          <a:xfrm>
            <a:off x="661475" y="4438848"/>
            <a:ext cx="6296860" cy="1743770"/>
          </a:xfrm>
          <a:prstGeom prst="roundRect">
            <a:avLst>
              <a:gd name="adj" fmla="val 9268"/>
            </a:avLst>
          </a:prstGeom>
          <a:solidFill>
            <a:srgbClr val="FFCCD1"/>
          </a:solidFill>
          <a:ln w="6350">
            <a:solidFill>
              <a:srgbClr val="E5B2B7"/>
            </a:solidFill>
            <a:prstDash val="solid"/>
          </a:ln>
          <a:effectLst>
            <a:outerShdw sx="100000" sy="100000" kx="0" ky="0" algn="bl" rotWithShape="0" blurRad="101600" dist="22860" dir="2700000">
              <a:srgbClr val="e5b2b7">
                <a:alpha val="100000"/>
              </a:srgbClr>
            </a:outerShdw>
          </a:effectLst>
        </p:spPr>
      </p:sp>
      <p:sp>
        <p:nvSpPr>
          <p:cNvPr id="16" name="Shape 11"/>
          <p:cNvSpPr/>
          <p:nvPr/>
        </p:nvSpPr>
        <p:spPr>
          <a:xfrm>
            <a:off x="847307" y="4624685"/>
            <a:ext cx="538645" cy="538659"/>
          </a:xfrm>
          <a:prstGeom prst="ellipse">
            <a:avLst/>
          </a:prstGeom>
          <a:solidFill>
            <a:srgbClr val="E199BB"/>
          </a:solidFill>
          <a:ln/>
        </p:spPr>
      </p:sp>
      <p:pic>
        <p:nvPicPr>
          <p:cNvPr id="17"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5437" y="4772720"/>
            <a:ext cx="242385" cy="242391"/>
          </a:xfrm>
          <a:prstGeom prst="rect">
            <a:avLst/>
          </a:prstGeom>
        </p:spPr>
      </p:pic>
      <p:sp>
        <p:nvSpPr>
          <p:cNvPr id="18" name="Text 12"/>
          <p:cNvSpPr/>
          <p:nvPr/>
        </p:nvSpPr>
        <p:spPr>
          <a:xfrm>
            <a:off x="847307" y="5333901"/>
            <a:ext cx="2244570" cy="280491"/>
          </a:xfrm>
          <a:prstGeom prst="rect">
            <a:avLst/>
          </a:prstGeom>
          <a:noFill/>
          <a:ln/>
        </p:spPr>
        <p:txBody>
          <a:bodyPr wrap="none" lIns="0" tIns="0" rIns="0" bIns="0" rtlCol="0" anchor="t"/>
          <a:lstStyle/>
          <a:p>
            <a:pPr algn="l" indent="0" marL="0">
              <a:lnSpc>
                <a:spcPct val="104000"/>
              </a:lnSpc>
              <a:buNone/>
            </a:pPr>
            <a:r>
              <a:rPr lang="en-US" sz="1750" dirty="0">
                <a:solidFill>
                  <a:srgbClr val="4A4A4A"/>
                </a:solidFill>
                <a:latin typeface="DM Sans SemiBold" pitchFamily="34" charset="0"/>
                <a:ea typeface="DM Sans SemiBold" pitchFamily="34" charset="-122"/>
                <a:cs typeface="DM Sans SemiBold" pitchFamily="34" charset="-120"/>
              </a:rPr>
              <a:t>Costs vs. Benefits</a:t>
            </a:r>
            <a:endParaRPr lang="en-US" sz="1750" dirty="0"/>
          </a:p>
        </p:txBody>
      </p:sp>
      <p:sp>
        <p:nvSpPr>
          <p:cNvPr id="19" name="Text 13"/>
          <p:cNvSpPr/>
          <p:nvPr/>
        </p:nvSpPr>
        <p:spPr>
          <a:xfrm>
            <a:off x="847307" y="5716687"/>
            <a:ext cx="5925196" cy="280095"/>
          </a:xfrm>
          <a:prstGeom prst="rect">
            <a:avLst/>
          </a:prstGeom>
          <a:noFill/>
          <a:ln/>
        </p:spPr>
        <p:txBody>
          <a:bodyPr wrap="none" lIns="0" tIns="0" rIns="0" bIns="0" rtlCol="0" anchor="t"/>
          <a:lstStyle/>
          <a:p>
            <a:pPr algn="l" indent="0" marL="0">
              <a:lnSpc>
                <a:spcPct val="130000"/>
              </a:lnSpc>
              <a:buNone/>
            </a:pPr>
            <a:r>
              <a:rPr lang="en-US" sz="1400" dirty="0">
                <a:solidFill>
                  <a:srgbClr val="4A4A4A"/>
                </a:solidFill>
                <a:latin typeface="DM Sans" pitchFamily="34" charset="0"/>
                <a:ea typeface="DM Sans" pitchFamily="34" charset="-122"/>
                <a:cs typeface="DM Sans" pitchFamily="34" charset="-120"/>
              </a:rPr>
              <a:t>Perceived value of searching</a:t>
            </a:r>
            <a:endParaRPr lang="en-US" sz="1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661475" y="695623"/>
            <a:ext cx="4626157" cy="502047"/>
          </a:xfrm>
          <a:prstGeom prst="rect">
            <a:avLst/>
          </a:prstGeom>
          <a:noFill/>
          <a:ln/>
        </p:spPr>
        <p:txBody>
          <a:bodyPr wrap="none" lIns="0" tIns="0" rIns="0" bIns="0" rtlCol="0" anchor="t"/>
          <a:lstStyle/>
          <a:p>
            <a:pPr algn="l" indent="0" marL="0">
              <a:lnSpc>
                <a:spcPct val="104000"/>
              </a:lnSpc>
              <a:buNone/>
            </a:pPr>
            <a:r>
              <a:rPr lang="en-US" sz="3150" dirty="0">
                <a:solidFill>
                  <a:srgbClr val="9C5461"/>
                </a:solidFill>
                <a:latin typeface="DM Sans SemiBold" pitchFamily="34" charset="0"/>
                <a:ea typeface="DM Sans SemiBold" pitchFamily="34" charset="-122"/>
                <a:cs typeface="DM Sans SemiBold" pitchFamily="34" charset="-120"/>
              </a:rPr>
              <a:t>Ability to Search</a:t>
            </a:r>
            <a:endParaRPr lang="en-US" sz="3150" dirty="0"/>
          </a:p>
        </p:txBody>
      </p:sp>
      <p:pic>
        <p:nvPicPr>
          <p:cNvPr id="3" name="Image 0" descr="preencoded.png">    </p:cNvPr>
          <p:cNvPicPr>
            <a:picLocks noChangeAspect="1"/>
          </p:cNvPicPr>
          <p:nvPr/>
        </p:nvPicPr>
        <p:blipFill>
          <a:blip r:embed="rId1"/>
          <a:stretch>
            <a:fillRect/>
          </a:stretch>
        </p:blipFill>
        <p:spPr>
          <a:xfrm>
            <a:off x="661475" y="1556048"/>
            <a:ext cx="4452628" cy="4452739"/>
          </a:xfrm>
          <a:prstGeom prst="rect">
            <a:avLst/>
          </a:prstGeom>
        </p:spPr>
      </p:pic>
      <p:sp>
        <p:nvSpPr>
          <p:cNvPr id="4" name="Text 1"/>
          <p:cNvSpPr/>
          <p:nvPr/>
        </p:nvSpPr>
        <p:spPr>
          <a:xfrm>
            <a:off x="6298149" y="3228677"/>
            <a:ext cx="2906243" cy="251023"/>
          </a:xfrm>
          <a:prstGeom prst="rect">
            <a:avLst/>
          </a:prstGeom>
          <a:noFill/>
          <a:ln/>
        </p:spPr>
        <p:txBody>
          <a:bodyPr wrap="none" lIns="0" tIns="0" rIns="0" bIns="0" rtlCol="0" anchor="t"/>
          <a:lstStyle/>
          <a:p>
            <a:pPr algn="l" indent="0" marL="0">
              <a:lnSpc>
                <a:spcPct val="104000"/>
              </a:lnSpc>
              <a:buNone/>
            </a:pPr>
            <a:r>
              <a:rPr lang="en-US" sz="1550" dirty="0">
                <a:solidFill>
                  <a:srgbClr val="9C5461"/>
                </a:solidFill>
                <a:latin typeface="DM Sans SemiBold" pitchFamily="34" charset="0"/>
                <a:ea typeface="DM Sans SemiBold" pitchFamily="34" charset="-122"/>
                <a:cs typeface="DM Sans SemiBold" pitchFamily="34" charset="-120"/>
              </a:rPr>
              <a:t>The Knowledge Paradox</a:t>
            </a:r>
            <a:endParaRPr lang="en-US" sz="1550" dirty="0"/>
          </a:p>
        </p:txBody>
      </p:sp>
      <p:sp>
        <p:nvSpPr>
          <p:cNvPr id="5" name="Text 2"/>
          <p:cNvSpPr/>
          <p:nvPr/>
        </p:nvSpPr>
        <p:spPr>
          <a:xfrm>
            <a:off x="6298149" y="3616226"/>
            <a:ext cx="5238421" cy="808633"/>
          </a:xfrm>
          <a:prstGeom prst="rect">
            <a:avLst/>
          </a:prstGeom>
          <a:noFill/>
          <a:ln/>
        </p:spPr>
        <p:txBody>
          <a:bodyPr wrap="square" lIns="0" tIns="0" rIns="0" bIns="0" rtlCol="0" anchor="t">
            <a:normAutofit/>
          </a:bodyPr>
          <a:lstStyle/>
          <a:p>
            <a:pPr algn="l" marL="254000" indent="-254000">
              <a:lnSpc>
                <a:spcPct val="123000"/>
              </a:lnSpc>
              <a:buSzPct val="100000"/>
              <a:buChar char="•"/>
            </a:pPr>
            <a:r>
              <a:rPr lang="en-US" sz="1250" b="1" dirty="0">
                <a:solidFill>
                  <a:srgbClr val="4A4A4A"/>
                </a:solidFill>
                <a:latin typeface="DM Sans Bold" pitchFamily="34" charset="0"/>
                <a:ea typeface="DM Sans Bold" pitchFamily="34" charset="-122"/>
                <a:cs typeface="DM Sans Bold" pitchFamily="34" charset="-120"/>
              </a:rPr>
              <a:t>Low knowledge</a:t>
            </a:r>
            <a:pPr algn="l" marL="254000" indent="-254000">
              <a:lnSpc>
                <a:spcPct val="123000"/>
              </a:lnSpc>
              <a:buSzPct val="100000"/>
              <a:buChar char="•"/>
            </a:pPr>
            <a:r>
              <a:rPr lang="en-US" sz="1250" dirty="0">
                <a:solidFill>
                  <a:srgbClr val="4A4A4A"/>
                </a:solidFill>
                <a:latin typeface="DM Sans" pitchFamily="34" charset="0"/>
                <a:ea typeface="DM Sans" pitchFamily="34" charset="-122"/>
                <a:cs typeface="DM Sans" pitchFamily="34" charset="-120"/>
              </a:rPr>
              <a:t>: can't identify useful info — searches less</a:t>
            </a:r>
            <a:endParaRPr lang="en-US" sz="1250" dirty="0"/>
          </a:p>
          <a:p>
            <a:pPr algn="l" marL="254000" indent="-254000">
              <a:lnSpc>
                <a:spcPct val="123000"/>
              </a:lnSpc>
              <a:buSzPct val="100000"/>
              <a:buChar char="•"/>
            </a:pPr>
            <a:r>
              <a:rPr lang="en-US" sz="1250" b="1" dirty="0">
                <a:solidFill>
                  <a:srgbClr val="4A4A4A"/>
                </a:solidFill>
                <a:latin typeface="DM Sans Bold" pitchFamily="34" charset="0"/>
                <a:ea typeface="DM Sans Bold" pitchFamily="34" charset="-122"/>
                <a:cs typeface="DM Sans Bold" pitchFamily="34" charset="-120"/>
              </a:rPr>
              <a:t>Moderate knowledge</a:t>
            </a:r>
            <a:pPr algn="l" marL="254000" indent="-254000">
              <a:lnSpc>
                <a:spcPct val="123000"/>
              </a:lnSpc>
              <a:buSzPct val="100000"/>
              <a:buChar char="•"/>
            </a:pPr>
            <a:r>
              <a:rPr lang="en-US" sz="1250" dirty="0">
                <a:solidFill>
                  <a:srgbClr val="4A4A4A"/>
                </a:solidFill>
                <a:latin typeface="DM Sans" pitchFamily="34" charset="0"/>
                <a:ea typeface="DM Sans" pitchFamily="34" charset="-122"/>
                <a:cs typeface="DM Sans" pitchFamily="34" charset="-120"/>
              </a:rPr>
              <a:t>: needs more info — searches most</a:t>
            </a:r>
            <a:endParaRPr lang="en-US" sz="1250" dirty="0"/>
          </a:p>
          <a:p>
            <a:pPr algn="l" marL="254000" indent="-254000">
              <a:lnSpc>
                <a:spcPct val="123000"/>
              </a:lnSpc>
              <a:buSzPct val="100000"/>
              <a:buChar char="•"/>
            </a:pPr>
            <a:r>
              <a:rPr lang="en-US" sz="1250" b="1" dirty="0">
                <a:solidFill>
                  <a:srgbClr val="4A4A4A"/>
                </a:solidFill>
                <a:latin typeface="DM Sans Bold" pitchFamily="34" charset="0"/>
                <a:ea typeface="DM Sans Bold" pitchFamily="34" charset="-122"/>
                <a:cs typeface="DM Sans Bold" pitchFamily="34" charset="-120"/>
              </a:rPr>
              <a:t>High knowledge</a:t>
            </a:r>
            <a:pPr algn="l" marL="254000" indent="-254000">
              <a:lnSpc>
                <a:spcPct val="123000"/>
              </a:lnSpc>
              <a:buSzPct val="100000"/>
              <a:buChar char="•"/>
            </a:pPr>
            <a:r>
              <a:rPr lang="en-US" sz="1250" dirty="0">
                <a:solidFill>
                  <a:srgbClr val="4A4A4A"/>
                </a:solidFill>
                <a:latin typeface="DM Sans" pitchFamily="34" charset="0"/>
                <a:ea typeface="DM Sans" pitchFamily="34" charset="-122"/>
                <a:cs typeface="DM Sans" pitchFamily="34" charset="-120"/>
              </a:rPr>
              <a:t>: already informed — searches less</a:t>
            </a:r>
            <a:endParaRPr lang="en-US" sz="12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661475" y="1407815"/>
            <a:ext cx="7666838" cy="590649"/>
          </a:xfrm>
          <a:prstGeom prst="rect">
            <a:avLst/>
          </a:prstGeom>
          <a:noFill/>
          <a:ln/>
        </p:spPr>
        <p:txBody>
          <a:bodyPr wrap="none" lIns="0" tIns="0" rIns="0" bIns="0" rtlCol="0" anchor="t"/>
          <a:lstStyle/>
          <a:p>
            <a:pPr algn="l" indent="0" marL="0">
              <a:lnSpc>
                <a:spcPct val="104000"/>
              </a:lnSpc>
              <a:buNone/>
            </a:pPr>
            <a:r>
              <a:rPr lang="en-US" sz="3700" dirty="0">
                <a:solidFill>
                  <a:srgbClr val="9C5461"/>
                </a:solidFill>
                <a:latin typeface="DM Sans SemiBold" pitchFamily="34" charset="0"/>
                <a:ea typeface="DM Sans SemiBold" pitchFamily="34" charset="-122"/>
                <a:cs typeface="DM Sans SemiBold" pitchFamily="34" charset="-120"/>
              </a:rPr>
              <a:t>Motivation &amp; Costs vs. Benefits</a:t>
            </a:r>
            <a:endParaRPr lang="en-US" sz="370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2376488"/>
            <a:ext cx="5339820" cy="1442343"/>
          </a:xfrm>
          <a:prstGeom prst="rect">
            <a:avLst/>
          </a:prstGeom>
        </p:spPr>
      </p:pic>
      <p:sp>
        <p:nvSpPr>
          <p:cNvPr id="4" name="Text 1"/>
          <p:cNvSpPr/>
          <p:nvPr/>
        </p:nvSpPr>
        <p:spPr>
          <a:xfrm>
            <a:off x="977479" y="2590899"/>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Involvement</a:t>
            </a:r>
            <a:endParaRPr lang="en-US" sz="1850" dirty="0"/>
          </a:p>
        </p:txBody>
      </p:sp>
      <p:sp>
        <p:nvSpPr>
          <p:cNvPr id="5" name="Text 2"/>
          <p:cNvSpPr/>
          <p:nvPr/>
        </p:nvSpPr>
        <p:spPr>
          <a:xfrm>
            <a:off x="977479" y="2999581"/>
            <a:ext cx="4809409"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Higher stakes = more search. Prom tuxedo vs. everyday jeans.</a:t>
            </a:r>
            <a:endParaRPr lang="en-US" sz="1450" dirty="0"/>
          </a:p>
        </p:txBody>
      </p:sp>
      <p:pic>
        <p:nvPicPr>
          <p:cNvPr id="6"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90301" y="2376488"/>
            <a:ext cx="5339919" cy="1442343"/>
          </a:xfrm>
          <a:prstGeom prst="rect">
            <a:avLst/>
          </a:prstGeom>
        </p:spPr>
      </p:pic>
      <p:sp>
        <p:nvSpPr>
          <p:cNvPr id="7" name="Text 3"/>
          <p:cNvSpPr/>
          <p:nvPr/>
        </p:nvSpPr>
        <p:spPr>
          <a:xfrm>
            <a:off x="6506305" y="2590899"/>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Need for Cognition</a:t>
            </a:r>
            <a:endParaRPr lang="en-US" sz="1850" dirty="0"/>
          </a:p>
        </p:txBody>
      </p:sp>
      <p:sp>
        <p:nvSpPr>
          <p:cNvPr id="8" name="Text 4"/>
          <p:cNvSpPr/>
          <p:nvPr/>
        </p:nvSpPr>
        <p:spPr>
          <a:xfrm>
            <a:off x="6506305" y="2999581"/>
            <a:ext cx="4809509"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People who enjoy mental activity gather more information.</a:t>
            </a:r>
            <a:endParaRPr lang="en-US" sz="1450" dirty="0"/>
          </a:p>
        </p:txBody>
      </p:sp>
      <p:pic>
        <p:nvPicPr>
          <p:cNvPr id="9"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61475" y="4007842"/>
            <a:ext cx="5339820" cy="1442343"/>
          </a:xfrm>
          <a:prstGeom prst="rect">
            <a:avLst/>
          </a:prstGeom>
        </p:spPr>
      </p:pic>
      <p:sp>
        <p:nvSpPr>
          <p:cNvPr id="10" name="Text 5"/>
          <p:cNvSpPr/>
          <p:nvPr/>
        </p:nvSpPr>
        <p:spPr>
          <a:xfrm>
            <a:off x="977479" y="4222254"/>
            <a:ext cx="246006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Shopping Enthusiasm</a:t>
            </a:r>
            <a:endParaRPr lang="en-US" sz="1850" dirty="0"/>
          </a:p>
        </p:txBody>
      </p:sp>
      <p:sp>
        <p:nvSpPr>
          <p:cNvPr id="11" name="Text 6"/>
          <p:cNvSpPr/>
          <p:nvPr/>
        </p:nvSpPr>
        <p:spPr>
          <a:xfrm>
            <a:off x="977479" y="4630936"/>
            <a:ext cx="4809409" cy="302419"/>
          </a:xfrm>
          <a:prstGeom prst="rect">
            <a:avLst/>
          </a:prstGeom>
          <a:noFill/>
          <a:ln/>
        </p:spPr>
        <p:txBody>
          <a:bodyPr wrap="none" lIns="0" tIns="0" rIns="0" bIns="0" rtlCol="0" anchor="t"/>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Consumers who enjoy shopping search more deeply.</a:t>
            </a:r>
            <a:endParaRPr lang="en-US" sz="1450" dirty="0"/>
          </a:p>
        </p:txBody>
      </p:sp>
      <p:pic>
        <p:nvPicPr>
          <p:cNvPr id="12"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190301" y="4007842"/>
            <a:ext cx="5339919" cy="1442343"/>
          </a:xfrm>
          <a:prstGeom prst="rect">
            <a:avLst/>
          </a:prstGeom>
        </p:spPr>
      </p:pic>
      <p:sp>
        <p:nvSpPr>
          <p:cNvPr id="13" name="Text 7"/>
          <p:cNvSpPr/>
          <p:nvPr/>
        </p:nvSpPr>
        <p:spPr>
          <a:xfrm>
            <a:off x="6506305" y="4222254"/>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Perceived Cost</a:t>
            </a:r>
            <a:endParaRPr lang="en-US" sz="1850" dirty="0"/>
          </a:p>
        </p:txBody>
      </p:sp>
      <p:sp>
        <p:nvSpPr>
          <p:cNvPr id="14" name="Text 8"/>
          <p:cNvSpPr/>
          <p:nvPr/>
        </p:nvSpPr>
        <p:spPr>
          <a:xfrm>
            <a:off x="6506305" y="4630936"/>
            <a:ext cx="4809509"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Time, anxiety, opportunity cost — all reduce search likelihood.</a:t>
            </a:r>
            <a:endParaRPr lang="en-US" sz="14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698698"/>
            <a:ext cx="4862490" cy="531614"/>
          </a:xfrm>
          <a:prstGeom prst="rect">
            <a:avLst/>
          </a:prstGeom>
          <a:noFill/>
          <a:ln/>
        </p:spPr>
        <p:txBody>
          <a:bodyPr wrap="none" lIns="0" tIns="0" rIns="0" bIns="0" rtlCol="0" anchor="t"/>
          <a:lstStyle/>
          <a:p>
            <a:pPr algn="l" indent="0" marL="0">
              <a:lnSpc>
                <a:spcPct val="104000"/>
              </a:lnSpc>
              <a:buNone/>
            </a:pPr>
            <a:r>
              <a:rPr lang="en-US" sz="3300" dirty="0">
                <a:solidFill>
                  <a:srgbClr val="9C5461"/>
                </a:solidFill>
                <a:latin typeface="DM Sans SemiBold" pitchFamily="34" charset="0"/>
                <a:ea typeface="DM Sans SemiBold" pitchFamily="34" charset="-122"/>
                <a:cs typeface="DM Sans SemiBold" pitchFamily="34" charset="-120"/>
              </a:rPr>
              <a:t>Consumer Attitudes</a:t>
            </a:r>
            <a:endParaRPr lang="en-US" sz="3300" dirty="0"/>
          </a:p>
        </p:txBody>
      </p:sp>
      <p:sp>
        <p:nvSpPr>
          <p:cNvPr id="4" name="Text 1"/>
          <p:cNvSpPr/>
          <p:nvPr/>
        </p:nvSpPr>
        <p:spPr>
          <a:xfrm>
            <a:off x="661475" y="1459905"/>
            <a:ext cx="6296860" cy="517128"/>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4A4A4A"/>
                </a:solidFill>
                <a:latin typeface="DM Sans" pitchFamily="34" charset="0"/>
                <a:ea typeface="DM Sans" pitchFamily="34" charset="-122"/>
                <a:cs typeface="DM Sans" pitchFamily="34" charset="-120"/>
              </a:rPr>
              <a:t>An </a:t>
            </a:r>
            <a:pPr algn="l" indent="0" marL="0">
              <a:lnSpc>
                <a:spcPct val="127000"/>
              </a:lnSpc>
              <a:buNone/>
            </a:pPr>
            <a:r>
              <a:rPr lang="en-US" sz="1300" b="1" dirty="0">
                <a:solidFill>
                  <a:srgbClr val="4A4A4A"/>
                </a:solidFill>
                <a:latin typeface="DM Sans Bold" pitchFamily="34" charset="0"/>
                <a:ea typeface="DM Sans Bold" pitchFamily="34" charset="-122"/>
                <a:cs typeface="DM Sans Bold" pitchFamily="34" charset="-120"/>
              </a:rPr>
              <a:t>attitude</a:t>
            </a:r>
            <a:pPr algn="l" indent="0" marL="0">
              <a:lnSpc>
                <a:spcPct val="127000"/>
              </a:lnSpc>
              <a:buNone/>
            </a:pPr>
            <a:r>
              <a:rPr lang="en-US" sz="1300" dirty="0">
                <a:solidFill>
                  <a:srgbClr val="4A4A4A"/>
                </a:solidFill>
                <a:latin typeface="DM Sans" pitchFamily="34" charset="0"/>
                <a:ea typeface="DM Sans" pitchFamily="34" charset="-122"/>
                <a:cs typeface="DM Sans" pitchFamily="34" charset="-120"/>
              </a:rPr>
              <a:t> is a mental position toward a topic that influences feelings, perceptions, and behaviors.</a:t>
            </a:r>
            <a:endParaRPr lang="en-US" sz="1300" dirty="0"/>
          </a:p>
        </p:txBody>
      </p:sp>
      <p:pic>
        <p:nvPicPr>
          <p:cNvPr id="5" name="Image 1" descr="preencoded.png">    </p:cNvPr>
          <p:cNvPicPr>
            <a:picLocks noChangeAspect="1"/>
          </p:cNvPicPr>
          <p:nvPr/>
        </p:nvPicPr>
        <p:blipFill>
          <a:blip r:embed="rId2"/>
          <a:stretch>
            <a:fillRect/>
          </a:stretch>
        </p:blipFill>
        <p:spPr>
          <a:xfrm>
            <a:off x="661475" y="2149277"/>
            <a:ext cx="850581" cy="1020663"/>
          </a:xfrm>
          <a:prstGeom prst="rect">
            <a:avLst/>
          </a:prstGeom>
        </p:spPr>
      </p:pic>
      <p:sp>
        <p:nvSpPr>
          <p:cNvPr id="6" name="Text 2"/>
          <p:cNvSpPr/>
          <p:nvPr/>
        </p:nvSpPr>
        <p:spPr>
          <a:xfrm>
            <a:off x="1665147" y="2319337"/>
            <a:ext cx="2126403" cy="265708"/>
          </a:xfrm>
          <a:prstGeom prst="rect">
            <a:avLst/>
          </a:prstGeom>
          <a:noFill/>
          <a:ln/>
        </p:spPr>
        <p:txBody>
          <a:bodyPr wrap="none" lIns="0" tIns="0" rIns="0" bIns="0" rtlCol="0" anchor="t"/>
          <a:lstStyle/>
          <a:p>
            <a:pPr algn="l" indent="0" marL="0">
              <a:lnSpc>
                <a:spcPct val="104000"/>
              </a:lnSpc>
              <a:buNone/>
            </a:pPr>
            <a:r>
              <a:rPr lang="en-US" sz="1650" dirty="0">
                <a:solidFill>
                  <a:srgbClr val="4A4A4A"/>
                </a:solidFill>
                <a:latin typeface="DM Sans SemiBold" pitchFamily="34" charset="0"/>
                <a:ea typeface="DM Sans SemiBold" pitchFamily="34" charset="-122"/>
                <a:cs typeface="DM Sans SemiBold" pitchFamily="34" charset="-120"/>
              </a:rPr>
              <a:t>Affective</a:t>
            </a:r>
            <a:endParaRPr lang="en-US" sz="1650" dirty="0"/>
          </a:p>
        </p:txBody>
      </p:sp>
      <p:sp>
        <p:nvSpPr>
          <p:cNvPr id="7" name="Text 3"/>
          <p:cNvSpPr/>
          <p:nvPr/>
        </p:nvSpPr>
        <p:spPr>
          <a:xfrm>
            <a:off x="1665147" y="2676823"/>
            <a:ext cx="5293188" cy="258564"/>
          </a:xfrm>
          <a:prstGeom prst="rect">
            <a:avLst/>
          </a:prstGeom>
          <a:noFill/>
          <a:ln/>
        </p:spPr>
        <p:txBody>
          <a:bodyPr wrap="none" lIns="0" tIns="0" rIns="0" bIns="0" rtlCol="0" anchor="t"/>
          <a:lstStyle/>
          <a:p>
            <a:pPr algn="l" indent="0" marL="0">
              <a:lnSpc>
                <a:spcPct val="127000"/>
              </a:lnSpc>
              <a:buNone/>
            </a:pPr>
            <a:r>
              <a:rPr lang="en-US" sz="1300" dirty="0">
                <a:solidFill>
                  <a:srgbClr val="4A4A4A"/>
                </a:solidFill>
                <a:latin typeface="DM Sans" pitchFamily="34" charset="0"/>
                <a:ea typeface="DM Sans" pitchFamily="34" charset="-122"/>
                <a:cs typeface="DM Sans" pitchFamily="34" charset="-120"/>
              </a:rPr>
              <a:t>Feelings &amp; emotions</a:t>
            </a:r>
            <a:endParaRPr lang="en-US" sz="1300" dirty="0"/>
          </a:p>
        </p:txBody>
      </p:sp>
      <p:pic>
        <p:nvPicPr>
          <p:cNvPr id="8" name="Image 2" descr="preencoded.png">    </p:cNvPr>
          <p:cNvPicPr>
            <a:picLocks noChangeAspect="1"/>
          </p:cNvPicPr>
          <p:nvPr/>
        </p:nvPicPr>
        <p:blipFill>
          <a:blip r:embed="rId3"/>
          <a:stretch>
            <a:fillRect/>
          </a:stretch>
        </p:blipFill>
        <p:spPr>
          <a:xfrm>
            <a:off x="661475" y="3169940"/>
            <a:ext cx="850581" cy="1020663"/>
          </a:xfrm>
          <a:prstGeom prst="rect">
            <a:avLst/>
          </a:prstGeom>
        </p:spPr>
      </p:pic>
      <p:sp>
        <p:nvSpPr>
          <p:cNvPr id="9" name="Text 4"/>
          <p:cNvSpPr/>
          <p:nvPr/>
        </p:nvSpPr>
        <p:spPr>
          <a:xfrm>
            <a:off x="1665147" y="3340001"/>
            <a:ext cx="2126403" cy="265708"/>
          </a:xfrm>
          <a:prstGeom prst="rect">
            <a:avLst/>
          </a:prstGeom>
          <a:noFill/>
          <a:ln/>
        </p:spPr>
        <p:txBody>
          <a:bodyPr wrap="none" lIns="0" tIns="0" rIns="0" bIns="0" rtlCol="0" anchor="t"/>
          <a:lstStyle/>
          <a:p>
            <a:pPr algn="l" indent="0" marL="0">
              <a:lnSpc>
                <a:spcPct val="104000"/>
              </a:lnSpc>
              <a:buNone/>
            </a:pPr>
            <a:r>
              <a:rPr lang="en-US" sz="1650" dirty="0">
                <a:solidFill>
                  <a:srgbClr val="4A4A4A"/>
                </a:solidFill>
                <a:latin typeface="DM Sans SemiBold" pitchFamily="34" charset="0"/>
                <a:ea typeface="DM Sans SemiBold" pitchFamily="34" charset="-122"/>
                <a:cs typeface="DM Sans SemiBold" pitchFamily="34" charset="-120"/>
              </a:rPr>
              <a:t>Cognitive</a:t>
            </a:r>
            <a:endParaRPr lang="en-US" sz="1650" dirty="0"/>
          </a:p>
        </p:txBody>
      </p:sp>
      <p:sp>
        <p:nvSpPr>
          <p:cNvPr id="10" name="Text 5"/>
          <p:cNvSpPr/>
          <p:nvPr/>
        </p:nvSpPr>
        <p:spPr>
          <a:xfrm>
            <a:off x="1665147" y="3697486"/>
            <a:ext cx="5293188" cy="258564"/>
          </a:xfrm>
          <a:prstGeom prst="rect">
            <a:avLst/>
          </a:prstGeom>
          <a:noFill/>
          <a:ln/>
        </p:spPr>
        <p:txBody>
          <a:bodyPr wrap="none" lIns="0" tIns="0" rIns="0" bIns="0" rtlCol="0" anchor="t"/>
          <a:lstStyle/>
          <a:p>
            <a:pPr algn="l" indent="0" marL="0">
              <a:lnSpc>
                <a:spcPct val="127000"/>
              </a:lnSpc>
              <a:buNone/>
            </a:pPr>
            <a:r>
              <a:rPr lang="en-US" sz="1300" dirty="0">
                <a:solidFill>
                  <a:srgbClr val="4A4A4A"/>
                </a:solidFill>
                <a:latin typeface="DM Sans" pitchFamily="34" charset="0"/>
                <a:ea typeface="DM Sans" pitchFamily="34" charset="-122"/>
                <a:cs typeface="DM Sans" pitchFamily="34" charset="-120"/>
              </a:rPr>
              <a:t>Mental images &amp; understanding</a:t>
            </a:r>
            <a:endParaRPr lang="en-US" sz="1300" dirty="0"/>
          </a:p>
        </p:txBody>
      </p:sp>
      <p:pic>
        <p:nvPicPr>
          <p:cNvPr id="11" name="Image 3" descr="preencoded.png">    </p:cNvPr>
          <p:cNvPicPr>
            <a:picLocks noChangeAspect="1"/>
          </p:cNvPicPr>
          <p:nvPr/>
        </p:nvPicPr>
        <p:blipFill>
          <a:blip r:embed="rId4"/>
          <a:stretch>
            <a:fillRect/>
          </a:stretch>
        </p:blipFill>
        <p:spPr>
          <a:xfrm>
            <a:off x="661475" y="4190603"/>
            <a:ext cx="850581" cy="1020663"/>
          </a:xfrm>
          <a:prstGeom prst="rect">
            <a:avLst/>
          </a:prstGeom>
        </p:spPr>
      </p:pic>
      <p:sp>
        <p:nvSpPr>
          <p:cNvPr id="12" name="Text 6"/>
          <p:cNvSpPr/>
          <p:nvPr/>
        </p:nvSpPr>
        <p:spPr>
          <a:xfrm>
            <a:off x="1665147" y="4360664"/>
            <a:ext cx="2126403" cy="265708"/>
          </a:xfrm>
          <a:prstGeom prst="rect">
            <a:avLst/>
          </a:prstGeom>
          <a:noFill/>
          <a:ln/>
        </p:spPr>
        <p:txBody>
          <a:bodyPr wrap="none" lIns="0" tIns="0" rIns="0" bIns="0" rtlCol="0" anchor="t"/>
          <a:lstStyle/>
          <a:p>
            <a:pPr algn="l" indent="0" marL="0">
              <a:lnSpc>
                <a:spcPct val="104000"/>
              </a:lnSpc>
              <a:buNone/>
            </a:pPr>
            <a:r>
              <a:rPr lang="en-US" sz="1650" dirty="0">
                <a:solidFill>
                  <a:srgbClr val="4A4A4A"/>
                </a:solidFill>
                <a:latin typeface="DM Sans SemiBold" pitchFamily="34" charset="0"/>
                <a:ea typeface="DM Sans SemiBold" pitchFamily="34" charset="-122"/>
                <a:cs typeface="DM Sans SemiBold" pitchFamily="34" charset="-120"/>
              </a:rPr>
              <a:t>Conative</a:t>
            </a:r>
            <a:endParaRPr lang="en-US" sz="1650" dirty="0"/>
          </a:p>
        </p:txBody>
      </p:sp>
      <p:sp>
        <p:nvSpPr>
          <p:cNvPr id="13" name="Text 7"/>
          <p:cNvSpPr/>
          <p:nvPr/>
        </p:nvSpPr>
        <p:spPr>
          <a:xfrm>
            <a:off x="1665147" y="4718149"/>
            <a:ext cx="5293188" cy="258564"/>
          </a:xfrm>
          <a:prstGeom prst="rect">
            <a:avLst/>
          </a:prstGeom>
          <a:noFill/>
          <a:ln/>
        </p:spPr>
        <p:txBody>
          <a:bodyPr wrap="none" lIns="0" tIns="0" rIns="0" bIns="0" rtlCol="0" anchor="t"/>
          <a:lstStyle/>
          <a:p>
            <a:pPr algn="l" indent="0" marL="0">
              <a:lnSpc>
                <a:spcPct val="127000"/>
              </a:lnSpc>
              <a:buNone/>
            </a:pPr>
            <a:r>
              <a:rPr lang="en-US" sz="1300" dirty="0">
                <a:solidFill>
                  <a:srgbClr val="4A4A4A"/>
                </a:solidFill>
                <a:latin typeface="DM Sans" pitchFamily="34" charset="0"/>
                <a:ea typeface="DM Sans" pitchFamily="34" charset="-122"/>
                <a:cs typeface="DM Sans" pitchFamily="34" charset="-120"/>
              </a:rPr>
              <a:t>Intentions &amp; actions</a:t>
            </a:r>
            <a:endParaRPr lang="en-US" sz="1300" dirty="0"/>
          </a:p>
        </p:txBody>
      </p:sp>
      <p:sp>
        <p:nvSpPr>
          <p:cNvPr id="14" name="Text 8"/>
          <p:cNvSpPr/>
          <p:nvPr/>
        </p:nvSpPr>
        <p:spPr>
          <a:xfrm>
            <a:off x="661475" y="5383510"/>
            <a:ext cx="6296860" cy="775692"/>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4A4A4A"/>
                </a:solidFill>
                <a:latin typeface="DM Sans" pitchFamily="34" charset="0"/>
                <a:ea typeface="DM Sans" pitchFamily="34" charset="-122"/>
                <a:cs typeface="DM Sans" pitchFamily="34" charset="-120"/>
              </a:rPr>
              <a:t>These components combine in different sequences: </a:t>
            </a:r>
            <a:pPr algn="l" indent="0" marL="0">
              <a:lnSpc>
                <a:spcPct val="127000"/>
              </a:lnSpc>
              <a:buNone/>
            </a:pPr>
            <a:r>
              <a:rPr lang="en-US" sz="1300" b="1" dirty="0">
                <a:solidFill>
                  <a:srgbClr val="4A4A4A"/>
                </a:solidFill>
                <a:latin typeface="DM Sans Bold" pitchFamily="34" charset="0"/>
                <a:ea typeface="DM Sans Bold" pitchFamily="34" charset="-122"/>
                <a:cs typeface="DM Sans Bold" pitchFamily="34" charset="-120"/>
              </a:rPr>
              <a:t>Cognitive→Affective→Conative</a:t>
            </a:r>
            <a:pPr algn="l" indent="0" marL="0">
              <a:lnSpc>
                <a:spcPct val="127000"/>
              </a:lnSpc>
              <a:buNone/>
            </a:pPr>
            <a:r>
              <a:rPr lang="en-US" sz="1300" dirty="0">
                <a:solidFill>
                  <a:srgbClr val="4A4A4A"/>
                </a:solidFill>
                <a:latin typeface="DM Sans" pitchFamily="34" charset="0"/>
                <a:ea typeface="DM Sans" pitchFamily="34" charset="-122"/>
                <a:cs typeface="DM Sans" pitchFamily="34" charset="-120"/>
              </a:rPr>
              <a:t>, </a:t>
            </a:r>
            <a:pPr algn="l" indent="0" marL="0">
              <a:lnSpc>
                <a:spcPct val="127000"/>
              </a:lnSpc>
              <a:buNone/>
            </a:pPr>
            <a:r>
              <a:rPr lang="en-US" sz="1300" b="1" dirty="0">
                <a:solidFill>
                  <a:srgbClr val="4A4A4A"/>
                </a:solidFill>
                <a:latin typeface="DM Sans Bold" pitchFamily="34" charset="0"/>
                <a:ea typeface="DM Sans Bold" pitchFamily="34" charset="-122"/>
                <a:cs typeface="DM Sans Bold" pitchFamily="34" charset="-120"/>
              </a:rPr>
              <a:t>Affective→Conative→Cognitive</a:t>
            </a:r>
            <a:pPr algn="l" indent="0" marL="0">
              <a:lnSpc>
                <a:spcPct val="127000"/>
              </a:lnSpc>
              <a:buNone/>
            </a:pPr>
            <a:r>
              <a:rPr lang="en-US" sz="1300" dirty="0">
                <a:solidFill>
                  <a:srgbClr val="4A4A4A"/>
                </a:solidFill>
                <a:latin typeface="DM Sans" pitchFamily="34" charset="0"/>
                <a:ea typeface="DM Sans" pitchFamily="34" charset="-122"/>
                <a:cs typeface="DM Sans" pitchFamily="34" charset="-120"/>
              </a:rPr>
              <a:t>, or </a:t>
            </a:r>
            <a:pPr algn="l" indent="0" marL="0">
              <a:lnSpc>
                <a:spcPct val="127000"/>
              </a:lnSpc>
              <a:buNone/>
            </a:pPr>
            <a:r>
              <a:rPr lang="en-US" sz="1300" b="1" dirty="0">
                <a:solidFill>
                  <a:srgbClr val="4A4A4A"/>
                </a:solidFill>
                <a:latin typeface="DM Sans Bold" pitchFamily="34" charset="0"/>
                <a:ea typeface="DM Sans Bold" pitchFamily="34" charset="-122"/>
                <a:cs typeface="DM Sans Bold" pitchFamily="34" charset="-120"/>
              </a:rPr>
              <a:t>Conative→Cognitive→Affective</a:t>
            </a:r>
            <a:pPr algn="l" indent="0" marL="0">
              <a:lnSpc>
                <a:spcPct val="127000"/>
              </a:lnSpc>
              <a:buNone/>
            </a:pPr>
            <a:r>
              <a:rPr lang="en-US" sz="1300" dirty="0">
                <a:solidFill>
                  <a:srgbClr val="4A4A4A"/>
                </a:solidFill>
                <a:latin typeface="DM Sans" pitchFamily="34" charset="0"/>
                <a:ea typeface="DM Sans" pitchFamily="34" charset="-122"/>
                <a:cs typeface="DM Sans" pitchFamily="34" charset="-120"/>
              </a:rPr>
              <a:t>.</a:t>
            </a:r>
            <a:endParaRPr lang="en-US" sz="13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661475" y="695623"/>
            <a:ext cx="4626157" cy="502047"/>
          </a:xfrm>
          <a:prstGeom prst="rect">
            <a:avLst/>
          </a:prstGeom>
          <a:noFill/>
          <a:ln/>
        </p:spPr>
        <p:txBody>
          <a:bodyPr wrap="none" lIns="0" tIns="0" rIns="0" bIns="0" rtlCol="0" anchor="t"/>
          <a:lstStyle/>
          <a:p>
            <a:pPr algn="l" indent="0" marL="0">
              <a:lnSpc>
                <a:spcPct val="104000"/>
              </a:lnSpc>
              <a:buNone/>
            </a:pPr>
            <a:r>
              <a:rPr lang="en-US" sz="3150" dirty="0">
                <a:solidFill>
                  <a:srgbClr val="9C5461"/>
                </a:solidFill>
                <a:latin typeface="DM Sans SemiBold" pitchFamily="34" charset="0"/>
                <a:ea typeface="DM Sans SemiBold" pitchFamily="34" charset="-122"/>
                <a:cs typeface="DM Sans SemiBold" pitchFamily="34" charset="-120"/>
              </a:rPr>
              <a:t>Consumer Values</a:t>
            </a:r>
            <a:endParaRPr lang="en-US" sz="3150" dirty="0"/>
          </a:p>
        </p:txBody>
      </p:sp>
      <p:sp>
        <p:nvSpPr>
          <p:cNvPr id="3" name="Text 1"/>
          <p:cNvSpPr/>
          <p:nvPr/>
        </p:nvSpPr>
        <p:spPr>
          <a:xfrm>
            <a:off x="661475" y="2565797"/>
            <a:ext cx="2617821" cy="251023"/>
          </a:xfrm>
          <a:prstGeom prst="rect">
            <a:avLst/>
          </a:prstGeom>
          <a:noFill/>
          <a:ln/>
        </p:spPr>
        <p:txBody>
          <a:bodyPr wrap="none" lIns="0" tIns="0" rIns="0" bIns="0" rtlCol="0" anchor="t"/>
          <a:lstStyle/>
          <a:p>
            <a:pPr algn="l" indent="0" marL="0">
              <a:lnSpc>
                <a:spcPct val="104000"/>
              </a:lnSpc>
              <a:buNone/>
            </a:pPr>
            <a:r>
              <a:rPr lang="en-US" sz="1550" dirty="0">
                <a:solidFill>
                  <a:srgbClr val="9C5461"/>
                </a:solidFill>
                <a:latin typeface="DM Sans SemiBold" pitchFamily="34" charset="0"/>
                <a:ea typeface="DM Sans SemiBold" pitchFamily="34" charset="-122"/>
                <a:cs typeface="DM Sans SemiBold" pitchFamily="34" charset="-120"/>
              </a:rPr>
              <a:t>What Are Values?</a:t>
            </a:r>
            <a:endParaRPr lang="en-US" sz="1550" dirty="0"/>
          </a:p>
        </p:txBody>
      </p:sp>
      <p:sp>
        <p:nvSpPr>
          <p:cNvPr id="4" name="Text 2"/>
          <p:cNvSpPr/>
          <p:nvPr/>
        </p:nvSpPr>
        <p:spPr>
          <a:xfrm>
            <a:off x="661475" y="2953345"/>
            <a:ext cx="5238421" cy="475456"/>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4A4A4A"/>
                </a:solidFill>
                <a:latin typeface="DM Sans" pitchFamily="34" charset="0"/>
                <a:ea typeface="DM Sans" pitchFamily="34" charset="-122"/>
                <a:cs typeface="DM Sans" pitchFamily="34" charset="-120"/>
              </a:rPr>
              <a:t>Strongly held beliefs that frame attitudes and guide personal actions. Shaped by personality, environment, and culture.</a:t>
            </a:r>
            <a:endParaRPr lang="en-US" sz="1250" dirty="0"/>
          </a:p>
        </p:txBody>
      </p:sp>
      <p:sp>
        <p:nvSpPr>
          <p:cNvPr id="5" name="Shape 3"/>
          <p:cNvSpPr/>
          <p:nvPr/>
        </p:nvSpPr>
        <p:spPr>
          <a:xfrm>
            <a:off x="661475" y="3582392"/>
            <a:ext cx="5238421" cy="801291"/>
          </a:xfrm>
          <a:prstGeom prst="roundRect">
            <a:avLst>
              <a:gd name="adj" fmla="val 18046"/>
            </a:avLst>
          </a:prstGeom>
          <a:solidFill>
            <a:srgbClr val="B6D6FC"/>
          </a:solidFill>
          <a:ln/>
        </p:spPr>
      </p:sp>
      <p:pic>
        <p:nvPicPr>
          <p:cNvPr id="6" name="Image 0" descr="preencoded.png">    </p:cNvPr>
          <p:cNvPicPr>
            <a:picLocks noChangeAspect="1"/>
          </p:cNvPicPr>
          <p:nvPr/>
        </p:nvPicPr>
        <p:blipFill>
          <a:blip r:embed="rId1"/>
          <a:stretch>
            <a:fillRect/>
          </a:stretch>
        </p:blipFill>
        <p:spPr>
          <a:xfrm>
            <a:off x="822106" y="3813969"/>
            <a:ext cx="200814" cy="160635"/>
          </a:xfrm>
          <a:prstGeom prst="rect">
            <a:avLst/>
          </a:prstGeom>
        </p:spPr>
      </p:pic>
      <p:sp>
        <p:nvSpPr>
          <p:cNvPr id="7" name="Text 4"/>
          <p:cNvSpPr/>
          <p:nvPr/>
        </p:nvSpPr>
        <p:spPr>
          <a:xfrm>
            <a:off x="1183551" y="3745309"/>
            <a:ext cx="4555713" cy="475456"/>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000000"/>
                </a:solidFill>
                <a:latin typeface="DM Sans" pitchFamily="34" charset="0"/>
                <a:ea typeface="DM Sans" pitchFamily="34" charset="-122"/>
                <a:cs typeface="DM Sans" pitchFamily="34" charset="-120"/>
              </a:rPr>
              <a:t>Brand Keys survey: </a:t>
            </a:r>
            <a:pPr algn="l" indent="0" marL="0">
              <a:lnSpc>
                <a:spcPct val="123000"/>
              </a:lnSpc>
              <a:buNone/>
            </a:pPr>
            <a:r>
              <a:rPr lang="en-US" sz="1250" b="1" dirty="0">
                <a:solidFill>
                  <a:srgbClr val="000000"/>
                </a:solidFill>
                <a:latin typeface="DM Sans Bold" pitchFamily="34" charset="0"/>
                <a:ea typeface="DM Sans Bold" pitchFamily="34" charset="-122"/>
                <a:cs typeface="DM Sans Bold" pitchFamily="34" charset="-120"/>
              </a:rPr>
              <a:t>Jeep</a:t>
            </a:r>
            <a:pPr algn="l" indent="0" marL="0">
              <a:lnSpc>
                <a:spcPct val="123000"/>
              </a:lnSpc>
              <a:buNone/>
            </a:pPr>
            <a:r>
              <a:rPr lang="en-US" sz="1250" dirty="0">
                <a:solidFill>
                  <a:srgbClr val="000000"/>
                </a:solidFill>
                <a:latin typeface="DM Sans" pitchFamily="34" charset="0"/>
                <a:ea typeface="DM Sans" pitchFamily="34" charset="-122"/>
                <a:cs typeface="DM Sans" pitchFamily="34" charset="-120"/>
              </a:rPr>
              <a:t> ranked #1 most patriotic brand, followed by Hershey's, Coca-Cola, Levi Strauss, and Disney.</a:t>
            </a:r>
            <a:endParaRPr lang="en-US" sz="1250" dirty="0"/>
          </a:p>
        </p:txBody>
      </p:sp>
      <p:sp>
        <p:nvSpPr>
          <p:cNvPr id="8" name="Text 5"/>
          <p:cNvSpPr/>
          <p:nvPr/>
        </p:nvSpPr>
        <p:spPr>
          <a:xfrm>
            <a:off x="661475" y="4537273"/>
            <a:ext cx="5238421" cy="475456"/>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4A4A4A"/>
                </a:solidFill>
                <a:latin typeface="DM Sans" pitchFamily="34" charset="0"/>
                <a:ea typeface="DM Sans" pitchFamily="34" charset="-122"/>
                <a:cs typeface="DM Sans" pitchFamily="34" charset="-120"/>
              </a:rPr>
              <a:t>Marketers align products with universal values like </a:t>
            </a:r>
            <a:pPr algn="l" indent="0" marL="0">
              <a:lnSpc>
                <a:spcPct val="123000"/>
              </a:lnSpc>
              <a:buNone/>
            </a:pPr>
            <a:r>
              <a:rPr lang="en-US" sz="1250" b="1" dirty="0">
                <a:solidFill>
                  <a:srgbClr val="4A4A4A"/>
                </a:solidFill>
                <a:latin typeface="DM Sans Bold" pitchFamily="34" charset="0"/>
                <a:ea typeface="DM Sans Bold" pitchFamily="34" charset="-122"/>
                <a:cs typeface="DM Sans Bold" pitchFamily="34" charset="-120"/>
              </a:rPr>
              <a:t>patriotism</a:t>
            </a:r>
            <a:pPr algn="l" indent="0" marL="0">
              <a:lnSpc>
                <a:spcPct val="123000"/>
              </a:lnSpc>
              <a:buNone/>
            </a:pPr>
            <a:r>
              <a:rPr lang="en-US" sz="1250" dirty="0">
                <a:solidFill>
                  <a:srgbClr val="4A4A4A"/>
                </a:solidFill>
                <a:latin typeface="DM Sans" pitchFamily="34" charset="0"/>
                <a:ea typeface="DM Sans" pitchFamily="34" charset="-122"/>
                <a:cs typeface="DM Sans" pitchFamily="34" charset="-120"/>
              </a:rPr>
              <a:t> to build brand equity.</a:t>
            </a:r>
            <a:endParaRPr lang="en-US" sz="1250" dirty="0"/>
          </a:p>
        </p:txBody>
      </p:sp>
      <p:pic>
        <p:nvPicPr>
          <p:cNvPr id="9" name="Image 1" descr="preencoded.png">    </p:cNvPr>
          <p:cNvPicPr>
            <a:picLocks noChangeAspect="1"/>
          </p:cNvPicPr>
          <p:nvPr/>
        </p:nvPicPr>
        <p:blipFill>
          <a:blip r:embed="rId2"/>
          <a:stretch>
            <a:fillRect/>
          </a:stretch>
        </p:blipFill>
        <p:spPr>
          <a:xfrm>
            <a:off x="6298149" y="1556048"/>
            <a:ext cx="4452628" cy="4452739"/>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743942"/>
            <a:ext cx="5334958" cy="590649"/>
          </a:xfrm>
          <a:prstGeom prst="rect">
            <a:avLst/>
          </a:prstGeom>
          <a:noFill/>
          <a:ln/>
        </p:spPr>
        <p:txBody>
          <a:bodyPr wrap="none" lIns="0" tIns="0" rIns="0" bIns="0" rtlCol="0" anchor="t"/>
          <a:lstStyle/>
          <a:p>
            <a:pPr algn="l" indent="0" marL="0">
              <a:lnSpc>
                <a:spcPct val="104000"/>
              </a:lnSpc>
              <a:buNone/>
            </a:pPr>
            <a:r>
              <a:rPr lang="en-US" sz="3700" dirty="0">
                <a:solidFill>
                  <a:srgbClr val="9C5461"/>
                </a:solidFill>
                <a:latin typeface="DM Sans SemiBold" pitchFamily="34" charset="0"/>
                <a:ea typeface="DM Sans SemiBold" pitchFamily="34" charset="-122"/>
                <a:cs typeface="DM Sans SemiBold" pitchFamily="34" charset="-120"/>
              </a:rPr>
              <a:t>Cognitive Mapping</a:t>
            </a:r>
            <a:endParaRPr lang="en-US" sz="3700" dirty="0"/>
          </a:p>
        </p:txBody>
      </p:sp>
      <p:sp>
        <p:nvSpPr>
          <p:cNvPr id="4" name="Text 1"/>
          <p:cNvSpPr/>
          <p:nvPr/>
        </p:nvSpPr>
        <p:spPr>
          <a:xfrm>
            <a:off x="661475" y="1618059"/>
            <a:ext cx="6296860"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Cognitive maps simulate the </a:t>
            </a:r>
            <a:pPr algn="l" indent="0" marL="0">
              <a:lnSpc>
                <a:spcPct val="133000"/>
              </a:lnSpc>
              <a:buNone/>
            </a:pPr>
            <a:r>
              <a:rPr lang="en-US" sz="1450" b="1" dirty="0">
                <a:solidFill>
                  <a:srgbClr val="4A4A4A"/>
                </a:solidFill>
                <a:latin typeface="DM Sans Bold" pitchFamily="34" charset="0"/>
                <a:ea typeface="DM Sans Bold" pitchFamily="34" charset="-122"/>
                <a:cs typeface="DM Sans Bold" pitchFamily="34" charset="-120"/>
              </a:rPr>
              <a:t>knowledge structures and memories</a:t>
            </a:r>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 in an individual's mind — beliefs, feelings, and interpretations that shape responses to new information.</a:t>
            </a:r>
            <a:endParaRPr lang="en-US" sz="1450" dirty="0"/>
          </a:p>
        </p:txBody>
      </p:sp>
      <p:sp>
        <p:nvSpPr>
          <p:cNvPr id="5" name="Shape 2"/>
          <p:cNvSpPr/>
          <p:nvPr/>
        </p:nvSpPr>
        <p:spPr>
          <a:xfrm>
            <a:off x="661475" y="2737941"/>
            <a:ext cx="3053877" cy="1744762"/>
          </a:xfrm>
          <a:prstGeom prst="roundRect">
            <a:avLst>
              <a:gd name="adj" fmla="val 9750"/>
            </a:avLst>
          </a:prstGeom>
          <a:solidFill>
            <a:srgbClr val="FFFFFF"/>
          </a:solidFill>
          <a:ln w="25399">
            <a:solidFill>
              <a:srgbClr val="E5B2B7"/>
            </a:solidFill>
            <a:prstDash val="solid"/>
          </a:ln>
          <a:effectLst>
            <a:outerShdw sx="100000" sy="100000" kx="0" ky="0" algn="bl" rotWithShape="0" blurRad="101600" dist="24130" dir="2700000">
              <a:srgbClr val="e5b2b7">
                <a:alpha val="100000"/>
              </a:srgbClr>
            </a:outerShdw>
          </a:effectLst>
        </p:spPr>
      </p:sp>
      <p:sp>
        <p:nvSpPr>
          <p:cNvPr id="6" name="Text 3"/>
          <p:cNvSpPr/>
          <p:nvPr/>
        </p:nvSpPr>
        <p:spPr>
          <a:xfrm>
            <a:off x="875881" y="2952353"/>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Strengthen Linkages</a:t>
            </a:r>
            <a:endParaRPr lang="en-US" sz="1850" dirty="0"/>
          </a:p>
        </p:txBody>
      </p:sp>
      <p:sp>
        <p:nvSpPr>
          <p:cNvPr id="7" name="Text 4"/>
          <p:cNvSpPr/>
          <p:nvPr/>
        </p:nvSpPr>
        <p:spPr>
          <a:xfrm>
            <a:off x="875881" y="3361035"/>
            <a:ext cx="2625064"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Consistent messages reinforce existing brand connections.</a:t>
            </a:r>
            <a:endParaRPr lang="en-US" sz="1450" dirty="0"/>
          </a:p>
        </p:txBody>
      </p:sp>
      <p:sp>
        <p:nvSpPr>
          <p:cNvPr id="8" name="Shape 5"/>
          <p:cNvSpPr/>
          <p:nvPr/>
        </p:nvSpPr>
        <p:spPr>
          <a:xfrm>
            <a:off x="3904359" y="2737941"/>
            <a:ext cx="3053976" cy="1744762"/>
          </a:xfrm>
          <a:prstGeom prst="roundRect">
            <a:avLst>
              <a:gd name="adj" fmla="val 9750"/>
            </a:avLst>
          </a:prstGeom>
          <a:solidFill>
            <a:srgbClr val="FFFFFF"/>
          </a:solidFill>
          <a:ln w="25399">
            <a:solidFill>
              <a:srgbClr val="E5B2B7"/>
            </a:solidFill>
            <a:prstDash val="solid"/>
          </a:ln>
          <a:effectLst>
            <a:outerShdw sx="100000" sy="100000" kx="0" ky="0" algn="bl" rotWithShape="0" blurRad="101600" dist="24130" dir="2700000">
              <a:srgbClr val="e5b2b7">
                <a:alpha val="100000"/>
              </a:srgbClr>
            </a:outerShdw>
          </a:effectLst>
        </p:spPr>
      </p:sp>
      <p:sp>
        <p:nvSpPr>
          <p:cNvPr id="9" name="Text 6"/>
          <p:cNvSpPr/>
          <p:nvPr/>
        </p:nvSpPr>
        <p:spPr>
          <a:xfrm>
            <a:off x="4118765" y="2952353"/>
            <a:ext cx="2377718"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Create New Linkages</a:t>
            </a:r>
            <a:endParaRPr lang="en-US" sz="1850" dirty="0"/>
          </a:p>
        </p:txBody>
      </p:sp>
      <p:sp>
        <p:nvSpPr>
          <p:cNvPr id="10" name="Text 7"/>
          <p:cNvSpPr/>
          <p:nvPr/>
        </p:nvSpPr>
        <p:spPr>
          <a:xfrm>
            <a:off x="4118765" y="3361035"/>
            <a:ext cx="2625163"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New messages build fresh associations (e.g., Ruby Tuesday = good food).</a:t>
            </a:r>
            <a:endParaRPr lang="en-US" sz="1450" dirty="0"/>
          </a:p>
        </p:txBody>
      </p:sp>
      <p:sp>
        <p:nvSpPr>
          <p:cNvPr id="11" name="Shape 8"/>
          <p:cNvSpPr/>
          <p:nvPr/>
        </p:nvSpPr>
        <p:spPr>
          <a:xfrm>
            <a:off x="661475" y="4671715"/>
            <a:ext cx="6296860" cy="1442343"/>
          </a:xfrm>
          <a:prstGeom prst="roundRect">
            <a:avLst>
              <a:gd name="adj" fmla="val 11794"/>
            </a:avLst>
          </a:prstGeom>
          <a:solidFill>
            <a:srgbClr val="FFFFFF"/>
          </a:solidFill>
          <a:ln w="25399">
            <a:solidFill>
              <a:srgbClr val="E5B2B7"/>
            </a:solidFill>
            <a:prstDash val="solid"/>
          </a:ln>
          <a:effectLst>
            <a:outerShdw sx="100000" sy="100000" kx="0" ky="0" algn="bl" rotWithShape="0" blurRad="101600" dist="24130" dir="2700000">
              <a:srgbClr val="e5b2b7">
                <a:alpha val="100000"/>
              </a:srgbClr>
            </a:outerShdw>
          </a:effectLst>
        </p:spPr>
      </p:sp>
      <p:sp>
        <p:nvSpPr>
          <p:cNvPr id="12" name="Text 9"/>
          <p:cNvSpPr/>
          <p:nvPr/>
        </p:nvSpPr>
        <p:spPr>
          <a:xfrm>
            <a:off x="875881" y="4886127"/>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Repetition is Key</a:t>
            </a:r>
            <a:endParaRPr lang="en-US" sz="1850" dirty="0"/>
          </a:p>
        </p:txBody>
      </p:sp>
      <p:sp>
        <p:nvSpPr>
          <p:cNvPr id="13" name="Text 10"/>
          <p:cNvSpPr/>
          <p:nvPr/>
        </p:nvSpPr>
        <p:spPr>
          <a:xfrm>
            <a:off x="875881" y="5294809"/>
            <a:ext cx="5868047"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Short-term memory holds only 5–9 items; repetition moves info to long-term memory.</a:t>
            </a:r>
            <a:endParaRPr lang="en-US" sz="14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661475" y="1263551"/>
            <a:ext cx="6419590" cy="590649"/>
          </a:xfrm>
          <a:prstGeom prst="rect">
            <a:avLst/>
          </a:prstGeom>
          <a:noFill/>
          <a:ln/>
        </p:spPr>
        <p:txBody>
          <a:bodyPr wrap="none" lIns="0" tIns="0" rIns="0" bIns="0" rtlCol="0" anchor="t"/>
          <a:lstStyle/>
          <a:p>
            <a:pPr algn="l" indent="0" marL="0">
              <a:lnSpc>
                <a:spcPct val="104000"/>
              </a:lnSpc>
              <a:buNone/>
            </a:pPr>
            <a:r>
              <a:rPr lang="en-US" sz="3700" dirty="0">
                <a:solidFill>
                  <a:srgbClr val="9C5461"/>
                </a:solidFill>
                <a:latin typeface="DM Sans SemiBold" pitchFamily="34" charset="0"/>
                <a:ea typeface="DM Sans SemiBold" pitchFamily="34" charset="-122"/>
                <a:cs typeface="DM Sans SemiBold" pitchFamily="34" charset="-120"/>
              </a:rPr>
              <a:t>Evaluation of Alternatives</a:t>
            </a:r>
            <a:endParaRPr lang="en-US" sz="3700" dirty="0"/>
          </a:p>
        </p:txBody>
      </p:sp>
      <p:sp>
        <p:nvSpPr>
          <p:cNvPr id="3" name="Shape 1"/>
          <p:cNvSpPr/>
          <p:nvPr/>
        </p:nvSpPr>
        <p:spPr>
          <a:xfrm>
            <a:off x="661475" y="2232223"/>
            <a:ext cx="1311341" cy="355203"/>
          </a:xfrm>
          <a:prstGeom prst="roundRect">
            <a:avLst>
              <a:gd name="adj" fmla="val 38314"/>
            </a:avLst>
          </a:prstGeom>
          <a:solidFill>
            <a:srgbClr val="FFCCD1"/>
          </a:solidFill>
          <a:ln/>
        </p:spPr>
      </p:sp>
      <p:sp>
        <p:nvSpPr>
          <p:cNvPr id="4" name="Text 2"/>
          <p:cNvSpPr/>
          <p:nvPr/>
        </p:nvSpPr>
        <p:spPr>
          <a:xfrm>
            <a:off x="774879" y="2288877"/>
            <a:ext cx="1694118" cy="241895"/>
          </a:xfrm>
          <a:prstGeom prst="rect">
            <a:avLst/>
          </a:prstGeom>
          <a:noFill/>
          <a:ln/>
        </p:spPr>
        <p:txBody>
          <a:bodyPr wrap="none" lIns="0" tIns="0" rIns="0" bIns="0" rtlCol="0" anchor="t"/>
          <a:lstStyle/>
          <a:p>
            <a:pPr algn="l" indent="0" marL="0">
              <a:lnSpc>
                <a:spcPct val="133000"/>
              </a:lnSpc>
              <a:buNone/>
            </a:pPr>
            <a:r>
              <a:rPr lang="en-US" sz="1150" dirty="0">
                <a:solidFill>
                  <a:srgbClr val="4A4A4A"/>
                </a:solidFill>
                <a:latin typeface="DM Sans" pitchFamily="34" charset="0"/>
                <a:ea typeface="DM Sans" pitchFamily="34" charset="-122"/>
                <a:cs typeface="DM Sans" pitchFamily="34" charset="-120"/>
              </a:rPr>
              <a:t>THREE MODELS</a:t>
            </a:r>
            <a:endParaRPr lang="en-US" sz="1150" dirty="0"/>
          </a:p>
        </p:txBody>
      </p:sp>
      <p:pic>
        <p:nvPicPr>
          <p:cNvPr id="5" name="Image 0" descr="preencoded.png">    </p:cNvPr>
          <p:cNvPicPr>
            <a:picLocks noChangeAspect="1"/>
          </p:cNvPicPr>
          <p:nvPr/>
        </p:nvPicPr>
        <p:blipFill>
          <a:blip r:embed="rId1"/>
          <a:stretch>
            <a:fillRect/>
          </a:stretch>
        </p:blipFill>
        <p:spPr>
          <a:xfrm>
            <a:off x="661475" y="2800052"/>
            <a:ext cx="2009923" cy="1242219"/>
          </a:xfrm>
          <a:prstGeom prst="rect">
            <a:avLst/>
          </a:prstGeom>
        </p:spPr>
      </p:pic>
      <p:sp>
        <p:nvSpPr>
          <p:cNvPr id="6" name="Text 3"/>
          <p:cNvSpPr/>
          <p:nvPr/>
        </p:nvSpPr>
        <p:spPr>
          <a:xfrm>
            <a:off x="661475" y="4278511"/>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Evoked Set</a:t>
            </a:r>
            <a:endParaRPr lang="en-US" sz="1850" dirty="0"/>
          </a:p>
        </p:txBody>
      </p:sp>
      <p:sp>
        <p:nvSpPr>
          <p:cNvPr id="7" name="Text 4"/>
          <p:cNvSpPr/>
          <p:nvPr/>
        </p:nvSpPr>
        <p:spPr>
          <a:xfrm>
            <a:off x="661475" y="4687193"/>
            <a:ext cx="3465426"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Brands the consumer actively considers. Goal: get your brand in the evoked set.</a:t>
            </a:r>
            <a:endParaRPr lang="en-US" sz="1450" dirty="0"/>
          </a:p>
        </p:txBody>
      </p:sp>
      <p:pic>
        <p:nvPicPr>
          <p:cNvPr id="8" name="Image 1" descr="preencoded.png">    </p:cNvPr>
          <p:cNvPicPr>
            <a:picLocks noChangeAspect="1"/>
          </p:cNvPicPr>
          <p:nvPr/>
        </p:nvPicPr>
        <p:blipFill>
          <a:blip r:embed="rId2"/>
          <a:stretch>
            <a:fillRect/>
          </a:stretch>
        </p:blipFill>
        <p:spPr>
          <a:xfrm>
            <a:off x="4363135" y="2800052"/>
            <a:ext cx="2009923" cy="1242219"/>
          </a:xfrm>
          <a:prstGeom prst="rect">
            <a:avLst/>
          </a:prstGeom>
        </p:spPr>
      </p:pic>
      <p:sp>
        <p:nvSpPr>
          <p:cNvPr id="9" name="Text 5"/>
          <p:cNvSpPr/>
          <p:nvPr/>
        </p:nvSpPr>
        <p:spPr>
          <a:xfrm>
            <a:off x="4363135" y="4278511"/>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Multiattribute</a:t>
            </a:r>
            <a:endParaRPr lang="en-US" sz="1850" dirty="0"/>
          </a:p>
        </p:txBody>
      </p:sp>
      <p:sp>
        <p:nvSpPr>
          <p:cNvPr id="10" name="Text 6"/>
          <p:cNvSpPr/>
          <p:nvPr/>
        </p:nvSpPr>
        <p:spPr>
          <a:xfrm>
            <a:off x="4363135" y="4687193"/>
            <a:ext cx="3465426"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Rates brands on key attributes weighted by importance. Used for high-involvement purchases.</a:t>
            </a:r>
            <a:endParaRPr lang="en-US" sz="1450" dirty="0"/>
          </a:p>
        </p:txBody>
      </p:sp>
      <p:pic>
        <p:nvPicPr>
          <p:cNvPr id="11" name="Image 2" descr="preencoded.png">    </p:cNvPr>
          <p:cNvPicPr>
            <a:picLocks noChangeAspect="1"/>
          </p:cNvPicPr>
          <p:nvPr/>
        </p:nvPicPr>
        <p:blipFill>
          <a:blip r:embed="rId3"/>
          <a:stretch>
            <a:fillRect/>
          </a:stretch>
        </p:blipFill>
        <p:spPr>
          <a:xfrm>
            <a:off x="8064794" y="2800052"/>
            <a:ext cx="2009923" cy="1242219"/>
          </a:xfrm>
          <a:prstGeom prst="rect">
            <a:avLst/>
          </a:prstGeom>
        </p:spPr>
      </p:pic>
      <p:sp>
        <p:nvSpPr>
          <p:cNvPr id="12" name="Text 7"/>
          <p:cNvSpPr/>
          <p:nvPr/>
        </p:nvSpPr>
        <p:spPr>
          <a:xfrm>
            <a:off x="8064794" y="4278511"/>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Affect Referral</a:t>
            </a:r>
            <a:endParaRPr lang="en-US" sz="1850" dirty="0"/>
          </a:p>
        </p:txBody>
      </p:sp>
      <p:sp>
        <p:nvSpPr>
          <p:cNvPr id="13" name="Text 8"/>
          <p:cNvSpPr/>
          <p:nvPr/>
        </p:nvSpPr>
        <p:spPr>
          <a:xfrm>
            <a:off x="8064794" y="4687193"/>
            <a:ext cx="3465426"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Choose the brand you like best. Saves mental energy; used for low-involvement, repeat purchases.</a:t>
            </a:r>
            <a:endParaRPr lang="en-US" sz="14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661475" y="695623"/>
            <a:ext cx="5565338" cy="502047"/>
          </a:xfrm>
          <a:prstGeom prst="rect">
            <a:avLst/>
          </a:prstGeom>
          <a:noFill/>
          <a:ln/>
        </p:spPr>
        <p:txBody>
          <a:bodyPr wrap="none" lIns="0" tIns="0" rIns="0" bIns="0" rtlCol="0" anchor="t"/>
          <a:lstStyle/>
          <a:p>
            <a:pPr algn="l" indent="0" marL="0">
              <a:lnSpc>
                <a:spcPct val="104000"/>
              </a:lnSpc>
              <a:buNone/>
            </a:pPr>
            <a:r>
              <a:rPr lang="en-US" sz="3150" dirty="0">
                <a:solidFill>
                  <a:srgbClr val="9C5461"/>
                </a:solidFill>
                <a:latin typeface="DM Sans SemiBold" pitchFamily="34" charset="0"/>
                <a:ea typeface="DM Sans SemiBold" pitchFamily="34" charset="-122"/>
                <a:cs typeface="DM Sans SemiBold" pitchFamily="34" charset="-120"/>
              </a:rPr>
              <a:t>Evoked, Inept &amp; Inert Sets</a:t>
            </a:r>
            <a:endParaRPr lang="en-US" sz="3150" dirty="0"/>
          </a:p>
        </p:txBody>
      </p:sp>
      <p:pic>
        <p:nvPicPr>
          <p:cNvPr id="3" name="Image 0" descr="preencoded.png">    </p:cNvPr>
          <p:cNvPicPr>
            <a:picLocks noChangeAspect="1"/>
          </p:cNvPicPr>
          <p:nvPr/>
        </p:nvPicPr>
        <p:blipFill>
          <a:blip r:embed="rId1"/>
          <a:stretch>
            <a:fillRect/>
          </a:stretch>
        </p:blipFill>
        <p:spPr>
          <a:xfrm>
            <a:off x="661475" y="1556048"/>
            <a:ext cx="4452628" cy="4452739"/>
          </a:xfrm>
          <a:prstGeom prst="rect">
            <a:avLst/>
          </a:prstGeom>
        </p:spPr>
      </p:pic>
      <p:sp>
        <p:nvSpPr>
          <p:cNvPr id="4" name="Text 1"/>
          <p:cNvSpPr/>
          <p:nvPr/>
        </p:nvSpPr>
        <p:spPr>
          <a:xfrm>
            <a:off x="6298149" y="2698353"/>
            <a:ext cx="3003376" cy="251023"/>
          </a:xfrm>
          <a:prstGeom prst="rect">
            <a:avLst/>
          </a:prstGeom>
          <a:noFill/>
          <a:ln/>
        </p:spPr>
        <p:txBody>
          <a:bodyPr wrap="none" lIns="0" tIns="0" rIns="0" bIns="0" rtlCol="0" anchor="t"/>
          <a:lstStyle/>
          <a:p>
            <a:pPr algn="l" indent="0" marL="0">
              <a:lnSpc>
                <a:spcPct val="104000"/>
              </a:lnSpc>
              <a:buNone/>
            </a:pPr>
            <a:r>
              <a:rPr lang="en-US" sz="1550" dirty="0">
                <a:solidFill>
                  <a:srgbClr val="9C5461"/>
                </a:solidFill>
                <a:latin typeface="DM Sans SemiBold" pitchFamily="34" charset="0"/>
                <a:ea typeface="DM Sans SemiBold" pitchFamily="34" charset="-122"/>
                <a:cs typeface="DM Sans SemiBold" pitchFamily="34" charset="-120"/>
              </a:rPr>
              <a:t>What This Means for IMC</a:t>
            </a:r>
            <a:endParaRPr lang="en-US" sz="1550" dirty="0"/>
          </a:p>
        </p:txBody>
      </p:sp>
      <p:sp>
        <p:nvSpPr>
          <p:cNvPr id="5" name="Text 2"/>
          <p:cNvSpPr/>
          <p:nvPr/>
        </p:nvSpPr>
        <p:spPr>
          <a:xfrm>
            <a:off x="6298149" y="3085902"/>
            <a:ext cx="5238421" cy="808633"/>
          </a:xfrm>
          <a:prstGeom prst="rect">
            <a:avLst/>
          </a:prstGeom>
          <a:noFill/>
          <a:ln/>
        </p:spPr>
        <p:txBody>
          <a:bodyPr wrap="square" lIns="0" tIns="0" rIns="0" bIns="0" rtlCol="0" anchor="t">
            <a:normAutofit/>
          </a:bodyPr>
          <a:lstStyle/>
          <a:p>
            <a:pPr algn="l" marL="254000" indent="-254000">
              <a:lnSpc>
                <a:spcPct val="123000"/>
              </a:lnSpc>
              <a:buSzPct val="100000"/>
              <a:buChar char="•"/>
            </a:pPr>
            <a:r>
              <a:rPr lang="en-US" sz="1250" b="1" dirty="0">
                <a:solidFill>
                  <a:srgbClr val="4A4A4A"/>
                </a:solidFill>
                <a:latin typeface="DM Sans Bold" pitchFamily="34" charset="0"/>
                <a:ea typeface="DM Sans Bold" pitchFamily="34" charset="-122"/>
                <a:cs typeface="DM Sans Bold" pitchFamily="34" charset="-120"/>
              </a:rPr>
              <a:t>Evoked</a:t>
            </a:r>
            <a:pPr algn="l" marL="254000" indent="-254000">
              <a:lnSpc>
                <a:spcPct val="123000"/>
              </a:lnSpc>
              <a:buSzPct val="100000"/>
              <a:buChar char="•"/>
            </a:pPr>
            <a:r>
              <a:rPr lang="en-US" sz="1250" dirty="0">
                <a:solidFill>
                  <a:srgbClr val="4A4A4A"/>
                </a:solidFill>
                <a:latin typeface="DM Sans" pitchFamily="34" charset="0"/>
                <a:ea typeface="DM Sans" pitchFamily="34" charset="-122"/>
                <a:cs typeface="DM Sans" pitchFamily="34" charset="-120"/>
              </a:rPr>
              <a:t>: Target — get your brand here</a:t>
            </a:r>
            <a:endParaRPr lang="en-US" sz="1250" dirty="0"/>
          </a:p>
          <a:p>
            <a:pPr algn="l" marL="254000" indent="-254000">
              <a:lnSpc>
                <a:spcPct val="123000"/>
              </a:lnSpc>
              <a:buSzPct val="100000"/>
              <a:buChar char="•"/>
            </a:pPr>
            <a:r>
              <a:rPr lang="en-US" sz="1250" b="1" dirty="0">
                <a:solidFill>
                  <a:srgbClr val="4A4A4A"/>
                </a:solidFill>
                <a:latin typeface="DM Sans Bold" pitchFamily="34" charset="0"/>
                <a:ea typeface="DM Sans Bold" pitchFamily="34" charset="-122"/>
                <a:cs typeface="DM Sans Bold" pitchFamily="34" charset="-120"/>
              </a:rPr>
              <a:t>Inept</a:t>
            </a:r>
            <a:pPr algn="l" marL="254000" indent="-254000">
              <a:lnSpc>
                <a:spcPct val="123000"/>
              </a:lnSpc>
              <a:buSzPct val="100000"/>
              <a:buChar char="•"/>
            </a:pPr>
            <a:r>
              <a:rPr lang="en-US" sz="1250" dirty="0">
                <a:solidFill>
                  <a:srgbClr val="4A4A4A"/>
                </a:solidFill>
                <a:latin typeface="DM Sans" pitchFamily="34" charset="0"/>
                <a:ea typeface="DM Sans" pitchFamily="34" charset="-122"/>
                <a:cs typeface="DM Sans" pitchFamily="34" charset="-120"/>
              </a:rPr>
              <a:t>: Avoid — negative associations block consideration</a:t>
            </a:r>
            <a:endParaRPr lang="en-US" sz="1250" dirty="0"/>
          </a:p>
          <a:p>
            <a:pPr algn="l" marL="254000" indent="-254000">
              <a:lnSpc>
                <a:spcPct val="123000"/>
              </a:lnSpc>
              <a:buSzPct val="100000"/>
              <a:buChar char="•"/>
            </a:pPr>
            <a:r>
              <a:rPr lang="en-US" sz="1250" b="1" dirty="0">
                <a:solidFill>
                  <a:srgbClr val="4A4A4A"/>
                </a:solidFill>
                <a:latin typeface="DM Sans Bold" pitchFamily="34" charset="0"/>
                <a:ea typeface="DM Sans Bold" pitchFamily="34" charset="-122"/>
                <a:cs typeface="DM Sans Bold" pitchFamily="34" charset="-120"/>
              </a:rPr>
              <a:t>Inert</a:t>
            </a:r>
            <a:pPr algn="l" marL="254000" indent="-254000">
              <a:lnSpc>
                <a:spcPct val="123000"/>
              </a:lnSpc>
              <a:buSzPct val="100000"/>
              <a:buChar char="•"/>
            </a:pPr>
            <a:r>
              <a:rPr lang="en-US" sz="1250" dirty="0">
                <a:solidFill>
                  <a:srgbClr val="4A4A4A"/>
                </a:solidFill>
                <a:latin typeface="DM Sans" pitchFamily="34" charset="0"/>
                <a:ea typeface="DM Sans" pitchFamily="34" charset="-122"/>
                <a:cs typeface="DM Sans" pitchFamily="34" charset="-120"/>
              </a:rPr>
              <a:t>: Neutral — no linkages, usually eliminated</a:t>
            </a:r>
            <a:endParaRPr lang="en-US" sz="1250" dirty="0"/>
          </a:p>
        </p:txBody>
      </p:sp>
      <p:sp>
        <p:nvSpPr>
          <p:cNvPr id="6" name="Shape 3"/>
          <p:cNvSpPr/>
          <p:nvPr/>
        </p:nvSpPr>
        <p:spPr>
          <a:xfrm>
            <a:off x="6298149" y="4048125"/>
            <a:ext cx="5238421" cy="801291"/>
          </a:xfrm>
          <a:prstGeom prst="roundRect">
            <a:avLst>
              <a:gd name="adj" fmla="val 18046"/>
            </a:avLst>
          </a:prstGeom>
          <a:solidFill>
            <a:srgbClr val="FFCCD1"/>
          </a:solidFill>
          <a:ln/>
        </p:spPr>
      </p:sp>
      <p:pic>
        <p:nvPicPr>
          <p:cNvPr id="7" name="Image 1" descr="preencoded.png">    </p:cNvPr>
          <p:cNvPicPr>
            <a:picLocks noChangeAspect="1"/>
          </p:cNvPicPr>
          <p:nvPr/>
        </p:nvPicPr>
        <p:blipFill>
          <a:blip r:embed="rId2"/>
          <a:stretch>
            <a:fillRect/>
          </a:stretch>
        </p:blipFill>
        <p:spPr>
          <a:xfrm>
            <a:off x="6458781" y="4279702"/>
            <a:ext cx="200814" cy="160635"/>
          </a:xfrm>
          <a:prstGeom prst="rect">
            <a:avLst/>
          </a:prstGeom>
        </p:spPr>
      </p:pic>
      <p:sp>
        <p:nvSpPr>
          <p:cNvPr id="8" name="Text 4"/>
          <p:cNvSpPr/>
          <p:nvPr/>
        </p:nvSpPr>
        <p:spPr>
          <a:xfrm>
            <a:off x="6820225" y="4211042"/>
            <a:ext cx="4555713" cy="475456"/>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000000"/>
                </a:solidFill>
                <a:latin typeface="DM Sans" pitchFamily="34" charset="0"/>
                <a:ea typeface="DM Sans" pitchFamily="34" charset="-122"/>
                <a:cs typeface="DM Sans" pitchFamily="34" charset="-120"/>
              </a:rPr>
              <a:t>Placing a brand in the evoked set may be the </a:t>
            </a:r>
            <a:pPr algn="l" indent="0" marL="0">
              <a:lnSpc>
                <a:spcPct val="123000"/>
              </a:lnSpc>
              <a:buNone/>
            </a:pPr>
            <a:r>
              <a:rPr lang="en-US" sz="1250" b="1" dirty="0">
                <a:solidFill>
                  <a:srgbClr val="000000"/>
                </a:solidFill>
                <a:latin typeface="DM Sans Bold" pitchFamily="34" charset="0"/>
                <a:ea typeface="DM Sans Bold" pitchFamily="34" charset="-122"/>
                <a:cs typeface="DM Sans Bold" pitchFamily="34" charset="-120"/>
              </a:rPr>
              <a:t>primary goal</a:t>
            </a:r>
            <a:pPr algn="l" indent="0" marL="0">
              <a:lnSpc>
                <a:spcPct val="123000"/>
              </a:lnSpc>
              <a:buNone/>
            </a:pPr>
            <a:r>
              <a:rPr lang="en-US" sz="1250" dirty="0">
                <a:solidFill>
                  <a:srgbClr val="000000"/>
                </a:solidFill>
                <a:latin typeface="DM Sans" pitchFamily="34" charset="0"/>
                <a:ea typeface="DM Sans" pitchFamily="34" charset="-122"/>
                <a:cs typeface="DM Sans" pitchFamily="34" charset="-120"/>
              </a:rPr>
              <a:t> of a marketing message.</a:t>
            </a:r>
            <a:endParaRPr lang="en-US" sz="125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661475" y="895152"/>
            <a:ext cx="10712877" cy="590649"/>
          </a:xfrm>
          <a:prstGeom prst="rect">
            <a:avLst/>
          </a:prstGeom>
          <a:noFill/>
          <a:ln/>
        </p:spPr>
        <p:txBody>
          <a:bodyPr wrap="none" lIns="0" tIns="0" rIns="0" bIns="0" rtlCol="0" anchor="t"/>
          <a:lstStyle/>
          <a:p>
            <a:pPr algn="l" indent="0" marL="0">
              <a:lnSpc>
                <a:spcPct val="104000"/>
              </a:lnSpc>
              <a:buNone/>
            </a:pPr>
            <a:r>
              <a:rPr lang="en-US" sz="3700" dirty="0">
                <a:solidFill>
                  <a:srgbClr val="9C5461"/>
                </a:solidFill>
                <a:latin typeface="DM Sans SemiBold" pitchFamily="34" charset="0"/>
                <a:ea typeface="DM Sans SemiBold" pitchFamily="34" charset="-122"/>
                <a:cs typeface="DM Sans SemiBold" pitchFamily="34" charset="-120"/>
              </a:rPr>
              <a:t>Trends in the Consumer Buying Environment</a:t>
            </a:r>
            <a:endParaRPr lang="en-US" sz="3700" dirty="0"/>
          </a:p>
        </p:txBody>
      </p:sp>
      <p:sp>
        <p:nvSpPr>
          <p:cNvPr id="3" name="Shape 1"/>
          <p:cNvSpPr/>
          <p:nvPr/>
        </p:nvSpPr>
        <p:spPr>
          <a:xfrm>
            <a:off x="661475" y="1863824"/>
            <a:ext cx="3496877" cy="567035"/>
          </a:xfrm>
          <a:prstGeom prst="roundRect">
            <a:avLst>
              <a:gd name="adj" fmla="val 480017"/>
            </a:avLst>
          </a:prstGeom>
          <a:solidFill>
            <a:srgbClr val="FFCCD1"/>
          </a:solidFill>
          <a:ln w="6350">
            <a:solidFill>
              <a:srgbClr val="E5B2B7"/>
            </a:solidFill>
            <a:prstDash val="solid"/>
          </a:ln>
          <a:effectLst>
            <a:outerShdw sx="100000" sy="100000" kx="0" ky="0" algn="bl" rotWithShape="0" blurRad="101600" dist="24130" dir="2700000">
              <a:srgbClr val="e5b2b7">
                <a:alpha val="100000"/>
              </a:srgbClr>
            </a:outerShdw>
          </a:effectLst>
        </p:spPr>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2268183" y="2005509"/>
            <a:ext cx="283461" cy="283468"/>
          </a:xfrm>
          <a:prstGeom prst="rect">
            <a:avLst/>
          </a:prstGeom>
        </p:spPr>
      </p:pic>
      <p:sp>
        <p:nvSpPr>
          <p:cNvPr id="5" name="Text 2"/>
          <p:cNvSpPr/>
          <p:nvPr/>
        </p:nvSpPr>
        <p:spPr>
          <a:xfrm>
            <a:off x="850482" y="2619871"/>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Age Complexity</a:t>
            </a:r>
            <a:endParaRPr lang="en-US" sz="1850" dirty="0"/>
          </a:p>
        </p:txBody>
      </p:sp>
      <p:sp>
        <p:nvSpPr>
          <p:cNvPr id="6" name="Shape 3"/>
          <p:cNvSpPr/>
          <p:nvPr/>
        </p:nvSpPr>
        <p:spPr>
          <a:xfrm>
            <a:off x="4347359" y="1863824"/>
            <a:ext cx="3496877" cy="567035"/>
          </a:xfrm>
          <a:prstGeom prst="roundRect">
            <a:avLst>
              <a:gd name="adj" fmla="val 480017"/>
            </a:avLst>
          </a:prstGeom>
          <a:solidFill>
            <a:srgbClr val="FFCCD1"/>
          </a:solidFill>
          <a:ln w="6350">
            <a:solidFill>
              <a:srgbClr val="E5B2B7"/>
            </a:solidFill>
            <a:prstDash val="solid"/>
          </a:ln>
          <a:effectLst>
            <a:outerShdw sx="100000" sy="100000" kx="0" ky="0" algn="bl" rotWithShape="0" blurRad="101600" dist="24130" dir="2700000">
              <a:srgbClr val="e5b2b7">
                <a:alpha val="100000"/>
              </a:srgbClr>
            </a:outerShdw>
          </a:effectLst>
        </p:spPr>
      </p:sp>
      <p:pic>
        <p:nvPicPr>
          <p:cNvPr id="7"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954067" y="2005509"/>
            <a:ext cx="283461" cy="283468"/>
          </a:xfrm>
          <a:prstGeom prst="rect">
            <a:avLst/>
          </a:prstGeom>
        </p:spPr>
      </p:pic>
      <p:sp>
        <p:nvSpPr>
          <p:cNvPr id="8" name="Text 4"/>
          <p:cNvSpPr/>
          <p:nvPr/>
        </p:nvSpPr>
        <p:spPr>
          <a:xfrm>
            <a:off x="4536366" y="2619871"/>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Gender Complexity</a:t>
            </a:r>
            <a:endParaRPr lang="en-US" sz="1850" dirty="0"/>
          </a:p>
        </p:txBody>
      </p:sp>
      <p:sp>
        <p:nvSpPr>
          <p:cNvPr id="9" name="Shape 5"/>
          <p:cNvSpPr/>
          <p:nvPr/>
        </p:nvSpPr>
        <p:spPr>
          <a:xfrm>
            <a:off x="8033244" y="1863824"/>
            <a:ext cx="3496877" cy="567035"/>
          </a:xfrm>
          <a:prstGeom prst="roundRect">
            <a:avLst>
              <a:gd name="adj" fmla="val 480017"/>
            </a:avLst>
          </a:prstGeom>
          <a:solidFill>
            <a:srgbClr val="FFCCD1"/>
          </a:solidFill>
          <a:ln w="6350">
            <a:solidFill>
              <a:srgbClr val="E5B2B7"/>
            </a:solidFill>
            <a:prstDash val="solid"/>
          </a:ln>
          <a:effectLst>
            <a:outerShdw sx="100000" sy="100000" kx="0" ky="0" algn="bl" rotWithShape="0" blurRad="101600" dist="24130" dir="2700000">
              <a:srgbClr val="e5b2b7">
                <a:alpha val="100000"/>
              </a:srgbClr>
            </a:outerShdw>
          </a:effectLst>
        </p:spPr>
      </p:sp>
      <p:pic>
        <p:nvPicPr>
          <p:cNvPr id="10"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639952" y="2005509"/>
            <a:ext cx="283461" cy="283468"/>
          </a:xfrm>
          <a:prstGeom prst="rect">
            <a:avLst/>
          </a:prstGeom>
        </p:spPr>
      </p:pic>
      <p:sp>
        <p:nvSpPr>
          <p:cNvPr id="11" name="Text 6"/>
          <p:cNvSpPr/>
          <p:nvPr/>
        </p:nvSpPr>
        <p:spPr>
          <a:xfrm>
            <a:off x="8222251" y="2619871"/>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Active Lifestyles</a:t>
            </a:r>
            <a:endParaRPr lang="en-US" sz="1850" dirty="0"/>
          </a:p>
        </p:txBody>
      </p:sp>
      <p:sp>
        <p:nvSpPr>
          <p:cNvPr id="12" name="Shape 7"/>
          <p:cNvSpPr/>
          <p:nvPr/>
        </p:nvSpPr>
        <p:spPr>
          <a:xfrm>
            <a:off x="661475" y="3293170"/>
            <a:ext cx="3496877" cy="567035"/>
          </a:xfrm>
          <a:prstGeom prst="roundRect">
            <a:avLst>
              <a:gd name="adj" fmla="val 480017"/>
            </a:avLst>
          </a:prstGeom>
          <a:solidFill>
            <a:srgbClr val="FFCCD1"/>
          </a:solidFill>
          <a:ln w="6350">
            <a:solidFill>
              <a:srgbClr val="E5B2B7"/>
            </a:solidFill>
            <a:prstDash val="solid"/>
          </a:ln>
          <a:effectLst>
            <a:outerShdw sx="100000" sy="100000" kx="0" ky="0" algn="bl" rotWithShape="0" blurRad="101600" dist="24130" dir="2700000">
              <a:srgbClr val="e5b2b7">
                <a:alpha val="100000"/>
              </a:srgbClr>
            </a:outerShdw>
          </a:effectLst>
        </p:spPr>
      </p:sp>
      <p:pic>
        <p:nvPicPr>
          <p:cNvPr id="13"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268183" y="3434854"/>
            <a:ext cx="283461" cy="283468"/>
          </a:xfrm>
          <a:prstGeom prst="rect">
            <a:avLst/>
          </a:prstGeom>
        </p:spPr>
      </p:pic>
      <p:sp>
        <p:nvSpPr>
          <p:cNvPr id="14" name="Text 8"/>
          <p:cNvSpPr/>
          <p:nvPr/>
        </p:nvSpPr>
        <p:spPr>
          <a:xfrm>
            <a:off x="850482" y="4049216"/>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Diverse Lifestyles</a:t>
            </a:r>
            <a:endParaRPr lang="en-US" sz="1850" dirty="0"/>
          </a:p>
        </p:txBody>
      </p:sp>
      <p:sp>
        <p:nvSpPr>
          <p:cNvPr id="15" name="Shape 9"/>
          <p:cNvSpPr/>
          <p:nvPr/>
        </p:nvSpPr>
        <p:spPr>
          <a:xfrm>
            <a:off x="4347359" y="3293170"/>
            <a:ext cx="3496877" cy="567035"/>
          </a:xfrm>
          <a:prstGeom prst="roundRect">
            <a:avLst>
              <a:gd name="adj" fmla="val 480017"/>
            </a:avLst>
          </a:prstGeom>
          <a:solidFill>
            <a:srgbClr val="FFCCD1"/>
          </a:solidFill>
          <a:ln w="6350">
            <a:solidFill>
              <a:srgbClr val="E5B2B7"/>
            </a:solidFill>
            <a:prstDash val="solid"/>
          </a:ln>
          <a:effectLst>
            <a:outerShdw sx="100000" sy="100000" kx="0" ky="0" algn="bl" rotWithShape="0" blurRad="101600" dist="24130" dir="2700000">
              <a:srgbClr val="e5b2b7">
                <a:alpha val="100000"/>
              </a:srgbClr>
            </a:outerShdw>
          </a:effectLst>
        </p:spPr>
      </p:sp>
      <p:pic>
        <p:nvPicPr>
          <p:cNvPr id="16"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954067" y="3434854"/>
            <a:ext cx="283461" cy="283468"/>
          </a:xfrm>
          <a:prstGeom prst="rect">
            <a:avLst/>
          </a:prstGeom>
        </p:spPr>
      </p:pic>
      <p:sp>
        <p:nvSpPr>
          <p:cNvPr id="17" name="Text 10"/>
          <p:cNvSpPr/>
          <p:nvPr/>
        </p:nvSpPr>
        <p:spPr>
          <a:xfrm>
            <a:off x="4536366" y="4049216"/>
            <a:ext cx="3072133"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Communication Revolution</a:t>
            </a:r>
            <a:endParaRPr lang="en-US" sz="1850" dirty="0"/>
          </a:p>
        </p:txBody>
      </p:sp>
      <p:sp>
        <p:nvSpPr>
          <p:cNvPr id="18" name="Shape 11"/>
          <p:cNvSpPr/>
          <p:nvPr/>
        </p:nvSpPr>
        <p:spPr>
          <a:xfrm>
            <a:off x="8033244" y="3293170"/>
            <a:ext cx="3496877" cy="567035"/>
          </a:xfrm>
          <a:prstGeom prst="roundRect">
            <a:avLst>
              <a:gd name="adj" fmla="val 480017"/>
            </a:avLst>
          </a:prstGeom>
          <a:solidFill>
            <a:srgbClr val="FFCCD1"/>
          </a:solidFill>
          <a:ln w="6350">
            <a:solidFill>
              <a:srgbClr val="E5B2B7"/>
            </a:solidFill>
            <a:prstDash val="solid"/>
          </a:ln>
          <a:effectLst>
            <a:outerShdw sx="100000" sy="100000" kx="0" ky="0" algn="bl" rotWithShape="0" blurRad="101600" dist="24130" dir="2700000">
              <a:srgbClr val="e5b2b7">
                <a:alpha val="100000"/>
              </a:srgbClr>
            </a:outerShdw>
          </a:effectLst>
        </p:spPr>
      </p:sp>
      <p:pic>
        <p:nvPicPr>
          <p:cNvPr id="19" name="Image 5" descr="preencoded.png">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639952" y="3434854"/>
            <a:ext cx="283461" cy="283468"/>
          </a:xfrm>
          <a:prstGeom prst="rect">
            <a:avLst/>
          </a:prstGeom>
        </p:spPr>
      </p:pic>
      <p:sp>
        <p:nvSpPr>
          <p:cNvPr id="20" name="Text 12"/>
          <p:cNvSpPr/>
          <p:nvPr/>
        </p:nvSpPr>
        <p:spPr>
          <a:xfrm>
            <a:off x="8222251" y="4049216"/>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Experience Pursuits</a:t>
            </a:r>
            <a:endParaRPr lang="en-US" sz="1850" dirty="0"/>
          </a:p>
        </p:txBody>
      </p:sp>
      <p:sp>
        <p:nvSpPr>
          <p:cNvPr id="21" name="Shape 13"/>
          <p:cNvSpPr/>
          <p:nvPr/>
        </p:nvSpPr>
        <p:spPr>
          <a:xfrm>
            <a:off x="661475" y="4722515"/>
            <a:ext cx="3496877" cy="567035"/>
          </a:xfrm>
          <a:prstGeom prst="roundRect">
            <a:avLst>
              <a:gd name="adj" fmla="val 480017"/>
            </a:avLst>
          </a:prstGeom>
          <a:solidFill>
            <a:srgbClr val="FFCCD1"/>
          </a:solidFill>
          <a:ln w="6350">
            <a:solidFill>
              <a:srgbClr val="E5B2B7"/>
            </a:solidFill>
            <a:prstDash val="solid"/>
          </a:ln>
          <a:effectLst>
            <a:outerShdw sx="100000" sy="100000" kx="0" ky="0" algn="bl" rotWithShape="0" blurRad="101600" dist="24130" dir="2700000">
              <a:srgbClr val="e5b2b7">
                <a:alpha val="100000"/>
              </a:srgbClr>
            </a:outerShdw>
          </a:effectLst>
        </p:spPr>
      </p:sp>
      <p:pic>
        <p:nvPicPr>
          <p:cNvPr id="22" name="Image 6" descr="preencoded.png">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2268183" y="4864199"/>
            <a:ext cx="283461" cy="283468"/>
          </a:xfrm>
          <a:prstGeom prst="rect">
            <a:avLst/>
          </a:prstGeom>
        </p:spPr>
      </p:pic>
      <p:sp>
        <p:nvSpPr>
          <p:cNvPr id="23" name="Text 14"/>
          <p:cNvSpPr/>
          <p:nvPr/>
        </p:nvSpPr>
        <p:spPr>
          <a:xfrm>
            <a:off x="850482" y="5478562"/>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Health Emphasis</a:t>
            </a:r>
            <a:endParaRPr lang="en-US" sz="185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661475" y="1455837"/>
            <a:ext cx="8898608" cy="590649"/>
          </a:xfrm>
          <a:prstGeom prst="rect">
            <a:avLst/>
          </a:prstGeom>
          <a:noFill/>
          <a:ln/>
        </p:spPr>
        <p:txBody>
          <a:bodyPr wrap="none" lIns="0" tIns="0" rIns="0" bIns="0" rtlCol="0" anchor="t"/>
          <a:lstStyle/>
          <a:p>
            <a:pPr algn="l" indent="0" marL="0">
              <a:lnSpc>
                <a:spcPct val="104000"/>
              </a:lnSpc>
              <a:buNone/>
            </a:pPr>
            <a:r>
              <a:rPr lang="en-US" sz="3700" dirty="0">
                <a:solidFill>
                  <a:srgbClr val="9C5461"/>
                </a:solidFill>
                <a:latin typeface="DM Sans SemiBold" pitchFamily="34" charset="0"/>
                <a:ea typeface="DM Sans SemiBold" pitchFamily="34" charset="-122"/>
                <a:cs typeface="DM Sans SemiBold" pitchFamily="34" charset="-120"/>
              </a:rPr>
              <a:t>Key Consumer Trends — Closer Look</a:t>
            </a:r>
            <a:endParaRPr lang="en-US" sz="3700" dirty="0"/>
          </a:p>
        </p:txBody>
      </p:sp>
      <p:sp>
        <p:nvSpPr>
          <p:cNvPr id="3" name="Shape 1"/>
          <p:cNvSpPr/>
          <p:nvPr/>
        </p:nvSpPr>
        <p:spPr>
          <a:xfrm>
            <a:off x="661475" y="2424509"/>
            <a:ext cx="3496877" cy="2009080"/>
          </a:xfrm>
          <a:prstGeom prst="roundRect">
            <a:avLst>
              <a:gd name="adj" fmla="val 8467"/>
            </a:avLst>
          </a:prstGeom>
          <a:solidFill>
            <a:srgbClr val="FFCCD1"/>
          </a:solidFill>
          <a:ln w="6350">
            <a:solidFill>
              <a:srgbClr val="E5B2B7"/>
            </a:solidFill>
            <a:prstDash val="solid"/>
          </a:ln>
          <a:effectLst>
            <a:outerShdw sx="100000" sy="100000" kx="0" ky="0" algn="bl" rotWithShape="0" blurRad="101600" dist="24130" dir="2700000">
              <a:srgbClr val="e5b2b7">
                <a:alpha val="100000"/>
              </a:srgbClr>
            </a:outerShdw>
          </a:effectLst>
        </p:spPr>
      </p:sp>
      <p:sp>
        <p:nvSpPr>
          <p:cNvPr id="4" name="Text 2"/>
          <p:cNvSpPr/>
          <p:nvPr/>
        </p:nvSpPr>
        <p:spPr>
          <a:xfrm>
            <a:off x="856832" y="2619871"/>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Age &amp; Gender</a:t>
            </a:r>
            <a:endParaRPr lang="en-US" sz="1850" dirty="0"/>
          </a:p>
        </p:txBody>
      </p:sp>
      <p:sp>
        <p:nvSpPr>
          <p:cNvPr id="5" name="Text 3"/>
          <p:cNvSpPr/>
          <p:nvPr/>
        </p:nvSpPr>
        <p:spPr>
          <a:xfrm>
            <a:off x="856832" y="3028553"/>
            <a:ext cx="3106164" cy="1209675"/>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Kids mature earlier; adults resist aging. Men now 1/3 of primary household shoppers, spending 38% of grocery dollars.</a:t>
            </a:r>
            <a:endParaRPr lang="en-US" sz="1450" dirty="0"/>
          </a:p>
        </p:txBody>
      </p:sp>
      <p:sp>
        <p:nvSpPr>
          <p:cNvPr id="6" name="Shape 4"/>
          <p:cNvSpPr/>
          <p:nvPr/>
        </p:nvSpPr>
        <p:spPr>
          <a:xfrm>
            <a:off x="4347359" y="2424509"/>
            <a:ext cx="3496877" cy="2009080"/>
          </a:xfrm>
          <a:prstGeom prst="roundRect">
            <a:avLst>
              <a:gd name="adj" fmla="val 8467"/>
            </a:avLst>
          </a:prstGeom>
          <a:solidFill>
            <a:srgbClr val="FFCCD1"/>
          </a:solidFill>
          <a:ln w="6350">
            <a:solidFill>
              <a:srgbClr val="E5B2B7"/>
            </a:solidFill>
            <a:prstDash val="solid"/>
          </a:ln>
          <a:effectLst>
            <a:outerShdw sx="100000" sy="100000" kx="0" ky="0" algn="bl" rotWithShape="0" blurRad="101600" dist="24130" dir="2700000">
              <a:srgbClr val="e5b2b7">
                <a:alpha val="100000"/>
              </a:srgbClr>
            </a:outerShdw>
          </a:effectLst>
        </p:spPr>
      </p:sp>
      <p:sp>
        <p:nvSpPr>
          <p:cNvPr id="7" name="Text 5"/>
          <p:cNvSpPr/>
          <p:nvPr/>
        </p:nvSpPr>
        <p:spPr>
          <a:xfrm>
            <a:off x="4542716" y="2619871"/>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Busy &amp; Diverse</a:t>
            </a:r>
            <a:endParaRPr lang="en-US" sz="1850" dirty="0"/>
          </a:p>
        </p:txBody>
      </p:sp>
      <p:sp>
        <p:nvSpPr>
          <p:cNvPr id="8" name="Text 6"/>
          <p:cNvSpPr/>
          <p:nvPr/>
        </p:nvSpPr>
        <p:spPr>
          <a:xfrm>
            <a:off x="4542716" y="3028553"/>
            <a:ext cx="3106164" cy="1209675"/>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47% prefer free time over money. Convenience products surge. Diverse living arrangements reshape target markets.</a:t>
            </a:r>
            <a:endParaRPr lang="en-US" sz="1450" dirty="0"/>
          </a:p>
        </p:txBody>
      </p:sp>
      <p:sp>
        <p:nvSpPr>
          <p:cNvPr id="9" name="Shape 7"/>
          <p:cNvSpPr/>
          <p:nvPr/>
        </p:nvSpPr>
        <p:spPr>
          <a:xfrm>
            <a:off x="8033244" y="2424509"/>
            <a:ext cx="3496877" cy="2009080"/>
          </a:xfrm>
          <a:prstGeom prst="roundRect">
            <a:avLst>
              <a:gd name="adj" fmla="val 8467"/>
            </a:avLst>
          </a:prstGeom>
          <a:solidFill>
            <a:srgbClr val="FFCCD1"/>
          </a:solidFill>
          <a:ln w="6350">
            <a:solidFill>
              <a:srgbClr val="E5B2B7"/>
            </a:solidFill>
            <a:prstDash val="solid"/>
          </a:ln>
          <a:effectLst>
            <a:outerShdw sx="100000" sy="100000" kx="0" ky="0" algn="bl" rotWithShape="0" blurRad="101600" dist="24130" dir="2700000">
              <a:srgbClr val="e5b2b7">
                <a:alpha val="100000"/>
              </a:srgbClr>
            </a:outerShdw>
          </a:effectLst>
        </p:spPr>
      </p:sp>
      <p:sp>
        <p:nvSpPr>
          <p:cNvPr id="10" name="Text 8"/>
          <p:cNvSpPr/>
          <p:nvPr/>
        </p:nvSpPr>
        <p:spPr>
          <a:xfrm>
            <a:off x="8228600" y="2619871"/>
            <a:ext cx="2441216"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Experiences &amp; Health</a:t>
            </a:r>
            <a:endParaRPr lang="en-US" sz="1850" dirty="0"/>
          </a:p>
        </p:txBody>
      </p:sp>
      <p:sp>
        <p:nvSpPr>
          <p:cNvPr id="11" name="Text 9"/>
          <p:cNvSpPr/>
          <p:nvPr/>
        </p:nvSpPr>
        <p:spPr>
          <a:xfrm>
            <a:off x="8228600" y="3028553"/>
            <a:ext cx="3106164" cy="1209675"/>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Consumers buy experiences over things. Health + convenience = winning combo. Reebok's "Live with Fire" campaign exemplifies this.</a:t>
            </a:r>
            <a:endParaRPr lang="en-US" sz="1450" dirty="0"/>
          </a:p>
        </p:txBody>
      </p:sp>
      <p:sp>
        <p:nvSpPr>
          <p:cNvPr id="12" name="Shape 10"/>
          <p:cNvSpPr/>
          <p:nvPr/>
        </p:nvSpPr>
        <p:spPr>
          <a:xfrm>
            <a:off x="661475" y="4646216"/>
            <a:ext cx="10868745" cy="755948"/>
          </a:xfrm>
          <a:prstGeom prst="roundRect">
            <a:avLst>
              <a:gd name="adj" fmla="val 22504"/>
            </a:avLst>
          </a:prstGeom>
          <a:solidFill>
            <a:srgbClr val="B6D6FC"/>
          </a:solidFill>
          <a:ln/>
        </p:spPr>
      </p:sp>
      <p:pic>
        <p:nvPicPr>
          <p:cNvPr id="13" name="Image 0" descr="preencoded.png">    </p:cNvPr>
          <p:cNvPicPr>
            <a:picLocks noChangeAspect="1"/>
          </p:cNvPicPr>
          <p:nvPr/>
        </p:nvPicPr>
        <p:blipFill>
          <a:blip r:embed="rId1"/>
          <a:stretch>
            <a:fillRect/>
          </a:stretch>
        </p:blipFill>
        <p:spPr>
          <a:xfrm>
            <a:off x="850482" y="4913908"/>
            <a:ext cx="236234" cy="189012"/>
          </a:xfrm>
          <a:prstGeom prst="rect">
            <a:avLst/>
          </a:prstGeom>
        </p:spPr>
      </p:pic>
      <p:sp>
        <p:nvSpPr>
          <p:cNvPr id="14" name="Text 11"/>
          <p:cNvSpPr/>
          <p:nvPr/>
        </p:nvSpPr>
        <p:spPr>
          <a:xfrm>
            <a:off x="1275723" y="4882455"/>
            <a:ext cx="10675075" cy="302419"/>
          </a:xfrm>
          <a:prstGeom prst="rect">
            <a:avLst/>
          </a:prstGeom>
          <a:noFill/>
          <a:ln/>
        </p:spPr>
        <p:txBody>
          <a:bodyPr wrap="none" lIns="0" tIns="0" rIns="0" bIns="0" rtlCol="0" anchor="t"/>
          <a:lstStyle/>
          <a:p>
            <a:pPr algn="l" indent="0" marL="0">
              <a:lnSpc>
                <a:spcPct val="133000"/>
              </a:lnSpc>
              <a:buNone/>
            </a:pPr>
            <a:r>
              <a:rPr lang="en-US" sz="1450" dirty="0">
                <a:solidFill>
                  <a:srgbClr val="000000"/>
                </a:solidFill>
                <a:latin typeface="DM Sans" pitchFamily="34" charset="0"/>
                <a:ea typeface="DM Sans" pitchFamily="34" charset="-122"/>
                <a:cs typeface="DM Sans" pitchFamily="34" charset="-120"/>
              </a:rPr>
              <a:t>Social media enables instant negative word-of-mouth — and powerful positive engagement.</a:t>
            </a:r>
            <a:endParaRPr lang="en-US" sz="145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nvSpPr>
        <p:spPr>
          <a:xfrm>
            <a:off x="661475" y="911126"/>
            <a:ext cx="5334958" cy="590649"/>
          </a:xfrm>
          <a:prstGeom prst="rect">
            <a:avLst/>
          </a:prstGeom>
          <a:noFill/>
          <a:ln/>
        </p:spPr>
        <p:txBody>
          <a:bodyPr wrap="none" lIns="0" tIns="0" rIns="0" bIns="0" rtlCol="0" anchor="t"/>
          <a:lstStyle/>
          <a:p>
            <a:pPr algn="l" indent="0" marL="0">
              <a:lnSpc>
                <a:spcPct val="104000"/>
              </a:lnSpc>
              <a:buNone/>
            </a:pPr>
            <a:r>
              <a:rPr lang="en-US" sz="3700" dirty="0">
                <a:solidFill>
                  <a:srgbClr val="9C5461"/>
                </a:solidFill>
                <a:latin typeface="DM Sans SemiBold" pitchFamily="34" charset="0"/>
                <a:ea typeface="DM Sans SemiBold" pitchFamily="34" charset="-122"/>
                <a:cs typeface="DM Sans SemiBold" pitchFamily="34" charset="-120"/>
              </a:rPr>
              <a:t>B2B Buyer Behaviors</a:t>
            </a:r>
            <a:endParaRPr lang="en-US" sz="3700" dirty="0"/>
          </a:p>
        </p:txBody>
      </p:sp>
      <p:sp>
        <p:nvSpPr>
          <p:cNvPr id="3" name="Text 1"/>
          <p:cNvSpPr/>
          <p:nvPr/>
        </p:nvSpPr>
        <p:spPr>
          <a:xfrm>
            <a:off x="661475" y="1879798"/>
            <a:ext cx="11478330" cy="302419"/>
          </a:xfrm>
          <a:prstGeom prst="rect">
            <a:avLst/>
          </a:prstGeom>
          <a:noFill/>
          <a:ln/>
        </p:spPr>
        <p:txBody>
          <a:bodyPr wrap="none" lIns="0" tIns="0" rIns="0" bIns="0" rtlCol="0" anchor="t"/>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In business purchases, </a:t>
            </a:r>
            <a:pPr algn="l" indent="0" marL="0">
              <a:lnSpc>
                <a:spcPct val="133000"/>
              </a:lnSpc>
              <a:buNone/>
            </a:pPr>
            <a:r>
              <a:rPr lang="en-US" sz="1450" b="1" dirty="0">
                <a:solidFill>
                  <a:srgbClr val="4A4A4A"/>
                </a:solidFill>
                <a:latin typeface="DM Sans Bold" pitchFamily="34" charset="0"/>
                <a:ea typeface="DM Sans Bold" pitchFamily="34" charset="-122"/>
                <a:cs typeface="DM Sans Bold" pitchFamily="34" charset="-120"/>
              </a:rPr>
              <a:t>multiple people</a:t>
            </a:r>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 make decisions. Corporate policies, costs, quality, and profit all influence outcomes.</a:t>
            </a:r>
            <a:endParaRPr lang="en-US" sz="145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2394843"/>
            <a:ext cx="3496877" cy="1681460"/>
          </a:xfrm>
          <a:prstGeom prst="rect">
            <a:avLst/>
          </a:prstGeom>
        </p:spPr>
      </p:pic>
      <p:sp>
        <p:nvSpPr>
          <p:cNvPr id="5" name="Text 2"/>
          <p:cNvSpPr/>
          <p:nvPr/>
        </p:nvSpPr>
        <p:spPr>
          <a:xfrm>
            <a:off x="2296410" y="2536627"/>
            <a:ext cx="226808" cy="283468"/>
          </a:xfrm>
          <a:prstGeom prst="rect">
            <a:avLst/>
          </a:prstGeom>
          <a:noFill/>
          <a:ln/>
        </p:spPr>
        <p:txBody>
          <a:bodyPr wrap="none" lIns="0" tIns="0" rIns="0" bIns="0" rtlCol="0" anchor="ctr"/>
          <a:lstStyle/>
          <a:p>
            <a:pPr algn="ctr" indent="0" marL="0">
              <a:lnSpc>
                <a:spcPct val="100000"/>
              </a:lnSpc>
              <a:buNone/>
            </a:pPr>
            <a:r>
              <a:rPr lang="en-US" sz="1750" dirty="0">
                <a:solidFill>
                  <a:srgbClr val="000000"/>
                </a:solidFill>
                <a:latin typeface="DM Sans SemiBold" pitchFamily="34" charset="0"/>
                <a:ea typeface="DM Sans SemiBold" pitchFamily="34" charset="-122"/>
                <a:cs typeface="DM Sans SemiBold" pitchFamily="34" charset="-120"/>
              </a:rPr>
              <a:t>1</a:t>
            </a:r>
            <a:endParaRPr lang="en-US" sz="1750" dirty="0"/>
          </a:p>
        </p:txBody>
      </p:sp>
      <p:sp>
        <p:nvSpPr>
          <p:cNvPr id="6" name="Text 3"/>
          <p:cNvSpPr/>
          <p:nvPr/>
        </p:nvSpPr>
        <p:spPr>
          <a:xfrm>
            <a:off x="875881" y="3150791"/>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Users</a:t>
            </a:r>
            <a:endParaRPr lang="en-US" sz="1850" dirty="0"/>
          </a:p>
        </p:txBody>
      </p:sp>
      <p:sp>
        <p:nvSpPr>
          <p:cNvPr id="7" name="Text 4"/>
          <p:cNvSpPr/>
          <p:nvPr/>
        </p:nvSpPr>
        <p:spPr>
          <a:xfrm>
            <a:off x="875881" y="3559473"/>
            <a:ext cx="3068065" cy="302419"/>
          </a:xfrm>
          <a:prstGeom prst="rect">
            <a:avLst/>
          </a:prstGeom>
          <a:noFill/>
          <a:ln/>
        </p:spPr>
        <p:txBody>
          <a:bodyPr wrap="none" lIns="0" tIns="0" rIns="0" bIns="0" rtlCol="0" anchor="t"/>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Actually use the product</a:t>
            </a:r>
            <a:endParaRPr lang="en-US" sz="1450" dirty="0"/>
          </a:p>
        </p:txBody>
      </p:sp>
      <p:pic>
        <p:nvPicPr>
          <p:cNvPr id="8"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47359" y="2394843"/>
            <a:ext cx="3496877" cy="1681460"/>
          </a:xfrm>
          <a:prstGeom prst="rect">
            <a:avLst/>
          </a:prstGeom>
        </p:spPr>
      </p:pic>
      <p:sp>
        <p:nvSpPr>
          <p:cNvPr id="9" name="Text 5"/>
          <p:cNvSpPr/>
          <p:nvPr/>
        </p:nvSpPr>
        <p:spPr>
          <a:xfrm>
            <a:off x="5982294" y="2536627"/>
            <a:ext cx="226808" cy="283468"/>
          </a:xfrm>
          <a:prstGeom prst="rect">
            <a:avLst/>
          </a:prstGeom>
          <a:noFill/>
          <a:ln/>
        </p:spPr>
        <p:txBody>
          <a:bodyPr wrap="none" lIns="0" tIns="0" rIns="0" bIns="0" rtlCol="0" anchor="ctr"/>
          <a:lstStyle/>
          <a:p>
            <a:pPr algn="ctr" indent="0" marL="0">
              <a:lnSpc>
                <a:spcPct val="100000"/>
              </a:lnSpc>
              <a:buNone/>
            </a:pPr>
            <a:r>
              <a:rPr lang="en-US" sz="1750" dirty="0">
                <a:solidFill>
                  <a:srgbClr val="000000"/>
                </a:solidFill>
                <a:latin typeface="DM Sans SemiBold" pitchFamily="34" charset="0"/>
                <a:ea typeface="DM Sans SemiBold" pitchFamily="34" charset="-122"/>
                <a:cs typeface="DM Sans SemiBold" pitchFamily="34" charset="-120"/>
              </a:rPr>
              <a:t>2</a:t>
            </a:r>
            <a:endParaRPr lang="en-US" sz="1750" dirty="0"/>
          </a:p>
        </p:txBody>
      </p:sp>
      <p:sp>
        <p:nvSpPr>
          <p:cNvPr id="10" name="Text 6"/>
          <p:cNvSpPr/>
          <p:nvPr/>
        </p:nvSpPr>
        <p:spPr>
          <a:xfrm>
            <a:off x="4561766" y="3150791"/>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Buyers</a:t>
            </a:r>
            <a:endParaRPr lang="en-US" sz="1850" dirty="0"/>
          </a:p>
        </p:txBody>
      </p:sp>
      <p:sp>
        <p:nvSpPr>
          <p:cNvPr id="11" name="Text 7"/>
          <p:cNvSpPr/>
          <p:nvPr/>
        </p:nvSpPr>
        <p:spPr>
          <a:xfrm>
            <a:off x="4561766" y="3559473"/>
            <a:ext cx="3068065" cy="302419"/>
          </a:xfrm>
          <a:prstGeom prst="rect">
            <a:avLst/>
          </a:prstGeom>
          <a:noFill/>
          <a:ln/>
        </p:spPr>
        <p:txBody>
          <a:bodyPr wrap="none" lIns="0" tIns="0" rIns="0" bIns="0" rtlCol="0" anchor="t"/>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Formal purchase responsibility</a:t>
            </a:r>
            <a:endParaRPr lang="en-US" sz="1450" dirty="0"/>
          </a:p>
        </p:txBody>
      </p:sp>
      <p:pic>
        <p:nvPicPr>
          <p:cNvPr id="12"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033244" y="2394843"/>
            <a:ext cx="3496877" cy="1681460"/>
          </a:xfrm>
          <a:prstGeom prst="rect">
            <a:avLst/>
          </a:prstGeom>
        </p:spPr>
      </p:pic>
      <p:sp>
        <p:nvSpPr>
          <p:cNvPr id="13" name="Text 8"/>
          <p:cNvSpPr/>
          <p:nvPr/>
        </p:nvSpPr>
        <p:spPr>
          <a:xfrm>
            <a:off x="9668179" y="2536627"/>
            <a:ext cx="226808" cy="283468"/>
          </a:xfrm>
          <a:prstGeom prst="rect">
            <a:avLst/>
          </a:prstGeom>
          <a:noFill/>
          <a:ln/>
        </p:spPr>
        <p:txBody>
          <a:bodyPr wrap="none" lIns="0" tIns="0" rIns="0" bIns="0" rtlCol="0" anchor="ctr"/>
          <a:lstStyle/>
          <a:p>
            <a:pPr algn="ctr" indent="0" marL="0">
              <a:lnSpc>
                <a:spcPct val="100000"/>
              </a:lnSpc>
              <a:buNone/>
            </a:pPr>
            <a:r>
              <a:rPr lang="en-US" sz="1750" dirty="0">
                <a:solidFill>
                  <a:srgbClr val="000000"/>
                </a:solidFill>
                <a:latin typeface="DM Sans SemiBold" pitchFamily="34" charset="0"/>
                <a:ea typeface="DM Sans SemiBold" pitchFamily="34" charset="-122"/>
                <a:cs typeface="DM Sans SemiBold" pitchFamily="34" charset="-120"/>
              </a:rPr>
              <a:t>3</a:t>
            </a:r>
            <a:endParaRPr lang="en-US" sz="1750" dirty="0"/>
          </a:p>
        </p:txBody>
      </p:sp>
      <p:sp>
        <p:nvSpPr>
          <p:cNvPr id="14" name="Text 9"/>
          <p:cNvSpPr/>
          <p:nvPr/>
        </p:nvSpPr>
        <p:spPr>
          <a:xfrm>
            <a:off x="8247650" y="3150791"/>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Influencers</a:t>
            </a:r>
            <a:endParaRPr lang="en-US" sz="1850" dirty="0"/>
          </a:p>
        </p:txBody>
      </p:sp>
      <p:sp>
        <p:nvSpPr>
          <p:cNvPr id="15" name="Text 10"/>
          <p:cNvSpPr/>
          <p:nvPr/>
        </p:nvSpPr>
        <p:spPr>
          <a:xfrm>
            <a:off x="8247650" y="3559473"/>
            <a:ext cx="3068065" cy="302419"/>
          </a:xfrm>
          <a:prstGeom prst="rect">
            <a:avLst/>
          </a:prstGeom>
          <a:noFill/>
          <a:ln/>
        </p:spPr>
        <p:txBody>
          <a:bodyPr wrap="none" lIns="0" tIns="0" rIns="0" bIns="0" rtlCol="0" anchor="t"/>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Shape decisions via criteria</a:t>
            </a:r>
            <a:endParaRPr lang="en-US" sz="1450" dirty="0"/>
          </a:p>
        </p:txBody>
      </p:sp>
      <p:pic>
        <p:nvPicPr>
          <p:cNvPr id="16"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61475" y="4265315"/>
            <a:ext cx="5339820" cy="1681460"/>
          </a:xfrm>
          <a:prstGeom prst="rect">
            <a:avLst/>
          </a:prstGeom>
        </p:spPr>
      </p:pic>
      <p:sp>
        <p:nvSpPr>
          <p:cNvPr id="17" name="Text 11"/>
          <p:cNvSpPr/>
          <p:nvPr/>
        </p:nvSpPr>
        <p:spPr>
          <a:xfrm>
            <a:off x="3217931" y="4407098"/>
            <a:ext cx="226808" cy="283468"/>
          </a:xfrm>
          <a:prstGeom prst="rect">
            <a:avLst/>
          </a:prstGeom>
          <a:noFill/>
          <a:ln/>
        </p:spPr>
        <p:txBody>
          <a:bodyPr wrap="none" lIns="0" tIns="0" rIns="0" bIns="0" rtlCol="0" anchor="ctr"/>
          <a:lstStyle/>
          <a:p>
            <a:pPr algn="ctr" indent="0" marL="0">
              <a:lnSpc>
                <a:spcPct val="100000"/>
              </a:lnSpc>
              <a:buNone/>
            </a:pPr>
            <a:r>
              <a:rPr lang="en-US" sz="1750" dirty="0">
                <a:solidFill>
                  <a:srgbClr val="000000"/>
                </a:solidFill>
                <a:latin typeface="DM Sans SemiBold" pitchFamily="34" charset="0"/>
                <a:ea typeface="DM Sans SemiBold" pitchFamily="34" charset="-122"/>
                <a:cs typeface="DM Sans SemiBold" pitchFamily="34" charset="-120"/>
              </a:rPr>
              <a:t>4</a:t>
            </a:r>
            <a:endParaRPr lang="en-US" sz="1750" dirty="0"/>
          </a:p>
        </p:txBody>
      </p:sp>
      <p:sp>
        <p:nvSpPr>
          <p:cNvPr id="18" name="Text 12"/>
          <p:cNvSpPr/>
          <p:nvPr/>
        </p:nvSpPr>
        <p:spPr>
          <a:xfrm>
            <a:off x="875881" y="5021263"/>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Deciders</a:t>
            </a:r>
            <a:endParaRPr lang="en-US" sz="1850" dirty="0"/>
          </a:p>
        </p:txBody>
      </p:sp>
      <p:sp>
        <p:nvSpPr>
          <p:cNvPr id="19" name="Text 13"/>
          <p:cNvSpPr/>
          <p:nvPr/>
        </p:nvSpPr>
        <p:spPr>
          <a:xfrm>
            <a:off x="875881" y="5429945"/>
            <a:ext cx="4911007" cy="302419"/>
          </a:xfrm>
          <a:prstGeom prst="rect">
            <a:avLst/>
          </a:prstGeom>
          <a:noFill/>
          <a:ln/>
        </p:spPr>
        <p:txBody>
          <a:bodyPr wrap="none" lIns="0" tIns="0" rIns="0" bIns="0" rtlCol="0" anchor="t"/>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Authorize the purchase</a:t>
            </a:r>
            <a:endParaRPr lang="en-US" sz="1450" dirty="0"/>
          </a:p>
        </p:txBody>
      </p:sp>
      <p:pic>
        <p:nvPicPr>
          <p:cNvPr id="20"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90301" y="4265315"/>
            <a:ext cx="5339820" cy="1681460"/>
          </a:xfrm>
          <a:prstGeom prst="rect">
            <a:avLst/>
          </a:prstGeom>
        </p:spPr>
      </p:pic>
      <p:sp>
        <p:nvSpPr>
          <p:cNvPr id="21" name="Text 14"/>
          <p:cNvSpPr/>
          <p:nvPr/>
        </p:nvSpPr>
        <p:spPr>
          <a:xfrm>
            <a:off x="8746757" y="4407098"/>
            <a:ext cx="226808" cy="283468"/>
          </a:xfrm>
          <a:prstGeom prst="rect">
            <a:avLst/>
          </a:prstGeom>
          <a:noFill/>
          <a:ln/>
        </p:spPr>
        <p:txBody>
          <a:bodyPr wrap="none" lIns="0" tIns="0" rIns="0" bIns="0" rtlCol="0" anchor="ctr"/>
          <a:lstStyle/>
          <a:p>
            <a:pPr algn="ctr" indent="0" marL="0">
              <a:lnSpc>
                <a:spcPct val="100000"/>
              </a:lnSpc>
              <a:buNone/>
            </a:pPr>
            <a:r>
              <a:rPr lang="en-US" sz="1750" dirty="0">
                <a:solidFill>
                  <a:srgbClr val="000000"/>
                </a:solidFill>
                <a:latin typeface="DM Sans SemiBold" pitchFamily="34" charset="0"/>
                <a:ea typeface="DM Sans SemiBold" pitchFamily="34" charset="-122"/>
                <a:cs typeface="DM Sans SemiBold" pitchFamily="34" charset="-120"/>
              </a:rPr>
              <a:t>5</a:t>
            </a:r>
            <a:endParaRPr lang="en-US" sz="1750" dirty="0"/>
          </a:p>
        </p:txBody>
      </p:sp>
      <p:sp>
        <p:nvSpPr>
          <p:cNvPr id="22" name="Text 15"/>
          <p:cNvSpPr/>
          <p:nvPr/>
        </p:nvSpPr>
        <p:spPr>
          <a:xfrm>
            <a:off x="6404708" y="5021263"/>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Gatekeepers</a:t>
            </a:r>
            <a:endParaRPr lang="en-US" sz="1850" dirty="0"/>
          </a:p>
        </p:txBody>
      </p:sp>
      <p:sp>
        <p:nvSpPr>
          <p:cNvPr id="23" name="Text 16"/>
          <p:cNvSpPr/>
          <p:nvPr/>
        </p:nvSpPr>
        <p:spPr>
          <a:xfrm>
            <a:off x="6404708" y="5429945"/>
            <a:ext cx="4911007" cy="302419"/>
          </a:xfrm>
          <a:prstGeom prst="rect">
            <a:avLst/>
          </a:prstGeom>
          <a:noFill/>
          <a:ln/>
        </p:spPr>
        <p:txBody>
          <a:bodyPr wrap="none" lIns="0" tIns="0" rIns="0" bIns="0" rtlCol="0" anchor="t"/>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Control information flow</a:t>
            </a:r>
            <a:endParaRPr lang="en-US" sz="145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nvSpPr>
        <p:spPr>
          <a:xfrm>
            <a:off x="661475" y="695623"/>
            <a:ext cx="6792743" cy="502047"/>
          </a:xfrm>
          <a:prstGeom prst="rect">
            <a:avLst/>
          </a:prstGeom>
          <a:noFill/>
          <a:ln/>
        </p:spPr>
        <p:txBody>
          <a:bodyPr wrap="none" lIns="0" tIns="0" rIns="0" bIns="0" rtlCol="0" anchor="t"/>
          <a:lstStyle/>
          <a:p>
            <a:pPr algn="l" indent="0" marL="0">
              <a:lnSpc>
                <a:spcPct val="104000"/>
              </a:lnSpc>
              <a:buNone/>
            </a:pPr>
            <a:r>
              <a:rPr lang="en-US" sz="3150" dirty="0">
                <a:solidFill>
                  <a:srgbClr val="9C5461"/>
                </a:solidFill>
                <a:latin typeface="DM Sans SemiBold" pitchFamily="34" charset="0"/>
                <a:ea typeface="DM Sans SemiBold" pitchFamily="34" charset="-122"/>
                <a:cs typeface="DM Sans SemiBold" pitchFamily="34" charset="-120"/>
              </a:rPr>
              <a:t>Influences on the Buying Center</a:t>
            </a:r>
            <a:endParaRPr lang="en-US" sz="3150" dirty="0"/>
          </a:p>
        </p:txBody>
      </p:sp>
      <p:sp>
        <p:nvSpPr>
          <p:cNvPr id="3" name="Text 1"/>
          <p:cNvSpPr/>
          <p:nvPr/>
        </p:nvSpPr>
        <p:spPr>
          <a:xfrm>
            <a:off x="661475" y="2276872"/>
            <a:ext cx="2779345" cy="251023"/>
          </a:xfrm>
          <a:prstGeom prst="rect">
            <a:avLst/>
          </a:prstGeom>
          <a:noFill/>
          <a:ln/>
        </p:spPr>
        <p:txBody>
          <a:bodyPr wrap="none" lIns="0" tIns="0" rIns="0" bIns="0" rtlCol="0" anchor="t"/>
          <a:lstStyle/>
          <a:p>
            <a:pPr algn="l" indent="0" marL="0">
              <a:lnSpc>
                <a:spcPct val="104000"/>
              </a:lnSpc>
              <a:buNone/>
            </a:pPr>
            <a:r>
              <a:rPr lang="en-US" sz="1550" dirty="0">
                <a:solidFill>
                  <a:srgbClr val="9C5461"/>
                </a:solidFill>
                <a:latin typeface="DM Sans SemiBold" pitchFamily="34" charset="0"/>
                <a:ea typeface="DM Sans SemiBold" pitchFamily="34" charset="-122"/>
                <a:cs typeface="DM Sans SemiBold" pitchFamily="34" charset="-120"/>
              </a:rPr>
              <a:t>Organizational Factors</a:t>
            </a:r>
            <a:endParaRPr lang="en-US" sz="1550" dirty="0"/>
          </a:p>
        </p:txBody>
      </p:sp>
      <p:sp>
        <p:nvSpPr>
          <p:cNvPr id="4" name="Text 2"/>
          <p:cNvSpPr/>
          <p:nvPr/>
        </p:nvSpPr>
        <p:spPr>
          <a:xfrm>
            <a:off x="661475" y="2664420"/>
            <a:ext cx="5238421" cy="808633"/>
          </a:xfrm>
          <a:prstGeom prst="rect">
            <a:avLst/>
          </a:prstGeom>
          <a:noFill/>
          <a:ln/>
        </p:spPr>
        <p:txBody>
          <a:bodyPr wrap="square" lIns="0" tIns="0" rIns="0" bIns="0" rtlCol="0" anchor="t">
            <a:normAutofit/>
          </a:bodyPr>
          <a:lstStyle/>
          <a:p>
            <a:pPr algn="l" marL="254000" indent="-254000">
              <a:lnSpc>
                <a:spcPct val="123000"/>
              </a:lnSpc>
              <a:buSzPct val="100000"/>
              <a:buChar char="•"/>
            </a:pPr>
            <a:r>
              <a:rPr lang="en-US" sz="1250" dirty="0">
                <a:solidFill>
                  <a:srgbClr val="4A4A4A"/>
                </a:solidFill>
                <a:latin typeface="DM Sans" pitchFamily="34" charset="0"/>
                <a:ea typeface="DM Sans" pitchFamily="34" charset="-122"/>
                <a:cs typeface="DM Sans" pitchFamily="34" charset="-120"/>
              </a:rPr>
              <a:t>Company goals &amp; environment</a:t>
            </a:r>
            <a:endParaRPr lang="en-US" sz="1250" dirty="0"/>
          </a:p>
          <a:p>
            <a:pPr algn="l" marL="254000" indent="-254000">
              <a:lnSpc>
                <a:spcPct val="123000"/>
              </a:lnSpc>
              <a:buSzPct val="100000"/>
              <a:buChar char="•"/>
            </a:pPr>
            <a:r>
              <a:rPr lang="en-US" sz="1250" dirty="0">
                <a:solidFill>
                  <a:srgbClr val="4A4A4A"/>
                </a:solidFill>
                <a:latin typeface="DM Sans" pitchFamily="34" charset="0"/>
                <a:ea typeface="DM Sans" pitchFamily="34" charset="-122"/>
                <a:cs typeface="DM Sans" pitchFamily="34" charset="-120"/>
              </a:rPr>
              <a:t>Finances &amp; market position</a:t>
            </a:r>
            <a:endParaRPr lang="en-US" sz="1250" dirty="0"/>
          </a:p>
          <a:p>
            <a:pPr algn="l" marL="254000" indent="-254000">
              <a:lnSpc>
                <a:spcPct val="123000"/>
              </a:lnSpc>
              <a:buSzPct val="100000"/>
              <a:buChar char="•"/>
            </a:pPr>
            <a:r>
              <a:rPr lang="en-US" sz="1250" dirty="0">
                <a:solidFill>
                  <a:srgbClr val="4A4A4A"/>
                </a:solidFill>
                <a:latin typeface="DM Sans" pitchFamily="34" charset="0"/>
                <a:ea typeface="DM Sans" pitchFamily="34" charset="-122"/>
                <a:cs typeface="DM Sans" pitchFamily="34" charset="-120"/>
              </a:rPr>
              <a:t>Heuristics &amp; satisficing rules</a:t>
            </a:r>
            <a:endParaRPr lang="en-US" sz="1250" dirty="0"/>
          </a:p>
        </p:txBody>
      </p:sp>
      <p:sp>
        <p:nvSpPr>
          <p:cNvPr id="5" name="Text 3"/>
          <p:cNvSpPr/>
          <p:nvPr/>
        </p:nvSpPr>
        <p:spPr>
          <a:xfrm>
            <a:off x="661475" y="3609578"/>
            <a:ext cx="2617821" cy="251023"/>
          </a:xfrm>
          <a:prstGeom prst="rect">
            <a:avLst/>
          </a:prstGeom>
          <a:noFill/>
          <a:ln/>
        </p:spPr>
        <p:txBody>
          <a:bodyPr wrap="none" lIns="0" tIns="0" rIns="0" bIns="0" rtlCol="0" anchor="t"/>
          <a:lstStyle/>
          <a:p>
            <a:pPr algn="l" indent="0" marL="0">
              <a:lnSpc>
                <a:spcPct val="104000"/>
              </a:lnSpc>
              <a:buNone/>
            </a:pPr>
            <a:r>
              <a:rPr lang="en-US" sz="1550" dirty="0">
                <a:solidFill>
                  <a:srgbClr val="9C5461"/>
                </a:solidFill>
                <a:latin typeface="DM Sans SemiBold" pitchFamily="34" charset="0"/>
                <a:ea typeface="DM Sans SemiBold" pitchFamily="34" charset="-122"/>
                <a:cs typeface="DM Sans SemiBold" pitchFamily="34" charset="-120"/>
              </a:rPr>
              <a:t>Individual Factors</a:t>
            </a:r>
            <a:endParaRPr lang="en-US" sz="1550" dirty="0"/>
          </a:p>
        </p:txBody>
      </p:sp>
      <p:sp>
        <p:nvSpPr>
          <p:cNvPr id="6" name="Text 4"/>
          <p:cNvSpPr/>
          <p:nvPr/>
        </p:nvSpPr>
        <p:spPr>
          <a:xfrm>
            <a:off x="661475" y="3997127"/>
            <a:ext cx="5238421" cy="1379538"/>
          </a:xfrm>
          <a:prstGeom prst="rect">
            <a:avLst/>
          </a:prstGeom>
          <a:noFill/>
          <a:ln/>
        </p:spPr>
        <p:txBody>
          <a:bodyPr wrap="square" lIns="0" tIns="0" rIns="0" bIns="0" rtlCol="0" anchor="t">
            <a:normAutofit/>
          </a:bodyPr>
          <a:lstStyle/>
          <a:p>
            <a:pPr algn="l" marL="254000" indent="-254000">
              <a:lnSpc>
                <a:spcPct val="123000"/>
              </a:lnSpc>
              <a:buSzPct val="100000"/>
              <a:buChar char="•"/>
            </a:pPr>
            <a:r>
              <a:rPr lang="en-US" sz="1250" dirty="0">
                <a:solidFill>
                  <a:srgbClr val="4A4A4A"/>
                </a:solidFill>
                <a:latin typeface="DM Sans" pitchFamily="34" charset="0"/>
                <a:ea typeface="DM Sans" pitchFamily="34" charset="-122"/>
                <a:cs typeface="DM Sans" pitchFamily="34" charset="-120"/>
              </a:rPr>
              <a:t>Personality &amp; roles</a:t>
            </a:r>
            <a:endParaRPr lang="en-US" sz="1250" dirty="0"/>
          </a:p>
          <a:p>
            <a:pPr algn="l" marL="254000" indent="-254000">
              <a:lnSpc>
                <a:spcPct val="123000"/>
              </a:lnSpc>
              <a:buSzPct val="100000"/>
              <a:buChar char="•"/>
            </a:pPr>
            <a:r>
              <a:rPr lang="en-US" sz="1250" dirty="0">
                <a:solidFill>
                  <a:srgbClr val="4A4A4A"/>
                </a:solidFill>
                <a:latin typeface="DM Sans" pitchFamily="34" charset="0"/>
                <a:ea typeface="DM Sans" pitchFamily="34" charset="-122"/>
                <a:cs typeface="DM Sans" pitchFamily="34" charset="-120"/>
              </a:rPr>
              <a:t>Motivation &amp; power level</a:t>
            </a:r>
            <a:endParaRPr lang="en-US" sz="1250" dirty="0"/>
          </a:p>
          <a:p>
            <a:pPr algn="l" marL="254000" indent="-254000">
              <a:lnSpc>
                <a:spcPct val="123000"/>
              </a:lnSpc>
              <a:buSzPct val="100000"/>
              <a:buChar char="•"/>
            </a:pPr>
            <a:r>
              <a:rPr lang="en-US" sz="1250" dirty="0">
                <a:solidFill>
                  <a:srgbClr val="4A4A4A"/>
                </a:solidFill>
                <a:latin typeface="DM Sans" pitchFamily="34" charset="0"/>
                <a:ea typeface="DM Sans" pitchFamily="34" charset="-122"/>
                <a:cs typeface="DM Sans" pitchFamily="34" charset="-120"/>
              </a:rPr>
              <a:t>Risk tolerance</a:t>
            </a:r>
            <a:endParaRPr lang="en-US" sz="1250" dirty="0"/>
          </a:p>
          <a:p>
            <a:pPr algn="l" marL="254000" indent="-254000">
              <a:lnSpc>
                <a:spcPct val="123000"/>
              </a:lnSpc>
              <a:buSzPct val="100000"/>
              <a:buChar char="•"/>
            </a:pPr>
            <a:r>
              <a:rPr lang="en-US" sz="1250" dirty="0">
                <a:solidFill>
                  <a:srgbClr val="4A4A4A"/>
                </a:solidFill>
                <a:latin typeface="DM Sans" pitchFamily="34" charset="0"/>
                <a:ea typeface="DM Sans" pitchFamily="34" charset="-122"/>
                <a:cs typeface="DM Sans" pitchFamily="34" charset="-120"/>
              </a:rPr>
              <a:t>Cognitive involvement</a:t>
            </a:r>
            <a:endParaRPr lang="en-US" sz="1250" dirty="0"/>
          </a:p>
          <a:p>
            <a:pPr algn="l" marL="254000" indent="-254000">
              <a:lnSpc>
                <a:spcPct val="123000"/>
              </a:lnSpc>
              <a:buSzPct val="100000"/>
              <a:buChar char="•"/>
            </a:pPr>
            <a:r>
              <a:rPr lang="en-US" sz="1250" dirty="0">
                <a:solidFill>
                  <a:srgbClr val="4A4A4A"/>
                </a:solidFill>
                <a:latin typeface="DM Sans" pitchFamily="34" charset="0"/>
                <a:ea typeface="DM Sans" pitchFamily="34" charset="-122"/>
                <a:cs typeface="DM Sans" pitchFamily="34" charset="-120"/>
              </a:rPr>
              <a:t>Personal objectives</a:t>
            </a:r>
            <a:endParaRPr lang="en-US" sz="1250" dirty="0"/>
          </a:p>
        </p:txBody>
      </p:sp>
      <p:pic>
        <p:nvPicPr>
          <p:cNvPr id="7" name="Image 0" descr="preencoded.png">    </p:cNvPr>
          <p:cNvPicPr>
            <a:picLocks noChangeAspect="1"/>
          </p:cNvPicPr>
          <p:nvPr/>
        </p:nvPicPr>
        <p:blipFill>
          <a:blip r:embed="rId1"/>
          <a:stretch>
            <a:fillRect/>
          </a:stretch>
        </p:blipFill>
        <p:spPr>
          <a:xfrm>
            <a:off x="6298149" y="1556048"/>
            <a:ext cx="4452628" cy="4452739"/>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nvSpPr>
        <p:spPr>
          <a:xfrm>
            <a:off x="661475" y="1396206"/>
            <a:ext cx="5334958" cy="590649"/>
          </a:xfrm>
          <a:prstGeom prst="rect">
            <a:avLst/>
          </a:prstGeom>
          <a:noFill/>
          <a:ln/>
        </p:spPr>
        <p:txBody>
          <a:bodyPr wrap="none" lIns="0" tIns="0" rIns="0" bIns="0" rtlCol="0" anchor="t"/>
          <a:lstStyle/>
          <a:p>
            <a:pPr algn="l" indent="0" marL="0">
              <a:lnSpc>
                <a:spcPct val="104000"/>
              </a:lnSpc>
              <a:buNone/>
            </a:pPr>
            <a:r>
              <a:rPr lang="en-US" sz="3700" dirty="0">
                <a:solidFill>
                  <a:srgbClr val="9C5461"/>
                </a:solidFill>
                <a:latin typeface="DM Sans SemiBold" pitchFamily="34" charset="0"/>
                <a:ea typeface="DM Sans SemiBold" pitchFamily="34" charset="-122"/>
                <a:cs typeface="DM Sans SemiBold" pitchFamily="34" charset="-120"/>
              </a:rPr>
              <a:t>Types of B2B Sales</a:t>
            </a:r>
            <a:endParaRPr lang="en-US" sz="3700" dirty="0"/>
          </a:p>
        </p:txBody>
      </p:sp>
      <p:pic>
        <p:nvPicPr>
          <p:cNvPr id="3" name="Image 0" descr="preencoded.png">    </p:cNvPr>
          <p:cNvPicPr>
            <a:picLocks noChangeAspect="1"/>
          </p:cNvPicPr>
          <p:nvPr/>
        </p:nvPicPr>
        <p:blipFill>
          <a:blip r:embed="rId1"/>
          <a:stretch>
            <a:fillRect/>
          </a:stretch>
        </p:blipFill>
        <p:spPr>
          <a:xfrm>
            <a:off x="661475" y="2364879"/>
            <a:ext cx="2009923" cy="1242219"/>
          </a:xfrm>
          <a:prstGeom prst="rect">
            <a:avLst/>
          </a:prstGeom>
        </p:spPr>
      </p:pic>
      <p:sp>
        <p:nvSpPr>
          <p:cNvPr id="4" name="Text 1"/>
          <p:cNvSpPr/>
          <p:nvPr/>
        </p:nvSpPr>
        <p:spPr>
          <a:xfrm>
            <a:off x="661475" y="3843338"/>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Straight Rebuy</a:t>
            </a:r>
            <a:endParaRPr lang="en-US" sz="1850" dirty="0"/>
          </a:p>
        </p:txBody>
      </p:sp>
      <p:sp>
        <p:nvSpPr>
          <p:cNvPr id="5" name="Text 2"/>
          <p:cNvSpPr/>
          <p:nvPr/>
        </p:nvSpPr>
        <p:spPr>
          <a:xfrm>
            <a:off x="661475" y="4252020"/>
            <a:ext cx="3465426"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Reorder from existing vendor. Minimal evaluation. Often electronic.</a:t>
            </a:r>
            <a:endParaRPr lang="en-US" sz="1450" dirty="0"/>
          </a:p>
        </p:txBody>
      </p:sp>
      <p:pic>
        <p:nvPicPr>
          <p:cNvPr id="6" name="Image 1" descr="preencoded.png">    </p:cNvPr>
          <p:cNvPicPr>
            <a:picLocks noChangeAspect="1"/>
          </p:cNvPicPr>
          <p:nvPr/>
        </p:nvPicPr>
        <p:blipFill>
          <a:blip r:embed="rId2"/>
          <a:stretch>
            <a:fillRect/>
          </a:stretch>
        </p:blipFill>
        <p:spPr>
          <a:xfrm>
            <a:off x="4363135" y="2364879"/>
            <a:ext cx="2009923" cy="1242219"/>
          </a:xfrm>
          <a:prstGeom prst="rect">
            <a:avLst/>
          </a:prstGeom>
        </p:spPr>
      </p:pic>
      <p:sp>
        <p:nvSpPr>
          <p:cNvPr id="7" name="Text 3"/>
          <p:cNvSpPr/>
          <p:nvPr/>
        </p:nvSpPr>
        <p:spPr>
          <a:xfrm>
            <a:off x="4363135" y="3843338"/>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Modified Rebuy</a:t>
            </a:r>
            <a:endParaRPr lang="en-US" sz="1850" dirty="0"/>
          </a:p>
        </p:txBody>
      </p:sp>
      <p:sp>
        <p:nvSpPr>
          <p:cNvPr id="8" name="Text 4"/>
          <p:cNvSpPr/>
          <p:nvPr/>
        </p:nvSpPr>
        <p:spPr>
          <a:xfrm>
            <a:off x="4363135" y="4252020"/>
            <a:ext cx="3465426" cy="1209675"/>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Evaluates new alternatives. Triggered by dissatisfaction, better offers, contract renewal, or infrequent purchases.</a:t>
            </a:r>
            <a:endParaRPr lang="en-US" sz="1450" dirty="0"/>
          </a:p>
        </p:txBody>
      </p:sp>
      <p:pic>
        <p:nvPicPr>
          <p:cNvPr id="9" name="Image 2" descr="preencoded.png">    </p:cNvPr>
          <p:cNvPicPr>
            <a:picLocks noChangeAspect="1"/>
          </p:cNvPicPr>
          <p:nvPr/>
        </p:nvPicPr>
        <p:blipFill>
          <a:blip r:embed="rId3"/>
          <a:stretch>
            <a:fillRect/>
          </a:stretch>
        </p:blipFill>
        <p:spPr>
          <a:xfrm>
            <a:off x="8064794" y="2364879"/>
            <a:ext cx="2009923" cy="1242219"/>
          </a:xfrm>
          <a:prstGeom prst="rect">
            <a:avLst/>
          </a:prstGeom>
        </p:spPr>
      </p:pic>
      <p:sp>
        <p:nvSpPr>
          <p:cNvPr id="10" name="Text 5"/>
          <p:cNvSpPr/>
          <p:nvPr/>
        </p:nvSpPr>
        <p:spPr>
          <a:xfrm>
            <a:off x="8064794" y="3843338"/>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New Task</a:t>
            </a:r>
            <a:endParaRPr lang="en-US" sz="1850" dirty="0"/>
          </a:p>
        </p:txBody>
      </p:sp>
      <p:sp>
        <p:nvSpPr>
          <p:cNvPr id="11" name="Text 6"/>
          <p:cNvSpPr/>
          <p:nvPr/>
        </p:nvSpPr>
        <p:spPr>
          <a:xfrm>
            <a:off x="8064794" y="4252020"/>
            <a:ext cx="3465426"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First-time purchase. Extensive research, multiple buying center members, vendor input on specs.</a:t>
            </a:r>
            <a:endParaRPr lang="en-US" sz="145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nvSpPr>
        <p:spPr>
          <a:xfrm>
            <a:off x="661475" y="564852"/>
            <a:ext cx="4337934" cy="406995"/>
          </a:xfrm>
          <a:prstGeom prst="rect">
            <a:avLst/>
          </a:prstGeom>
          <a:noFill/>
          <a:ln/>
        </p:spPr>
        <p:txBody>
          <a:bodyPr wrap="none" lIns="0" tIns="0" rIns="0" bIns="0" rtlCol="0" anchor="t"/>
          <a:lstStyle/>
          <a:p>
            <a:pPr algn="l" indent="0" marL="0">
              <a:lnSpc>
                <a:spcPct val="104000"/>
              </a:lnSpc>
              <a:buNone/>
            </a:pPr>
            <a:r>
              <a:rPr lang="en-US" sz="2550" dirty="0">
                <a:solidFill>
                  <a:srgbClr val="9C5461"/>
                </a:solidFill>
                <a:latin typeface="DM Sans SemiBold" pitchFamily="34" charset="0"/>
                <a:ea typeface="DM Sans SemiBold" pitchFamily="34" charset="-122"/>
                <a:cs typeface="DM Sans SemiBold" pitchFamily="34" charset="-120"/>
              </a:rPr>
              <a:t>The B2B Buying Process</a:t>
            </a:r>
            <a:endParaRPr lang="en-US" sz="2550" dirty="0"/>
          </a:p>
        </p:txBody>
      </p:sp>
      <p:pic>
        <p:nvPicPr>
          <p:cNvPr id="3" name="Image 0" descr="preencoded.png">    </p:cNvPr>
          <p:cNvPicPr>
            <a:picLocks noChangeAspect="1"/>
          </p:cNvPicPr>
          <p:nvPr/>
        </p:nvPicPr>
        <p:blipFill>
          <a:blip r:embed="rId1"/>
          <a:stretch>
            <a:fillRect/>
          </a:stretch>
        </p:blipFill>
        <p:spPr>
          <a:xfrm>
            <a:off x="983829" y="1151334"/>
            <a:ext cx="10223939" cy="4600873"/>
          </a:xfrm>
          <a:prstGeom prst="rect">
            <a:avLst/>
          </a:prstGeom>
        </p:spPr>
      </p:pic>
      <p:sp>
        <p:nvSpPr>
          <p:cNvPr id="4" name="Text 1"/>
          <p:cNvSpPr/>
          <p:nvPr/>
        </p:nvSpPr>
        <p:spPr>
          <a:xfrm>
            <a:off x="2523882" y="1283437"/>
            <a:ext cx="1789183" cy="276495"/>
          </a:xfrm>
          <a:prstGeom prst="rect">
            <a:avLst/>
          </a:prstGeom>
          <a:noFill/>
          <a:ln/>
        </p:spPr>
        <p:txBody>
          <a:bodyPr wrap="none" lIns="0" tIns="0" rIns="0" bIns="0" rtlCol="0" anchor="t"/>
          <a:lstStyle/>
          <a:p>
            <a:pPr algn="ctr" indent="0" marL="0">
              <a:lnSpc>
                <a:spcPct val="104000"/>
              </a:lnSpc>
              <a:buNone/>
            </a:pPr>
            <a:r>
              <a:rPr lang="en-US" sz="1700" dirty="0">
                <a:solidFill>
                  <a:srgbClr val="4A4A4A"/>
                </a:solidFill>
                <a:latin typeface="DM Sans SemiBold" pitchFamily="34" charset="0"/>
                <a:ea typeface="DM Sans SemiBold" pitchFamily="34" charset="-122"/>
                <a:cs typeface="DM Sans SemiBold" pitchFamily="34" charset="-120"/>
              </a:rPr>
              <a:t>Identify Needs</a:t>
            </a:r>
            <a:endParaRPr lang="en-US" sz="1700" dirty="0"/>
          </a:p>
        </p:txBody>
      </p:sp>
      <p:sp>
        <p:nvSpPr>
          <p:cNvPr id="5" name="Text 2"/>
          <p:cNvSpPr/>
          <p:nvPr/>
        </p:nvSpPr>
        <p:spPr>
          <a:xfrm>
            <a:off x="2523882" y="1638580"/>
            <a:ext cx="1789183" cy="560363"/>
          </a:xfrm>
          <a:prstGeom prst="rect">
            <a:avLst/>
          </a:prstGeom>
          <a:noFill/>
          <a:ln/>
        </p:spPr>
        <p:txBody>
          <a:bodyPr wrap="square" lIns="0" tIns="0" rIns="0" bIns="0" rtlCol="0" anchor="t">
            <a:normAutofit/>
          </a:bodyPr>
          <a:lstStyle/>
          <a:p>
            <a:pPr algn="ctr" indent="0" marL="0">
              <a:lnSpc>
                <a:spcPct val="88000"/>
              </a:lnSpc>
              <a:buNone/>
            </a:pPr>
            <a:r>
              <a:rPr lang="en-US" sz="1350" dirty="0">
                <a:solidFill>
                  <a:srgbClr val="4A4A4A"/>
                </a:solidFill>
                <a:latin typeface="DM Sans" pitchFamily="34" charset="0"/>
                <a:ea typeface="DM Sans" pitchFamily="34" charset="-122"/>
                <a:cs typeface="DM Sans" pitchFamily="34" charset="-120"/>
              </a:rPr>
              <a:t>Recognize business demand and requirements</a:t>
            </a:r>
            <a:endParaRPr lang="en-US" sz="1350" dirty="0"/>
          </a:p>
        </p:txBody>
      </p:sp>
      <p:sp>
        <p:nvSpPr>
          <p:cNvPr id="6" name="Text 3"/>
          <p:cNvSpPr/>
          <p:nvPr/>
        </p:nvSpPr>
        <p:spPr>
          <a:xfrm>
            <a:off x="4293405" y="4734092"/>
            <a:ext cx="1799014" cy="276495"/>
          </a:xfrm>
          <a:prstGeom prst="rect">
            <a:avLst/>
          </a:prstGeom>
          <a:noFill/>
          <a:ln/>
        </p:spPr>
        <p:txBody>
          <a:bodyPr wrap="none" lIns="0" tIns="0" rIns="0" bIns="0" rtlCol="0" anchor="t"/>
          <a:lstStyle/>
          <a:p>
            <a:pPr algn="ctr" indent="0" marL="0">
              <a:lnSpc>
                <a:spcPct val="104000"/>
              </a:lnSpc>
              <a:buNone/>
            </a:pPr>
            <a:r>
              <a:rPr lang="en-US" sz="1700" dirty="0">
                <a:solidFill>
                  <a:srgbClr val="4A4A4A"/>
                </a:solidFill>
                <a:latin typeface="DM Sans SemiBold" pitchFamily="34" charset="0"/>
                <a:ea typeface="DM Sans SemiBold" pitchFamily="34" charset="-122"/>
                <a:cs typeface="DM Sans SemiBold" pitchFamily="34" charset="-120"/>
              </a:rPr>
              <a:t>Establish Specs</a:t>
            </a:r>
            <a:endParaRPr lang="en-US" sz="1700" dirty="0"/>
          </a:p>
        </p:txBody>
      </p:sp>
      <p:sp>
        <p:nvSpPr>
          <p:cNvPr id="7" name="Text 4"/>
          <p:cNvSpPr/>
          <p:nvPr/>
        </p:nvSpPr>
        <p:spPr>
          <a:xfrm>
            <a:off x="4293405" y="5089234"/>
            <a:ext cx="1799014" cy="560363"/>
          </a:xfrm>
          <a:prstGeom prst="rect">
            <a:avLst/>
          </a:prstGeom>
          <a:noFill/>
          <a:ln/>
        </p:spPr>
        <p:txBody>
          <a:bodyPr wrap="square" lIns="0" tIns="0" rIns="0" bIns="0" rtlCol="0" anchor="t">
            <a:normAutofit/>
          </a:bodyPr>
          <a:lstStyle/>
          <a:p>
            <a:pPr algn="ctr" indent="0" marL="0">
              <a:lnSpc>
                <a:spcPct val="88000"/>
              </a:lnSpc>
              <a:buNone/>
            </a:pPr>
            <a:r>
              <a:rPr lang="en-US" sz="1350" dirty="0">
                <a:solidFill>
                  <a:srgbClr val="4A4A4A"/>
                </a:solidFill>
                <a:latin typeface="DM Sans" pitchFamily="34" charset="0"/>
                <a:ea typeface="DM Sans" pitchFamily="34" charset="-122"/>
                <a:cs typeface="DM Sans" pitchFamily="34" charset="-120"/>
              </a:rPr>
              <a:t>Define technical and purchase specifications</a:t>
            </a:r>
            <a:endParaRPr lang="en-US" sz="1350" dirty="0"/>
          </a:p>
        </p:txBody>
      </p:sp>
      <p:sp>
        <p:nvSpPr>
          <p:cNvPr id="8" name="Text 5"/>
          <p:cNvSpPr/>
          <p:nvPr/>
        </p:nvSpPr>
        <p:spPr>
          <a:xfrm>
            <a:off x="6043265" y="1249029"/>
            <a:ext cx="1789183" cy="276495"/>
          </a:xfrm>
          <a:prstGeom prst="rect">
            <a:avLst/>
          </a:prstGeom>
          <a:noFill/>
          <a:ln/>
        </p:spPr>
        <p:txBody>
          <a:bodyPr wrap="none" lIns="0" tIns="0" rIns="0" bIns="0" rtlCol="0" anchor="t"/>
          <a:lstStyle/>
          <a:p>
            <a:pPr algn="ctr" indent="0" marL="0">
              <a:lnSpc>
                <a:spcPct val="104000"/>
              </a:lnSpc>
              <a:buNone/>
            </a:pPr>
            <a:r>
              <a:rPr lang="en-US" sz="1700" dirty="0">
                <a:solidFill>
                  <a:srgbClr val="4A4A4A"/>
                </a:solidFill>
                <a:latin typeface="DM Sans SemiBold" pitchFamily="34" charset="0"/>
                <a:ea typeface="DM Sans SemiBold" pitchFamily="34" charset="-122"/>
                <a:cs typeface="DM Sans SemiBold" pitchFamily="34" charset="-120"/>
              </a:rPr>
              <a:t>Identify Vendors</a:t>
            </a:r>
            <a:endParaRPr lang="en-US" sz="1700" dirty="0"/>
          </a:p>
        </p:txBody>
      </p:sp>
      <p:sp>
        <p:nvSpPr>
          <p:cNvPr id="9" name="Text 6"/>
          <p:cNvSpPr/>
          <p:nvPr/>
        </p:nvSpPr>
        <p:spPr>
          <a:xfrm>
            <a:off x="6043265" y="1604171"/>
            <a:ext cx="1789183" cy="560363"/>
          </a:xfrm>
          <a:prstGeom prst="rect">
            <a:avLst/>
          </a:prstGeom>
          <a:noFill/>
          <a:ln/>
        </p:spPr>
        <p:txBody>
          <a:bodyPr wrap="square" lIns="0" tIns="0" rIns="0" bIns="0" rtlCol="0" anchor="t">
            <a:normAutofit/>
          </a:bodyPr>
          <a:lstStyle/>
          <a:p>
            <a:pPr algn="ctr" indent="0" marL="0">
              <a:lnSpc>
                <a:spcPct val="88000"/>
              </a:lnSpc>
              <a:buNone/>
            </a:pPr>
            <a:r>
              <a:rPr lang="en-US" sz="1350" dirty="0">
                <a:solidFill>
                  <a:srgbClr val="4A4A4A"/>
                </a:solidFill>
                <a:latin typeface="DM Sans" pitchFamily="34" charset="0"/>
                <a:ea typeface="DM Sans" pitchFamily="34" charset="-122"/>
                <a:cs typeface="DM Sans" pitchFamily="34" charset="-120"/>
              </a:rPr>
              <a:t>Find potential suppliers and partners</a:t>
            </a:r>
            <a:endParaRPr lang="en-US" sz="1350" dirty="0"/>
          </a:p>
        </p:txBody>
      </p:sp>
      <p:sp>
        <p:nvSpPr>
          <p:cNvPr id="10" name="Text 7"/>
          <p:cNvSpPr/>
          <p:nvPr/>
        </p:nvSpPr>
        <p:spPr>
          <a:xfrm>
            <a:off x="7812787" y="4689238"/>
            <a:ext cx="1789183" cy="552990"/>
          </a:xfrm>
          <a:prstGeom prst="rect">
            <a:avLst/>
          </a:prstGeom>
          <a:noFill/>
          <a:ln/>
        </p:spPr>
        <p:txBody>
          <a:bodyPr wrap="square" lIns="0" tIns="0" rIns="0" bIns="0" rtlCol="0" anchor="t">
            <a:normAutofit/>
          </a:bodyPr>
          <a:lstStyle/>
          <a:p>
            <a:pPr algn="ctr" indent="0" marL="0">
              <a:lnSpc>
                <a:spcPct val="104000"/>
              </a:lnSpc>
              <a:buNone/>
            </a:pPr>
            <a:r>
              <a:rPr lang="en-US" sz="1700" dirty="0">
                <a:solidFill>
                  <a:srgbClr val="4A4A4A"/>
                </a:solidFill>
                <a:latin typeface="DM Sans SemiBold" pitchFamily="34" charset="0"/>
                <a:ea typeface="DM Sans SemiBold" pitchFamily="34" charset="-122"/>
                <a:cs typeface="DM Sans SemiBold" pitchFamily="34" charset="-120"/>
              </a:rPr>
              <a:t>Evaluate Vendors</a:t>
            </a:r>
            <a:endParaRPr lang="en-US" sz="1700" dirty="0"/>
          </a:p>
        </p:txBody>
      </p:sp>
      <p:sp>
        <p:nvSpPr>
          <p:cNvPr id="11" name="Text 8"/>
          <p:cNvSpPr/>
          <p:nvPr/>
        </p:nvSpPr>
        <p:spPr>
          <a:xfrm>
            <a:off x="7812787" y="5320875"/>
            <a:ext cx="1789183" cy="373575"/>
          </a:xfrm>
          <a:prstGeom prst="rect">
            <a:avLst/>
          </a:prstGeom>
          <a:noFill/>
          <a:ln/>
        </p:spPr>
        <p:txBody>
          <a:bodyPr wrap="square" lIns="0" tIns="0" rIns="0" bIns="0" rtlCol="0" anchor="t">
            <a:normAutofit/>
          </a:bodyPr>
          <a:lstStyle/>
          <a:p>
            <a:pPr algn="ctr" indent="0" marL="0">
              <a:lnSpc>
                <a:spcPct val="88000"/>
              </a:lnSpc>
              <a:buNone/>
            </a:pPr>
            <a:r>
              <a:rPr lang="en-US" sz="1350" dirty="0">
                <a:solidFill>
                  <a:srgbClr val="4A4A4A"/>
                </a:solidFill>
                <a:latin typeface="DM Sans" pitchFamily="34" charset="0"/>
                <a:ea typeface="DM Sans" pitchFamily="34" charset="-122"/>
                <a:cs typeface="DM Sans" pitchFamily="34" charset="-120"/>
              </a:rPr>
              <a:t>Assess proposals, capabilities, and fit</a:t>
            </a:r>
            <a:endParaRPr lang="en-US" sz="1350" dirty="0"/>
          </a:p>
        </p:txBody>
      </p:sp>
      <p:sp>
        <p:nvSpPr>
          <p:cNvPr id="12" name="Text 9"/>
          <p:cNvSpPr/>
          <p:nvPr/>
        </p:nvSpPr>
        <p:spPr>
          <a:xfrm>
            <a:off x="661475" y="5853113"/>
            <a:ext cx="10868745" cy="439936"/>
          </a:xfrm>
          <a:prstGeom prst="rect">
            <a:avLst/>
          </a:prstGeom>
          <a:noFill/>
          <a:ln/>
        </p:spPr>
        <p:txBody>
          <a:bodyPr wrap="square" lIns="0" tIns="0" rIns="0" bIns="0" rtlCol="0" anchor="t">
            <a:normAutofit/>
          </a:bodyPr>
          <a:lstStyle/>
          <a:p>
            <a:pPr algn="l" indent="0" marL="0">
              <a:lnSpc>
                <a:spcPct val="113000"/>
              </a:lnSpc>
              <a:buNone/>
            </a:pPr>
            <a:r>
              <a:rPr lang="en-US" sz="1250" dirty="0">
                <a:solidFill>
                  <a:srgbClr val="4A4A4A"/>
                </a:solidFill>
                <a:latin typeface="DM Sans" pitchFamily="34" charset="0"/>
                <a:ea typeface="DM Sans" pitchFamily="34" charset="-122"/>
                <a:cs typeface="DM Sans" pitchFamily="34" charset="-120"/>
              </a:rPr>
              <a:t>New task purchases follow all seven steps. Straight and modified rebuys may skip steps. </a:t>
            </a:r>
            <a:pPr algn="l" indent="0" marL="0">
              <a:lnSpc>
                <a:spcPct val="113000"/>
              </a:lnSpc>
              <a:buNone/>
            </a:pPr>
            <a:r>
              <a:rPr lang="en-US" sz="1250" b="1" dirty="0">
                <a:solidFill>
                  <a:srgbClr val="4A4A4A"/>
                </a:solidFill>
                <a:latin typeface="DM Sans Bold" pitchFamily="34" charset="0"/>
                <a:ea typeface="DM Sans Bold" pitchFamily="34" charset="-122"/>
                <a:cs typeface="DM Sans Bold" pitchFamily="34" charset="-120"/>
              </a:rPr>
              <a:t>Derived demand</a:t>
            </a:r>
            <a:pPr algn="l" indent="0" marL="0">
              <a:lnSpc>
                <a:spcPct val="113000"/>
              </a:lnSpc>
              <a:buNone/>
            </a:pPr>
            <a:r>
              <a:rPr lang="en-US" sz="1250" dirty="0">
                <a:solidFill>
                  <a:srgbClr val="4A4A4A"/>
                </a:solidFill>
                <a:latin typeface="DM Sans" pitchFamily="34" charset="0"/>
                <a:ea typeface="DM Sans" pitchFamily="34" charset="-122"/>
                <a:cs typeface="DM Sans" pitchFamily="34" charset="-120"/>
              </a:rPr>
              <a:t> drives many business needs — linked to production and sale of other goods</a:t>
            </a:r>
            <a:endParaRPr lang="en-US" sz="125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p:nvPr/>
        </p:nvSpPr>
        <p:spPr>
          <a:xfrm>
            <a:off x="661475" y="1308199"/>
            <a:ext cx="5996730" cy="590649"/>
          </a:xfrm>
          <a:prstGeom prst="rect">
            <a:avLst/>
          </a:prstGeom>
          <a:noFill/>
          <a:ln/>
        </p:spPr>
        <p:txBody>
          <a:bodyPr wrap="none" lIns="0" tIns="0" rIns="0" bIns="0" rtlCol="0" anchor="t"/>
          <a:lstStyle/>
          <a:p>
            <a:pPr algn="l" indent="0" marL="0">
              <a:lnSpc>
                <a:spcPct val="104000"/>
              </a:lnSpc>
              <a:buNone/>
            </a:pPr>
            <a:r>
              <a:rPr lang="en-US" sz="3700" dirty="0">
                <a:solidFill>
                  <a:srgbClr val="9C5461"/>
                </a:solidFill>
                <a:latin typeface="DM Sans SemiBold" pitchFamily="34" charset="0"/>
                <a:ea typeface="DM Sans SemiBold" pitchFamily="34" charset="-122"/>
                <a:cs typeface="DM Sans SemiBold" pitchFamily="34" charset="-120"/>
              </a:rPr>
              <a:t>Dual Channel Marketing</a:t>
            </a:r>
            <a:endParaRPr lang="en-US" sz="3700" dirty="0"/>
          </a:p>
        </p:txBody>
      </p:sp>
      <p:sp>
        <p:nvSpPr>
          <p:cNvPr id="3" name="Text 1"/>
          <p:cNvSpPr/>
          <p:nvPr/>
        </p:nvSpPr>
        <p:spPr>
          <a:xfrm>
            <a:off x="8032251" y="2371328"/>
            <a:ext cx="3759404" cy="295275"/>
          </a:xfrm>
          <a:prstGeom prst="rect">
            <a:avLst/>
          </a:prstGeom>
          <a:noFill/>
          <a:ln/>
        </p:spPr>
        <p:txBody>
          <a:bodyPr wrap="none" lIns="0" tIns="0" rIns="0" bIns="0" rtlCol="0" anchor="t"/>
          <a:lstStyle/>
          <a:p>
            <a:pPr algn="l" indent="0" marL="0">
              <a:lnSpc>
                <a:spcPct val="104000"/>
              </a:lnSpc>
              <a:buNone/>
            </a:pPr>
            <a:r>
              <a:rPr lang="en-US" sz="1850" dirty="0">
                <a:solidFill>
                  <a:srgbClr val="9C5461"/>
                </a:solidFill>
                <a:latin typeface="DM Sans SemiBold" pitchFamily="34" charset="0"/>
                <a:ea typeface="DM Sans SemiBold" pitchFamily="34" charset="-122"/>
                <a:cs typeface="DM Sans SemiBold" pitchFamily="34" charset="-120"/>
              </a:rPr>
              <a:t>Same Product, Two Markets</a:t>
            </a:r>
            <a:endParaRPr lang="en-US" sz="1850" dirty="0"/>
          </a:p>
        </p:txBody>
      </p:sp>
      <p:sp>
        <p:nvSpPr>
          <p:cNvPr id="4" name="Text 2"/>
          <p:cNvSpPr/>
          <p:nvPr/>
        </p:nvSpPr>
        <p:spPr>
          <a:xfrm>
            <a:off x="8032251" y="2855615"/>
            <a:ext cx="3504219"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Sell to businesses first (less price-sensitive), then adapt for consumers as economies of scale emerge.</a:t>
            </a:r>
            <a:endParaRPr lang="en-US" sz="1450" dirty="0"/>
          </a:p>
        </p:txBody>
      </p:sp>
      <p:sp>
        <p:nvSpPr>
          <p:cNvPr id="5" name="Shape 3"/>
          <p:cNvSpPr/>
          <p:nvPr/>
        </p:nvSpPr>
        <p:spPr>
          <a:xfrm>
            <a:off x="661475" y="4145558"/>
            <a:ext cx="5339820" cy="1404243"/>
          </a:xfrm>
          <a:prstGeom prst="roundRect">
            <a:avLst>
              <a:gd name="adj" fmla="val 12114"/>
            </a:avLst>
          </a:prstGeom>
          <a:solidFill>
            <a:srgbClr val="FFCCD1"/>
          </a:solidFill>
          <a:ln w="6350">
            <a:solidFill>
              <a:srgbClr val="E5B2B7"/>
            </a:solidFill>
            <a:prstDash val="solid"/>
          </a:ln>
          <a:effectLst>
            <a:outerShdw sx="100000" sy="100000" kx="0" ky="0" algn="bl" rotWithShape="0" blurRad="101600" dist="24130" dir="2700000">
              <a:srgbClr val="e5b2b7">
                <a:alpha val="100000"/>
              </a:srgbClr>
            </a:outerShdw>
          </a:effectLst>
        </p:spPr>
      </p:sp>
      <p:sp>
        <p:nvSpPr>
          <p:cNvPr id="6" name="Text 4"/>
          <p:cNvSpPr/>
          <p:nvPr/>
        </p:nvSpPr>
        <p:spPr>
          <a:xfrm>
            <a:off x="856832" y="4340920"/>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Spin-Off Sales</a:t>
            </a:r>
            <a:endParaRPr lang="en-US" sz="1850" dirty="0"/>
          </a:p>
        </p:txBody>
      </p:sp>
      <p:sp>
        <p:nvSpPr>
          <p:cNvPr id="7" name="Text 5"/>
          <p:cNvSpPr/>
          <p:nvPr/>
        </p:nvSpPr>
        <p:spPr>
          <a:xfrm>
            <a:off x="856832" y="4749602"/>
            <a:ext cx="4949106"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Business users buy personally (e.g., Holiday Inn: 30% of business customers also vacation there)</a:t>
            </a:r>
            <a:endParaRPr lang="en-US" sz="1450" dirty="0"/>
          </a:p>
        </p:txBody>
      </p:sp>
      <p:sp>
        <p:nvSpPr>
          <p:cNvPr id="8" name="Shape 6"/>
          <p:cNvSpPr/>
          <p:nvPr/>
        </p:nvSpPr>
        <p:spPr>
          <a:xfrm>
            <a:off x="6190301" y="4145558"/>
            <a:ext cx="5339919" cy="1404243"/>
          </a:xfrm>
          <a:prstGeom prst="roundRect">
            <a:avLst>
              <a:gd name="adj" fmla="val 12114"/>
            </a:avLst>
          </a:prstGeom>
          <a:solidFill>
            <a:srgbClr val="FFCCD1"/>
          </a:solidFill>
          <a:ln w="6350">
            <a:solidFill>
              <a:srgbClr val="E5B2B7"/>
            </a:solidFill>
            <a:prstDash val="solid"/>
          </a:ln>
          <a:effectLst>
            <a:outerShdw sx="100000" sy="100000" kx="0" ky="0" algn="bl" rotWithShape="0" blurRad="101600" dist="24130" dir="2700000">
              <a:srgbClr val="e5b2b7">
                <a:alpha val="100000"/>
              </a:srgbClr>
            </a:outerShdw>
          </a:effectLst>
        </p:spPr>
      </p:sp>
      <p:sp>
        <p:nvSpPr>
          <p:cNvPr id="9" name="Text 7"/>
          <p:cNvSpPr/>
          <p:nvPr/>
        </p:nvSpPr>
        <p:spPr>
          <a:xfrm>
            <a:off x="6385658" y="4340920"/>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A4A4A"/>
                </a:solidFill>
                <a:latin typeface="DM Sans SemiBold" pitchFamily="34" charset="0"/>
                <a:ea typeface="DM Sans SemiBold" pitchFamily="34" charset="-122"/>
                <a:cs typeface="DM Sans SemiBold" pitchFamily="34" charset="-120"/>
              </a:rPr>
              <a:t>Dual Branding</a:t>
            </a:r>
            <a:endParaRPr lang="en-US" sz="1850" dirty="0"/>
          </a:p>
        </p:txBody>
      </p:sp>
      <p:sp>
        <p:nvSpPr>
          <p:cNvPr id="10" name="Text 8"/>
          <p:cNvSpPr/>
          <p:nvPr/>
        </p:nvSpPr>
        <p:spPr>
          <a:xfrm>
            <a:off x="6385658" y="4749602"/>
            <a:ext cx="4949205"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A4A4A"/>
                </a:solidFill>
                <a:latin typeface="DM Sans" pitchFamily="34" charset="0"/>
                <a:ea typeface="DM Sans" pitchFamily="34" charset="-122"/>
                <a:cs typeface="DM Sans" pitchFamily="34" charset="-120"/>
              </a:rPr>
              <a:t>Separate brand names avoid confusion (e.g., Black &amp; Decker → DeWalt for professionals)</a:t>
            </a:r>
            <a:endParaRPr lang="en-US" sz="145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0"/>
          <p:cNvSpPr/>
          <p:nvPr/>
        </p:nvSpPr>
        <p:spPr>
          <a:xfrm>
            <a:off x="661475" y="819745"/>
            <a:ext cx="10868745" cy="1122363"/>
          </a:xfrm>
          <a:prstGeom prst="rect">
            <a:avLst/>
          </a:prstGeom>
          <a:noFill/>
          <a:ln/>
        </p:spPr>
        <p:txBody>
          <a:bodyPr wrap="square" lIns="0" tIns="0" rIns="0" bIns="0" rtlCol="0" anchor="t">
            <a:normAutofit/>
          </a:bodyPr>
          <a:lstStyle/>
          <a:p>
            <a:pPr algn="l" indent="0" marL="0">
              <a:lnSpc>
                <a:spcPct val="104000"/>
              </a:lnSpc>
              <a:buNone/>
            </a:pPr>
            <a:r>
              <a:rPr lang="en-US" sz="3500" dirty="0">
                <a:solidFill>
                  <a:srgbClr val="9C5461"/>
                </a:solidFill>
                <a:latin typeface="DM Sans SemiBold" pitchFamily="34" charset="0"/>
                <a:ea typeface="DM Sans SemiBold" pitchFamily="34" charset="-122"/>
                <a:cs typeface="DM Sans SemiBold" pitchFamily="34" charset="-120"/>
              </a:rPr>
              <a:t>Purchase Decision: How Consumers Finally Choose</a:t>
            </a:r>
            <a:endParaRPr lang="en-US" sz="3500" dirty="0"/>
          </a:p>
        </p:txBody>
      </p:sp>
      <p:sp>
        <p:nvSpPr>
          <p:cNvPr id="3" name="Text 1"/>
          <p:cNvSpPr/>
          <p:nvPr/>
        </p:nvSpPr>
        <p:spPr>
          <a:xfrm>
            <a:off x="661475" y="2283222"/>
            <a:ext cx="10868745" cy="560189"/>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4A4A4A"/>
                </a:solidFill>
                <a:latin typeface="DM Sans" pitchFamily="34" charset="0"/>
                <a:ea typeface="DM Sans" pitchFamily="34" charset="-122"/>
                <a:cs typeface="DM Sans" pitchFamily="34" charset="-120"/>
              </a:rPr>
              <a:t>The final stage of the consumer buying process moves from evaluating options to the actual transaction. This critical moment is often influenced by factors that are far removed from the initial rational assessment of alternatives.</a:t>
            </a:r>
            <a:endParaRPr lang="en-US" sz="140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3035300"/>
            <a:ext cx="3509180" cy="3002855"/>
          </a:xfrm>
          <a:prstGeom prst="rect">
            <a:avLst/>
          </a:prstGeom>
        </p:spPr>
      </p:pic>
      <p:pic>
        <p:nvPicPr>
          <p:cNvPr id="5"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281379" y="3192165"/>
            <a:ext cx="269273" cy="269280"/>
          </a:xfrm>
          <a:prstGeom prst="rect">
            <a:avLst/>
          </a:prstGeom>
        </p:spPr>
      </p:pic>
      <p:sp>
        <p:nvSpPr>
          <p:cNvPr id="6" name="Text 2"/>
          <p:cNvSpPr/>
          <p:nvPr/>
        </p:nvSpPr>
        <p:spPr>
          <a:xfrm>
            <a:off x="866356" y="3769916"/>
            <a:ext cx="2335353" cy="280491"/>
          </a:xfrm>
          <a:prstGeom prst="rect">
            <a:avLst/>
          </a:prstGeom>
          <a:noFill/>
          <a:ln/>
        </p:spPr>
        <p:txBody>
          <a:bodyPr wrap="none" lIns="0" tIns="0" rIns="0" bIns="0" rtlCol="0" anchor="t"/>
          <a:lstStyle/>
          <a:p>
            <a:pPr algn="l" indent="0" marL="0">
              <a:lnSpc>
                <a:spcPct val="104000"/>
              </a:lnSpc>
              <a:buNone/>
            </a:pPr>
            <a:r>
              <a:rPr lang="en-US" sz="1750" dirty="0">
                <a:solidFill>
                  <a:srgbClr val="4A4A4A"/>
                </a:solidFill>
                <a:latin typeface="DM Sans SemiBold" pitchFamily="34" charset="0"/>
                <a:ea typeface="DM Sans SemiBold" pitchFamily="34" charset="-122"/>
                <a:cs typeface="DM Sans SemiBold" pitchFamily="34" charset="-120"/>
              </a:rPr>
              <a:t>Situational Influences</a:t>
            </a:r>
            <a:endParaRPr lang="en-US" sz="1750" dirty="0"/>
          </a:p>
        </p:txBody>
      </p:sp>
      <p:sp>
        <p:nvSpPr>
          <p:cNvPr id="7" name="Text 3"/>
          <p:cNvSpPr/>
          <p:nvPr/>
        </p:nvSpPr>
        <p:spPr>
          <a:xfrm>
            <a:off x="866356" y="4152702"/>
            <a:ext cx="3099417" cy="1680567"/>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4A4A4A"/>
                </a:solidFill>
                <a:latin typeface="DM Sans" pitchFamily="34" charset="0"/>
                <a:ea typeface="DM Sans" pitchFamily="34" charset="-122"/>
                <a:cs typeface="DM Sans" pitchFamily="34" charset="-120"/>
              </a:rPr>
              <a:t>External factors like physical environment, social context, perceived time pressure, and even a consumer's mood can significantly sway a purchase decision, often overriding initial preferences.</a:t>
            </a:r>
            <a:endParaRPr lang="en-US" sz="1400" dirty="0"/>
          </a:p>
        </p:txBody>
      </p:sp>
      <p:pic>
        <p:nvPicPr>
          <p:cNvPr id="8"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341208" y="3035300"/>
            <a:ext cx="3509180" cy="3002855"/>
          </a:xfrm>
          <a:prstGeom prst="rect">
            <a:avLst/>
          </a:prstGeom>
        </p:spPr>
      </p:pic>
      <p:pic>
        <p:nvPicPr>
          <p:cNvPr id="9"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961112" y="3192165"/>
            <a:ext cx="269273" cy="269280"/>
          </a:xfrm>
          <a:prstGeom prst="rect">
            <a:avLst/>
          </a:prstGeom>
        </p:spPr>
      </p:pic>
      <p:sp>
        <p:nvSpPr>
          <p:cNvPr id="10" name="Text 4"/>
          <p:cNvSpPr/>
          <p:nvPr/>
        </p:nvSpPr>
        <p:spPr>
          <a:xfrm>
            <a:off x="4546089" y="3769916"/>
            <a:ext cx="2244570" cy="280491"/>
          </a:xfrm>
          <a:prstGeom prst="rect">
            <a:avLst/>
          </a:prstGeom>
          <a:noFill/>
          <a:ln/>
        </p:spPr>
        <p:txBody>
          <a:bodyPr wrap="none" lIns="0" tIns="0" rIns="0" bIns="0" rtlCol="0" anchor="t"/>
          <a:lstStyle/>
          <a:p>
            <a:pPr algn="l" indent="0" marL="0">
              <a:lnSpc>
                <a:spcPct val="104000"/>
              </a:lnSpc>
              <a:buNone/>
            </a:pPr>
            <a:r>
              <a:rPr lang="en-US" sz="1750" dirty="0">
                <a:solidFill>
                  <a:srgbClr val="4A4A4A"/>
                </a:solidFill>
                <a:latin typeface="DM Sans SemiBold" pitchFamily="34" charset="0"/>
                <a:ea typeface="DM Sans SemiBold" pitchFamily="34" charset="-122"/>
                <a:cs typeface="DM Sans SemiBold" pitchFamily="34" charset="-120"/>
              </a:rPr>
              <a:t>In-Store Factors</a:t>
            </a:r>
            <a:endParaRPr lang="en-US" sz="1750" dirty="0"/>
          </a:p>
        </p:txBody>
      </p:sp>
      <p:sp>
        <p:nvSpPr>
          <p:cNvPr id="11" name="Text 5"/>
          <p:cNvSpPr/>
          <p:nvPr/>
        </p:nvSpPr>
        <p:spPr>
          <a:xfrm>
            <a:off x="4546089" y="4152702"/>
            <a:ext cx="3099417" cy="1680567"/>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4A4A4A"/>
                </a:solidFill>
                <a:latin typeface="DM Sans" pitchFamily="34" charset="0"/>
                <a:ea typeface="DM Sans" pitchFamily="34" charset="-122"/>
                <a:cs typeface="DM Sans" pitchFamily="34" charset="-120"/>
              </a:rPr>
              <a:t>Merchandising, promotional offers, the helpfulness of sales personnel, and the overall store atmosphere (music, scent, lighting) directly impact whether a customer converts browsing into buying.</a:t>
            </a:r>
            <a:endParaRPr lang="en-US" sz="1400" dirty="0"/>
          </a:p>
        </p:txBody>
      </p:sp>
      <p:pic>
        <p:nvPicPr>
          <p:cNvPr id="12"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020941" y="3035300"/>
            <a:ext cx="3509180" cy="3002855"/>
          </a:xfrm>
          <a:prstGeom prst="rect">
            <a:avLst/>
          </a:prstGeom>
        </p:spPr>
      </p:pic>
      <p:pic>
        <p:nvPicPr>
          <p:cNvPr id="13" name="Image 5" descr="preencoded.png">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640845" y="3192165"/>
            <a:ext cx="269273" cy="269280"/>
          </a:xfrm>
          <a:prstGeom prst="rect">
            <a:avLst/>
          </a:prstGeom>
        </p:spPr>
      </p:pic>
      <p:sp>
        <p:nvSpPr>
          <p:cNvPr id="14" name="Text 6"/>
          <p:cNvSpPr/>
          <p:nvPr/>
        </p:nvSpPr>
        <p:spPr>
          <a:xfrm>
            <a:off x="8225822" y="3769916"/>
            <a:ext cx="2244570" cy="280491"/>
          </a:xfrm>
          <a:prstGeom prst="rect">
            <a:avLst/>
          </a:prstGeom>
          <a:noFill/>
          <a:ln/>
        </p:spPr>
        <p:txBody>
          <a:bodyPr wrap="none" lIns="0" tIns="0" rIns="0" bIns="0" rtlCol="0" anchor="t"/>
          <a:lstStyle/>
          <a:p>
            <a:pPr algn="l" indent="0" marL="0">
              <a:lnSpc>
                <a:spcPct val="104000"/>
              </a:lnSpc>
              <a:buNone/>
            </a:pPr>
            <a:r>
              <a:rPr lang="en-US" sz="1750" dirty="0">
                <a:solidFill>
                  <a:srgbClr val="4A4A4A"/>
                </a:solidFill>
                <a:latin typeface="DM Sans SemiBold" pitchFamily="34" charset="0"/>
                <a:ea typeface="DM Sans SemiBold" pitchFamily="34" charset="-122"/>
                <a:cs typeface="DM Sans SemiBold" pitchFamily="34" charset="-120"/>
              </a:rPr>
              <a:t>Impulse Buying</a:t>
            </a:r>
            <a:endParaRPr lang="en-US" sz="1750" dirty="0"/>
          </a:p>
        </p:txBody>
      </p:sp>
      <p:sp>
        <p:nvSpPr>
          <p:cNvPr id="15" name="Text 7"/>
          <p:cNvSpPr/>
          <p:nvPr/>
        </p:nvSpPr>
        <p:spPr>
          <a:xfrm>
            <a:off x="8225822" y="4152702"/>
            <a:ext cx="3099417" cy="1680567"/>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4A4A4A"/>
                </a:solidFill>
                <a:latin typeface="DM Sans" pitchFamily="34" charset="0"/>
                <a:ea typeface="DM Sans" pitchFamily="34" charset="-122"/>
                <a:cs typeface="DM Sans" pitchFamily="34" charset="-120"/>
              </a:rPr>
              <a:t>Unplanned purchases driven by immediate gratification or strong emotional urges, often triggered by attractive displays, limited-time offers, or a perceived sense of scarcity without prior consideration.</a:t>
            </a:r>
            <a:endParaRPr lang="en-US" sz="14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0"/>
          <p:cNvSpPr/>
          <p:nvPr/>
        </p:nvSpPr>
        <p:spPr>
          <a:xfrm>
            <a:off x="661475" y="714177"/>
            <a:ext cx="9698886" cy="472480"/>
          </a:xfrm>
          <a:prstGeom prst="rect">
            <a:avLst/>
          </a:prstGeom>
          <a:noFill/>
          <a:ln/>
        </p:spPr>
        <p:txBody>
          <a:bodyPr wrap="none" lIns="0" tIns="0" rIns="0" bIns="0" rtlCol="0" anchor="t"/>
          <a:lstStyle/>
          <a:p>
            <a:pPr algn="l" indent="0" marL="0">
              <a:lnSpc>
                <a:spcPct val="104000"/>
              </a:lnSpc>
              <a:buNone/>
            </a:pPr>
            <a:r>
              <a:rPr lang="en-US" sz="2950" dirty="0">
                <a:solidFill>
                  <a:srgbClr val="9C5461"/>
                </a:solidFill>
                <a:latin typeface="DM Sans SemiBold" pitchFamily="34" charset="0"/>
                <a:ea typeface="DM Sans SemiBold" pitchFamily="34" charset="-122"/>
                <a:cs typeface="DM Sans SemiBold" pitchFamily="34" charset="-120"/>
              </a:rPr>
              <a:t>Post-Purchase Evaluation &amp; Cognitive Dissonance</a:t>
            </a:r>
            <a:endParaRPr lang="en-US" sz="2950" dirty="0"/>
          </a:p>
        </p:txBody>
      </p:sp>
      <p:sp>
        <p:nvSpPr>
          <p:cNvPr id="3" name="Text 1"/>
          <p:cNvSpPr/>
          <p:nvPr/>
        </p:nvSpPr>
        <p:spPr>
          <a:xfrm>
            <a:off x="661475" y="1428552"/>
            <a:ext cx="10868745"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4A4A4A"/>
                </a:solidFill>
                <a:latin typeface="DM Sans" pitchFamily="34" charset="0"/>
                <a:ea typeface="DM Sans" pitchFamily="34" charset="-122"/>
                <a:cs typeface="DM Sans" pitchFamily="34" charset="-120"/>
              </a:rPr>
              <a:t>The buying process doesn't end with the transaction. After a purchase, consumers enter a crucial stage of evaluation where their satisfaction, dissatisfaction, or even regret takes shape. This post-purchase experience profoundly influences future buying decisions and brand loyalty.</a:t>
            </a:r>
            <a:endParaRPr lang="en-US" sz="115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1999952"/>
            <a:ext cx="5373851" cy="1725712"/>
          </a:xfrm>
          <a:prstGeom prst="rect">
            <a:avLst/>
          </a:prstGeom>
        </p:spPr>
      </p:pic>
      <p:pic>
        <p:nvPicPr>
          <p:cNvPr id="5"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234946" y="2129135"/>
            <a:ext cx="226808" cy="226814"/>
          </a:xfrm>
          <a:prstGeom prst="rect">
            <a:avLst/>
          </a:prstGeom>
        </p:spPr>
      </p:pic>
      <p:sp>
        <p:nvSpPr>
          <p:cNvPr id="6" name="Text 2"/>
          <p:cNvSpPr/>
          <p:nvPr/>
        </p:nvSpPr>
        <p:spPr>
          <a:xfrm>
            <a:off x="831730" y="2593578"/>
            <a:ext cx="1890169" cy="236240"/>
          </a:xfrm>
          <a:prstGeom prst="rect">
            <a:avLst/>
          </a:prstGeom>
          <a:noFill/>
          <a:ln/>
        </p:spPr>
        <p:txBody>
          <a:bodyPr wrap="none" lIns="0" tIns="0" rIns="0" bIns="0" rtlCol="0" anchor="t"/>
          <a:lstStyle/>
          <a:p>
            <a:pPr algn="l" indent="0" marL="0">
              <a:lnSpc>
                <a:spcPct val="104000"/>
              </a:lnSpc>
              <a:buNone/>
            </a:pPr>
            <a:r>
              <a:rPr lang="en-US" sz="1450" dirty="0">
                <a:solidFill>
                  <a:srgbClr val="4A4A4A"/>
                </a:solidFill>
                <a:latin typeface="DM Sans SemiBold" pitchFamily="34" charset="0"/>
                <a:ea typeface="DM Sans SemiBold" pitchFamily="34" charset="-122"/>
                <a:cs typeface="DM Sans SemiBold" pitchFamily="34" charset="-120"/>
              </a:rPr>
              <a:t>Satisfaction</a:t>
            </a:r>
            <a:endParaRPr lang="en-US" sz="1450" dirty="0"/>
          </a:p>
        </p:txBody>
      </p:sp>
      <p:sp>
        <p:nvSpPr>
          <p:cNvPr id="7" name="Text 3"/>
          <p:cNvSpPr/>
          <p:nvPr/>
        </p:nvSpPr>
        <p:spPr>
          <a:xfrm>
            <a:off x="831730" y="2902347"/>
            <a:ext cx="5033340" cy="653058"/>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4A4A4A"/>
                </a:solidFill>
                <a:latin typeface="DM Sans" pitchFamily="34" charset="0"/>
                <a:ea typeface="DM Sans" pitchFamily="34" charset="-122"/>
                <a:cs typeface="DM Sans" pitchFamily="34" charset="-120"/>
              </a:rPr>
              <a:t>Occurs when the product's perceived performance meets or exceeds the buyer's expectations, leading to positive feelings, repeat purchases, and positive word-of-mouth.</a:t>
            </a:r>
            <a:endParaRPr lang="en-US" sz="1150" dirty="0"/>
          </a:p>
        </p:txBody>
      </p:sp>
      <p:pic>
        <p:nvPicPr>
          <p:cNvPr id="8"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156270" y="1999952"/>
            <a:ext cx="5373950" cy="1725712"/>
          </a:xfrm>
          <a:prstGeom prst="rect">
            <a:avLst/>
          </a:prstGeom>
        </p:spPr>
      </p:pic>
      <p:pic>
        <p:nvPicPr>
          <p:cNvPr id="9"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729841" y="2129135"/>
            <a:ext cx="226808" cy="226814"/>
          </a:xfrm>
          <a:prstGeom prst="rect">
            <a:avLst/>
          </a:prstGeom>
        </p:spPr>
      </p:pic>
      <p:sp>
        <p:nvSpPr>
          <p:cNvPr id="10" name="Text 4"/>
          <p:cNvSpPr/>
          <p:nvPr/>
        </p:nvSpPr>
        <p:spPr>
          <a:xfrm>
            <a:off x="6326525" y="2593578"/>
            <a:ext cx="1890169" cy="236240"/>
          </a:xfrm>
          <a:prstGeom prst="rect">
            <a:avLst/>
          </a:prstGeom>
          <a:noFill/>
          <a:ln/>
        </p:spPr>
        <p:txBody>
          <a:bodyPr wrap="none" lIns="0" tIns="0" rIns="0" bIns="0" rtlCol="0" anchor="t"/>
          <a:lstStyle/>
          <a:p>
            <a:pPr algn="l" indent="0" marL="0">
              <a:lnSpc>
                <a:spcPct val="104000"/>
              </a:lnSpc>
              <a:buNone/>
            </a:pPr>
            <a:r>
              <a:rPr lang="en-US" sz="1450" dirty="0">
                <a:solidFill>
                  <a:srgbClr val="4A4A4A"/>
                </a:solidFill>
                <a:latin typeface="DM Sans SemiBold" pitchFamily="34" charset="0"/>
                <a:ea typeface="DM Sans SemiBold" pitchFamily="34" charset="-122"/>
                <a:cs typeface="DM Sans SemiBold" pitchFamily="34" charset="-120"/>
              </a:rPr>
              <a:t>Dissatisfaction</a:t>
            </a:r>
            <a:endParaRPr lang="en-US" sz="1450" dirty="0"/>
          </a:p>
        </p:txBody>
      </p:sp>
      <p:sp>
        <p:nvSpPr>
          <p:cNvPr id="11" name="Text 5"/>
          <p:cNvSpPr/>
          <p:nvPr/>
        </p:nvSpPr>
        <p:spPr>
          <a:xfrm>
            <a:off x="6326525" y="2902347"/>
            <a:ext cx="5033440"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4A4A4A"/>
                </a:solidFill>
                <a:latin typeface="DM Sans" pitchFamily="34" charset="0"/>
                <a:ea typeface="DM Sans" pitchFamily="34" charset="-122"/>
                <a:cs typeface="DM Sans" pitchFamily="34" charset="-120"/>
              </a:rPr>
              <a:t>Arises when the product fails to meet expectations, potentially leading to complaints, negative reviews, brand switching, or even legal action.</a:t>
            </a:r>
            <a:endParaRPr lang="en-US" sz="1150" dirty="0"/>
          </a:p>
        </p:txBody>
      </p:sp>
      <p:pic>
        <p:nvPicPr>
          <p:cNvPr id="12"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61475" y="3846612"/>
            <a:ext cx="5373851" cy="1725712"/>
          </a:xfrm>
          <a:prstGeom prst="rect">
            <a:avLst/>
          </a:prstGeom>
        </p:spPr>
      </p:pic>
      <p:pic>
        <p:nvPicPr>
          <p:cNvPr id="13" name="Image 5" descr="preencoded.png">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234946" y="3975795"/>
            <a:ext cx="226808" cy="226814"/>
          </a:xfrm>
          <a:prstGeom prst="rect">
            <a:avLst/>
          </a:prstGeom>
        </p:spPr>
      </p:pic>
      <p:sp>
        <p:nvSpPr>
          <p:cNvPr id="14" name="Text 6"/>
          <p:cNvSpPr/>
          <p:nvPr/>
        </p:nvSpPr>
        <p:spPr>
          <a:xfrm>
            <a:off x="831730" y="4440238"/>
            <a:ext cx="1890169" cy="236240"/>
          </a:xfrm>
          <a:prstGeom prst="rect">
            <a:avLst/>
          </a:prstGeom>
          <a:noFill/>
          <a:ln/>
        </p:spPr>
        <p:txBody>
          <a:bodyPr wrap="none" lIns="0" tIns="0" rIns="0" bIns="0" rtlCol="0" anchor="t"/>
          <a:lstStyle/>
          <a:p>
            <a:pPr algn="l" indent="0" marL="0">
              <a:lnSpc>
                <a:spcPct val="104000"/>
              </a:lnSpc>
              <a:buNone/>
            </a:pPr>
            <a:r>
              <a:rPr lang="en-US" sz="1450" dirty="0">
                <a:solidFill>
                  <a:srgbClr val="4A4A4A"/>
                </a:solidFill>
                <a:latin typeface="DM Sans SemiBold" pitchFamily="34" charset="0"/>
                <a:ea typeface="DM Sans SemiBold" pitchFamily="34" charset="-122"/>
                <a:cs typeface="DM Sans SemiBold" pitchFamily="34" charset="-120"/>
              </a:rPr>
              <a:t>Buyer's Remorse</a:t>
            </a:r>
            <a:endParaRPr lang="en-US" sz="1450" dirty="0"/>
          </a:p>
        </p:txBody>
      </p:sp>
      <p:sp>
        <p:nvSpPr>
          <p:cNvPr id="15" name="Text 7"/>
          <p:cNvSpPr/>
          <p:nvPr/>
        </p:nvSpPr>
        <p:spPr>
          <a:xfrm>
            <a:off x="831730" y="4749006"/>
            <a:ext cx="5033340" cy="653058"/>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4A4A4A"/>
                </a:solidFill>
                <a:latin typeface="DM Sans" pitchFamily="34" charset="0"/>
                <a:ea typeface="DM Sans" pitchFamily="34" charset="-122"/>
                <a:cs typeface="DM Sans" pitchFamily="34" charset="-120"/>
              </a:rPr>
              <a:t>A feeling of regret or anxiety after making a major purchase, especially when choices were difficult and involved high cost or high emotional investment.</a:t>
            </a:r>
            <a:endParaRPr lang="en-US" sz="1150" dirty="0"/>
          </a:p>
        </p:txBody>
      </p:sp>
      <p:pic>
        <p:nvPicPr>
          <p:cNvPr id="16" name="Image 6" descr="preencoded.png">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156270" y="3846612"/>
            <a:ext cx="5373950" cy="1725712"/>
          </a:xfrm>
          <a:prstGeom prst="rect">
            <a:avLst/>
          </a:prstGeom>
        </p:spPr>
      </p:pic>
      <p:pic>
        <p:nvPicPr>
          <p:cNvPr id="17" name="Image 7" descr="preencoded.png">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8729841" y="3975795"/>
            <a:ext cx="226808" cy="226814"/>
          </a:xfrm>
          <a:prstGeom prst="rect">
            <a:avLst/>
          </a:prstGeom>
        </p:spPr>
      </p:pic>
      <p:sp>
        <p:nvSpPr>
          <p:cNvPr id="18" name="Text 8"/>
          <p:cNvSpPr/>
          <p:nvPr/>
        </p:nvSpPr>
        <p:spPr>
          <a:xfrm>
            <a:off x="6326525" y="4440238"/>
            <a:ext cx="1964284" cy="236240"/>
          </a:xfrm>
          <a:prstGeom prst="rect">
            <a:avLst/>
          </a:prstGeom>
          <a:noFill/>
          <a:ln/>
        </p:spPr>
        <p:txBody>
          <a:bodyPr wrap="none" lIns="0" tIns="0" rIns="0" bIns="0" rtlCol="0" anchor="t"/>
          <a:lstStyle/>
          <a:p>
            <a:pPr algn="l" indent="0" marL="0">
              <a:lnSpc>
                <a:spcPct val="104000"/>
              </a:lnSpc>
              <a:buNone/>
            </a:pPr>
            <a:r>
              <a:rPr lang="en-US" sz="1450" dirty="0">
                <a:solidFill>
                  <a:srgbClr val="4A4A4A"/>
                </a:solidFill>
                <a:latin typeface="DM Sans SemiBold" pitchFamily="34" charset="0"/>
                <a:ea typeface="DM Sans SemiBold" pitchFamily="34" charset="-122"/>
                <a:cs typeface="DM Sans SemiBold" pitchFamily="34" charset="-120"/>
              </a:rPr>
              <a:t>Cognitive Dissonance</a:t>
            </a:r>
            <a:endParaRPr lang="en-US" sz="1450" dirty="0"/>
          </a:p>
        </p:txBody>
      </p:sp>
      <p:sp>
        <p:nvSpPr>
          <p:cNvPr id="19" name="Text 9"/>
          <p:cNvSpPr/>
          <p:nvPr/>
        </p:nvSpPr>
        <p:spPr>
          <a:xfrm>
            <a:off x="6326525" y="4749006"/>
            <a:ext cx="5033440" cy="653058"/>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4A4A4A"/>
                </a:solidFill>
                <a:latin typeface="DM Sans" pitchFamily="34" charset="0"/>
                <a:ea typeface="DM Sans" pitchFamily="34" charset="-122"/>
                <a:cs typeface="DM Sans" pitchFamily="34" charset="-120"/>
              </a:rPr>
              <a:t>The mental discomfort experienced by a person who holds two or more contradictory beliefs, ideas, or values. Post-purchase, this manifests as doubts about the decision or anxiety over foregone alternatives.</a:t>
            </a:r>
            <a:endParaRPr lang="en-US" sz="1150" dirty="0"/>
          </a:p>
        </p:txBody>
      </p:sp>
      <p:sp>
        <p:nvSpPr>
          <p:cNvPr id="20" name="Text 10"/>
          <p:cNvSpPr/>
          <p:nvPr/>
        </p:nvSpPr>
        <p:spPr>
          <a:xfrm>
            <a:off x="661475" y="5708352"/>
            <a:ext cx="10868745"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4A4A4A"/>
                </a:solidFill>
                <a:latin typeface="DM Sans" pitchFamily="34" charset="0"/>
                <a:ea typeface="DM Sans" pitchFamily="34" charset="-122"/>
                <a:cs typeface="DM Sans" pitchFamily="34" charset="-120"/>
              </a:rPr>
              <a:t>Marketers play a vital role in reducing post-purchase anxiety and ensuring customer satisfaction through proactive communication, strong customer support, and easy access to returns or warranties.</a:t>
            </a:r>
            <a:endParaRPr lang="en-US" sz="115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0"/>
          <p:cNvSpPr/>
          <p:nvPr/>
        </p:nvSpPr>
        <p:spPr>
          <a:xfrm>
            <a:off x="661475" y="683617"/>
            <a:ext cx="8016873" cy="531614"/>
          </a:xfrm>
          <a:prstGeom prst="rect">
            <a:avLst/>
          </a:prstGeom>
          <a:noFill/>
          <a:ln/>
        </p:spPr>
        <p:txBody>
          <a:bodyPr wrap="none" lIns="0" tIns="0" rIns="0" bIns="0" rtlCol="0" anchor="t"/>
          <a:lstStyle/>
          <a:p>
            <a:pPr algn="l" indent="0" marL="0">
              <a:lnSpc>
                <a:spcPct val="104000"/>
              </a:lnSpc>
              <a:buNone/>
            </a:pPr>
            <a:r>
              <a:rPr lang="en-US" sz="3300" dirty="0">
                <a:solidFill>
                  <a:srgbClr val="9C5461"/>
                </a:solidFill>
                <a:latin typeface="DM Sans SemiBold" pitchFamily="34" charset="0"/>
                <a:ea typeface="DM Sans SemiBold" pitchFamily="34" charset="-122"/>
                <a:cs typeface="DM Sans SemiBold" pitchFamily="34" charset="-120"/>
              </a:rPr>
              <a:t>Types of Consumer Decision Making</a:t>
            </a:r>
            <a:endParaRPr lang="en-US" sz="3300" dirty="0"/>
          </a:p>
        </p:txBody>
      </p:sp>
      <p:sp>
        <p:nvSpPr>
          <p:cNvPr id="3" name="Text 1"/>
          <p:cNvSpPr/>
          <p:nvPr/>
        </p:nvSpPr>
        <p:spPr>
          <a:xfrm>
            <a:off x="661475" y="1521420"/>
            <a:ext cx="10868745" cy="775692"/>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4A4A4A"/>
                </a:solidFill>
                <a:latin typeface="DM Sans" pitchFamily="34" charset="0"/>
                <a:ea typeface="DM Sans" pitchFamily="34" charset="-122"/>
                <a:cs typeface="DM Sans" pitchFamily="34" charset="-120"/>
              </a:rPr>
              <a:t>Consumer decision-making isn't a one-size-fits-all process. The level of effort and thought a consumer puts into a purchase varies greatly depending on the product, its price, perceived risk, and their familiarity with it. Marketers must understand these different types to tailor their strategies effectively.</a:t>
            </a:r>
            <a:endParaRPr lang="en-US" sz="130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2469356"/>
            <a:ext cx="425241" cy="425252"/>
          </a:xfrm>
          <a:prstGeom prst="rect">
            <a:avLst/>
          </a:prstGeom>
        </p:spPr>
      </p:pic>
      <p:sp>
        <p:nvSpPr>
          <p:cNvPr id="5" name="Text 2"/>
          <p:cNvSpPr/>
          <p:nvPr/>
        </p:nvSpPr>
        <p:spPr>
          <a:xfrm>
            <a:off x="661475" y="3085902"/>
            <a:ext cx="2126403" cy="265708"/>
          </a:xfrm>
          <a:prstGeom prst="rect">
            <a:avLst/>
          </a:prstGeom>
          <a:noFill/>
          <a:ln/>
        </p:spPr>
        <p:txBody>
          <a:bodyPr wrap="none" lIns="0" tIns="0" rIns="0" bIns="0" rtlCol="0" anchor="t"/>
          <a:lstStyle/>
          <a:p>
            <a:pPr algn="l" indent="0" marL="0">
              <a:lnSpc>
                <a:spcPct val="104000"/>
              </a:lnSpc>
              <a:buNone/>
            </a:pPr>
            <a:r>
              <a:rPr lang="en-US" sz="1650" dirty="0">
                <a:solidFill>
                  <a:srgbClr val="4A4A4A"/>
                </a:solidFill>
                <a:latin typeface="DM Sans SemiBold" pitchFamily="34" charset="0"/>
                <a:ea typeface="DM Sans SemiBold" pitchFamily="34" charset="-122"/>
                <a:cs typeface="DM Sans SemiBold" pitchFamily="34" charset="-120"/>
              </a:rPr>
              <a:t>Routine/Habitual</a:t>
            </a:r>
            <a:endParaRPr lang="en-US" sz="1650" dirty="0"/>
          </a:p>
        </p:txBody>
      </p:sp>
      <p:sp>
        <p:nvSpPr>
          <p:cNvPr id="6" name="Text 3"/>
          <p:cNvSpPr/>
          <p:nvPr/>
        </p:nvSpPr>
        <p:spPr>
          <a:xfrm>
            <a:off x="661475" y="3443387"/>
            <a:ext cx="3495389" cy="1292820"/>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4A4A4A"/>
                </a:solidFill>
                <a:latin typeface="DM Sans" pitchFamily="34" charset="0"/>
                <a:ea typeface="DM Sans" pitchFamily="34" charset="-122"/>
                <a:cs typeface="DM Sans" pitchFamily="34" charset="-120"/>
              </a:rPr>
              <a:t>Consumers engage in minimal thought or effort for low-cost, frequently purchased, and familiar products. Decisions are often made out of habit or brand loyalty without much evaluation.</a:t>
            </a:r>
            <a:endParaRPr lang="en-US" sz="1300" dirty="0"/>
          </a:p>
        </p:txBody>
      </p:sp>
      <p:sp>
        <p:nvSpPr>
          <p:cNvPr id="7" name="Text 4"/>
          <p:cNvSpPr/>
          <p:nvPr/>
        </p:nvSpPr>
        <p:spPr>
          <a:xfrm>
            <a:off x="661475" y="4827984"/>
            <a:ext cx="3495389" cy="1087834"/>
          </a:xfrm>
          <a:prstGeom prst="rect">
            <a:avLst/>
          </a:prstGeom>
          <a:noFill/>
          <a:ln/>
        </p:spPr>
        <p:txBody>
          <a:bodyPr wrap="square" lIns="0" tIns="0" rIns="0" bIns="0" rtlCol="0" anchor="t">
            <a:normAutofit/>
          </a:bodyPr>
          <a:lstStyle/>
          <a:p>
            <a:pPr algn="l" marL="264160" indent="-264160">
              <a:lnSpc>
                <a:spcPct val="127000"/>
              </a:lnSpc>
              <a:buSzPct val="100000"/>
              <a:buChar char="•"/>
            </a:pPr>
            <a:r>
              <a:rPr lang="en-US" sz="1300" b="1" dirty="0">
                <a:solidFill>
                  <a:srgbClr val="4A4A4A"/>
                </a:solidFill>
                <a:latin typeface="DM Sans Bold" pitchFamily="34" charset="0"/>
                <a:ea typeface="DM Sans Bold" pitchFamily="34" charset="-122"/>
                <a:cs typeface="DM Sans Bold" pitchFamily="34" charset="-120"/>
              </a:rPr>
              <a:t>When:</a:t>
            </a:r>
            <a:pPr algn="l" marL="264160" indent="-264160">
              <a:lnSpc>
                <a:spcPct val="127000"/>
              </a:lnSpc>
              <a:buSzPct val="100000"/>
              <a:buChar char="•"/>
            </a:pPr>
            <a:r>
              <a:rPr lang="en-US" sz="1300" dirty="0">
                <a:solidFill>
                  <a:srgbClr val="4A4A4A"/>
                </a:solidFill>
                <a:latin typeface="DM Sans" pitchFamily="34" charset="0"/>
                <a:ea typeface="DM Sans" pitchFamily="34" charset="-122"/>
                <a:cs typeface="DM Sans" pitchFamily="34" charset="-120"/>
              </a:rPr>
              <a:t> Low involvement, frequent, low cost.</a:t>
            </a:r>
            <a:endParaRPr lang="en-US" sz="1300" dirty="0"/>
          </a:p>
          <a:p>
            <a:pPr algn="l" marL="264160" indent="-264160">
              <a:lnSpc>
                <a:spcPct val="127000"/>
              </a:lnSpc>
              <a:buSzPct val="100000"/>
              <a:buChar char="•"/>
            </a:pPr>
            <a:r>
              <a:rPr lang="en-US" sz="1300" b="1" dirty="0">
                <a:solidFill>
                  <a:srgbClr val="4A4A4A"/>
                </a:solidFill>
                <a:latin typeface="DM Sans Bold" pitchFamily="34" charset="0"/>
                <a:ea typeface="DM Sans Bold" pitchFamily="34" charset="-122"/>
                <a:cs typeface="DM Sans Bold" pitchFamily="34" charset="-120"/>
              </a:rPr>
              <a:t>Examples:</a:t>
            </a:r>
            <a:pPr algn="l" marL="264160" indent="-264160">
              <a:lnSpc>
                <a:spcPct val="127000"/>
              </a:lnSpc>
              <a:buSzPct val="100000"/>
              <a:buChar char="•"/>
            </a:pPr>
            <a:r>
              <a:rPr lang="en-US" sz="1300" dirty="0">
                <a:solidFill>
                  <a:srgbClr val="4A4A4A"/>
                </a:solidFill>
                <a:latin typeface="DM Sans" pitchFamily="34" charset="0"/>
                <a:ea typeface="DM Sans" pitchFamily="34" charset="-122"/>
                <a:cs typeface="DM Sans" pitchFamily="34" charset="-120"/>
              </a:rPr>
              <a:t> Buying milk, bread, preferred brand of toothpaste or coffee.</a:t>
            </a:r>
            <a:endParaRPr lang="en-US" sz="1300" dirty="0"/>
          </a:p>
        </p:txBody>
      </p:sp>
      <p:pic>
        <p:nvPicPr>
          <p:cNvPr id="8"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48153" y="2469356"/>
            <a:ext cx="425241" cy="425252"/>
          </a:xfrm>
          <a:prstGeom prst="rect">
            <a:avLst/>
          </a:prstGeom>
        </p:spPr>
      </p:pic>
      <p:sp>
        <p:nvSpPr>
          <p:cNvPr id="9" name="Text 5"/>
          <p:cNvSpPr/>
          <p:nvPr/>
        </p:nvSpPr>
        <p:spPr>
          <a:xfrm>
            <a:off x="4348153" y="3085902"/>
            <a:ext cx="2126403" cy="265708"/>
          </a:xfrm>
          <a:prstGeom prst="rect">
            <a:avLst/>
          </a:prstGeom>
          <a:noFill/>
          <a:ln/>
        </p:spPr>
        <p:txBody>
          <a:bodyPr wrap="none" lIns="0" tIns="0" rIns="0" bIns="0" rtlCol="0" anchor="t"/>
          <a:lstStyle/>
          <a:p>
            <a:pPr algn="l" indent="0" marL="0">
              <a:lnSpc>
                <a:spcPct val="104000"/>
              </a:lnSpc>
              <a:buNone/>
            </a:pPr>
            <a:r>
              <a:rPr lang="en-US" sz="1650" dirty="0">
                <a:solidFill>
                  <a:srgbClr val="4A4A4A"/>
                </a:solidFill>
                <a:latin typeface="DM Sans SemiBold" pitchFamily="34" charset="0"/>
                <a:ea typeface="DM Sans SemiBold" pitchFamily="34" charset="-122"/>
                <a:cs typeface="DM Sans SemiBold" pitchFamily="34" charset="-120"/>
              </a:rPr>
              <a:t>Limited</a:t>
            </a:r>
            <a:endParaRPr lang="en-US" sz="1650" dirty="0"/>
          </a:p>
        </p:txBody>
      </p:sp>
      <p:sp>
        <p:nvSpPr>
          <p:cNvPr id="10" name="Text 6"/>
          <p:cNvSpPr/>
          <p:nvPr/>
        </p:nvSpPr>
        <p:spPr>
          <a:xfrm>
            <a:off x="4348153" y="3443387"/>
            <a:ext cx="3495389" cy="1292820"/>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4A4A4A"/>
                </a:solidFill>
                <a:latin typeface="DM Sans" pitchFamily="34" charset="0"/>
                <a:ea typeface="DM Sans" pitchFamily="34" charset="-122"/>
                <a:cs typeface="DM Sans" pitchFamily="34" charset="-120"/>
              </a:rPr>
              <a:t>Moderate involvement for products purchased occasionally. Consumers may seek some information or compare a few options, especially if unfamiliar with a brand in a known product category.</a:t>
            </a:r>
            <a:endParaRPr lang="en-US" sz="1300" dirty="0"/>
          </a:p>
        </p:txBody>
      </p:sp>
      <p:sp>
        <p:nvSpPr>
          <p:cNvPr id="11" name="Text 7"/>
          <p:cNvSpPr/>
          <p:nvPr/>
        </p:nvSpPr>
        <p:spPr>
          <a:xfrm>
            <a:off x="4348153" y="4827984"/>
            <a:ext cx="3495389" cy="1346398"/>
          </a:xfrm>
          <a:prstGeom prst="rect">
            <a:avLst/>
          </a:prstGeom>
          <a:noFill/>
          <a:ln/>
        </p:spPr>
        <p:txBody>
          <a:bodyPr wrap="square" lIns="0" tIns="0" rIns="0" bIns="0" rtlCol="0" anchor="t">
            <a:normAutofit/>
          </a:bodyPr>
          <a:lstStyle/>
          <a:p>
            <a:pPr algn="l" marL="264160" indent="-264160">
              <a:lnSpc>
                <a:spcPct val="127000"/>
              </a:lnSpc>
              <a:buSzPct val="100000"/>
              <a:buChar char="•"/>
            </a:pPr>
            <a:r>
              <a:rPr lang="en-US" sz="1300" b="1" dirty="0">
                <a:solidFill>
                  <a:srgbClr val="4A4A4A"/>
                </a:solidFill>
                <a:latin typeface="DM Sans Bold" pitchFamily="34" charset="0"/>
                <a:ea typeface="DM Sans Bold" pitchFamily="34" charset="-122"/>
                <a:cs typeface="DM Sans Bold" pitchFamily="34" charset="-120"/>
              </a:rPr>
              <a:t>When:</a:t>
            </a:r>
            <a:pPr algn="l" marL="264160" indent="-264160">
              <a:lnSpc>
                <a:spcPct val="127000"/>
              </a:lnSpc>
              <a:buSzPct val="100000"/>
              <a:buChar char="•"/>
            </a:pPr>
            <a:r>
              <a:rPr lang="en-US" sz="1300" dirty="0">
                <a:solidFill>
                  <a:srgbClr val="4A4A4A"/>
                </a:solidFill>
                <a:latin typeface="DM Sans" pitchFamily="34" charset="0"/>
                <a:ea typeface="DM Sans" pitchFamily="34" charset="-122"/>
                <a:cs typeface="DM Sans" pitchFamily="34" charset="-120"/>
              </a:rPr>
              <a:t> Moderate involvement, occasional, some comparison.</a:t>
            </a:r>
            <a:endParaRPr lang="en-US" sz="1300" dirty="0"/>
          </a:p>
          <a:p>
            <a:pPr algn="l" marL="264160" indent="-264160">
              <a:lnSpc>
                <a:spcPct val="127000"/>
              </a:lnSpc>
              <a:buSzPct val="100000"/>
              <a:buChar char="•"/>
            </a:pPr>
            <a:r>
              <a:rPr lang="en-US" sz="1300" b="1" dirty="0">
                <a:solidFill>
                  <a:srgbClr val="4A4A4A"/>
                </a:solidFill>
                <a:latin typeface="DM Sans Bold" pitchFamily="34" charset="0"/>
                <a:ea typeface="DM Sans Bold" pitchFamily="34" charset="-122"/>
                <a:cs typeface="DM Sans Bold" pitchFamily="34" charset="-120"/>
              </a:rPr>
              <a:t>Examples:</a:t>
            </a:r>
            <a:pPr algn="l" marL="264160" indent="-264160">
              <a:lnSpc>
                <a:spcPct val="127000"/>
              </a:lnSpc>
              <a:buSzPct val="100000"/>
              <a:buChar char="•"/>
            </a:pPr>
            <a:r>
              <a:rPr lang="en-US" sz="1300" dirty="0">
                <a:solidFill>
                  <a:srgbClr val="4A4A4A"/>
                </a:solidFill>
                <a:latin typeface="DM Sans" pitchFamily="34" charset="0"/>
                <a:ea typeface="DM Sans" pitchFamily="34" charset="-122"/>
                <a:cs typeface="DM Sans" pitchFamily="34" charset="-120"/>
              </a:rPr>
              <a:t> Choosing a new brand of shampoo, a restaurant for dinner, or a basic kitchen appliance.</a:t>
            </a:r>
            <a:endParaRPr lang="en-US" sz="1300" dirty="0"/>
          </a:p>
        </p:txBody>
      </p:sp>
      <p:pic>
        <p:nvPicPr>
          <p:cNvPr id="12"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034831" y="2469356"/>
            <a:ext cx="425241" cy="425252"/>
          </a:xfrm>
          <a:prstGeom prst="rect">
            <a:avLst/>
          </a:prstGeom>
        </p:spPr>
      </p:pic>
      <p:sp>
        <p:nvSpPr>
          <p:cNvPr id="13" name="Text 8"/>
          <p:cNvSpPr/>
          <p:nvPr/>
        </p:nvSpPr>
        <p:spPr>
          <a:xfrm>
            <a:off x="8034831" y="3085902"/>
            <a:ext cx="2126403" cy="265708"/>
          </a:xfrm>
          <a:prstGeom prst="rect">
            <a:avLst/>
          </a:prstGeom>
          <a:noFill/>
          <a:ln/>
        </p:spPr>
        <p:txBody>
          <a:bodyPr wrap="none" lIns="0" tIns="0" rIns="0" bIns="0" rtlCol="0" anchor="t"/>
          <a:lstStyle/>
          <a:p>
            <a:pPr algn="l" indent="0" marL="0">
              <a:lnSpc>
                <a:spcPct val="104000"/>
              </a:lnSpc>
              <a:buNone/>
            </a:pPr>
            <a:r>
              <a:rPr lang="en-US" sz="1650" dirty="0">
                <a:solidFill>
                  <a:srgbClr val="4A4A4A"/>
                </a:solidFill>
                <a:latin typeface="DM Sans SemiBold" pitchFamily="34" charset="0"/>
                <a:ea typeface="DM Sans SemiBold" pitchFamily="34" charset="-122"/>
                <a:cs typeface="DM Sans SemiBold" pitchFamily="34" charset="-120"/>
              </a:rPr>
              <a:t>Extended</a:t>
            </a:r>
            <a:endParaRPr lang="en-US" sz="1650" dirty="0"/>
          </a:p>
        </p:txBody>
      </p:sp>
      <p:sp>
        <p:nvSpPr>
          <p:cNvPr id="14" name="Text 9"/>
          <p:cNvSpPr/>
          <p:nvPr/>
        </p:nvSpPr>
        <p:spPr>
          <a:xfrm>
            <a:off x="8034831" y="3443387"/>
            <a:ext cx="3495389" cy="1292820"/>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4A4A4A"/>
                </a:solidFill>
                <a:latin typeface="DM Sans" pitchFamily="34" charset="0"/>
                <a:ea typeface="DM Sans" pitchFamily="34" charset="-122"/>
                <a:cs typeface="DM Sans" pitchFamily="34" charset="-120"/>
              </a:rPr>
              <a:t>High involvement for expensive, infrequent, or high-risk purchases. Consumers undertake extensive information search, careful evaluation, and consider many alternatives before deciding.</a:t>
            </a:r>
            <a:endParaRPr lang="en-US" sz="1300" dirty="0"/>
          </a:p>
        </p:txBody>
      </p:sp>
      <p:sp>
        <p:nvSpPr>
          <p:cNvPr id="15" name="Text 10"/>
          <p:cNvSpPr/>
          <p:nvPr/>
        </p:nvSpPr>
        <p:spPr>
          <a:xfrm>
            <a:off x="8034831" y="4827984"/>
            <a:ext cx="3495389" cy="1346398"/>
          </a:xfrm>
          <a:prstGeom prst="rect">
            <a:avLst/>
          </a:prstGeom>
          <a:noFill/>
          <a:ln/>
        </p:spPr>
        <p:txBody>
          <a:bodyPr wrap="square" lIns="0" tIns="0" rIns="0" bIns="0" rtlCol="0" anchor="t">
            <a:normAutofit/>
          </a:bodyPr>
          <a:lstStyle/>
          <a:p>
            <a:pPr algn="l" marL="264160" indent="-264160">
              <a:lnSpc>
                <a:spcPct val="127000"/>
              </a:lnSpc>
              <a:buSzPct val="100000"/>
              <a:buChar char="•"/>
            </a:pPr>
            <a:r>
              <a:rPr lang="en-US" sz="1300" b="1" dirty="0">
                <a:solidFill>
                  <a:srgbClr val="4A4A4A"/>
                </a:solidFill>
                <a:latin typeface="DM Sans Bold" pitchFamily="34" charset="0"/>
                <a:ea typeface="DM Sans Bold" pitchFamily="34" charset="-122"/>
                <a:cs typeface="DM Sans Bold" pitchFamily="34" charset="-120"/>
              </a:rPr>
              <a:t>When:</a:t>
            </a:r>
            <a:pPr algn="l" marL="264160" indent="-264160">
              <a:lnSpc>
                <a:spcPct val="127000"/>
              </a:lnSpc>
              <a:buSzPct val="100000"/>
              <a:buChar char="•"/>
            </a:pPr>
            <a:r>
              <a:rPr lang="en-US" sz="1300" dirty="0">
                <a:solidFill>
                  <a:srgbClr val="4A4A4A"/>
                </a:solidFill>
                <a:latin typeface="DM Sans" pitchFamily="34" charset="0"/>
                <a:ea typeface="DM Sans" pitchFamily="34" charset="-122"/>
                <a:cs typeface="DM Sans" pitchFamily="34" charset="-120"/>
              </a:rPr>
              <a:t> High involvement, infrequent, high cost/risk.</a:t>
            </a:r>
            <a:endParaRPr lang="en-US" sz="1300" dirty="0"/>
          </a:p>
          <a:p>
            <a:pPr algn="l" marL="264160" indent="-264160">
              <a:lnSpc>
                <a:spcPct val="127000"/>
              </a:lnSpc>
              <a:buSzPct val="100000"/>
              <a:buChar char="•"/>
            </a:pPr>
            <a:r>
              <a:rPr lang="en-US" sz="1300" b="1" dirty="0">
                <a:solidFill>
                  <a:srgbClr val="4A4A4A"/>
                </a:solidFill>
                <a:latin typeface="DM Sans Bold" pitchFamily="34" charset="0"/>
                <a:ea typeface="DM Sans Bold" pitchFamily="34" charset="-122"/>
                <a:cs typeface="DM Sans Bold" pitchFamily="34" charset="-120"/>
              </a:rPr>
              <a:t>Examples:</a:t>
            </a:r>
            <a:pPr algn="l" marL="264160" indent="-264160">
              <a:lnSpc>
                <a:spcPct val="127000"/>
              </a:lnSpc>
              <a:buSzPct val="100000"/>
              <a:buChar char="•"/>
            </a:pPr>
            <a:r>
              <a:rPr lang="en-US" sz="1300" dirty="0">
                <a:solidFill>
                  <a:srgbClr val="4A4A4A"/>
                </a:solidFill>
                <a:latin typeface="DM Sans" pitchFamily="34" charset="0"/>
                <a:ea typeface="DM Sans" pitchFamily="34" charset="-122"/>
                <a:cs typeface="DM Sans" pitchFamily="34" charset="-120"/>
              </a:rPr>
              <a:t> Purchasing a car, a house, a major electronic device like a laptop, or choosing a university.</a:t>
            </a:r>
            <a:endParaRPr lang="en-US" sz="13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1695" cy="6858000"/>
          </a:xfrm>
          <a:prstGeom prst="rect">
            <a:avLst/>
          </a:prstGeom>
        </p:spPr>
      </p:pic>
      <p:sp>
        <p:nvSpPr>
          <p:cNvPr id="3" name="Shape 0"/>
          <p:cNvSpPr/>
          <p:nvPr/>
        </p:nvSpPr>
        <p:spPr>
          <a:xfrm>
            <a:off x="0" y="0"/>
            <a:ext cx="12191695" cy="6858000"/>
          </a:xfrm>
          <a:prstGeom prst="rect">
            <a:avLst/>
          </a:prstGeom>
          <a:solidFill>
            <a:srgbClr val="FFFFFF">
              <a:alpha val="85000"/>
            </a:srgbClr>
          </a:solidFill>
          <a:ln/>
        </p:spPr>
      </p:sp>
      <p:sp>
        <p:nvSpPr>
          <p:cNvPr id="4" name="Text 1"/>
          <p:cNvSpPr/>
          <p:nvPr/>
        </p:nvSpPr>
        <p:spPr>
          <a:xfrm>
            <a:off x="661475" y="649585"/>
            <a:ext cx="9814969" cy="502047"/>
          </a:xfrm>
          <a:prstGeom prst="rect">
            <a:avLst/>
          </a:prstGeom>
          <a:noFill/>
          <a:ln/>
        </p:spPr>
        <p:txBody>
          <a:bodyPr wrap="none" lIns="0" tIns="0" rIns="0" bIns="0" rtlCol="0" anchor="t"/>
          <a:lstStyle/>
          <a:p>
            <a:pPr algn="l" indent="0" marL="0">
              <a:lnSpc>
                <a:spcPct val="104000"/>
              </a:lnSpc>
              <a:buNone/>
            </a:pPr>
            <a:r>
              <a:rPr lang="en-US" sz="3150" dirty="0">
                <a:solidFill>
                  <a:srgbClr val="9C5461"/>
                </a:solidFill>
                <a:latin typeface="DM Sans SemiBold" pitchFamily="34" charset="0"/>
                <a:ea typeface="DM Sans SemiBold" pitchFamily="34" charset="-122"/>
                <a:cs typeface="DM Sans SemiBold" pitchFamily="34" charset="-120"/>
              </a:rPr>
              <a:t>Psychological Influences on Consumer Behavior</a:t>
            </a:r>
            <a:endParaRPr lang="en-US" sz="3150" dirty="0"/>
          </a:p>
        </p:txBody>
      </p:sp>
      <p:sp>
        <p:nvSpPr>
          <p:cNvPr id="5" name="Text 2"/>
          <p:cNvSpPr/>
          <p:nvPr/>
        </p:nvSpPr>
        <p:spPr>
          <a:xfrm>
            <a:off x="661475" y="1356420"/>
            <a:ext cx="10868745" cy="713184"/>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4A4A4A"/>
                </a:solidFill>
                <a:latin typeface="DM Sans" pitchFamily="34" charset="0"/>
                <a:ea typeface="DM Sans" pitchFamily="34" charset="-122"/>
                <a:cs typeface="DM Sans" pitchFamily="34" charset="-120"/>
              </a:rPr>
              <a:t>Beyond external factors, internal psychological processes profoundly shape how consumers perceive, evaluate, and ultimately choose products and services. Understanding these core influences – perception, learning, motivation, and personality – is key to crafting effective marketing strategies that resonate with individual minds.</a:t>
            </a:r>
            <a:endParaRPr lang="en-US" sz="1250" dirty="0"/>
          </a:p>
        </p:txBody>
      </p:sp>
      <p:pic>
        <p:nvPicPr>
          <p:cNvPr id="6"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61475" y="2223195"/>
            <a:ext cx="401627" cy="401638"/>
          </a:xfrm>
          <a:prstGeom prst="rect">
            <a:avLst/>
          </a:prstGeom>
        </p:spPr>
      </p:pic>
      <p:sp>
        <p:nvSpPr>
          <p:cNvPr id="7" name="Text 3"/>
          <p:cNvSpPr/>
          <p:nvPr/>
        </p:nvSpPr>
        <p:spPr>
          <a:xfrm>
            <a:off x="661475" y="2795488"/>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4A4A4A"/>
                </a:solidFill>
                <a:latin typeface="DM Sans SemiBold" pitchFamily="34" charset="0"/>
                <a:ea typeface="DM Sans SemiBold" pitchFamily="34" charset="-122"/>
                <a:cs typeface="DM Sans SemiBold" pitchFamily="34" charset="-120"/>
              </a:rPr>
              <a:t>Perception</a:t>
            </a:r>
            <a:endParaRPr lang="en-US" sz="1550" dirty="0"/>
          </a:p>
        </p:txBody>
      </p:sp>
      <p:sp>
        <p:nvSpPr>
          <p:cNvPr id="8" name="Text 4"/>
          <p:cNvSpPr/>
          <p:nvPr/>
        </p:nvSpPr>
        <p:spPr>
          <a:xfrm>
            <a:off x="661475" y="3128367"/>
            <a:ext cx="5349047" cy="950912"/>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4A4A4A"/>
                </a:solidFill>
                <a:latin typeface="DM Sans" pitchFamily="34" charset="0"/>
                <a:ea typeface="DM Sans" pitchFamily="34" charset="-122"/>
                <a:cs typeface="DM Sans" pitchFamily="34" charset="-120"/>
              </a:rPr>
              <a:t>Consumers actively select, organize, and interpret information to form a meaningful picture of the world. This subjective process dictates how they see brands, products, and advertising, often influencing purchasing decisions more than objective reality.</a:t>
            </a:r>
            <a:endParaRPr lang="en-US" sz="1250" dirty="0"/>
          </a:p>
        </p:txBody>
      </p:sp>
      <p:pic>
        <p:nvPicPr>
          <p:cNvPr id="9"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181173" y="2223195"/>
            <a:ext cx="401627" cy="401638"/>
          </a:xfrm>
          <a:prstGeom prst="rect">
            <a:avLst/>
          </a:prstGeom>
        </p:spPr>
      </p:pic>
      <p:sp>
        <p:nvSpPr>
          <p:cNvPr id="10" name="Text 5"/>
          <p:cNvSpPr/>
          <p:nvPr/>
        </p:nvSpPr>
        <p:spPr>
          <a:xfrm>
            <a:off x="6181173" y="2795488"/>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4A4A4A"/>
                </a:solidFill>
                <a:latin typeface="DM Sans SemiBold" pitchFamily="34" charset="0"/>
                <a:ea typeface="DM Sans SemiBold" pitchFamily="34" charset="-122"/>
                <a:cs typeface="DM Sans SemiBold" pitchFamily="34" charset="-120"/>
              </a:rPr>
              <a:t>Learning</a:t>
            </a:r>
            <a:endParaRPr lang="en-US" sz="1550" dirty="0"/>
          </a:p>
        </p:txBody>
      </p:sp>
      <p:sp>
        <p:nvSpPr>
          <p:cNvPr id="11" name="Text 6"/>
          <p:cNvSpPr/>
          <p:nvPr/>
        </p:nvSpPr>
        <p:spPr>
          <a:xfrm>
            <a:off x="6181173" y="3128367"/>
            <a:ext cx="5349047" cy="950912"/>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4A4A4A"/>
                </a:solidFill>
                <a:latin typeface="DM Sans" pitchFamily="34" charset="0"/>
                <a:ea typeface="DM Sans" pitchFamily="34" charset="-122"/>
                <a:cs typeface="DM Sans" pitchFamily="34" charset="-120"/>
              </a:rPr>
              <a:t>Changes in an individual's behavior arising from experience. Consumers learn about products, brands, and stores through direct experience, observation, and information, leading to brand loyalty, habits, and preferences.</a:t>
            </a:r>
            <a:endParaRPr lang="en-US" sz="1250" dirty="0"/>
          </a:p>
        </p:txBody>
      </p:sp>
      <p:pic>
        <p:nvPicPr>
          <p:cNvPr id="12"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61475" y="4352330"/>
            <a:ext cx="401627" cy="401638"/>
          </a:xfrm>
          <a:prstGeom prst="rect">
            <a:avLst/>
          </a:prstGeom>
        </p:spPr>
      </p:pic>
      <p:sp>
        <p:nvSpPr>
          <p:cNvPr id="13" name="Text 7"/>
          <p:cNvSpPr/>
          <p:nvPr/>
        </p:nvSpPr>
        <p:spPr>
          <a:xfrm>
            <a:off x="661475" y="4924623"/>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4A4A4A"/>
                </a:solidFill>
                <a:latin typeface="DM Sans SemiBold" pitchFamily="34" charset="0"/>
                <a:ea typeface="DM Sans SemiBold" pitchFamily="34" charset="-122"/>
                <a:cs typeface="DM Sans SemiBold" pitchFamily="34" charset="-120"/>
              </a:rPr>
              <a:t>Motivation</a:t>
            </a:r>
            <a:endParaRPr lang="en-US" sz="1550" dirty="0"/>
          </a:p>
        </p:txBody>
      </p:sp>
      <p:sp>
        <p:nvSpPr>
          <p:cNvPr id="14" name="Text 8"/>
          <p:cNvSpPr/>
          <p:nvPr/>
        </p:nvSpPr>
        <p:spPr>
          <a:xfrm>
            <a:off x="661475" y="5257502"/>
            <a:ext cx="5349047" cy="950912"/>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4A4A4A"/>
                </a:solidFill>
                <a:latin typeface="DM Sans" pitchFamily="34" charset="0"/>
                <a:ea typeface="DM Sans" pitchFamily="34" charset="-122"/>
                <a:cs typeface="DM Sans" pitchFamily="34" charset="-120"/>
              </a:rPr>
              <a:t>Internal drives that compel individuals to satisfy specific needs. Maslow's Hierarchy categorizes these needs from basic physiological (food, water) to higher-level self-actualization, each influencing different types of purchases.</a:t>
            </a:r>
            <a:endParaRPr lang="en-US" sz="1250" dirty="0"/>
          </a:p>
        </p:txBody>
      </p:sp>
      <p:pic>
        <p:nvPicPr>
          <p:cNvPr id="15"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181173" y="4352330"/>
            <a:ext cx="401627" cy="401638"/>
          </a:xfrm>
          <a:prstGeom prst="rect">
            <a:avLst/>
          </a:prstGeom>
        </p:spPr>
      </p:pic>
      <p:sp>
        <p:nvSpPr>
          <p:cNvPr id="16" name="Text 9"/>
          <p:cNvSpPr/>
          <p:nvPr/>
        </p:nvSpPr>
        <p:spPr>
          <a:xfrm>
            <a:off x="6181173" y="4924623"/>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4A4A4A"/>
                </a:solidFill>
                <a:latin typeface="DM Sans SemiBold" pitchFamily="34" charset="0"/>
                <a:ea typeface="DM Sans SemiBold" pitchFamily="34" charset="-122"/>
                <a:cs typeface="DM Sans SemiBold" pitchFamily="34" charset="-120"/>
              </a:rPr>
              <a:t>Personality</a:t>
            </a:r>
            <a:endParaRPr lang="en-US" sz="1550" dirty="0"/>
          </a:p>
        </p:txBody>
      </p:sp>
      <p:sp>
        <p:nvSpPr>
          <p:cNvPr id="17" name="Text 10"/>
          <p:cNvSpPr/>
          <p:nvPr/>
        </p:nvSpPr>
        <p:spPr>
          <a:xfrm>
            <a:off x="6181173" y="5257502"/>
            <a:ext cx="5349047" cy="950912"/>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4A4A4A"/>
                </a:solidFill>
                <a:latin typeface="DM Sans" pitchFamily="34" charset="0"/>
                <a:ea typeface="DM Sans" pitchFamily="34" charset="-122"/>
                <a:cs typeface="DM Sans" pitchFamily="34" charset="-120"/>
              </a:rPr>
              <a:t>Unique psychological characteristics that lead to relatively consistent and lasting responses to one's environment. Personality traits often guide consumers toward products and brands that align with their self-concept and values.</a:t>
            </a:r>
            <a:endParaRPr lang="en-US" sz="125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1695" cy="6858000"/>
          </a:xfrm>
          <a:prstGeom prst="rect">
            <a:avLst/>
          </a:prstGeom>
        </p:spPr>
      </p:pic>
      <p:sp>
        <p:nvSpPr>
          <p:cNvPr id="3" name="Shape 0"/>
          <p:cNvSpPr/>
          <p:nvPr/>
        </p:nvSpPr>
        <p:spPr>
          <a:xfrm>
            <a:off x="0" y="0"/>
            <a:ext cx="12191695" cy="6858000"/>
          </a:xfrm>
          <a:prstGeom prst="rect">
            <a:avLst/>
          </a:prstGeom>
          <a:solidFill>
            <a:srgbClr val="FFFFFF">
              <a:alpha val="85000"/>
            </a:srgbClr>
          </a:solidFill>
          <a:ln/>
        </p:spPr>
      </p:sp>
      <p:sp>
        <p:nvSpPr>
          <p:cNvPr id="4" name="Text 1"/>
          <p:cNvSpPr/>
          <p:nvPr/>
        </p:nvSpPr>
        <p:spPr>
          <a:xfrm>
            <a:off x="901578" y="768449"/>
            <a:ext cx="10388439" cy="502047"/>
          </a:xfrm>
          <a:prstGeom prst="rect">
            <a:avLst/>
          </a:prstGeom>
          <a:noFill/>
          <a:ln/>
        </p:spPr>
        <p:txBody>
          <a:bodyPr wrap="none" lIns="0" tIns="0" rIns="0" bIns="0" rtlCol="0" anchor="t"/>
          <a:lstStyle/>
          <a:p>
            <a:pPr algn="ctr" indent="0" marL="0">
              <a:lnSpc>
                <a:spcPct val="104000"/>
              </a:lnSpc>
              <a:buNone/>
            </a:pPr>
            <a:r>
              <a:rPr lang="en-US" sz="3150" dirty="0">
                <a:solidFill>
                  <a:srgbClr val="9C5461"/>
                </a:solidFill>
                <a:latin typeface="DM Sans SemiBold" pitchFamily="34" charset="0"/>
                <a:ea typeface="DM Sans SemiBold" pitchFamily="34" charset="-122"/>
                <a:cs typeface="DM Sans SemiBold" pitchFamily="34" charset="-120"/>
              </a:rPr>
              <a:t>Social &amp; Cultural Influences on Consumer Behavior</a:t>
            </a:r>
            <a:endParaRPr lang="en-US" sz="3150" dirty="0"/>
          </a:p>
        </p:txBody>
      </p:sp>
      <p:sp>
        <p:nvSpPr>
          <p:cNvPr id="5" name="Text 2"/>
          <p:cNvSpPr/>
          <p:nvPr/>
        </p:nvSpPr>
        <p:spPr>
          <a:xfrm>
            <a:off x="661475" y="1475284"/>
            <a:ext cx="10868745" cy="475456"/>
          </a:xfrm>
          <a:prstGeom prst="rect">
            <a:avLst/>
          </a:prstGeom>
          <a:noFill/>
          <a:ln/>
        </p:spPr>
        <p:txBody>
          <a:bodyPr wrap="square" lIns="0" tIns="0" rIns="0" bIns="0" rtlCol="0" anchor="t">
            <a:normAutofit/>
          </a:bodyPr>
          <a:lstStyle/>
          <a:p>
            <a:pPr algn="ctr" indent="0" marL="0">
              <a:lnSpc>
                <a:spcPct val="123000"/>
              </a:lnSpc>
              <a:buNone/>
            </a:pPr>
            <a:r>
              <a:rPr lang="en-US" sz="1250" dirty="0">
                <a:solidFill>
                  <a:srgbClr val="4A4A4A"/>
                </a:solidFill>
                <a:latin typeface="DM Sans" pitchFamily="34" charset="0"/>
                <a:ea typeface="DM Sans" pitchFamily="34" charset="-122"/>
                <a:cs typeface="DM Sans" pitchFamily="34" charset="-120"/>
              </a:rPr>
              <a:t>Beyond individual psychology, our purchasing decisions are deeply intertwined with the social fabric around us. From the people we admire to the traditions we uphold, external forces play a critical role in shaping what we buy.</a:t>
            </a:r>
            <a:endParaRPr lang="en-US" sz="1250" dirty="0"/>
          </a:p>
        </p:txBody>
      </p:sp>
      <p:pic>
        <p:nvPicPr>
          <p:cNvPr id="6"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61475" y="2104330"/>
            <a:ext cx="401627" cy="401638"/>
          </a:xfrm>
          <a:prstGeom prst="rect">
            <a:avLst/>
          </a:prstGeom>
        </p:spPr>
      </p:pic>
      <p:sp>
        <p:nvSpPr>
          <p:cNvPr id="7" name="Text 3"/>
          <p:cNvSpPr/>
          <p:nvPr/>
        </p:nvSpPr>
        <p:spPr>
          <a:xfrm>
            <a:off x="661475" y="2676624"/>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4A4A4A"/>
                </a:solidFill>
                <a:latin typeface="DM Sans SemiBold" pitchFamily="34" charset="0"/>
                <a:ea typeface="DM Sans SemiBold" pitchFamily="34" charset="-122"/>
                <a:cs typeface="DM Sans SemiBold" pitchFamily="34" charset="-120"/>
              </a:rPr>
              <a:t>Reference Groups</a:t>
            </a:r>
            <a:endParaRPr lang="en-US" sz="1550" dirty="0"/>
          </a:p>
        </p:txBody>
      </p:sp>
      <p:sp>
        <p:nvSpPr>
          <p:cNvPr id="8" name="Text 4"/>
          <p:cNvSpPr/>
          <p:nvPr/>
        </p:nvSpPr>
        <p:spPr>
          <a:xfrm>
            <a:off x="661475" y="3009503"/>
            <a:ext cx="5349047" cy="950912"/>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4A4A4A"/>
                </a:solidFill>
                <a:latin typeface="DM Sans" pitchFamily="34" charset="0"/>
                <a:ea typeface="DM Sans" pitchFamily="34" charset="-122"/>
                <a:cs typeface="DM Sans" pitchFamily="34" charset="-120"/>
              </a:rPr>
              <a:t>These are groups that directly or indirectly influence an individual's attitudes or behavior. They can be membership groups (family, friends) or aspirational groups (celebrities, successful professionals). Marketers often leverage opinion leaders within these groups.</a:t>
            </a:r>
            <a:endParaRPr lang="en-US" sz="1250" dirty="0"/>
          </a:p>
        </p:txBody>
      </p:sp>
      <p:pic>
        <p:nvPicPr>
          <p:cNvPr id="9"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181173" y="2104330"/>
            <a:ext cx="401627" cy="401638"/>
          </a:xfrm>
          <a:prstGeom prst="rect">
            <a:avLst/>
          </a:prstGeom>
        </p:spPr>
      </p:pic>
      <p:sp>
        <p:nvSpPr>
          <p:cNvPr id="10" name="Text 5"/>
          <p:cNvSpPr/>
          <p:nvPr/>
        </p:nvSpPr>
        <p:spPr>
          <a:xfrm>
            <a:off x="6181173" y="2676624"/>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4A4A4A"/>
                </a:solidFill>
                <a:latin typeface="DM Sans SemiBold" pitchFamily="34" charset="0"/>
                <a:ea typeface="DM Sans SemiBold" pitchFamily="34" charset="-122"/>
                <a:cs typeface="DM Sans SemiBold" pitchFamily="34" charset="-120"/>
              </a:rPr>
              <a:t>Family Roles</a:t>
            </a:r>
            <a:endParaRPr lang="en-US" sz="1550" dirty="0"/>
          </a:p>
        </p:txBody>
      </p:sp>
      <p:sp>
        <p:nvSpPr>
          <p:cNvPr id="11" name="Text 6"/>
          <p:cNvSpPr/>
          <p:nvPr/>
        </p:nvSpPr>
        <p:spPr>
          <a:xfrm>
            <a:off x="6181173" y="3009503"/>
            <a:ext cx="5349047" cy="950912"/>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4A4A4A"/>
                </a:solidFill>
                <a:latin typeface="DM Sans" pitchFamily="34" charset="0"/>
                <a:ea typeface="DM Sans" pitchFamily="34" charset="-122"/>
                <a:cs typeface="DM Sans" pitchFamily="34" charset="-120"/>
              </a:rPr>
              <a:t>The family unit is a primary consumption influence. Different family members assume specific roles (e.g., initiator, influencer, decider, buyer, user) for various products and services, shaping household purchasing patterns.</a:t>
            </a:r>
            <a:endParaRPr lang="en-US" sz="1250" dirty="0"/>
          </a:p>
        </p:txBody>
      </p:sp>
      <p:pic>
        <p:nvPicPr>
          <p:cNvPr id="12"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61475" y="4233466"/>
            <a:ext cx="401627" cy="401638"/>
          </a:xfrm>
          <a:prstGeom prst="rect">
            <a:avLst/>
          </a:prstGeom>
        </p:spPr>
      </p:pic>
      <p:sp>
        <p:nvSpPr>
          <p:cNvPr id="13" name="Text 7"/>
          <p:cNvSpPr/>
          <p:nvPr/>
        </p:nvSpPr>
        <p:spPr>
          <a:xfrm>
            <a:off x="661475" y="4805759"/>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4A4A4A"/>
                </a:solidFill>
                <a:latin typeface="DM Sans SemiBold" pitchFamily="34" charset="0"/>
                <a:ea typeface="DM Sans SemiBold" pitchFamily="34" charset="-122"/>
                <a:cs typeface="DM Sans SemiBold" pitchFamily="34" charset="-120"/>
              </a:rPr>
              <a:t>Social Class</a:t>
            </a:r>
            <a:endParaRPr lang="en-US" sz="1550" dirty="0"/>
          </a:p>
        </p:txBody>
      </p:sp>
      <p:sp>
        <p:nvSpPr>
          <p:cNvPr id="14" name="Text 8"/>
          <p:cNvSpPr/>
          <p:nvPr/>
        </p:nvSpPr>
        <p:spPr>
          <a:xfrm>
            <a:off x="661475" y="5138638"/>
            <a:ext cx="5349047" cy="950912"/>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4A4A4A"/>
                </a:solidFill>
                <a:latin typeface="DM Sans" pitchFamily="34" charset="0"/>
                <a:ea typeface="DM Sans" pitchFamily="34" charset="-122"/>
                <a:cs typeface="DM Sans" pitchFamily="34" charset="-120"/>
              </a:rPr>
              <a:t>Relatively permanent and homogeneous divisions in a society whose members share similar values, interests, and behaviors. Social class influences product choice, brand preference, communication styles, and even shopping habits.</a:t>
            </a:r>
            <a:endParaRPr lang="en-US" sz="1250" dirty="0"/>
          </a:p>
        </p:txBody>
      </p:sp>
      <p:pic>
        <p:nvPicPr>
          <p:cNvPr id="15"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181173" y="4233466"/>
            <a:ext cx="401627" cy="401638"/>
          </a:xfrm>
          <a:prstGeom prst="rect">
            <a:avLst/>
          </a:prstGeom>
        </p:spPr>
      </p:pic>
      <p:sp>
        <p:nvSpPr>
          <p:cNvPr id="16" name="Text 9"/>
          <p:cNvSpPr/>
          <p:nvPr/>
        </p:nvSpPr>
        <p:spPr>
          <a:xfrm>
            <a:off x="6181173" y="4805759"/>
            <a:ext cx="2037704" cy="251023"/>
          </a:xfrm>
          <a:prstGeom prst="rect">
            <a:avLst/>
          </a:prstGeom>
          <a:noFill/>
          <a:ln/>
        </p:spPr>
        <p:txBody>
          <a:bodyPr wrap="none" lIns="0" tIns="0" rIns="0" bIns="0" rtlCol="0" anchor="t"/>
          <a:lstStyle/>
          <a:p>
            <a:pPr algn="l" indent="0" marL="0">
              <a:lnSpc>
                <a:spcPct val="104000"/>
              </a:lnSpc>
              <a:buNone/>
            </a:pPr>
            <a:r>
              <a:rPr lang="en-US" sz="1550" dirty="0">
                <a:solidFill>
                  <a:srgbClr val="4A4A4A"/>
                </a:solidFill>
                <a:latin typeface="DM Sans SemiBold" pitchFamily="34" charset="0"/>
                <a:ea typeface="DM Sans SemiBold" pitchFamily="34" charset="-122"/>
                <a:cs typeface="DM Sans SemiBold" pitchFamily="34" charset="-120"/>
              </a:rPr>
              <a:t>Culture &amp; Subculture</a:t>
            </a:r>
            <a:endParaRPr lang="en-US" sz="1550" dirty="0"/>
          </a:p>
        </p:txBody>
      </p:sp>
      <p:sp>
        <p:nvSpPr>
          <p:cNvPr id="17" name="Text 10"/>
          <p:cNvSpPr/>
          <p:nvPr/>
        </p:nvSpPr>
        <p:spPr>
          <a:xfrm>
            <a:off x="6181173" y="5138638"/>
            <a:ext cx="5349047" cy="950912"/>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4A4A4A"/>
                </a:solidFill>
                <a:latin typeface="DM Sans" pitchFamily="34" charset="0"/>
                <a:ea typeface="DM Sans" pitchFamily="34" charset="-122"/>
                <a:cs typeface="DM Sans" pitchFamily="34" charset="-120"/>
              </a:rPr>
              <a:t>Culture represents the broadest and deepest influence, encompassing shared values, beliefs, customs, and behaviors learned from society. Subcultures are distinct groups within a culture that share unique values, leading to specific consumption patterns.</a:t>
            </a:r>
            <a:endParaRPr lang="en-US" sz="125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1695" cy="6858000"/>
          </a:xfrm>
          <a:prstGeom prst="rect">
            <a:avLst/>
          </a:prstGeom>
        </p:spPr>
      </p:pic>
      <p:sp>
        <p:nvSpPr>
          <p:cNvPr id="3" name="Shape 0"/>
          <p:cNvSpPr/>
          <p:nvPr/>
        </p:nvSpPr>
        <p:spPr>
          <a:xfrm>
            <a:off x="0" y="0"/>
            <a:ext cx="12191695" cy="6858000"/>
          </a:xfrm>
          <a:prstGeom prst="rect">
            <a:avLst/>
          </a:prstGeom>
          <a:solidFill>
            <a:srgbClr val="FFFFFF">
              <a:alpha val="85000"/>
            </a:srgbClr>
          </a:solidFill>
          <a:ln/>
        </p:spPr>
      </p:sp>
      <p:sp>
        <p:nvSpPr>
          <p:cNvPr id="4" name="Text 1"/>
          <p:cNvSpPr/>
          <p:nvPr/>
        </p:nvSpPr>
        <p:spPr>
          <a:xfrm>
            <a:off x="1379106" y="768449"/>
            <a:ext cx="9433384" cy="502047"/>
          </a:xfrm>
          <a:prstGeom prst="rect">
            <a:avLst/>
          </a:prstGeom>
          <a:noFill/>
          <a:ln/>
        </p:spPr>
        <p:txBody>
          <a:bodyPr wrap="none" lIns="0" tIns="0" rIns="0" bIns="0" rtlCol="0" anchor="t"/>
          <a:lstStyle/>
          <a:p>
            <a:pPr algn="ctr" indent="0" marL="0">
              <a:lnSpc>
                <a:spcPct val="104000"/>
              </a:lnSpc>
              <a:buNone/>
            </a:pPr>
            <a:r>
              <a:rPr lang="en-US" sz="3150" dirty="0">
                <a:solidFill>
                  <a:srgbClr val="9C5461"/>
                </a:solidFill>
                <a:latin typeface="DM Sans SemiBold" pitchFamily="34" charset="0"/>
                <a:ea typeface="DM Sans SemiBold" pitchFamily="34" charset="-122"/>
                <a:cs typeface="DM Sans SemiBold" pitchFamily="34" charset="-120"/>
              </a:rPr>
              <a:t>Opinion Leaders &amp; Word-of-Mouth Marketing</a:t>
            </a:r>
            <a:endParaRPr lang="en-US" sz="3150" dirty="0"/>
          </a:p>
        </p:txBody>
      </p:sp>
      <p:sp>
        <p:nvSpPr>
          <p:cNvPr id="5" name="Text 2"/>
          <p:cNvSpPr/>
          <p:nvPr/>
        </p:nvSpPr>
        <p:spPr>
          <a:xfrm>
            <a:off x="661475" y="1475284"/>
            <a:ext cx="10868745" cy="475456"/>
          </a:xfrm>
          <a:prstGeom prst="rect">
            <a:avLst/>
          </a:prstGeom>
          <a:noFill/>
          <a:ln/>
        </p:spPr>
        <p:txBody>
          <a:bodyPr wrap="square" lIns="0" tIns="0" rIns="0" bIns="0" rtlCol="0" anchor="t">
            <a:normAutofit/>
          </a:bodyPr>
          <a:lstStyle/>
          <a:p>
            <a:pPr algn="ctr" indent="0" marL="0">
              <a:lnSpc>
                <a:spcPct val="123000"/>
              </a:lnSpc>
              <a:buNone/>
            </a:pPr>
            <a:r>
              <a:rPr lang="en-US" sz="1250" dirty="0">
                <a:solidFill>
                  <a:srgbClr val="4A4A4A"/>
                </a:solidFill>
                <a:latin typeface="DM Sans" pitchFamily="34" charset="0"/>
                <a:ea typeface="DM Sans" pitchFamily="34" charset="-122"/>
                <a:cs typeface="DM Sans" pitchFamily="34" charset="-120"/>
              </a:rPr>
              <a:t>In today's interconnected world, influence often extends beyond traditional advertising. The people we trust, both in our immediate circles and online, play a pivotal role in shaping our purchasing decisions. Understanding these dynamics is crucial for effective consumer engagement.</a:t>
            </a:r>
            <a:endParaRPr lang="en-US" sz="1250" dirty="0"/>
          </a:p>
        </p:txBody>
      </p:sp>
      <p:pic>
        <p:nvPicPr>
          <p:cNvPr id="6"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61475" y="2104330"/>
            <a:ext cx="401627" cy="401638"/>
          </a:xfrm>
          <a:prstGeom prst="rect">
            <a:avLst/>
          </a:prstGeom>
        </p:spPr>
      </p:pic>
      <p:sp>
        <p:nvSpPr>
          <p:cNvPr id="7" name="Text 3"/>
          <p:cNvSpPr/>
          <p:nvPr/>
        </p:nvSpPr>
        <p:spPr>
          <a:xfrm>
            <a:off x="661475" y="2676624"/>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4A4A4A"/>
                </a:solidFill>
                <a:latin typeface="DM Sans SemiBold" pitchFamily="34" charset="0"/>
                <a:ea typeface="DM Sans SemiBold" pitchFamily="34" charset="-122"/>
                <a:cs typeface="DM Sans SemiBold" pitchFamily="34" charset="-120"/>
              </a:rPr>
              <a:t>Opinion Leaders</a:t>
            </a:r>
            <a:endParaRPr lang="en-US" sz="1550" dirty="0"/>
          </a:p>
        </p:txBody>
      </p:sp>
      <p:sp>
        <p:nvSpPr>
          <p:cNvPr id="8" name="Text 4"/>
          <p:cNvSpPr/>
          <p:nvPr/>
        </p:nvSpPr>
        <p:spPr>
          <a:xfrm>
            <a:off x="661475" y="3009503"/>
            <a:ext cx="5349047" cy="950912"/>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4A4A4A"/>
                </a:solidFill>
                <a:latin typeface="DM Sans" pitchFamily="34" charset="0"/>
                <a:ea typeface="DM Sans" pitchFamily="34" charset="-122"/>
                <a:cs typeface="DM Sans" pitchFamily="34" charset="-120"/>
              </a:rPr>
              <a:t>These are individuals who, due to their expertise, knowledge, or personality, exert significant influence over others' attitudes or behaviors. They are trusted sources of information within their social circles, organically shaping opinions and guiding purchasing decisions.</a:t>
            </a:r>
            <a:endParaRPr lang="en-US" sz="1250" dirty="0"/>
          </a:p>
        </p:txBody>
      </p:sp>
      <p:pic>
        <p:nvPicPr>
          <p:cNvPr id="9"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181173" y="2104330"/>
            <a:ext cx="401627" cy="401638"/>
          </a:xfrm>
          <a:prstGeom prst="rect">
            <a:avLst/>
          </a:prstGeom>
        </p:spPr>
      </p:pic>
      <p:sp>
        <p:nvSpPr>
          <p:cNvPr id="10" name="Text 5"/>
          <p:cNvSpPr/>
          <p:nvPr/>
        </p:nvSpPr>
        <p:spPr>
          <a:xfrm>
            <a:off x="6181173" y="2676624"/>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4A4A4A"/>
                </a:solidFill>
                <a:latin typeface="DM Sans SemiBold" pitchFamily="34" charset="0"/>
                <a:ea typeface="DM Sans SemiBold" pitchFamily="34" charset="-122"/>
                <a:cs typeface="DM Sans SemiBold" pitchFamily="34" charset="-120"/>
              </a:rPr>
              <a:t>Influencer Marketing</a:t>
            </a:r>
            <a:endParaRPr lang="en-US" sz="1550" dirty="0"/>
          </a:p>
        </p:txBody>
      </p:sp>
      <p:sp>
        <p:nvSpPr>
          <p:cNvPr id="11" name="Text 6"/>
          <p:cNvSpPr/>
          <p:nvPr/>
        </p:nvSpPr>
        <p:spPr>
          <a:xfrm>
            <a:off x="6181173" y="3009503"/>
            <a:ext cx="5349047" cy="950912"/>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4A4A4A"/>
                </a:solidFill>
                <a:latin typeface="DM Sans" pitchFamily="34" charset="0"/>
                <a:ea typeface="DM Sans" pitchFamily="34" charset="-122"/>
                <a:cs typeface="DM Sans" pitchFamily="34" charset="-120"/>
              </a:rPr>
              <a:t>A modern evolution of leveraging opinion leaders, this strategy involves brands collaborating with individuals (influencers) who have a dedicated following on social media or other platforms to promote products or services, tapping into their credibility and reach.</a:t>
            </a:r>
            <a:endParaRPr lang="en-US" sz="1250" dirty="0"/>
          </a:p>
        </p:txBody>
      </p:sp>
      <p:pic>
        <p:nvPicPr>
          <p:cNvPr id="12"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61475" y="4233466"/>
            <a:ext cx="401627" cy="401638"/>
          </a:xfrm>
          <a:prstGeom prst="rect">
            <a:avLst/>
          </a:prstGeom>
        </p:spPr>
      </p:pic>
      <p:sp>
        <p:nvSpPr>
          <p:cNvPr id="13" name="Text 7"/>
          <p:cNvSpPr/>
          <p:nvPr/>
        </p:nvSpPr>
        <p:spPr>
          <a:xfrm>
            <a:off x="661475" y="4805759"/>
            <a:ext cx="2299039" cy="251023"/>
          </a:xfrm>
          <a:prstGeom prst="rect">
            <a:avLst/>
          </a:prstGeom>
          <a:noFill/>
          <a:ln/>
        </p:spPr>
        <p:txBody>
          <a:bodyPr wrap="none" lIns="0" tIns="0" rIns="0" bIns="0" rtlCol="0" anchor="t"/>
          <a:lstStyle/>
          <a:p>
            <a:pPr algn="l" indent="0" marL="0">
              <a:lnSpc>
                <a:spcPct val="104000"/>
              </a:lnSpc>
              <a:buNone/>
            </a:pPr>
            <a:r>
              <a:rPr lang="en-US" sz="1550" dirty="0">
                <a:solidFill>
                  <a:srgbClr val="4A4A4A"/>
                </a:solidFill>
                <a:latin typeface="DM Sans SemiBold" pitchFamily="34" charset="0"/>
                <a:ea typeface="DM Sans SemiBold" pitchFamily="34" charset="-122"/>
                <a:cs typeface="DM Sans SemiBold" pitchFamily="34" charset="-120"/>
              </a:rPr>
              <a:t>Word-of-Mouth (WOM)</a:t>
            </a:r>
            <a:endParaRPr lang="en-US" sz="1550" dirty="0"/>
          </a:p>
        </p:txBody>
      </p:sp>
      <p:sp>
        <p:nvSpPr>
          <p:cNvPr id="14" name="Text 8"/>
          <p:cNvSpPr/>
          <p:nvPr/>
        </p:nvSpPr>
        <p:spPr>
          <a:xfrm>
            <a:off x="661475" y="5138638"/>
            <a:ext cx="5349047" cy="950912"/>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4A4A4A"/>
                </a:solidFill>
                <a:latin typeface="DM Sans" pitchFamily="34" charset="0"/>
                <a:ea typeface="DM Sans" pitchFamily="34" charset="-122"/>
                <a:cs typeface="DM Sans" pitchFamily="34" charset="-120"/>
              </a:rPr>
              <a:t>The organic sharing of information about a product or service between individuals. Highly credible due to its personal nature, WOM remains one of the most powerful forms of persuasion, often driven by positive experiences and genuine recommendations.</a:t>
            </a:r>
            <a:endParaRPr lang="en-US" sz="1250" dirty="0"/>
          </a:p>
        </p:txBody>
      </p:sp>
      <p:pic>
        <p:nvPicPr>
          <p:cNvPr id="15"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181173" y="4233466"/>
            <a:ext cx="401627" cy="401638"/>
          </a:xfrm>
          <a:prstGeom prst="rect">
            <a:avLst/>
          </a:prstGeom>
        </p:spPr>
      </p:pic>
      <p:sp>
        <p:nvSpPr>
          <p:cNvPr id="16" name="Text 9"/>
          <p:cNvSpPr/>
          <p:nvPr/>
        </p:nvSpPr>
        <p:spPr>
          <a:xfrm>
            <a:off x="6181173" y="4805759"/>
            <a:ext cx="2411451" cy="251023"/>
          </a:xfrm>
          <a:prstGeom prst="rect">
            <a:avLst/>
          </a:prstGeom>
          <a:noFill/>
          <a:ln/>
        </p:spPr>
        <p:txBody>
          <a:bodyPr wrap="none" lIns="0" tIns="0" rIns="0" bIns="0" rtlCol="0" anchor="t"/>
          <a:lstStyle/>
          <a:p>
            <a:pPr algn="l" indent="0" marL="0">
              <a:lnSpc>
                <a:spcPct val="104000"/>
              </a:lnSpc>
              <a:buNone/>
            </a:pPr>
            <a:r>
              <a:rPr lang="en-US" sz="1550" dirty="0">
                <a:solidFill>
                  <a:srgbClr val="4A4A4A"/>
                </a:solidFill>
                <a:latin typeface="DM Sans SemiBold" pitchFamily="34" charset="0"/>
                <a:ea typeface="DM Sans SemiBold" pitchFamily="34" charset="-122"/>
                <a:cs typeface="DM Sans SemiBold" pitchFamily="34" charset="-120"/>
              </a:rPr>
              <a:t>eWOM (Electronic WOM)</a:t>
            </a:r>
            <a:endParaRPr lang="en-US" sz="1550" dirty="0"/>
          </a:p>
        </p:txBody>
      </p:sp>
      <p:sp>
        <p:nvSpPr>
          <p:cNvPr id="17" name="Text 10"/>
          <p:cNvSpPr/>
          <p:nvPr/>
        </p:nvSpPr>
        <p:spPr>
          <a:xfrm>
            <a:off x="6181173" y="5138638"/>
            <a:ext cx="5349047" cy="950912"/>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4A4A4A"/>
                </a:solidFill>
                <a:latin typeface="DM Sans" pitchFamily="34" charset="0"/>
                <a:ea typeface="DM Sans" pitchFamily="34" charset="-122"/>
                <a:cs typeface="DM Sans" pitchFamily="34" charset="-120"/>
              </a:rPr>
              <a:t>The digital amplification of traditional WOM, encompassing online reviews, social media discussions, forums, and blogs. eWOM spreads rapidly, reaching wider audiences and significantly impacting brand reputation and sales on a global scale.</a:t>
            </a:r>
            <a:endParaRPr lang="en-US" sz="125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1695" cy="6858000"/>
          </a:xfrm>
          <a:prstGeom prst="rect">
            <a:avLst/>
          </a:prstGeom>
        </p:spPr>
      </p:pic>
      <p:sp>
        <p:nvSpPr>
          <p:cNvPr id="3" name="Shape 0"/>
          <p:cNvSpPr/>
          <p:nvPr/>
        </p:nvSpPr>
        <p:spPr>
          <a:xfrm>
            <a:off x="0" y="0"/>
            <a:ext cx="12191695" cy="6858000"/>
          </a:xfrm>
          <a:prstGeom prst="rect">
            <a:avLst/>
          </a:prstGeom>
          <a:solidFill>
            <a:srgbClr val="FFFFFF">
              <a:alpha val="85000"/>
            </a:srgbClr>
          </a:solidFill>
          <a:ln/>
        </p:spPr>
      </p:sp>
      <p:sp>
        <p:nvSpPr>
          <p:cNvPr id="4" name="Text 1"/>
          <p:cNvSpPr/>
          <p:nvPr/>
        </p:nvSpPr>
        <p:spPr>
          <a:xfrm>
            <a:off x="2274533" y="768449"/>
            <a:ext cx="7642530" cy="502047"/>
          </a:xfrm>
          <a:prstGeom prst="rect">
            <a:avLst/>
          </a:prstGeom>
          <a:noFill/>
          <a:ln/>
        </p:spPr>
        <p:txBody>
          <a:bodyPr wrap="none" lIns="0" tIns="0" rIns="0" bIns="0" rtlCol="0" anchor="t"/>
          <a:lstStyle/>
          <a:p>
            <a:pPr algn="ctr" indent="0" marL="0">
              <a:lnSpc>
                <a:spcPct val="104000"/>
              </a:lnSpc>
              <a:buNone/>
            </a:pPr>
            <a:r>
              <a:rPr lang="en-US" sz="3150" dirty="0">
                <a:solidFill>
                  <a:srgbClr val="9C5461"/>
                </a:solidFill>
                <a:latin typeface="DM Sans SemiBold" pitchFamily="34" charset="0"/>
                <a:ea typeface="DM Sans SemiBold" pitchFamily="34" charset="-122"/>
                <a:cs typeface="DM Sans SemiBold" pitchFamily="34" charset="-120"/>
              </a:rPr>
              <a:t>Brand Loyalty &amp; Customer Retention</a:t>
            </a:r>
            <a:endParaRPr lang="en-US" sz="3150" dirty="0"/>
          </a:p>
        </p:txBody>
      </p:sp>
      <p:sp>
        <p:nvSpPr>
          <p:cNvPr id="5" name="Text 2"/>
          <p:cNvSpPr/>
          <p:nvPr/>
        </p:nvSpPr>
        <p:spPr>
          <a:xfrm>
            <a:off x="661475" y="1475284"/>
            <a:ext cx="10868745" cy="475456"/>
          </a:xfrm>
          <a:prstGeom prst="rect">
            <a:avLst/>
          </a:prstGeom>
          <a:noFill/>
          <a:ln/>
        </p:spPr>
        <p:txBody>
          <a:bodyPr wrap="square" lIns="0" tIns="0" rIns="0" bIns="0" rtlCol="0" anchor="t">
            <a:normAutofit/>
          </a:bodyPr>
          <a:lstStyle/>
          <a:p>
            <a:pPr algn="ctr" indent="0" marL="0">
              <a:lnSpc>
                <a:spcPct val="123000"/>
              </a:lnSpc>
              <a:buNone/>
            </a:pPr>
            <a:r>
              <a:rPr lang="en-US" sz="1250" dirty="0">
                <a:solidFill>
                  <a:srgbClr val="4A4A4A"/>
                </a:solidFill>
                <a:latin typeface="DM Sans" pitchFamily="34" charset="0"/>
                <a:ea typeface="DM Sans" pitchFamily="34" charset="-122"/>
                <a:cs typeface="DM Sans" pitchFamily="34" charset="-120"/>
              </a:rPr>
              <a:t>Building lasting relationships with customers is fundamental to sustainable growth. Beyond initial sales, true success lies in fostering unwavering loyalty and maximizing customer lifetime value.</a:t>
            </a:r>
            <a:endParaRPr lang="en-US" sz="1250" dirty="0"/>
          </a:p>
        </p:txBody>
      </p:sp>
      <p:pic>
        <p:nvPicPr>
          <p:cNvPr id="6"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61475" y="2104330"/>
            <a:ext cx="401627" cy="401638"/>
          </a:xfrm>
          <a:prstGeom prst="rect">
            <a:avLst/>
          </a:prstGeom>
        </p:spPr>
      </p:pic>
      <p:sp>
        <p:nvSpPr>
          <p:cNvPr id="7" name="Text 3"/>
          <p:cNvSpPr/>
          <p:nvPr/>
        </p:nvSpPr>
        <p:spPr>
          <a:xfrm>
            <a:off x="661475" y="2676624"/>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4A4A4A"/>
                </a:solidFill>
                <a:latin typeface="DM Sans SemiBold" pitchFamily="34" charset="0"/>
                <a:ea typeface="DM Sans SemiBold" pitchFamily="34" charset="-122"/>
                <a:cs typeface="DM Sans SemiBold" pitchFamily="34" charset="-120"/>
              </a:rPr>
              <a:t>Cultivating Loyalty</a:t>
            </a:r>
            <a:endParaRPr lang="en-US" sz="1550" dirty="0"/>
          </a:p>
        </p:txBody>
      </p:sp>
      <p:sp>
        <p:nvSpPr>
          <p:cNvPr id="8" name="Text 4"/>
          <p:cNvSpPr/>
          <p:nvPr/>
        </p:nvSpPr>
        <p:spPr>
          <a:xfrm>
            <a:off x="661475" y="3009503"/>
            <a:ext cx="5349047" cy="950912"/>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4A4A4A"/>
                </a:solidFill>
                <a:latin typeface="DM Sans" pitchFamily="34" charset="0"/>
                <a:ea typeface="DM Sans" pitchFamily="34" charset="-122"/>
                <a:cs typeface="DM Sans" pitchFamily="34" charset="-120"/>
              </a:rPr>
              <a:t>Brand loyalty is forged through consistent value, emotional connection, and trust. It's about delivering superior product quality, exceptional service, and aligning with customer values, creating a bond that transcends mere transactions.</a:t>
            </a:r>
            <a:endParaRPr lang="en-US" sz="1250" dirty="0"/>
          </a:p>
        </p:txBody>
      </p:sp>
      <p:pic>
        <p:nvPicPr>
          <p:cNvPr id="9"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181173" y="2104330"/>
            <a:ext cx="401627" cy="401638"/>
          </a:xfrm>
          <a:prstGeom prst="rect">
            <a:avLst/>
          </a:prstGeom>
        </p:spPr>
      </p:pic>
      <p:sp>
        <p:nvSpPr>
          <p:cNvPr id="10" name="Text 5"/>
          <p:cNvSpPr/>
          <p:nvPr/>
        </p:nvSpPr>
        <p:spPr>
          <a:xfrm>
            <a:off x="6181173" y="2676624"/>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4A4A4A"/>
                </a:solidFill>
                <a:latin typeface="DM Sans SemiBold" pitchFamily="34" charset="0"/>
                <a:ea typeface="DM Sans SemiBold" pitchFamily="34" charset="-122"/>
                <a:cs typeface="DM Sans SemiBold" pitchFamily="34" charset="-120"/>
              </a:rPr>
              <a:t>The Loyalty Ladder</a:t>
            </a:r>
            <a:endParaRPr lang="en-US" sz="1550" dirty="0"/>
          </a:p>
        </p:txBody>
      </p:sp>
      <p:sp>
        <p:nvSpPr>
          <p:cNvPr id="11" name="Text 6"/>
          <p:cNvSpPr/>
          <p:nvPr/>
        </p:nvSpPr>
        <p:spPr>
          <a:xfrm>
            <a:off x="6181173" y="3009503"/>
            <a:ext cx="5349047" cy="950912"/>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4A4A4A"/>
                </a:solidFill>
                <a:latin typeface="DM Sans" pitchFamily="34" charset="0"/>
                <a:ea typeface="DM Sans" pitchFamily="34" charset="-122"/>
                <a:cs typeface="DM Sans" pitchFamily="34" charset="-120"/>
              </a:rPr>
              <a:t>Customers ascend from being a 'Suspect' (aware of your brand) to a 'Prospect' (considering a purchase), then a 'First-Time Customer,' evolving into a 'Repeat Client,' and ultimately a passionate 'Advocate' who actively promotes your brand.</a:t>
            </a:r>
            <a:endParaRPr lang="en-US" sz="1250" dirty="0"/>
          </a:p>
        </p:txBody>
      </p:sp>
      <p:pic>
        <p:nvPicPr>
          <p:cNvPr id="12"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61475" y="4233466"/>
            <a:ext cx="401627" cy="401638"/>
          </a:xfrm>
          <a:prstGeom prst="rect">
            <a:avLst/>
          </a:prstGeom>
        </p:spPr>
      </p:pic>
      <p:sp>
        <p:nvSpPr>
          <p:cNvPr id="13" name="Text 7"/>
          <p:cNvSpPr/>
          <p:nvPr/>
        </p:nvSpPr>
        <p:spPr>
          <a:xfrm>
            <a:off x="661475" y="4805759"/>
            <a:ext cx="3034827" cy="251023"/>
          </a:xfrm>
          <a:prstGeom prst="rect">
            <a:avLst/>
          </a:prstGeom>
          <a:noFill/>
          <a:ln/>
        </p:spPr>
        <p:txBody>
          <a:bodyPr wrap="none" lIns="0" tIns="0" rIns="0" bIns="0" rtlCol="0" anchor="t"/>
          <a:lstStyle/>
          <a:p>
            <a:pPr algn="l" indent="0" marL="0">
              <a:lnSpc>
                <a:spcPct val="104000"/>
              </a:lnSpc>
              <a:buNone/>
            </a:pPr>
            <a:r>
              <a:rPr lang="en-US" sz="1550" dirty="0">
                <a:solidFill>
                  <a:srgbClr val="4A4A4A"/>
                </a:solidFill>
                <a:latin typeface="DM Sans SemiBold" pitchFamily="34" charset="0"/>
                <a:ea typeface="DM Sans SemiBold" pitchFamily="34" charset="-122"/>
                <a:cs typeface="DM Sans SemiBold" pitchFamily="34" charset="-120"/>
              </a:rPr>
              <a:t>Understanding Switching Costs</a:t>
            </a:r>
            <a:endParaRPr lang="en-US" sz="1550" dirty="0"/>
          </a:p>
        </p:txBody>
      </p:sp>
      <p:sp>
        <p:nvSpPr>
          <p:cNvPr id="14" name="Text 8"/>
          <p:cNvSpPr/>
          <p:nvPr/>
        </p:nvSpPr>
        <p:spPr>
          <a:xfrm>
            <a:off x="661475" y="5138638"/>
            <a:ext cx="5349047" cy="950912"/>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4A4A4A"/>
                </a:solidFill>
                <a:latin typeface="DM Sans" pitchFamily="34" charset="0"/>
                <a:ea typeface="DM Sans" pitchFamily="34" charset="-122"/>
                <a:cs typeface="DM Sans" pitchFamily="34" charset="-120"/>
              </a:rPr>
              <a:t>These are the financial, psychological, or effort-related costs a customer incurs when changing from one brand to another. High switching costs, whether perceived or actual, can act as a powerful barrier to defection and enhance loyalty.</a:t>
            </a:r>
            <a:endParaRPr lang="en-US" sz="1250" dirty="0"/>
          </a:p>
        </p:txBody>
      </p:sp>
      <p:pic>
        <p:nvPicPr>
          <p:cNvPr id="15"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181173" y="4233466"/>
            <a:ext cx="401627" cy="401638"/>
          </a:xfrm>
          <a:prstGeom prst="rect">
            <a:avLst/>
          </a:prstGeom>
        </p:spPr>
      </p:pic>
      <p:sp>
        <p:nvSpPr>
          <p:cNvPr id="16" name="Text 9"/>
          <p:cNvSpPr/>
          <p:nvPr/>
        </p:nvSpPr>
        <p:spPr>
          <a:xfrm>
            <a:off x="6181173" y="4805759"/>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4A4A4A"/>
                </a:solidFill>
                <a:latin typeface="DM Sans SemiBold" pitchFamily="34" charset="0"/>
                <a:ea typeface="DM Sans SemiBold" pitchFamily="34" charset="-122"/>
                <a:cs typeface="DM Sans SemiBold" pitchFamily="34" charset="-120"/>
              </a:rPr>
              <a:t>Retention ROI</a:t>
            </a:r>
            <a:endParaRPr lang="en-US" sz="1550" dirty="0"/>
          </a:p>
        </p:txBody>
      </p:sp>
      <p:sp>
        <p:nvSpPr>
          <p:cNvPr id="17" name="Text 10"/>
          <p:cNvSpPr/>
          <p:nvPr/>
        </p:nvSpPr>
        <p:spPr>
          <a:xfrm>
            <a:off x="6181173" y="5138638"/>
            <a:ext cx="5349047" cy="950912"/>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4A4A4A"/>
                </a:solidFill>
                <a:latin typeface="DM Sans" pitchFamily="34" charset="0"/>
                <a:ea typeface="DM Sans" pitchFamily="34" charset="-122"/>
                <a:cs typeface="DM Sans" pitchFamily="34" charset="-120"/>
              </a:rPr>
              <a:t>Retaining existing customers is significantly more cost-effective than acquiring new ones. Loyal customers spend more, refer others, and are less price-sensitive, contributing disproportionately to profitability and long-term business health.</a:t>
            </a:r>
            <a:endParaRPr lang="en-US" sz="125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8">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1695" cy="6858000"/>
          </a:xfrm>
          <a:prstGeom prst="rect">
            <a:avLst/>
          </a:prstGeom>
        </p:spPr>
      </p:pic>
      <p:sp>
        <p:nvSpPr>
          <p:cNvPr id="3" name="Shape 0"/>
          <p:cNvSpPr/>
          <p:nvPr/>
        </p:nvSpPr>
        <p:spPr>
          <a:xfrm>
            <a:off x="0" y="0"/>
            <a:ext cx="12191695" cy="6858000"/>
          </a:xfrm>
          <a:prstGeom prst="rect">
            <a:avLst/>
          </a:prstGeom>
          <a:solidFill>
            <a:srgbClr val="FFFFFF">
              <a:alpha val="85000"/>
            </a:srgbClr>
          </a:solidFill>
          <a:ln/>
        </p:spPr>
      </p:sp>
      <p:sp>
        <p:nvSpPr>
          <p:cNvPr id="4" name="Text 1"/>
          <p:cNvSpPr/>
          <p:nvPr/>
        </p:nvSpPr>
        <p:spPr>
          <a:xfrm>
            <a:off x="2965078" y="772616"/>
            <a:ext cx="6261439" cy="413445"/>
          </a:xfrm>
          <a:prstGeom prst="rect">
            <a:avLst/>
          </a:prstGeom>
          <a:noFill/>
          <a:ln/>
        </p:spPr>
        <p:txBody>
          <a:bodyPr wrap="none" lIns="0" tIns="0" rIns="0" bIns="0" rtlCol="0" anchor="t"/>
          <a:lstStyle/>
          <a:p>
            <a:pPr algn="ctr" indent="0" marL="0">
              <a:lnSpc>
                <a:spcPct val="104000"/>
              </a:lnSpc>
              <a:buNone/>
            </a:pPr>
            <a:r>
              <a:rPr lang="en-US" sz="2600" dirty="0">
                <a:solidFill>
                  <a:srgbClr val="9C5461"/>
                </a:solidFill>
                <a:latin typeface="DM Sans SemiBold" pitchFamily="34" charset="0"/>
                <a:ea typeface="DM Sans SemiBold" pitchFamily="34" charset="-122"/>
                <a:cs typeface="DM Sans SemiBold" pitchFamily="34" charset="-120"/>
              </a:rPr>
              <a:t>Digital &amp; Online Consumer Behavior</a:t>
            </a:r>
            <a:endParaRPr lang="en-US" sz="2600" dirty="0"/>
          </a:p>
        </p:txBody>
      </p:sp>
      <p:sp>
        <p:nvSpPr>
          <p:cNvPr id="5" name="Text 2"/>
          <p:cNvSpPr/>
          <p:nvPr/>
        </p:nvSpPr>
        <p:spPr>
          <a:xfrm>
            <a:off x="661475" y="1324967"/>
            <a:ext cx="10868745" cy="359966"/>
          </a:xfrm>
          <a:prstGeom prst="rect">
            <a:avLst/>
          </a:prstGeom>
          <a:noFill/>
          <a:ln/>
        </p:spPr>
        <p:txBody>
          <a:bodyPr wrap="square" lIns="0" tIns="0" rIns="0" bIns="0" rtlCol="0" anchor="t">
            <a:normAutofit/>
          </a:bodyPr>
          <a:lstStyle/>
          <a:p>
            <a:pPr algn="ctr" indent="0" marL="0">
              <a:lnSpc>
                <a:spcPct val="113000"/>
              </a:lnSpc>
              <a:buNone/>
            </a:pPr>
            <a:r>
              <a:rPr lang="en-US" sz="1000" dirty="0">
                <a:solidFill>
                  <a:srgbClr val="4A4A4A"/>
                </a:solidFill>
                <a:latin typeface="DM Sans" pitchFamily="34" charset="0"/>
                <a:ea typeface="DM Sans" pitchFamily="34" charset="-122"/>
                <a:cs typeface="DM Sans" pitchFamily="34" charset="-120"/>
              </a:rPr>
              <a:t>The internet has fundamentally reshaped how consumers discover, research, and purchase products and services. Understanding these evolving digital behaviors is essential for businesses to thrive in today's interconnected marketplace.</a:t>
            </a:r>
            <a:endParaRPr lang="en-US" sz="1000" dirty="0"/>
          </a:p>
        </p:txBody>
      </p:sp>
      <p:pic>
        <p:nvPicPr>
          <p:cNvPr id="6"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61475" y="1789113"/>
            <a:ext cx="330688" cy="330696"/>
          </a:xfrm>
          <a:prstGeom prst="rect">
            <a:avLst/>
          </a:prstGeom>
        </p:spPr>
      </p:pic>
      <p:sp>
        <p:nvSpPr>
          <p:cNvPr id="7" name="Text 3"/>
          <p:cNvSpPr/>
          <p:nvPr/>
        </p:nvSpPr>
        <p:spPr>
          <a:xfrm>
            <a:off x="661475" y="2235498"/>
            <a:ext cx="1911798" cy="206673"/>
          </a:xfrm>
          <a:prstGeom prst="rect">
            <a:avLst/>
          </a:prstGeom>
          <a:noFill/>
          <a:ln/>
        </p:spPr>
        <p:txBody>
          <a:bodyPr wrap="none" lIns="0" tIns="0" rIns="0" bIns="0" rtlCol="0" anchor="t"/>
          <a:lstStyle/>
          <a:p>
            <a:pPr algn="l" indent="0" marL="0">
              <a:lnSpc>
                <a:spcPct val="104000"/>
              </a:lnSpc>
              <a:buNone/>
            </a:pPr>
            <a:r>
              <a:rPr lang="en-US" sz="1300" dirty="0">
                <a:solidFill>
                  <a:srgbClr val="4A4A4A"/>
                </a:solidFill>
                <a:latin typeface="DM Sans SemiBold" pitchFamily="34" charset="0"/>
                <a:ea typeface="DM Sans SemiBold" pitchFamily="34" charset="-122"/>
                <a:cs typeface="DM Sans SemiBold" pitchFamily="34" charset="-120"/>
              </a:rPr>
              <a:t>Evolving Buying Process</a:t>
            </a:r>
            <a:endParaRPr lang="en-US" sz="1300" dirty="0"/>
          </a:p>
        </p:txBody>
      </p:sp>
      <p:sp>
        <p:nvSpPr>
          <p:cNvPr id="8" name="Text 4"/>
          <p:cNvSpPr/>
          <p:nvPr/>
        </p:nvSpPr>
        <p:spPr>
          <a:xfrm>
            <a:off x="661475" y="2497733"/>
            <a:ext cx="5376530" cy="53994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4A4A4A"/>
                </a:solidFill>
                <a:latin typeface="DM Sans" pitchFamily="34" charset="0"/>
                <a:ea typeface="DM Sans" pitchFamily="34" charset="-122"/>
                <a:cs typeface="DM Sans" pitchFamily="34" charset="-120"/>
              </a:rPr>
              <a:t>The traditional linear purchase funnel has transformed into a dynamic, multi-touchpoint journey. Consumers are empowered by instant access to information, reviews, and competitive pricing, making the path to purchase more complex and non-linear.</a:t>
            </a:r>
            <a:endParaRPr lang="en-US" sz="1000" dirty="0"/>
          </a:p>
        </p:txBody>
      </p:sp>
      <p:pic>
        <p:nvPicPr>
          <p:cNvPr id="9"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153691" y="1789113"/>
            <a:ext cx="330688" cy="330696"/>
          </a:xfrm>
          <a:prstGeom prst="rect">
            <a:avLst/>
          </a:prstGeom>
        </p:spPr>
      </p:pic>
      <p:sp>
        <p:nvSpPr>
          <p:cNvPr id="10" name="Text 5"/>
          <p:cNvSpPr/>
          <p:nvPr/>
        </p:nvSpPr>
        <p:spPr>
          <a:xfrm>
            <a:off x="6153691" y="2235498"/>
            <a:ext cx="2024607" cy="206673"/>
          </a:xfrm>
          <a:prstGeom prst="rect">
            <a:avLst/>
          </a:prstGeom>
          <a:noFill/>
          <a:ln/>
        </p:spPr>
        <p:txBody>
          <a:bodyPr wrap="none" lIns="0" tIns="0" rIns="0" bIns="0" rtlCol="0" anchor="t"/>
          <a:lstStyle/>
          <a:p>
            <a:pPr algn="l" indent="0" marL="0">
              <a:lnSpc>
                <a:spcPct val="104000"/>
              </a:lnSpc>
              <a:buNone/>
            </a:pPr>
            <a:r>
              <a:rPr lang="en-US" sz="1300" dirty="0">
                <a:solidFill>
                  <a:srgbClr val="4A4A4A"/>
                </a:solidFill>
                <a:latin typeface="DM Sans SemiBold" pitchFamily="34" charset="0"/>
                <a:ea typeface="DM Sans SemiBold" pitchFamily="34" charset="-122"/>
                <a:cs typeface="DM Sans SemiBold" pitchFamily="34" charset="-120"/>
              </a:rPr>
              <a:t>Online Research Behavior</a:t>
            </a:r>
            <a:endParaRPr lang="en-US" sz="1300" dirty="0"/>
          </a:p>
        </p:txBody>
      </p:sp>
      <p:sp>
        <p:nvSpPr>
          <p:cNvPr id="11" name="Text 6"/>
          <p:cNvSpPr/>
          <p:nvPr/>
        </p:nvSpPr>
        <p:spPr>
          <a:xfrm>
            <a:off x="6153691" y="2497733"/>
            <a:ext cx="5376530" cy="53994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4A4A4A"/>
                </a:solidFill>
                <a:latin typeface="DM Sans" pitchFamily="34" charset="0"/>
                <a:ea typeface="DM Sans" pitchFamily="34" charset="-122"/>
                <a:cs typeface="DM Sans" pitchFamily="34" charset="-120"/>
              </a:rPr>
              <a:t>Before committing to a purchase, consumers engage in extensive online research. This includes reading detailed product reviews, comparing specifications, watching unboxing videos, and interacting with brand content across various digital platforms.</a:t>
            </a:r>
            <a:endParaRPr lang="en-US" sz="1000" dirty="0"/>
          </a:p>
        </p:txBody>
      </p:sp>
      <p:pic>
        <p:nvPicPr>
          <p:cNvPr id="12"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61475" y="3222923"/>
            <a:ext cx="330688" cy="330696"/>
          </a:xfrm>
          <a:prstGeom prst="rect">
            <a:avLst/>
          </a:prstGeom>
        </p:spPr>
      </p:pic>
      <p:sp>
        <p:nvSpPr>
          <p:cNvPr id="13" name="Text 7"/>
          <p:cNvSpPr/>
          <p:nvPr/>
        </p:nvSpPr>
        <p:spPr>
          <a:xfrm>
            <a:off x="661475" y="3669308"/>
            <a:ext cx="2355295" cy="206673"/>
          </a:xfrm>
          <a:prstGeom prst="rect">
            <a:avLst/>
          </a:prstGeom>
          <a:noFill/>
          <a:ln/>
        </p:spPr>
        <p:txBody>
          <a:bodyPr wrap="none" lIns="0" tIns="0" rIns="0" bIns="0" rtlCol="0" anchor="t"/>
          <a:lstStyle/>
          <a:p>
            <a:pPr algn="l" indent="0" marL="0">
              <a:lnSpc>
                <a:spcPct val="104000"/>
              </a:lnSpc>
              <a:buNone/>
            </a:pPr>
            <a:r>
              <a:rPr lang="en-US" sz="1300" dirty="0">
                <a:solidFill>
                  <a:srgbClr val="4A4A4A"/>
                </a:solidFill>
                <a:latin typeface="DM Sans SemiBold" pitchFamily="34" charset="0"/>
                <a:ea typeface="DM Sans SemiBold" pitchFamily="34" charset="-122"/>
                <a:cs typeface="DM Sans SemiBold" pitchFamily="34" charset="-120"/>
              </a:rPr>
              <a:t>Zero Moment of Truth (ZMOT)</a:t>
            </a:r>
            <a:endParaRPr lang="en-US" sz="1300" dirty="0"/>
          </a:p>
        </p:txBody>
      </p:sp>
      <p:sp>
        <p:nvSpPr>
          <p:cNvPr id="14" name="Text 8"/>
          <p:cNvSpPr/>
          <p:nvPr/>
        </p:nvSpPr>
        <p:spPr>
          <a:xfrm>
            <a:off x="661475" y="3931543"/>
            <a:ext cx="5376530" cy="719931"/>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4A4A4A"/>
                </a:solidFill>
                <a:latin typeface="DM Sans" pitchFamily="34" charset="0"/>
                <a:ea typeface="DM Sans" pitchFamily="34" charset="-122"/>
                <a:cs typeface="DM Sans" pitchFamily="34" charset="-120"/>
              </a:rPr>
              <a:t>Coined by Google, ZMOT is the critical online decision-making moment when consumers proactively gather information about a product or service before any direct interaction with a brand. It occurs between the initial stimulus and the actual purchase decision.</a:t>
            </a:r>
            <a:endParaRPr lang="en-US" sz="1000" dirty="0"/>
          </a:p>
        </p:txBody>
      </p:sp>
      <p:pic>
        <p:nvPicPr>
          <p:cNvPr id="15"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153691" y="3222923"/>
            <a:ext cx="330688" cy="330696"/>
          </a:xfrm>
          <a:prstGeom prst="rect">
            <a:avLst/>
          </a:prstGeom>
        </p:spPr>
      </p:pic>
      <p:sp>
        <p:nvSpPr>
          <p:cNvPr id="16" name="Text 9"/>
          <p:cNvSpPr/>
          <p:nvPr/>
        </p:nvSpPr>
        <p:spPr>
          <a:xfrm>
            <a:off x="6153691" y="3669308"/>
            <a:ext cx="2271160" cy="206673"/>
          </a:xfrm>
          <a:prstGeom prst="rect">
            <a:avLst/>
          </a:prstGeom>
          <a:noFill/>
          <a:ln/>
        </p:spPr>
        <p:txBody>
          <a:bodyPr wrap="none" lIns="0" tIns="0" rIns="0" bIns="0" rtlCol="0" anchor="t"/>
          <a:lstStyle/>
          <a:p>
            <a:pPr algn="l" indent="0" marL="0">
              <a:lnSpc>
                <a:spcPct val="104000"/>
              </a:lnSpc>
              <a:buNone/>
            </a:pPr>
            <a:r>
              <a:rPr lang="en-US" sz="1300" dirty="0">
                <a:solidFill>
                  <a:srgbClr val="4A4A4A"/>
                </a:solidFill>
                <a:latin typeface="DM Sans SemiBold" pitchFamily="34" charset="0"/>
                <a:ea typeface="DM Sans SemiBold" pitchFamily="34" charset="-122"/>
                <a:cs typeface="DM Sans SemiBold" pitchFamily="34" charset="-120"/>
              </a:rPr>
              <a:t>Mobile Shopping Dominance</a:t>
            </a:r>
            <a:endParaRPr lang="en-US" sz="1300" dirty="0"/>
          </a:p>
        </p:txBody>
      </p:sp>
      <p:sp>
        <p:nvSpPr>
          <p:cNvPr id="17" name="Text 10"/>
          <p:cNvSpPr/>
          <p:nvPr/>
        </p:nvSpPr>
        <p:spPr>
          <a:xfrm>
            <a:off x="6153691" y="3931543"/>
            <a:ext cx="5376530" cy="719931"/>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4A4A4A"/>
                </a:solidFill>
                <a:latin typeface="DM Sans" pitchFamily="34" charset="0"/>
                <a:ea typeface="DM Sans" pitchFamily="34" charset="-122"/>
                <a:cs typeface="DM Sans" pitchFamily="34" charset="-120"/>
              </a:rPr>
              <a:t>The pervasive nature of smartphones has made shopping an anytime, anywhere activity. Consumers rely on mobile devices for browsing, comparing prices, reading reviews, and completing transactions, expecting seamless and intuitive mobile-first experiences.</a:t>
            </a:r>
            <a:endParaRPr lang="en-US" sz="1000" dirty="0"/>
          </a:p>
        </p:txBody>
      </p:sp>
      <p:pic>
        <p:nvPicPr>
          <p:cNvPr id="18" name="Image 5" descr="preencoded.png">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61475" y="4836716"/>
            <a:ext cx="330688" cy="330696"/>
          </a:xfrm>
          <a:prstGeom prst="rect">
            <a:avLst/>
          </a:prstGeom>
        </p:spPr>
      </p:pic>
      <p:sp>
        <p:nvSpPr>
          <p:cNvPr id="19" name="Text 11"/>
          <p:cNvSpPr/>
          <p:nvPr/>
        </p:nvSpPr>
        <p:spPr>
          <a:xfrm>
            <a:off x="661475" y="5283101"/>
            <a:ext cx="1974205" cy="206673"/>
          </a:xfrm>
          <a:prstGeom prst="rect">
            <a:avLst/>
          </a:prstGeom>
          <a:noFill/>
          <a:ln/>
        </p:spPr>
        <p:txBody>
          <a:bodyPr wrap="none" lIns="0" tIns="0" rIns="0" bIns="0" rtlCol="0" anchor="t"/>
          <a:lstStyle/>
          <a:p>
            <a:pPr algn="l" indent="0" marL="0">
              <a:lnSpc>
                <a:spcPct val="104000"/>
              </a:lnSpc>
              <a:buNone/>
            </a:pPr>
            <a:r>
              <a:rPr lang="en-US" sz="1300" dirty="0">
                <a:solidFill>
                  <a:srgbClr val="4A4A4A"/>
                </a:solidFill>
                <a:latin typeface="DM Sans SemiBold" pitchFamily="34" charset="0"/>
                <a:ea typeface="DM Sans SemiBold" pitchFamily="34" charset="-122"/>
                <a:cs typeface="DM Sans SemiBold" pitchFamily="34" charset="-120"/>
              </a:rPr>
              <a:t>Rise of Social Commerce</a:t>
            </a:r>
            <a:endParaRPr lang="en-US" sz="1300" dirty="0"/>
          </a:p>
        </p:txBody>
      </p:sp>
      <p:sp>
        <p:nvSpPr>
          <p:cNvPr id="20" name="Text 12"/>
          <p:cNvSpPr/>
          <p:nvPr/>
        </p:nvSpPr>
        <p:spPr>
          <a:xfrm>
            <a:off x="661475" y="5545336"/>
            <a:ext cx="5376530" cy="53994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4A4A4A"/>
                </a:solidFill>
                <a:latin typeface="DM Sans" pitchFamily="34" charset="0"/>
                <a:ea typeface="DM Sans" pitchFamily="34" charset="-122"/>
                <a:cs typeface="DM Sans" pitchFamily="34" charset="-120"/>
              </a:rPr>
              <a:t>Social commerce integrates e-commerce functionalities directly into social media platforms. It enables product discovery, engagement, and purchasing within social environments, leveraging social proof and peer recommendations to drive sales.</a:t>
            </a:r>
            <a:endParaRPr lang="en-US" sz="10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9">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1695" cy="6858000"/>
          </a:xfrm>
          <a:prstGeom prst="rect">
            <a:avLst/>
          </a:prstGeom>
        </p:spPr>
      </p:pic>
      <p:sp>
        <p:nvSpPr>
          <p:cNvPr id="3" name="Shape 0"/>
          <p:cNvSpPr/>
          <p:nvPr/>
        </p:nvSpPr>
        <p:spPr>
          <a:xfrm>
            <a:off x="0" y="0"/>
            <a:ext cx="12191695" cy="6858000"/>
          </a:xfrm>
          <a:prstGeom prst="rect">
            <a:avLst/>
          </a:prstGeom>
          <a:solidFill>
            <a:srgbClr val="FFFFFF">
              <a:alpha val="85000"/>
            </a:srgbClr>
          </a:solidFill>
          <a:ln/>
        </p:spPr>
      </p:sp>
      <p:sp>
        <p:nvSpPr>
          <p:cNvPr id="4" name="Text 1"/>
          <p:cNvSpPr/>
          <p:nvPr/>
        </p:nvSpPr>
        <p:spPr>
          <a:xfrm>
            <a:off x="2041077" y="716161"/>
            <a:ext cx="8109541" cy="561181"/>
          </a:xfrm>
          <a:prstGeom prst="rect">
            <a:avLst/>
          </a:prstGeom>
          <a:noFill/>
          <a:ln/>
        </p:spPr>
        <p:txBody>
          <a:bodyPr wrap="none" lIns="0" tIns="0" rIns="0" bIns="0" rtlCol="0" anchor="t"/>
          <a:lstStyle/>
          <a:p>
            <a:pPr algn="ctr" indent="0" marL="0">
              <a:lnSpc>
                <a:spcPct val="104000"/>
              </a:lnSpc>
              <a:buNone/>
            </a:pPr>
            <a:r>
              <a:rPr lang="en-US" sz="3500" dirty="0">
                <a:solidFill>
                  <a:srgbClr val="9C5461"/>
                </a:solidFill>
                <a:latin typeface="DM Sans SemiBold" pitchFamily="34" charset="0"/>
                <a:ea typeface="DM Sans SemiBold" pitchFamily="34" charset="-122"/>
                <a:cs typeface="DM Sans SemiBold" pitchFamily="34" charset="-120"/>
              </a:rPr>
              <a:t>IMC Implications of Buyer Behavior</a:t>
            </a:r>
            <a:endParaRPr lang="en-US" sz="3500" dirty="0"/>
          </a:p>
        </p:txBody>
      </p:sp>
      <p:sp>
        <p:nvSpPr>
          <p:cNvPr id="5" name="Text 2"/>
          <p:cNvSpPr/>
          <p:nvPr/>
        </p:nvSpPr>
        <p:spPr>
          <a:xfrm>
            <a:off x="661475" y="1533227"/>
            <a:ext cx="10868745" cy="560189"/>
          </a:xfrm>
          <a:prstGeom prst="rect">
            <a:avLst/>
          </a:prstGeom>
          <a:noFill/>
          <a:ln/>
        </p:spPr>
        <p:txBody>
          <a:bodyPr wrap="square" lIns="0" tIns="0" rIns="0" bIns="0" rtlCol="0" anchor="t">
            <a:normAutofit/>
          </a:bodyPr>
          <a:lstStyle/>
          <a:p>
            <a:pPr algn="ctr" indent="0" marL="0">
              <a:lnSpc>
                <a:spcPct val="130000"/>
              </a:lnSpc>
              <a:buNone/>
            </a:pPr>
            <a:r>
              <a:rPr lang="en-US" sz="1400" dirty="0">
                <a:solidFill>
                  <a:srgbClr val="4A4A4A"/>
                </a:solidFill>
                <a:latin typeface="DM Sans" pitchFamily="34" charset="0"/>
                <a:ea typeface="DM Sans" pitchFamily="34" charset="-122"/>
                <a:cs typeface="DM Sans" pitchFamily="34" charset="-120"/>
              </a:rPr>
              <a:t>Understanding the intricacies of buyer behavior is not merely academic; it forms the bedrock of an effective Integrated Marketing Communications (IMC) strategy, guiding every decision from messaging to channel choice.</a:t>
            </a:r>
            <a:endParaRPr lang="en-US" sz="1400" dirty="0"/>
          </a:p>
        </p:txBody>
      </p:sp>
      <p:sp>
        <p:nvSpPr>
          <p:cNvPr id="6" name="Text 3"/>
          <p:cNvSpPr/>
          <p:nvPr/>
        </p:nvSpPr>
        <p:spPr>
          <a:xfrm>
            <a:off x="661475" y="2455863"/>
            <a:ext cx="2854154" cy="280491"/>
          </a:xfrm>
          <a:prstGeom prst="rect">
            <a:avLst/>
          </a:prstGeom>
          <a:noFill/>
          <a:ln/>
        </p:spPr>
        <p:txBody>
          <a:bodyPr wrap="none" lIns="0" tIns="0" rIns="0" bIns="0" rtlCol="0" anchor="t"/>
          <a:lstStyle/>
          <a:p>
            <a:pPr algn="l" indent="0" marL="0">
              <a:lnSpc>
                <a:spcPct val="104000"/>
              </a:lnSpc>
              <a:buNone/>
            </a:pPr>
            <a:r>
              <a:rPr lang="en-US" sz="1750" dirty="0">
                <a:solidFill>
                  <a:srgbClr val="9C5461"/>
                </a:solidFill>
                <a:latin typeface="DM Sans SemiBold" pitchFamily="34" charset="0"/>
                <a:ea typeface="DM Sans SemiBold" pitchFamily="34" charset="-122"/>
                <a:cs typeface="DM Sans SemiBold" pitchFamily="34" charset="-120"/>
              </a:rPr>
              <a:t>Message Timing</a:t>
            </a:r>
            <a:endParaRPr lang="en-US" sz="1750" dirty="0"/>
          </a:p>
        </p:txBody>
      </p:sp>
      <p:sp>
        <p:nvSpPr>
          <p:cNvPr id="7" name="Text 4"/>
          <p:cNvSpPr/>
          <p:nvPr/>
        </p:nvSpPr>
        <p:spPr>
          <a:xfrm>
            <a:off x="661475" y="2906911"/>
            <a:ext cx="2388532" cy="2800945"/>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4A4A4A"/>
                </a:solidFill>
                <a:latin typeface="DM Sans" pitchFamily="34" charset="0"/>
                <a:ea typeface="DM Sans" pitchFamily="34" charset="-122"/>
                <a:cs typeface="DM Sans" pitchFamily="34" charset="-120"/>
              </a:rPr>
              <a:t>Knowing a buyer's journey stage dictates </a:t>
            </a:r>
            <a:pPr algn="l" indent="0" marL="0">
              <a:lnSpc>
                <a:spcPct val="130000"/>
              </a:lnSpc>
              <a:buNone/>
            </a:pPr>
            <a:r>
              <a:rPr lang="en-US" sz="1400" b="1" dirty="0">
                <a:solidFill>
                  <a:srgbClr val="4A4A4A"/>
                </a:solidFill>
                <a:latin typeface="DM Sans Bold" pitchFamily="34" charset="0"/>
                <a:ea typeface="DM Sans Bold" pitchFamily="34" charset="-122"/>
                <a:cs typeface="DM Sans Bold" pitchFamily="34" charset="-120"/>
              </a:rPr>
              <a:t>when</a:t>
            </a:r>
            <a:pPr algn="l" indent="0" marL="0">
              <a:lnSpc>
                <a:spcPct val="130000"/>
              </a:lnSpc>
              <a:buNone/>
            </a:pPr>
            <a:r>
              <a:rPr lang="en-US" sz="1400" dirty="0">
                <a:solidFill>
                  <a:srgbClr val="4A4A4A"/>
                </a:solidFill>
                <a:latin typeface="DM Sans" pitchFamily="34" charset="0"/>
                <a:ea typeface="DM Sans" pitchFamily="34" charset="-122"/>
                <a:cs typeface="DM Sans" pitchFamily="34" charset="-120"/>
              </a:rPr>
              <a:t> a message will resonate most. Awareness-stage buyers need educational content, while decision-stage buyers require compelling calls to action and proof points. Precise timing maximizes impact.</a:t>
            </a:r>
            <a:endParaRPr lang="en-US" sz="1400" dirty="0"/>
          </a:p>
        </p:txBody>
      </p:sp>
      <p:sp>
        <p:nvSpPr>
          <p:cNvPr id="8" name="Text 5"/>
          <p:cNvSpPr/>
          <p:nvPr/>
        </p:nvSpPr>
        <p:spPr>
          <a:xfrm>
            <a:off x="3494496" y="2455863"/>
            <a:ext cx="2854154" cy="280491"/>
          </a:xfrm>
          <a:prstGeom prst="rect">
            <a:avLst/>
          </a:prstGeom>
          <a:noFill/>
          <a:ln/>
        </p:spPr>
        <p:txBody>
          <a:bodyPr wrap="none" lIns="0" tIns="0" rIns="0" bIns="0" rtlCol="0" anchor="t"/>
          <a:lstStyle/>
          <a:p>
            <a:pPr algn="l" indent="0" marL="0">
              <a:lnSpc>
                <a:spcPct val="104000"/>
              </a:lnSpc>
              <a:buNone/>
            </a:pPr>
            <a:r>
              <a:rPr lang="en-US" sz="1750" dirty="0">
                <a:solidFill>
                  <a:srgbClr val="9C5461"/>
                </a:solidFill>
                <a:latin typeface="DM Sans SemiBold" pitchFamily="34" charset="0"/>
                <a:ea typeface="DM Sans SemiBold" pitchFamily="34" charset="-122"/>
                <a:cs typeface="DM Sans SemiBold" pitchFamily="34" charset="-120"/>
              </a:rPr>
              <a:t>Channel Selection</a:t>
            </a:r>
            <a:endParaRPr lang="en-US" sz="1750" dirty="0"/>
          </a:p>
        </p:txBody>
      </p:sp>
      <p:sp>
        <p:nvSpPr>
          <p:cNvPr id="9" name="Text 6"/>
          <p:cNvSpPr/>
          <p:nvPr/>
        </p:nvSpPr>
        <p:spPr>
          <a:xfrm>
            <a:off x="3494496" y="2906911"/>
            <a:ext cx="2388532" cy="2800945"/>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4A4A4A"/>
                </a:solidFill>
                <a:latin typeface="DM Sans" pitchFamily="34" charset="0"/>
                <a:ea typeface="DM Sans" pitchFamily="34" charset="-122"/>
                <a:cs typeface="DM Sans" pitchFamily="34" charset="-120"/>
              </a:rPr>
              <a:t>Insight into where and how buyers consume information informs optimal </a:t>
            </a:r>
            <a:pPr algn="l" indent="0" marL="0">
              <a:lnSpc>
                <a:spcPct val="130000"/>
              </a:lnSpc>
              <a:buNone/>
            </a:pPr>
            <a:r>
              <a:rPr lang="en-US" sz="1400" b="1" dirty="0">
                <a:solidFill>
                  <a:srgbClr val="4A4A4A"/>
                </a:solidFill>
                <a:latin typeface="DM Sans Bold" pitchFamily="34" charset="0"/>
                <a:ea typeface="DM Sans Bold" pitchFamily="34" charset="-122"/>
                <a:cs typeface="DM Sans Bold" pitchFamily="34" charset="-120"/>
              </a:rPr>
              <a:t>channel selection</a:t>
            </a:r>
            <a:pPr algn="l" indent="0" marL="0">
              <a:lnSpc>
                <a:spcPct val="130000"/>
              </a:lnSpc>
              <a:buNone/>
            </a:pPr>
            <a:r>
              <a:rPr lang="en-US" sz="1400" dirty="0">
                <a:solidFill>
                  <a:srgbClr val="4A4A4A"/>
                </a:solidFill>
                <a:latin typeface="DM Sans" pitchFamily="34" charset="0"/>
                <a:ea typeface="DM Sans" pitchFamily="34" charset="-122"/>
                <a:cs typeface="DM Sans" pitchFamily="34" charset="-120"/>
              </a:rPr>
              <a:t>. Whether it's social media, email, search engines, or traditional media, connecting with customers on their preferred platforms is crucial for message delivery.</a:t>
            </a:r>
            <a:endParaRPr lang="en-US" sz="1400" dirty="0"/>
          </a:p>
        </p:txBody>
      </p:sp>
      <p:sp>
        <p:nvSpPr>
          <p:cNvPr id="10" name="Text 7"/>
          <p:cNvSpPr/>
          <p:nvPr/>
        </p:nvSpPr>
        <p:spPr>
          <a:xfrm>
            <a:off x="6327517" y="2455863"/>
            <a:ext cx="2388532" cy="560983"/>
          </a:xfrm>
          <a:prstGeom prst="rect">
            <a:avLst/>
          </a:prstGeom>
          <a:noFill/>
          <a:ln/>
        </p:spPr>
        <p:txBody>
          <a:bodyPr wrap="square" lIns="0" tIns="0" rIns="0" bIns="0" rtlCol="0" anchor="t">
            <a:normAutofit/>
          </a:bodyPr>
          <a:lstStyle/>
          <a:p>
            <a:pPr algn="l" indent="0" marL="0">
              <a:lnSpc>
                <a:spcPct val="104000"/>
              </a:lnSpc>
              <a:buNone/>
            </a:pPr>
            <a:r>
              <a:rPr lang="en-US" sz="1750" dirty="0">
                <a:solidFill>
                  <a:srgbClr val="9C5461"/>
                </a:solidFill>
                <a:latin typeface="DM Sans SemiBold" pitchFamily="34" charset="0"/>
                <a:ea typeface="DM Sans SemiBold" pitchFamily="34" charset="-122"/>
                <a:cs typeface="DM Sans SemiBold" pitchFamily="34" charset="-120"/>
              </a:rPr>
              <a:t>Targeting &amp; Segmentation</a:t>
            </a:r>
            <a:endParaRPr lang="en-US" sz="1750" dirty="0"/>
          </a:p>
        </p:txBody>
      </p:sp>
      <p:sp>
        <p:nvSpPr>
          <p:cNvPr id="11" name="Text 8"/>
          <p:cNvSpPr/>
          <p:nvPr/>
        </p:nvSpPr>
        <p:spPr>
          <a:xfrm>
            <a:off x="6327517" y="3187402"/>
            <a:ext cx="2388532" cy="2800945"/>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4A4A4A"/>
                </a:solidFill>
                <a:latin typeface="DM Sans" pitchFamily="34" charset="0"/>
                <a:ea typeface="DM Sans" pitchFamily="34" charset="-122"/>
                <a:cs typeface="DM Sans" pitchFamily="34" charset="-120"/>
              </a:rPr>
              <a:t>Buyer behavior analysis allows for granular </a:t>
            </a:r>
            <a:pPr algn="l" indent="0" marL="0">
              <a:lnSpc>
                <a:spcPct val="130000"/>
              </a:lnSpc>
              <a:buNone/>
            </a:pPr>
            <a:r>
              <a:rPr lang="en-US" sz="1400" b="1" dirty="0">
                <a:solidFill>
                  <a:srgbClr val="4A4A4A"/>
                </a:solidFill>
                <a:latin typeface="DM Sans Bold" pitchFamily="34" charset="0"/>
                <a:ea typeface="DM Sans Bold" pitchFamily="34" charset="-122"/>
                <a:cs typeface="DM Sans Bold" pitchFamily="34" charset="-120"/>
              </a:rPr>
              <a:t>targeting and segmentation</a:t>
            </a:r>
            <a:pPr algn="l" indent="0" marL="0">
              <a:lnSpc>
                <a:spcPct val="130000"/>
              </a:lnSpc>
              <a:buNone/>
            </a:pPr>
            <a:r>
              <a:rPr lang="en-US" sz="1400" dirty="0">
                <a:solidFill>
                  <a:srgbClr val="4A4A4A"/>
                </a:solidFill>
                <a:latin typeface="DM Sans" pitchFamily="34" charset="0"/>
                <a:ea typeface="DM Sans" pitchFamily="34" charset="-122"/>
                <a:cs typeface="DM Sans" pitchFamily="34" charset="-120"/>
              </a:rPr>
              <a:t>. By identifying distinct groups based on demographics, psychographics, and past actions, IMC efforts can be hyper-personalized, reducing waste and increasing relevance.</a:t>
            </a:r>
            <a:endParaRPr lang="en-US" sz="1400" dirty="0"/>
          </a:p>
        </p:txBody>
      </p:sp>
      <p:sp>
        <p:nvSpPr>
          <p:cNvPr id="12" name="Text 9"/>
          <p:cNvSpPr/>
          <p:nvPr/>
        </p:nvSpPr>
        <p:spPr>
          <a:xfrm>
            <a:off x="9160539" y="2455863"/>
            <a:ext cx="2854154" cy="280491"/>
          </a:xfrm>
          <a:prstGeom prst="rect">
            <a:avLst/>
          </a:prstGeom>
          <a:noFill/>
          <a:ln/>
        </p:spPr>
        <p:txBody>
          <a:bodyPr wrap="none" lIns="0" tIns="0" rIns="0" bIns="0" rtlCol="0" anchor="t"/>
          <a:lstStyle/>
          <a:p>
            <a:pPr algn="l" indent="0" marL="0">
              <a:lnSpc>
                <a:spcPct val="104000"/>
              </a:lnSpc>
              <a:buNone/>
            </a:pPr>
            <a:r>
              <a:rPr lang="en-US" sz="1750" dirty="0">
                <a:solidFill>
                  <a:srgbClr val="9C5461"/>
                </a:solidFill>
                <a:latin typeface="DM Sans SemiBold" pitchFamily="34" charset="0"/>
                <a:ea typeface="DM Sans SemiBold" pitchFamily="34" charset="-122"/>
                <a:cs typeface="DM Sans SemiBold" pitchFamily="34" charset="-120"/>
              </a:rPr>
              <a:t>Positioning</a:t>
            </a:r>
            <a:endParaRPr lang="en-US" sz="1750" dirty="0"/>
          </a:p>
        </p:txBody>
      </p:sp>
      <p:sp>
        <p:nvSpPr>
          <p:cNvPr id="13" name="Text 10"/>
          <p:cNvSpPr/>
          <p:nvPr/>
        </p:nvSpPr>
        <p:spPr>
          <a:xfrm>
            <a:off x="9160539" y="2906911"/>
            <a:ext cx="2388532" cy="2800945"/>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4A4A4A"/>
                </a:solidFill>
                <a:latin typeface="DM Sans" pitchFamily="34" charset="0"/>
                <a:ea typeface="DM Sans" pitchFamily="34" charset="-122"/>
                <a:cs typeface="DM Sans" pitchFamily="34" charset="-120"/>
              </a:rPr>
              <a:t>Understanding buyer needs, perceptions, and competitive alternatives enables effective </a:t>
            </a:r>
            <a:pPr algn="l" indent="0" marL="0">
              <a:lnSpc>
                <a:spcPct val="130000"/>
              </a:lnSpc>
              <a:buNone/>
            </a:pPr>
            <a:r>
              <a:rPr lang="en-US" sz="1400" b="1" dirty="0">
                <a:solidFill>
                  <a:srgbClr val="4A4A4A"/>
                </a:solidFill>
                <a:latin typeface="DM Sans Bold" pitchFamily="34" charset="0"/>
                <a:ea typeface="DM Sans Bold" pitchFamily="34" charset="-122"/>
                <a:cs typeface="DM Sans Bold" pitchFamily="34" charset="-120"/>
              </a:rPr>
              <a:t>brand positioning</a:t>
            </a:r>
            <a:pPr algn="l" indent="0" marL="0">
              <a:lnSpc>
                <a:spcPct val="130000"/>
              </a:lnSpc>
              <a:buNone/>
            </a:pPr>
            <a:r>
              <a:rPr lang="en-US" sz="1400" dirty="0">
                <a:solidFill>
                  <a:srgbClr val="4A4A4A"/>
                </a:solidFill>
                <a:latin typeface="DM Sans" pitchFamily="34" charset="0"/>
                <a:ea typeface="DM Sans" pitchFamily="34" charset="-122"/>
                <a:cs typeface="DM Sans" pitchFamily="34" charset="-120"/>
              </a:rPr>
              <a:t>. IMC messages must clearly articulate the unique value proposition in a way that aligns with what customers truly seek and believe.</a:t>
            </a:r>
            <a:endParaRPr lang="en-US" sz="14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30">
    <p:spTree>
      <p:nvGrpSpPr>
        <p:cNvPr id="1" name=""/>
        <p:cNvGrpSpPr/>
        <p:nvPr/>
      </p:nvGrpSpPr>
      <p:grpSpPr>
        <a:xfrm>
          <a:off x="0" y="0"/>
          <a:ext cx="0" cy="0"/>
          <a:chOff x="0" y="0"/>
          <a:chExt cx="0" cy="0"/>
        </a:xfrm>
      </p:grpSpPr>
      <p:sp>
        <p:nvSpPr>
          <p:cNvPr id="2" name="Text 0"/>
          <p:cNvSpPr/>
          <p:nvPr/>
        </p:nvSpPr>
        <p:spPr>
          <a:xfrm>
            <a:off x="1975991" y="792758"/>
            <a:ext cx="8239713" cy="531614"/>
          </a:xfrm>
          <a:prstGeom prst="rect">
            <a:avLst/>
          </a:prstGeom>
          <a:noFill/>
          <a:ln/>
        </p:spPr>
        <p:txBody>
          <a:bodyPr wrap="none" lIns="0" tIns="0" rIns="0" bIns="0" rtlCol="0" anchor="t"/>
          <a:lstStyle/>
          <a:p>
            <a:pPr algn="ctr" indent="0" marL="0">
              <a:lnSpc>
                <a:spcPct val="104000"/>
              </a:lnSpc>
              <a:buNone/>
            </a:pPr>
            <a:r>
              <a:rPr lang="en-US" sz="3300" dirty="0">
                <a:solidFill>
                  <a:srgbClr val="9C5461"/>
                </a:solidFill>
                <a:latin typeface="DM Sans SemiBold" pitchFamily="34" charset="0"/>
                <a:ea typeface="DM Sans SemiBold" pitchFamily="34" charset="-122"/>
                <a:cs typeface="DM Sans SemiBold" pitchFamily="34" charset="-120"/>
              </a:rPr>
              <a:t>Module 3: Summary &amp; Key Takeaways</a:t>
            </a:r>
            <a:endParaRPr lang="en-US" sz="3300" dirty="0"/>
          </a:p>
        </p:txBody>
      </p:sp>
      <p:sp>
        <p:nvSpPr>
          <p:cNvPr id="3" name="Text 1"/>
          <p:cNvSpPr/>
          <p:nvPr/>
        </p:nvSpPr>
        <p:spPr>
          <a:xfrm>
            <a:off x="661475" y="1553964"/>
            <a:ext cx="10868745" cy="517128"/>
          </a:xfrm>
          <a:prstGeom prst="rect">
            <a:avLst/>
          </a:prstGeom>
          <a:noFill/>
          <a:ln/>
        </p:spPr>
        <p:txBody>
          <a:bodyPr wrap="square" lIns="0" tIns="0" rIns="0" bIns="0" rtlCol="0" anchor="t">
            <a:normAutofit/>
          </a:bodyPr>
          <a:lstStyle/>
          <a:p>
            <a:pPr algn="ctr" indent="0" marL="0">
              <a:lnSpc>
                <a:spcPct val="127000"/>
              </a:lnSpc>
              <a:buNone/>
            </a:pPr>
            <a:r>
              <a:rPr lang="en-US" sz="1300" dirty="0">
                <a:solidFill>
                  <a:srgbClr val="4A4A4A"/>
                </a:solidFill>
                <a:latin typeface="DM Sans" pitchFamily="34" charset="0"/>
                <a:ea typeface="DM Sans" pitchFamily="34" charset="-122"/>
                <a:cs typeface="DM Sans" pitchFamily="34" charset="-120"/>
              </a:rPr>
              <a:t>As we conclude Module 3, let's consolidate the core insights that illuminate the modern buyer's journey and its profound implications for marketing strategy.</a:t>
            </a:r>
            <a:endParaRPr lang="en-US" sz="130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2243336"/>
            <a:ext cx="3520788" cy="3821807"/>
          </a:xfrm>
          <a:prstGeom prst="rect">
            <a:avLst/>
          </a:prstGeom>
        </p:spPr>
      </p:pic>
      <p:pic>
        <p:nvPicPr>
          <p:cNvPr id="5"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294277" y="2386707"/>
            <a:ext cx="255085" cy="255091"/>
          </a:xfrm>
          <a:prstGeom prst="rect">
            <a:avLst/>
          </a:prstGeom>
        </p:spPr>
      </p:pic>
      <p:sp>
        <p:nvSpPr>
          <p:cNvPr id="6" name="Text 2"/>
          <p:cNvSpPr/>
          <p:nvPr/>
        </p:nvSpPr>
        <p:spPr>
          <a:xfrm>
            <a:off x="850581" y="2925763"/>
            <a:ext cx="2530312" cy="265708"/>
          </a:xfrm>
          <a:prstGeom prst="rect">
            <a:avLst/>
          </a:prstGeom>
          <a:noFill/>
          <a:ln/>
        </p:spPr>
        <p:txBody>
          <a:bodyPr wrap="none" lIns="0" tIns="0" rIns="0" bIns="0" rtlCol="0" anchor="t"/>
          <a:lstStyle/>
          <a:p>
            <a:pPr algn="l" indent="0" marL="0">
              <a:lnSpc>
                <a:spcPct val="104000"/>
              </a:lnSpc>
              <a:buNone/>
            </a:pPr>
            <a:r>
              <a:rPr lang="en-US" sz="1650" dirty="0">
                <a:solidFill>
                  <a:srgbClr val="4A4A4A"/>
                </a:solidFill>
                <a:latin typeface="DM Sans SemiBold" pitchFamily="34" charset="0"/>
                <a:ea typeface="DM Sans SemiBold" pitchFamily="34" charset="-122"/>
                <a:cs typeface="DM Sans SemiBold" pitchFamily="34" charset="-120"/>
              </a:rPr>
              <a:t>Dynamic Buyer Journeys</a:t>
            </a:r>
            <a:endParaRPr lang="en-US" sz="1650" dirty="0"/>
          </a:p>
        </p:txBody>
      </p:sp>
      <p:sp>
        <p:nvSpPr>
          <p:cNvPr id="7" name="Text 3"/>
          <p:cNvSpPr/>
          <p:nvPr/>
        </p:nvSpPr>
        <p:spPr>
          <a:xfrm>
            <a:off x="850581" y="3283248"/>
            <a:ext cx="3142576" cy="2585641"/>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4A4A4A"/>
                </a:solidFill>
                <a:latin typeface="DM Sans" pitchFamily="34" charset="0"/>
                <a:ea typeface="DM Sans" pitchFamily="34" charset="-122"/>
                <a:cs typeface="DM Sans" pitchFamily="34" charset="-120"/>
              </a:rPr>
              <a:t>We explored how both consumer and B2B buying processes have transformed from linear funnels into intricate, multi-touchpoint experiences. The </a:t>
            </a:r>
            <a:pPr algn="l" indent="0" marL="0">
              <a:lnSpc>
                <a:spcPct val="127000"/>
              </a:lnSpc>
              <a:buNone/>
            </a:pPr>
            <a:r>
              <a:rPr lang="en-US" sz="1300" b="1" dirty="0">
                <a:solidFill>
                  <a:srgbClr val="4A4A4A"/>
                </a:solidFill>
                <a:latin typeface="DM Sans Bold" pitchFamily="34" charset="0"/>
                <a:ea typeface="DM Sans Bold" pitchFamily="34" charset="-122"/>
                <a:cs typeface="DM Sans Bold" pitchFamily="34" charset="-120"/>
              </a:rPr>
              <a:t>Zero Moment of Truth (ZMOT)</a:t>
            </a:r>
            <a:pPr algn="l" indent="0" marL="0">
              <a:lnSpc>
                <a:spcPct val="127000"/>
              </a:lnSpc>
              <a:buNone/>
            </a:pPr>
            <a:r>
              <a:rPr lang="en-US" sz="1300" dirty="0">
                <a:solidFill>
                  <a:srgbClr val="4A4A4A"/>
                </a:solidFill>
                <a:latin typeface="DM Sans" pitchFamily="34" charset="0"/>
                <a:ea typeface="DM Sans" pitchFamily="34" charset="-122"/>
                <a:cs typeface="DM Sans" pitchFamily="34" charset="-120"/>
              </a:rPr>
              <a:t> highlights the consumer's deep digital research, while B2B decisions emphasize rational, multi-stakeholder evaluations, often influenced by complex organizational needs.</a:t>
            </a:r>
            <a:endParaRPr lang="en-US" sz="1300" dirty="0"/>
          </a:p>
        </p:txBody>
      </p:sp>
      <p:pic>
        <p:nvPicPr>
          <p:cNvPr id="8"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335354" y="2243336"/>
            <a:ext cx="3520888" cy="3821807"/>
          </a:xfrm>
          <a:prstGeom prst="rect">
            <a:avLst/>
          </a:prstGeom>
        </p:spPr>
      </p:pic>
      <p:pic>
        <p:nvPicPr>
          <p:cNvPr id="9"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968255" y="2386707"/>
            <a:ext cx="255085" cy="255091"/>
          </a:xfrm>
          <a:prstGeom prst="rect">
            <a:avLst/>
          </a:prstGeom>
        </p:spPr>
      </p:pic>
      <p:sp>
        <p:nvSpPr>
          <p:cNvPr id="10" name="Text 4"/>
          <p:cNvSpPr/>
          <p:nvPr/>
        </p:nvSpPr>
        <p:spPr>
          <a:xfrm>
            <a:off x="4524460" y="2925763"/>
            <a:ext cx="3142675" cy="531416"/>
          </a:xfrm>
          <a:prstGeom prst="rect">
            <a:avLst/>
          </a:prstGeom>
          <a:noFill/>
          <a:ln/>
        </p:spPr>
        <p:txBody>
          <a:bodyPr wrap="square" lIns="0" tIns="0" rIns="0" bIns="0" rtlCol="0" anchor="t">
            <a:normAutofit/>
          </a:bodyPr>
          <a:lstStyle/>
          <a:p>
            <a:pPr algn="l" indent="0" marL="0">
              <a:lnSpc>
                <a:spcPct val="104000"/>
              </a:lnSpc>
              <a:buNone/>
            </a:pPr>
            <a:r>
              <a:rPr lang="en-US" sz="1650" dirty="0">
                <a:solidFill>
                  <a:srgbClr val="4A4A4A"/>
                </a:solidFill>
                <a:latin typeface="DM Sans SemiBold" pitchFamily="34" charset="0"/>
                <a:ea typeface="DM Sans SemiBold" pitchFamily="34" charset="-122"/>
                <a:cs typeface="DM Sans SemiBold" pitchFamily="34" charset="-120"/>
              </a:rPr>
              <a:t>Influencing Factors &amp; Digital Trends</a:t>
            </a:r>
            <a:endParaRPr lang="en-US" sz="1650" dirty="0"/>
          </a:p>
        </p:txBody>
      </p:sp>
      <p:sp>
        <p:nvSpPr>
          <p:cNvPr id="11" name="Text 5"/>
          <p:cNvSpPr/>
          <p:nvPr/>
        </p:nvSpPr>
        <p:spPr>
          <a:xfrm>
            <a:off x="4524460" y="3548955"/>
            <a:ext cx="3142675" cy="2327077"/>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4A4A4A"/>
                </a:solidFill>
                <a:latin typeface="DM Sans" pitchFamily="34" charset="0"/>
                <a:ea typeface="DM Sans" pitchFamily="34" charset="-122"/>
                <a:cs typeface="DM Sans" pitchFamily="34" charset="-120"/>
              </a:rPr>
              <a:t>Buyer decisions are profoundly shaped by </a:t>
            </a:r>
            <a:pPr algn="l" indent="0" marL="0">
              <a:lnSpc>
                <a:spcPct val="127000"/>
              </a:lnSpc>
              <a:buNone/>
            </a:pPr>
            <a:r>
              <a:rPr lang="en-US" sz="1300" b="1" dirty="0">
                <a:solidFill>
                  <a:srgbClr val="4A4A4A"/>
                </a:solidFill>
                <a:latin typeface="DM Sans Bold" pitchFamily="34" charset="0"/>
                <a:ea typeface="DM Sans Bold" pitchFamily="34" charset="-122"/>
                <a:cs typeface="DM Sans Bold" pitchFamily="34" charset="-120"/>
              </a:rPr>
              <a:t>attitudes and values</a:t>
            </a:r>
            <a:pPr algn="l" indent="0" marL="0">
              <a:lnSpc>
                <a:spcPct val="127000"/>
              </a:lnSpc>
              <a:buNone/>
            </a:pPr>
            <a:r>
              <a:rPr lang="en-US" sz="1300" dirty="0">
                <a:solidFill>
                  <a:srgbClr val="4A4A4A"/>
                </a:solidFill>
                <a:latin typeface="DM Sans" pitchFamily="34" charset="0"/>
                <a:ea typeface="DM Sans" pitchFamily="34" charset="-122"/>
                <a:cs typeface="DM Sans" pitchFamily="34" charset="-120"/>
              </a:rPr>
              <a:t>, acting as internal compasses for preferences. Simultaneously, external </a:t>
            </a:r>
            <a:pPr algn="l" indent="0" marL="0">
              <a:lnSpc>
                <a:spcPct val="127000"/>
              </a:lnSpc>
              <a:buNone/>
            </a:pPr>
            <a:r>
              <a:rPr lang="en-US" sz="1300" b="1" dirty="0">
                <a:solidFill>
                  <a:srgbClr val="4A4A4A"/>
                </a:solidFill>
                <a:latin typeface="DM Sans Bold" pitchFamily="34" charset="0"/>
                <a:ea typeface="DM Sans Bold" pitchFamily="34" charset="-122"/>
                <a:cs typeface="DM Sans Bold" pitchFamily="34" charset="-120"/>
              </a:rPr>
              <a:t>digital trends</a:t>
            </a:r>
            <a:pPr algn="l" indent="0" marL="0">
              <a:lnSpc>
                <a:spcPct val="127000"/>
              </a:lnSpc>
              <a:buNone/>
            </a:pPr>
            <a:r>
              <a:rPr lang="en-US" sz="1300" dirty="0">
                <a:solidFill>
                  <a:srgbClr val="4A4A4A"/>
                </a:solidFill>
                <a:latin typeface="DM Sans" pitchFamily="34" charset="0"/>
                <a:ea typeface="DM Sans" pitchFamily="34" charset="-122"/>
                <a:cs typeface="DM Sans" pitchFamily="34" charset="-120"/>
              </a:rPr>
              <a:t> like ubiquitous mobile shopping and the rapid ascent of social commerce have revolutionized discovery, evaluation, and purchase behaviors, demanding continuous adaptation from marketers.</a:t>
            </a:r>
            <a:endParaRPr lang="en-US" sz="1300" dirty="0"/>
          </a:p>
        </p:txBody>
      </p:sp>
      <p:pic>
        <p:nvPicPr>
          <p:cNvPr id="12"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009332" y="2243336"/>
            <a:ext cx="3520888" cy="3821807"/>
          </a:xfrm>
          <a:prstGeom prst="rect">
            <a:avLst/>
          </a:prstGeom>
        </p:spPr>
      </p:pic>
      <p:pic>
        <p:nvPicPr>
          <p:cNvPr id="13" name="Image 5" descr="preencoded.png">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642234" y="2386707"/>
            <a:ext cx="255085" cy="255091"/>
          </a:xfrm>
          <a:prstGeom prst="rect">
            <a:avLst/>
          </a:prstGeom>
        </p:spPr>
      </p:pic>
      <p:sp>
        <p:nvSpPr>
          <p:cNvPr id="14" name="Text 6"/>
          <p:cNvSpPr/>
          <p:nvPr/>
        </p:nvSpPr>
        <p:spPr>
          <a:xfrm>
            <a:off x="8198439" y="2925763"/>
            <a:ext cx="2489931" cy="265708"/>
          </a:xfrm>
          <a:prstGeom prst="rect">
            <a:avLst/>
          </a:prstGeom>
          <a:noFill/>
          <a:ln/>
        </p:spPr>
        <p:txBody>
          <a:bodyPr wrap="none" lIns="0" tIns="0" rIns="0" bIns="0" rtlCol="0" anchor="t"/>
          <a:lstStyle/>
          <a:p>
            <a:pPr algn="l" indent="0" marL="0">
              <a:lnSpc>
                <a:spcPct val="104000"/>
              </a:lnSpc>
              <a:buNone/>
            </a:pPr>
            <a:r>
              <a:rPr lang="en-US" sz="1650" dirty="0">
                <a:solidFill>
                  <a:srgbClr val="4A4A4A"/>
                </a:solidFill>
                <a:latin typeface="DM Sans SemiBold" pitchFamily="34" charset="0"/>
                <a:ea typeface="DM Sans SemiBold" pitchFamily="34" charset="-122"/>
                <a:cs typeface="DM Sans SemiBold" pitchFamily="34" charset="-120"/>
              </a:rPr>
              <a:t>Strategic IMC Alignment</a:t>
            </a:r>
            <a:endParaRPr lang="en-US" sz="1650" dirty="0"/>
          </a:p>
        </p:txBody>
      </p:sp>
      <p:sp>
        <p:nvSpPr>
          <p:cNvPr id="15" name="Text 7"/>
          <p:cNvSpPr/>
          <p:nvPr/>
        </p:nvSpPr>
        <p:spPr>
          <a:xfrm>
            <a:off x="8198439" y="3283248"/>
            <a:ext cx="3142675" cy="2327077"/>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4A4A4A"/>
                </a:solidFill>
                <a:latin typeface="DM Sans" pitchFamily="34" charset="0"/>
                <a:ea typeface="DM Sans" pitchFamily="34" charset="-122"/>
                <a:cs typeface="DM Sans" pitchFamily="34" charset="-120"/>
              </a:rPr>
              <a:t>A deep understanding of buyer behavior is the bedrock for effective Integrated Marketing Communications. It dictates </a:t>
            </a:r>
            <a:pPr algn="l" indent="0" marL="0">
              <a:lnSpc>
                <a:spcPct val="127000"/>
              </a:lnSpc>
              <a:buNone/>
            </a:pPr>
            <a:r>
              <a:rPr lang="en-US" sz="1300" b="1" dirty="0">
                <a:solidFill>
                  <a:srgbClr val="4A4A4A"/>
                </a:solidFill>
                <a:latin typeface="DM Sans Bold" pitchFamily="34" charset="0"/>
                <a:ea typeface="DM Sans Bold" pitchFamily="34" charset="-122"/>
                <a:cs typeface="DM Sans Bold" pitchFamily="34" charset="-120"/>
              </a:rPr>
              <a:t>message timing, channel selection, targeting &amp; segmentation,</a:t>
            </a:r>
            <a:pPr algn="l" indent="0" marL="0">
              <a:lnSpc>
                <a:spcPct val="127000"/>
              </a:lnSpc>
              <a:buNone/>
            </a:pPr>
            <a:r>
              <a:rPr lang="en-US" sz="1300" dirty="0">
                <a:solidFill>
                  <a:srgbClr val="4A4A4A"/>
                </a:solidFill>
                <a:latin typeface="DM Sans" pitchFamily="34" charset="0"/>
                <a:ea typeface="DM Sans" pitchFamily="34" charset="-122"/>
                <a:cs typeface="DM Sans" pitchFamily="34" charset="-120"/>
              </a:rPr>
              <a:t> and </a:t>
            </a:r>
            <a:pPr algn="l" indent="0" marL="0">
              <a:lnSpc>
                <a:spcPct val="127000"/>
              </a:lnSpc>
              <a:buNone/>
            </a:pPr>
            <a:r>
              <a:rPr lang="en-US" sz="1300" b="1" dirty="0">
                <a:solidFill>
                  <a:srgbClr val="4A4A4A"/>
                </a:solidFill>
                <a:latin typeface="DM Sans Bold" pitchFamily="34" charset="0"/>
                <a:ea typeface="DM Sans Bold" pitchFamily="34" charset="-122"/>
                <a:cs typeface="DM Sans Bold" pitchFamily="34" charset="-120"/>
              </a:rPr>
              <a:t>brand positioning</a:t>
            </a:r>
            <a:pPr algn="l" indent="0" marL="0">
              <a:lnSpc>
                <a:spcPct val="127000"/>
              </a:lnSpc>
              <a:buNone/>
            </a:pPr>
            <a:r>
              <a:rPr lang="en-US" sz="1300" dirty="0">
                <a:solidFill>
                  <a:srgbClr val="4A4A4A"/>
                </a:solidFill>
                <a:latin typeface="DM Sans" pitchFamily="34" charset="0"/>
                <a:ea typeface="DM Sans" pitchFamily="34" charset="-122"/>
                <a:cs typeface="DM Sans" pitchFamily="34" charset="-120"/>
              </a:rPr>
              <a:t>, ensuring our marketing efforts are relevant, impactful, and resonate precisely with our audience's needs and context.</a:t>
            </a:r>
            <a:endParaRPr lang="en-US" sz="13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31">
    <p:spTree>
      <p:nvGrpSpPr>
        <p:cNvPr id="1" name=""/>
        <p:cNvGrpSpPr/>
        <p:nvPr/>
      </p:nvGrpSpPr>
      <p:grpSpPr>
        <a:xfrm>
          <a:off x="0" y="0"/>
          <a:ext cx="0" cy="0"/>
          <a:chOff x="0" y="0"/>
          <a:chExt cx="0" cy="0"/>
        </a:xfrm>
      </p:grpSpPr>
      <p:sp>
        <p:nvSpPr>
          <p:cNvPr id="2" name="Text 0"/>
          <p:cNvSpPr/>
          <p:nvPr/>
        </p:nvSpPr>
        <p:spPr>
          <a:xfrm>
            <a:off x="3073025" y="519807"/>
            <a:ext cx="6045644" cy="502047"/>
          </a:xfrm>
          <a:prstGeom prst="rect">
            <a:avLst/>
          </a:prstGeom>
          <a:noFill/>
          <a:ln/>
        </p:spPr>
        <p:txBody>
          <a:bodyPr wrap="none" lIns="0" tIns="0" rIns="0" bIns="0" rtlCol="0" anchor="t"/>
          <a:lstStyle/>
          <a:p>
            <a:pPr algn="ctr" indent="0" marL="0">
              <a:lnSpc>
                <a:spcPct val="104000"/>
              </a:lnSpc>
              <a:buNone/>
            </a:pPr>
            <a:r>
              <a:rPr lang="en-US" sz="3150" dirty="0">
                <a:solidFill>
                  <a:srgbClr val="9C5461"/>
                </a:solidFill>
                <a:latin typeface="DM Sans SemiBold" pitchFamily="34" charset="0"/>
                <a:ea typeface="DM Sans SemiBold" pitchFamily="34" charset="-122"/>
                <a:cs typeface="DM Sans SemiBold" pitchFamily="34" charset="-120"/>
              </a:rPr>
              <a:t>Lecture 3: Review Questions</a:t>
            </a:r>
            <a:endParaRPr lang="en-US" sz="3150" dirty="0"/>
          </a:p>
        </p:txBody>
      </p:sp>
      <p:sp>
        <p:nvSpPr>
          <p:cNvPr id="3" name="Text 1"/>
          <p:cNvSpPr/>
          <p:nvPr/>
        </p:nvSpPr>
        <p:spPr>
          <a:xfrm>
            <a:off x="661475" y="1226641"/>
            <a:ext cx="10868745" cy="475456"/>
          </a:xfrm>
          <a:prstGeom prst="rect">
            <a:avLst/>
          </a:prstGeom>
          <a:noFill/>
          <a:ln/>
        </p:spPr>
        <p:txBody>
          <a:bodyPr wrap="square" lIns="0" tIns="0" rIns="0" bIns="0" rtlCol="0" anchor="t">
            <a:normAutofit/>
          </a:bodyPr>
          <a:lstStyle/>
          <a:p>
            <a:pPr algn="ctr" indent="0" marL="0">
              <a:lnSpc>
                <a:spcPct val="123000"/>
              </a:lnSpc>
              <a:buNone/>
            </a:pPr>
            <a:r>
              <a:rPr lang="en-US" sz="1250" dirty="0">
                <a:solidFill>
                  <a:srgbClr val="4A4A4A"/>
                </a:solidFill>
                <a:latin typeface="DM Sans" pitchFamily="34" charset="0"/>
                <a:ea typeface="DM Sans" pitchFamily="34" charset="-122"/>
                <a:cs typeface="DM Sans" pitchFamily="34" charset="-120"/>
              </a:rPr>
              <a:t>Let's solidify our understanding of Module 3's key concepts with these thought-provoking questions, designed to reinforce your grasp of buyer behavior and its strategic implications.</a:t>
            </a:r>
            <a:endParaRPr lang="en-US" sz="1250" dirty="0"/>
          </a:p>
        </p:txBody>
      </p:sp>
      <p:sp>
        <p:nvSpPr>
          <p:cNvPr id="4" name="Text 2"/>
          <p:cNvSpPr/>
          <p:nvPr/>
        </p:nvSpPr>
        <p:spPr>
          <a:xfrm>
            <a:off x="661475" y="1855688"/>
            <a:ext cx="10868745" cy="4233168"/>
          </a:xfrm>
          <a:prstGeom prst="rect">
            <a:avLst/>
          </a:prstGeom>
          <a:noFill/>
          <a:ln/>
        </p:spPr>
        <p:txBody>
          <a:bodyPr wrap="square" lIns="0" tIns="0" rIns="0" bIns="0" rtlCol="0" anchor="t">
            <a:normAutofit/>
          </a:bodyPr>
          <a:lstStyle/>
          <a:p>
            <a:pPr algn="l" marL="254000" indent="-254000">
              <a:lnSpc>
                <a:spcPct val="123000"/>
              </a:lnSpc>
              <a:buSzPct val="100000"/>
              <a:buFont typeface="+mj-lt"/>
              <a:buAutoNum type="arabicPeriod" startAt="1"/>
            </a:pPr>
            <a:r>
              <a:rPr lang="en-US" sz="1250" dirty="0">
                <a:solidFill>
                  <a:srgbClr val="4A4A4A"/>
                </a:solidFill>
                <a:latin typeface="DM Sans" pitchFamily="34" charset="0"/>
                <a:ea typeface="DM Sans" pitchFamily="34" charset="-122"/>
                <a:cs typeface="DM Sans" pitchFamily="34" charset="-120"/>
              </a:rPr>
              <a:t>Describe the key stages of the consumer buying process and identify one marketing tactic that is most effective at each stage.</a:t>
            </a:r>
            <a:endParaRPr lang="en-US" sz="1250" dirty="0"/>
          </a:p>
          <a:p>
            <a:pPr algn="l" marL="254000" indent="-254000">
              <a:lnSpc>
                <a:spcPct val="123000"/>
              </a:lnSpc>
              <a:buSzPct val="100000"/>
              <a:buFont typeface="+mj-lt"/>
              <a:buAutoNum type="arabicPeriod" startAt="2"/>
            </a:pPr>
            <a:r>
              <a:rPr lang="en-US" sz="1250" dirty="0">
                <a:solidFill>
                  <a:srgbClr val="4A4A4A"/>
                </a:solidFill>
                <a:latin typeface="DM Sans" pitchFamily="34" charset="0"/>
                <a:ea typeface="DM Sans" pitchFamily="34" charset="-122"/>
                <a:cs typeface="DM Sans" pitchFamily="34" charset="-120"/>
              </a:rPr>
              <a:t>Explain the concept of "need recognition" in both functional and psychological terms, providing a real-world example for each.</a:t>
            </a:r>
            <a:endParaRPr lang="en-US" sz="1250" dirty="0"/>
          </a:p>
          <a:p>
            <a:pPr algn="l" marL="254000" indent="-254000">
              <a:lnSpc>
                <a:spcPct val="123000"/>
              </a:lnSpc>
              <a:buSzPct val="100000"/>
              <a:buFont typeface="+mj-lt"/>
              <a:buAutoNum type="arabicPeriod" startAt="3"/>
            </a:pPr>
            <a:r>
              <a:rPr lang="en-US" sz="1250" dirty="0">
                <a:solidFill>
                  <a:srgbClr val="4A4A4A"/>
                </a:solidFill>
                <a:latin typeface="DM Sans" pitchFamily="34" charset="0"/>
                <a:ea typeface="DM Sans" pitchFamily="34" charset="-122"/>
                <a:cs typeface="DM Sans" pitchFamily="34" charset="-120"/>
              </a:rPr>
              <a:t>Compare and contrast internal and external information search. When might a consumer rely more heavily on one over the other, and why?</a:t>
            </a:r>
            <a:endParaRPr lang="en-US" sz="1250" dirty="0"/>
          </a:p>
          <a:p>
            <a:pPr algn="l" marL="254000" indent="-254000">
              <a:lnSpc>
                <a:spcPct val="123000"/>
              </a:lnSpc>
              <a:buSzPct val="100000"/>
              <a:buFont typeface="+mj-lt"/>
              <a:buAutoNum type="arabicPeriod" startAt="4"/>
            </a:pPr>
            <a:r>
              <a:rPr lang="en-US" sz="1250" dirty="0">
                <a:solidFill>
                  <a:srgbClr val="4A4A4A"/>
                </a:solidFill>
                <a:latin typeface="DM Sans" pitchFamily="34" charset="0"/>
                <a:ea typeface="DM Sans" pitchFamily="34" charset="-122"/>
                <a:cs typeface="DM Sans" pitchFamily="34" charset="-120"/>
              </a:rPr>
              <a:t>How do attitudes and values influence a consumer's purchasing decisions? Provide an example of a brand successfully leveraging these factors in its marketing.</a:t>
            </a:r>
            <a:endParaRPr lang="en-US" sz="1250" dirty="0"/>
          </a:p>
          <a:p>
            <a:pPr algn="l" marL="254000" indent="-254000">
              <a:lnSpc>
                <a:spcPct val="123000"/>
              </a:lnSpc>
              <a:buSzPct val="100000"/>
              <a:buFont typeface="+mj-lt"/>
              <a:buAutoNum type="arabicPeriod" startAt="5"/>
            </a:pPr>
            <a:r>
              <a:rPr lang="en-US" sz="1250" dirty="0">
                <a:solidFill>
                  <a:srgbClr val="4A4A4A"/>
                </a:solidFill>
                <a:latin typeface="DM Sans" pitchFamily="34" charset="0"/>
                <a:ea typeface="DM Sans" pitchFamily="34" charset="-122"/>
                <a:cs typeface="DM Sans" pitchFamily="34" charset="-120"/>
              </a:rPr>
              <a:t>What is cognitive mapping, and how can marketers use this understanding to better position their products and guide consumer perceptions?</a:t>
            </a:r>
            <a:endParaRPr lang="en-US" sz="1250" dirty="0"/>
          </a:p>
          <a:p>
            <a:pPr algn="l" marL="254000" indent="-254000">
              <a:lnSpc>
                <a:spcPct val="123000"/>
              </a:lnSpc>
              <a:buSzPct val="100000"/>
              <a:buFont typeface="+mj-lt"/>
              <a:buAutoNum type="arabicPeriod" startAt="6"/>
            </a:pPr>
            <a:r>
              <a:rPr lang="en-US" sz="1250" dirty="0">
                <a:solidFill>
                  <a:srgbClr val="4A4A4A"/>
                </a:solidFill>
                <a:latin typeface="DM Sans" pitchFamily="34" charset="0"/>
                <a:ea typeface="DM Sans" pitchFamily="34" charset="-122"/>
                <a:cs typeface="DM Sans" pitchFamily="34" charset="-120"/>
              </a:rPr>
              <a:t>Differentiate between evoked, inept, and inert sets in the context of a consumer's decision-making. How can a brand strategically move from an inept set to an evoked set?</a:t>
            </a:r>
            <a:endParaRPr lang="en-US" sz="1250" dirty="0"/>
          </a:p>
          <a:p>
            <a:pPr algn="l" marL="254000" indent="-254000">
              <a:lnSpc>
                <a:spcPct val="123000"/>
              </a:lnSpc>
              <a:buSzPct val="100000"/>
              <a:buFont typeface="+mj-lt"/>
              <a:buAutoNum type="arabicPeriod" startAt="7"/>
            </a:pPr>
            <a:r>
              <a:rPr lang="en-US" sz="1250" dirty="0">
                <a:solidFill>
                  <a:srgbClr val="4A4A4A"/>
                </a:solidFill>
                <a:latin typeface="DM Sans" pitchFamily="34" charset="0"/>
                <a:ea typeface="DM Sans" pitchFamily="34" charset="-122"/>
                <a:cs typeface="DM Sans" pitchFamily="34" charset="-120"/>
              </a:rPr>
              <a:t>Beyond price and features, what are the primary criteria consumers use to evaluate alternatives? How can Integrated Marketing Communications (IMC) effectively address these criteria?</a:t>
            </a:r>
            <a:endParaRPr lang="en-US" sz="1250" dirty="0"/>
          </a:p>
          <a:p>
            <a:pPr algn="l" marL="254000" indent="-254000">
              <a:lnSpc>
                <a:spcPct val="123000"/>
              </a:lnSpc>
              <a:buSzPct val="100000"/>
              <a:buFont typeface="+mj-lt"/>
              <a:buAutoNum type="arabicPeriod" startAt="8"/>
            </a:pPr>
            <a:r>
              <a:rPr lang="en-US" sz="1250" dirty="0">
                <a:solidFill>
                  <a:srgbClr val="4A4A4A"/>
                </a:solidFill>
                <a:latin typeface="DM Sans" pitchFamily="34" charset="0"/>
                <a:ea typeface="DM Sans" pitchFamily="34" charset="-122"/>
                <a:cs typeface="DM Sans" pitchFamily="34" charset="-120"/>
              </a:rPr>
              <a:t>How does the B2B buying process fundamentally differ from the consumer buying process, particularly concerning the decision-making unit and perceived risk?</a:t>
            </a:r>
            <a:endParaRPr lang="en-US" sz="1250" dirty="0"/>
          </a:p>
          <a:p>
            <a:pPr algn="l" marL="254000" indent="-254000">
              <a:lnSpc>
                <a:spcPct val="123000"/>
              </a:lnSpc>
              <a:buSzPct val="100000"/>
              <a:buFont typeface="+mj-lt"/>
              <a:buAutoNum type="arabicPeriod" startAt="9"/>
            </a:pPr>
            <a:r>
              <a:rPr lang="en-US" sz="1250" dirty="0">
                <a:solidFill>
                  <a:srgbClr val="4A4A4A"/>
                </a:solidFill>
                <a:latin typeface="DM Sans" pitchFamily="34" charset="0"/>
                <a:ea typeface="DM Sans" pitchFamily="34" charset="-122"/>
                <a:cs typeface="DM Sans" pitchFamily="34" charset="-120"/>
              </a:rPr>
              <a:t>Discuss the impact of recent digital trends, such as mobile shopping, social commerce, and the Zero Moment of Truth (ZMOT), on the modern buyer's journey and traditional marketing approaches.</a:t>
            </a:r>
            <a:endParaRPr lang="en-US" sz="1250" dirty="0"/>
          </a:p>
          <a:p>
            <a:pPr algn="l" marL="254000" indent="-254000">
              <a:lnSpc>
                <a:spcPct val="123000"/>
              </a:lnSpc>
              <a:buSzPct val="100000"/>
              <a:buFont typeface="+mj-lt"/>
              <a:buAutoNum type="arabicPeriod" startAt="10"/>
            </a:pPr>
            <a:r>
              <a:rPr lang="en-US" sz="1250" dirty="0">
                <a:solidFill>
                  <a:srgbClr val="4A4A4A"/>
                </a:solidFill>
                <a:latin typeface="DM Sans" pitchFamily="34" charset="0"/>
                <a:ea typeface="DM Sans" pitchFamily="34" charset="-122"/>
                <a:cs typeface="DM Sans" pitchFamily="34" charset="-120"/>
              </a:rPr>
              <a:t>Explain how a deep understanding of buyer behavior influences four critical aspects of Integrated Marketing Communications: message timing, channel selection, targeting &amp; segmentation, and brand positioning</a:t>
            </a:r>
            <a:endParaRPr lang="en-US" sz="12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31</Slides>
  <Notes>31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31</vt:i4>
      </vt:variant>
    </vt:vector>
  </HeadingPairs>
  <TitlesOfParts>
    <vt:vector size="34"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2026-07-06T03:48:42Z</dcterms:created>
  <dcterms:modified xsi:type="dcterms:W3CDTF">2026-07-06T03:48:42Z</dcterms:modified>
</cp:coreProperties>
</file>