
<file path=[Content_Types].xml><?xml version="1.0" encoding="utf-8"?>
<Types xmlns="http://schemas.openxmlformats.org/package/2006/content-types">
  <Default Extension="fntdata" ContentType="application/x-fontdata"/>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slideMasters/slideMaster26.xml" ContentType="application/vnd.openxmlformats-officedocument.presentationml.slideMaster+xml"/>
  <Override PartName="/ppt/slides/slide26.xml" ContentType="application/vnd.openxmlformats-officedocument.presentationml.slide+xml"/>
  <Override PartName="/ppt/slideMasters/slideMaster27.xml" ContentType="application/vnd.openxmlformats-officedocument.presentationml.slideMaster+xml"/>
  <Override PartName="/ppt/slides/slide27.xml" ContentType="application/vnd.openxmlformats-officedocument.presentationml.slide+xml"/>
  <Override PartName="/ppt/slideMasters/slideMaster28.xml" ContentType="application/vnd.openxmlformats-officedocument.presentationml.slideMaster+xml"/>
  <Override PartName="/ppt/slides/slide28.xml" ContentType="application/vnd.openxmlformats-officedocument.presentationml.slide+xml"/>
  <Override PartName="/ppt/slideMasters/slideMaster29.xml" ContentType="application/vnd.openxmlformats-officedocument.presentationml.slideMaster+xml"/>
  <Override PartName="/ppt/slides/slide29.xml" ContentType="application/vnd.openxmlformats-officedocument.presentationml.slide+xml"/>
  <Override PartName="/ppt/slideMasters/slideMaster30.xml" ContentType="application/vnd.openxmlformats-officedocument.presentationml.slideMaster+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true" autoCompressPictures="0" embedTrueTypeFonts="true">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Lst>
  <p:notesMasterIdLst>
    <p:notesMasterId r:id="rId32"/>
  </p:notesMasterIdLst>
  <p:sldSz cx="12191695" cy="6858000"/>
  <p:notesSz cx="6858000" cy="12191695"/>
  <p:embeddedFontLst>
    <p:embeddedFont>
      <p:font typeface="Source Sans 3 ExtraLight"/>
      <p:regular r:id="rId201314"/>
    </p:embeddedFont>
    <p:embeddedFont>
      <p:font typeface="Source Sans 3 Light"/>
      <p:regular r:id="rId201315"/>
    </p:embeddedFont>
    <p:embeddedFont>
      <p:font typeface="Source Sans 3"/>
      <p:regular r:id="rId201316"/>
    </p:embeddedFont>
    <p:embeddedFont>
      <p:font typeface="Source Sans 3 Medium"/>
      <p:regular r:id="rId201317"/>
    </p:embeddedFont>
    <p:embeddedFont>
      <p:font typeface="Source Sans 3 SemiBold"/>
      <p:regular r:id="rId201318"/>
    </p:embeddedFont>
    <p:embeddedFont>
      <p:font typeface="Source Sans 3 Bold"/>
      <p:regular r:id="rId201319"/>
    </p:embeddedFont>
    <p:embeddedFont>
      <p:font typeface="Source Sans 3 ExtraBold"/>
      <p:regular r:id="rId201320"/>
    </p:embeddedFont>
    <p:embeddedFont>
      <p:font typeface="Source Sans 3 Black"/>
      <p:regular r:id="rId201321"/>
    </p:embeddedFont>
    <p:embeddedFont>
      <p:font typeface="Source Serif 4 ExtraLight"/>
      <p:regular r:id="rId201322"/>
    </p:embeddedFont>
    <p:embeddedFont>
      <p:font typeface="Source Serif 4 Light"/>
      <p:regular r:id="rId201323"/>
    </p:embeddedFont>
    <p:embeddedFont>
      <p:font typeface="Source Serif 4"/>
      <p:regular r:id="rId201324"/>
    </p:embeddedFont>
    <p:embeddedFont>
      <p:font typeface="Source Serif 4 Medium"/>
      <p:regular r:id="rId201325"/>
    </p:embeddedFont>
    <p:embeddedFont>
      <p:font typeface="Source Serif 4 SemiBold"/>
      <p:regular r:id="rId201326"/>
    </p:embeddedFont>
    <p:embeddedFont>
      <p:font typeface="Source Serif 4 Bold"/>
      <p:regular r:id="rId201327"/>
    </p:embeddedFont>
    <p:embeddedFont>
      <p:font typeface="Source Serif 4 ExtraBold"/>
      <p:regular r:id="rId201328"/>
    </p:embeddedFont>
    <p:embeddedFont>
      <p:font typeface="Source Serif 4 Black"/>
      <p:regular r:id="rId201329"/>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notesMaster" Target="notesMasters/notesMaster1.xml"/><Relationship Id="rId33" Type="http://schemas.openxmlformats.org/officeDocument/2006/relationships/presProps" Target="presProps.xml"/><Relationship Id="rId34" Type="http://schemas.openxmlformats.org/officeDocument/2006/relationships/viewProps" Target="viewProps.xml"/><Relationship Id="rId35" Type="http://schemas.openxmlformats.org/officeDocument/2006/relationships/theme" Target="theme/theme1.xml"/><Relationship Id="rId36" Type="http://schemas.openxmlformats.org/officeDocument/2006/relationships/tableStyles" Target="tableStyles.xml"/><Relationship Id="rId201314" Target="fonts/201314.fntdata" Type="http://schemas.openxmlformats.org/officeDocument/2006/relationships/font"/><Relationship Id="rId201315" Target="fonts/201315.fntdata" Type="http://schemas.openxmlformats.org/officeDocument/2006/relationships/font"/><Relationship Id="rId201316" Target="fonts/201316.fntdata" Type="http://schemas.openxmlformats.org/officeDocument/2006/relationships/font"/><Relationship Id="rId201317" Target="fonts/201317.fntdata" Type="http://schemas.openxmlformats.org/officeDocument/2006/relationships/font"/><Relationship Id="rId201318" Target="fonts/201318.fntdata" Type="http://schemas.openxmlformats.org/officeDocument/2006/relationships/font"/><Relationship Id="rId201319" Target="fonts/201319.fntdata" Type="http://schemas.openxmlformats.org/officeDocument/2006/relationships/font"/><Relationship Id="rId201320" Target="fonts/201320.fntdata" Type="http://schemas.openxmlformats.org/officeDocument/2006/relationships/font"/><Relationship Id="rId201321" Target="fonts/201321.fntdata" Type="http://schemas.openxmlformats.org/officeDocument/2006/relationships/font"/><Relationship Id="rId201322" Target="fonts/201322.fntdata" Type="http://schemas.openxmlformats.org/officeDocument/2006/relationships/font"/><Relationship Id="rId201323" Target="fonts/201323.fntdata" Type="http://schemas.openxmlformats.org/officeDocument/2006/relationships/font"/><Relationship Id="rId201324" Target="fonts/201324.fntdata" Type="http://schemas.openxmlformats.org/officeDocument/2006/relationships/font"/><Relationship Id="rId201325" Target="fonts/201325.fntdata" Type="http://schemas.openxmlformats.org/officeDocument/2006/relationships/font"/><Relationship Id="rId201326" Target="fonts/201326.fntdata" Type="http://schemas.openxmlformats.org/officeDocument/2006/relationships/font"/><Relationship Id="rId201327" Target="fonts/201327.fntdata" Type="http://schemas.openxmlformats.org/officeDocument/2006/relationships/font"/><Relationship Id="rId201328" Target="fonts/201328.fntdata" Type="http://schemas.openxmlformats.org/officeDocument/2006/relationships/font"/><Relationship Id="rId201329" Target="fonts/201329.fntdata" Type="http://schemas.openxmlformats.org/officeDocument/2006/relationships/font"/><Relationship Id="rId201330" Target="fonts/201330.fntdata" Type="http://schemas.openxmlformats.org/officeDocument/2006/relationships/font"/><Relationship Id="rId201331" Target="fonts/201331.fntdata" Type="http://schemas.openxmlformats.org/officeDocument/2006/relationships/font"/><Relationship Id="rId201332" Target="fonts/201332.fntdata" Type="http://schemas.openxmlformats.org/officeDocument/2006/relationships/font"/><Relationship Id="rId201333" Target="fonts/201333.fntdata" Type="http://schemas.openxmlformats.org/officeDocument/2006/relationships/font"/></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_rels/notesSlide2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7.xml"/>
		</Relationships>
</file>

<file path=ppt/notesSlides/_rels/notesSlide2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8.xml"/>
		</Relationships>
</file>

<file path=ppt/notesSlides/_rels/notesSlide2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9.xml"/>
		</Relationships>
</file>

<file path=ppt/notesSlides/_rels/notesSlide3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image" Target="../media/image-1002-1.jpeg"/><Relationship Id="rId2"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master 1">
    <p:bg>
      <p:bgPr>
        <a:solidFill>
          <a:srgbClr val="000000"/>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1695" cy="6858000"/>
          </a:xfrm>
          <a:prstGeom prst="rect">
            <a:avLst/>
          </a:prstGeom>
        </p:spPr>
      </p:pic>
      <p:sp>
        <p:nvSpPr>
          <p:cNvPr id="3" name="Shape 0"/>
          <p:cNvSpPr/>
          <p:nvPr/>
        </p:nvSpPr>
        <p:spPr>
          <a:xfrm>
            <a:off x="0" y="0"/>
            <a:ext cx="12191695" cy="6858000"/>
          </a:xfrm>
          <a:prstGeom prst="rect">
            <a:avLst/>
          </a:prstGeom>
          <a:solidFill>
            <a:srgbClr val="FFFFFF">
              <a:alpha val="95000"/>
            </a:srgbClr>
          </a:solidFill>
          <a:ln/>
        </p:spPr>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jpeg"/><Relationship Id="rId2" Type="http://schemas.openxmlformats.org/officeDocument/2006/relationships/slideLayout" Target="../slideLayouts/slideLayout2.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jpeg"/><Relationship Id="rId2" Type="http://schemas.openxmlformats.org/officeDocument/2006/relationships/slideLayout" Target="../slideLayouts/slideLayout2.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jpeg"/><Relationship Id="rId2" Type="http://schemas.openxmlformats.org/officeDocument/2006/relationships/image" Target="../media/image-4-2.png"/><Relationship Id="rId3" Type="http://schemas.openxmlformats.org/officeDocument/2006/relationships/image" Target="../media/image-4-3.svg"/><Relationship Id="rId4" Type="http://schemas.openxmlformats.org/officeDocument/2006/relationships/image" Target="../media/image-4-4.png"/><Relationship Id="rId5" Type="http://schemas.openxmlformats.org/officeDocument/2006/relationships/image" Target="../media/image-4-5.svg"/><Relationship Id="rId6" Type="http://schemas.openxmlformats.org/officeDocument/2006/relationships/image" Target="../media/image-4-6.png"/><Relationship Id="rId7" Type="http://schemas.openxmlformats.org/officeDocument/2006/relationships/image" Target="../media/image-4-7.svg"/><Relationship Id="rId8" Type="http://schemas.openxmlformats.org/officeDocument/2006/relationships/image" Target="../media/image-4-8.png"/><Relationship Id="rId9" Type="http://schemas.openxmlformats.org/officeDocument/2006/relationships/image" Target="../media/image-4-9.svg"/><Relationship Id="rId10" Type="http://schemas.openxmlformats.org/officeDocument/2006/relationships/image" Target="../media/image-4-6.png"/><Relationship Id="rId11" Type="http://schemas.openxmlformats.org/officeDocument/2006/relationships/image" Target="../media/image-4-7.svg"/><Relationship Id="rId12" Type="http://schemas.openxmlformats.org/officeDocument/2006/relationships/image" Target="../media/image-4-12.png"/><Relationship Id="rId13" Type="http://schemas.openxmlformats.org/officeDocument/2006/relationships/image" Target="../media/image-4-13.svg"/><Relationship Id="rId14" Type="http://schemas.openxmlformats.org/officeDocument/2006/relationships/image" Target="../media/image-4-14.png"/><Relationship Id="rId15" Type="http://schemas.openxmlformats.org/officeDocument/2006/relationships/image" Target="../media/image-4-15.svg"/><Relationship Id="rId16" Type="http://schemas.openxmlformats.org/officeDocument/2006/relationships/image" Target="../media/image-4-16.png"/><Relationship Id="rId17" Type="http://schemas.openxmlformats.org/officeDocument/2006/relationships/image" Target="../media/image-4-17.svg"/><Relationship Id="rId18" Type="http://schemas.openxmlformats.org/officeDocument/2006/relationships/slideLayout" Target="../slideLayouts/slideLayout2.xml"/><Relationship Id="rId19"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image" Target="../media/image-5-2.png"/><Relationship Id="rId3" Type="http://schemas.openxmlformats.org/officeDocument/2006/relationships/image" Target="../media/image-5-3.svg"/><Relationship Id="rId4" Type="http://schemas.openxmlformats.org/officeDocument/2006/relationships/image" Target="../media/image-5-2.png"/><Relationship Id="rId5" Type="http://schemas.openxmlformats.org/officeDocument/2006/relationships/image" Target="../media/image-5-3.svg"/><Relationship Id="rId6" Type="http://schemas.openxmlformats.org/officeDocument/2006/relationships/image" Target="../media/image-5-2.png"/><Relationship Id="rId7" Type="http://schemas.openxmlformats.org/officeDocument/2006/relationships/image" Target="../media/image-5-3.svg"/><Relationship Id="rId8" Type="http://schemas.openxmlformats.org/officeDocument/2006/relationships/image" Target="../media/image-5-2.png"/><Relationship Id="rId9" Type="http://schemas.openxmlformats.org/officeDocument/2006/relationships/image" Target="../media/image-5-3.svg"/><Relationship Id="rId10" Type="http://schemas.openxmlformats.org/officeDocument/2006/relationships/image" Target="../media/image-5-2.png"/><Relationship Id="rId11" Type="http://schemas.openxmlformats.org/officeDocument/2006/relationships/image" Target="../media/image-5-3.svg"/><Relationship Id="rId12" Type="http://schemas.openxmlformats.org/officeDocument/2006/relationships/image" Target="../media/image-5-2.png"/><Relationship Id="rId13" Type="http://schemas.openxmlformats.org/officeDocument/2006/relationships/image" Target="../media/image-5-3.svg"/><Relationship Id="rId14" Type="http://schemas.openxmlformats.org/officeDocument/2006/relationships/slideLayout" Target="../slideLayouts/slideLayout2.xml"/><Relationship Id="rId15"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jpeg"/><Relationship Id="rId2" Type="http://schemas.openxmlformats.org/officeDocument/2006/relationships/image" Target="../media/image-6-2.png"/><Relationship Id="rId3" Type="http://schemas.openxmlformats.org/officeDocument/2006/relationships/image" Target="../media/image-6-3.png"/><Relationship Id="rId4" Type="http://schemas.openxmlformats.org/officeDocument/2006/relationships/image" Target="../media/image-6-4.png"/><Relationship Id="rId5" Type="http://schemas.openxmlformats.org/officeDocument/2006/relationships/image" Target="../media/image-6-5.png"/><Relationship Id="rId6" Type="http://schemas.openxmlformats.org/officeDocument/2006/relationships/slideLayout" Target="../slideLayouts/slideLayout2.xml"/><Relationship Id="rId7"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image" Target="../media/image-7-2.png"/><Relationship Id="rId3" Type="http://schemas.openxmlformats.org/officeDocument/2006/relationships/image" Target="../media/image-7-3.png"/><Relationship Id="rId4" Type="http://schemas.openxmlformats.org/officeDocument/2006/relationships/image" Target="../media/image-7-4.png"/><Relationship Id="rId5" Type="http://schemas.openxmlformats.org/officeDocument/2006/relationships/slideLayout" Target="../slideLayouts/slideLayout2.xml"/><Relationship Id="rId6"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jpeg"/><Relationship Id="rId2" Type="http://schemas.openxmlformats.org/officeDocument/2006/relationships/image" Target="../media/image-8-2.png"/><Relationship Id="rId3" Type="http://schemas.openxmlformats.org/officeDocument/2006/relationships/slideLayout" Target="../slideLayouts/slideLayout2.xml"/><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jpeg"/><Relationship Id="rId2" Type="http://schemas.openxmlformats.org/officeDocument/2006/relationships/slideLayout" Target="../slideLayouts/slideLayout2.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image" Target="../media/image-11-2.svg"/><Relationship Id="rId3" Type="http://schemas.openxmlformats.org/officeDocument/2006/relationships/image" Target="../media/image-11-3.png"/><Relationship Id="rId4" Type="http://schemas.openxmlformats.org/officeDocument/2006/relationships/image" Target="../media/image-11-1.png"/><Relationship Id="rId5" Type="http://schemas.openxmlformats.org/officeDocument/2006/relationships/image" Target="../media/image-11-2.svg"/><Relationship Id="rId6" Type="http://schemas.openxmlformats.org/officeDocument/2006/relationships/image" Target="../media/image-11-6.png"/><Relationship Id="rId7" Type="http://schemas.openxmlformats.org/officeDocument/2006/relationships/image" Target="../media/image-11-1.png"/><Relationship Id="rId8" Type="http://schemas.openxmlformats.org/officeDocument/2006/relationships/image" Target="../media/image-11-2.svg"/><Relationship Id="rId9" Type="http://schemas.openxmlformats.org/officeDocument/2006/relationships/image" Target="../media/image-11-9.png"/><Relationship Id="rId10" Type="http://schemas.openxmlformats.org/officeDocument/2006/relationships/slideLayout" Target="../slideLayouts/slideLayout2.xml"/><Relationship Id="rId11"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jpeg"/><Relationship Id="rId2" Type="http://schemas.openxmlformats.org/officeDocument/2006/relationships/image" Target="../media/image-13-2.png"/><Relationship Id="rId3" Type="http://schemas.openxmlformats.org/officeDocument/2006/relationships/image" Target="../media/image-13-3.svg"/><Relationship Id="rId4" Type="http://schemas.openxmlformats.org/officeDocument/2006/relationships/image" Target="../media/image-13-2.png"/><Relationship Id="rId5" Type="http://schemas.openxmlformats.org/officeDocument/2006/relationships/image" Target="../media/image-13-3.svg"/><Relationship Id="rId6" Type="http://schemas.openxmlformats.org/officeDocument/2006/relationships/image" Target="../media/image-13-2.png"/><Relationship Id="rId7" Type="http://schemas.openxmlformats.org/officeDocument/2006/relationships/image" Target="../media/image-13-3.svg"/><Relationship Id="rId8" Type="http://schemas.openxmlformats.org/officeDocument/2006/relationships/image" Target="../media/image-13-2.png"/><Relationship Id="rId9" Type="http://schemas.openxmlformats.org/officeDocument/2006/relationships/image" Target="../media/image-13-3.svg"/><Relationship Id="rId10" Type="http://schemas.openxmlformats.org/officeDocument/2006/relationships/image" Target="../media/image-13-2.png"/><Relationship Id="rId11" Type="http://schemas.openxmlformats.org/officeDocument/2006/relationships/image" Target="../media/image-13-3.svg"/><Relationship Id="rId12" Type="http://schemas.openxmlformats.org/officeDocument/2006/relationships/slideLayout" Target="../slideLayouts/slideLayout2.xml"/><Relationship Id="rId13"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png"/><Relationship Id="rId2" Type="http://schemas.openxmlformats.org/officeDocument/2006/relationships/slideLayout" Target="../slideLayouts/slideLayout2.xml"/><Relationship Id="rId3"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jpeg"/><Relationship Id="rId2" Type="http://schemas.openxmlformats.org/officeDocument/2006/relationships/image" Target="../media/image-15-2.png"/><Relationship Id="rId3" Type="http://schemas.openxmlformats.org/officeDocument/2006/relationships/slideLayout" Target="../slideLayouts/slideLayout2.xml"/><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png"/><Relationship Id="rId2" Type="http://schemas.openxmlformats.org/officeDocument/2006/relationships/image" Target="../media/image-16-2.svg"/><Relationship Id="rId3" Type="http://schemas.openxmlformats.org/officeDocument/2006/relationships/image" Target="../media/image-16-3.png"/><Relationship Id="rId4" Type="http://schemas.openxmlformats.org/officeDocument/2006/relationships/image" Target="../media/image-16-4.svg"/><Relationship Id="rId5" Type="http://schemas.openxmlformats.org/officeDocument/2006/relationships/image" Target="../media/image-16-5.png"/><Relationship Id="rId6" Type="http://schemas.openxmlformats.org/officeDocument/2006/relationships/image" Target="../media/image-16-6.svg"/><Relationship Id="rId7" Type="http://schemas.openxmlformats.org/officeDocument/2006/relationships/image" Target="../media/image-16-7.png"/><Relationship Id="rId8" Type="http://schemas.openxmlformats.org/officeDocument/2006/relationships/image" Target="../media/image-16-8.svg"/><Relationship Id="rId9" Type="http://schemas.openxmlformats.org/officeDocument/2006/relationships/slideLayout" Target="../slideLayouts/slideLayout2.xml"/><Relationship Id="rId10"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image" Target="../media/image-17-1.jpeg"/><Relationship Id="rId2" Type="http://schemas.openxmlformats.org/officeDocument/2006/relationships/slideLayout" Target="../slideLayouts/slideLayout2.xml"/><Relationship Id="rId3"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8-1.jpeg"/><Relationship Id="rId2" Type="http://schemas.openxmlformats.org/officeDocument/2006/relationships/slideLayout" Target="../slideLayouts/slideLayout2.xml"/><Relationship Id="rId3"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image" Target="../media/image-19-1.jpeg"/><Relationship Id="rId2" Type="http://schemas.openxmlformats.org/officeDocument/2006/relationships/image" Target="../media/image-19-2.jpeg"/><Relationship Id="rId3" Type="http://schemas.openxmlformats.org/officeDocument/2006/relationships/image" Target="../media/image-19-3.jpeg"/><Relationship Id="rId4" Type="http://schemas.openxmlformats.org/officeDocument/2006/relationships/image" Target="../media/image-19-4.jpeg"/><Relationship Id="rId5" Type="http://schemas.openxmlformats.org/officeDocument/2006/relationships/slideLayout" Target="../slideLayouts/slideLayout2.xml"/><Relationship Id="rId6"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image" Target="../media/image-20-1.jpeg"/><Relationship Id="rId2" Type="http://schemas.openxmlformats.org/officeDocument/2006/relationships/image" Target="../media/image-20-2.png"/><Relationship Id="rId3" Type="http://schemas.openxmlformats.org/officeDocument/2006/relationships/slideLayout" Target="../slideLayouts/slideLayout2.xml"/><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image" Target="../media/image-21-1.png"/><Relationship Id="rId2" Type="http://schemas.openxmlformats.org/officeDocument/2006/relationships/image" Target="../media/image-21-2.svg"/><Relationship Id="rId3" Type="http://schemas.openxmlformats.org/officeDocument/2006/relationships/image" Target="../media/image-21-1.png"/><Relationship Id="rId4" Type="http://schemas.openxmlformats.org/officeDocument/2006/relationships/image" Target="../media/image-21-2.svg"/><Relationship Id="rId5" Type="http://schemas.openxmlformats.org/officeDocument/2006/relationships/image" Target="../media/image-21-5.png"/><Relationship Id="rId6" Type="http://schemas.openxmlformats.org/officeDocument/2006/relationships/image" Target="../media/image-21-6.svg"/><Relationship Id="rId7" Type="http://schemas.openxmlformats.org/officeDocument/2006/relationships/image" Target="../media/image-21-5.png"/><Relationship Id="rId8" Type="http://schemas.openxmlformats.org/officeDocument/2006/relationships/image" Target="../media/image-21-6.svg"/><Relationship Id="rId9" Type="http://schemas.openxmlformats.org/officeDocument/2006/relationships/image" Target="../media/image-21-1.png"/><Relationship Id="rId10" Type="http://schemas.openxmlformats.org/officeDocument/2006/relationships/image" Target="../media/image-21-2.svg"/><Relationship Id="rId11" Type="http://schemas.openxmlformats.org/officeDocument/2006/relationships/image" Target="../media/image-21-1.png"/><Relationship Id="rId12" Type="http://schemas.openxmlformats.org/officeDocument/2006/relationships/image" Target="../media/image-21-2.svg"/><Relationship Id="rId13" Type="http://schemas.openxmlformats.org/officeDocument/2006/relationships/slideLayout" Target="../slideLayouts/slideLayout2.xml"/><Relationship Id="rId1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image" Target="../media/image-22-1.png"/><Relationship Id="rId2" Type="http://schemas.openxmlformats.org/officeDocument/2006/relationships/image" Target="../media/image-22-2.svg"/><Relationship Id="rId3" Type="http://schemas.openxmlformats.org/officeDocument/2006/relationships/image" Target="../media/image-22-3.png"/><Relationship Id="rId4" Type="http://schemas.openxmlformats.org/officeDocument/2006/relationships/image" Target="../media/image-22-4.svg"/><Relationship Id="rId5" Type="http://schemas.openxmlformats.org/officeDocument/2006/relationships/image" Target="../media/image-22-5.png"/><Relationship Id="rId6" Type="http://schemas.openxmlformats.org/officeDocument/2006/relationships/image" Target="../media/image-22-6.svg"/><Relationship Id="rId7" Type="http://schemas.openxmlformats.org/officeDocument/2006/relationships/image" Target="../media/image-22-7.png"/><Relationship Id="rId8" Type="http://schemas.openxmlformats.org/officeDocument/2006/relationships/image" Target="../media/image-22-8.svg"/><Relationship Id="rId9" Type="http://schemas.openxmlformats.org/officeDocument/2006/relationships/image" Target="../media/image-22-9.png"/><Relationship Id="rId10" Type="http://schemas.openxmlformats.org/officeDocument/2006/relationships/image" Target="../media/image-22-10.svg"/><Relationship Id="rId11" Type="http://schemas.openxmlformats.org/officeDocument/2006/relationships/image" Target="../media/image-22-11.png"/><Relationship Id="rId12" Type="http://schemas.openxmlformats.org/officeDocument/2006/relationships/slideLayout" Target="../slideLayouts/slideLayout2.xml"/><Relationship Id="rId13"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image" Target="../media/image-23-1.jpeg"/><Relationship Id="rId2" Type="http://schemas.openxmlformats.org/officeDocument/2006/relationships/image" Target="../media/image-23-2.png"/><Relationship Id="rId3" Type="http://schemas.openxmlformats.org/officeDocument/2006/relationships/image" Target="../media/image-23-3.svg"/><Relationship Id="rId4" Type="http://schemas.openxmlformats.org/officeDocument/2006/relationships/image" Target="../media/image-23-4.png"/><Relationship Id="rId5" Type="http://schemas.openxmlformats.org/officeDocument/2006/relationships/image" Target="../media/image-23-5.svg"/><Relationship Id="rId6" Type="http://schemas.openxmlformats.org/officeDocument/2006/relationships/image" Target="../media/image-23-4.png"/><Relationship Id="rId7" Type="http://schemas.openxmlformats.org/officeDocument/2006/relationships/image" Target="../media/image-23-5.svg"/><Relationship Id="rId8" Type="http://schemas.openxmlformats.org/officeDocument/2006/relationships/image" Target="../media/image-23-2.png"/><Relationship Id="rId9" Type="http://schemas.openxmlformats.org/officeDocument/2006/relationships/image" Target="../media/image-23-3.svg"/><Relationship Id="rId10" Type="http://schemas.openxmlformats.org/officeDocument/2006/relationships/image" Target="../media/image-23-2.png"/><Relationship Id="rId11" Type="http://schemas.openxmlformats.org/officeDocument/2006/relationships/image" Target="../media/image-23-3.svg"/><Relationship Id="rId12" Type="http://schemas.openxmlformats.org/officeDocument/2006/relationships/image" Target="../media/image-23-2.png"/><Relationship Id="rId13" Type="http://schemas.openxmlformats.org/officeDocument/2006/relationships/image" Target="../media/image-23-3.svg"/><Relationship Id="rId14" Type="http://schemas.openxmlformats.org/officeDocument/2006/relationships/slideLayout" Target="../slideLayouts/slideLayout2.xml"/><Relationship Id="rId15"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image" Target="../media/image-24-1.png"/><Relationship Id="rId2" Type="http://schemas.openxmlformats.org/officeDocument/2006/relationships/image" Target="../media/image-24-2.png"/><Relationship Id="rId3" Type="http://schemas.openxmlformats.org/officeDocument/2006/relationships/image" Target="../media/image-24-1.png"/><Relationship Id="rId4" Type="http://schemas.openxmlformats.org/officeDocument/2006/relationships/image" Target="../media/image-24-2.png"/><Relationship Id="rId5" Type="http://schemas.openxmlformats.org/officeDocument/2006/relationships/image" Target="../media/image-24-1.png"/><Relationship Id="rId6" Type="http://schemas.openxmlformats.org/officeDocument/2006/relationships/image" Target="../media/image-24-2.png"/><Relationship Id="rId7" Type="http://schemas.openxmlformats.org/officeDocument/2006/relationships/slideLayout" Target="../slideLayouts/slideLayout2.xml"/><Relationship Id="rId8"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image" Target="../media/image-26-1.png"/><Relationship Id="rId2" Type="http://schemas.openxmlformats.org/officeDocument/2006/relationships/image" Target="../media/image-26-2.png"/><Relationship Id="rId3" Type="http://schemas.openxmlformats.org/officeDocument/2006/relationships/image" Target="../media/image-26-3.png"/><Relationship Id="rId4" Type="http://schemas.openxmlformats.org/officeDocument/2006/relationships/image" Target="../media/image-26-4.png"/><Relationship Id="rId5" Type="http://schemas.openxmlformats.org/officeDocument/2006/relationships/image" Target="../media/image-26-5.png"/><Relationship Id="rId6" Type="http://schemas.openxmlformats.org/officeDocument/2006/relationships/slideLayout" Target="../slideLayouts/slideLayout2.xml"/><Relationship Id="rId7"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image" Target="../media/image-28-1.png"/><Relationship Id="rId2" Type="http://schemas.openxmlformats.org/officeDocument/2006/relationships/image" Target="../media/image-28-2.svg"/><Relationship Id="rId3" Type="http://schemas.openxmlformats.org/officeDocument/2006/relationships/image" Target="../media/image-28-1.png"/><Relationship Id="rId4" Type="http://schemas.openxmlformats.org/officeDocument/2006/relationships/image" Target="../media/image-28-2.svg"/><Relationship Id="rId5" Type="http://schemas.openxmlformats.org/officeDocument/2006/relationships/image" Target="../media/image-28-5.png"/><Relationship Id="rId6" Type="http://schemas.openxmlformats.org/officeDocument/2006/relationships/image" Target="../media/image-28-6.svg"/><Relationship Id="rId7" Type="http://schemas.openxmlformats.org/officeDocument/2006/relationships/image" Target="../media/image-28-5.png"/><Relationship Id="rId8" Type="http://schemas.openxmlformats.org/officeDocument/2006/relationships/image" Target="../media/image-28-6.svg"/><Relationship Id="rId9" Type="http://schemas.openxmlformats.org/officeDocument/2006/relationships/image" Target="../media/image-28-9.png"/><Relationship Id="rId10" Type="http://schemas.openxmlformats.org/officeDocument/2006/relationships/slideLayout" Target="../slideLayouts/slideLayout2.xml"/><Relationship Id="rId11"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image" Target="../media/image-30-1.jpeg"/><Relationship Id="rId2" Type="http://schemas.openxmlformats.org/officeDocument/2006/relationships/slideLayout" Target="../slideLayouts/slideLayout2.xml"/><Relationship Id="rId3" Type="http://schemas.openxmlformats.org/officeDocument/2006/relationships/notesSlide" Target="../notesSlides/notesSlide30.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69971" y="2828429"/>
            <a:ext cx="6684101" cy="440035"/>
          </a:xfrm>
          <a:prstGeom prst="rect">
            <a:avLst/>
          </a:prstGeom>
          <a:noFill/>
          <a:ln/>
        </p:spPr>
        <p:txBody>
          <a:bodyPr wrap="none" lIns="0" tIns="0" rIns="0" bIns="0" rtlCol="0" anchor="t"/>
          <a:lstStyle/>
          <a:p>
            <a:pPr algn="l" indent="0" marL="0">
              <a:lnSpc>
                <a:spcPct val="104000"/>
              </a:lnSpc>
              <a:buNone/>
            </a:pPr>
            <a:r>
              <a:rPr lang="en-US" sz="2750" dirty="0">
                <a:solidFill>
                  <a:srgbClr val="000000"/>
                </a:solidFill>
                <a:latin typeface="Source Serif 4 SemiBold" pitchFamily="34" charset="0"/>
                <a:ea typeface="Source Serif 4 SemiBold" pitchFamily="34" charset="-122"/>
                <a:cs typeface="Source Serif 4 SemiBold" pitchFamily="34" charset="-120"/>
              </a:rPr>
              <a:t>Advertising Campaign Management</a:t>
            </a:r>
            <a:endParaRPr lang="en-US" sz="2750" dirty="0"/>
          </a:p>
        </p:txBody>
      </p:sp>
      <p:sp>
        <p:nvSpPr>
          <p:cNvPr id="4" name="Text 1"/>
          <p:cNvSpPr/>
          <p:nvPr/>
        </p:nvSpPr>
        <p:spPr>
          <a:xfrm>
            <a:off x="5269971" y="3436739"/>
            <a:ext cx="6833223" cy="209451"/>
          </a:xfrm>
          <a:prstGeom prst="rect">
            <a:avLst/>
          </a:prstGeom>
          <a:noFill/>
          <a:ln/>
        </p:spPr>
        <p:txBody>
          <a:bodyPr wrap="none" lIns="0" tIns="0" rIns="0" bIns="0" rtlCol="0" anchor="t"/>
          <a:lstStyle/>
          <a:p>
            <a:pPr algn="l" indent="0" marL="0">
              <a:lnSpc>
                <a:spcPct val="117000"/>
              </a:lnSpc>
              <a:buNone/>
            </a:pPr>
            <a:r>
              <a:rPr lang="en-US" sz="1150" dirty="0">
                <a:solidFill>
                  <a:srgbClr val="272525"/>
                </a:solidFill>
                <a:latin typeface="Source Sans 3" pitchFamily="34" charset="0"/>
                <a:ea typeface="Source Sans 3" pitchFamily="34" charset="-122"/>
                <a:cs typeface="Source Sans 3" pitchFamily="34" charset="-120"/>
              </a:rPr>
              <a:t>Week  5 · Advertising &amp; Integrated Marketing Communications</a:t>
            </a:r>
            <a:endParaRPr lang="en-US" sz="1150" dirty="0"/>
          </a:p>
        </p:txBody>
      </p:sp>
      <p:sp>
        <p:nvSpPr>
          <p:cNvPr id="5" name="Shape 2"/>
          <p:cNvSpPr/>
          <p:nvPr/>
        </p:nvSpPr>
        <p:spPr>
          <a:xfrm>
            <a:off x="5269971" y="3772396"/>
            <a:ext cx="1721601" cy="257175"/>
          </a:xfrm>
          <a:prstGeom prst="roundRect">
            <a:avLst>
              <a:gd name="adj" fmla="val 19547"/>
            </a:avLst>
          </a:prstGeom>
          <a:solidFill>
            <a:srgbClr val="F0D4F7"/>
          </a:solidFill>
          <a:ln/>
        </p:spPr>
      </p:sp>
      <p:sp>
        <p:nvSpPr>
          <p:cNvPr id="6" name="Text 3"/>
          <p:cNvSpPr/>
          <p:nvPr/>
        </p:nvSpPr>
        <p:spPr>
          <a:xfrm>
            <a:off x="5359663" y="3817243"/>
            <a:ext cx="2151802" cy="167481"/>
          </a:xfrm>
          <a:prstGeom prst="rect">
            <a:avLst/>
          </a:prstGeom>
          <a:noFill/>
          <a:ln/>
        </p:spPr>
        <p:txBody>
          <a:bodyPr wrap="none" lIns="0" tIns="0" rIns="0" bIns="0" rtlCol="0" anchor="t"/>
          <a:lstStyle/>
          <a:p>
            <a:pPr algn="l" indent="0" marL="0">
              <a:lnSpc>
                <a:spcPct val="117000"/>
              </a:lnSpc>
              <a:buNone/>
            </a:pPr>
            <a:r>
              <a:rPr lang="en-US" sz="900" dirty="0">
                <a:solidFill>
                  <a:srgbClr val="272525"/>
                </a:solidFill>
                <a:latin typeface="Source Sans 3" pitchFamily="34" charset="0"/>
                <a:ea typeface="Source Sans 3" pitchFamily="34" charset="-122"/>
                <a:cs typeface="Source Sans 3" pitchFamily="34" charset="-120"/>
              </a:rPr>
              <a:t>BY: PROF. FIDELA R. BALAJADIA</a:t>
            </a:r>
            <a:endParaRPr lang="en-US" sz="9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698086" y="641648"/>
            <a:ext cx="6649970" cy="557312"/>
          </a:xfrm>
          <a:prstGeom prst="rect">
            <a:avLst/>
          </a:prstGeom>
          <a:noFill/>
          <a:ln/>
        </p:spPr>
        <p:txBody>
          <a:bodyPr wrap="none" lIns="0" tIns="0" rIns="0" bIns="0" rtlCol="0" anchor="t"/>
          <a:lstStyle/>
          <a:p>
            <a:pPr algn="l" indent="0" marL="0">
              <a:lnSpc>
                <a:spcPct val="104000"/>
              </a:lnSpc>
              <a:buNone/>
            </a:pPr>
            <a:r>
              <a:rPr lang="en-US" sz="3500" dirty="0">
                <a:solidFill>
                  <a:srgbClr val="000000"/>
                </a:solidFill>
                <a:latin typeface="Source Serif 4 SemiBold" pitchFamily="34" charset="0"/>
                <a:ea typeface="Source Serif 4 SemiBold" pitchFamily="34" charset="-122"/>
                <a:cs typeface="Source Serif 4 SemiBold" pitchFamily="34" charset="-120"/>
              </a:rPr>
              <a:t>Lecture Learning Objectives</a:t>
            </a:r>
            <a:endParaRPr lang="en-US" sz="3500" dirty="0"/>
          </a:p>
        </p:txBody>
      </p:sp>
      <p:sp>
        <p:nvSpPr>
          <p:cNvPr id="3" name="Text 1"/>
          <p:cNvSpPr/>
          <p:nvPr/>
        </p:nvSpPr>
        <p:spPr>
          <a:xfrm>
            <a:off x="698086" y="1559024"/>
            <a:ext cx="379006" cy="236835"/>
          </a:xfrm>
          <a:prstGeom prst="rect">
            <a:avLst/>
          </a:prstGeom>
          <a:noFill/>
          <a:ln/>
        </p:spPr>
        <p:txBody>
          <a:bodyPr wrap="none" lIns="0" tIns="0" rIns="0" bIns="0" rtlCol="0" anchor="ctr"/>
          <a:lstStyle/>
          <a:p>
            <a:pPr algn="l" indent="0" marL="0">
              <a:lnSpc>
                <a:spcPct val="100000"/>
              </a:lnSpc>
              <a:buNone/>
            </a:pPr>
            <a:r>
              <a:rPr lang="en-US" sz="1450" dirty="0">
                <a:solidFill>
                  <a:srgbClr val="272525"/>
                </a:solidFill>
                <a:latin typeface="Source Serif 4 Light" pitchFamily="34" charset="0"/>
                <a:ea typeface="Source Serif 4 Light" pitchFamily="34" charset="-122"/>
                <a:cs typeface="Source Serif 4 Light" pitchFamily="34" charset="-120"/>
              </a:rPr>
              <a:t>01</a:t>
            </a:r>
            <a:endParaRPr lang="en-US" sz="1450" dirty="0"/>
          </a:p>
        </p:txBody>
      </p:sp>
      <p:sp>
        <p:nvSpPr>
          <p:cNvPr id="4" name="Shape 2"/>
          <p:cNvSpPr/>
          <p:nvPr/>
        </p:nvSpPr>
        <p:spPr>
          <a:xfrm>
            <a:off x="698086" y="1855688"/>
            <a:ext cx="5307773" cy="25400"/>
          </a:xfrm>
          <a:prstGeom prst="rect">
            <a:avLst/>
          </a:prstGeom>
          <a:solidFill>
            <a:srgbClr val="BE49DF"/>
          </a:solidFill>
          <a:ln/>
        </p:spPr>
      </p:sp>
      <p:sp>
        <p:nvSpPr>
          <p:cNvPr id="5" name="Text 3"/>
          <p:cNvSpPr/>
          <p:nvPr/>
        </p:nvSpPr>
        <p:spPr>
          <a:xfrm>
            <a:off x="698086" y="2001242"/>
            <a:ext cx="2250622" cy="278606"/>
          </a:xfrm>
          <a:prstGeom prst="rect">
            <a:avLst/>
          </a:prstGeom>
          <a:noFill/>
          <a:ln/>
        </p:spPr>
        <p:txBody>
          <a:bodyPr wrap="none" lIns="0" tIns="0" rIns="0" bIns="0" rtlCol="0" anchor="t"/>
          <a:lstStyle/>
          <a:p>
            <a:pPr algn="l" indent="0" marL="0">
              <a:lnSpc>
                <a:spcPct val="104000"/>
              </a:lnSpc>
              <a:buNone/>
            </a:pPr>
            <a:r>
              <a:rPr lang="en-US" sz="1750" dirty="0">
                <a:solidFill>
                  <a:srgbClr val="272525"/>
                </a:solidFill>
                <a:latin typeface="Source Serif 4 SemiBold" pitchFamily="34" charset="0"/>
                <a:ea typeface="Source Serif 4 SemiBold" pitchFamily="34" charset="-122"/>
                <a:cs typeface="Source Serif 4 SemiBold" pitchFamily="34" charset="-120"/>
              </a:rPr>
              <a:t>Advertising Theories</a:t>
            </a:r>
            <a:endParaRPr lang="en-US" sz="1750" dirty="0"/>
          </a:p>
        </p:txBody>
      </p:sp>
      <p:sp>
        <p:nvSpPr>
          <p:cNvPr id="6" name="Text 4"/>
          <p:cNvSpPr/>
          <p:nvPr/>
        </p:nvSpPr>
        <p:spPr>
          <a:xfrm>
            <a:off x="698086" y="2387798"/>
            <a:ext cx="5307773" cy="295573"/>
          </a:xfrm>
          <a:prstGeom prst="rect">
            <a:avLst/>
          </a:prstGeom>
          <a:noFill/>
          <a:ln/>
        </p:spPr>
        <p:txBody>
          <a:bodyPr wrap="none" lIns="0" tIns="0" rIns="0" bIns="0" rtlCol="0" anchor="t"/>
          <a:lstStyle/>
          <a:p>
            <a:pPr algn="l" indent="0" marL="0">
              <a:lnSpc>
                <a:spcPct val="130000"/>
              </a:lnSpc>
              <a:buNone/>
            </a:pPr>
            <a:r>
              <a:rPr lang="en-US" sz="1450" dirty="0">
                <a:solidFill>
                  <a:srgbClr val="272525"/>
                </a:solidFill>
                <a:latin typeface="Source Sans 3" pitchFamily="34" charset="0"/>
                <a:ea typeface="Source Sans 3" pitchFamily="34" charset="-122"/>
                <a:cs typeface="Source Sans 3" pitchFamily="34" charset="-120"/>
              </a:rPr>
              <a:t>Explain their role in campaign management</a:t>
            </a:r>
            <a:endParaRPr lang="en-US" sz="1450" dirty="0"/>
          </a:p>
        </p:txBody>
      </p:sp>
      <p:sp>
        <p:nvSpPr>
          <p:cNvPr id="7" name="Text 5"/>
          <p:cNvSpPr/>
          <p:nvPr/>
        </p:nvSpPr>
        <p:spPr>
          <a:xfrm>
            <a:off x="6185837" y="1559024"/>
            <a:ext cx="379006" cy="236835"/>
          </a:xfrm>
          <a:prstGeom prst="rect">
            <a:avLst/>
          </a:prstGeom>
          <a:noFill/>
          <a:ln/>
        </p:spPr>
        <p:txBody>
          <a:bodyPr wrap="none" lIns="0" tIns="0" rIns="0" bIns="0" rtlCol="0" anchor="ctr"/>
          <a:lstStyle/>
          <a:p>
            <a:pPr algn="l" indent="0" marL="0">
              <a:lnSpc>
                <a:spcPct val="100000"/>
              </a:lnSpc>
              <a:buNone/>
            </a:pPr>
            <a:r>
              <a:rPr lang="en-US" sz="1450" dirty="0">
                <a:solidFill>
                  <a:srgbClr val="272525"/>
                </a:solidFill>
                <a:latin typeface="Source Serif 4 Light" pitchFamily="34" charset="0"/>
                <a:ea typeface="Source Serif 4 Light" pitchFamily="34" charset="-122"/>
                <a:cs typeface="Source Serif 4 Light" pitchFamily="34" charset="-120"/>
              </a:rPr>
              <a:t>02</a:t>
            </a:r>
            <a:endParaRPr lang="en-US" sz="1450" dirty="0"/>
          </a:p>
        </p:txBody>
      </p:sp>
      <p:sp>
        <p:nvSpPr>
          <p:cNvPr id="8" name="Shape 6"/>
          <p:cNvSpPr/>
          <p:nvPr/>
        </p:nvSpPr>
        <p:spPr>
          <a:xfrm>
            <a:off x="6185837" y="1855688"/>
            <a:ext cx="5307773" cy="25400"/>
          </a:xfrm>
          <a:prstGeom prst="rect">
            <a:avLst/>
          </a:prstGeom>
          <a:solidFill>
            <a:srgbClr val="BE49DF"/>
          </a:solidFill>
          <a:ln/>
        </p:spPr>
      </p:sp>
      <p:sp>
        <p:nvSpPr>
          <p:cNvPr id="9" name="Text 7"/>
          <p:cNvSpPr/>
          <p:nvPr/>
        </p:nvSpPr>
        <p:spPr>
          <a:xfrm>
            <a:off x="6185837" y="2001242"/>
            <a:ext cx="3127396" cy="278606"/>
          </a:xfrm>
          <a:prstGeom prst="rect">
            <a:avLst/>
          </a:prstGeom>
          <a:noFill/>
          <a:ln/>
        </p:spPr>
        <p:txBody>
          <a:bodyPr wrap="none" lIns="0" tIns="0" rIns="0" bIns="0" rtlCol="0" anchor="t"/>
          <a:lstStyle/>
          <a:p>
            <a:pPr algn="l" indent="0" marL="0">
              <a:lnSpc>
                <a:spcPct val="104000"/>
              </a:lnSpc>
              <a:buNone/>
            </a:pPr>
            <a:r>
              <a:rPr lang="en-US" sz="1750" dirty="0">
                <a:solidFill>
                  <a:srgbClr val="272525"/>
                </a:solidFill>
                <a:latin typeface="Source Serif 4 SemiBold" pitchFamily="34" charset="0"/>
                <a:ea typeface="Source Serif 4 SemiBold" pitchFamily="34" charset="-122"/>
                <a:cs typeface="Source Serif 4 SemiBold" pitchFamily="34" charset="-120"/>
              </a:rPr>
              <a:t>Expenditures &amp; Effectiveness</a:t>
            </a:r>
            <a:endParaRPr lang="en-US" sz="1750" dirty="0"/>
          </a:p>
        </p:txBody>
      </p:sp>
      <p:sp>
        <p:nvSpPr>
          <p:cNvPr id="10" name="Text 8"/>
          <p:cNvSpPr/>
          <p:nvPr/>
        </p:nvSpPr>
        <p:spPr>
          <a:xfrm>
            <a:off x="6185837" y="2387798"/>
            <a:ext cx="5307773" cy="295573"/>
          </a:xfrm>
          <a:prstGeom prst="rect">
            <a:avLst/>
          </a:prstGeom>
          <a:noFill/>
          <a:ln/>
        </p:spPr>
        <p:txBody>
          <a:bodyPr wrap="none" lIns="0" tIns="0" rIns="0" bIns="0" rtlCol="0" anchor="t"/>
          <a:lstStyle/>
          <a:p>
            <a:pPr algn="l" indent="0" marL="0">
              <a:lnSpc>
                <a:spcPct val="130000"/>
              </a:lnSpc>
              <a:buNone/>
            </a:pPr>
            <a:r>
              <a:rPr lang="en-US" sz="1450" dirty="0">
                <a:solidFill>
                  <a:srgbClr val="272525"/>
                </a:solidFill>
                <a:latin typeface="Source Sans 3" pitchFamily="34" charset="0"/>
                <a:ea typeface="Source Sans 3" pitchFamily="34" charset="-122"/>
                <a:cs typeface="Source Sans 3" pitchFamily="34" charset="-120"/>
              </a:rPr>
              <a:t>Understand the relationship</a:t>
            </a:r>
            <a:endParaRPr lang="en-US" sz="1450" dirty="0"/>
          </a:p>
        </p:txBody>
      </p:sp>
      <p:sp>
        <p:nvSpPr>
          <p:cNvPr id="11" name="Text 9"/>
          <p:cNvSpPr/>
          <p:nvPr/>
        </p:nvSpPr>
        <p:spPr>
          <a:xfrm>
            <a:off x="698086" y="3005435"/>
            <a:ext cx="379006" cy="236835"/>
          </a:xfrm>
          <a:prstGeom prst="rect">
            <a:avLst/>
          </a:prstGeom>
          <a:noFill/>
          <a:ln/>
        </p:spPr>
        <p:txBody>
          <a:bodyPr wrap="none" lIns="0" tIns="0" rIns="0" bIns="0" rtlCol="0" anchor="ctr"/>
          <a:lstStyle/>
          <a:p>
            <a:pPr algn="l" indent="0" marL="0">
              <a:lnSpc>
                <a:spcPct val="100000"/>
              </a:lnSpc>
              <a:buNone/>
            </a:pPr>
            <a:r>
              <a:rPr lang="en-US" sz="1450" dirty="0">
                <a:solidFill>
                  <a:srgbClr val="272525"/>
                </a:solidFill>
                <a:latin typeface="Source Serif 4 Light" pitchFamily="34" charset="0"/>
                <a:ea typeface="Source Serif 4 Light" pitchFamily="34" charset="-122"/>
                <a:cs typeface="Source Serif 4 Light" pitchFamily="34" charset="-120"/>
              </a:rPr>
              <a:t>03</a:t>
            </a:r>
            <a:endParaRPr lang="en-US" sz="1450" dirty="0"/>
          </a:p>
        </p:txBody>
      </p:sp>
      <p:sp>
        <p:nvSpPr>
          <p:cNvPr id="12" name="Shape 10"/>
          <p:cNvSpPr/>
          <p:nvPr/>
        </p:nvSpPr>
        <p:spPr>
          <a:xfrm>
            <a:off x="698086" y="3302099"/>
            <a:ext cx="5307773" cy="25400"/>
          </a:xfrm>
          <a:prstGeom prst="rect">
            <a:avLst/>
          </a:prstGeom>
          <a:solidFill>
            <a:srgbClr val="BE49DF"/>
          </a:solidFill>
          <a:ln/>
        </p:spPr>
      </p:sp>
      <p:sp>
        <p:nvSpPr>
          <p:cNvPr id="13" name="Text 11"/>
          <p:cNvSpPr/>
          <p:nvPr/>
        </p:nvSpPr>
        <p:spPr>
          <a:xfrm>
            <a:off x="698086" y="3447653"/>
            <a:ext cx="2229390" cy="278606"/>
          </a:xfrm>
          <a:prstGeom prst="rect">
            <a:avLst/>
          </a:prstGeom>
          <a:noFill/>
          <a:ln/>
        </p:spPr>
        <p:txBody>
          <a:bodyPr wrap="none" lIns="0" tIns="0" rIns="0" bIns="0" rtlCol="0" anchor="t"/>
          <a:lstStyle/>
          <a:p>
            <a:pPr algn="l" indent="0" marL="0">
              <a:lnSpc>
                <a:spcPct val="104000"/>
              </a:lnSpc>
              <a:buNone/>
            </a:pPr>
            <a:r>
              <a:rPr lang="en-US" sz="1750" dirty="0">
                <a:solidFill>
                  <a:srgbClr val="272525"/>
                </a:solidFill>
                <a:latin typeface="Source Serif 4 SemiBold" pitchFamily="34" charset="0"/>
                <a:ea typeface="Source Serif 4 SemiBold" pitchFamily="34" charset="-122"/>
                <a:cs typeface="Source Serif 4 SemiBold" pitchFamily="34" charset="-120"/>
              </a:rPr>
              <a:t>In-House vs. Agency</a:t>
            </a:r>
            <a:endParaRPr lang="en-US" sz="1750" dirty="0"/>
          </a:p>
        </p:txBody>
      </p:sp>
      <p:sp>
        <p:nvSpPr>
          <p:cNvPr id="14" name="Text 12"/>
          <p:cNvSpPr/>
          <p:nvPr/>
        </p:nvSpPr>
        <p:spPr>
          <a:xfrm>
            <a:off x="698086" y="3834209"/>
            <a:ext cx="5307773" cy="295573"/>
          </a:xfrm>
          <a:prstGeom prst="rect">
            <a:avLst/>
          </a:prstGeom>
          <a:noFill/>
          <a:ln/>
        </p:spPr>
        <p:txBody>
          <a:bodyPr wrap="none" lIns="0" tIns="0" rIns="0" bIns="0" rtlCol="0" anchor="t"/>
          <a:lstStyle/>
          <a:p>
            <a:pPr algn="l" indent="0" marL="0">
              <a:lnSpc>
                <a:spcPct val="130000"/>
              </a:lnSpc>
              <a:buNone/>
            </a:pPr>
            <a:r>
              <a:rPr lang="en-US" sz="1450" dirty="0">
                <a:solidFill>
                  <a:srgbClr val="272525"/>
                </a:solidFill>
                <a:latin typeface="Source Sans 3" pitchFamily="34" charset="0"/>
                <a:ea typeface="Source Sans 3" pitchFamily="34" charset="-122"/>
                <a:cs typeface="Source Sans 3" pitchFamily="34" charset="-120"/>
              </a:rPr>
              <a:t>When to use each approach</a:t>
            </a:r>
            <a:endParaRPr lang="en-US" sz="1450" dirty="0"/>
          </a:p>
        </p:txBody>
      </p:sp>
      <p:sp>
        <p:nvSpPr>
          <p:cNvPr id="15" name="Text 13"/>
          <p:cNvSpPr/>
          <p:nvPr/>
        </p:nvSpPr>
        <p:spPr>
          <a:xfrm>
            <a:off x="6185837" y="3005435"/>
            <a:ext cx="379006" cy="236835"/>
          </a:xfrm>
          <a:prstGeom prst="rect">
            <a:avLst/>
          </a:prstGeom>
          <a:noFill/>
          <a:ln/>
        </p:spPr>
        <p:txBody>
          <a:bodyPr wrap="none" lIns="0" tIns="0" rIns="0" bIns="0" rtlCol="0" anchor="ctr"/>
          <a:lstStyle/>
          <a:p>
            <a:pPr algn="l" indent="0" marL="0">
              <a:lnSpc>
                <a:spcPct val="100000"/>
              </a:lnSpc>
              <a:buNone/>
            </a:pPr>
            <a:r>
              <a:rPr lang="en-US" sz="1450" dirty="0">
                <a:solidFill>
                  <a:srgbClr val="272525"/>
                </a:solidFill>
                <a:latin typeface="Source Serif 4 Light" pitchFamily="34" charset="0"/>
                <a:ea typeface="Source Serif 4 Light" pitchFamily="34" charset="-122"/>
                <a:cs typeface="Source Serif 4 Light" pitchFamily="34" charset="-120"/>
              </a:rPr>
              <a:t>04</a:t>
            </a:r>
            <a:endParaRPr lang="en-US" sz="1450" dirty="0"/>
          </a:p>
        </p:txBody>
      </p:sp>
      <p:sp>
        <p:nvSpPr>
          <p:cNvPr id="16" name="Shape 14"/>
          <p:cNvSpPr/>
          <p:nvPr/>
        </p:nvSpPr>
        <p:spPr>
          <a:xfrm>
            <a:off x="6185837" y="3302099"/>
            <a:ext cx="5307773" cy="25400"/>
          </a:xfrm>
          <a:prstGeom prst="rect">
            <a:avLst/>
          </a:prstGeom>
          <a:solidFill>
            <a:srgbClr val="BE49DF"/>
          </a:solidFill>
          <a:ln/>
        </p:spPr>
      </p:sp>
      <p:sp>
        <p:nvSpPr>
          <p:cNvPr id="17" name="Text 15"/>
          <p:cNvSpPr/>
          <p:nvPr/>
        </p:nvSpPr>
        <p:spPr>
          <a:xfrm>
            <a:off x="6185837" y="3447653"/>
            <a:ext cx="2229390" cy="278606"/>
          </a:xfrm>
          <a:prstGeom prst="rect">
            <a:avLst/>
          </a:prstGeom>
          <a:noFill/>
          <a:ln/>
        </p:spPr>
        <p:txBody>
          <a:bodyPr wrap="none" lIns="0" tIns="0" rIns="0" bIns="0" rtlCol="0" anchor="t"/>
          <a:lstStyle/>
          <a:p>
            <a:pPr algn="l" indent="0" marL="0">
              <a:lnSpc>
                <a:spcPct val="104000"/>
              </a:lnSpc>
              <a:buNone/>
            </a:pPr>
            <a:r>
              <a:rPr lang="en-US" sz="1750" dirty="0">
                <a:solidFill>
                  <a:srgbClr val="272525"/>
                </a:solidFill>
                <a:latin typeface="Source Serif 4 SemiBold" pitchFamily="34" charset="0"/>
                <a:ea typeface="Source Serif 4 SemiBold" pitchFamily="34" charset="-122"/>
                <a:cs typeface="Source Serif 4 SemiBold" pitchFamily="34" charset="-120"/>
              </a:rPr>
              <a:t>Agency Selection</a:t>
            </a:r>
            <a:endParaRPr lang="en-US" sz="1750" dirty="0"/>
          </a:p>
        </p:txBody>
      </p:sp>
      <p:sp>
        <p:nvSpPr>
          <p:cNvPr id="18" name="Text 16"/>
          <p:cNvSpPr/>
          <p:nvPr/>
        </p:nvSpPr>
        <p:spPr>
          <a:xfrm>
            <a:off x="6185837" y="3834209"/>
            <a:ext cx="5307773" cy="295573"/>
          </a:xfrm>
          <a:prstGeom prst="rect">
            <a:avLst/>
          </a:prstGeom>
          <a:noFill/>
          <a:ln/>
        </p:spPr>
        <p:txBody>
          <a:bodyPr wrap="none" lIns="0" tIns="0" rIns="0" bIns="0" rtlCol="0" anchor="t"/>
          <a:lstStyle/>
          <a:p>
            <a:pPr algn="l" indent="0" marL="0">
              <a:lnSpc>
                <a:spcPct val="130000"/>
              </a:lnSpc>
              <a:buNone/>
            </a:pPr>
            <a:r>
              <a:rPr lang="en-US" sz="1450" dirty="0">
                <a:solidFill>
                  <a:srgbClr val="272525"/>
                </a:solidFill>
                <a:latin typeface="Source Sans 3" pitchFamily="34" charset="0"/>
                <a:ea typeface="Source Sans 3" pitchFamily="34" charset="-122"/>
                <a:cs typeface="Source Sans 3" pitchFamily="34" charset="-120"/>
              </a:rPr>
              <a:t>Criteria, roles, and process</a:t>
            </a:r>
            <a:endParaRPr lang="en-US" sz="1450" dirty="0"/>
          </a:p>
        </p:txBody>
      </p:sp>
      <p:sp>
        <p:nvSpPr>
          <p:cNvPr id="19" name="Text 17"/>
          <p:cNvSpPr/>
          <p:nvPr/>
        </p:nvSpPr>
        <p:spPr>
          <a:xfrm>
            <a:off x="698086" y="4451846"/>
            <a:ext cx="379006" cy="236835"/>
          </a:xfrm>
          <a:prstGeom prst="rect">
            <a:avLst/>
          </a:prstGeom>
          <a:noFill/>
          <a:ln/>
        </p:spPr>
        <p:txBody>
          <a:bodyPr wrap="none" lIns="0" tIns="0" rIns="0" bIns="0" rtlCol="0" anchor="ctr"/>
          <a:lstStyle/>
          <a:p>
            <a:pPr algn="l" indent="0" marL="0">
              <a:lnSpc>
                <a:spcPct val="100000"/>
              </a:lnSpc>
              <a:buNone/>
            </a:pPr>
            <a:r>
              <a:rPr lang="en-US" sz="1450" dirty="0">
                <a:solidFill>
                  <a:srgbClr val="272525"/>
                </a:solidFill>
                <a:latin typeface="Source Serif 4 Light" pitchFamily="34" charset="0"/>
                <a:ea typeface="Source Serif 4 Light" pitchFamily="34" charset="-122"/>
                <a:cs typeface="Source Serif 4 Light" pitchFamily="34" charset="-120"/>
              </a:rPr>
              <a:t>05</a:t>
            </a:r>
            <a:endParaRPr lang="en-US" sz="1450" dirty="0"/>
          </a:p>
        </p:txBody>
      </p:sp>
      <p:sp>
        <p:nvSpPr>
          <p:cNvPr id="20" name="Shape 18"/>
          <p:cNvSpPr/>
          <p:nvPr/>
        </p:nvSpPr>
        <p:spPr>
          <a:xfrm>
            <a:off x="698086" y="4748510"/>
            <a:ext cx="5307773" cy="25400"/>
          </a:xfrm>
          <a:prstGeom prst="rect">
            <a:avLst/>
          </a:prstGeom>
          <a:solidFill>
            <a:srgbClr val="BE49DF"/>
          </a:solidFill>
          <a:ln/>
        </p:spPr>
      </p:sp>
      <p:sp>
        <p:nvSpPr>
          <p:cNvPr id="21" name="Text 19"/>
          <p:cNvSpPr/>
          <p:nvPr/>
        </p:nvSpPr>
        <p:spPr>
          <a:xfrm>
            <a:off x="698086" y="4894064"/>
            <a:ext cx="2380794" cy="278606"/>
          </a:xfrm>
          <a:prstGeom prst="rect">
            <a:avLst/>
          </a:prstGeom>
          <a:noFill/>
          <a:ln/>
        </p:spPr>
        <p:txBody>
          <a:bodyPr wrap="none" lIns="0" tIns="0" rIns="0" bIns="0" rtlCol="0" anchor="t"/>
          <a:lstStyle/>
          <a:p>
            <a:pPr algn="l" indent="0" marL="0">
              <a:lnSpc>
                <a:spcPct val="104000"/>
              </a:lnSpc>
              <a:buNone/>
            </a:pPr>
            <a:r>
              <a:rPr lang="en-US" sz="1750" dirty="0">
                <a:solidFill>
                  <a:srgbClr val="272525"/>
                </a:solidFill>
                <a:latin typeface="Source Serif 4 SemiBold" pitchFamily="34" charset="0"/>
                <a:ea typeface="Source Serif 4 SemiBold" pitchFamily="34" charset="-122"/>
                <a:cs typeface="Source Serif 4 SemiBold" pitchFamily="34" charset="-120"/>
              </a:rPr>
              <a:t>Campaign Parameters</a:t>
            </a:r>
            <a:endParaRPr lang="en-US" sz="1750" dirty="0"/>
          </a:p>
        </p:txBody>
      </p:sp>
      <p:sp>
        <p:nvSpPr>
          <p:cNvPr id="22" name="Text 20"/>
          <p:cNvSpPr/>
          <p:nvPr/>
        </p:nvSpPr>
        <p:spPr>
          <a:xfrm>
            <a:off x="698086" y="5280620"/>
            <a:ext cx="5307773" cy="295573"/>
          </a:xfrm>
          <a:prstGeom prst="rect">
            <a:avLst/>
          </a:prstGeom>
          <a:noFill/>
          <a:ln/>
        </p:spPr>
        <p:txBody>
          <a:bodyPr wrap="none" lIns="0" tIns="0" rIns="0" bIns="0" rtlCol="0" anchor="t"/>
          <a:lstStyle/>
          <a:p>
            <a:pPr algn="l" indent="0" marL="0">
              <a:lnSpc>
                <a:spcPct val="130000"/>
              </a:lnSpc>
              <a:buNone/>
            </a:pPr>
            <a:r>
              <a:rPr lang="en-US" sz="1450" dirty="0">
                <a:solidFill>
                  <a:srgbClr val="272525"/>
                </a:solidFill>
                <a:latin typeface="Source Sans 3" pitchFamily="34" charset="0"/>
                <a:ea typeface="Source Sans 3" pitchFamily="34" charset="-122"/>
                <a:cs typeface="Source Sans 3" pitchFamily="34" charset="-120"/>
              </a:rPr>
              <a:t>Goals, taglines, consistency, duration</a:t>
            </a:r>
            <a:endParaRPr lang="en-US" sz="1450" dirty="0"/>
          </a:p>
        </p:txBody>
      </p:sp>
      <p:sp>
        <p:nvSpPr>
          <p:cNvPr id="23" name="Text 21"/>
          <p:cNvSpPr/>
          <p:nvPr/>
        </p:nvSpPr>
        <p:spPr>
          <a:xfrm>
            <a:off x="6185837" y="4451846"/>
            <a:ext cx="379006" cy="236835"/>
          </a:xfrm>
          <a:prstGeom prst="rect">
            <a:avLst/>
          </a:prstGeom>
          <a:noFill/>
          <a:ln/>
        </p:spPr>
        <p:txBody>
          <a:bodyPr wrap="none" lIns="0" tIns="0" rIns="0" bIns="0" rtlCol="0" anchor="ctr"/>
          <a:lstStyle/>
          <a:p>
            <a:pPr algn="l" indent="0" marL="0">
              <a:lnSpc>
                <a:spcPct val="100000"/>
              </a:lnSpc>
              <a:buNone/>
            </a:pPr>
            <a:r>
              <a:rPr lang="en-US" sz="1450" dirty="0">
                <a:solidFill>
                  <a:srgbClr val="272525"/>
                </a:solidFill>
                <a:latin typeface="Source Serif 4 Light" pitchFamily="34" charset="0"/>
                <a:ea typeface="Source Serif 4 Light" pitchFamily="34" charset="-122"/>
                <a:cs typeface="Source Serif 4 Light" pitchFamily="34" charset="-120"/>
              </a:rPr>
              <a:t>06</a:t>
            </a:r>
            <a:endParaRPr lang="en-US" sz="1450" dirty="0"/>
          </a:p>
        </p:txBody>
      </p:sp>
      <p:sp>
        <p:nvSpPr>
          <p:cNvPr id="24" name="Shape 22"/>
          <p:cNvSpPr/>
          <p:nvPr/>
        </p:nvSpPr>
        <p:spPr>
          <a:xfrm>
            <a:off x="6185837" y="4748510"/>
            <a:ext cx="5307773" cy="25400"/>
          </a:xfrm>
          <a:prstGeom prst="rect">
            <a:avLst/>
          </a:prstGeom>
          <a:solidFill>
            <a:srgbClr val="BE49DF"/>
          </a:solidFill>
          <a:ln/>
        </p:spPr>
      </p:sp>
      <p:sp>
        <p:nvSpPr>
          <p:cNvPr id="25" name="Text 23"/>
          <p:cNvSpPr/>
          <p:nvPr/>
        </p:nvSpPr>
        <p:spPr>
          <a:xfrm>
            <a:off x="6185837" y="4894064"/>
            <a:ext cx="2229390" cy="278606"/>
          </a:xfrm>
          <a:prstGeom prst="rect">
            <a:avLst/>
          </a:prstGeom>
          <a:noFill/>
          <a:ln/>
        </p:spPr>
        <p:txBody>
          <a:bodyPr wrap="none" lIns="0" tIns="0" rIns="0" bIns="0" rtlCol="0" anchor="t"/>
          <a:lstStyle/>
          <a:p>
            <a:pPr algn="l" indent="0" marL="0">
              <a:lnSpc>
                <a:spcPct val="104000"/>
              </a:lnSpc>
              <a:buNone/>
            </a:pPr>
            <a:r>
              <a:rPr lang="en-US" sz="1750" dirty="0">
                <a:solidFill>
                  <a:srgbClr val="272525"/>
                </a:solidFill>
                <a:latin typeface="Source Serif 4 SemiBold" pitchFamily="34" charset="0"/>
                <a:ea typeface="Source Serif 4 SemiBold" pitchFamily="34" charset="-122"/>
                <a:cs typeface="Source Serif 4 SemiBold" pitchFamily="34" charset="-120"/>
              </a:rPr>
              <a:t>Creative Brief</a:t>
            </a:r>
            <a:endParaRPr lang="en-US" sz="1750" dirty="0"/>
          </a:p>
        </p:txBody>
      </p:sp>
      <p:sp>
        <p:nvSpPr>
          <p:cNvPr id="26" name="Text 24"/>
          <p:cNvSpPr/>
          <p:nvPr/>
        </p:nvSpPr>
        <p:spPr>
          <a:xfrm>
            <a:off x="6185837" y="5280620"/>
            <a:ext cx="5307773" cy="295573"/>
          </a:xfrm>
          <a:prstGeom prst="rect">
            <a:avLst/>
          </a:prstGeom>
          <a:noFill/>
          <a:ln/>
        </p:spPr>
        <p:txBody>
          <a:bodyPr wrap="none" lIns="0" tIns="0" rIns="0" bIns="0" rtlCol="0" anchor="t"/>
          <a:lstStyle/>
          <a:p>
            <a:pPr algn="l" indent="0" marL="0">
              <a:lnSpc>
                <a:spcPct val="130000"/>
              </a:lnSpc>
              <a:buNone/>
            </a:pPr>
            <a:r>
              <a:rPr lang="en-US" sz="1450" dirty="0">
                <a:solidFill>
                  <a:srgbClr val="272525"/>
                </a:solidFill>
                <a:latin typeface="Source Sans 3" pitchFamily="34" charset="0"/>
                <a:ea typeface="Source Sans 3" pitchFamily="34" charset="-122"/>
                <a:cs typeface="Source Sans 3" pitchFamily="34" charset="-120"/>
              </a:rPr>
              <a:t>How it facilitates effective advertising</a:t>
            </a:r>
            <a:endParaRPr lang="en-US" sz="1450" dirty="0"/>
          </a:p>
        </p:txBody>
      </p:sp>
      <p:sp>
        <p:nvSpPr>
          <p:cNvPr id="27" name="Text 25"/>
          <p:cNvSpPr/>
          <p:nvPr/>
        </p:nvSpPr>
        <p:spPr>
          <a:xfrm>
            <a:off x="698086" y="5920780"/>
            <a:ext cx="11405108" cy="295573"/>
          </a:xfrm>
          <a:prstGeom prst="rect">
            <a:avLst/>
          </a:prstGeom>
          <a:noFill/>
          <a:ln/>
        </p:spPr>
        <p:txBody>
          <a:bodyPr wrap="none" lIns="0" tIns="0" rIns="0" bIns="0" rtlCol="0" anchor="t"/>
          <a:lstStyle/>
          <a:p>
            <a:pPr algn="l" indent="0" marL="0">
              <a:lnSpc>
                <a:spcPct val="130000"/>
              </a:lnSpc>
              <a:buNone/>
            </a:pPr>
            <a:endParaRPr lang="en-US" sz="14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98086" y="806549"/>
            <a:ext cx="6439930" cy="557312"/>
          </a:xfrm>
          <a:prstGeom prst="rect">
            <a:avLst/>
          </a:prstGeom>
          <a:noFill/>
          <a:ln/>
        </p:spPr>
        <p:txBody>
          <a:bodyPr wrap="none" lIns="0" tIns="0" rIns="0" bIns="0" rtlCol="0" anchor="t"/>
          <a:lstStyle/>
          <a:p>
            <a:pPr algn="l" indent="0" marL="0">
              <a:lnSpc>
                <a:spcPct val="104000"/>
              </a:lnSpc>
              <a:buNone/>
            </a:pPr>
            <a:r>
              <a:rPr lang="en-US" sz="3500" dirty="0">
                <a:solidFill>
                  <a:srgbClr val="000000"/>
                </a:solidFill>
                <a:latin typeface="Source Serif 4 SemiBold" pitchFamily="34" charset="0"/>
                <a:ea typeface="Source Serif 4 SemiBold" pitchFamily="34" charset="-122"/>
                <a:cs typeface="Source Serif 4 SemiBold" pitchFamily="34" charset="-120"/>
              </a:rPr>
              <a:t>The Advertising Landscape</a:t>
            </a:r>
            <a:endParaRPr lang="en-US" sz="3500" dirty="0"/>
          </a:p>
        </p:txBody>
      </p:sp>
      <p:sp>
        <p:nvSpPr>
          <p:cNvPr id="4" name="Text 1"/>
          <p:cNvSpPr/>
          <p:nvPr/>
        </p:nvSpPr>
        <p:spPr>
          <a:xfrm>
            <a:off x="853657" y="1728589"/>
            <a:ext cx="5912397" cy="625376"/>
          </a:xfrm>
          <a:prstGeom prst="rect">
            <a:avLst/>
          </a:prstGeom>
          <a:noFill/>
          <a:ln/>
        </p:spPr>
        <p:txBody>
          <a:bodyPr wrap="none" lIns="0" tIns="0" rIns="0" bIns="0" rtlCol="0" anchor="t"/>
          <a:lstStyle/>
          <a:p>
            <a:pPr algn="ctr" indent="0" marL="0">
              <a:lnSpc>
                <a:spcPct val="83000"/>
              </a:lnSpc>
              <a:buNone/>
            </a:pPr>
            <a:r>
              <a:rPr lang="en-US" sz="4900" dirty="0">
                <a:solidFill>
                  <a:srgbClr val="272525"/>
                </a:solidFill>
                <a:latin typeface="Source Serif 4 SemiBold" pitchFamily="34" charset="0"/>
                <a:ea typeface="Source Serif 4 SemiBold" pitchFamily="34" charset="-122"/>
                <a:cs typeface="Source Serif 4 SemiBold" pitchFamily="34" charset="-120"/>
              </a:rPr>
              <a:t>600</a:t>
            </a:r>
            <a:endParaRPr lang="en-US" sz="4900" dirty="0"/>
          </a:p>
        </p:txBody>
      </p:sp>
      <p:sp>
        <p:nvSpPr>
          <p:cNvPr id="5" name="Text 2"/>
          <p:cNvSpPr/>
          <p:nvPr/>
        </p:nvSpPr>
        <p:spPr>
          <a:xfrm>
            <a:off x="2695210" y="2583656"/>
            <a:ext cx="2229390" cy="278606"/>
          </a:xfrm>
          <a:prstGeom prst="rect">
            <a:avLst/>
          </a:prstGeom>
          <a:noFill/>
          <a:ln/>
        </p:spPr>
        <p:txBody>
          <a:bodyPr wrap="none" lIns="0" tIns="0" rIns="0" bIns="0" rtlCol="0" anchor="t"/>
          <a:lstStyle/>
          <a:p>
            <a:pPr algn="ctr" indent="0" marL="0">
              <a:lnSpc>
                <a:spcPct val="104000"/>
              </a:lnSpc>
              <a:buNone/>
            </a:pPr>
            <a:r>
              <a:rPr lang="en-US" sz="1750" dirty="0">
                <a:solidFill>
                  <a:srgbClr val="272525"/>
                </a:solidFill>
                <a:latin typeface="Source Serif 4 SemiBold" pitchFamily="34" charset="0"/>
                <a:ea typeface="Source Serif 4 SemiBold" pitchFamily="34" charset="-122"/>
                <a:cs typeface="Source Serif 4 SemiBold" pitchFamily="34" charset="-120"/>
              </a:rPr>
              <a:t>Ads per Day</a:t>
            </a:r>
            <a:endParaRPr lang="en-US" sz="1750" dirty="0"/>
          </a:p>
        </p:txBody>
      </p:sp>
      <p:sp>
        <p:nvSpPr>
          <p:cNvPr id="6" name="Text 3"/>
          <p:cNvSpPr/>
          <p:nvPr/>
        </p:nvSpPr>
        <p:spPr>
          <a:xfrm>
            <a:off x="698086" y="2970213"/>
            <a:ext cx="6223638" cy="295573"/>
          </a:xfrm>
          <a:prstGeom prst="rect">
            <a:avLst/>
          </a:prstGeom>
          <a:noFill/>
          <a:ln/>
        </p:spPr>
        <p:txBody>
          <a:bodyPr wrap="none" lIns="0" tIns="0" rIns="0" bIns="0" rtlCol="0" anchor="t"/>
          <a:lstStyle/>
          <a:p>
            <a:pPr algn="ctr" indent="0" marL="0">
              <a:lnSpc>
                <a:spcPct val="130000"/>
              </a:lnSpc>
              <a:buNone/>
            </a:pPr>
            <a:r>
              <a:rPr lang="en-US" sz="1450" dirty="0">
                <a:solidFill>
                  <a:srgbClr val="272525"/>
                </a:solidFill>
                <a:latin typeface="Source Sans 3" pitchFamily="34" charset="0"/>
                <a:ea typeface="Source Sans 3" pitchFamily="34" charset="-122"/>
                <a:cs typeface="Source Sans 3" pitchFamily="34" charset="-120"/>
              </a:rPr>
              <a:t>Average person's daily exposure</a:t>
            </a:r>
            <a:endParaRPr lang="en-US" sz="1450" dirty="0"/>
          </a:p>
        </p:txBody>
      </p:sp>
      <p:sp>
        <p:nvSpPr>
          <p:cNvPr id="7" name="Text 4"/>
          <p:cNvSpPr/>
          <p:nvPr/>
        </p:nvSpPr>
        <p:spPr>
          <a:xfrm>
            <a:off x="853657" y="3720604"/>
            <a:ext cx="5912397" cy="625376"/>
          </a:xfrm>
          <a:prstGeom prst="rect">
            <a:avLst/>
          </a:prstGeom>
          <a:noFill/>
          <a:ln/>
        </p:spPr>
        <p:txBody>
          <a:bodyPr wrap="none" lIns="0" tIns="0" rIns="0" bIns="0" rtlCol="0" anchor="t"/>
          <a:lstStyle/>
          <a:p>
            <a:pPr algn="ctr" indent="0" marL="0">
              <a:lnSpc>
                <a:spcPct val="83000"/>
              </a:lnSpc>
              <a:buNone/>
            </a:pPr>
            <a:r>
              <a:rPr lang="en-US" sz="4900" dirty="0">
                <a:solidFill>
                  <a:srgbClr val="272525"/>
                </a:solidFill>
                <a:latin typeface="Source Serif 4 SemiBold" pitchFamily="34" charset="0"/>
                <a:ea typeface="Source Serif 4 SemiBold" pitchFamily="34" charset="-122"/>
                <a:cs typeface="Source Serif 4 SemiBold" pitchFamily="34" charset="-120"/>
              </a:rPr>
              <a:t>∞</a:t>
            </a:r>
            <a:endParaRPr lang="en-US" sz="4900" dirty="0"/>
          </a:p>
        </p:txBody>
      </p:sp>
      <p:sp>
        <p:nvSpPr>
          <p:cNvPr id="8" name="Text 5"/>
          <p:cNvSpPr/>
          <p:nvPr/>
        </p:nvSpPr>
        <p:spPr>
          <a:xfrm>
            <a:off x="2695210" y="4575671"/>
            <a:ext cx="2229390" cy="278606"/>
          </a:xfrm>
          <a:prstGeom prst="rect">
            <a:avLst/>
          </a:prstGeom>
          <a:noFill/>
          <a:ln/>
        </p:spPr>
        <p:txBody>
          <a:bodyPr wrap="none" lIns="0" tIns="0" rIns="0" bIns="0" rtlCol="0" anchor="t"/>
          <a:lstStyle/>
          <a:p>
            <a:pPr algn="ctr" indent="0" marL="0">
              <a:lnSpc>
                <a:spcPct val="104000"/>
              </a:lnSpc>
              <a:buNone/>
            </a:pPr>
            <a:r>
              <a:rPr lang="en-US" sz="1750" dirty="0">
                <a:solidFill>
                  <a:srgbClr val="272525"/>
                </a:solidFill>
                <a:latin typeface="Source Serif 4 SemiBold" pitchFamily="34" charset="0"/>
                <a:ea typeface="Source Serif 4 SemiBold" pitchFamily="34" charset="-122"/>
                <a:cs typeface="Source Serif 4 SemiBold" pitchFamily="34" charset="-120"/>
              </a:rPr>
              <a:t>Media Channels</a:t>
            </a:r>
            <a:endParaRPr lang="en-US" sz="1750" dirty="0"/>
          </a:p>
        </p:txBody>
      </p:sp>
      <p:sp>
        <p:nvSpPr>
          <p:cNvPr id="9" name="Text 6"/>
          <p:cNvSpPr/>
          <p:nvPr/>
        </p:nvSpPr>
        <p:spPr>
          <a:xfrm>
            <a:off x="698086" y="4962227"/>
            <a:ext cx="6223638" cy="295573"/>
          </a:xfrm>
          <a:prstGeom prst="rect">
            <a:avLst/>
          </a:prstGeom>
          <a:noFill/>
          <a:ln/>
        </p:spPr>
        <p:txBody>
          <a:bodyPr wrap="none" lIns="0" tIns="0" rIns="0" bIns="0" rtlCol="0" anchor="t"/>
          <a:lstStyle/>
          <a:p>
            <a:pPr algn="ctr" indent="0" marL="0">
              <a:lnSpc>
                <a:spcPct val="130000"/>
              </a:lnSpc>
              <a:buNone/>
            </a:pPr>
            <a:r>
              <a:rPr lang="en-US" sz="1450" dirty="0">
                <a:solidFill>
                  <a:srgbClr val="272525"/>
                </a:solidFill>
                <a:latin typeface="Source Sans 3" pitchFamily="34" charset="0"/>
                <a:ea typeface="Source Sans 3" pitchFamily="34" charset="-122"/>
                <a:cs typeface="Source Sans 3" pitchFamily="34" charset="-120"/>
              </a:rPr>
              <a:t>TV, radio, print, internet, social, mobile</a:t>
            </a:r>
            <a:endParaRPr lang="en-US" sz="1450" dirty="0"/>
          </a:p>
        </p:txBody>
      </p:sp>
      <p:sp>
        <p:nvSpPr>
          <p:cNvPr id="10" name="Text 7"/>
          <p:cNvSpPr/>
          <p:nvPr/>
        </p:nvSpPr>
        <p:spPr>
          <a:xfrm>
            <a:off x="698086" y="5460305"/>
            <a:ext cx="6223638" cy="591145"/>
          </a:xfrm>
          <a:prstGeom prst="rect">
            <a:avLst/>
          </a:prstGeom>
          <a:noFill/>
          <a:ln/>
        </p:spPr>
        <p:txBody>
          <a:bodyPr wrap="square" lIns="0" tIns="0" rIns="0" bIns="0" rtlCol="0" anchor="t">
            <a:normAutofit/>
          </a:bodyPr>
          <a:lstStyle/>
          <a:p>
            <a:pPr algn="l" indent="0" marL="0">
              <a:lnSpc>
                <a:spcPct val="130000"/>
              </a:lnSpc>
              <a:buNone/>
            </a:pPr>
            <a:r>
              <a:rPr lang="en-US" sz="1450" dirty="0">
                <a:solidFill>
                  <a:srgbClr val="272525"/>
                </a:solidFill>
                <a:latin typeface="Source Sans 3" pitchFamily="34" charset="0"/>
                <a:ea typeface="Source Sans 3" pitchFamily="34" charset="-122"/>
                <a:cs typeface="Source Sans 3" pitchFamily="34" charset="-120"/>
              </a:rPr>
              <a:t>Today's challenge: break through the clutter across multiple mediums simultaneously.</a:t>
            </a:r>
            <a:endParaRPr lang="en-US" sz="14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69971" y="844153"/>
            <a:ext cx="3660386" cy="381298"/>
          </a:xfrm>
          <a:prstGeom prst="rect">
            <a:avLst/>
          </a:prstGeom>
          <a:noFill/>
          <a:ln/>
        </p:spPr>
        <p:txBody>
          <a:bodyPr wrap="none" lIns="0" tIns="0" rIns="0" bIns="0" rtlCol="0" anchor="t"/>
          <a:lstStyle/>
          <a:p>
            <a:pPr algn="l" indent="0" marL="0">
              <a:lnSpc>
                <a:spcPct val="104000"/>
              </a:lnSpc>
              <a:buNone/>
            </a:pPr>
            <a:r>
              <a:rPr lang="en-US" sz="2400" dirty="0">
                <a:solidFill>
                  <a:srgbClr val="000000"/>
                </a:solidFill>
                <a:latin typeface="Source Serif 4 SemiBold" pitchFamily="34" charset="0"/>
                <a:ea typeface="Source Serif 4 SemiBold" pitchFamily="34" charset="-122"/>
                <a:cs typeface="Source Serif 4 SemiBold" pitchFamily="34" charset="-120"/>
              </a:rPr>
              <a:t>Types of Advertising</a:t>
            </a:r>
            <a:endParaRPr lang="en-US" sz="2400" dirty="0"/>
          </a:p>
        </p:txBody>
      </p:sp>
      <p:pic>
        <p:nvPicPr>
          <p:cNvPr id="4"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269971" y="1351855"/>
            <a:ext cx="6223638" cy="931168"/>
          </a:xfrm>
          <a:prstGeom prst="rect">
            <a:avLst/>
          </a:prstGeom>
        </p:spPr>
      </p:pic>
      <p:pic>
        <p:nvPicPr>
          <p:cNvPr id="5"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447866" y="1720155"/>
            <a:ext cx="194464" cy="194469"/>
          </a:xfrm>
          <a:prstGeom prst="rect">
            <a:avLst/>
          </a:prstGeom>
        </p:spPr>
      </p:pic>
      <p:sp>
        <p:nvSpPr>
          <p:cNvPr id="6" name="Text 1"/>
          <p:cNvSpPr/>
          <p:nvPr/>
        </p:nvSpPr>
        <p:spPr>
          <a:xfrm>
            <a:off x="5891859" y="1500485"/>
            <a:ext cx="1525351" cy="190599"/>
          </a:xfrm>
          <a:prstGeom prst="rect">
            <a:avLst/>
          </a:prstGeom>
          <a:noFill/>
          <a:ln/>
        </p:spPr>
        <p:txBody>
          <a:bodyPr wrap="none" lIns="0" tIns="0" rIns="0" bIns="0" rtlCol="0" anchor="t"/>
          <a:lstStyle/>
          <a:p>
            <a:pPr algn="l" indent="0" marL="0">
              <a:lnSpc>
                <a:spcPct val="104000"/>
              </a:lnSpc>
              <a:buNone/>
            </a:pPr>
            <a:r>
              <a:rPr lang="en-US" sz="1200" dirty="0">
                <a:solidFill>
                  <a:srgbClr val="272525"/>
                </a:solidFill>
                <a:latin typeface="Source Serif 4 SemiBold" pitchFamily="34" charset="0"/>
                <a:ea typeface="Source Serif 4 SemiBold" pitchFamily="34" charset="-122"/>
                <a:cs typeface="Source Serif 4 SemiBold" pitchFamily="34" charset="-120"/>
              </a:rPr>
              <a:t>Product Advertising</a:t>
            </a:r>
            <a:endParaRPr lang="en-US" sz="1200" dirty="0"/>
          </a:p>
        </p:txBody>
      </p:sp>
      <p:sp>
        <p:nvSpPr>
          <p:cNvPr id="7" name="Text 2"/>
          <p:cNvSpPr/>
          <p:nvPr/>
        </p:nvSpPr>
        <p:spPr>
          <a:xfrm>
            <a:off x="5891859" y="1741587"/>
            <a:ext cx="5453125" cy="392807"/>
          </a:xfrm>
          <a:prstGeom prst="rect">
            <a:avLst/>
          </a:prstGeom>
          <a:noFill/>
          <a:ln/>
        </p:spPr>
        <p:txBody>
          <a:bodyPr wrap="square" lIns="0" tIns="0" rIns="0" bIns="0" rtlCol="0" anchor="t"/>
          <a:lstStyle/>
          <a:p>
            <a:pPr algn="l" indent="0" marL="0">
              <a:lnSpc>
                <a:spcPct val="110000"/>
              </a:lnSpc>
              <a:spcAft>
                <a:spcPts val="350"/>
              </a:spcAft>
              <a:buNone/>
            </a:pPr>
            <a:r>
              <a:rPr lang="en-US" sz="1000" dirty="0">
                <a:solidFill>
                  <a:srgbClr val="272525"/>
                </a:solidFill>
                <a:latin typeface="Source Sans 3" pitchFamily="34" charset="0"/>
                <a:ea typeface="Source Sans 3" pitchFamily="34" charset="-122"/>
                <a:cs typeface="Source Sans 3" pitchFamily="34" charset="-120"/>
              </a:rPr>
              <a:t>Promotes specific goods or services to increase sales or adoption.</a:t>
            </a:r>
            <a:endParaRPr lang="en-US" sz="1000" dirty="0"/>
          </a:p>
          <a:p>
            <a:pPr algn="l" indent="0" marL="0">
              <a:lnSpc>
                <a:spcPct val="110000"/>
              </a:lnSpc>
              <a:buNone/>
            </a:pPr>
            <a:r>
              <a:rPr lang="en-US" sz="1000" b="1" dirty="0">
                <a:solidFill>
                  <a:srgbClr val="272525"/>
                </a:solidFill>
                <a:latin typeface="Source Sans 3 Bold" pitchFamily="34" charset="0"/>
                <a:ea typeface="Source Sans 3 Bold" pitchFamily="34" charset="-122"/>
                <a:cs typeface="Source Sans 3 Bold" pitchFamily="34" charset="-120"/>
              </a:rPr>
              <a:t>Example:</a:t>
            </a:r>
            <a:pPr algn="l" indent="0" marL="0">
              <a:lnSpc>
                <a:spcPct val="110000"/>
              </a:lnSpc>
              <a:buNone/>
            </a:pPr>
            <a:r>
              <a:rPr lang="en-US" sz="1000" dirty="0">
                <a:solidFill>
                  <a:srgbClr val="272525"/>
                </a:solidFill>
                <a:latin typeface="Source Sans 3" pitchFamily="34" charset="0"/>
                <a:ea typeface="Source Sans 3" pitchFamily="34" charset="-122"/>
                <a:cs typeface="Source Sans 3" pitchFamily="34" charset="-120"/>
              </a:rPr>
              <a:t> A commercial for the latest smartphone model highlighting its new camera features.</a:t>
            </a:r>
            <a:endParaRPr lang="en-US" sz="1000" dirty="0"/>
          </a:p>
        </p:txBody>
      </p:sp>
      <p:pic>
        <p:nvPicPr>
          <p:cNvPr id="8"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269971" y="2367260"/>
            <a:ext cx="6223638" cy="1102320"/>
          </a:xfrm>
          <a:prstGeom prst="rect">
            <a:avLst/>
          </a:prstGeom>
        </p:spPr>
      </p:pic>
      <p:pic>
        <p:nvPicPr>
          <p:cNvPr id="9"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447866" y="2821186"/>
            <a:ext cx="194464" cy="194469"/>
          </a:xfrm>
          <a:prstGeom prst="rect">
            <a:avLst/>
          </a:prstGeom>
        </p:spPr>
      </p:pic>
      <p:sp>
        <p:nvSpPr>
          <p:cNvPr id="10" name="Text 3"/>
          <p:cNvSpPr/>
          <p:nvPr/>
        </p:nvSpPr>
        <p:spPr>
          <a:xfrm>
            <a:off x="5891859" y="2515890"/>
            <a:ext cx="1816253" cy="190599"/>
          </a:xfrm>
          <a:prstGeom prst="rect">
            <a:avLst/>
          </a:prstGeom>
          <a:noFill/>
          <a:ln/>
        </p:spPr>
        <p:txBody>
          <a:bodyPr wrap="none" lIns="0" tIns="0" rIns="0" bIns="0" rtlCol="0" anchor="t"/>
          <a:lstStyle/>
          <a:p>
            <a:pPr algn="l" indent="0" marL="0">
              <a:lnSpc>
                <a:spcPct val="104000"/>
              </a:lnSpc>
              <a:buNone/>
            </a:pPr>
            <a:r>
              <a:rPr lang="en-US" sz="1200" dirty="0">
                <a:solidFill>
                  <a:srgbClr val="272525"/>
                </a:solidFill>
                <a:latin typeface="Source Serif 4 SemiBold" pitchFamily="34" charset="0"/>
                <a:ea typeface="Source Serif 4 SemiBold" pitchFamily="34" charset="-122"/>
                <a:cs typeface="Source Serif 4 SemiBold" pitchFamily="34" charset="-120"/>
              </a:rPr>
              <a:t>Institutional Advertising</a:t>
            </a:r>
            <a:endParaRPr lang="en-US" sz="1200" dirty="0"/>
          </a:p>
        </p:txBody>
      </p:sp>
      <p:sp>
        <p:nvSpPr>
          <p:cNvPr id="11" name="Text 4"/>
          <p:cNvSpPr/>
          <p:nvPr/>
        </p:nvSpPr>
        <p:spPr>
          <a:xfrm>
            <a:off x="5891859" y="2756991"/>
            <a:ext cx="5453125" cy="563959"/>
          </a:xfrm>
          <a:prstGeom prst="rect">
            <a:avLst/>
          </a:prstGeom>
          <a:noFill/>
          <a:ln/>
        </p:spPr>
        <p:txBody>
          <a:bodyPr wrap="square" lIns="0" tIns="0" rIns="0" bIns="0" rtlCol="0" anchor="t"/>
          <a:lstStyle/>
          <a:p>
            <a:pPr algn="l" indent="0" marL="0">
              <a:lnSpc>
                <a:spcPct val="110000"/>
              </a:lnSpc>
              <a:spcAft>
                <a:spcPts val="350"/>
              </a:spcAft>
              <a:buNone/>
            </a:pPr>
            <a:r>
              <a:rPr lang="en-US" sz="1000" dirty="0">
                <a:solidFill>
                  <a:srgbClr val="272525"/>
                </a:solidFill>
                <a:latin typeface="Source Sans 3" pitchFamily="34" charset="0"/>
                <a:ea typeface="Source Sans 3" pitchFamily="34" charset="-122"/>
                <a:cs typeface="Source Sans 3" pitchFamily="34" charset="-120"/>
              </a:rPr>
              <a:t>Builds goodwill and enhances a company's overall image rather than promoting specific products.</a:t>
            </a:r>
            <a:endParaRPr lang="en-US" sz="1000" dirty="0"/>
          </a:p>
          <a:p>
            <a:pPr algn="l" indent="0" marL="0">
              <a:lnSpc>
                <a:spcPct val="110000"/>
              </a:lnSpc>
              <a:buNone/>
            </a:pPr>
            <a:r>
              <a:rPr lang="en-US" sz="1000" b="1" dirty="0">
                <a:solidFill>
                  <a:srgbClr val="272525"/>
                </a:solidFill>
                <a:latin typeface="Source Sans 3 Bold" pitchFamily="34" charset="0"/>
                <a:ea typeface="Source Sans 3 Bold" pitchFamily="34" charset="-122"/>
                <a:cs typeface="Source Sans 3 Bold" pitchFamily="34" charset="-120"/>
              </a:rPr>
              <a:t>Example:</a:t>
            </a:r>
            <a:pPr algn="l" indent="0" marL="0">
              <a:lnSpc>
                <a:spcPct val="110000"/>
              </a:lnSpc>
              <a:buNone/>
            </a:pPr>
            <a:r>
              <a:rPr lang="en-US" sz="1000" dirty="0">
                <a:solidFill>
                  <a:srgbClr val="272525"/>
                </a:solidFill>
                <a:latin typeface="Source Sans 3" pitchFamily="34" charset="0"/>
                <a:ea typeface="Source Sans 3" pitchFamily="34" charset="-122"/>
                <a:cs typeface="Source Sans 3" pitchFamily="34" charset="-120"/>
              </a:rPr>
              <a:t> A technology company showcasing its commitment to education and community development.</a:t>
            </a:r>
            <a:endParaRPr lang="en-US" sz="1000" dirty="0"/>
          </a:p>
        </p:txBody>
      </p:sp>
      <p:pic>
        <p:nvPicPr>
          <p:cNvPr id="12" name="Image 5" descr="preencoded.png">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269971" y="3553817"/>
            <a:ext cx="6223638" cy="1102320"/>
          </a:xfrm>
          <a:prstGeom prst="rect">
            <a:avLst/>
          </a:prstGeom>
        </p:spPr>
      </p:pic>
      <p:pic>
        <p:nvPicPr>
          <p:cNvPr id="13" name="Image 6" descr="preencoded.png">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447866" y="4007743"/>
            <a:ext cx="194464" cy="194469"/>
          </a:xfrm>
          <a:prstGeom prst="rect">
            <a:avLst/>
          </a:prstGeom>
        </p:spPr>
      </p:pic>
      <p:sp>
        <p:nvSpPr>
          <p:cNvPr id="14" name="Text 5"/>
          <p:cNvSpPr/>
          <p:nvPr/>
        </p:nvSpPr>
        <p:spPr>
          <a:xfrm>
            <a:off x="5891859" y="3702447"/>
            <a:ext cx="1601747" cy="190599"/>
          </a:xfrm>
          <a:prstGeom prst="rect">
            <a:avLst/>
          </a:prstGeom>
          <a:noFill/>
          <a:ln/>
        </p:spPr>
        <p:txBody>
          <a:bodyPr wrap="none" lIns="0" tIns="0" rIns="0" bIns="0" rtlCol="0" anchor="t"/>
          <a:lstStyle/>
          <a:p>
            <a:pPr algn="l" indent="0" marL="0">
              <a:lnSpc>
                <a:spcPct val="104000"/>
              </a:lnSpc>
              <a:buNone/>
            </a:pPr>
            <a:r>
              <a:rPr lang="en-US" sz="1200" dirty="0">
                <a:solidFill>
                  <a:srgbClr val="272525"/>
                </a:solidFill>
                <a:latin typeface="Source Serif 4 SemiBold" pitchFamily="34" charset="0"/>
                <a:ea typeface="Source Serif 4 SemiBold" pitchFamily="34" charset="-122"/>
                <a:cs typeface="Source Serif 4 SemiBold" pitchFamily="34" charset="-120"/>
              </a:rPr>
              <a:t>Advocacy Advertising</a:t>
            </a:r>
            <a:endParaRPr lang="en-US" sz="1200" dirty="0"/>
          </a:p>
        </p:txBody>
      </p:sp>
      <p:sp>
        <p:nvSpPr>
          <p:cNvPr id="15" name="Text 6"/>
          <p:cNvSpPr/>
          <p:nvPr/>
        </p:nvSpPr>
        <p:spPr>
          <a:xfrm>
            <a:off x="5891859" y="3943548"/>
            <a:ext cx="5453125" cy="563959"/>
          </a:xfrm>
          <a:prstGeom prst="rect">
            <a:avLst/>
          </a:prstGeom>
          <a:noFill/>
          <a:ln/>
        </p:spPr>
        <p:txBody>
          <a:bodyPr wrap="square" lIns="0" tIns="0" rIns="0" bIns="0" rtlCol="0" anchor="t">
            <a:normAutofit/>
          </a:bodyPr>
          <a:lstStyle/>
          <a:p>
            <a:pPr algn="l" indent="0" marL="0">
              <a:lnSpc>
                <a:spcPct val="110000"/>
              </a:lnSpc>
              <a:spcAft>
                <a:spcPts val="350"/>
              </a:spcAft>
              <a:buNone/>
            </a:pPr>
            <a:r>
              <a:rPr lang="en-US" sz="1000" dirty="0">
                <a:solidFill>
                  <a:srgbClr val="272525"/>
                </a:solidFill>
                <a:latin typeface="Source Sans 3" pitchFamily="34" charset="0"/>
                <a:ea typeface="Source Sans 3" pitchFamily="34" charset="-122"/>
                <a:cs typeface="Source Sans 3" pitchFamily="34" charset="-120"/>
              </a:rPr>
              <a:t>Communicates a company's stance on social, political, or environmental issues to influence public opinion.</a:t>
            </a:r>
            <a:endParaRPr lang="en-US" sz="1000" dirty="0"/>
          </a:p>
          <a:p>
            <a:pPr algn="l" indent="0" marL="0">
              <a:lnSpc>
                <a:spcPct val="110000"/>
              </a:lnSpc>
              <a:buNone/>
            </a:pPr>
            <a:r>
              <a:rPr lang="en-US" sz="1000" b="1" dirty="0">
                <a:solidFill>
                  <a:srgbClr val="272525"/>
                </a:solidFill>
                <a:latin typeface="Source Sans 3 Bold" pitchFamily="34" charset="0"/>
                <a:ea typeface="Source Sans 3 Bold" pitchFamily="34" charset="-122"/>
                <a:cs typeface="Source Sans 3 Bold" pitchFamily="34" charset="-120"/>
              </a:rPr>
              <a:t>Example:</a:t>
            </a:r>
            <a:pPr algn="l" indent="0" marL="0">
              <a:lnSpc>
                <a:spcPct val="110000"/>
              </a:lnSpc>
              <a:buNone/>
            </a:pPr>
            <a:r>
              <a:rPr lang="en-US" sz="1000" dirty="0">
                <a:solidFill>
                  <a:srgbClr val="272525"/>
                </a:solidFill>
                <a:latin typeface="Source Sans 3" pitchFamily="34" charset="0"/>
                <a:ea typeface="Source Sans 3" pitchFamily="34" charset="-122"/>
                <a:cs typeface="Source Sans 3" pitchFamily="34" charset="-120"/>
              </a:rPr>
              <a:t> An apparel brand running ads promoting sustainable fashion practices and ethical labor.</a:t>
            </a:r>
            <a:endParaRPr lang="en-US" sz="1000" dirty="0"/>
          </a:p>
        </p:txBody>
      </p:sp>
      <p:pic>
        <p:nvPicPr>
          <p:cNvPr id="16" name="Image 7" descr="preencoded.png">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269971" y="4740374"/>
            <a:ext cx="6223638" cy="1273473"/>
          </a:xfrm>
          <a:prstGeom prst="rect">
            <a:avLst/>
          </a:prstGeom>
        </p:spPr>
      </p:pic>
      <p:pic>
        <p:nvPicPr>
          <p:cNvPr id="17" name="Image 8" descr="preencoded.png">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5447866" y="5279827"/>
            <a:ext cx="194464" cy="194469"/>
          </a:xfrm>
          <a:prstGeom prst="rect">
            <a:avLst/>
          </a:prstGeom>
        </p:spPr>
      </p:pic>
      <p:sp>
        <p:nvSpPr>
          <p:cNvPr id="18" name="Text 7"/>
          <p:cNvSpPr/>
          <p:nvPr/>
        </p:nvSpPr>
        <p:spPr>
          <a:xfrm>
            <a:off x="5891859" y="4889004"/>
            <a:ext cx="1937694" cy="190599"/>
          </a:xfrm>
          <a:prstGeom prst="rect">
            <a:avLst/>
          </a:prstGeom>
          <a:noFill/>
          <a:ln/>
        </p:spPr>
        <p:txBody>
          <a:bodyPr wrap="none" lIns="0" tIns="0" rIns="0" bIns="0" rtlCol="0" anchor="t"/>
          <a:lstStyle/>
          <a:p>
            <a:pPr algn="l" indent="0" marL="0">
              <a:lnSpc>
                <a:spcPct val="104000"/>
              </a:lnSpc>
              <a:buNone/>
            </a:pPr>
            <a:r>
              <a:rPr lang="en-US" sz="1200" dirty="0">
                <a:solidFill>
                  <a:srgbClr val="272525"/>
                </a:solidFill>
                <a:latin typeface="Source Serif 4 SemiBold" pitchFamily="34" charset="0"/>
                <a:ea typeface="Source Serif 4 SemiBold" pitchFamily="34" charset="-122"/>
                <a:cs typeface="Source Serif 4 SemiBold" pitchFamily="34" charset="-120"/>
              </a:rPr>
              <a:t>Cause-Related Advertising</a:t>
            </a:r>
            <a:endParaRPr lang="en-US" sz="1200" dirty="0"/>
          </a:p>
        </p:txBody>
      </p:sp>
      <p:sp>
        <p:nvSpPr>
          <p:cNvPr id="19" name="Text 8"/>
          <p:cNvSpPr/>
          <p:nvPr/>
        </p:nvSpPr>
        <p:spPr>
          <a:xfrm>
            <a:off x="5891859" y="5130105"/>
            <a:ext cx="5453125" cy="735112"/>
          </a:xfrm>
          <a:prstGeom prst="rect">
            <a:avLst/>
          </a:prstGeom>
          <a:noFill/>
          <a:ln/>
        </p:spPr>
        <p:txBody>
          <a:bodyPr wrap="square" lIns="0" tIns="0" rIns="0" bIns="0" rtlCol="0" anchor="t">
            <a:normAutofit/>
          </a:bodyPr>
          <a:lstStyle/>
          <a:p>
            <a:pPr algn="l" indent="0" marL="0">
              <a:lnSpc>
                <a:spcPct val="110000"/>
              </a:lnSpc>
              <a:spcAft>
                <a:spcPts val="350"/>
              </a:spcAft>
              <a:buNone/>
            </a:pPr>
            <a:r>
              <a:rPr lang="en-US" sz="1000" dirty="0">
                <a:solidFill>
                  <a:srgbClr val="272525"/>
                </a:solidFill>
                <a:latin typeface="Source Sans 3" pitchFamily="34" charset="0"/>
                <a:ea typeface="Source Sans 3" pitchFamily="34" charset="-122"/>
                <a:cs typeface="Source Sans 3" pitchFamily="34" charset="-120"/>
              </a:rPr>
              <a:t>Links a company's product or service to a charitable cause, often with a promise of a donation based on sales.</a:t>
            </a:r>
            <a:endParaRPr lang="en-US" sz="1000" dirty="0"/>
          </a:p>
          <a:p>
            <a:pPr algn="l" indent="0" marL="0">
              <a:lnSpc>
                <a:spcPct val="110000"/>
              </a:lnSpc>
              <a:buNone/>
            </a:pPr>
            <a:r>
              <a:rPr lang="en-US" sz="1000" b="1" dirty="0">
                <a:solidFill>
                  <a:srgbClr val="272525"/>
                </a:solidFill>
                <a:latin typeface="Source Sans 3 Bold" pitchFamily="34" charset="0"/>
                <a:ea typeface="Source Sans 3 Bold" pitchFamily="34" charset="-122"/>
                <a:cs typeface="Source Sans 3 Bold" pitchFamily="34" charset="-120"/>
              </a:rPr>
              <a:t>Example:</a:t>
            </a:r>
            <a:pPr algn="l" indent="0" marL="0">
              <a:lnSpc>
                <a:spcPct val="110000"/>
              </a:lnSpc>
              <a:buNone/>
            </a:pPr>
            <a:r>
              <a:rPr lang="en-US" sz="1000" dirty="0">
                <a:solidFill>
                  <a:srgbClr val="272525"/>
                </a:solidFill>
                <a:latin typeface="Source Sans 3" pitchFamily="34" charset="0"/>
                <a:ea typeface="Source Sans 3" pitchFamily="34" charset="-122"/>
                <a:cs typeface="Source Sans 3" pitchFamily="34" charset="-120"/>
              </a:rPr>
              <a:t> A coffee company stating that for every bag sold, a portion goes to support clean water initiatives.</a:t>
            </a:r>
            <a:endParaRPr lang="en-US" sz="1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698086" y="586780"/>
            <a:ext cx="4453421" cy="375345"/>
          </a:xfrm>
          <a:prstGeom prst="rect">
            <a:avLst/>
          </a:prstGeom>
          <a:noFill/>
          <a:ln/>
        </p:spPr>
        <p:txBody>
          <a:bodyPr wrap="none" lIns="0" tIns="0" rIns="0" bIns="0" rtlCol="0" anchor="t"/>
          <a:lstStyle/>
          <a:p>
            <a:pPr algn="l" indent="0" marL="0">
              <a:lnSpc>
                <a:spcPct val="104000"/>
              </a:lnSpc>
              <a:buNone/>
            </a:pPr>
            <a:r>
              <a:rPr lang="en-US" sz="2350" dirty="0">
                <a:solidFill>
                  <a:srgbClr val="000000"/>
                </a:solidFill>
                <a:latin typeface="Source Serif 4 SemiBold" pitchFamily="34" charset="0"/>
                <a:ea typeface="Source Serif 4 SemiBold" pitchFamily="34" charset="-122"/>
                <a:cs typeface="Source Serif 4 SemiBold" pitchFamily="34" charset="-120"/>
              </a:rPr>
              <a:t>Hierarchy of Effects Model</a:t>
            </a:r>
            <a:endParaRPr lang="en-US" sz="2350" dirty="0"/>
          </a:p>
        </p:txBody>
      </p:sp>
      <p:pic>
        <p:nvPicPr>
          <p:cNvPr id="3" name="Image 0" descr="preencoded.png">    </p:cNvPr>
          <p:cNvPicPr>
            <a:picLocks noChangeAspect="1"/>
          </p:cNvPicPr>
          <p:nvPr/>
        </p:nvPicPr>
        <p:blipFill>
          <a:blip r:embed="rId1"/>
          <a:stretch>
            <a:fillRect/>
          </a:stretch>
        </p:blipFill>
        <p:spPr>
          <a:xfrm>
            <a:off x="1907036" y="2715022"/>
            <a:ext cx="4490131" cy="1684933"/>
          </a:xfrm>
          <a:prstGeom prst="rect">
            <a:avLst/>
          </a:prstGeom>
        </p:spPr>
      </p:pic>
      <p:sp>
        <p:nvSpPr>
          <p:cNvPr id="4" name="Text 1"/>
          <p:cNvSpPr/>
          <p:nvPr/>
        </p:nvSpPr>
        <p:spPr>
          <a:xfrm>
            <a:off x="5535009" y="3994763"/>
            <a:ext cx="677241" cy="122710"/>
          </a:xfrm>
          <a:prstGeom prst="rect">
            <a:avLst/>
          </a:prstGeom>
          <a:noFill/>
          <a:ln/>
        </p:spPr>
        <p:txBody>
          <a:bodyPr wrap="none" lIns="0" tIns="0" rIns="0" bIns="0" rtlCol="0" anchor="t"/>
          <a:lstStyle/>
          <a:p>
            <a:pPr algn="ctr" indent="0" marL="0">
              <a:lnSpc>
                <a:spcPct val="104000"/>
              </a:lnSpc>
              <a:buNone/>
            </a:pPr>
            <a:r>
              <a:rPr lang="en-US" sz="750" dirty="0">
                <a:solidFill>
                  <a:srgbClr val="272525"/>
                </a:solidFill>
                <a:latin typeface="Source Serif 4 SemiBold" pitchFamily="34" charset="0"/>
                <a:ea typeface="Source Serif 4 SemiBold" pitchFamily="34" charset="-122"/>
                <a:cs typeface="Source Serif 4 SemiBold" pitchFamily="34" charset="-120"/>
              </a:rPr>
              <a:t>Conviction</a:t>
            </a:r>
            <a:endParaRPr lang="en-US" sz="750" dirty="0"/>
          </a:p>
        </p:txBody>
      </p:sp>
      <p:sp>
        <p:nvSpPr>
          <p:cNvPr id="5" name="Text 2"/>
          <p:cNvSpPr/>
          <p:nvPr/>
        </p:nvSpPr>
        <p:spPr>
          <a:xfrm>
            <a:off x="4681500" y="3994763"/>
            <a:ext cx="677241" cy="122710"/>
          </a:xfrm>
          <a:prstGeom prst="rect">
            <a:avLst/>
          </a:prstGeom>
          <a:noFill/>
          <a:ln/>
        </p:spPr>
        <p:txBody>
          <a:bodyPr wrap="none" lIns="0" tIns="0" rIns="0" bIns="0" rtlCol="0" anchor="t"/>
          <a:lstStyle/>
          <a:p>
            <a:pPr algn="ctr" indent="0" marL="0">
              <a:lnSpc>
                <a:spcPct val="104000"/>
              </a:lnSpc>
              <a:buNone/>
            </a:pPr>
            <a:r>
              <a:rPr lang="en-US" sz="750" dirty="0">
                <a:solidFill>
                  <a:srgbClr val="272525"/>
                </a:solidFill>
                <a:latin typeface="Source Serif 4 SemiBold" pitchFamily="34" charset="0"/>
                <a:ea typeface="Source Serif 4 SemiBold" pitchFamily="34" charset="-122"/>
                <a:cs typeface="Source Serif 4 SemiBold" pitchFamily="34" charset="-120"/>
              </a:rPr>
              <a:t>Preference</a:t>
            </a:r>
            <a:endParaRPr lang="en-US" sz="750" dirty="0"/>
          </a:p>
        </p:txBody>
      </p:sp>
      <p:sp>
        <p:nvSpPr>
          <p:cNvPr id="6" name="Text 3"/>
          <p:cNvSpPr/>
          <p:nvPr/>
        </p:nvSpPr>
        <p:spPr>
          <a:xfrm>
            <a:off x="3832629" y="3994763"/>
            <a:ext cx="677241" cy="122710"/>
          </a:xfrm>
          <a:prstGeom prst="rect">
            <a:avLst/>
          </a:prstGeom>
          <a:noFill/>
          <a:ln/>
        </p:spPr>
        <p:txBody>
          <a:bodyPr wrap="none" lIns="0" tIns="0" rIns="0" bIns="0" rtlCol="0" anchor="t"/>
          <a:lstStyle/>
          <a:p>
            <a:pPr algn="ctr" indent="0" marL="0">
              <a:lnSpc>
                <a:spcPct val="104000"/>
              </a:lnSpc>
              <a:buNone/>
            </a:pPr>
            <a:r>
              <a:rPr lang="en-US" sz="750" dirty="0">
                <a:solidFill>
                  <a:srgbClr val="272525"/>
                </a:solidFill>
                <a:latin typeface="Source Serif 4 SemiBold" pitchFamily="34" charset="0"/>
                <a:ea typeface="Source Serif 4 SemiBold" pitchFamily="34" charset="-122"/>
                <a:cs typeface="Source Serif 4 SemiBold" pitchFamily="34" charset="-120"/>
              </a:rPr>
              <a:t>Liking</a:t>
            </a:r>
            <a:endParaRPr lang="en-US" sz="750" dirty="0"/>
          </a:p>
        </p:txBody>
      </p:sp>
      <p:sp>
        <p:nvSpPr>
          <p:cNvPr id="7" name="Text 4"/>
          <p:cNvSpPr/>
          <p:nvPr/>
        </p:nvSpPr>
        <p:spPr>
          <a:xfrm>
            <a:off x="2983759" y="3994763"/>
            <a:ext cx="677241" cy="122710"/>
          </a:xfrm>
          <a:prstGeom prst="rect">
            <a:avLst/>
          </a:prstGeom>
          <a:noFill/>
          <a:ln/>
        </p:spPr>
        <p:txBody>
          <a:bodyPr wrap="none" lIns="0" tIns="0" rIns="0" bIns="0" rtlCol="0" anchor="t"/>
          <a:lstStyle/>
          <a:p>
            <a:pPr algn="ctr" indent="0" marL="0">
              <a:lnSpc>
                <a:spcPct val="104000"/>
              </a:lnSpc>
              <a:buNone/>
            </a:pPr>
            <a:r>
              <a:rPr lang="en-US" sz="750" dirty="0">
                <a:solidFill>
                  <a:srgbClr val="272525"/>
                </a:solidFill>
                <a:latin typeface="Source Serif 4 SemiBold" pitchFamily="34" charset="0"/>
                <a:ea typeface="Source Serif 4 SemiBold" pitchFamily="34" charset="-122"/>
                <a:cs typeface="Source Serif 4 SemiBold" pitchFamily="34" charset="-120"/>
              </a:rPr>
              <a:t>Knowledge</a:t>
            </a:r>
            <a:endParaRPr lang="en-US" sz="750" dirty="0"/>
          </a:p>
        </p:txBody>
      </p:sp>
      <p:sp>
        <p:nvSpPr>
          <p:cNvPr id="8" name="Text 5"/>
          <p:cNvSpPr/>
          <p:nvPr/>
        </p:nvSpPr>
        <p:spPr>
          <a:xfrm>
            <a:off x="2116334" y="3994763"/>
            <a:ext cx="677241" cy="122710"/>
          </a:xfrm>
          <a:prstGeom prst="rect">
            <a:avLst/>
          </a:prstGeom>
          <a:noFill/>
          <a:ln/>
        </p:spPr>
        <p:txBody>
          <a:bodyPr wrap="none" lIns="0" tIns="0" rIns="0" bIns="0" rtlCol="0" anchor="t"/>
          <a:lstStyle/>
          <a:p>
            <a:pPr algn="ctr" indent="0" marL="0">
              <a:lnSpc>
                <a:spcPct val="104000"/>
              </a:lnSpc>
              <a:buNone/>
            </a:pPr>
            <a:r>
              <a:rPr lang="en-US" sz="750" dirty="0">
                <a:solidFill>
                  <a:srgbClr val="272525"/>
                </a:solidFill>
                <a:latin typeface="Source Serif 4 SemiBold" pitchFamily="34" charset="0"/>
                <a:ea typeface="Source Serif 4 SemiBold" pitchFamily="34" charset="-122"/>
                <a:cs typeface="Source Serif 4 SemiBold" pitchFamily="34" charset="-120"/>
              </a:rPr>
              <a:t>Awareness</a:t>
            </a:r>
            <a:endParaRPr lang="en-US" sz="750" dirty="0"/>
          </a:p>
        </p:txBody>
      </p:sp>
      <p:sp>
        <p:nvSpPr>
          <p:cNvPr id="9" name="Text 6"/>
          <p:cNvSpPr/>
          <p:nvPr/>
        </p:nvSpPr>
        <p:spPr>
          <a:xfrm>
            <a:off x="698086" y="4491831"/>
            <a:ext cx="7517617" cy="167382"/>
          </a:xfrm>
          <a:prstGeom prst="rect">
            <a:avLst/>
          </a:prstGeom>
          <a:noFill/>
          <a:ln/>
        </p:spPr>
        <p:txBody>
          <a:bodyPr wrap="none" lIns="0" tIns="0" rIns="0" bIns="0" rtlCol="0" anchor="t"/>
          <a:lstStyle/>
          <a:p>
            <a:pPr algn="l" indent="0" marL="0">
              <a:lnSpc>
                <a:spcPct val="109000"/>
              </a:lnSpc>
              <a:buNone/>
            </a:pPr>
            <a:r>
              <a:rPr lang="en-US" sz="1000" dirty="0">
                <a:solidFill>
                  <a:srgbClr val="272525"/>
                </a:solidFill>
                <a:latin typeface="Source Sans 3" pitchFamily="34" charset="0"/>
                <a:ea typeface="Source Sans 3" pitchFamily="34" charset="-122"/>
                <a:cs typeface="Source Sans 3" pitchFamily="34" charset="-120"/>
              </a:rPr>
              <a:t>Consumers move through each stage before reaching a purchase decision. Building brand loyalty requires all six steps.</a:t>
            </a:r>
            <a:endParaRPr lang="en-US" sz="1000" dirty="0"/>
          </a:p>
        </p:txBody>
      </p:sp>
      <p:pic>
        <p:nvPicPr>
          <p:cNvPr id="10"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923808" y="1176437"/>
            <a:ext cx="3576052" cy="765770"/>
          </a:xfrm>
          <a:prstGeom prst="rect">
            <a:avLst/>
          </a:prstGeom>
        </p:spPr>
      </p:pic>
      <p:sp>
        <p:nvSpPr>
          <p:cNvPr id="11" name="Text 7"/>
          <p:cNvSpPr/>
          <p:nvPr/>
        </p:nvSpPr>
        <p:spPr>
          <a:xfrm>
            <a:off x="8099222" y="1439664"/>
            <a:ext cx="191388" cy="239316"/>
          </a:xfrm>
          <a:prstGeom prst="rect">
            <a:avLst/>
          </a:prstGeom>
          <a:noFill/>
          <a:ln/>
        </p:spPr>
        <p:txBody>
          <a:bodyPr wrap="none" lIns="0" tIns="0" rIns="0" bIns="0" rtlCol="0" anchor="ctr"/>
          <a:lstStyle/>
          <a:p>
            <a:pPr algn="ctr" indent="0" marL="0">
              <a:lnSpc>
                <a:spcPct val="100000"/>
              </a:lnSpc>
              <a:buNone/>
            </a:pPr>
            <a:r>
              <a:rPr lang="en-US" sz="1500" dirty="0">
                <a:solidFill>
                  <a:srgbClr val="272525"/>
                </a:solidFill>
                <a:latin typeface="Source Serif 4 SemiBold" pitchFamily="34" charset="0"/>
                <a:ea typeface="Source Serif 4 SemiBold" pitchFamily="34" charset="-122"/>
                <a:cs typeface="Source Serif 4 SemiBold" pitchFamily="34" charset="-120"/>
              </a:rPr>
              <a:t>1</a:t>
            </a:r>
            <a:endParaRPr lang="en-US" sz="1500" dirty="0"/>
          </a:p>
        </p:txBody>
      </p:sp>
      <p:sp>
        <p:nvSpPr>
          <p:cNvPr id="12" name="Text 8"/>
          <p:cNvSpPr/>
          <p:nvPr/>
        </p:nvSpPr>
        <p:spPr>
          <a:xfrm>
            <a:off x="8534980" y="1323082"/>
            <a:ext cx="1501539" cy="187623"/>
          </a:xfrm>
          <a:prstGeom prst="rect">
            <a:avLst/>
          </a:prstGeom>
          <a:noFill/>
          <a:ln/>
        </p:spPr>
        <p:txBody>
          <a:bodyPr wrap="none" lIns="0" tIns="0" rIns="0" bIns="0" rtlCol="0" anchor="t"/>
          <a:lstStyle/>
          <a:p>
            <a:pPr algn="l" indent="0" marL="0">
              <a:lnSpc>
                <a:spcPct val="104000"/>
              </a:lnSpc>
              <a:buNone/>
            </a:pPr>
            <a:r>
              <a:rPr lang="en-US" sz="1150" dirty="0">
                <a:solidFill>
                  <a:srgbClr val="272525"/>
                </a:solidFill>
                <a:latin typeface="Source Serif 4 SemiBold" pitchFamily="34" charset="0"/>
                <a:ea typeface="Source Serif 4 SemiBold" pitchFamily="34" charset="-122"/>
                <a:cs typeface="Source Serif 4 SemiBold" pitchFamily="34" charset="-120"/>
              </a:rPr>
              <a:t>Awareness</a:t>
            </a:r>
            <a:endParaRPr lang="en-US" sz="1150" dirty="0"/>
          </a:p>
        </p:txBody>
      </p:sp>
      <p:pic>
        <p:nvPicPr>
          <p:cNvPr id="13"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923808" y="2023864"/>
            <a:ext cx="3576052" cy="765770"/>
          </a:xfrm>
          <a:prstGeom prst="rect">
            <a:avLst/>
          </a:prstGeom>
        </p:spPr>
      </p:pic>
      <p:sp>
        <p:nvSpPr>
          <p:cNvPr id="14" name="Text 9"/>
          <p:cNvSpPr/>
          <p:nvPr/>
        </p:nvSpPr>
        <p:spPr>
          <a:xfrm>
            <a:off x="8099222" y="2287091"/>
            <a:ext cx="191388" cy="239316"/>
          </a:xfrm>
          <a:prstGeom prst="rect">
            <a:avLst/>
          </a:prstGeom>
          <a:noFill/>
          <a:ln/>
        </p:spPr>
        <p:txBody>
          <a:bodyPr wrap="none" lIns="0" tIns="0" rIns="0" bIns="0" rtlCol="0" anchor="ctr"/>
          <a:lstStyle/>
          <a:p>
            <a:pPr algn="ctr" indent="0" marL="0">
              <a:lnSpc>
                <a:spcPct val="100000"/>
              </a:lnSpc>
              <a:buNone/>
            </a:pPr>
            <a:r>
              <a:rPr lang="en-US" sz="1500" dirty="0">
                <a:solidFill>
                  <a:srgbClr val="272525"/>
                </a:solidFill>
                <a:latin typeface="Source Serif 4 SemiBold" pitchFamily="34" charset="0"/>
                <a:ea typeface="Source Serif 4 SemiBold" pitchFamily="34" charset="-122"/>
                <a:cs typeface="Source Serif 4 SemiBold" pitchFamily="34" charset="-120"/>
              </a:rPr>
              <a:t>2</a:t>
            </a:r>
            <a:endParaRPr lang="en-US" sz="1500" dirty="0"/>
          </a:p>
        </p:txBody>
      </p:sp>
      <p:sp>
        <p:nvSpPr>
          <p:cNvPr id="15" name="Text 10"/>
          <p:cNvSpPr/>
          <p:nvPr/>
        </p:nvSpPr>
        <p:spPr>
          <a:xfrm>
            <a:off x="8534980" y="2170509"/>
            <a:ext cx="1501539" cy="187623"/>
          </a:xfrm>
          <a:prstGeom prst="rect">
            <a:avLst/>
          </a:prstGeom>
          <a:noFill/>
          <a:ln/>
        </p:spPr>
        <p:txBody>
          <a:bodyPr wrap="none" lIns="0" tIns="0" rIns="0" bIns="0" rtlCol="0" anchor="t"/>
          <a:lstStyle/>
          <a:p>
            <a:pPr algn="l" indent="0" marL="0">
              <a:lnSpc>
                <a:spcPct val="104000"/>
              </a:lnSpc>
              <a:buNone/>
            </a:pPr>
            <a:r>
              <a:rPr lang="en-US" sz="1150" dirty="0">
                <a:solidFill>
                  <a:srgbClr val="272525"/>
                </a:solidFill>
                <a:latin typeface="Source Serif 4 SemiBold" pitchFamily="34" charset="0"/>
                <a:ea typeface="Source Serif 4 SemiBold" pitchFamily="34" charset="-122"/>
                <a:cs typeface="Source Serif 4 SemiBold" pitchFamily="34" charset="-120"/>
              </a:rPr>
              <a:t>Knowledge</a:t>
            </a:r>
            <a:endParaRPr lang="en-US" sz="1150" dirty="0"/>
          </a:p>
        </p:txBody>
      </p:sp>
      <p:pic>
        <p:nvPicPr>
          <p:cNvPr id="16"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923808" y="2871291"/>
            <a:ext cx="3576052" cy="765770"/>
          </a:xfrm>
          <a:prstGeom prst="rect">
            <a:avLst/>
          </a:prstGeom>
        </p:spPr>
      </p:pic>
      <p:sp>
        <p:nvSpPr>
          <p:cNvPr id="17" name="Text 11"/>
          <p:cNvSpPr/>
          <p:nvPr/>
        </p:nvSpPr>
        <p:spPr>
          <a:xfrm>
            <a:off x="8099222" y="3134519"/>
            <a:ext cx="191388" cy="239316"/>
          </a:xfrm>
          <a:prstGeom prst="rect">
            <a:avLst/>
          </a:prstGeom>
          <a:noFill/>
          <a:ln/>
        </p:spPr>
        <p:txBody>
          <a:bodyPr wrap="none" lIns="0" tIns="0" rIns="0" bIns="0" rtlCol="0" anchor="ctr"/>
          <a:lstStyle/>
          <a:p>
            <a:pPr algn="ctr" indent="0" marL="0">
              <a:lnSpc>
                <a:spcPct val="100000"/>
              </a:lnSpc>
              <a:buNone/>
            </a:pPr>
            <a:r>
              <a:rPr lang="en-US" sz="1500" dirty="0">
                <a:solidFill>
                  <a:srgbClr val="272525"/>
                </a:solidFill>
                <a:latin typeface="Source Serif 4 SemiBold" pitchFamily="34" charset="0"/>
                <a:ea typeface="Source Serif 4 SemiBold" pitchFamily="34" charset="-122"/>
                <a:cs typeface="Source Serif 4 SemiBold" pitchFamily="34" charset="-120"/>
              </a:rPr>
              <a:t>3</a:t>
            </a:r>
            <a:endParaRPr lang="en-US" sz="1500" dirty="0"/>
          </a:p>
        </p:txBody>
      </p:sp>
      <p:sp>
        <p:nvSpPr>
          <p:cNvPr id="18" name="Text 12"/>
          <p:cNvSpPr/>
          <p:nvPr/>
        </p:nvSpPr>
        <p:spPr>
          <a:xfrm>
            <a:off x="8534980" y="3017937"/>
            <a:ext cx="1501539" cy="187623"/>
          </a:xfrm>
          <a:prstGeom prst="rect">
            <a:avLst/>
          </a:prstGeom>
          <a:noFill/>
          <a:ln/>
        </p:spPr>
        <p:txBody>
          <a:bodyPr wrap="none" lIns="0" tIns="0" rIns="0" bIns="0" rtlCol="0" anchor="t"/>
          <a:lstStyle/>
          <a:p>
            <a:pPr algn="l" indent="0" marL="0">
              <a:lnSpc>
                <a:spcPct val="104000"/>
              </a:lnSpc>
              <a:buNone/>
            </a:pPr>
            <a:r>
              <a:rPr lang="en-US" sz="1150" dirty="0">
                <a:solidFill>
                  <a:srgbClr val="272525"/>
                </a:solidFill>
                <a:latin typeface="Source Serif 4 SemiBold" pitchFamily="34" charset="0"/>
                <a:ea typeface="Source Serif 4 SemiBold" pitchFamily="34" charset="-122"/>
                <a:cs typeface="Source Serif 4 SemiBold" pitchFamily="34" charset="-120"/>
              </a:rPr>
              <a:t>Liking</a:t>
            </a:r>
            <a:endParaRPr lang="en-US" sz="1150" dirty="0"/>
          </a:p>
        </p:txBody>
      </p:sp>
      <p:pic>
        <p:nvPicPr>
          <p:cNvPr id="19"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7923808" y="3718719"/>
            <a:ext cx="3576052" cy="765770"/>
          </a:xfrm>
          <a:prstGeom prst="rect">
            <a:avLst/>
          </a:prstGeom>
        </p:spPr>
      </p:pic>
      <p:sp>
        <p:nvSpPr>
          <p:cNvPr id="20" name="Text 13"/>
          <p:cNvSpPr/>
          <p:nvPr/>
        </p:nvSpPr>
        <p:spPr>
          <a:xfrm>
            <a:off x="8099222" y="3981946"/>
            <a:ext cx="191388" cy="239316"/>
          </a:xfrm>
          <a:prstGeom prst="rect">
            <a:avLst/>
          </a:prstGeom>
          <a:noFill/>
          <a:ln/>
        </p:spPr>
        <p:txBody>
          <a:bodyPr wrap="none" lIns="0" tIns="0" rIns="0" bIns="0" rtlCol="0" anchor="ctr"/>
          <a:lstStyle/>
          <a:p>
            <a:pPr algn="ctr" indent="0" marL="0">
              <a:lnSpc>
                <a:spcPct val="100000"/>
              </a:lnSpc>
              <a:buNone/>
            </a:pPr>
            <a:r>
              <a:rPr lang="en-US" sz="1500" dirty="0">
                <a:solidFill>
                  <a:srgbClr val="272525"/>
                </a:solidFill>
                <a:latin typeface="Source Serif 4 SemiBold" pitchFamily="34" charset="0"/>
                <a:ea typeface="Source Serif 4 SemiBold" pitchFamily="34" charset="-122"/>
                <a:cs typeface="Source Serif 4 SemiBold" pitchFamily="34" charset="-120"/>
              </a:rPr>
              <a:t>4</a:t>
            </a:r>
            <a:endParaRPr lang="en-US" sz="1500" dirty="0"/>
          </a:p>
        </p:txBody>
      </p:sp>
      <p:sp>
        <p:nvSpPr>
          <p:cNvPr id="21" name="Text 14"/>
          <p:cNvSpPr/>
          <p:nvPr/>
        </p:nvSpPr>
        <p:spPr>
          <a:xfrm>
            <a:off x="8534980" y="3865364"/>
            <a:ext cx="1501539" cy="187623"/>
          </a:xfrm>
          <a:prstGeom prst="rect">
            <a:avLst/>
          </a:prstGeom>
          <a:noFill/>
          <a:ln/>
        </p:spPr>
        <p:txBody>
          <a:bodyPr wrap="none" lIns="0" tIns="0" rIns="0" bIns="0" rtlCol="0" anchor="t"/>
          <a:lstStyle/>
          <a:p>
            <a:pPr algn="l" indent="0" marL="0">
              <a:lnSpc>
                <a:spcPct val="104000"/>
              </a:lnSpc>
              <a:buNone/>
            </a:pPr>
            <a:r>
              <a:rPr lang="en-US" sz="1150" dirty="0">
                <a:solidFill>
                  <a:srgbClr val="272525"/>
                </a:solidFill>
                <a:latin typeface="Source Serif 4 SemiBold" pitchFamily="34" charset="0"/>
                <a:ea typeface="Source Serif 4 SemiBold" pitchFamily="34" charset="-122"/>
                <a:cs typeface="Source Serif 4 SemiBold" pitchFamily="34" charset="-120"/>
              </a:rPr>
              <a:t>Preference</a:t>
            </a:r>
            <a:endParaRPr lang="en-US" sz="1150" dirty="0"/>
          </a:p>
        </p:txBody>
      </p:sp>
      <p:pic>
        <p:nvPicPr>
          <p:cNvPr id="22" name="Image 5" descr="preencoded.png">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923808" y="4566146"/>
            <a:ext cx="3576052" cy="765770"/>
          </a:xfrm>
          <a:prstGeom prst="rect">
            <a:avLst/>
          </a:prstGeom>
        </p:spPr>
      </p:pic>
      <p:sp>
        <p:nvSpPr>
          <p:cNvPr id="23" name="Text 15"/>
          <p:cNvSpPr/>
          <p:nvPr/>
        </p:nvSpPr>
        <p:spPr>
          <a:xfrm>
            <a:off x="8099222" y="4829373"/>
            <a:ext cx="191388" cy="239316"/>
          </a:xfrm>
          <a:prstGeom prst="rect">
            <a:avLst/>
          </a:prstGeom>
          <a:noFill/>
          <a:ln/>
        </p:spPr>
        <p:txBody>
          <a:bodyPr wrap="none" lIns="0" tIns="0" rIns="0" bIns="0" rtlCol="0" anchor="ctr"/>
          <a:lstStyle/>
          <a:p>
            <a:pPr algn="ctr" indent="0" marL="0">
              <a:lnSpc>
                <a:spcPct val="100000"/>
              </a:lnSpc>
              <a:buNone/>
            </a:pPr>
            <a:r>
              <a:rPr lang="en-US" sz="1500" dirty="0">
                <a:solidFill>
                  <a:srgbClr val="272525"/>
                </a:solidFill>
                <a:latin typeface="Source Serif 4 SemiBold" pitchFamily="34" charset="0"/>
                <a:ea typeface="Source Serif 4 SemiBold" pitchFamily="34" charset="-122"/>
                <a:cs typeface="Source Serif 4 SemiBold" pitchFamily="34" charset="-120"/>
              </a:rPr>
              <a:t>5</a:t>
            </a:r>
            <a:endParaRPr lang="en-US" sz="1500" dirty="0"/>
          </a:p>
        </p:txBody>
      </p:sp>
      <p:sp>
        <p:nvSpPr>
          <p:cNvPr id="24" name="Text 16"/>
          <p:cNvSpPr/>
          <p:nvPr/>
        </p:nvSpPr>
        <p:spPr>
          <a:xfrm>
            <a:off x="8534980" y="4712791"/>
            <a:ext cx="1501539" cy="187623"/>
          </a:xfrm>
          <a:prstGeom prst="rect">
            <a:avLst/>
          </a:prstGeom>
          <a:noFill/>
          <a:ln/>
        </p:spPr>
        <p:txBody>
          <a:bodyPr wrap="none" lIns="0" tIns="0" rIns="0" bIns="0" rtlCol="0" anchor="t"/>
          <a:lstStyle/>
          <a:p>
            <a:pPr algn="l" indent="0" marL="0">
              <a:lnSpc>
                <a:spcPct val="104000"/>
              </a:lnSpc>
              <a:buNone/>
            </a:pPr>
            <a:r>
              <a:rPr lang="en-US" sz="1150" dirty="0">
                <a:solidFill>
                  <a:srgbClr val="272525"/>
                </a:solidFill>
                <a:latin typeface="Source Serif 4 SemiBold" pitchFamily="34" charset="0"/>
                <a:ea typeface="Source Serif 4 SemiBold" pitchFamily="34" charset="-122"/>
                <a:cs typeface="Source Serif 4 SemiBold" pitchFamily="34" charset="-120"/>
              </a:rPr>
              <a:t>Conviction</a:t>
            </a:r>
            <a:endParaRPr lang="en-US" sz="1150" dirty="0"/>
          </a:p>
        </p:txBody>
      </p:sp>
      <p:pic>
        <p:nvPicPr>
          <p:cNvPr id="25" name="Image 6" descr="preencoded.png">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923808" y="5413573"/>
            <a:ext cx="3576052" cy="765770"/>
          </a:xfrm>
          <a:prstGeom prst="rect">
            <a:avLst/>
          </a:prstGeom>
        </p:spPr>
      </p:pic>
      <p:sp>
        <p:nvSpPr>
          <p:cNvPr id="26" name="Text 17"/>
          <p:cNvSpPr/>
          <p:nvPr/>
        </p:nvSpPr>
        <p:spPr>
          <a:xfrm>
            <a:off x="8099222" y="5676801"/>
            <a:ext cx="191388" cy="239316"/>
          </a:xfrm>
          <a:prstGeom prst="rect">
            <a:avLst/>
          </a:prstGeom>
          <a:noFill/>
          <a:ln/>
        </p:spPr>
        <p:txBody>
          <a:bodyPr wrap="none" lIns="0" tIns="0" rIns="0" bIns="0" rtlCol="0" anchor="ctr"/>
          <a:lstStyle/>
          <a:p>
            <a:pPr algn="ctr" indent="0" marL="0">
              <a:lnSpc>
                <a:spcPct val="100000"/>
              </a:lnSpc>
              <a:buNone/>
            </a:pPr>
            <a:r>
              <a:rPr lang="en-US" sz="1500" dirty="0">
                <a:solidFill>
                  <a:srgbClr val="272525"/>
                </a:solidFill>
                <a:latin typeface="Source Serif 4 SemiBold" pitchFamily="34" charset="0"/>
                <a:ea typeface="Source Serif 4 SemiBold" pitchFamily="34" charset="-122"/>
                <a:cs typeface="Source Serif 4 SemiBold" pitchFamily="34" charset="-120"/>
              </a:rPr>
              <a:t>6</a:t>
            </a:r>
            <a:endParaRPr lang="en-US" sz="1500" dirty="0"/>
          </a:p>
        </p:txBody>
      </p:sp>
      <p:sp>
        <p:nvSpPr>
          <p:cNvPr id="27" name="Text 18"/>
          <p:cNvSpPr/>
          <p:nvPr/>
        </p:nvSpPr>
        <p:spPr>
          <a:xfrm>
            <a:off x="8534980" y="5560219"/>
            <a:ext cx="1501539" cy="187623"/>
          </a:xfrm>
          <a:prstGeom prst="rect">
            <a:avLst/>
          </a:prstGeom>
          <a:noFill/>
          <a:ln/>
        </p:spPr>
        <p:txBody>
          <a:bodyPr wrap="none" lIns="0" tIns="0" rIns="0" bIns="0" rtlCol="0" anchor="t"/>
          <a:lstStyle/>
          <a:p>
            <a:pPr algn="l" indent="0" marL="0">
              <a:lnSpc>
                <a:spcPct val="104000"/>
              </a:lnSpc>
              <a:buNone/>
            </a:pPr>
            <a:r>
              <a:rPr lang="en-US" sz="1150" dirty="0">
                <a:solidFill>
                  <a:srgbClr val="272525"/>
                </a:solidFill>
                <a:latin typeface="Source Serif 4 SemiBold" pitchFamily="34" charset="0"/>
                <a:ea typeface="Source Serif 4 SemiBold" pitchFamily="34" charset="-122"/>
                <a:cs typeface="Source Serif 4 SemiBold" pitchFamily="34" charset="-120"/>
              </a:rPr>
              <a:t>Purchase</a:t>
            </a:r>
            <a:endParaRPr lang="en-US" sz="11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98086" y="794841"/>
            <a:ext cx="6223638" cy="762595"/>
          </a:xfrm>
          <a:prstGeom prst="rect">
            <a:avLst/>
          </a:prstGeom>
          <a:noFill/>
          <a:ln/>
        </p:spPr>
        <p:txBody>
          <a:bodyPr wrap="square" lIns="0" tIns="0" rIns="0" bIns="0" rtlCol="0" anchor="t">
            <a:normAutofit/>
          </a:bodyPr>
          <a:lstStyle/>
          <a:p>
            <a:pPr algn="l" indent="0" marL="0">
              <a:lnSpc>
                <a:spcPct val="104000"/>
              </a:lnSpc>
              <a:buNone/>
            </a:pPr>
            <a:r>
              <a:rPr lang="en-US" sz="2400" dirty="0">
                <a:solidFill>
                  <a:srgbClr val="000000"/>
                </a:solidFill>
                <a:latin typeface="Source Serif 4 SemiBold" pitchFamily="34" charset="0"/>
                <a:ea typeface="Source Serif 4 SemiBold" pitchFamily="34" charset="-122"/>
                <a:cs typeface="Source Serif 4 SemiBold" pitchFamily="34" charset="-120"/>
              </a:rPr>
              <a:t>The AIDA Model: Driving Consumer Response</a:t>
            </a:r>
            <a:endParaRPr lang="en-US" sz="2400" dirty="0"/>
          </a:p>
        </p:txBody>
      </p:sp>
      <p:pic>
        <p:nvPicPr>
          <p:cNvPr id="4" name="Image 1" descr="preencoded.png">    </p:cNvPr>
          <p:cNvPicPr>
            <a:picLocks noChangeAspect="1"/>
          </p:cNvPicPr>
          <p:nvPr/>
        </p:nvPicPr>
        <p:blipFill>
          <a:blip r:embed="rId2"/>
          <a:stretch>
            <a:fillRect/>
          </a:stretch>
        </p:blipFill>
        <p:spPr>
          <a:xfrm>
            <a:off x="698086" y="1778595"/>
            <a:ext cx="648279" cy="1047452"/>
          </a:xfrm>
          <a:prstGeom prst="rect">
            <a:avLst/>
          </a:prstGeom>
        </p:spPr>
      </p:pic>
      <p:sp>
        <p:nvSpPr>
          <p:cNvPr id="5" name="Text 1"/>
          <p:cNvSpPr/>
          <p:nvPr/>
        </p:nvSpPr>
        <p:spPr>
          <a:xfrm>
            <a:off x="1430599" y="1908175"/>
            <a:ext cx="1525351" cy="190599"/>
          </a:xfrm>
          <a:prstGeom prst="rect">
            <a:avLst/>
          </a:prstGeom>
          <a:noFill/>
          <a:ln/>
        </p:spPr>
        <p:txBody>
          <a:bodyPr wrap="none" lIns="0" tIns="0" rIns="0" bIns="0" rtlCol="0" anchor="t"/>
          <a:lstStyle/>
          <a:p>
            <a:pPr algn="l" indent="0" marL="0">
              <a:lnSpc>
                <a:spcPct val="104000"/>
              </a:lnSpc>
              <a:buNone/>
            </a:pPr>
            <a:r>
              <a:rPr lang="en-US" sz="1200" dirty="0">
                <a:solidFill>
                  <a:srgbClr val="272525"/>
                </a:solidFill>
                <a:latin typeface="Source Serif 4 SemiBold" pitchFamily="34" charset="0"/>
                <a:ea typeface="Source Serif 4 SemiBold" pitchFamily="34" charset="-122"/>
                <a:cs typeface="Source Serif 4 SemiBold" pitchFamily="34" charset="-120"/>
              </a:rPr>
              <a:t>Attention</a:t>
            </a:r>
            <a:endParaRPr lang="en-US" sz="1200" dirty="0"/>
          </a:p>
        </p:txBody>
      </p:sp>
      <p:sp>
        <p:nvSpPr>
          <p:cNvPr id="6" name="Text 2"/>
          <p:cNvSpPr/>
          <p:nvPr/>
        </p:nvSpPr>
        <p:spPr>
          <a:xfrm>
            <a:off x="1430599" y="2183011"/>
            <a:ext cx="2875089" cy="513457"/>
          </a:xfrm>
          <a:prstGeom prst="rect">
            <a:avLst/>
          </a:prstGeom>
          <a:noFill/>
          <a:ln/>
        </p:spPr>
        <p:txBody>
          <a:bodyPr wrap="square" lIns="0" tIns="0" rIns="0" bIns="0" rtlCol="0" anchor="t">
            <a:normAutofit/>
          </a:bodyPr>
          <a:lstStyle/>
          <a:p>
            <a:pPr algn="l" indent="0" marL="0">
              <a:lnSpc>
                <a:spcPct val="110000"/>
              </a:lnSpc>
              <a:buNone/>
            </a:pPr>
            <a:r>
              <a:rPr lang="en-US" sz="1000" dirty="0">
                <a:solidFill>
                  <a:srgbClr val="272525"/>
                </a:solidFill>
                <a:latin typeface="Source Sans 3" pitchFamily="34" charset="0"/>
                <a:ea typeface="Source Sans 3" pitchFamily="34" charset="-122"/>
                <a:cs typeface="Source Sans 3" pitchFamily="34" charset="-120"/>
              </a:rPr>
              <a:t>Capture the audience's initial awareness with impactful visuals or bold headlines. This is about cutting through the clutter.</a:t>
            </a:r>
            <a:endParaRPr lang="en-US" sz="1000" dirty="0"/>
          </a:p>
        </p:txBody>
      </p:sp>
      <p:pic>
        <p:nvPicPr>
          <p:cNvPr id="7" name="Image 2" descr="preencoded.png">    </p:cNvPr>
          <p:cNvPicPr>
            <a:picLocks noChangeAspect="1"/>
          </p:cNvPicPr>
          <p:nvPr/>
        </p:nvPicPr>
        <p:blipFill>
          <a:blip r:embed="rId3"/>
          <a:stretch>
            <a:fillRect/>
          </a:stretch>
        </p:blipFill>
        <p:spPr>
          <a:xfrm>
            <a:off x="698086" y="2826048"/>
            <a:ext cx="648279" cy="1047452"/>
          </a:xfrm>
          <a:prstGeom prst="rect">
            <a:avLst/>
          </a:prstGeom>
        </p:spPr>
      </p:pic>
      <p:sp>
        <p:nvSpPr>
          <p:cNvPr id="8" name="Text 3"/>
          <p:cNvSpPr/>
          <p:nvPr/>
        </p:nvSpPr>
        <p:spPr>
          <a:xfrm>
            <a:off x="1430599" y="2955627"/>
            <a:ext cx="1525351" cy="190599"/>
          </a:xfrm>
          <a:prstGeom prst="rect">
            <a:avLst/>
          </a:prstGeom>
          <a:noFill/>
          <a:ln/>
        </p:spPr>
        <p:txBody>
          <a:bodyPr wrap="none" lIns="0" tIns="0" rIns="0" bIns="0" rtlCol="0" anchor="t"/>
          <a:lstStyle/>
          <a:p>
            <a:pPr algn="l" indent="0" marL="0">
              <a:lnSpc>
                <a:spcPct val="104000"/>
              </a:lnSpc>
              <a:buNone/>
            </a:pPr>
            <a:r>
              <a:rPr lang="en-US" sz="1200" dirty="0">
                <a:solidFill>
                  <a:srgbClr val="272525"/>
                </a:solidFill>
                <a:latin typeface="Source Serif 4 SemiBold" pitchFamily="34" charset="0"/>
                <a:ea typeface="Source Serif 4 SemiBold" pitchFamily="34" charset="-122"/>
                <a:cs typeface="Source Serif 4 SemiBold" pitchFamily="34" charset="-120"/>
              </a:rPr>
              <a:t>Interest</a:t>
            </a:r>
            <a:endParaRPr lang="en-US" sz="1200" dirty="0"/>
          </a:p>
        </p:txBody>
      </p:sp>
      <p:sp>
        <p:nvSpPr>
          <p:cNvPr id="9" name="Text 4"/>
          <p:cNvSpPr/>
          <p:nvPr/>
        </p:nvSpPr>
        <p:spPr>
          <a:xfrm>
            <a:off x="1430599" y="3230463"/>
            <a:ext cx="2875089" cy="513457"/>
          </a:xfrm>
          <a:prstGeom prst="rect">
            <a:avLst/>
          </a:prstGeom>
          <a:noFill/>
          <a:ln/>
        </p:spPr>
        <p:txBody>
          <a:bodyPr wrap="square" lIns="0" tIns="0" rIns="0" bIns="0" rtlCol="0" anchor="t">
            <a:normAutofit/>
          </a:bodyPr>
          <a:lstStyle/>
          <a:p>
            <a:pPr algn="l" indent="0" marL="0">
              <a:lnSpc>
                <a:spcPct val="110000"/>
              </a:lnSpc>
              <a:buNone/>
            </a:pPr>
            <a:r>
              <a:rPr lang="en-US" sz="1000" dirty="0">
                <a:solidFill>
                  <a:srgbClr val="272525"/>
                </a:solidFill>
                <a:latin typeface="Source Sans 3" pitchFamily="34" charset="0"/>
                <a:ea typeface="Source Sans 3" pitchFamily="34" charset="-122"/>
                <a:cs typeface="Source Sans 3" pitchFamily="34" charset="-120"/>
              </a:rPr>
              <a:t>Sustain engagement by providing relevant information, highlighting key benefits, or sparking curiosity through compelling content.</a:t>
            </a:r>
            <a:endParaRPr lang="en-US" sz="1000" dirty="0"/>
          </a:p>
        </p:txBody>
      </p:sp>
      <p:pic>
        <p:nvPicPr>
          <p:cNvPr id="10" name="Image 3" descr="preencoded.png">    </p:cNvPr>
          <p:cNvPicPr>
            <a:picLocks noChangeAspect="1"/>
          </p:cNvPicPr>
          <p:nvPr/>
        </p:nvPicPr>
        <p:blipFill>
          <a:blip r:embed="rId4"/>
          <a:stretch>
            <a:fillRect/>
          </a:stretch>
        </p:blipFill>
        <p:spPr>
          <a:xfrm>
            <a:off x="698086" y="3873500"/>
            <a:ext cx="648279" cy="1047452"/>
          </a:xfrm>
          <a:prstGeom prst="rect">
            <a:avLst/>
          </a:prstGeom>
        </p:spPr>
      </p:pic>
      <p:sp>
        <p:nvSpPr>
          <p:cNvPr id="11" name="Text 5"/>
          <p:cNvSpPr/>
          <p:nvPr/>
        </p:nvSpPr>
        <p:spPr>
          <a:xfrm>
            <a:off x="1430599" y="4003080"/>
            <a:ext cx="1525351" cy="190599"/>
          </a:xfrm>
          <a:prstGeom prst="rect">
            <a:avLst/>
          </a:prstGeom>
          <a:noFill/>
          <a:ln/>
        </p:spPr>
        <p:txBody>
          <a:bodyPr wrap="none" lIns="0" tIns="0" rIns="0" bIns="0" rtlCol="0" anchor="t"/>
          <a:lstStyle/>
          <a:p>
            <a:pPr algn="l" indent="0" marL="0">
              <a:lnSpc>
                <a:spcPct val="104000"/>
              </a:lnSpc>
              <a:buNone/>
            </a:pPr>
            <a:r>
              <a:rPr lang="en-US" sz="1200" dirty="0">
                <a:solidFill>
                  <a:srgbClr val="272525"/>
                </a:solidFill>
                <a:latin typeface="Source Serif 4 SemiBold" pitchFamily="34" charset="0"/>
                <a:ea typeface="Source Serif 4 SemiBold" pitchFamily="34" charset="-122"/>
                <a:cs typeface="Source Serif 4 SemiBold" pitchFamily="34" charset="-120"/>
              </a:rPr>
              <a:t>Desire</a:t>
            </a:r>
            <a:endParaRPr lang="en-US" sz="1200" dirty="0"/>
          </a:p>
        </p:txBody>
      </p:sp>
      <p:sp>
        <p:nvSpPr>
          <p:cNvPr id="12" name="Text 6"/>
          <p:cNvSpPr/>
          <p:nvPr/>
        </p:nvSpPr>
        <p:spPr>
          <a:xfrm>
            <a:off x="1430599" y="4277916"/>
            <a:ext cx="2875089" cy="513457"/>
          </a:xfrm>
          <a:prstGeom prst="rect">
            <a:avLst/>
          </a:prstGeom>
          <a:noFill/>
          <a:ln/>
        </p:spPr>
        <p:txBody>
          <a:bodyPr wrap="square" lIns="0" tIns="0" rIns="0" bIns="0" rtlCol="0" anchor="t">
            <a:normAutofit/>
          </a:bodyPr>
          <a:lstStyle/>
          <a:p>
            <a:pPr algn="l" indent="0" marL="0">
              <a:lnSpc>
                <a:spcPct val="110000"/>
              </a:lnSpc>
              <a:buNone/>
            </a:pPr>
            <a:r>
              <a:rPr lang="en-US" sz="1000" dirty="0">
                <a:solidFill>
                  <a:srgbClr val="272525"/>
                </a:solidFill>
                <a:latin typeface="Source Sans 3" pitchFamily="34" charset="0"/>
                <a:ea typeface="Source Sans 3" pitchFamily="34" charset="-122"/>
                <a:cs typeface="Source Sans 3" pitchFamily="34" charset="-120"/>
              </a:rPr>
              <a:t>Cultivate a strong desire for the product or service by appealing to emotions, demonstrating value, or showcasing unique selling propositions.</a:t>
            </a:r>
            <a:endParaRPr lang="en-US" sz="1000" dirty="0"/>
          </a:p>
        </p:txBody>
      </p:sp>
      <p:pic>
        <p:nvPicPr>
          <p:cNvPr id="13" name="Image 4" descr="preencoded.png">    </p:cNvPr>
          <p:cNvPicPr>
            <a:picLocks noChangeAspect="1"/>
          </p:cNvPicPr>
          <p:nvPr/>
        </p:nvPicPr>
        <p:blipFill>
          <a:blip r:embed="rId5"/>
          <a:stretch>
            <a:fillRect/>
          </a:stretch>
        </p:blipFill>
        <p:spPr>
          <a:xfrm>
            <a:off x="698086" y="4920952"/>
            <a:ext cx="648279" cy="1047452"/>
          </a:xfrm>
          <a:prstGeom prst="rect">
            <a:avLst/>
          </a:prstGeom>
        </p:spPr>
      </p:pic>
      <p:sp>
        <p:nvSpPr>
          <p:cNvPr id="14" name="Text 7"/>
          <p:cNvSpPr/>
          <p:nvPr/>
        </p:nvSpPr>
        <p:spPr>
          <a:xfrm>
            <a:off x="1430599" y="5050532"/>
            <a:ext cx="1525351" cy="190599"/>
          </a:xfrm>
          <a:prstGeom prst="rect">
            <a:avLst/>
          </a:prstGeom>
          <a:noFill/>
          <a:ln/>
        </p:spPr>
        <p:txBody>
          <a:bodyPr wrap="none" lIns="0" tIns="0" rIns="0" bIns="0" rtlCol="0" anchor="t"/>
          <a:lstStyle/>
          <a:p>
            <a:pPr algn="l" indent="0" marL="0">
              <a:lnSpc>
                <a:spcPct val="104000"/>
              </a:lnSpc>
              <a:buNone/>
            </a:pPr>
            <a:r>
              <a:rPr lang="en-US" sz="1200" dirty="0">
                <a:solidFill>
                  <a:srgbClr val="272525"/>
                </a:solidFill>
                <a:latin typeface="Source Serif 4 SemiBold" pitchFamily="34" charset="0"/>
                <a:ea typeface="Source Serif 4 SemiBold" pitchFamily="34" charset="-122"/>
                <a:cs typeface="Source Serif 4 SemiBold" pitchFamily="34" charset="-120"/>
              </a:rPr>
              <a:t>Action</a:t>
            </a:r>
            <a:endParaRPr lang="en-US" sz="1200" dirty="0"/>
          </a:p>
        </p:txBody>
      </p:sp>
      <p:sp>
        <p:nvSpPr>
          <p:cNvPr id="15" name="Text 8"/>
          <p:cNvSpPr/>
          <p:nvPr/>
        </p:nvSpPr>
        <p:spPr>
          <a:xfrm>
            <a:off x="1430599" y="5325368"/>
            <a:ext cx="2875089" cy="513457"/>
          </a:xfrm>
          <a:prstGeom prst="rect">
            <a:avLst/>
          </a:prstGeom>
          <a:noFill/>
          <a:ln/>
        </p:spPr>
        <p:txBody>
          <a:bodyPr wrap="square" lIns="0" tIns="0" rIns="0" bIns="0" rtlCol="0" anchor="t">
            <a:normAutofit/>
          </a:bodyPr>
          <a:lstStyle/>
          <a:p>
            <a:pPr algn="l" indent="0" marL="0">
              <a:lnSpc>
                <a:spcPct val="110000"/>
              </a:lnSpc>
              <a:buNone/>
            </a:pPr>
            <a:r>
              <a:rPr lang="en-US" sz="1000" dirty="0">
                <a:solidFill>
                  <a:srgbClr val="272525"/>
                </a:solidFill>
                <a:latin typeface="Source Sans 3" pitchFamily="34" charset="0"/>
                <a:ea typeface="Source Sans 3" pitchFamily="34" charset="-122"/>
                <a:cs typeface="Source Sans 3" pitchFamily="34" charset="-120"/>
              </a:rPr>
              <a:t>Motivate the consumer to take a specific, measurable step, such as making a purchase, signing up, or requesting more information.</a:t>
            </a:r>
            <a:endParaRPr lang="en-US" sz="1000" dirty="0"/>
          </a:p>
        </p:txBody>
      </p:sp>
      <p:sp>
        <p:nvSpPr>
          <p:cNvPr id="16" name="Text 9"/>
          <p:cNvSpPr/>
          <p:nvPr/>
        </p:nvSpPr>
        <p:spPr>
          <a:xfrm>
            <a:off x="4628340" y="1768078"/>
            <a:ext cx="2723189" cy="190599"/>
          </a:xfrm>
          <a:prstGeom prst="rect">
            <a:avLst/>
          </a:prstGeom>
          <a:noFill/>
          <a:ln/>
        </p:spPr>
        <p:txBody>
          <a:bodyPr wrap="none" lIns="0" tIns="0" rIns="0" bIns="0" rtlCol="0" anchor="t"/>
          <a:lstStyle/>
          <a:p>
            <a:pPr algn="l" indent="0" marL="0">
              <a:lnSpc>
                <a:spcPct val="104000"/>
              </a:lnSpc>
              <a:buNone/>
            </a:pPr>
            <a:r>
              <a:rPr lang="en-US" sz="1200" dirty="0">
                <a:solidFill>
                  <a:srgbClr val="000000"/>
                </a:solidFill>
                <a:latin typeface="Source Serif 4 SemiBold" pitchFamily="34" charset="0"/>
                <a:ea typeface="Source Serif 4 SemiBold" pitchFamily="34" charset="-122"/>
                <a:cs typeface="Source Serif 4 SemiBold" pitchFamily="34" charset="-120"/>
              </a:rPr>
              <a:t>AIDA vs. Hierarchy of Effects</a:t>
            </a:r>
            <a:endParaRPr lang="en-US" sz="1200" dirty="0"/>
          </a:p>
        </p:txBody>
      </p:sp>
      <p:sp>
        <p:nvSpPr>
          <p:cNvPr id="17" name="Text 10"/>
          <p:cNvSpPr/>
          <p:nvPr/>
        </p:nvSpPr>
        <p:spPr>
          <a:xfrm>
            <a:off x="4628340" y="2042914"/>
            <a:ext cx="2299635" cy="1958479"/>
          </a:xfrm>
          <a:prstGeom prst="rect">
            <a:avLst/>
          </a:prstGeom>
          <a:noFill/>
          <a:ln/>
        </p:spPr>
        <p:txBody>
          <a:bodyPr wrap="square" lIns="0" tIns="0" rIns="0" bIns="0" rtlCol="0" anchor="t">
            <a:normAutofit/>
          </a:bodyPr>
          <a:lstStyle/>
          <a:p>
            <a:pPr algn="l" indent="0" marL="0">
              <a:lnSpc>
                <a:spcPct val="110000"/>
              </a:lnSpc>
              <a:buNone/>
            </a:pPr>
            <a:r>
              <a:rPr lang="en-US" sz="1000" dirty="0">
                <a:solidFill>
                  <a:srgbClr val="272525"/>
                </a:solidFill>
                <a:latin typeface="Source Sans 3" pitchFamily="34" charset="0"/>
                <a:ea typeface="Source Sans 3" pitchFamily="34" charset="-122"/>
                <a:cs typeface="Source Sans 3" pitchFamily="34" charset="-120"/>
              </a:rPr>
              <a:t>Both models propose a linear progression of consumer responses to advertising. The </a:t>
            </a:r>
            <a:pPr algn="l" indent="0" marL="0">
              <a:lnSpc>
                <a:spcPct val="110000"/>
              </a:lnSpc>
              <a:buNone/>
            </a:pPr>
            <a:r>
              <a:rPr lang="en-US" sz="1000" b="1" dirty="0">
                <a:solidFill>
                  <a:srgbClr val="272525"/>
                </a:solidFill>
                <a:latin typeface="Source Sans 3 Bold" pitchFamily="34" charset="0"/>
                <a:ea typeface="Source Sans 3 Bold" pitchFamily="34" charset="-122"/>
                <a:cs typeface="Source Sans 3 Bold" pitchFamily="34" charset="-120"/>
              </a:rPr>
              <a:t>Hierarchy of Effects</a:t>
            </a:r>
            <a:pPr algn="l" indent="0" marL="0">
              <a:lnSpc>
                <a:spcPct val="110000"/>
              </a:lnSpc>
              <a:spcAft>
                <a:spcPts val="550"/>
              </a:spcAft>
              <a:buNone/>
            </a:pPr>
            <a:r>
              <a:rPr lang="en-US" sz="1000" dirty="0">
                <a:solidFill>
                  <a:srgbClr val="272525"/>
                </a:solidFill>
                <a:latin typeface="Source Sans 3" pitchFamily="34" charset="0"/>
                <a:ea typeface="Source Sans 3" pitchFamily="34" charset="-122"/>
                <a:cs typeface="Source Sans 3" pitchFamily="34" charset="-120"/>
              </a:rPr>
              <a:t> (Awareness, Knowledge, Liking, Preference, Conviction, Purchase) offers a more granular view of internal psychological stages.</a:t>
            </a:r>
            <a:endParaRPr lang="en-US" sz="1000" dirty="0"/>
          </a:p>
          <a:p>
            <a:pPr algn="l" indent="0" marL="0">
              <a:lnSpc>
                <a:spcPct val="110000"/>
              </a:lnSpc>
              <a:buNone/>
            </a:pPr>
            <a:r>
              <a:rPr lang="en-US" sz="1000" dirty="0">
                <a:solidFill>
                  <a:srgbClr val="272525"/>
                </a:solidFill>
                <a:latin typeface="Source Sans 3" pitchFamily="34" charset="0"/>
                <a:ea typeface="Source Sans 3" pitchFamily="34" charset="-122"/>
                <a:cs typeface="Source Sans 3" pitchFamily="34" charset="-120"/>
              </a:rPr>
              <a:t>The </a:t>
            </a:r>
            <a:pPr algn="l" indent="0" marL="0">
              <a:lnSpc>
                <a:spcPct val="110000"/>
              </a:lnSpc>
              <a:buNone/>
            </a:pPr>
            <a:r>
              <a:rPr lang="en-US" sz="1000" b="1" dirty="0">
                <a:solidFill>
                  <a:srgbClr val="272525"/>
                </a:solidFill>
                <a:latin typeface="Source Sans 3 Bold" pitchFamily="34" charset="0"/>
                <a:ea typeface="Source Sans 3 Bold" pitchFamily="34" charset="-122"/>
                <a:cs typeface="Source Sans 3 Bold" pitchFamily="34" charset="-120"/>
              </a:rPr>
              <a:t>AIDA Model</a:t>
            </a:r>
            <a:pPr algn="l" indent="0" marL="0">
              <a:lnSpc>
                <a:spcPct val="110000"/>
              </a:lnSpc>
              <a:buNone/>
            </a:pPr>
            <a:r>
              <a:rPr lang="en-US" sz="1000" dirty="0">
                <a:solidFill>
                  <a:srgbClr val="272525"/>
                </a:solidFill>
                <a:latin typeface="Source Sans 3" pitchFamily="34" charset="0"/>
                <a:ea typeface="Source Sans 3" pitchFamily="34" charset="-122"/>
                <a:cs typeface="Source Sans 3" pitchFamily="34" charset="-120"/>
              </a:rPr>
              <a:t>, while simpler, is often favored for its direct applicability to practical advertising strategy and sales funnels.</a:t>
            </a:r>
            <a:endParaRPr lang="en-US" sz="1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698086" y="1301055"/>
            <a:ext cx="7840069" cy="586680"/>
          </a:xfrm>
          <a:prstGeom prst="rect">
            <a:avLst/>
          </a:prstGeom>
          <a:noFill/>
          <a:ln/>
        </p:spPr>
        <p:txBody>
          <a:bodyPr wrap="none" lIns="0" tIns="0" rIns="0" bIns="0" rtlCol="0" anchor="t"/>
          <a:lstStyle/>
          <a:p>
            <a:pPr algn="l" indent="0" marL="0">
              <a:lnSpc>
                <a:spcPct val="104000"/>
              </a:lnSpc>
              <a:buNone/>
            </a:pPr>
            <a:r>
              <a:rPr lang="en-US" sz="3650" dirty="0">
                <a:solidFill>
                  <a:srgbClr val="000000"/>
                </a:solidFill>
                <a:latin typeface="Source Serif 4 SemiBold" pitchFamily="34" charset="0"/>
                <a:ea typeface="Source Serif 4 SemiBold" pitchFamily="34" charset="-122"/>
                <a:cs typeface="Source Serif 4 SemiBold" pitchFamily="34" charset="-120"/>
              </a:rPr>
              <a:t>Cognitive → Affective → Conative</a:t>
            </a:r>
            <a:endParaRPr lang="en-US" sz="3650" dirty="0"/>
          </a:p>
        </p:txBody>
      </p:sp>
      <p:pic>
        <p:nvPicPr>
          <p:cNvPr id="3" name="Image 0" descr="preencoded.png">    </p:cNvPr>
          <p:cNvPicPr>
            <a:picLocks noChangeAspect="1"/>
          </p:cNvPicPr>
          <p:nvPr/>
        </p:nvPicPr>
        <p:blipFill>
          <a:blip r:embed="rId1"/>
          <a:stretch>
            <a:fillRect/>
          </a:stretch>
        </p:blipFill>
        <p:spPr>
          <a:xfrm>
            <a:off x="698086" y="2286695"/>
            <a:ext cx="3598475" cy="797917"/>
          </a:xfrm>
          <a:prstGeom prst="rect">
            <a:avLst/>
          </a:prstGeom>
        </p:spPr>
      </p:pic>
      <p:sp>
        <p:nvSpPr>
          <p:cNvPr id="4" name="Text 1"/>
          <p:cNvSpPr/>
          <p:nvPr/>
        </p:nvSpPr>
        <p:spPr>
          <a:xfrm>
            <a:off x="897510" y="3284041"/>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Cognitive</a:t>
            </a:r>
            <a:endParaRPr lang="en-US" sz="1800" dirty="0"/>
          </a:p>
        </p:txBody>
      </p:sp>
      <p:sp>
        <p:nvSpPr>
          <p:cNvPr id="5" name="Text 2"/>
          <p:cNvSpPr/>
          <p:nvPr/>
        </p:nvSpPr>
        <p:spPr>
          <a:xfrm>
            <a:off x="897510" y="3696990"/>
            <a:ext cx="3199625" cy="638373"/>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Mental images, understanding — best for </a:t>
            </a:r>
            <a:pPr algn="l" indent="0" marL="0">
              <a:lnSpc>
                <a:spcPct val="133000"/>
              </a:lnSpc>
              <a:buNone/>
            </a:pPr>
            <a:r>
              <a:rPr lang="en-US" sz="1550" b="1" dirty="0">
                <a:solidFill>
                  <a:srgbClr val="272525"/>
                </a:solidFill>
                <a:latin typeface="Source Sans 3 Bold" pitchFamily="34" charset="0"/>
                <a:ea typeface="Source Sans 3 Bold" pitchFamily="34" charset="-122"/>
                <a:cs typeface="Source Sans 3 Bold" pitchFamily="34" charset="-120"/>
              </a:rPr>
              <a:t>brand awareness &amp; knowledge</a:t>
            </a:r>
            <a:endParaRPr lang="en-US" sz="1550" dirty="0"/>
          </a:p>
        </p:txBody>
      </p:sp>
      <p:pic>
        <p:nvPicPr>
          <p:cNvPr id="6" name="Image 1" descr="preencoded.png">    </p:cNvPr>
          <p:cNvPicPr>
            <a:picLocks noChangeAspect="1"/>
          </p:cNvPicPr>
          <p:nvPr/>
        </p:nvPicPr>
        <p:blipFill>
          <a:blip r:embed="rId2"/>
          <a:stretch>
            <a:fillRect/>
          </a:stretch>
        </p:blipFill>
        <p:spPr>
          <a:xfrm>
            <a:off x="4296560" y="2286695"/>
            <a:ext cx="3598475" cy="797917"/>
          </a:xfrm>
          <a:prstGeom prst="rect">
            <a:avLst/>
          </a:prstGeom>
        </p:spPr>
      </p:pic>
      <p:sp>
        <p:nvSpPr>
          <p:cNvPr id="7" name="Text 3"/>
          <p:cNvSpPr/>
          <p:nvPr/>
        </p:nvSpPr>
        <p:spPr>
          <a:xfrm>
            <a:off x="4495985" y="3284041"/>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Affective</a:t>
            </a:r>
            <a:endParaRPr lang="en-US" sz="1800" dirty="0"/>
          </a:p>
        </p:txBody>
      </p:sp>
      <p:sp>
        <p:nvSpPr>
          <p:cNvPr id="8" name="Text 4"/>
          <p:cNvSpPr/>
          <p:nvPr/>
        </p:nvSpPr>
        <p:spPr>
          <a:xfrm>
            <a:off x="4495985" y="3696990"/>
            <a:ext cx="3199625" cy="638373"/>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Feelings &amp; emotions — best for </a:t>
            </a:r>
            <a:pPr algn="l" indent="0" marL="0">
              <a:lnSpc>
                <a:spcPct val="133000"/>
              </a:lnSpc>
              <a:buNone/>
            </a:pPr>
            <a:r>
              <a:rPr lang="en-US" sz="1550" b="1" dirty="0">
                <a:solidFill>
                  <a:srgbClr val="272525"/>
                </a:solidFill>
                <a:latin typeface="Source Sans 3 Bold" pitchFamily="34" charset="0"/>
                <a:ea typeface="Source Sans 3 Bold" pitchFamily="34" charset="-122"/>
                <a:cs typeface="Source Sans 3 Bold" pitchFamily="34" charset="-120"/>
              </a:rPr>
              <a:t>liking, preference &amp; conviction</a:t>
            </a:r>
            <a:endParaRPr lang="en-US" sz="1550" dirty="0"/>
          </a:p>
        </p:txBody>
      </p:sp>
      <p:pic>
        <p:nvPicPr>
          <p:cNvPr id="9" name="Image 2" descr="preencoded.png">    </p:cNvPr>
          <p:cNvPicPr>
            <a:picLocks noChangeAspect="1"/>
          </p:cNvPicPr>
          <p:nvPr/>
        </p:nvPicPr>
        <p:blipFill>
          <a:blip r:embed="rId3"/>
          <a:stretch>
            <a:fillRect/>
          </a:stretch>
        </p:blipFill>
        <p:spPr>
          <a:xfrm>
            <a:off x="7895035" y="2286695"/>
            <a:ext cx="3598475" cy="797917"/>
          </a:xfrm>
          <a:prstGeom prst="rect">
            <a:avLst/>
          </a:prstGeom>
        </p:spPr>
      </p:pic>
      <p:sp>
        <p:nvSpPr>
          <p:cNvPr id="10" name="Text 5"/>
          <p:cNvSpPr/>
          <p:nvPr/>
        </p:nvSpPr>
        <p:spPr>
          <a:xfrm>
            <a:off x="8094460" y="3284041"/>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Conative</a:t>
            </a:r>
            <a:endParaRPr lang="en-US" sz="1800" dirty="0"/>
          </a:p>
        </p:txBody>
      </p:sp>
      <p:sp>
        <p:nvSpPr>
          <p:cNvPr id="11" name="Text 6"/>
          <p:cNvSpPr/>
          <p:nvPr/>
        </p:nvSpPr>
        <p:spPr>
          <a:xfrm>
            <a:off x="8094460" y="3696990"/>
            <a:ext cx="3199625" cy="638373"/>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Intentions &amp; behavior — best for </a:t>
            </a:r>
            <a:pPr algn="l" indent="0" marL="0">
              <a:lnSpc>
                <a:spcPct val="133000"/>
              </a:lnSpc>
              <a:buNone/>
            </a:pPr>
            <a:r>
              <a:rPr lang="en-US" sz="1550" b="1" dirty="0">
                <a:solidFill>
                  <a:srgbClr val="272525"/>
                </a:solidFill>
                <a:latin typeface="Source Sans 3 Bold" pitchFamily="34" charset="0"/>
                <a:ea typeface="Source Sans 3 Bold" pitchFamily="34" charset="-122"/>
                <a:cs typeface="Source Sans 3 Bold" pitchFamily="34" charset="-120"/>
              </a:rPr>
              <a:t>driving purchases &amp; action</a:t>
            </a:r>
            <a:endParaRPr lang="en-US" sz="1550" dirty="0"/>
          </a:p>
        </p:txBody>
      </p:sp>
      <p:sp>
        <p:nvSpPr>
          <p:cNvPr id="12" name="Shape 7"/>
          <p:cNvSpPr/>
          <p:nvPr/>
        </p:nvSpPr>
        <p:spPr>
          <a:xfrm>
            <a:off x="698086" y="4759127"/>
            <a:ext cx="10795524" cy="797719"/>
          </a:xfrm>
          <a:prstGeom prst="roundRect">
            <a:avLst>
              <a:gd name="adj" fmla="val 10503"/>
            </a:avLst>
          </a:prstGeom>
          <a:solidFill>
            <a:srgbClr val="F0D4F7"/>
          </a:solidFill>
          <a:ln/>
        </p:spPr>
      </p:sp>
      <p:pic>
        <p:nvPicPr>
          <p:cNvPr id="13" name="Image 3" descr="preencoded.png">    </p:cNvPr>
          <p:cNvPicPr>
            <a:picLocks noChangeAspect="1"/>
          </p:cNvPicPr>
          <p:nvPr/>
        </p:nvPicPr>
        <p:blipFill>
          <a:blip r:embed="rId4"/>
          <a:stretch>
            <a:fillRect/>
          </a:stretch>
        </p:blipFill>
        <p:spPr>
          <a:xfrm>
            <a:off x="897510" y="5049738"/>
            <a:ext cx="249330" cy="199430"/>
          </a:xfrm>
          <a:prstGeom prst="rect">
            <a:avLst/>
          </a:prstGeom>
        </p:spPr>
      </p:pic>
      <p:sp>
        <p:nvSpPr>
          <p:cNvPr id="14" name="Text 8"/>
          <p:cNvSpPr/>
          <p:nvPr/>
        </p:nvSpPr>
        <p:spPr>
          <a:xfrm>
            <a:off x="1346266" y="5008364"/>
            <a:ext cx="10557504" cy="319187"/>
          </a:xfrm>
          <a:prstGeom prst="rect">
            <a:avLst/>
          </a:prstGeom>
          <a:noFill/>
          <a:ln/>
        </p:spPr>
        <p:txBody>
          <a:bodyPr wrap="none" lIns="0" tIns="0" rIns="0" bIns="0" rtlCol="0" anchor="t"/>
          <a:lstStyle/>
          <a:p>
            <a:pPr algn="l" indent="0" marL="0">
              <a:lnSpc>
                <a:spcPct val="133000"/>
              </a:lnSpc>
              <a:buNone/>
            </a:pPr>
            <a:r>
              <a:rPr lang="en-US" sz="1550" dirty="0">
                <a:solidFill>
                  <a:srgbClr val="000000"/>
                </a:solidFill>
                <a:latin typeface="Source Sans 3" pitchFamily="34" charset="0"/>
                <a:ea typeface="Source Sans 3" pitchFamily="34" charset="-122"/>
                <a:cs typeface="Source Sans 3" pitchFamily="34" charset="-120"/>
              </a:rPr>
              <a:t>Impulse buys and coupon-driven choices may bypass the full sequence.</a:t>
            </a:r>
            <a:endParaRPr lang="en-US" sz="15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98086" y="869057"/>
            <a:ext cx="6223638" cy="938808"/>
          </a:xfrm>
          <a:prstGeom prst="rect">
            <a:avLst/>
          </a:prstGeom>
          <a:noFill/>
          <a:ln/>
        </p:spPr>
        <p:txBody>
          <a:bodyPr wrap="square" lIns="0" tIns="0" rIns="0" bIns="0" rtlCol="0" anchor="t">
            <a:normAutofit/>
          </a:bodyPr>
          <a:lstStyle/>
          <a:p>
            <a:pPr algn="l" indent="0" marL="0">
              <a:lnSpc>
                <a:spcPct val="104000"/>
              </a:lnSpc>
              <a:buNone/>
            </a:pPr>
            <a:r>
              <a:rPr lang="en-US" sz="2950" dirty="0">
                <a:solidFill>
                  <a:srgbClr val="000000"/>
                </a:solidFill>
                <a:latin typeface="Source Serif 4 SemiBold" pitchFamily="34" charset="0"/>
                <a:ea typeface="Source Serif 4 SemiBold" pitchFamily="34" charset="-122"/>
                <a:cs typeface="Source Serif 4 SemiBold" pitchFamily="34" charset="-120"/>
              </a:rPr>
              <a:t>The Elaboration Likelihood Model (ELM)</a:t>
            </a:r>
            <a:endParaRPr lang="en-US" sz="2950" dirty="0"/>
          </a:p>
        </p:txBody>
      </p:sp>
      <p:sp>
        <p:nvSpPr>
          <p:cNvPr id="4" name="Text 1"/>
          <p:cNvSpPr/>
          <p:nvPr/>
        </p:nvSpPr>
        <p:spPr>
          <a:xfrm>
            <a:off x="698086" y="1999357"/>
            <a:ext cx="6223638" cy="459383"/>
          </a:xfrm>
          <a:prstGeom prst="rect">
            <a:avLst/>
          </a:prstGeom>
          <a:noFill/>
          <a:ln/>
        </p:spPr>
        <p:txBody>
          <a:bodyPr wrap="square" lIns="0" tIns="0" rIns="0" bIns="0" rtlCol="0" anchor="t">
            <a:normAutofit/>
          </a:bodyPr>
          <a:lstStyle/>
          <a:p>
            <a:pPr algn="l" indent="0" marL="0">
              <a:lnSpc>
                <a:spcPct val="120000"/>
              </a:lnSpc>
              <a:buNone/>
            </a:pPr>
            <a:r>
              <a:rPr lang="en-US" sz="1250" dirty="0">
                <a:solidFill>
                  <a:srgbClr val="272525"/>
                </a:solidFill>
                <a:latin typeface="Source Sans 3" pitchFamily="34" charset="0"/>
                <a:ea typeface="Source Sans 3" pitchFamily="34" charset="-122"/>
                <a:cs typeface="Source Sans 3" pitchFamily="34" charset="-120"/>
              </a:rPr>
              <a:t>The ELM explains how attitudes are formed and changed, focusing on two distinct routes to persuasion based on audience involvement.</a:t>
            </a:r>
            <a:endParaRPr lang="en-US" sz="1250" dirty="0"/>
          </a:p>
        </p:txBody>
      </p:sp>
      <p:sp>
        <p:nvSpPr>
          <p:cNvPr id="5" name="Text 2"/>
          <p:cNvSpPr/>
          <p:nvPr/>
        </p:nvSpPr>
        <p:spPr>
          <a:xfrm>
            <a:off x="698086" y="2729905"/>
            <a:ext cx="2486955" cy="234652"/>
          </a:xfrm>
          <a:prstGeom prst="rect">
            <a:avLst/>
          </a:prstGeom>
          <a:noFill/>
          <a:ln/>
        </p:spPr>
        <p:txBody>
          <a:bodyPr wrap="none" lIns="0" tIns="0" rIns="0" bIns="0" rtlCol="0" anchor="t"/>
          <a:lstStyle/>
          <a:p>
            <a:pPr algn="l" indent="0" marL="0">
              <a:lnSpc>
                <a:spcPct val="104000"/>
              </a:lnSpc>
              <a:buNone/>
            </a:pPr>
            <a:r>
              <a:rPr lang="en-US" sz="1450" dirty="0">
                <a:solidFill>
                  <a:srgbClr val="000000"/>
                </a:solidFill>
                <a:latin typeface="Source Serif 4 SemiBold" pitchFamily="34" charset="0"/>
                <a:ea typeface="Source Serif 4 SemiBold" pitchFamily="34" charset="-122"/>
                <a:cs typeface="Source Serif 4 SemiBold" pitchFamily="34" charset="-120"/>
              </a:rPr>
              <a:t>Central Route</a:t>
            </a:r>
            <a:endParaRPr lang="en-US" sz="1450" dirty="0"/>
          </a:p>
        </p:txBody>
      </p:sp>
      <p:sp>
        <p:nvSpPr>
          <p:cNvPr id="6" name="Text 3"/>
          <p:cNvSpPr/>
          <p:nvPr/>
        </p:nvSpPr>
        <p:spPr>
          <a:xfrm>
            <a:off x="698086" y="3092152"/>
            <a:ext cx="2917157" cy="1467445"/>
          </a:xfrm>
          <a:prstGeom prst="rect">
            <a:avLst/>
          </a:prstGeom>
          <a:noFill/>
          <a:ln/>
        </p:spPr>
        <p:txBody>
          <a:bodyPr wrap="square" lIns="0" tIns="0" rIns="0" bIns="0" rtlCol="0" anchor="t">
            <a:normAutofit/>
          </a:bodyPr>
          <a:lstStyle/>
          <a:p>
            <a:pPr algn="l" marL="254000" indent="-254000">
              <a:lnSpc>
                <a:spcPct val="120000"/>
              </a:lnSpc>
              <a:buSzPct val="100000"/>
              <a:buChar char="•"/>
            </a:pPr>
            <a:r>
              <a:rPr lang="en-US" sz="1250" dirty="0">
                <a:solidFill>
                  <a:srgbClr val="272525"/>
                </a:solidFill>
                <a:latin typeface="Source Sans 3" pitchFamily="34" charset="0"/>
                <a:ea typeface="Source Sans 3" pitchFamily="34" charset="-122"/>
                <a:cs typeface="Source Sans 3" pitchFamily="34" charset="-120"/>
              </a:rPr>
              <a:t>Used when audience is highly involved and motivated to process information.</a:t>
            </a:r>
            <a:endParaRPr lang="en-US" sz="1250" dirty="0"/>
          </a:p>
          <a:p>
            <a:pPr algn="l" marL="254000" indent="-254000">
              <a:lnSpc>
                <a:spcPct val="120000"/>
              </a:lnSpc>
              <a:buSzPct val="100000"/>
              <a:buChar char="•"/>
            </a:pPr>
            <a:r>
              <a:rPr lang="en-US" sz="1250" dirty="0">
                <a:solidFill>
                  <a:srgbClr val="272525"/>
                </a:solidFill>
                <a:latin typeface="Source Sans 3" pitchFamily="34" charset="0"/>
                <a:ea typeface="Source Sans 3" pitchFamily="34" charset="-122"/>
                <a:cs typeface="Source Sans 3" pitchFamily="34" charset="-120"/>
              </a:rPr>
              <a:t>Focuses on strong, logical arguments and evidence.</a:t>
            </a:r>
            <a:endParaRPr lang="en-US" sz="1250" dirty="0"/>
          </a:p>
          <a:p>
            <a:pPr algn="l" marL="254000" indent="-254000">
              <a:lnSpc>
                <a:spcPct val="120000"/>
              </a:lnSpc>
              <a:buSzPct val="100000"/>
              <a:buChar char="•"/>
            </a:pPr>
            <a:r>
              <a:rPr lang="en-US" sz="1250" dirty="0">
                <a:solidFill>
                  <a:srgbClr val="272525"/>
                </a:solidFill>
                <a:latin typeface="Source Sans 3" pitchFamily="34" charset="0"/>
                <a:ea typeface="Source Sans 3" pitchFamily="34" charset="-122"/>
                <a:cs typeface="Source Sans 3" pitchFamily="34" charset="-120"/>
              </a:rPr>
              <a:t>Results in more stable, lasting attitude change.</a:t>
            </a:r>
            <a:endParaRPr lang="en-US" sz="1250" dirty="0"/>
          </a:p>
        </p:txBody>
      </p:sp>
      <p:sp>
        <p:nvSpPr>
          <p:cNvPr id="7" name="Text 4"/>
          <p:cNvSpPr/>
          <p:nvPr/>
        </p:nvSpPr>
        <p:spPr>
          <a:xfrm>
            <a:off x="4010917" y="2729905"/>
            <a:ext cx="2486955" cy="234652"/>
          </a:xfrm>
          <a:prstGeom prst="rect">
            <a:avLst/>
          </a:prstGeom>
          <a:noFill/>
          <a:ln/>
        </p:spPr>
        <p:txBody>
          <a:bodyPr wrap="none" lIns="0" tIns="0" rIns="0" bIns="0" rtlCol="0" anchor="t"/>
          <a:lstStyle/>
          <a:p>
            <a:pPr algn="l" indent="0" marL="0">
              <a:lnSpc>
                <a:spcPct val="104000"/>
              </a:lnSpc>
              <a:buNone/>
            </a:pPr>
            <a:r>
              <a:rPr lang="en-US" sz="1450" dirty="0">
                <a:solidFill>
                  <a:srgbClr val="000000"/>
                </a:solidFill>
                <a:latin typeface="Source Serif 4 SemiBold" pitchFamily="34" charset="0"/>
                <a:ea typeface="Source Serif 4 SemiBold" pitchFamily="34" charset="-122"/>
                <a:cs typeface="Source Serif 4 SemiBold" pitchFamily="34" charset="-120"/>
              </a:rPr>
              <a:t>Peripheral Route</a:t>
            </a:r>
            <a:endParaRPr lang="en-US" sz="1450" dirty="0"/>
          </a:p>
        </p:txBody>
      </p:sp>
      <p:sp>
        <p:nvSpPr>
          <p:cNvPr id="8" name="Text 5"/>
          <p:cNvSpPr/>
          <p:nvPr/>
        </p:nvSpPr>
        <p:spPr>
          <a:xfrm>
            <a:off x="4010917" y="3092152"/>
            <a:ext cx="2917157" cy="1926828"/>
          </a:xfrm>
          <a:prstGeom prst="rect">
            <a:avLst/>
          </a:prstGeom>
          <a:noFill/>
          <a:ln/>
        </p:spPr>
        <p:txBody>
          <a:bodyPr wrap="square" lIns="0" tIns="0" rIns="0" bIns="0" rtlCol="0" anchor="t">
            <a:normAutofit/>
          </a:bodyPr>
          <a:lstStyle/>
          <a:p>
            <a:pPr algn="l" marL="254000" indent="-254000">
              <a:lnSpc>
                <a:spcPct val="120000"/>
              </a:lnSpc>
              <a:buSzPct val="100000"/>
              <a:buChar char="•"/>
            </a:pPr>
            <a:r>
              <a:rPr lang="en-US" sz="1250" dirty="0">
                <a:solidFill>
                  <a:srgbClr val="272525"/>
                </a:solidFill>
                <a:latin typeface="Source Sans 3" pitchFamily="34" charset="0"/>
                <a:ea typeface="Source Sans 3" pitchFamily="34" charset="-122"/>
                <a:cs typeface="Source Sans 3" pitchFamily="34" charset="-120"/>
              </a:rPr>
              <a:t>Used when audience has low involvement or ability to process information.</a:t>
            </a:r>
            <a:endParaRPr lang="en-US" sz="1250" dirty="0"/>
          </a:p>
          <a:p>
            <a:pPr algn="l" marL="254000" indent="-254000">
              <a:lnSpc>
                <a:spcPct val="120000"/>
              </a:lnSpc>
              <a:buSzPct val="100000"/>
              <a:buChar char="•"/>
            </a:pPr>
            <a:r>
              <a:rPr lang="en-US" sz="1250" dirty="0">
                <a:solidFill>
                  <a:srgbClr val="272525"/>
                </a:solidFill>
                <a:latin typeface="Source Sans 3" pitchFamily="34" charset="0"/>
                <a:ea typeface="Source Sans 3" pitchFamily="34" charset="-122"/>
                <a:cs typeface="Source Sans 3" pitchFamily="34" charset="-120"/>
              </a:rPr>
              <a:t>Relies on peripheral cues: source attractiveness, emotional appeals, positive associations.</a:t>
            </a:r>
            <a:endParaRPr lang="en-US" sz="1250" dirty="0"/>
          </a:p>
          <a:p>
            <a:pPr algn="l" marL="254000" indent="-254000">
              <a:lnSpc>
                <a:spcPct val="120000"/>
              </a:lnSpc>
              <a:buSzPct val="100000"/>
              <a:buChar char="•"/>
            </a:pPr>
            <a:r>
              <a:rPr lang="en-US" sz="1250" dirty="0">
                <a:solidFill>
                  <a:srgbClr val="272525"/>
                </a:solidFill>
                <a:latin typeface="Source Sans 3" pitchFamily="34" charset="0"/>
                <a:ea typeface="Source Sans 3" pitchFamily="34" charset="-122"/>
                <a:cs typeface="Source Sans 3" pitchFamily="34" charset="-120"/>
              </a:rPr>
              <a:t>Results in temporary attitude change, less resistant to counter-persuasion.</a:t>
            </a:r>
            <a:endParaRPr lang="en-US" sz="1250" dirty="0"/>
          </a:p>
        </p:txBody>
      </p:sp>
      <p:sp>
        <p:nvSpPr>
          <p:cNvPr id="9" name="Shape 6"/>
          <p:cNvSpPr/>
          <p:nvPr/>
        </p:nvSpPr>
        <p:spPr>
          <a:xfrm>
            <a:off x="698086" y="5207198"/>
            <a:ext cx="6223638" cy="781645"/>
          </a:xfrm>
          <a:prstGeom prst="roundRect">
            <a:avLst>
              <a:gd name="adj" fmla="val 8575"/>
            </a:avLst>
          </a:prstGeom>
          <a:solidFill>
            <a:srgbClr val="B6D6FC"/>
          </a:solidFill>
          <a:ln/>
        </p:spPr>
      </p:sp>
      <p:pic>
        <p:nvPicPr>
          <p:cNvPr id="10" name="Image 1" descr="preencoded.png">    </p:cNvPr>
          <p:cNvPicPr>
            <a:picLocks noChangeAspect="1"/>
          </p:cNvPicPr>
          <p:nvPr/>
        </p:nvPicPr>
        <p:blipFill>
          <a:blip r:embed="rId2"/>
          <a:stretch>
            <a:fillRect/>
          </a:stretch>
        </p:blipFill>
        <p:spPr>
          <a:xfrm>
            <a:off x="857625" y="5425777"/>
            <a:ext cx="199425" cy="159544"/>
          </a:xfrm>
          <a:prstGeom prst="rect">
            <a:avLst/>
          </a:prstGeom>
        </p:spPr>
      </p:pic>
      <p:sp>
        <p:nvSpPr>
          <p:cNvPr id="11" name="Text 7"/>
          <p:cNvSpPr/>
          <p:nvPr/>
        </p:nvSpPr>
        <p:spPr>
          <a:xfrm>
            <a:off x="1216590" y="5374680"/>
            <a:ext cx="5545594" cy="459383"/>
          </a:xfrm>
          <a:prstGeom prst="rect">
            <a:avLst/>
          </a:prstGeom>
          <a:noFill/>
          <a:ln/>
        </p:spPr>
        <p:txBody>
          <a:bodyPr wrap="square" lIns="0" tIns="0" rIns="0" bIns="0" rtlCol="0" anchor="t">
            <a:normAutofit/>
          </a:bodyPr>
          <a:lstStyle/>
          <a:p>
            <a:pPr algn="l" indent="0" marL="0">
              <a:lnSpc>
                <a:spcPct val="120000"/>
              </a:lnSpc>
              <a:buNone/>
            </a:pPr>
            <a:r>
              <a:rPr lang="en-US" sz="1250" dirty="0">
                <a:solidFill>
                  <a:srgbClr val="000000"/>
                </a:solidFill>
                <a:latin typeface="Source Sans 3" pitchFamily="34" charset="0"/>
                <a:ea typeface="Source Sans 3" pitchFamily="34" charset="-122"/>
                <a:cs typeface="Source Sans 3" pitchFamily="34" charset="-120"/>
              </a:rPr>
              <a:t>Advertising design should align with the likely route consumers will take: factual for high involvement, emotional/superficial for low involvement.</a:t>
            </a:r>
            <a:endParaRPr lang="en-US" sz="12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69971" y="1050032"/>
            <a:ext cx="6223638" cy="1173361"/>
          </a:xfrm>
          <a:prstGeom prst="rect">
            <a:avLst/>
          </a:prstGeom>
          <a:noFill/>
          <a:ln/>
        </p:spPr>
        <p:txBody>
          <a:bodyPr wrap="square" lIns="0" tIns="0" rIns="0" bIns="0" rtlCol="0" anchor="t">
            <a:normAutofit/>
          </a:bodyPr>
          <a:lstStyle/>
          <a:p>
            <a:pPr algn="l" indent="0" marL="0">
              <a:lnSpc>
                <a:spcPct val="104000"/>
              </a:lnSpc>
              <a:buNone/>
            </a:pPr>
            <a:r>
              <a:rPr lang="en-US" sz="3650" dirty="0">
                <a:solidFill>
                  <a:srgbClr val="000000"/>
                </a:solidFill>
                <a:latin typeface="Source Serif 4 SemiBold" pitchFamily="34" charset="0"/>
                <a:ea typeface="Source Serif 4 SemiBold" pitchFamily="34" charset="-122"/>
                <a:cs typeface="Source Serif 4 SemiBold" pitchFamily="34" charset="-120"/>
              </a:rPr>
              <a:t>Means-End Theory &amp; MECCAS</a:t>
            </a:r>
            <a:endParaRPr lang="en-US" sz="3650" dirty="0"/>
          </a:p>
        </p:txBody>
      </p:sp>
      <p:sp>
        <p:nvSpPr>
          <p:cNvPr id="4" name="Text 1"/>
          <p:cNvSpPr/>
          <p:nvPr/>
        </p:nvSpPr>
        <p:spPr>
          <a:xfrm>
            <a:off x="5269971" y="2721967"/>
            <a:ext cx="2956347" cy="293291"/>
          </a:xfrm>
          <a:prstGeom prst="rect">
            <a:avLst/>
          </a:prstGeom>
          <a:noFill/>
          <a:ln/>
        </p:spPr>
        <p:txBody>
          <a:bodyPr wrap="none" lIns="0" tIns="0" rIns="0" bIns="0" rtlCol="0" anchor="t"/>
          <a:lstStyle/>
          <a:p>
            <a:pPr algn="l" indent="0" marL="0">
              <a:lnSpc>
                <a:spcPct val="104000"/>
              </a:lnSpc>
              <a:buNone/>
            </a:pPr>
            <a:r>
              <a:rPr lang="en-US" sz="1800" dirty="0">
                <a:solidFill>
                  <a:srgbClr val="000000"/>
                </a:solidFill>
                <a:latin typeface="Source Serif 4 SemiBold" pitchFamily="34" charset="0"/>
                <a:ea typeface="Source Serif 4 SemiBold" pitchFamily="34" charset="-122"/>
                <a:cs typeface="Source Serif 4 SemiBold" pitchFamily="34" charset="-120"/>
              </a:rPr>
              <a:t>The Chain</a:t>
            </a:r>
            <a:endParaRPr lang="en-US" sz="1800" dirty="0"/>
          </a:p>
        </p:txBody>
      </p:sp>
      <p:sp>
        <p:nvSpPr>
          <p:cNvPr id="5" name="Text 2"/>
          <p:cNvSpPr/>
          <p:nvPr/>
        </p:nvSpPr>
        <p:spPr>
          <a:xfrm>
            <a:off x="5269971" y="3214688"/>
            <a:ext cx="2868541" cy="1775420"/>
          </a:xfrm>
          <a:prstGeom prst="rect">
            <a:avLst/>
          </a:prstGeom>
          <a:noFill/>
          <a:ln/>
        </p:spPr>
        <p:txBody>
          <a:bodyPr wrap="square" lIns="0" tIns="0" rIns="0" bIns="0" rtlCol="0" anchor="t">
            <a:normAutofit/>
          </a:bodyPr>
          <a:lstStyle/>
          <a:p>
            <a:pPr algn="l" indent="0" marL="0">
              <a:lnSpc>
                <a:spcPct val="133000"/>
              </a:lnSpc>
              <a:buNone/>
            </a:pPr>
            <a:r>
              <a:rPr lang="en-US" sz="1550" b="1" dirty="0">
                <a:solidFill>
                  <a:srgbClr val="272525"/>
                </a:solidFill>
                <a:latin typeface="Source Sans 3 Bold" pitchFamily="34" charset="0"/>
                <a:ea typeface="Source Sans 3 Bold" pitchFamily="34" charset="-122"/>
                <a:cs typeface="Source Sans 3 Bold" pitchFamily="34" charset="-120"/>
              </a:rPr>
              <a:t>Product Attribute</a:t>
            </a:r>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 → </a:t>
            </a:r>
            <a:pPr algn="l" indent="0" marL="0">
              <a:lnSpc>
                <a:spcPct val="133000"/>
              </a:lnSpc>
              <a:buNone/>
            </a:pPr>
            <a:r>
              <a:rPr lang="en-US" sz="1550" b="1" dirty="0">
                <a:solidFill>
                  <a:srgbClr val="272525"/>
                </a:solidFill>
                <a:latin typeface="Source Sans 3 Bold" pitchFamily="34" charset="0"/>
                <a:ea typeface="Source Sans 3 Bold" pitchFamily="34" charset="-122"/>
                <a:cs typeface="Source Sans 3 Bold" pitchFamily="34" charset="-120"/>
              </a:rPr>
              <a:t>Benefit</a:t>
            </a:r>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 → </a:t>
            </a:r>
            <a:pPr algn="l" indent="0" marL="0">
              <a:lnSpc>
                <a:spcPct val="133000"/>
              </a:lnSpc>
              <a:spcAft>
                <a:spcPts val="1400"/>
              </a:spcAft>
              <a:buNone/>
            </a:pPr>
            <a:r>
              <a:rPr lang="en-US" sz="1550" b="1" dirty="0">
                <a:solidFill>
                  <a:srgbClr val="272525"/>
                </a:solidFill>
                <a:latin typeface="Source Sans 3 Bold" pitchFamily="34" charset="0"/>
                <a:ea typeface="Source Sans 3 Bold" pitchFamily="34" charset="-122"/>
                <a:cs typeface="Source Sans 3 Bold" pitchFamily="34" charset="-120"/>
              </a:rPr>
              <a:t>Personal Value</a:t>
            </a:r>
            <a:endParaRPr lang="en-US" sz="1550" dirty="0"/>
          </a:p>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Example: Calcium in milk → Healthy bones → Comfortable life / Feeling wise</a:t>
            </a:r>
            <a:endParaRPr lang="en-US" sz="1550" dirty="0"/>
          </a:p>
        </p:txBody>
      </p:sp>
      <p:sp>
        <p:nvSpPr>
          <p:cNvPr id="6" name="Text 3"/>
          <p:cNvSpPr/>
          <p:nvPr/>
        </p:nvSpPr>
        <p:spPr>
          <a:xfrm>
            <a:off x="8631418" y="2721967"/>
            <a:ext cx="2956347" cy="293291"/>
          </a:xfrm>
          <a:prstGeom prst="rect">
            <a:avLst/>
          </a:prstGeom>
          <a:noFill/>
          <a:ln/>
        </p:spPr>
        <p:txBody>
          <a:bodyPr wrap="none" lIns="0" tIns="0" rIns="0" bIns="0" rtlCol="0" anchor="t"/>
          <a:lstStyle/>
          <a:p>
            <a:pPr algn="l" indent="0" marL="0">
              <a:lnSpc>
                <a:spcPct val="104000"/>
              </a:lnSpc>
              <a:buNone/>
            </a:pPr>
            <a:r>
              <a:rPr lang="en-US" sz="1800" dirty="0">
                <a:solidFill>
                  <a:srgbClr val="000000"/>
                </a:solidFill>
                <a:latin typeface="Source Serif 4 SemiBold" pitchFamily="34" charset="0"/>
                <a:ea typeface="Source Serif 4 SemiBold" pitchFamily="34" charset="-122"/>
                <a:cs typeface="Source Serif 4 SemiBold" pitchFamily="34" charset="-120"/>
              </a:rPr>
              <a:t>MECCAS Model</a:t>
            </a:r>
            <a:endParaRPr lang="en-US" sz="1800" dirty="0"/>
          </a:p>
        </p:txBody>
      </p:sp>
      <p:sp>
        <p:nvSpPr>
          <p:cNvPr id="7" name="Text 4"/>
          <p:cNvSpPr/>
          <p:nvPr/>
        </p:nvSpPr>
        <p:spPr>
          <a:xfrm>
            <a:off x="8631418" y="3214688"/>
            <a:ext cx="2868541" cy="2413794"/>
          </a:xfrm>
          <a:prstGeom prst="rect">
            <a:avLst/>
          </a:prstGeom>
          <a:noFill/>
          <a:ln/>
        </p:spPr>
        <p:txBody>
          <a:bodyPr wrap="square" lIns="0" tIns="0" rIns="0" bIns="0" rtlCol="0" anchor="t">
            <a:normAutofit/>
          </a:bodyPr>
          <a:lstStyle/>
          <a:p>
            <a:pPr algn="l" indent="0" marL="0">
              <a:lnSpc>
                <a:spcPct val="133000"/>
              </a:lnSpc>
              <a:spcAft>
                <a:spcPts val="1400"/>
              </a:spcAft>
              <a:buNone/>
            </a:pPr>
            <a:r>
              <a:rPr lang="en-US" sz="1550" dirty="0">
                <a:solidFill>
                  <a:srgbClr val="272525"/>
                </a:solidFill>
                <a:latin typeface="Source Sans 3" pitchFamily="34" charset="0"/>
                <a:ea typeface="Source Sans 3" pitchFamily="34" charset="-122"/>
                <a:cs typeface="Source Sans 3" pitchFamily="34" charset="-120"/>
              </a:rPr>
              <a:t>Moves consumers from product attributes to personal values by highlighting benefits.</a:t>
            </a:r>
            <a:endParaRPr lang="en-US" sz="1550" dirty="0"/>
          </a:p>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Applies to </a:t>
            </a:r>
            <a:pPr algn="l" indent="0" marL="0">
              <a:lnSpc>
                <a:spcPct val="133000"/>
              </a:lnSpc>
              <a:buNone/>
            </a:pPr>
            <a:r>
              <a:rPr lang="en-US" sz="1550" b="1" dirty="0">
                <a:solidFill>
                  <a:srgbClr val="272525"/>
                </a:solidFill>
                <a:latin typeface="Source Sans 3 Bold" pitchFamily="34" charset="0"/>
                <a:ea typeface="Source Sans 3 Bold" pitchFamily="34" charset="-122"/>
                <a:cs typeface="Source Sans 3 Bold" pitchFamily="34" charset="-120"/>
              </a:rPr>
              <a:t>B2B</a:t>
            </a:r>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 too — personal values like job security, wisdom, and social acceptance influence buying center decisions.</a:t>
            </a:r>
            <a:endParaRPr lang="en-US" sz="15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698086" y="882352"/>
            <a:ext cx="7817448" cy="586680"/>
          </a:xfrm>
          <a:prstGeom prst="rect">
            <a:avLst/>
          </a:prstGeom>
          <a:noFill/>
          <a:ln/>
        </p:spPr>
        <p:txBody>
          <a:bodyPr wrap="none" lIns="0" tIns="0" rIns="0" bIns="0" rtlCol="0" anchor="t"/>
          <a:lstStyle/>
          <a:p>
            <a:pPr algn="l" indent="0" marL="0">
              <a:lnSpc>
                <a:spcPct val="104000"/>
              </a:lnSpc>
              <a:buNone/>
            </a:pPr>
            <a:r>
              <a:rPr lang="en-US" sz="3650" dirty="0">
                <a:solidFill>
                  <a:srgbClr val="000000"/>
                </a:solidFill>
                <a:latin typeface="Source Serif 4 SemiBold" pitchFamily="34" charset="0"/>
                <a:ea typeface="Source Serif 4 SemiBold" pitchFamily="34" charset="-122"/>
                <a:cs typeface="Source Serif 4 SemiBold" pitchFamily="34" charset="-120"/>
              </a:rPr>
              <a:t>Advertising Expenditure Effects</a:t>
            </a:r>
            <a:endParaRPr lang="en-US" sz="3650" dirty="0"/>
          </a:p>
        </p:txBody>
      </p:sp>
      <p:sp>
        <p:nvSpPr>
          <p:cNvPr id="3" name="Shape 1"/>
          <p:cNvSpPr/>
          <p:nvPr/>
        </p:nvSpPr>
        <p:spPr>
          <a:xfrm>
            <a:off x="698086" y="1867991"/>
            <a:ext cx="3465525" cy="2101255"/>
          </a:xfrm>
          <a:prstGeom prst="roundRect">
            <a:avLst>
              <a:gd name="adj" fmla="val 3987"/>
            </a:avLst>
          </a:prstGeom>
          <a:solidFill>
            <a:srgbClr val="F0D4F7"/>
          </a:solidFill>
          <a:ln w="6350">
            <a:solidFill>
              <a:srgbClr val="D6BADD"/>
            </a:solidFill>
            <a:prstDash val="solid"/>
          </a:ln>
        </p:spPr>
      </p:sp>
      <p:sp>
        <p:nvSpPr>
          <p:cNvPr id="4" name="Text 2"/>
          <p:cNvSpPr/>
          <p:nvPr/>
        </p:nvSpPr>
        <p:spPr>
          <a:xfrm>
            <a:off x="903860" y="2073771"/>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Threshold Effects</a:t>
            </a:r>
            <a:endParaRPr lang="en-US" sz="1800" dirty="0"/>
          </a:p>
        </p:txBody>
      </p:sp>
      <p:sp>
        <p:nvSpPr>
          <p:cNvPr id="5" name="Text 3"/>
          <p:cNvSpPr/>
          <p:nvPr/>
        </p:nvSpPr>
        <p:spPr>
          <a:xfrm>
            <a:off x="903860" y="2486720"/>
            <a:ext cx="3053976" cy="1276747"/>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Point where advertising begins to significantly impact consumer response. Innovative products or strong brands reach it faster.</a:t>
            </a:r>
            <a:endParaRPr lang="en-US" sz="1550" dirty="0"/>
          </a:p>
        </p:txBody>
      </p:sp>
      <p:sp>
        <p:nvSpPr>
          <p:cNvPr id="6" name="Shape 4"/>
          <p:cNvSpPr/>
          <p:nvPr/>
        </p:nvSpPr>
        <p:spPr>
          <a:xfrm>
            <a:off x="4363035" y="1867991"/>
            <a:ext cx="3465525" cy="2101255"/>
          </a:xfrm>
          <a:prstGeom prst="roundRect">
            <a:avLst>
              <a:gd name="adj" fmla="val 3987"/>
            </a:avLst>
          </a:prstGeom>
          <a:solidFill>
            <a:srgbClr val="F0D4F7"/>
          </a:solidFill>
          <a:ln w="6350">
            <a:solidFill>
              <a:srgbClr val="D6BADD"/>
            </a:solidFill>
            <a:prstDash val="solid"/>
          </a:ln>
        </p:spPr>
      </p:sp>
      <p:sp>
        <p:nvSpPr>
          <p:cNvPr id="7" name="Text 5"/>
          <p:cNvSpPr/>
          <p:nvPr/>
        </p:nvSpPr>
        <p:spPr>
          <a:xfrm>
            <a:off x="4568810" y="2073771"/>
            <a:ext cx="237087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Diminishing Returns</a:t>
            </a:r>
            <a:endParaRPr lang="en-US" sz="1800" dirty="0"/>
          </a:p>
        </p:txBody>
      </p:sp>
      <p:sp>
        <p:nvSpPr>
          <p:cNvPr id="8" name="Text 6"/>
          <p:cNvSpPr/>
          <p:nvPr/>
        </p:nvSpPr>
        <p:spPr>
          <a:xfrm>
            <a:off x="4568810" y="2486720"/>
            <a:ext cx="3053976" cy="1276747"/>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S-shaped curve: incremental ad spend yields smaller and smaller sales gains. Further spend can hurt profits.</a:t>
            </a:r>
            <a:endParaRPr lang="en-US" sz="1550" dirty="0"/>
          </a:p>
        </p:txBody>
      </p:sp>
      <p:sp>
        <p:nvSpPr>
          <p:cNvPr id="9" name="Shape 7"/>
          <p:cNvSpPr/>
          <p:nvPr/>
        </p:nvSpPr>
        <p:spPr>
          <a:xfrm>
            <a:off x="8027985" y="1867991"/>
            <a:ext cx="3465624" cy="2101255"/>
          </a:xfrm>
          <a:prstGeom prst="roundRect">
            <a:avLst>
              <a:gd name="adj" fmla="val 3987"/>
            </a:avLst>
          </a:prstGeom>
          <a:solidFill>
            <a:srgbClr val="F0D4F7"/>
          </a:solidFill>
          <a:ln w="6350">
            <a:solidFill>
              <a:srgbClr val="D6BADD"/>
            </a:solidFill>
            <a:prstDash val="solid"/>
          </a:ln>
        </p:spPr>
      </p:sp>
      <p:sp>
        <p:nvSpPr>
          <p:cNvPr id="10" name="Text 8"/>
          <p:cNvSpPr/>
          <p:nvPr/>
        </p:nvSpPr>
        <p:spPr>
          <a:xfrm>
            <a:off x="8233760" y="2073771"/>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Carryover Effects</a:t>
            </a:r>
            <a:endParaRPr lang="en-US" sz="1800" dirty="0"/>
          </a:p>
        </p:txBody>
      </p:sp>
      <p:sp>
        <p:nvSpPr>
          <p:cNvPr id="11" name="Text 9"/>
          <p:cNvSpPr/>
          <p:nvPr/>
        </p:nvSpPr>
        <p:spPr>
          <a:xfrm>
            <a:off x="8233760" y="2486720"/>
            <a:ext cx="3054075" cy="957560"/>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Brand recall at purchase time — e.g., remembering Maytag when a washing machine breaks down.</a:t>
            </a:r>
            <a:endParaRPr lang="en-US" sz="1550" dirty="0"/>
          </a:p>
        </p:txBody>
      </p:sp>
      <p:sp>
        <p:nvSpPr>
          <p:cNvPr id="12" name="Shape 10"/>
          <p:cNvSpPr/>
          <p:nvPr/>
        </p:nvSpPr>
        <p:spPr>
          <a:xfrm>
            <a:off x="698086" y="4193580"/>
            <a:ext cx="5298049" cy="1782068"/>
          </a:xfrm>
          <a:prstGeom prst="roundRect">
            <a:avLst>
              <a:gd name="adj" fmla="val 4701"/>
            </a:avLst>
          </a:prstGeom>
          <a:solidFill>
            <a:srgbClr val="F0D4F7"/>
          </a:solidFill>
          <a:ln w="6350">
            <a:solidFill>
              <a:srgbClr val="D6BADD"/>
            </a:solidFill>
            <a:prstDash val="solid"/>
          </a:ln>
        </p:spPr>
      </p:sp>
      <p:sp>
        <p:nvSpPr>
          <p:cNvPr id="13" name="Text 11"/>
          <p:cNvSpPr/>
          <p:nvPr/>
        </p:nvSpPr>
        <p:spPr>
          <a:xfrm>
            <a:off x="903860" y="4399359"/>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Wear-Out Effects</a:t>
            </a:r>
            <a:endParaRPr lang="en-US" sz="1800" dirty="0"/>
          </a:p>
        </p:txBody>
      </p:sp>
      <p:sp>
        <p:nvSpPr>
          <p:cNvPr id="14" name="Text 12"/>
          <p:cNvSpPr/>
          <p:nvPr/>
        </p:nvSpPr>
        <p:spPr>
          <a:xfrm>
            <a:off x="903860" y="4812308"/>
            <a:ext cx="4886500" cy="957560"/>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~50% of campaigns last too long. Consumers tune out or develop negative attitudes. Long-term effect is 2× short-term.</a:t>
            </a:r>
            <a:endParaRPr lang="en-US" sz="1550" dirty="0"/>
          </a:p>
        </p:txBody>
      </p:sp>
      <p:sp>
        <p:nvSpPr>
          <p:cNvPr id="15" name="Shape 13"/>
          <p:cNvSpPr/>
          <p:nvPr/>
        </p:nvSpPr>
        <p:spPr>
          <a:xfrm>
            <a:off x="6195560" y="4193580"/>
            <a:ext cx="5298049" cy="1782068"/>
          </a:xfrm>
          <a:prstGeom prst="roundRect">
            <a:avLst>
              <a:gd name="adj" fmla="val 4701"/>
            </a:avLst>
          </a:prstGeom>
          <a:solidFill>
            <a:srgbClr val="F0D4F7"/>
          </a:solidFill>
          <a:ln w="6350">
            <a:solidFill>
              <a:srgbClr val="D6BADD"/>
            </a:solidFill>
            <a:prstDash val="solid"/>
          </a:ln>
        </p:spPr>
      </p:sp>
      <p:sp>
        <p:nvSpPr>
          <p:cNvPr id="16" name="Text 14"/>
          <p:cNvSpPr/>
          <p:nvPr/>
        </p:nvSpPr>
        <p:spPr>
          <a:xfrm>
            <a:off x="6401334" y="4399359"/>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Decay Effects</a:t>
            </a:r>
            <a:endParaRPr lang="en-US" sz="1800" dirty="0"/>
          </a:p>
        </p:txBody>
      </p:sp>
      <p:sp>
        <p:nvSpPr>
          <p:cNvPr id="17" name="Text 15"/>
          <p:cNvSpPr/>
          <p:nvPr/>
        </p:nvSpPr>
        <p:spPr>
          <a:xfrm>
            <a:off x="6401334" y="4812308"/>
            <a:ext cx="4886500" cy="957560"/>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When advertising stops, consumers forget. Companies must maintain some marketing presence to keep the brand top of mind.</a:t>
            </a:r>
            <a:endParaRPr lang="en-US" sz="15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698086" y="726182"/>
            <a:ext cx="7950795" cy="519708"/>
          </a:xfrm>
          <a:prstGeom prst="rect">
            <a:avLst/>
          </a:prstGeom>
          <a:noFill/>
          <a:ln/>
        </p:spPr>
        <p:txBody>
          <a:bodyPr wrap="none" lIns="0" tIns="0" rIns="0" bIns="0" rtlCol="0" anchor="t"/>
          <a:lstStyle/>
          <a:p>
            <a:pPr algn="l" indent="0" marL="0">
              <a:lnSpc>
                <a:spcPct val="104000"/>
              </a:lnSpc>
              <a:buNone/>
            </a:pPr>
            <a:r>
              <a:rPr lang="en-US" sz="3250" dirty="0">
                <a:solidFill>
                  <a:srgbClr val="000000"/>
                </a:solidFill>
                <a:latin typeface="Source Serif 4 SemiBold" pitchFamily="34" charset="0"/>
                <a:ea typeface="Source Serif 4 SemiBold" pitchFamily="34" charset="-122"/>
                <a:cs typeface="Source Serif 4 SemiBold" pitchFamily="34" charset="-120"/>
              </a:rPr>
              <a:t>Navigating Advertising Effectiveness</a:t>
            </a:r>
            <a:endParaRPr lang="en-US" sz="3250" dirty="0"/>
          </a:p>
        </p:txBody>
      </p:sp>
      <p:sp>
        <p:nvSpPr>
          <p:cNvPr id="3" name="Text 1"/>
          <p:cNvSpPr/>
          <p:nvPr/>
        </p:nvSpPr>
        <p:spPr>
          <a:xfrm>
            <a:off x="698086" y="1559024"/>
            <a:ext cx="11405108" cy="266601"/>
          </a:xfrm>
          <a:prstGeom prst="rect">
            <a:avLst/>
          </a:prstGeom>
          <a:noFill/>
          <a:ln/>
        </p:spPr>
        <p:txBody>
          <a:bodyPr wrap="none" lIns="0" tIns="0" rIns="0" bIns="0" rtlCol="0" anchor="t"/>
          <a:lstStyle/>
          <a:p>
            <a:pPr algn="l" indent="0" marL="0">
              <a:lnSpc>
                <a:spcPct val="126000"/>
              </a:lnSpc>
              <a:buNone/>
            </a:pPr>
            <a:r>
              <a:rPr lang="en-US" sz="1350" dirty="0">
                <a:solidFill>
                  <a:srgbClr val="272525"/>
                </a:solidFill>
                <a:latin typeface="Source Sans 3" pitchFamily="34" charset="0"/>
                <a:ea typeface="Source Sans 3" pitchFamily="34" charset="-122"/>
                <a:cs typeface="Source Sans 3" pitchFamily="34" charset="-120"/>
              </a:rPr>
              <a:t>Understanding how Carryover, Wear-Out, and Decay Effects impact campaign longevity and budget allocation is critical for strategic advertising.</a:t>
            </a:r>
            <a:endParaRPr lang="en-US" sz="135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98086" y="2001738"/>
            <a:ext cx="3494099" cy="4130080"/>
          </a:xfrm>
          <a:prstGeom prst="rect">
            <a:avLst/>
          </a:prstGeom>
        </p:spPr>
      </p:pic>
      <p:sp>
        <p:nvSpPr>
          <p:cNvPr id="5" name="Text 2"/>
          <p:cNvSpPr/>
          <p:nvPr/>
        </p:nvSpPr>
        <p:spPr>
          <a:xfrm>
            <a:off x="970037" y="2197497"/>
            <a:ext cx="2079077" cy="259953"/>
          </a:xfrm>
          <a:prstGeom prst="rect">
            <a:avLst/>
          </a:prstGeom>
          <a:noFill/>
          <a:ln/>
        </p:spPr>
        <p:txBody>
          <a:bodyPr wrap="none" lIns="0" tIns="0" rIns="0" bIns="0" rtlCol="0" anchor="t"/>
          <a:lstStyle/>
          <a:p>
            <a:pPr algn="l" indent="0" marL="0">
              <a:lnSpc>
                <a:spcPct val="104000"/>
              </a:lnSpc>
              <a:buNone/>
            </a:pPr>
            <a:r>
              <a:rPr lang="en-US" sz="1600" dirty="0">
                <a:solidFill>
                  <a:srgbClr val="272525"/>
                </a:solidFill>
                <a:latin typeface="Source Serif 4 SemiBold" pitchFamily="34" charset="0"/>
                <a:ea typeface="Source Serif 4 SemiBold" pitchFamily="34" charset="-122"/>
                <a:cs typeface="Source Serif 4 SemiBold" pitchFamily="34" charset="-120"/>
              </a:rPr>
              <a:t>Carryover Effects</a:t>
            </a:r>
            <a:endParaRPr lang="en-US" sz="1600" dirty="0"/>
          </a:p>
        </p:txBody>
      </p:sp>
      <p:sp>
        <p:nvSpPr>
          <p:cNvPr id="6" name="Text 3"/>
          <p:cNvSpPr/>
          <p:nvPr/>
        </p:nvSpPr>
        <p:spPr>
          <a:xfrm>
            <a:off x="970037" y="2551311"/>
            <a:ext cx="3026394" cy="1333004"/>
          </a:xfrm>
          <a:prstGeom prst="rect">
            <a:avLst/>
          </a:prstGeom>
          <a:noFill/>
          <a:ln/>
        </p:spPr>
        <p:txBody>
          <a:bodyPr wrap="square" lIns="0" tIns="0" rIns="0" bIns="0" rtlCol="0" anchor="t">
            <a:normAutofit/>
          </a:bodyPr>
          <a:lstStyle/>
          <a:p>
            <a:pPr algn="l" indent="0" marL="0">
              <a:lnSpc>
                <a:spcPct val="126000"/>
              </a:lnSpc>
              <a:buNone/>
            </a:pPr>
            <a:r>
              <a:rPr lang="en-US" sz="1350" dirty="0">
                <a:solidFill>
                  <a:srgbClr val="272525"/>
                </a:solidFill>
                <a:latin typeface="Source Sans 3" pitchFamily="34" charset="0"/>
                <a:ea typeface="Source Sans 3" pitchFamily="34" charset="-122"/>
                <a:cs typeface="Source Sans 3" pitchFamily="34" charset="-120"/>
              </a:rPr>
              <a:t>The continued impact of advertising on consumer response long after the campaign has ended. This builds </a:t>
            </a:r>
            <a:pPr algn="l" indent="0" marL="0">
              <a:lnSpc>
                <a:spcPct val="126000"/>
              </a:lnSpc>
              <a:buNone/>
            </a:pPr>
            <a:r>
              <a:rPr lang="en-US" sz="1350" b="1" dirty="0">
                <a:solidFill>
                  <a:srgbClr val="272525"/>
                </a:solidFill>
                <a:latin typeface="Source Sans 3 Bold" pitchFamily="34" charset="0"/>
                <a:ea typeface="Source Sans 3 Bold" pitchFamily="34" charset="-122"/>
                <a:cs typeface="Source Sans 3 Bold" pitchFamily="34" charset="-120"/>
              </a:rPr>
              <a:t>brand equity</a:t>
            </a:r>
            <a:pPr algn="l" indent="0" marL="0">
              <a:lnSpc>
                <a:spcPct val="126000"/>
              </a:lnSpc>
              <a:buNone/>
            </a:pPr>
            <a:r>
              <a:rPr lang="en-US" sz="1350" dirty="0">
                <a:solidFill>
                  <a:srgbClr val="272525"/>
                </a:solidFill>
                <a:latin typeface="Source Sans 3" pitchFamily="34" charset="0"/>
                <a:ea typeface="Source Sans 3" pitchFamily="34" charset="-122"/>
                <a:cs typeface="Source Sans 3" pitchFamily="34" charset="-120"/>
              </a:rPr>
              <a:t> and can sustain sales without immediate new ad spend.</a:t>
            </a:r>
            <a:endParaRPr lang="en-US" sz="1350" dirty="0"/>
          </a:p>
        </p:txBody>
      </p:sp>
      <p:sp>
        <p:nvSpPr>
          <p:cNvPr id="7" name="Shape 4"/>
          <p:cNvSpPr/>
          <p:nvPr/>
        </p:nvSpPr>
        <p:spPr>
          <a:xfrm>
            <a:off x="970037" y="4060428"/>
            <a:ext cx="3026394" cy="1875631"/>
          </a:xfrm>
          <a:prstGeom prst="roundRect">
            <a:avLst>
              <a:gd name="adj" fmla="val 3957"/>
            </a:avLst>
          </a:prstGeom>
          <a:solidFill>
            <a:srgbClr val="B6D6FC"/>
          </a:solidFill>
          <a:ln/>
        </p:spPr>
      </p:sp>
      <p:pic>
        <p:nvPicPr>
          <p:cNvPr id="8" name="Image 1" descr="preencoded.png">    </p:cNvPr>
          <p:cNvPicPr>
            <a:picLocks noChangeAspect="1"/>
          </p:cNvPicPr>
          <p:nvPr/>
        </p:nvPicPr>
        <p:blipFill>
          <a:blip r:embed="rId3"/>
          <a:stretch>
            <a:fillRect/>
          </a:stretch>
        </p:blipFill>
        <p:spPr>
          <a:xfrm>
            <a:off x="1146742" y="4310757"/>
            <a:ext cx="220855" cy="176709"/>
          </a:xfrm>
          <a:prstGeom prst="rect">
            <a:avLst/>
          </a:prstGeom>
        </p:spPr>
      </p:pic>
      <p:sp>
        <p:nvSpPr>
          <p:cNvPr id="9" name="Text 5"/>
          <p:cNvSpPr/>
          <p:nvPr/>
        </p:nvSpPr>
        <p:spPr>
          <a:xfrm>
            <a:off x="1544301" y="4198441"/>
            <a:ext cx="2275426" cy="1599605"/>
          </a:xfrm>
          <a:prstGeom prst="rect">
            <a:avLst/>
          </a:prstGeom>
          <a:noFill/>
          <a:ln/>
        </p:spPr>
        <p:txBody>
          <a:bodyPr wrap="square" lIns="0" tIns="0" rIns="0" bIns="0" rtlCol="0" anchor="t">
            <a:normAutofit/>
          </a:bodyPr>
          <a:lstStyle/>
          <a:p>
            <a:pPr algn="l" indent="0" marL="0">
              <a:lnSpc>
                <a:spcPct val="126000"/>
              </a:lnSpc>
              <a:buNone/>
            </a:pPr>
            <a:r>
              <a:rPr lang="en-US" sz="1350" dirty="0">
                <a:solidFill>
                  <a:srgbClr val="000000"/>
                </a:solidFill>
                <a:latin typeface="Source Sans 3" pitchFamily="34" charset="0"/>
                <a:ea typeface="Source Sans 3" pitchFamily="34" charset="-122"/>
                <a:cs typeface="Source Sans 3" pitchFamily="34" charset="-120"/>
              </a:rPr>
              <a:t>             </a:t>
            </a:r>
            <a:pPr algn="l" indent="0" marL="0">
              <a:lnSpc>
                <a:spcPct val="126000"/>
              </a:lnSpc>
              <a:buNone/>
            </a:pPr>
            <a:r>
              <a:rPr lang="en-US" sz="1350" b="1" dirty="0">
                <a:solidFill>
                  <a:srgbClr val="000000"/>
                </a:solidFill>
                <a:latin typeface="Source Sans 3 Bold" pitchFamily="34" charset="0"/>
                <a:ea typeface="Source Sans 3 Bold" pitchFamily="34" charset="-122"/>
                <a:cs typeface="Source Sans 3 Bold" pitchFamily="34" charset="-120"/>
              </a:rPr>
              <a:t>Implication for Planning:</a:t>
            </a:r>
            <a:pPr algn="l" indent="0" marL="0">
              <a:lnSpc>
                <a:spcPct val="126000"/>
              </a:lnSpc>
              <a:buNone/>
            </a:pPr>
            <a:r>
              <a:rPr lang="en-US" sz="1350" dirty="0">
                <a:solidFill>
                  <a:srgbClr val="000000"/>
                </a:solidFill>
                <a:latin typeface="Source Sans 3" pitchFamily="34" charset="0"/>
                <a:ea typeface="Source Sans 3" pitchFamily="34" charset="-122"/>
                <a:cs typeface="Source Sans 3" pitchFamily="34" charset="-120"/>
              </a:rPr>
              <a:t> Justify long-term brand building investments.             Don't expect immediate results; cultivate sustained memory.           </a:t>
            </a:r>
            <a:endParaRPr lang="en-US" sz="1350" dirty="0"/>
          </a:p>
        </p:txBody>
      </p:sp>
      <p:pic>
        <p:nvPicPr>
          <p:cNvPr id="10"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348748" y="2001738"/>
            <a:ext cx="3494099" cy="4130080"/>
          </a:xfrm>
          <a:prstGeom prst="rect">
            <a:avLst/>
          </a:prstGeom>
        </p:spPr>
      </p:pic>
      <p:sp>
        <p:nvSpPr>
          <p:cNvPr id="11" name="Text 6"/>
          <p:cNvSpPr/>
          <p:nvPr/>
        </p:nvSpPr>
        <p:spPr>
          <a:xfrm>
            <a:off x="4620700" y="2197497"/>
            <a:ext cx="2079077" cy="259953"/>
          </a:xfrm>
          <a:prstGeom prst="rect">
            <a:avLst/>
          </a:prstGeom>
          <a:noFill/>
          <a:ln/>
        </p:spPr>
        <p:txBody>
          <a:bodyPr wrap="none" lIns="0" tIns="0" rIns="0" bIns="0" rtlCol="0" anchor="t"/>
          <a:lstStyle/>
          <a:p>
            <a:pPr algn="l" indent="0" marL="0">
              <a:lnSpc>
                <a:spcPct val="104000"/>
              </a:lnSpc>
              <a:buNone/>
            </a:pPr>
            <a:r>
              <a:rPr lang="en-US" sz="1600" dirty="0">
                <a:solidFill>
                  <a:srgbClr val="272525"/>
                </a:solidFill>
                <a:latin typeface="Source Serif 4 SemiBold" pitchFamily="34" charset="0"/>
                <a:ea typeface="Source Serif 4 SemiBold" pitchFamily="34" charset="-122"/>
                <a:cs typeface="Source Serif 4 SemiBold" pitchFamily="34" charset="-120"/>
              </a:rPr>
              <a:t>Wear-Out Effects</a:t>
            </a:r>
            <a:endParaRPr lang="en-US" sz="1600" dirty="0"/>
          </a:p>
        </p:txBody>
      </p:sp>
      <p:sp>
        <p:nvSpPr>
          <p:cNvPr id="12" name="Text 7"/>
          <p:cNvSpPr/>
          <p:nvPr/>
        </p:nvSpPr>
        <p:spPr>
          <a:xfrm>
            <a:off x="4620700" y="2551311"/>
            <a:ext cx="3026394" cy="1333004"/>
          </a:xfrm>
          <a:prstGeom prst="rect">
            <a:avLst/>
          </a:prstGeom>
          <a:noFill/>
          <a:ln/>
        </p:spPr>
        <p:txBody>
          <a:bodyPr wrap="square" lIns="0" tIns="0" rIns="0" bIns="0" rtlCol="0" anchor="t">
            <a:normAutofit/>
          </a:bodyPr>
          <a:lstStyle/>
          <a:p>
            <a:pPr algn="l" indent="0" marL="0">
              <a:lnSpc>
                <a:spcPct val="126000"/>
              </a:lnSpc>
              <a:buNone/>
            </a:pPr>
            <a:r>
              <a:rPr lang="en-US" sz="1350" dirty="0">
                <a:solidFill>
                  <a:srgbClr val="272525"/>
                </a:solidFill>
                <a:latin typeface="Source Sans 3" pitchFamily="34" charset="0"/>
                <a:ea typeface="Source Sans 3" pitchFamily="34" charset="-122"/>
                <a:cs typeface="Source Sans 3" pitchFamily="34" charset="-120"/>
              </a:rPr>
              <a:t>When an advertisement becomes </a:t>
            </a:r>
            <a:pPr algn="l" indent="0" marL="0">
              <a:lnSpc>
                <a:spcPct val="126000"/>
              </a:lnSpc>
              <a:buNone/>
            </a:pPr>
            <a:r>
              <a:rPr lang="en-US" sz="1350" b="1" dirty="0">
                <a:solidFill>
                  <a:srgbClr val="272525"/>
                </a:solidFill>
                <a:latin typeface="Source Sans 3 Bold" pitchFamily="34" charset="0"/>
                <a:ea typeface="Source Sans 3 Bold" pitchFamily="34" charset="-122"/>
                <a:cs typeface="Source Sans 3 Bold" pitchFamily="34" charset="-120"/>
              </a:rPr>
              <a:t>ineffective or irritating</a:t>
            </a:r>
            <a:pPr algn="l" indent="0" marL="0">
              <a:lnSpc>
                <a:spcPct val="126000"/>
              </a:lnSpc>
              <a:buNone/>
            </a:pPr>
            <a:r>
              <a:rPr lang="en-US" sz="1350" dirty="0">
                <a:solidFill>
                  <a:srgbClr val="272525"/>
                </a:solidFill>
                <a:latin typeface="Source Sans 3" pitchFamily="34" charset="0"/>
                <a:ea typeface="Source Sans 3" pitchFamily="34" charset="-122"/>
                <a:cs typeface="Source Sans 3" pitchFamily="34" charset="-120"/>
              </a:rPr>
              <a:t> due to excessive repetition. Consumers develop negative attitudes or simply tune out the message.</a:t>
            </a:r>
            <a:endParaRPr lang="en-US" sz="1350" dirty="0"/>
          </a:p>
        </p:txBody>
      </p:sp>
      <p:sp>
        <p:nvSpPr>
          <p:cNvPr id="13" name="Shape 8"/>
          <p:cNvSpPr/>
          <p:nvPr/>
        </p:nvSpPr>
        <p:spPr>
          <a:xfrm>
            <a:off x="4620700" y="4060428"/>
            <a:ext cx="3026394" cy="1875631"/>
          </a:xfrm>
          <a:prstGeom prst="roundRect">
            <a:avLst>
              <a:gd name="adj" fmla="val 3957"/>
            </a:avLst>
          </a:prstGeom>
          <a:solidFill>
            <a:srgbClr val="FCF2B5"/>
          </a:solidFill>
          <a:ln/>
        </p:spPr>
      </p:sp>
      <p:pic>
        <p:nvPicPr>
          <p:cNvPr id="14" name="Image 3" descr="preencoded.png">    </p:cNvPr>
          <p:cNvPicPr>
            <a:picLocks noChangeAspect="1"/>
          </p:cNvPicPr>
          <p:nvPr/>
        </p:nvPicPr>
        <p:blipFill>
          <a:blip r:embed="rId6"/>
          <a:stretch>
            <a:fillRect/>
          </a:stretch>
        </p:blipFill>
        <p:spPr>
          <a:xfrm>
            <a:off x="4797404" y="4310757"/>
            <a:ext cx="220855" cy="176709"/>
          </a:xfrm>
          <a:prstGeom prst="rect">
            <a:avLst/>
          </a:prstGeom>
        </p:spPr>
      </p:pic>
      <p:sp>
        <p:nvSpPr>
          <p:cNvPr id="15" name="Text 9"/>
          <p:cNvSpPr/>
          <p:nvPr/>
        </p:nvSpPr>
        <p:spPr>
          <a:xfrm>
            <a:off x="5194964" y="4198441"/>
            <a:ext cx="2275426" cy="1599605"/>
          </a:xfrm>
          <a:prstGeom prst="rect">
            <a:avLst/>
          </a:prstGeom>
          <a:noFill/>
          <a:ln/>
        </p:spPr>
        <p:txBody>
          <a:bodyPr wrap="square" lIns="0" tIns="0" rIns="0" bIns="0" rtlCol="0" anchor="t">
            <a:normAutofit/>
          </a:bodyPr>
          <a:lstStyle/>
          <a:p>
            <a:pPr algn="l" indent="0" marL="0">
              <a:lnSpc>
                <a:spcPct val="126000"/>
              </a:lnSpc>
              <a:buNone/>
            </a:pPr>
            <a:r>
              <a:rPr lang="en-US" sz="1350" dirty="0">
                <a:solidFill>
                  <a:srgbClr val="000000"/>
                </a:solidFill>
                <a:latin typeface="Source Sans 3" pitchFamily="34" charset="0"/>
                <a:ea typeface="Source Sans 3" pitchFamily="34" charset="-122"/>
                <a:cs typeface="Source Sans 3" pitchFamily="34" charset="-120"/>
              </a:rPr>
              <a:t>             </a:t>
            </a:r>
            <a:pPr algn="l" indent="0" marL="0">
              <a:lnSpc>
                <a:spcPct val="126000"/>
              </a:lnSpc>
              <a:buNone/>
            </a:pPr>
            <a:r>
              <a:rPr lang="en-US" sz="1350" b="1" dirty="0">
                <a:solidFill>
                  <a:srgbClr val="000000"/>
                </a:solidFill>
                <a:latin typeface="Source Sans 3 Bold" pitchFamily="34" charset="0"/>
                <a:ea typeface="Source Sans 3 Bold" pitchFamily="34" charset="-122"/>
                <a:cs typeface="Source Sans 3 Bold" pitchFamily="34" charset="-120"/>
              </a:rPr>
              <a:t>Implication for Planning:</a:t>
            </a:r>
            <a:pPr algn="l" indent="0" marL="0">
              <a:lnSpc>
                <a:spcPct val="126000"/>
              </a:lnSpc>
              <a:buNone/>
            </a:pPr>
            <a:r>
              <a:rPr lang="en-US" sz="1350" dirty="0">
                <a:solidFill>
                  <a:srgbClr val="000000"/>
                </a:solidFill>
                <a:latin typeface="Source Sans 3" pitchFamily="34" charset="0"/>
                <a:ea typeface="Source Sans 3" pitchFamily="34" charset="-122"/>
                <a:cs typeface="Source Sans 3" pitchFamily="34" charset="-120"/>
              </a:rPr>
              <a:t> Monitor audience fatigue. Plan for             creative refreshes or campaign rotation to maintain engagement and             prevent negative sentiment.           </a:t>
            </a:r>
            <a:endParaRPr lang="en-US" sz="1350" dirty="0"/>
          </a:p>
        </p:txBody>
      </p:sp>
      <p:pic>
        <p:nvPicPr>
          <p:cNvPr id="16" name="Image 4"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999411" y="2001738"/>
            <a:ext cx="3494199" cy="4130080"/>
          </a:xfrm>
          <a:prstGeom prst="rect">
            <a:avLst/>
          </a:prstGeom>
        </p:spPr>
      </p:pic>
      <p:sp>
        <p:nvSpPr>
          <p:cNvPr id="17" name="Text 10"/>
          <p:cNvSpPr/>
          <p:nvPr/>
        </p:nvSpPr>
        <p:spPr>
          <a:xfrm>
            <a:off x="8271363" y="2197497"/>
            <a:ext cx="2079077" cy="259953"/>
          </a:xfrm>
          <a:prstGeom prst="rect">
            <a:avLst/>
          </a:prstGeom>
          <a:noFill/>
          <a:ln/>
        </p:spPr>
        <p:txBody>
          <a:bodyPr wrap="none" lIns="0" tIns="0" rIns="0" bIns="0" rtlCol="0" anchor="t"/>
          <a:lstStyle/>
          <a:p>
            <a:pPr algn="l" indent="0" marL="0">
              <a:lnSpc>
                <a:spcPct val="104000"/>
              </a:lnSpc>
              <a:buNone/>
            </a:pPr>
            <a:r>
              <a:rPr lang="en-US" sz="1600" dirty="0">
                <a:solidFill>
                  <a:srgbClr val="272525"/>
                </a:solidFill>
                <a:latin typeface="Source Serif 4 SemiBold" pitchFamily="34" charset="0"/>
                <a:ea typeface="Source Serif 4 SemiBold" pitchFamily="34" charset="-122"/>
                <a:cs typeface="Source Serif 4 SemiBold" pitchFamily="34" charset="-120"/>
              </a:rPr>
              <a:t>Decay Effects</a:t>
            </a:r>
            <a:endParaRPr lang="en-US" sz="1600" dirty="0"/>
          </a:p>
        </p:txBody>
      </p:sp>
      <p:sp>
        <p:nvSpPr>
          <p:cNvPr id="18" name="Text 11"/>
          <p:cNvSpPr/>
          <p:nvPr/>
        </p:nvSpPr>
        <p:spPr>
          <a:xfrm>
            <a:off x="8271363" y="2551311"/>
            <a:ext cx="3026493" cy="1066403"/>
          </a:xfrm>
          <a:prstGeom prst="rect">
            <a:avLst/>
          </a:prstGeom>
          <a:noFill/>
          <a:ln/>
        </p:spPr>
        <p:txBody>
          <a:bodyPr wrap="square" lIns="0" tIns="0" rIns="0" bIns="0" rtlCol="0" anchor="t">
            <a:normAutofit/>
          </a:bodyPr>
          <a:lstStyle/>
          <a:p>
            <a:pPr algn="l" indent="0" marL="0">
              <a:lnSpc>
                <a:spcPct val="126000"/>
              </a:lnSpc>
              <a:buNone/>
            </a:pPr>
            <a:r>
              <a:rPr lang="en-US" sz="1350" dirty="0">
                <a:solidFill>
                  <a:srgbClr val="272525"/>
                </a:solidFill>
                <a:latin typeface="Source Sans 3" pitchFamily="34" charset="0"/>
                <a:ea typeface="Source Sans 3" pitchFamily="34" charset="-122"/>
                <a:cs typeface="Source Sans 3" pitchFamily="34" charset="-120"/>
              </a:rPr>
              <a:t>The </a:t>
            </a:r>
            <a:pPr algn="l" indent="0" marL="0">
              <a:lnSpc>
                <a:spcPct val="126000"/>
              </a:lnSpc>
              <a:buNone/>
            </a:pPr>
            <a:r>
              <a:rPr lang="en-US" sz="1350" b="1" dirty="0">
                <a:solidFill>
                  <a:srgbClr val="272525"/>
                </a:solidFill>
                <a:latin typeface="Source Sans 3 Bold" pitchFamily="34" charset="0"/>
                <a:ea typeface="Source Sans 3 Bold" pitchFamily="34" charset="-122"/>
                <a:cs typeface="Source Sans 3 Bold" pitchFamily="34" charset="-120"/>
              </a:rPr>
              <a:t>natural decline in memory</a:t>
            </a:r>
            <a:pPr algn="l" indent="0" marL="0">
              <a:lnSpc>
                <a:spcPct val="126000"/>
              </a:lnSpc>
              <a:buNone/>
            </a:pPr>
            <a:r>
              <a:rPr lang="en-US" sz="1350" dirty="0">
                <a:solidFill>
                  <a:srgbClr val="272525"/>
                </a:solidFill>
                <a:latin typeface="Source Sans 3" pitchFamily="34" charset="0"/>
                <a:ea typeface="Source Sans 3" pitchFamily="34" charset="-122"/>
                <a:cs typeface="Source Sans 3" pitchFamily="34" charset="-120"/>
              </a:rPr>
              <a:t> of an advertisement over time when exposure stops. Without continued reinforcement, brand recall diminishes.</a:t>
            </a:r>
            <a:endParaRPr lang="en-US" sz="1350" dirty="0"/>
          </a:p>
        </p:txBody>
      </p:sp>
      <p:sp>
        <p:nvSpPr>
          <p:cNvPr id="19" name="Shape 12"/>
          <p:cNvSpPr/>
          <p:nvPr/>
        </p:nvSpPr>
        <p:spPr>
          <a:xfrm>
            <a:off x="8271363" y="3793827"/>
            <a:ext cx="3026493" cy="2142232"/>
          </a:xfrm>
          <a:prstGeom prst="roundRect">
            <a:avLst>
              <a:gd name="adj" fmla="val 3465"/>
            </a:avLst>
          </a:prstGeom>
          <a:solidFill>
            <a:srgbClr val="FFB3B4"/>
          </a:solidFill>
          <a:ln/>
        </p:spPr>
      </p:sp>
      <p:pic>
        <p:nvPicPr>
          <p:cNvPr id="20" name="Image 5" descr="preencoded.png">    </p:cNvPr>
          <p:cNvPicPr>
            <a:picLocks noChangeAspect="1"/>
          </p:cNvPicPr>
          <p:nvPr/>
        </p:nvPicPr>
        <p:blipFill>
          <a:blip r:embed="rId9"/>
          <a:stretch>
            <a:fillRect/>
          </a:stretch>
        </p:blipFill>
        <p:spPr>
          <a:xfrm>
            <a:off x="8448067" y="4044156"/>
            <a:ext cx="220855" cy="176709"/>
          </a:xfrm>
          <a:prstGeom prst="rect">
            <a:avLst/>
          </a:prstGeom>
        </p:spPr>
      </p:pic>
      <p:sp>
        <p:nvSpPr>
          <p:cNvPr id="21" name="Text 13"/>
          <p:cNvSpPr/>
          <p:nvPr/>
        </p:nvSpPr>
        <p:spPr>
          <a:xfrm>
            <a:off x="8845626" y="3931841"/>
            <a:ext cx="2275525" cy="1866205"/>
          </a:xfrm>
          <a:prstGeom prst="rect">
            <a:avLst/>
          </a:prstGeom>
          <a:noFill/>
          <a:ln/>
        </p:spPr>
        <p:txBody>
          <a:bodyPr wrap="square" lIns="0" tIns="0" rIns="0" bIns="0" rtlCol="0" anchor="t">
            <a:normAutofit/>
          </a:bodyPr>
          <a:lstStyle/>
          <a:p>
            <a:pPr algn="l" indent="0" marL="0">
              <a:lnSpc>
                <a:spcPct val="126000"/>
              </a:lnSpc>
              <a:buNone/>
            </a:pPr>
            <a:r>
              <a:rPr lang="en-US" sz="1350" dirty="0">
                <a:solidFill>
                  <a:srgbClr val="000000"/>
                </a:solidFill>
                <a:latin typeface="Source Sans 3" pitchFamily="34" charset="0"/>
                <a:ea typeface="Source Sans 3" pitchFamily="34" charset="-122"/>
                <a:cs typeface="Source Sans 3" pitchFamily="34" charset="-120"/>
              </a:rPr>
              <a:t>             </a:t>
            </a:r>
            <a:pPr algn="l" indent="0" marL="0">
              <a:lnSpc>
                <a:spcPct val="126000"/>
              </a:lnSpc>
              <a:buNone/>
            </a:pPr>
            <a:r>
              <a:rPr lang="en-US" sz="1350" b="1" dirty="0">
                <a:solidFill>
                  <a:srgbClr val="000000"/>
                </a:solidFill>
                <a:latin typeface="Source Sans 3 Bold" pitchFamily="34" charset="0"/>
                <a:ea typeface="Source Sans 3 Bold" pitchFamily="34" charset="-122"/>
                <a:cs typeface="Source Sans 3 Bold" pitchFamily="34" charset="-120"/>
              </a:rPr>
              <a:t>Implication for Planning:</a:t>
            </a:r>
            <a:pPr algn="l" indent="0" marL="0">
              <a:lnSpc>
                <a:spcPct val="126000"/>
              </a:lnSpc>
              <a:buNone/>
            </a:pPr>
            <a:r>
              <a:rPr lang="en-US" sz="1350" dirty="0">
                <a:solidFill>
                  <a:srgbClr val="000000"/>
                </a:solidFill>
                <a:latin typeface="Source Sans 3" pitchFamily="34" charset="0"/>
                <a:ea typeface="Source Sans 3" pitchFamily="34" charset="-122"/>
                <a:cs typeface="Source Sans 3" pitchFamily="34" charset="-120"/>
              </a:rPr>
              <a:t> Requires ongoing, even if reduced,             advertising presence to keep the brand top-of-mind. Budget for             sustained, lower-frequency campaigns.           </a:t>
            </a:r>
            <a:endParaRPr lang="en-US" sz="13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698086" y="1667669"/>
            <a:ext cx="7243978" cy="586680"/>
          </a:xfrm>
          <a:prstGeom prst="rect">
            <a:avLst/>
          </a:prstGeom>
          <a:noFill/>
          <a:ln/>
        </p:spPr>
        <p:txBody>
          <a:bodyPr wrap="none" lIns="0" tIns="0" rIns="0" bIns="0" rtlCol="0" anchor="t"/>
          <a:lstStyle/>
          <a:p>
            <a:pPr algn="l" indent="0" marL="0">
              <a:lnSpc>
                <a:spcPct val="104000"/>
              </a:lnSpc>
              <a:buNone/>
            </a:pPr>
            <a:r>
              <a:rPr lang="en-US" sz="3650" dirty="0">
                <a:solidFill>
                  <a:srgbClr val="000000"/>
                </a:solidFill>
                <a:latin typeface="Source Serif 4 SemiBold" pitchFamily="34" charset="0"/>
                <a:ea typeface="Source Serif 4 SemiBold" pitchFamily="34" charset="-122"/>
                <a:cs typeface="Source Serif 4 SemiBold" pitchFamily="34" charset="-120"/>
              </a:rPr>
              <a:t>In-House vs. External Agency</a:t>
            </a:r>
            <a:endParaRPr lang="en-US" sz="3650" dirty="0"/>
          </a:p>
        </p:txBody>
      </p:sp>
      <p:sp>
        <p:nvSpPr>
          <p:cNvPr id="3" name="Shape 1"/>
          <p:cNvSpPr/>
          <p:nvPr/>
        </p:nvSpPr>
        <p:spPr>
          <a:xfrm>
            <a:off x="554520" y="2553494"/>
            <a:ext cx="5441615" cy="2636838"/>
          </a:xfrm>
          <a:prstGeom prst="roundRect">
            <a:avLst>
              <a:gd name="adj" fmla="val 5447"/>
            </a:avLst>
          </a:prstGeom>
          <a:solidFill>
            <a:srgbClr val="BE49DF">
              <a:alpha val="95000"/>
            </a:srgbClr>
          </a:solidFill>
          <a:ln/>
        </p:spPr>
      </p:sp>
      <p:sp>
        <p:nvSpPr>
          <p:cNvPr id="4" name="Text 2"/>
          <p:cNvSpPr/>
          <p:nvPr/>
        </p:nvSpPr>
        <p:spPr>
          <a:xfrm>
            <a:off x="753944" y="2752923"/>
            <a:ext cx="2995240" cy="293291"/>
          </a:xfrm>
          <a:prstGeom prst="rect">
            <a:avLst/>
          </a:prstGeom>
          <a:noFill/>
          <a:ln/>
        </p:spPr>
        <p:txBody>
          <a:bodyPr wrap="none" lIns="0" tIns="0" rIns="0" bIns="0" rtlCol="0" anchor="t"/>
          <a:lstStyle/>
          <a:p>
            <a:pPr algn="l" indent="0" marL="0">
              <a:lnSpc>
                <a:spcPct val="104000"/>
              </a:lnSpc>
              <a:buNone/>
            </a:pPr>
            <a:r>
              <a:rPr lang="en-US" sz="1800" dirty="0">
                <a:solidFill>
                  <a:srgbClr val="000000"/>
                </a:solidFill>
                <a:latin typeface="Source Serif 4 SemiBold" pitchFamily="34" charset="0"/>
                <a:ea typeface="Source Serif 4 SemiBold" pitchFamily="34" charset="-122"/>
                <a:cs typeface="Source Serif 4 SemiBold" pitchFamily="34" charset="-120"/>
              </a:rPr>
              <a:t>In-House Advantages</a:t>
            </a:r>
            <a:endParaRPr lang="en-US" sz="1800" dirty="0"/>
          </a:p>
        </p:txBody>
      </p:sp>
      <p:sp>
        <p:nvSpPr>
          <p:cNvPr id="5" name="Text 3"/>
          <p:cNvSpPr/>
          <p:nvPr/>
        </p:nvSpPr>
        <p:spPr>
          <a:xfrm>
            <a:off x="753944" y="3245644"/>
            <a:ext cx="5042766" cy="1874937"/>
          </a:xfrm>
          <a:prstGeom prst="rect">
            <a:avLst/>
          </a:prstGeom>
          <a:noFill/>
          <a:ln/>
        </p:spPr>
        <p:txBody>
          <a:bodyPr wrap="square" lIns="0" tIns="0" rIns="0" bIns="0" rtlCol="0" anchor="t">
            <a:normAutofit/>
          </a:bodyPr>
          <a:lstStyle/>
          <a:p>
            <a:pPr algn="l" marL="314960" indent="-314960">
              <a:lnSpc>
                <a:spcPct val="133000"/>
              </a:lnSpc>
              <a:buSzPct val="100000"/>
              <a:buChar char="•"/>
            </a:pPr>
            <a:r>
              <a:rPr lang="en-US" sz="1550" dirty="0">
                <a:solidFill>
                  <a:srgbClr val="000000"/>
                </a:solidFill>
                <a:latin typeface="Source Sans 3" pitchFamily="34" charset="0"/>
                <a:ea typeface="Source Sans 3" pitchFamily="34" charset="-122"/>
                <a:cs typeface="Source Sans 3" pitchFamily="34" charset="-120"/>
              </a:rPr>
              <a:t>Lower costs, better brand control</a:t>
            </a:r>
            <a:endParaRPr lang="en-US" sz="1550" dirty="0"/>
          </a:p>
          <a:p>
            <a:pPr algn="l" marL="314960" indent="-314960">
              <a:lnSpc>
                <a:spcPct val="133000"/>
              </a:lnSpc>
              <a:buSzPct val="100000"/>
              <a:buChar char="•"/>
            </a:pPr>
            <a:r>
              <a:rPr lang="en-US" sz="1550" dirty="0">
                <a:solidFill>
                  <a:srgbClr val="000000"/>
                </a:solidFill>
                <a:latin typeface="Source Sans 3" pitchFamily="34" charset="0"/>
                <a:ea typeface="Source Sans 3" pitchFamily="34" charset="-122"/>
                <a:cs typeface="Source Sans 3" pitchFamily="34" charset="-120"/>
              </a:rPr>
              <a:t>Deeper product &amp; mission knowledge</a:t>
            </a:r>
            <a:endParaRPr lang="en-US" sz="1550" dirty="0"/>
          </a:p>
          <a:p>
            <a:pPr algn="l" marL="314960" indent="-314960">
              <a:lnSpc>
                <a:spcPct val="133000"/>
              </a:lnSpc>
              <a:buSzPct val="100000"/>
              <a:buChar char="•"/>
            </a:pPr>
            <a:r>
              <a:rPr lang="en-US" sz="1550" dirty="0">
                <a:solidFill>
                  <a:srgbClr val="000000"/>
                </a:solidFill>
                <a:latin typeface="Source Sans 3" pitchFamily="34" charset="0"/>
                <a:ea typeface="Source Sans 3" pitchFamily="34" charset="-122"/>
                <a:cs typeface="Source Sans 3" pitchFamily="34" charset="-120"/>
              </a:rPr>
              <a:t>Faster production, consistent team</a:t>
            </a:r>
            <a:endParaRPr lang="en-US" sz="1550" dirty="0"/>
          </a:p>
          <a:p>
            <a:pPr algn="l" marL="314960" indent="-314960">
              <a:lnSpc>
                <a:spcPct val="133000"/>
              </a:lnSpc>
              <a:buSzPct val="100000"/>
              <a:buChar char="•"/>
            </a:pPr>
            <a:r>
              <a:rPr lang="en-US" sz="1550" dirty="0">
                <a:solidFill>
                  <a:srgbClr val="000000"/>
                </a:solidFill>
                <a:latin typeface="Source Sans 3" pitchFamily="34" charset="0"/>
                <a:ea typeface="Source Sans 3" pitchFamily="34" charset="-122"/>
                <a:cs typeface="Source Sans 3" pitchFamily="34" charset="-120"/>
              </a:rPr>
              <a:t>Apple expanded in-house from 300 → 500+</a:t>
            </a:r>
            <a:endParaRPr lang="en-US" sz="1550" dirty="0"/>
          </a:p>
          <a:p>
            <a:pPr algn="l" marL="314960" indent="-314960">
              <a:lnSpc>
                <a:spcPct val="133000"/>
              </a:lnSpc>
              <a:buSzPct val="100000"/>
              <a:buChar char="•"/>
            </a:pPr>
            <a:r>
              <a:rPr lang="en-US" sz="1550" dirty="0">
                <a:solidFill>
                  <a:srgbClr val="000000"/>
                </a:solidFill>
                <a:latin typeface="Source Sans 3" pitchFamily="34" charset="0"/>
                <a:ea typeface="Source Sans 3" pitchFamily="34" charset="-122"/>
                <a:cs typeface="Source Sans 3" pitchFamily="34" charset="-120"/>
              </a:rPr>
              <a:t>58% of ANA members now use in-house</a:t>
            </a:r>
            <a:endParaRPr lang="en-US" sz="1550" dirty="0"/>
          </a:p>
        </p:txBody>
      </p:sp>
      <p:sp>
        <p:nvSpPr>
          <p:cNvPr id="6" name="Text 4"/>
          <p:cNvSpPr/>
          <p:nvPr/>
        </p:nvSpPr>
        <p:spPr>
          <a:xfrm>
            <a:off x="6345476" y="2752923"/>
            <a:ext cx="3825779" cy="293291"/>
          </a:xfrm>
          <a:prstGeom prst="rect">
            <a:avLst/>
          </a:prstGeom>
          <a:noFill/>
          <a:ln/>
        </p:spPr>
        <p:txBody>
          <a:bodyPr wrap="none" lIns="0" tIns="0" rIns="0" bIns="0" rtlCol="0" anchor="t"/>
          <a:lstStyle/>
          <a:p>
            <a:pPr algn="l" indent="0" marL="0">
              <a:lnSpc>
                <a:spcPct val="104000"/>
              </a:lnSpc>
              <a:buNone/>
            </a:pPr>
            <a:r>
              <a:rPr lang="en-US" sz="1800" dirty="0">
                <a:solidFill>
                  <a:srgbClr val="000000"/>
                </a:solidFill>
                <a:latin typeface="Source Serif 4 SemiBold" pitchFamily="34" charset="0"/>
                <a:ea typeface="Source Serif 4 SemiBold" pitchFamily="34" charset="-122"/>
                <a:cs typeface="Source Serif 4 SemiBold" pitchFamily="34" charset="-120"/>
              </a:rPr>
              <a:t>External Agency Advantages</a:t>
            </a:r>
            <a:endParaRPr lang="en-US" sz="1800" dirty="0"/>
          </a:p>
        </p:txBody>
      </p:sp>
      <p:sp>
        <p:nvSpPr>
          <p:cNvPr id="7" name="Text 5"/>
          <p:cNvSpPr/>
          <p:nvPr/>
        </p:nvSpPr>
        <p:spPr>
          <a:xfrm>
            <a:off x="6345476" y="3245644"/>
            <a:ext cx="5154484" cy="1874937"/>
          </a:xfrm>
          <a:prstGeom prst="rect">
            <a:avLst/>
          </a:prstGeom>
          <a:noFill/>
          <a:ln/>
        </p:spPr>
        <p:txBody>
          <a:bodyPr wrap="square" lIns="0" tIns="0" rIns="0" bIns="0" rtlCol="0" anchor="t">
            <a:normAutofit/>
          </a:bodyPr>
          <a:lstStyle/>
          <a:p>
            <a:pPr algn="l" marL="314960" indent="-314960">
              <a:lnSpc>
                <a:spcPct val="133000"/>
              </a:lnSpc>
              <a:buSzPct val="100000"/>
              <a:buChar char="•"/>
            </a:pPr>
            <a:r>
              <a:rPr lang="en-US" sz="1550" dirty="0">
                <a:solidFill>
                  <a:srgbClr val="272525"/>
                </a:solidFill>
                <a:latin typeface="Source Sans 3" pitchFamily="34" charset="0"/>
                <a:ea typeface="Source Sans 3" pitchFamily="34" charset="-122"/>
                <a:cs typeface="Source Sans 3" pitchFamily="34" charset="-120"/>
              </a:rPr>
              <a:t>Greater expertise &amp; top talent access</a:t>
            </a:r>
            <a:endParaRPr lang="en-US" sz="1550" dirty="0"/>
          </a:p>
          <a:p>
            <a:pPr algn="l" marL="314960" indent="-314960">
              <a:lnSpc>
                <a:spcPct val="133000"/>
              </a:lnSpc>
              <a:buSzPct val="100000"/>
              <a:buChar char="•"/>
            </a:pPr>
            <a:r>
              <a:rPr lang="en-US" sz="1550" dirty="0">
                <a:solidFill>
                  <a:srgbClr val="272525"/>
                </a:solidFill>
                <a:latin typeface="Source Sans 3" pitchFamily="34" charset="0"/>
                <a:ea typeface="Source Sans 3" pitchFamily="34" charset="-122"/>
                <a:cs typeface="Source Sans 3" pitchFamily="34" charset="-120"/>
              </a:rPr>
              <a:t>Outside perspective, no internal bias</a:t>
            </a:r>
            <a:endParaRPr lang="en-US" sz="1550" dirty="0"/>
          </a:p>
          <a:p>
            <a:pPr algn="l" marL="314960" indent="-314960">
              <a:lnSpc>
                <a:spcPct val="133000"/>
              </a:lnSpc>
              <a:buSzPct val="100000"/>
              <a:buChar char="•"/>
            </a:pPr>
            <a:r>
              <a:rPr lang="en-US" sz="1550" dirty="0">
                <a:solidFill>
                  <a:srgbClr val="272525"/>
                </a:solidFill>
                <a:latin typeface="Source Sans 3" pitchFamily="34" charset="0"/>
                <a:ea typeface="Source Sans 3" pitchFamily="34" charset="-122"/>
                <a:cs typeface="Source Sans 3" pitchFamily="34" charset="-120"/>
              </a:rPr>
              <a:t>Cross-industry knowledge transfer</a:t>
            </a:r>
            <a:endParaRPr lang="en-US" sz="1550" dirty="0"/>
          </a:p>
          <a:p>
            <a:pPr algn="l" marL="314960" indent="-314960">
              <a:lnSpc>
                <a:spcPct val="133000"/>
              </a:lnSpc>
              <a:buSzPct val="100000"/>
              <a:buChar char="•"/>
            </a:pPr>
            <a:r>
              <a:rPr lang="en-US" sz="1550" dirty="0">
                <a:solidFill>
                  <a:srgbClr val="272525"/>
                </a:solidFill>
                <a:latin typeface="Source Sans 3" pitchFamily="34" charset="0"/>
                <a:ea typeface="Source Sans 3" pitchFamily="34" charset="-122"/>
                <a:cs typeface="Source Sans 3" pitchFamily="34" charset="-120"/>
              </a:rPr>
              <a:t>Full-service to boutique options</a:t>
            </a:r>
            <a:endParaRPr lang="en-US" sz="1550" dirty="0"/>
          </a:p>
          <a:p>
            <a:pPr algn="l" marL="314960" indent="-314960">
              <a:lnSpc>
                <a:spcPct val="133000"/>
              </a:lnSpc>
              <a:buSzPct val="100000"/>
              <a:buChar char="•"/>
            </a:pPr>
            <a:r>
              <a:rPr lang="en-US" sz="1550" dirty="0">
                <a:solidFill>
                  <a:srgbClr val="272525"/>
                </a:solidFill>
                <a:latin typeface="Source Sans 3" pitchFamily="34" charset="0"/>
                <a:ea typeface="Source Sans 3" pitchFamily="34" charset="-122"/>
                <a:cs typeface="Source Sans 3" pitchFamily="34" charset="-120"/>
              </a:rPr>
              <a:t>Specialized: media, digital, PR, social</a:t>
            </a:r>
            <a:endParaRPr lang="en-US" sz="15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1695" cy="1316831"/>
          </a:xfrm>
          <a:prstGeom prst="rect">
            <a:avLst/>
          </a:prstGeom>
        </p:spPr>
      </p:pic>
      <p:sp>
        <p:nvSpPr>
          <p:cNvPr id="3" name="Text 0"/>
          <p:cNvSpPr/>
          <p:nvPr/>
        </p:nvSpPr>
        <p:spPr>
          <a:xfrm>
            <a:off x="698086" y="1896368"/>
            <a:ext cx="4197940" cy="309761"/>
          </a:xfrm>
          <a:prstGeom prst="rect">
            <a:avLst/>
          </a:prstGeom>
          <a:noFill/>
          <a:ln/>
        </p:spPr>
        <p:txBody>
          <a:bodyPr wrap="none" lIns="0" tIns="0" rIns="0" bIns="0" rtlCol="0" anchor="t"/>
          <a:lstStyle/>
          <a:p>
            <a:pPr algn="l" indent="0" marL="0">
              <a:lnSpc>
                <a:spcPct val="104000"/>
              </a:lnSpc>
              <a:buNone/>
            </a:pPr>
            <a:r>
              <a:rPr lang="en-US" sz="1950" dirty="0">
                <a:solidFill>
                  <a:srgbClr val="000000"/>
                </a:solidFill>
                <a:latin typeface="Source Serif 4 SemiBold" pitchFamily="34" charset="0"/>
                <a:ea typeface="Source Serif 4 SemiBold" pitchFamily="34" charset="-122"/>
                <a:cs typeface="Source Serif 4 SemiBold" pitchFamily="34" charset="-120"/>
              </a:rPr>
              <a:t>Types of Advertising Agencies</a:t>
            </a:r>
            <a:endParaRPr lang="en-US" sz="1950" dirty="0"/>
          </a:p>
        </p:txBody>
      </p:sp>
      <p:sp>
        <p:nvSpPr>
          <p:cNvPr id="4" name="Text 1"/>
          <p:cNvSpPr/>
          <p:nvPr/>
        </p:nvSpPr>
        <p:spPr>
          <a:xfrm>
            <a:off x="698086" y="2289572"/>
            <a:ext cx="11405108" cy="128786"/>
          </a:xfrm>
          <a:prstGeom prst="rect">
            <a:avLst/>
          </a:prstGeom>
          <a:noFill/>
          <a:ln/>
        </p:spPr>
        <p:txBody>
          <a:bodyPr wrap="none" lIns="0" tIns="0" rIns="0" bIns="0" rtlCol="0" anchor="t"/>
          <a:lstStyle/>
          <a:p>
            <a:pPr algn="l" indent="0" marL="0">
              <a:lnSpc>
                <a:spcPct val="102000"/>
              </a:lnSpc>
              <a:buNone/>
            </a:pPr>
            <a:r>
              <a:rPr lang="en-US" sz="800" dirty="0">
                <a:solidFill>
                  <a:srgbClr val="272525"/>
                </a:solidFill>
                <a:latin typeface="Source Sans 3" pitchFamily="34" charset="0"/>
                <a:ea typeface="Source Sans 3" pitchFamily="34" charset="-122"/>
                <a:cs typeface="Source Sans 3" pitchFamily="34" charset="-120"/>
              </a:rPr>
              <a:t>Choosing the right agency partner is crucial for campaign success, depending on specific needs, budget, and desired expertise.</a:t>
            </a:r>
            <a:endParaRPr lang="en-US" sz="800" dirty="0"/>
          </a:p>
        </p:txBody>
      </p:sp>
      <p:pic>
        <p:nvPicPr>
          <p:cNvPr id="5"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98086" y="2480866"/>
            <a:ext cx="10795524" cy="715070"/>
          </a:xfrm>
          <a:prstGeom prst="rect">
            <a:avLst/>
          </a:prstGeom>
        </p:spPr>
      </p:pic>
      <p:sp>
        <p:nvSpPr>
          <p:cNvPr id="6" name="Text 2"/>
          <p:cNvSpPr/>
          <p:nvPr/>
        </p:nvSpPr>
        <p:spPr>
          <a:xfrm>
            <a:off x="839270" y="2739628"/>
            <a:ext cx="157952" cy="197445"/>
          </a:xfrm>
          <a:prstGeom prst="rect">
            <a:avLst/>
          </a:prstGeom>
          <a:noFill/>
          <a:ln/>
        </p:spPr>
        <p:txBody>
          <a:bodyPr wrap="none" lIns="0" tIns="0" rIns="0" bIns="0" rtlCol="0" anchor="ctr"/>
          <a:lstStyle/>
          <a:p>
            <a:pPr algn="ctr" indent="0" marL="0">
              <a:lnSpc>
                <a:spcPct val="100000"/>
              </a:lnSpc>
              <a:buNone/>
            </a:pPr>
            <a:r>
              <a:rPr lang="en-US" sz="1200" dirty="0">
                <a:solidFill>
                  <a:srgbClr val="272525"/>
                </a:solidFill>
                <a:latin typeface="Source Serif 4 SemiBold" pitchFamily="34" charset="0"/>
                <a:ea typeface="Source Serif 4 SemiBold" pitchFamily="34" charset="-122"/>
                <a:cs typeface="Source Serif 4 SemiBold" pitchFamily="34" charset="-120"/>
              </a:rPr>
              <a:t>1</a:t>
            </a:r>
            <a:endParaRPr lang="en-US" sz="1200" dirty="0"/>
          </a:p>
        </p:txBody>
      </p:sp>
      <p:sp>
        <p:nvSpPr>
          <p:cNvPr id="7" name="Text 3"/>
          <p:cNvSpPr/>
          <p:nvPr/>
        </p:nvSpPr>
        <p:spPr>
          <a:xfrm>
            <a:off x="1187718" y="2598837"/>
            <a:ext cx="1285545" cy="154880"/>
          </a:xfrm>
          <a:prstGeom prst="rect">
            <a:avLst/>
          </a:prstGeom>
          <a:noFill/>
          <a:ln/>
        </p:spPr>
        <p:txBody>
          <a:bodyPr wrap="none" lIns="0" tIns="0" rIns="0" bIns="0" rtlCol="0" anchor="t"/>
          <a:lstStyle/>
          <a:p>
            <a:pPr algn="l" indent="0" marL="0">
              <a:lnSpc>
                <a:spcPct val="104000"/>
              </a:lnSpc>
              <a:buNone/>
            </a:pPr>
            <a:r>
              <a:rPr lang="en-US" sz="950" dirty="0">
                <a:solidFill>
                  <a:srgbClr val="272525"/>
                </a:solidFill>
                <a:latin typeface="Source Serif 4 SemiBold" pitchFamily="34" charset="0"/>
                <a:ea typeface="Source Serif 4 SemiBold" pitchFamily="34" charset="-122"/>
                <a:cs typeface="Source Serif 4 SemiBold" pitchFamily="34" charset="-120"/>
              </a:rPr>
              <a:t>Full-Service Agencies</a:t>
            </a:r>
            <a:endParaRPr lang="en-US" sz="950" dirty="0"/>
          </a:p>
        </p:txBody>
      </p:sp>
      <p:sp>
        <p:nvSpPr>
          <p:cNvPr id="8" name="Text 4"/>
          <p:cNvSpPr/>
          <p:nvPr/>
        </p:nvSpPr>
        <p:spPr>
          <a:xfrm>
            <a:off x="1187718" y="2787055"/>
            <a:ext cx="10187923" cy="290909"/>
          </a:xfrm>
          <a:prstGeom prst="rect">
            <a:avLst/>
          </a:prstGeom>
          <a:noFill/>
          <a:ln/>
        </p:spPr>
        <p:txBody>
          <a:bodyPr wrap="square" lIns="0" tIns="0" rIns="0" bIns="0" rtlCol="0" anchor="t"/>
          <a:lstStyle/>
          <a:p>
            <a:pPr algn="l" indent="0" marL="0">
              <a:lnSpc>
                <a:spcPct val="102000"/>
              </a:lnSpc>
              <a:spcAft>
                <a:spcPts val="250"/>
              </a:spcAft>
              <a:buNone/>
            </a:pPr>
            <a:r>
              <a:rPr lang="en-US" sz="800" dirty="0">
                <a:solidFill>
                  <a:srgbClr val="272525"/>
                </a:solidFill>
                <a:latin typeface="Source Sans 3" pitchFamily="34" charset="0"/>
                <a:ea typeface="Source Sans 3" pitchFamily="34" charset="-122"/>
                <a:cs typeface="Source Sans 3" pitchFamily="34" charset="-120"/>
              </a:rPr>
              <a:t>Offer comprehensive services: strategy, creative development, media planning/buying, PR, and digital.</a:t>
            </a:r>
            <a:endParaRPr lang="en-US" sz="800" dirty="0"/>
          </a:p>
          <a:p>
            <a:pPr algn="l" indent="0" marL="0">
              <a:lnSpc>
                <a:spcPct val="102000"/>
              </a:lnSpc>
              <a:buNone/>
            </a:pPr>
            <a:r>
              <a:rPr lang="en-US" sz="800" b="1" dirty="0">
                <a:solidFill>
                  <a:srgbClr val="272525"/>
                </a:solidFill>
                <a:latin typeface="Source Sans 3 Bold" pitchFamily="34" charset="0"/>
                <a:ea typeface="Source Sans 3 Bold" pitchFamily="34" charset="-122"/>
                <a:cs typeface="Source Sans 3 Bold" pitchFamily="34" charset="-120"/>
              </a:rPr>
              <a:t>Best Use:</a:t>
            </a:r>
            <a:pPr algn="l" indent="0" marL="0">
              <a:lnSpc>
                <a:spcPct val="102000"/>
              </a:lnSpc>
              <a:buNone/>
            </a:pPr>
            <a:r>
              <a:rPr lang="en-US" sz="800" dirty="0">
                <a:solidFill>
                  <a:srgbClr val="272525"/>
                </a:solidFill>
                <a:latin typeface="Source Sans 3" pitchFamily="34" charset="0"/>
                <a:ea typeface="Source Sans 3" pitchFamily="34" charset="-122"/>
                <a:cs typeface="Source Sans 3" pitchFamily="34" charset="-120"/>
              </a:rPr>
              <a:t> Large clients seeking integrated campaigns and end-to-end management.</a:t>
            </a:r>
            <a:endParaRPr lang="en-US" sz="800" dirty="0"/>
          </a:p>
        </p:txBody>
      </p:sp>
      <p:pic>
        <p:nvPicPr>
          <p:cNvPr id="9"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98086" y="3251498"/>
            <a:ext cx="10795524" cy="715070"/>
          </a:xfrm>
          <a:prstGeom prst="rect">
            <a:avLst/>
          </a:prstGeom>
        </p:spPr>
      </p:pic>
      <p:sp>
        <p:nvSpPr>
          <p:cNvPr id="10" name="Text 5"/>
          <p:cNvSpPr/>
          <p:nvPr/>
        </p:nvSpPr>
        <p:spPr>
          <a:xfrm>
            <a:off x="839270" y="3510260"/>
            <a:ext cx="157952" cy="197445"/>
          </a:xfrm>
          <a:prstGeom prst="rect">
            <a:avLst/>
          </a:prstGeom>
          <a:noFill/>
          <a:ln/>
        </p:spPr>
        <p:txBody>
          <a:bodyPr wrap="none" lIns="0" tIns="0" rIns="0" bIns="0" rtlCol="0" anchor="ctr"/>
          <a:lstStyle/>
          <a:p>
            <a:pPr algn="ctr" indent="0" marL="0">
              <a:lnSpc>
                <a:spcPct val="100000"/>
              </a:lnSpc>
              <a:buNone/>
            </a:pPr>
            <a:r>
              <a:rPr lang="en-US" sz="1200" dirty="0">
                <a:solidFill>
                  <a:srgbClr val="272525"/>
                </a:solidFill>
                <a:latin typeface="Source Serif 4 SemiBold" pitchFamily="34" charset="0"/>
                <a:ea typeface="Source Serif 4 SemiBold" pitchFamily="34" charset="-122"/>
                <a:cs typeface="Source Serif 4 SemiBold" pitchFamily="34" charset="-120"/>
              </a:rPr>
              <a:t>2</a:t>
            </a:r>
            <a:endParaRPr lang="en-US" sz="1200" dirty="0"/>
          </a:p>
        </p:txBody>
      </p:sp>
      <p:sp>
        <p:nvSpPr>
          <p:cNvPr id="11" name="Text 6"/>
          <p:cNvSpPr/>
          <p:nvPr/>
        </p:nvSpPr>
        <p:spPr>
          <a:xfrm>
            <a:off x="1187718" y="3369469"/>
            <a:ext cx="1239410" cy="154880"/>
          </a:xfrm>
          <a:prstGeom prst="rect">
            <a:avLst/>
          </a:prstGeom>
          <a:noFill/>
          <a:ln/>
        </p:spPr>
        <p:txBody>
          <a:bodyPr wrap="none" lIns="0" tIns="0" rIns="0" bIns="0" rtlCol="0" anchor="t"/>
          <a:lstStyle/>
          <a:p>
            <a:pPr algn="l" indent="0" marL="0">
              <a:lnSpc>
                <a:spcPct val="104000"/>
              </a:lnSpc>
              <a:buNone/>
            </a:pPr>
            <a:r>
              <a:rPr lang="en-US" sz="950" dirty="0">
                <a:solidFill>
                  <a:srgbClr val="272525"/>
                </a:solidFill>
                <a:latin typeface="Source Serif 4 SemiBold" pitchFamily="34" charset="0"/>
                <a:ea typeface="Source Serif 4 SemiBold" pitchFamily="34" charset="-122"/>
                <a:cs typeface="Source Serif 4 SemiBold" pitchFamily="34" charset="-120"/>
              </a:rPr>
              <a:t>Creative Boutiques</a:t>
            </a:r>
            <a:endParaRPr lang="en-US" sz="950" dirty="0"/>
          </a:p>
        </p:txBody>
      </p:sp>
      <p:sp>
        <p:nvSpPr>
          <p:cNvPr id="12" name="Text 7"/>
          <p:cNvSpPr/>
          <p:nvPr/>
        </p:nvSpPr>
        <p:spPr>
          <a:xfrm>
            <a:off x="1187718" y="3557687"/>
            <a:ext cx="10187923" cy="290909"/>
          </a:xfrm>
          <a:prstGeom prst="rect">
            <a:avLst/>
          </a:prstGeom>
          <a:noFill/>
          <a:ln/>
        </p:spPr>
        <p:txBody>
          <a:bodyPr wrap="square" lIns="0" tIns="0" rIns="0" bIns="0" rtlCol="0" anchor="t"/>
          <a:lstStyle/>
          <a:p>
            <a:pPr algn="l" indent="0" marL="0">
              <a:lnSpc>
                <a:spcPct val="102000"/>
              </a:lnSpc>
              <a:spcAft>
                <a:spcPts val="250"/>
              </a:spcAft>
              <a:buNone/>
            </a:pPr>
            <a:r>
              <a:rPr lang="en-US" sz="800" dirty="0">
                <a:solidFill>
                  <a:srgbClr val="272525"/>
                </a:solidFill>
                <a:latin typeface="Source Sans 3" pitchFamily="34" charset="0"/>
                <a:ea typeface="Source Sans 3" pitchFamily="34" charset="-122"/>
                <a:cs typeface="Source Sans 3" pitchFamily="34" charset="-120"/>
              </a:rPr>
              <a:t>Specialize in innovative idea generation, copywriting, and unique visual design.</a:t>
            </a:r>
            <a:endParaRPr lang="en-US" sz="800" dirty="0"/>
          </a:p>
          <a:p>
            <a:pPr algn="l" indent="0" marL="0">
              <a:lnSpc>
                <a:spcPct val="102000"/>
              </a:lnSpc>
              <a:buNone/>
            </a:pPr>
            <a:r>
              <a:rPr lang="en-US" sz="800" b="1" dirty="0">
                <a:solidFill>
                  <a:srgbClr val="272525"/>
                </a:solidFill>
                <a:latin typeface="Source Sans 3 Bold" pitchFamily="34" charset="0"/>
                <a:ea typeface="Source Sans 3 Bold" pitchFamily="34" charset="-122"/>
                <a:cs typeface="Source Sans 3 Bold" pitchFamily="34" charset="-120"/>
              </a:rPr>
              <a:t>Best Use:</a:t>
            </a:r>
            <a:pPr algn="l" indent="0" marL="0">
              <a:lnSpc>
                <a:spcPct val="102000"/>
              </a:lnSpc>
              <a:buNone/>
            </a:pPr>
            <a:r>
              <a:rPr lang="en-US" sz="800" dirty="0">
                <a:solidFill>
                  <a:srgbClr val="272525"/>
                </a:solidFill>
                <a:latin typeface="Source Sans 3" pitchFamily="34" charset="0"/>
                <a:ea typeface="Source Sans 3" pitchFamily="34" charset="-122"/>
                <a:cs typeface="Source Sans 3" pitchFamily="34" charset="-120"/>
              </a:rPr>
              <a:t> Specific creative projects or when a distinct brand voice is needed.</a:t>
            </a:r>
            <a:endParaRPr lang="en-US" sz="800" dirty="0"/>
          </a:p>
        </p:txBody>
      </p:sp>
      <p:pic>
        <p:nvPicPr>
          <p:cNvPr id="13"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98086" y="4022130"/>
            <a:ext cx="10795524" cy="715070"/>
          </a:xfrm>
          <a:prstGeom prst="rect">
            <a:avLst/>
          </a:prstGeom>
        </p:spPr>
      </p:pic>
      <p:sp>
        <p:nvSpPr>
          <p:cNvPr id="14" name="Text 8"/>
          <p:cNvSpPr/>
          <p:nvPr/>
        </p:nvSpPr>
        <p:spPr>
          <a:xfrm>
            <a:off x="839270" y="4280892"/>
            <a:ext cx="157952" cy="197445"/>
          </a:xfrm>
          <a:prstGeom prst="rect">
            <a:avLst/>
          </a:prstGeom>
          <a:noFill/>
          <a:ln/>
        </p:spPr>
        <p:txBody>
          <a:bodyPr wrap="none" lIns="0" tIns="0" rIns="0" bIns="0" rtlCol="0" anchor="ctr"/>
          <a:lstStyle/>
          <a:p>
            <a:pPr algn="ctr" indent="0" marL="0">
              <a:lnSpc>
                <a:spcPct val="100000"/>
              </a:lnSpc>
              <a:buNone/>
            </a:pPr>
            <a:r>
              <a:rPr lang="en-US" sz="1200" dirty="0">
                <a:solidFill>
                  <a:srgbClr val="272525"/>
                </a:solidFill>
                <a:latin typeface="Source Serif 4 SemiBold" pitchFamily="34" charset="0"/>
                <a:ea typeface="Source Serif 4 SemiBold" pitchFamily="34" charset="-122"/>
                <a:cs typeface="Source Serif 4 SemiBold" pitchFamily="34" charset="-120"/>
              </a:rPr>
              <a:t>3</a:t>
            </a:r>
            <a:endParaRPr lang="en-US" sz="1200" dirty="0"/>
          </a:p>
        </p:txBody>
      </p:sp>
      <p:sp>
        <p:nvSpPr>
          <p:cNvPr id="15" name="Text 9"/>
          <p:cNvSpPr/>
          <p:nvPr/>
        </p:nvSpPr>
        <p:spPr>
          <a:xfrm>
            <a:off x="1187718" y="4140101"/>
            <a:ext cx="1384464" cy="154880"/>
          </a:xfrm>
          <a:prstGeom prst="rect">
            <a:avLst/>
          </a:prstGeom>
          <a:noFill/>
          <a:ln/>
        </p:spPr>
        <p:txBody>
          <a:bodyPr wrap="none" lIns="0" tIns="0" rIns="0" bIns="0" rtlCol="0" anchor="t"/>
          <a:lstStyle/>
          <a:p>
            <a:pPr algn="l" indent="0" marL="0">
              <a:lnSpc>
                <a:spcPct val="104000"/>
              </a:lnSpc>
              <a:buNone/>
            </a:pPr>
            <a:r>
              <a:rPr lang="en-US" sz="950" dirty="0">
                <a:solidFill>
                  <a:srgbClr val="272525"/>
                </a:solidFill>
                <a:latin typeface="Source Serif 4 SemiBold" pitchFamily="34" charset="0"/>
                <a:ea typeface="Source Serif 4 SemiBold" pitchFamily="34" charset="-122"/>
                <a:cs typeface="Source Serif 4 SemiBold" pitchFamily="34" charset="-120"/>
              </a:rPr>
              <a:t>Media Buying Agencies</a:t>
            </a:r>
            <a:endParaRPr lang="en-US" sz="950" dirty="0"/>
          </a:p>
        </p:txBody>
      </p:sp>
      <p:sp>
        <p:nvSpPr>
          <p:cNvPr id="16" name="Text 10"/>
          <p:cNvSpPr/>
          <p:nvPr/>
        </p:nvSpPr>
        <p:spPr>
          <a:xfrm>
            <a:off x="1187718" y="4328319"/>
            <a:ext cx="10187923" cy="290909"/>
          </a:xfrm>
          <a:prstGeom prst="rect">
            <a:avLst/>
          </a:prstGeom>
          <a:noFill/>
          <a:ln/>
        </p:spPr>
        <p:txBody>
          <a:bodyPr wrap="square" lIns="0" tIns="0" rIns="0" bIns="0" rtlCol="0" anchor="t"/>
          <a:lstStyle/>
          <a:p>
            <a:pPr algn="l" indent="0" marL="0">
              <a:lnSpc>
                <a:spcPct val="102000"/>
              </a:lnSpc>
              <a:spcAft>
                <a:spcPts val="250"/>
              </a:spcAft>
              <a:buNone/>
            </a:pPr>
            <a:r>
              <a:rPr lang="en-US" sz="800" dirty="0">
                <a:solidFill>
                  <a:srgbClr val="272525"/>
                </a:solidFill>
                <a:latin typeface="Source Sans 3" pitchFamily="34" charset="0"/>
                <a:ea typeface="Source Sans 3" pitchFamily="34" charset="-122"/>
                <a:cs typeface="Source Sans 3" pitchFamily="34" charset="-120"/>
              </a:rPr>
              <a:t>Focus on optimizing media planning and purchasing across all channels (TV, print, digital).</a:t>
            </a:r>
            <a:endParaRPr lang="en-US" sz="800" dirty="0"/>
          </a:p>
          <a:p>
            <a:pPr algn="l" indent="0" marL="0">
              <a:lnSpc>
                <a:spcPct val="102000"/>
              </a:lnSpc>
              <a:buNone/>
            </a:pPr>
            <a:r>
              <a:rPr lang="en-US" sz="800" b="1" dirty="0">
                <a:solidFill>
                  <a:srgbClr val="272525"/>
                </a:solidFill>
                <a:latin typeface="Source Sans 3 Bold" pitchFamily="34" charset="0"/>
                <a:ea typeface="Source Sans 3 Bold" pitchFamily="34" charset="-122"/>
                <a:cs typeface="Source Sans 3 Bold" pitchFamily="34" charset="-120"/>
              </a:rPr>
              <a:t>Best Use:</a:t>
            </a:r>
            <a:pPr algn="l" indent="0" marL="0">
              <a:lnSpc>
                <a:spcPct val="102000"/>
              </a:lnSpc>
              <a:buNone/>
            </a:pPr>
            <a:r>
              <a:rPr lang="en-US" sz="800" dirty="0">
                <a:solidFill>
                  <a:srgbClr val="272525"/>
                </a:solidFill>
                <a:latin typeface="Source Sans 3" pitchFamily="34" charset="0"/>
                <a:ea typeface="Source Sans 3" pitchFamily="34" charset="-122"/>
                <a:cs typeface="Source Sans 3" pitchFamily="34" charset="-120"/>
              </a:rPr>
              <a:t> Clients aiming for efficient ad spend, broad reach, and favorable media rates.</a:t>
            </a:r>
            <a:endParaRPr lang="en-US" sz="800" dirty="0"/>
          </a:p>
        </p:txBody>
      </p:sp>
      <p:pic>
        <p:nvPicPr>
          <p:cNvPr id="17"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98086" y="4792762"/>
            <a:ext cx="10795524" cy="715070"/>
          </a:xfrm>
          <a:prstGeom prst="rect">
            <a:avLst/>
          </a:prstGeom>
        </p:spPr>
      </p:pic>
      <p:sp>
        <p:nvSpPr>
          <p:cNvPr id="18" name="Text 11"/>
          <p:cNvSpPr/>
          <p:nvPr/>
        </p:nvSpPr>
        <p:spPr>
          <a:xfrm>
            <a:off x="839270" y="5051524"/>
            <a:ext cx="157952" cy="197445"/>
          </a:xfrm>
          <a:prstGeom prst="rect">
            <a:avLst/>
          </a:prstGeom>
          <a:noFill/>
          <a:ln/>
        </p:spPr>
        <p:txBody>
          <a:bodyPr wrap="none" lIns="0" tIns="0" rIns="0" bIns="0" rtlCol="0" anchor="ctr"/>
          <a:lstStyle/>
          <a:p>
            <a:pPr algn="ctr" indent="0" marL="0">
              <a:lnSpc>
                <a:spcPct val="100000"/>
              </a:lnSpc>
              <a:buNone/>
            </a:pPr>
            <a:r>
              <a:rPr lang="en-US" sz="1200" dirty="0">
                <a:solidFill>
                  <a:srgbClr val="272525"/>
                </a:solidFill>
                <a:latin typeface="Source Serif 4 SemiBold" pitchFamily="34" charset="0"/>
                <a:ea typeface="Source Serif 4 SemiBold" pitchFamily="34" charset="-122"/>
                <a:cs typeface="Source Serif 4 SemiBold" pitchFamily="34" charset="-120"/>
              </a:rPr>
              <a:t>4</a:t>
            </a:r>
            <a:endParaRPr lang="en-US" sz="1200" dirty="0"/>
          </a:p>
        </p:txBody>
      </p:sp>
      <p:sp>
        <p:nvSpPr>
          <p:cNvPr id="19" name="Text 12"/>
          <p:cNvSpPr/>
          <p:nvPr/>
        </p:nvSpPr>
        <p:spPr>
          <a:xfrm>
            <a:off x="1187718" y="4910733"/>
            <a:ext cx="1239410" cy="154880"/>
          </a:xfrm>
          <a:prstGeom prst="rect">
            <a:avLst/>
          </a:prstGeom>
          <a:noFill/>
          <a:ln/>
        </p:spPr>
        <p:txBody>
          <a:bodyPr wrap="none" lIns="0" tIns="0" rIns="0" bIns="0" rtlCol="0" anchor="t"/>
          <a:lstStyle/>
          <a:p>
            <a:pPr algn="l" indent="0" marL="0">
              <a:lnSpc>
                <a:spcPct val="104000"/>
              </a:lnSpc>
              <a:buNone/>
            </a:pPr>
            <a:r>
              <a:rPr lang="en-US" sz="950" dirty="0">
                <a:solidFill>
                  <a:srgbClr val="272525"/>
                </a:solidFill>
                <a:latin typeface="Source Serif 4 SemiBold" pitchFamily="34" charset="0"/>
                <a:ea typeface="Source Serif 4 SemiBold" pitchFamily="34" charset="-122"/>
                <a:cs typeface="Source Serif 4 SemiBold" pitchFamily="34" charset="-120"/>
              </a:rPr>
              <a:t>Interactive Agencies</a:t>
            </a:r>
            <a:endParaRPr lang="en-US" sz="950" dirty="0"/>
          </a:p>
        </p:txBody>
      </p:sp>
      <p:sp>
        <p:nvSpPr>
          <p:cNvPr id="20" name="Text 13"/>
          <p:cNvSpPr/>
          <p:nvPr/>
        </p:nvSpPr>
        <p:spPr>
          <a:xfrm>
            <a:off x="1187718" y="5098951"/>
            <a:ext cx="10187923" cy="290909"/>
          </a:xfrm>
          <a:prstGeom prst="rect">
            <a:avLst/>
          </a:prstGeom>
          <a:noFill/>
          <a:ln/>
        </p:spPr>
        <p:txBody>
          <a:bodyPr wrap="square" lIns="0" tIns="0" rIns="0" bIns="0" rtlCol="0" anchor="t"/>
          <a:lstStyle/>
          <a:p>
            <a:pPr algn="l" indent="0" marL="0">
              <a:lnSpc>
                <a:spcPct val="102000"/>
              </a:lnSpc>
              <a:spcAft>
                <a:spcPts val="250"/>
              </a:spcAft>
              <a:buNone/>
            </a:pPr>
            <a:r>
              <a:rPr lang="en-US" sz="800" dirty="0">
                <a:solidFill>
                  <a:srgbClr val="272525"/>
                </a:solidFill>
                <a:latin typeface="Source Sans 3" pitchFamily="34" charset="0"/>
                <a:ea typeface="Source Sans 3" pitchFamily="34" charset="-122"/>
                <a:cs typeface="Source Sans 3" pitchFamily="34" charset="-120"/>
              </a:rPr>
              <a:t>Experts in digital marketing: web development, SEO, social media, content, mobile.</a:t>
            </a:r>
            <a:endParaRPr lang="en-US" sz="800" dirty="0"/>
          </a:p>
          <a:p>
            <a:pPr algn="l" indent="0" marL="0">
              <a:lnSpc>
                <a:spcPct val="102000"/>
              </a:lnSpc>
              <a:buNone/>
            </a:pPr>
            <a:r>
              <a:rPr lang="en-US" sz="800" b="1" dirty="0">
                <a:solidFill>
                  <a:srgbClr val="272525"/>
                </a:solidFill>
                <a:latin typeface="Source Sans 3 Bold" pitchFamily="34" charset="0"/>
                <a:ea typeface="Source Sans 3 Bold" pitchFamily="34" charset="-122"/>
                <a:cs typeface="Source Sans 3 Bold" pitchFamily="34" charset="-120"/>
              </a:rPr>
              <a:t>Best Use:</a:t>
            </a:r>
            <a:pPr algn="l" indent="0" marL="0">
              <a:lnSpc>
                <a:spcPct val="102000"/>
              </a:lnSpc>
              <a:buNone/>
            </a:pPr>
            <a:r>
              <a:rPr lang="en-US" sz="800" dirty="0">
                <a:solidFill>
                  <a:srgbClr val="272525"/>
                </a:solidFill>
                <a:latin typeface="Source Sans 3" pitchFamily="34" charset="0"/>
                <a:ea typeface="Source Sans 3" pitchFamily="34" charset="-122"/>
                <a:cs typeface="Source Sans 3" pitchFamily="34" charset="-120"/>
              </a:rPr>
              <a:t> Businesses prioritizing online presence and digital customer engagement.</a:t>
            </a:r>
            <a:endParaRPr lang="en-US" sz="800" dirty="0"/>
          </a:p>
        </p:txBody>
      </p:sp>
      <p:pic>
        <p:nvPicPr>
          <p:cNvPr id="21" name="Image 5" descr="preencoded.png">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98086" y="5563394"/>
            <a:ext cx="10795524" cy="715070"/>
          </a:xfrm>
          <a:prstGeom prst="rect">
            <a:avLst/>
          </a:prstGeom>
        </p:spPr>
      </p:pic>
      <p:sp>
        <p:nvSpPr>
          <p:cNvPr id="22" name="Text 14"/>
          <p:cNvSpPr/>
          <p:nvPr/>
        </p:nvSpPr>
        <p:spPr>
          <a:xfrm>
            <a:off x="839270" y="5822156"/>
            <a:ext cx="157952" cy="197445"/>
          </a:xfrm>
          <a:prstGeom prst="rect">
            <a:avLst/>
          </a:prstGeom>
          <a:noFill/>
          <a:ln/>
        </p:spPr>
        <p:txBody>
          <a:bodyPr wrap="none" lIns="0" tIns="0" rIns="0" bIns="0" rtlCol="0" anchor="ctr"/>
          <a:lstStyle/>
          <a:p>
            <a:pPr algn="ctr" indent="0" marL="0">
              <a:lnSpc>
                <a:spcPct val="100000"/>
              </a:lnSpc>
              <a:buNone/>
            </a:pPr>
            <a:r>
              <a:rPr lang="en-US" sz="1200" dirty="0">
                <a:solidFill>
                  <a:srgbClr val="272525"/>
                </a:solidFill>
                <a:latin typeface="Source Serif 4 SemiBold" pitchFamily="34" charset="0"/>
                <a:ea typeface="Source Serif 4 SemiBold" pitchFamily="34" charset="-122"/>
                <a:cs typeface="Source Serif 4 SemiBold" pitchFamily="34" charset="-120"/>
              </a:rPr>
              <a:t>5</a:t>
            </a:r>
            <a:endParaRPr lang="en-US" sz="1200" dirty="0"/>
          </a:p>
        </p:txBody>
      </p:sp>
      <p:sp>
        <p:nvSpPr>
          <p:cNvPr id="23" name="Text 15"/>
          <p:cNvSpPr/>
          <p:nvPr/>
        </p:nvSpPr>
        <p:spPr>
          <a:xfrm>
            <a:off x="1187718" y="5681365"/>
            <a:ext cx="1239410" cy="154880"/>
          </a:xfrm>
          <a:prstGeom prst="rect">
            <a:avLst/>
          </a:prstGeom>
          <a:noFill/>
          <a:ln/>
        </p:spPr>
        <p:txBody>
          <a:bodyPr wrap="none" lIns="0" tIns="0" rIns="0" bIns="0" rtlCol="0" anchor="t"/>
          <a:lstStyle/>
          <a:p>
            <a:pPr algn="l" indent="0" marL="0">
              <a:lnSpc>
                <a:spcPct val="104000"/>
              </a:lnSpc>
              <a:buNone/>
            </a:pPr>
            <a:r>
              <a:rPr lang="en-US" sz="950" dirty="0">
                <a:solidFill>
                  <a:srgbClr val="272525"/>
                </a:solidFill>
                <a:latin typeface="Source Serif 4 SemiBold" pitchFamily="34" charset="0"/>
                <a:ea typeface="Source Serif 4 SemiBold" pitchFamily="34" charset="-122"/>
                <a:cs typeface="Source Serif 4 SemiBold" pitchFamily="34" charset="-120"/>
              </a:rPr>
              <a:t>In-House Agencies</a:t>
            </a:r>
            <a:endParaRPr lang="en-US" sz="950" dirty="0"/>
          </a:p>
        </p:txBody>
      </p:sp>
      <p:sp>
        <p:nvSpPr>
          <p:cNvPr id="24" name="Text 16"/>
          <p:cNvSpPr/>
          <p:nvPr/>
        </p:nvSpPr>
        <p:spPr>
          <a:xfrm>
            <a:off x="1187718" y="5869583"/>
            <a:ext cx="10187923" cy="290909"/>
          </a:xfrm>
          <a:prstGeom prst="rect">
            <a:avLst/>
          </a:prstGeom>
          <a:noFill/>
          <a:ln/>
        </p:spPr>
        <p:txBody>
          <a:bodyPr wrap="square" lIns="0" tIns="0" rIns="0" bIns="0" rtlCol="0" anchor="t"/>
          <a:lstStyle/>
          <a:p>
            <a:pPr algn="l" indent="0" marL="0">
              <a:lnSpc>
                <a:spcPct val="102000"/>
              </a:lnSpc>
              <a:spcAft>
                <a:spcPts val="250"/>
              </a:spcAft>
              <a:buNone/>
            </a:pPr>
            <a:r>
              <a:rPr lang="en-US" sz="800" dirty="0">
                <a:solidFill>
                  <a:srgbClr val="272525"/>
                </a:solidFill>
                <a:latin typeface="Source Sans 3" pitchFamily="34" charset="0"/>
                <a:ea typeface="Source Sans 3" pitchFamily="34" charset="-122"/>
                <a:cs typeface="Source Sans 3" pitchFamily="34" charset="-120"/>
              </a:rPr>
              <a:t>Internal departments managing advertising, offering cost savings and tight brand control.</a:t>
            </a:r>
            <a:endParaRPr lang="en-US" sz="800" dirty="0"/>
          </a:p>
          <a:p>
            <a:pPr algn="l" indent="0" marL="0">
              <a:lnSpc>
                <a:spcPct val="102000"/>
              </a:lnSpc>
              <a:buNone/>
            </a:pPr>
            <a:r>
              <a:rPr lang="en-US" sz="800" b="1" dirty="0">
                <a:solidFill>
                  <a:srgbClr val="272525"/>
                </a:solidFill>
                <a:latin typeface="Source Sans 3 Bold" pitchFamily="34" charset="0"/>
                <a:ea typeface="Source Sans 3 Bold" pitchFamily="34" charset="-122"/>
                <a:cs typeface="Source Sans 3 Bold" pitchFamily="34" charset="-120"/>
              </a:rPr>
              <a:t>Best Use:</a:t>
            </a:r>
            <a:pPr algn="l" indent="0" marL="0">
              <a:lnSpc>
                <a:spcPct val="102000"/>
              </a:lnSpc>
              <a:buNone/>
            </a:pPr>
            <a:r>
              <a:rPr lang="en-US" sz="800" dirty="0">
                <a:solidFill>
                  <a:srgbClr val="272525"/>
                </a:solidFill>
                <a:latin typeface="Source Sans 3" pitchFamily="34" charset="0"/>
                <a:ea typeface="Source Sans 3" pitchFamily="34" charset="-122"/>
                <a:cs typeface="Source Sans 3" pitchFamily="34" charset="-120"/>
              </a:rPr>
              <a:t> Companies needing deep product knowledge and quick, consistent communication.</a:t>
            </a:r>
            <a:endParaRPr lang="en-US" sz="8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698086" y="965597"/>
            <a:ext cx="8685690" cy="586680"/>
          </a:xfrm>
          <a:prstGeom prst="rect">
            <a:avLst/>
          </a:prstGeom>
          <a:noFill/>
          <a:ln/>
        </p:spPr>
        <p:txBody>
          <a:bodyPr wrap="none" lIns="0" tIns="0" rIns="0" bIns="0" rtlCol="0" anchor="t"/>
          <a:lstStyle/>
          <a:p>
            <a:pPr algn="l" indent="0" marL="0">
              <a:lnSpc>
                <a:spcPct val="104000"/>
              </a:lnSpc>
              <a:buNone/>
            </a:pPr>
            <a:r>
              <a:rPr lang="en-US" sz="3650" dirty="0">
                <a:solidFill>
                  <a:srgbClr val="000000"/>
                </a:solidFill>
                <a:latin typeface="Source Serif 4 SemiBold" pitchFamily="34" charset="0"/>
                <a:ea typeface="Source Serif 4 SemiBold" pitchFamily="34" charset="-122"/>
                <a:cs typeface="Source Serif 4 SemiBold" pitchFamily="34" charset="-120"/>
              </a:rPr>
              <a:t>Budget Allocation &amp; Crowdsourcing</a:t>
            </a:r>
            <a:endParaRPr lang="en-US" sz="3650" dirty="0"/>
          </a:p>
        </p:txBody>
      </p:sp>
      <p:sp>
        <p:nvSpPr>
          <p:cNvPr id="3" name="Text 1"/>
          <p:cNvSpPr/>
          <p:nvPr/>
        </p:nvSpPr>
        <p:spPr>
          <a:xfrm>
            <a:off x="698086" y="1632049"/>
            <a:ext cx="2956347" cy="293291"/>
          </a:xfrm>
          <a:prstGeom prst="rect">
            <a:avLst/>
          </a:prstGeom>
          <a:noFill/>
          <a:ln/>
        </p:spPr>
        <p:txBody>
          <a:bodyPr wrap="none" lIns="0" tIns="0" rIns="0" bIns="0" rtlCol="0" anchor="t"/>
          <a:lstStyle/>
          <a:p>
            <a:pPr algn="l" indent="0" marL="0">
              <a:lnSpc>
                <a:spcPct val="104000"/>
              </a:lnSpc>
              <a:buNone/>
            </a:pPr>
            <a:r>
              <a:rPr lang="en-US" sz="1800" dirty="0">
                <a:solidFill>
                  <a:srgbClr val="000000"/>
                </a:solidFill>
                <a:latin typeface="Source Serif 4 SemiBold" pitchFamily="34" charset="0"/>
                <a:ea typeface="Source Serif 4 SemiBold" pitchFamily="34" charset="-122"/>
                <a:cs typeface="Source Serif 4 SemiBold" pitchFamily="34" charset="-120"/>
              </a:rPr>
              <a:t>The 75-15-10 Rule</a:t>
            </a:r>
            <a:endParaRPr lang="en-US" sz="1800" dirty="0"/>
          </a:p>
        </p:txBody>
      </p:sp>
      <p:sp>
        <p:nvSpPr>
          <p:cNvPr id="4" name="Shape 2"/>
          <p:cNvSpPr/>
          <p:nvPr/>
        </p:nvSpPr>
        <p:spPr>
          <a:xfrm>
            <a:off x="698086" y="2324199"/>
            <a:ext cx="2773492" cy="249337"/>
          </a:xfrm>
          <a:prstGeom prst="roundRect">
            <a:avLst>
              <a:gd name="adj" fmla="val 33602"/>
            </a:avLst>
          </a:prstGeom>
          <a:solidFill>
            <a:srgbClr val="F0D4F7"/>
          </a:solidFill>
          <a:ln w="6350">
            <a:solidFill>
              <a:srgbClr val="D6BADD"/>
            </a:solidFill>
            <a:prstDash val="solid"/>
          </a:ln>
        </p:spPr>
      </p:sp>
      <p:sp>
        <p:nvSpPr>
          <p:cNvPr id="5" name="Shape 3"/>
          <p:cNvSpPr/>
          <p:nvPr/>
        </p:nvSpPr>
        <p:spPr>
          <a:xfrm>
            <a:off x="698086" y="2324199"/>
            <a:ext cx="2080069" cy="249337"/>
          </a:xfrm>
          <a:prstGeom prst="roundRect">
            <a:avLst>
              <a:gd name="adj" fmla="val 33602"/>
            </a:avLst>
          </a:prstGeom>
          <a:solidFill>
            <a:srgbClr val="BE49DF"/>
          </a:solidFill>
          <a:ln/>
        </p:spPr>
      </p:sp>
      <p:sp>
        <p:nvSpPr>
          <p:cNvPr id="6" name="Text 4"/>
          <p:cNvSpPr/>
          <p:nvPr/>
        </p:nvSpPr>
        <p:spPr>
          <a:xfrm>
            <a:off x="3621096" y="2324199"/>
            <a:ext cx="509277" cy="249337"/>
          </a:xfrm>
          <a:prstGeom prst="rect">
            <a:avLst/>
          </a:prstGeom>
          <a:noFill/>
          <a:ln/>
        </p:spPr>
        <p:txBody>
          <a:bodyPr wrap="none" lIns="0" tIns="0" rIns="0" bIns="0" rtlCol="0" anchor="t"/>
          <a:lstStyle/>
          <a:p>
            <a:pPr algn="l" indent="0" marL="0">
              <a:lnSpc>
                <a:spcPct val="83000"/>
              </a:lnSpc>
              <a:buNone/>
            </a:pPr>
            <a:r>
              <a:rPr lang="en-US" sz="1950" dirty="0">
                <a:solidFill>
                  <a:srgbClr val="272525"/>
                </a:solidFill>
                <a:latin typeface="Source Serif 4 SemiBold" pitchFamily="34" charset="0"/>
                <a:ea typeface="Source Serif 4 SemiBold" pitchFamily="34" charset="-122"/>
                <a:cs typeface="Source Serif 4 SemiBold" pitchFamily="34" charset="-120"/>
              </a:rPr>
              <a:t>75%</a:t>
            </a:r>
            <a:endParaRPr lang="en-US" sz="1950" dirty="0"/>
          </a:p>
        </p:txBody>
      </p:sp>
      <p:sp>
        <p:nvSpPr>
          <p:cNvPr id="7" name="Text 5"/>
          <p:cNvSpPr/>
          <p:nvPr/>
        </p:nvSpPr>
        <p:spPr>
          <a:xfrm>
            <a:off x="698086" y="2822773"/>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Media Buys</a:t>
            </a:r>
            <a:endParaRPr lang="en-US" sz="1800" dirty="0"/>
          </a:p>
        </p:txBody>
      </p:sp>
      <p:sp>
        <p:nvSpPr>
          <p:cNvPr id="8" name="Shape 6"/>
          <p:cNvSpPr/>
          <p:nvPr/>
        </p:nvSpPr>
        <p:spPr>
          <a:xfrm>
            <a:off x="4379704" y="2324199"/>
            <a:ext cx="2773492" cy="249337"/>
          </a:xfrm>
          <a:prstGeom prst="roundRect">
            <a:avLst>
              <a:gd name="adj" fmla="val 33602"/>
            </a:avLst>
          </a:prstGeom>
          <a:solidFill>
            <a:srgbClr val="F0D4F7"/>
          </a:solidFill>
          <a:ln w="6350">
            <a:solidFill>
              <a:srgbClr val="D6BADD"/>
            </a:solidFill>
            <a:prstDash val="solid"/>
          </a:ln>
        </p:spPr>
      </p:sp>
      <p:sp>
        <p:nvSpPr>
          <p:cNvPr id="9" name="Shape 7"/>
          <p:cNvSpPr/>
          <p:nvPr/>
        </p:nvSpPr>
        <p:spPr>
          <a:xfrm>
            <a:off x="4379704" y="2324199"/>
            <a:ext cx="416014" cy="249337"/>
          </a:xfrm>
          <a:prstGeom prst="roundRect">
            <a:avLst>
              <a:gd name="adj" fmla="val 33602"/>
            </a:avLst>
          </a:prstGeom>
          <a:solidFill>
            <a:srgbClr val="BE49DF"/>
          </a:solidFill>
          <a:ln/>
        </p:spPr>
      </p:sp>
      <p:sp>
        <p:nvSpPr>
          <p:cNvPr id="10" name="Text 8"/>
          <p:cNvSpPr/>
          <p:nvPr/>
        </p:nvSpPr>
        <p:spPr>
          <a:xfrm>
            <a:off x="7302714" y="2324199"/>
            <a:ext cx="509277" cy="249337"/>
          </a:xfrm>
          <a:prstGeom prst="rect">
            <a:avLst/>
          </a:prstGeom>
          <a:noFill/>
          <a:ln/>
        </p:spPr>
        <p:txBody>
          <a:bodyPr wrap="none" lIns="0" tIns="0" rIns="0" bIns="0" rtlCol="0" anchor="t"/>
          <a:lstStyle/>
          <a:p>
            <a:pPr algn="l" indent="0" marL="0">
              <a:lnSpc>
                <a:spcPct val="83000"/>
              </a:lnSpc>
              <a:buNone/>
            </a:pPr>
            <a:r>
              <a:rPr lang="en-US" sz="1950" dirty="0">
                <a:solidFill>
                  <a:srgbClr val="272525"/>
                </a:solidFill>
                <a:latin typeface="Source Serif 4 SemiBold" pitchFamily="34" charset="0"/>
                <a:ea typeface="Source Serif 4 SemiBold" pitchFamily="34" charset="-122"/>
                <a:cs typeface="Source Serif 4 SemiBold" pitchFamily="34" charset="-120"/>
              </a:rPr>
              <a:t>15%</a:t>
            </a:r>
            <a:endParaRPr lang="en-US" sz="1950" dirty="0"/>
          </a:p>
        </p:txBody>
      </p:sp>
      <p:sp>
        <p:nvSpPr>
          <p:cNvPr id="11" name="Text 9"/>
          <p:cNvSpPr/>
          <p:nvPr/>
        </p:nvSpPr>
        <p:spPr>
          <a:xfrm>
            <a:off x="4379704" y="2822773"/>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Creative Work</a:t>
            </a:r>
            <a:endParaRPr lang="en-US" sz="1800" dirty="0"/>
          </a:p>
        </p:txBody>
      </p:sp>
      <p:sp>
        <p:nvSpPr>
          <p:cNvPr id="12" name="Shape 10"/>
          <p:cNvSpPr/>
          <p:nvPr/>
        </p:nvSpPr>
        <p:spPr>
          <a:xfrm>
            <a:off x="8061322" y="2324199"/>
            <a:ext cx="2773492" cy="249337"/>
          </a:xfrm>
          <a:prstGeom prst="roundRect">
            <a:avLst>
              <a:gd name="adj" fmla="val 33602"/>
            </a:avLst>
          </a:prstGeom>
          <a:solidFill>
            <a:srgbClr val="F0D4F7"/>
          </a:solidFill>
          <a:ln w="6350">
            <a:solidFill>
              <a:srgbClr val="D6BADD"/>
            </a:solidFill>
            <a:prstDash val="solid"/>
          </a:ln>
        </p:spPr>
      </p:sp>
      <p:sp>
        <p:nvSpPr>
          <p:cNvPr id="13" name="Shape 11"/>
          <p:cNvSpPr/>
          <p:nvPr/>
        </p:nvSpPr>
        <p:spPr>
          <a:xfrm>
            <a:off x="8061322" y="2324199"/>
            <a:ext cx="277309" cy="249337"/>
          </a:xfrm>
          <a:prstGeom prst="roundRect">
            <a:avLst>
              <a:gd name="adj" fmla="val 33602"/>
            </a:avLst>
          </a:prstGeom>
          <a:solidFill>
            <a:srgbClr val="BE49DF"/>
          </a:solidFill>
          <a:ln/>
        </p:spPr>
      </p:sp>
      <p:sp>
        <p:nvSpPr>
          <p:cNvPr id="14" name="Text 12"/>
          <p:cNvSpPr/>
          <p:nvPr/>
        </p:nvSpPr>
        <p:spPr>
          <a:xfrm>
            <a:off x="10984332" y="2324199"/>
            <a:ext cx="509277" cy="249337"/>
          </a:xfrm>
          <a:prstGeom prst="rect">
            <a:avLst/>
          </a:prstGeom>
          <a:noFill/>
          <a:ln/>
        </p:spPr>
        <p:txBody>
          <a:bodyPr wrap="none" lIns="0" tIns="0" rIns="0" bIns="0" rtlCol="0" anchor="t"/>
          <a:lstStyle/>
          <a:p>
            <a:pPr algn="l" indent="0" marL="0">
              <a:lnSpc>
                <a:spcPct val="83000"/>
              </a:lnSpc>
              <a:buNone/>
            </a:pPr>
            <a:r>
              <a:rPr lang="en-US" sz="1950" dirty="0">
                <a:solidFill>
                  <a:srgbClr val="272525"/>
                </a:solidFill>
                <a:latin typeface="Source Serif 4 SemiBold" pitchFamily="34" charset="0"/>
                <a:ea typeface="Source Serif 4 SemiBold" pitchFamily="34" charset="-122"/>
                <a:cs typeface="Source Serif 4 SemiBold" pitchFamily="34" charset="-120"/>
              </a:rPr>
              <a:t>10%</a:t>
            </a:r>
            <a:endParaRPr lang="en-US" sz="1950" dirty="0"/>
          </a:p>
        </p:txBody>
      </p:sp>
      <p:sp>
        <p:nvSpPr>
          <p:cNvPr id="15" name="Text 13"/>
          <p:cNvSpPr/>
          <p:nvPr/>
        </p:nvSpPr>
        <p:spPr>
          <a:xfrm>
            <a:off x="8061322" y="2822773"/>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Production</a:t>
            </a:r>
            <a:endParaRPr lang="en-US" sz="1800" dirty="0"/>
          </a:p>
        </p:txBody>
      </p:sp>
      <p:sp>
        <p:nvSpPr>
          <p:cNvPr id="16" name="Text 14"/>
          <p:cNvSpPr/>
          <p:nvPr/>
        </p:nvSpPr>
        <p:spPr>
          <a:xfrm>
            <a:off x="698086" y="3340398"/>
            <a:ext cx="11405108" cy="319187"/>
          </a:xfrm>
          <a:prstGeom prst="rect">
            <a:avLst/>
          </a:prstGeom>
          <a:noFill/>
          <a:ln/>
        </p:spPr>
        <p:txBody>
          <a:bodyPr wrap="none" lIns="0" tIns="0" rIns="0" bIns="0" rtlCol="0" anchor="t"/>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Smaller accounts: 50-30-20 split.</a:t>
            </a:r>
            <a:endParaRPr lang="en-US" sz="1550" dirty="0"/>
          </a:p>
        </p:txBody>
      </p:sp>
      <p:sp>
        <p:nvSpPr>
          <p:cNvPr id="17" name="Text 15"/>
          <p:cNvSpPr/>
          <p:nvPr/>
        </p:nvSpPr>
        <p:spPr>
          <a:xfrm>
            <a:off x="698086" y="3958729"/>
            <a:ext cx="2956347" cy="293291"/>
          </a:xfrm>
          <a:prstGeom prst="rect">
            <a:avLst/>
          </a:prstGeom>
          <a:noFill/>
          <a:ln/>
        </p:spPr>
        <p:txBody>
          <a:bodyPr wrap="none" lIns="0" tIns="0" rIns="0" bIns="0" rtlCol="0" anchor="t"/>
          <a:lstStyle/>
          <a:p>
            <a:pPr algn="l" indent="0" marL="0">
              <a:lnSpc>
                <a:spcPct val="104000"/>
              </a:lnSpc>
              <a:buNone/>
            </a:pPr>
            <a:r>
              <a:rPr lang="en-US" sz="1800" dirty="0">
                <a:solidFill>
                  <a:srgbClr val="000000"/>
                </a:solidFill>
                <a:latin typeface="Source Serif 4 SemiBold" pitchFamily="34" charset="0"/>
                <a:ea typeface="Source Serif 4 SemiBold" pitchFamily="34" charset="-122"/>
                <a:cs typeface="Source Serif 4 SemiBold" pitchFamily="34" charset="-120"/>
              </a:rPr>
              <a:t>Crowdsourcing</a:t>
            </a:r>
            <a:endParaRPr lang="en-US" sz="1800" dirty="0"/>
          </a:p>
        </p:txBody>
      </p:sp>
      <p:sp>
        <p:nvSpPr>
          <p:cNvPr id="18" name="Text 16"/>
          <p:cNvSpPr/>
          <p:nvPr/>
        </p:nvSpPr>
        <p:spPr>
          <a:xfrm>
            <a:off x="698086" y="4551164"/>
            <a:ext cx="11405108" cy="319187"/>
          </a:xfrm>
          <a:prstGeom prst="rect">
            <a:avLst/>
          </a:prstGeom>
          <a:noFill/>
          <a:ln/>
        </p:spPr>
        <p:txBody>
          <a:bodyPr wrap="none" lIns="0" tIns="0" rIns="0" bIns="0" rtlCol="0" anchor="t"/>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Outsourcing creative to the public. Doritos used it for Super Bowl ads over </a:t>
            </a:r>
            <a:pPr algn="l" indent="0" marL="0">
              <a:lnSpc>
                <a:spcPct val="133000"/>
              </a:lnSpc>
              <a:buNone/>
            </a:pPr>
            <a:r>
              <a:rPr lang="en-US" sz="1550" b="1" dirty="0">
                <a:solidFill>
                  <a:srgbClr val="272525"/>
                </a:solidFill>
                <a:latin typeface="Source Sans 3 Bold" pitchFamily="34" charset="0"/>
                <a:ea typeface="Source Sans 3 Bold" pitchFamily="34" charset="-122"/>
                <a:cs typeface="Source Sans 3 Bold" pitchFamily="34" charset="-120"/>
              </a:rPr>
              <a:t>10 years</a:t>
            </a:r>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a:t>
            </a:r>
            <a:endParaRPr lang="en-US" sz="1550" dirty="0"/>
          </a:p>
        </p:txBody>
      </p:sp>
      <p:sp>
        <p:nvSpPr>
          <p:cNvPr id="19" name="Shape 17"/>
          <p:cNvSpPr/>
          <p:nvPr/>
        </p:nvSpPr>
        <p:spPr>
          <a:xfrm>
            <a:off x="698086" y="5094684"/>
            <a:ext cx="10795524" cy="797719"/>
          </a:xfrm>
          <a:prstGeom prst="roundRect">
            <a:avLst>
              <a:gd name="adj" fmla="val 10503"/>
            </a:avLst>
          </a:prstGeom>
          <a:solidFill>
            <a:srgbClr val="B6D6FC"/>
          </a:solidFill>
          <a:ln/>
        </p:spPr>
      </p:sp>
      <p:pic>
        <p:nvPicPr>
          <p:cNvPr id="20" name="Image 0" descr="preencoded.png">    </p:cNvPr>
          <p:cNvPicPr>
            <a:picLocks noChangeAspect="1"/>
          </p:cNvPicPr>
          <p:nvPr/>
        </p:nvPicPr>
        <p:blipFill>
          <a:blip r:embed="rId1"/>
          <a:stretch>
            <a:fillRect/>
          </a:stretch>
        </p:blipFill>
        <p:spPr>
          <a:xfrm>
            <a:off x="897510" y="5385296"/>
            <a:ext cx="249330" cy="199430"/>
          </a:xfrm>
          <a:prstGeom prst="rect">
            <a:avLst/>
          </a:prstGeom>
        </p:spPr>
      </p:pic>
      <p:sp>
        <p:nvSpPr>
          <p:cNvPr id="21" name="Text 18"/>
          <p:cNvSpPr/>
          <p:nvPr/>
        </p:nvSpPr>
        <p:spPr>
          <a:xfrm>
            <a:off x="1346266" y="5343922"/>
            <a:ext cx="10557504" cy="319187"/>
          </a:xfrm>
          <a:prstGeom prst="rect">
            <a:avLst/>
          </a:prstGeom>
          <a:noFill/>
          <a:ln/>
        </p:spPr>
        <p:txBody>
          <a:bodyPr wrap="none" lIns="0" tIns="0" rIns="0" bIns="0" rtlCol="0" anchor="t"/>
          <a:lstStyle/>
          <a:p>
            <a:pPr algn="l" indent="0" marL="0">
              <a:lnSpc>
                <a:spcPct val="133000"/>
              </a:lnSpc>
              <a:buNone/>
            </a:pPr>
            <a:r>
              <a:rPr lang="en-US" sz="1550" dirty="0">
                <a:solidFill>
                  <a:srgbClr val="000000"/>
                </a:solidFill>
                <a:latin typeface="Source Sans 3" pitchFamily="34" charset="0"/>
                <a:ea typeface="Source Sans 3" pitchFamily="34" charset="-122"/>
                <a:cs typeface="Source Sans 3" pitchFamily="34" charset="-120"/>
              </a:rPr>
              <a:t>Total cost ≈ same as hiring an agency, but generates fan buzz and viral engagement.</a:t>
            </a:r>
            <a:endParaRPr lang="en-US" sz="15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69971" y="1093688"/>
            <a:ext cx="6223638" cy="1173361"/>
          </a:xfrm>
          <a:prstGeom prst="rect">
            <a:avLst/>
          </a:prstGeom>
          <a:noFill/>
          <a:ln/>
        </p:spPr>
        <p:txBody>
          <a:bodyPr wrap="square" lIns="0" tIns="0" rIns="0" bIns="0" rtlCol="0" anchor="t">
            <a:normAutofit/>
          </a:bodyPr>
          <a:lstStyle/>
          <a:p>
            <a:pPr algn="l" indent="0" marL="0">
              <a:lnSpc>
                <a:spcPct val="104000"/>
              </a:lnSpc>
              <a:buNone/>
            </a:pPr>
            <a:r>
              <a:rPr lang="en-US" sz="3650" dirty="0">
                <a:solidFill>
                  <a:srgbClr val="000000"/>
                </a:solidFill>
                <a:latin typeface="Source Serif 4 SemiBold" pitchFamily="34" charset="0"/>
                <a:ea typeface="Source Serif 4 SemiBold" pitchFamily="34" charset="-122"/>
                <a:cs typeface="Source Serif 4 SemiBold" pitchFamily="34" charset="-120"/>
              </a:rPr>
              <a:t>Choosing an Advertising Agency</a:t>
            </a:r>
            <a:endParaRPr lang="en-US" sz="3650" dirty="0"/>
          </a:p>
        </p:txBody>
      </p:sp>
      <p:pic>
        <p:nvPicPr>
          <p:cNvPr id="4" name="Image 1" descr="preencoded.png">    </p:cNvPr>
          <p:cNvPicPr>
            <a:picLocks noChangeAspect="1"/>
          </p:cNvPicPr>
          <p:nvPr/>
        </p:nvPicPr>
        <p:blipFill>
          <a:blip r:embed="rId2"/>
          <a:stretch>
            <a:fillRect/>
          </a:stretch>
        </p:blipFill>
        <p:spPr>
          <a:xfrm>
            <a:off x="5269971" y="2566194"/>
            <a:ext cx="6223638" cy="2335411"/>
          </a:xfrm>
          <a:prstGeom prst="rect">
            <a:avLst/>
          </a:prstGeom>
        </p:spPr>
      </p:pic>
      <p:sp>
        <p:nvSpPr>
          <p:cNvPr id="5" name="Text 1"/>
          <p:cNvSpPr/>
          <p:nvPr/>
        </p:nvSpPr>
        <p:spPr>
          <a:xfrm>
            <a:off x="10298577" y="4339987"/>
            <a:ext cx="938693" cy="170082"/>
          </a:xfrm>
          <a:prstGeom prst="rect">
            <a:avLst/>
          </a:prstGeom>
          <a:noFill/>
          <a:ln/>
        </p:spPr>
        <p:txBody>
          <a:bodyPr wrap="none" lIns="0" tIns="0" rIns="0" bIns="0" rtlCol="0" anchor="t"/>
          <a:lstStyle/>
          <a:p>
            <a:pPr algn="ctr" indent="0" marL="0">
              <a:lnSpc>
                <a:spcPct val="104000"/>
              </a:lnSpc>
              <a:buNone/>
            </a:pPr>
            <a:r>
              <a:rPr lang="en-US" sz="1050" dirty="0">
                <a:solidFill>
                  <a:srgbClr val="272525"/>
                </a:solidFill>
                <a:latin typeface="Source Serif 4 SemiBold" pitchFamily="34" charset="0"/>
                <a:ea typeface="Source Serif 4 SemiBold" pitchFamily="34" charset="-122"/>
                <a:cs typeface="Source Serif 4 SemiBold" pitchFamily="34" charset="-120"/>
              </a:rPr>
              <a:t>Creative Pitch</a:t>
            </a:r>
            <a:endParaRPr lang="en-US" sz="1050" dirty="0"/>
          </a:p>
        </p:txBody>
      </p:sp>
      <p:sp>
        <p:nvSpPr>
          <p:cNvPr id="6" name="Text 2"/>
          <p:cNvSpPr/>
          <p:nvPr/>
        </p:nvSpPr>
        <p:spPr>
          <a:xfrm>
            <a:off x="9115566" y="4254996"/>
            <a:ext cx="938694" cy="340164"/>
          </a:xfrm>
          <a:prstGeom prst="rect">
            <a:avLst/>
          </a:prstGeom>
          <a:noFill/>
          <a:ln/>
        </p:spPr>
        <p:txBody>
          <a:bodyPr wrap="square" lIns="0" tIns="0" rIns="0" bIns="0" rtlCol="0" anchor="t">
            <a:normAutofit/>
          </a:bodyPr>
          <a:lstStyle/>
          <a:p>
            <a:pPr algn="ctr" indent="0" marL="0">
              <a:lnSpc>
                <a:spcPct val="104000"/>
              </a:lnSpc>
              <a:buNone/>
            </a:pPr>
            <a:r>
              <a:rPr lang="en-US" sz="1050" dirty="0">
                <a:solidFill>
                  <a:srgbClr val="272525"/>
                </a:solidFill>
                <a:latin typeface="Source Serif 4 SemiBold" pitchFamily="34" charset="0"/>
                <a:ea typeface="Source Serif 4 SemiBold" pitchFamily="34" charset="-122"/>
                <a:cs typeface="Source Serif 4 SemiBold" pitchFamily="34" charset="-120"/>
              </a:rPr>
              <a:t>Request References</a:t>
            </a:r>
            <a:endParaRPr lang="en-US" sz="1050" dirty="0"/>
          </a:p>
        </p:txBody>
      </p:sp>
      <p:sp>
        <p:nvSpPr>
          <p:cNvPr id="7" name="Text 3"/>
          <p:cNvSpPr/>
          <p:nvPr/>
        </p:nvSpPr>
        <p:spPr>
          <a:xfrm>
            <a:off x="7938984" y="4254996"/>
            <a:ext cx="938694" cy="340164"/>
          </a:xfrm>
          <a:prstGeom prst="rect">
            <a:avLst/>
          </a:prstGeom>
          <a:noFill/>
          <a:ln/>
        </p:spPr>
        <p:txBody>
          <a:bodyPr wrap="square" lIns="0" tIns="0" rIns="0" bIns="0" rtlCol="0" anchor="t">
            <a:normAutofit/>
          </a:bodyPr>
          <a:lstStyle/>
          <a:p>
            <a:pPr algn="ctr" indent="0" marL="0">
              <a:lnSpc>
                <a:spcPct val="104000"/>
              </a:lnSpc>
              <a:buNone/>
            </a:pPr>
            <a:r>
              <a:rPr lang="en-US" sz="1050" dirty="0">
                <a:solidFill>
                  <a:srgbClr val="272525"/>
                </a:solidFill>
                <a:latin typeface="Source Serif 4 SemiBold" pitchFamily="34" charset="0"/>
                <a:ea typeface="Source Serif 4 SemiBold" pitchFamily="34" charset="-122"/>
                <a:cs typeface="Source Serif 4 SemiBold" pitchFamily="34" charset="-120"/>
              </a:rPr>
              <a:t>Screen Agencies</a:t>
            </a:r>
            <a:endParaRPr lang="en-US" sz="1050" dirty="0"/>
          </a:p>
        </p:txBody>
      </p:sp>
      <p:sp>
        <p:nvSpPr>
          <p:cNvPr id="8" name="Text 4"/>
          <p:cNvSpPr/>
          <p:nvPr/>
        </p:nvSpPr>
        <p:spPr>
          <a:xfrm>
            <a:off x="6762403" y="4254996"/>
            <a:ext cx="938694" cy="340164"/>
          </a:xfrm>
          <a:prstGeom prst="rect">
            <a:avLst/>
          </a:prstGeom>
          <a:noFill/>
          <a:ln/>
        </p:spPr>
        <p:txBody>
          <a:bodyPr wrap="square" lIns="0" tIns="0" rIns="0" bIns="0" rtlCol="0" anchor="t">
            <a:normAutofit/>
          </a:bodyPr>
          <a:lstStyle/>
          <a:p>
            <a:pPr algn="ctr" indent="0" marL="0">
              <a:lnSpc>
                <a:spcPct val="104000"/>
              </a:lnSpc>
              <a:buNone/>
            </a:pPr>
            <a:r>
              <a:rPr lang="en-US" sz="1050" dirty="0">
                <a:solidFill>
                  <a:srgbClr val="272525"/>
                </a:solidFill>
                <a:latin typeface="Source Serif 4 SemiBold" pitchFamily="34" charset="0"/>
                <a:ea typeface="Source Serif 4 SemiBold" pitchFamily="34" charset="-122"/>
                <a:cs typeface="Source Serif 4 SemiBold" pitchFamily="34" charset="-120"/>
              </a:rPr>
              <a:t>Establish Criteria</a:t>
            </a:r>
            <a:endParaRPr lang="en-US" sz="1050" dirty="0"/>
          </a:p>
        </p:txBody>
      </p:sp>
      <p:sp>
        <p:nvSpPr>
          <p:cNvPr id="9" name="Text 5"/>
          <p:cNvSpPr/>
          <p:nvPr/>
        </p:nvSpPr>
        <p:spPr>
          <a:xfrm>
            <a:off x="5560103" y="4339987"/>
            <a:ext cx="938694" cy="170082"/>
          </a:xfrm>
          <a:prstGeom prst="rect">
            <a:avLst/>
          </a:prstGeom>
          <a:noFill/>
          <a:ln/>
        </p:spPr>
        <p:txBody>
          <a:bodyPr wrap="none" lIns="0" tIns="0" rIns="0" bIns="0" rtlCol="0" anchor="t"/>
          <a:lstStyle/>
          <a:p>
            <a:pPr algn="ctr" indent="0" marL="0">
              <a:lnSpc>
                <a:spcPct val="104000"/>
              </a:lnSpc>
              <a:buNone/>
            </a:pPr>
            <a:r>
              <a:rPr lang="en-US" sz="1050" dirty="0">
                <a:solidFill>
                  <a:srgbClr val="272525"/>
                </a:solidFill>
                <a:latin typeface="Source Serif 4 SemiBold" pitchFamily="34" charset="0"/>
                <a:ea typeface="Source Serif 4 SemiBold" pitchFamily="34" charset="-122"/>
                <a:cs typeface="Source Serif 4 SemiBold" pitchFamily="34" charset="-120"/>
              </a:rPr>
              <a:t>Set Goals</a:t>
            </a:r>
            <a:endParaRPr lang="en-US" sz="1050" dirty="0"/>
          </a:p>
        </p:txBody>
      </p:sp>
      <p:sp>
        <p:nvSpPr>
          <p:cNvPr id="10" name="Text 6"/>
          <p:cNvSpPr/>
          <p:nvPr/>
        </p:nvSpPr>
        <p:spPr>
          <a:xfrm>
            <a:off x="5269971" y="5125938"/>
            <a:ext cx="6223638" cy="638373"/>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Goal-setting prevents personal bias. Campbell Soup consolidated four brands — Prego, Pace, SpaghettiOs, Ready Meals — using this process.</a:t>
            </a:r>
            <a:endParaRPr lang="en-US" sz="155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nvSpPr>
        <p:spPr>
          <a:xfrm>
            <a:off x="698086" y="937320"/>
            <a:ext cx="6344384" cy="586680"/>
          </a:xfrm>
          <a:prstGeom prst="rect">
            <a:avLst/>
          </a:prstGeom>
          <a:noFill/>
          <a:ln/>
        </p:spPr>
        <p:txBody>
          <a:bodyPr wrap="none" lIns="0" tIns="0" rIns="0" bIns="0" rtlCol="0" anchor="t"/>
          <a:lstStyle/>
          <a:p>
            <a:pPr algn="l" indent="0" marL="0">
              <a:lnSpc>
                <a:spcPct val="104000"/>
              </a:lnSpc>
              <a:buNone/>
            </a:pPr>
            <a:r>
              <a:rPr lang="en-US" sz="3650" dirty="0">
                <a:solidFill>
                  <a:srgbClr val="000000"/>
                </a:solidFill>
                <a:latin typeface="Source Serif 4 SemiBold" pitchFamily="34" charset="0"/>
                <a:ea typeface="Source Serif 4 SemiBold" pitchFamily="34" charset="-122"/>
                <a:cs typeface="Source Serif 4 SemiBold" pitchFamily="34" charset="-120"/>
              </a:rPr>
              <a:t>Agency Selection Criteria</a:t>
            </a:r>
            <a:endParaRPr lang="en-US" sz="365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98086" y="1922959"/>
            <a:ext cx="498661" cy="498673"/>
          </a:xfrm>
          <a:prstGeom prst="rect">
            <a:avLst/>
          </a:prstGeom>
        </p:spPr>
      </p:pic>
      <p:sp>
        <p:nvSpPr>
          <p:cNvPr id="4" name="Text 1"/>
          <p:cNvSpPr/>
          <p:nvPr/>
        </p:nvSpPr>
        <p:spPr>
          <a:xfrm>
            <a:off x="698086" y="2670969"/>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Agency Size</a:t>
            </a:r>
            <a:endParaRPr lang="en-US" sz="1800" dirty="0"/>
          </a:p>
        </p:txBody>
      </p:sp>
      <p:sp>
        <p:nvSpPr>
          <p:cNvPr id="5" name="Text 2"/>
          <p:cNvSpPr/>
          <p:nvPr/>
        </p:nvSpPr>
        <p:spPr>
          <a:xfrm>
            <a:off x="698086" y="3083917"/>
            <a:ext cx="5273047" cy="638373"/>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Account should matter to the agency — but not be so large its loss is devastating.</a:t>
            </a:r>
            <a:endParaRPr lang="en-US" sz="1550" dirty="0"/>
          </a:p>
        </p:txBody>
      </p:sp>
      <p:pic>
        <p:nvPicPr>
          <p:cNvPr id="6"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220463" y="1922959"/>
            <a:ext cx="498661" cy="498673"/>
          </a:xfrm>
          <a:prstGeom prst="rect">
            <a:avLst/>
          </a:prstGeom>
        </p:spPr>
      </p:pic>
      <p:sp>
        <p:nvSpPr>
          <p:cNvPr id="7" name="Text 3"/>
          <p:cNvSpPr/>
          <p:nvPr/>
        </p:nvSpPr>
        <p:spPr>
          <a:xfrm>
            <a:off x="6220463" y="2670969"/>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Relevant Experience</a:t>
            </a:r>
            <a:endParaRPr lang="en-US" sz="1800" dirty="0"/>
          </a:p>
        </p:txBody>
      </p:sp>
      <p:sp>
        <p:nvSpPr>
          <p:cNvPr id="8" name="Text 4"/>
          <p:cNvSpPr/>
          <p:nvPr/>
        </p:nvSpPr>
        <p:spPr>
          <a:xfrm>
            <a:off x="6220463" y="3083917"/>
            <a:ext cx="5273146" cy="638373"/>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Industry knowledge without conflicts of interest. Similar industries count.</a:t>
            </a:r>
            <a:endParaRPr lang="en-US" sz="1550" dirty="0"/>
          </a:p>
        </p:txBody>
      </p:sp>
      <p:pic>
        <p:nvPicPr>
          <p:cNvPr id="9"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98086" y="4121249"/>
            <a:ext cx="498661" cy="498673"/>
          </a:xfrm>
          <a:prstGeom prst="rect">
            <a:avLst/>
          </a:prstGeom>
        </p:spPr>
      </p:pic>
      <p:sp>
        <p:nvSpPr>
          <p:cNvPr id="10" name="Text 5"/>
          <p:cNvSpPr/>
          <p:nvPr/>
        </p:nvSpPr>
        <p:spPr>
          <a:xfrm>
            <a:off x="698086" y="4869259"/>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Creative Reputation</a:t>
            </a:r>
            <a:endParaRPr lang="en-US" sz="1800" dirty="0"/>
          </a:p>
        </p:txBody>
      </p:sp>
      <p:sp>
        <p:nvSpPr>
          <p:cNvPr id="11" name="Text 6"/>
          <p:cNvSpPr/>
          <p:nvPr/>
        </p:nvSpPr>
        <p:spPr>
          <a:xfrm>
            <a:off x="698086" y="5282208"/>
            <a:ext cx="5273047" cy="638373"/>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Awards signal peer-recognized effectiveness. Strong predictor of ad quality.</a:t>
            </a:r>
            <a:endParaRPr lang="en-US" sz="1550" dirty="0"/>
          </a:p>
        </p:txBody>
      </p:sp>
      <p:pic>
        <p:nvPicPr>
          <p:cNvPr id="12"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220463" y="4121249"/>
            <a:ext cx="498661" cy="498673"/>
          </a:xfrm>
          <a:prstGeom prst="rect">
            <a:avLst/>
          </a:prstGeom>
        </p:spPr>
      </p:pic>
      <p:sp>
        <p:nvSpPr>
          <p:cNvPr id="13" name="Text 7"/>
          <p:cNvSpPr/>
          <p:nvPr/>
        </p:nvSpPr>
        <p:spPr>
          <a:xfrm>
            <a:off x="6220463" y="4869259"/>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Personal Chemistry</a:t>
            </a:r>
            <a:endParaRPr lang="en-US" sz="1800" dirty="0"/>
          </a:p>
        </p:txBody>
      </p:sp>
      <p:sp>
        <p:nvSpPr>
          <p:cNvPr id="14" name="Text 8"/>
          <p:cNvSpPr/>
          <p:nvPr/>
        </p:nvSpPr>
        <p:spPr>
          <a:xfrm>
            <a:off x="6220463" y="5282208"/>
            <a:ext cx="5273146" cy="319187"/>
          </a:xfrm>
          <a:prstGeom prst="rect">
            <a:avLst/>
          </a:prstGeom>
          <a:noFill/>
          <a:ln/>
        </p:spPr>
        <p:txBody>
          <a:bodyPr wrap="none" lIns="0" tIns="0" rIns="0" bIns="0" rtlCol="0" anchor="t"/>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Client-agency chemistry can make or break the final decision.</a:t>
            </a:r>
            <a:endParaRPr lang="en-US" sz="155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69971" y="939304"/>
            <a:ext cx="6053085" cy="469404"/>
          </a:xfrm>
          <a:prstGeom prst="rect">
            <a:avLst/>
          </a:prstGeom>
          <a:noFill/>
          <a:ln/>
        </p:spPr>
        <p:txBody>
          <a:bodyPr wrap="none" lIns="0" tIns="0" rIns="0" bIns="0" rtlCol="0" anchor="t"/>
          <a:lstStyle/>
          <a:p>
            <a:pPr algn="l" indent="0" marL="0">
              <a:lnSpc>
                <a:spcPct val="104000"/>
              </a:lnSpc>
              <a:buNone/>
            </a:pPr>
            <a:r>
              <a:rPr lang="en-US" sz="2950" dirty="0">
                <a:solidFill>
                  <a:srgbClr val="000000"/>
                </a:solidFill>
                <a:latin typeface="Source Serif 4 SemiBold" pitchFamily="34" charset="0"/>
                <a:ea typeface="Source Serif 4 SemiBold" pitchFamily="34" charset="-122"/>
                <a:cs typeface="Source Serif 4 SemiBold" pitchFamily="34" charset="-120"/>
              </a:rPr>
              <a:t>Agency Compensation Models</a:t>
            </a:r>
            <a:endParaRPr lang="en-US" sz="2950" dirty="0"/>
          </a:p>
        </p:txBody>
      </p:sp>
      <p:sp>
        <p:nvSpPr>
          <p:cNvPr id="4" name="Text 1"/>
          <p:cNvSpPr/>
          <p:nvPr/>
        </p:nvSpPr>
        <p:spPr>
          <a:xfrm>
            <a:off x="5269971" y="1600200"/>
            <a:ext cx="6223638" cy="459383"/>
          </a:xfrm>
          <a:prstGeom prst="rect">
            <a:avLst/>
          </a:prstGeom>
          <a:noFill/>
          <a:ln/>
        </p:spPr>
        <p:txBody>
          <a:bodyPr wrap="square" lIns="0" tIns="0" rIns="0" bIns="0" rtlCol="0" anchor="t">
            <a:normAutofit/>
          </a:bodyPr>
          <a:lstStyle/>
          <a:p>
            <a:pPr algn="l" indent="0" marL="0">
              <a:lnSpc>
                <a:spcPct val="120000"/>
              </a:lnSpc>
              <a:buNone/>
            </a:pPr>
            <a:r>
              <a:rPr lang="en-US" sz="1250" dirty="0">
                <a:solidFill>
                  <a:srgbClr val="272525"/>
                </a:solidFill>
                <a:latin typeface="Source Sans 3" pitchFamily="34" charset="0"/>
                <a:ea typeface="Source Sans 3" pitchFamily="34" charset="-122"/>
                <a:cs typeface="Source Sans 3" pitchFamily="34" charset="-120"/>
              </a:rPr>
              <a:t>Selecting the right compensation model is key to fostering a productive and transparent client-agency relationship, aligning incentives for mutual success.</a:t>
            </a:r>
            <a:endParaRPr lang="en-US" sz="1250" dirty="0"/>
          </a:p>
        </p:txBody>
      </p:sp>
      <p:sp>
        <p:nvSpPr>
          <p:cNvPr id="5" name="Shape 2"/>
          <p:cNvSpPr/>
          <p:nvPr/>
        </p:nvSpPr>
        <p:spPr>
          <a:xfrm>
            <a:off x="5269971" y="2203152"/>
            <a:ext cx="1989485" cy="2485529"/>
          </a:xfrm>
          <a:prstGeom prst="roundRect">
            <a:avLst>
              <a:gd name="adj" fmla="val 3369"/>
            </a:avLst>
          </a:prstGeom>
          <a:solidFill>
            <a:srgbClr val="F0D4F7"/>
          </a:solidFill>
          <a:ln w="6350">
            <a:solidFill>
              <a:srgbClr val="D6BADD"/>
            </a:solidFill>
            <a:prstDash val="solid"/>
          </a:ln>
        </p:spPr>
      </p:sp>
      <p:sp>
        <p:nvSpPr>
          <p:cNvPr id="6" name="Text 3"/>
          <p:cNvSpPr/>
          <p:nvPr/>
        </p:nvSpPr>
        <p:spPr>
          <a:xfrm>
            <a:off x="5435861" y="2369046"/>
            <a:ext cx="1657705" cy="469305"/>
          </a:xfrm>
          <a:prstGeom prst="rect">
            <a:avLst/>
          </a:prstGeom>
          <a:noFill/>
          <a:ln/>
        </p:spPr>
        <p:txBody>
          <a:bodyPr wrap="square" lIns="0" tIns="0" rIns="0" bIns="0" rtlCol="0" anchor="t">
            <a:normAutofit/>
          </a:bodyPr>
          <a:lstStyle/>
          <a:p>
            <a:pPr algn="l" indent="0" marL="0">
              <a:lnSpc>
                <a:spcPct val="104000"/>
              </a:lnSpc>
              <a:buNone/>
            </a:pPr>
            <a:r>
              <a:rPr lang="en-US" sz="1450" dirty="0">
                <a:solidFill>
                  <a:srgbClr val="272525"/>
                </a:solidFill>
                <a:latin typeface="Source Serif 4 SemiBold" pitchFamily="34" charset="0"/>
                <a:ea typeface="Source Serif 4 SemiBold" pitchFamily="34" charset="-122"/>
                <a:cs typeface="Source Serif 4 SemiBold" pitchFamily="34" charset="-120"/>
              </a:rPr>
              <a:t>Commission System</a:t>
            </a:r>
            <a:endParaRPr lang="en-US" sz="1450" dirty="0"/>
          </a:p>
        </p:txBody>
      </p:sp>
      <p:sp>
        <p:nvSpPr>
          <p:cNvPr id="7" name="Text 4"/>
          <p:cNvSpPr/>
          <p:nvPr/>
        </p:nvSpPr>
        <p:spPr>
          <a:xfrm>
            <a:off x="5435861" y="2914948"/>
            <a:ext cx="1657705" cy="1607840"/>
          </a:xfrm>
          <a:prstGeom prst="rect">
            <a:avLst/>
          </a:prstGeom>
          <a:noFill/>
          <a:ln/>
        </p:spPr>
        <p:txBody>
          <a:bodyPr wrap="square" lIns="0" tIns="0" rIns="0" bIns="0" rtlCol="0" anchor="t">
            <a:normAutofit/>
          </a:bodyPr>
          <a:lstStyle/>
          <a:p>
            <a:pPr algn="l" indent="0" marL="0">
              <a:lnSpc>
                <a:spcPct val="120000"/>
              </a:lnSpc>
              <a:buNone/>
            </a:pPr>
            <a:r>
              <a:rPr lang="en-US" sz="1250" dirty="0">
                <a:solidFill>
                  <a:srgbClr val="272525"/>
                </a:solidFill>
                <a:latin typeface="Source Sans 3" pitchFamily="34" charset="0"/>
                <a:ea typeface="Source Sans 3" pitchFamily="34" charset="-122"/>
                <a:cs typeface="Source Sans 3" pitchFamily="34" charset="-120"/>
              </a:rPr>
              <a:t>Traditional model where agency earns a </a:t>
            </a:r>
            <a:pPr algn="l" indent="0" marL="0">
              <a:lnSpc>
                <a:spcPct val="120000"/>
              </a:lnSpc>
              <a:buNone/>
            </a:pPr>
            <a:r>
              <a:rPr lang="en-US" sz="1250" b="1" dirty="0">
                <a:solidFill>
                  <a:srgbClr val="272525"/>
                </a:solidFill>
                <a:latin typeface="Source Sans 3 Bold" pitchFamily="34" charset="0"/>
                <a:ea typeface="Source Sans 3 Bold" pitchFamily="34" charset="-122"/>
                <a:cs typeface="Source Sans 3 Bold" pitchFamily="34" charset="-120"/>
              </a:rPr>
              <a:t>15% commission</a:t>
            </a:r>
            <a:pPr algn="l" indent="0" marL="0">
              <a:lnSpc>
                <a:spcPct val="120000"/>
              </a:lnSpc>
              <a:buNone/>
            </a:pPr>
            <a:r>
              <a:rPr lang="en-US" sz="1250" dirty="0">
                <a:solidFill>
                  <a:srgbClr val="272525"/>
                </a:solidFill>
                <a:latin typeface="Source Sans 3" pitchFamily="34" charset="0"/>
                <a:ea typeface="Source Sans 3" pitchFamily="34" charset="-122"/>
                <a:cs typeface="Source Sans 3" pitchFamily="34" charset="-120"/>
              </a:rPr>
              <a:t> on media purchased. Simplistic but can incentivize higher ad spend over strategic value.</a:t>
            </a:r>
            <a:endParaRPr lang="en-US" sz="1250" dirty="0"/>
          </a:p>
        </p:txBody>
      </p:sp>
      <p:sp>
        <p:nvSpPr>
          <p:cNvPr id="8" name="Shape 5"/>
          <p:cNvSpPr/>
          <p:nvPr/>
        </p:nvSpPr>
        <p:spPr>
          <a:xfrm>
            <a:off x="7387048" y="2203152"/>
            <a:ext cx="1989485" cy="2485529"/>
          </a:xfrm>
          <a:prstGeom prst="roundRect">
            <a:avLst>
              <a:gd name="adj" fmla="val 3369"/>
            </a:avLst>
          </a:prstGeom>
          <a:solidFill>
            <a:srgbClr val="F0D4F7"/>
          </a:solidFill>
          <a:ln w="6350">
            <a:solidFill>
              <a:srgbClr val="D6BADD"/>
            </a:solidFill>
            <a:prstDash val="solid"/>
          </a:ln>
        </p:spPr>
      </p:sp>
      <p:sp>
        <p:nvSpPr>
          <p:cNvPr id="9" name="Text 6"/>
          <p:cNvSpPr/>
          <p:nvPr/>
        </p:nvSpPr>
        <p:spPr>
          <a:xfrm>
            <a:off x="7552938" y="2369046"/>
            <a:ext cx="1657705" cy="469305"/>
          </a:xfrm>
          <a:prstGeom prst="rect">
            <a:avLst/>
          </a:prstGeom>
          <a:noFill/>
          <a:ln/>
        </p:spPr>
        <p:txBody>
          <a:bodyPr wrap="square" lIns="0" tIns="0" rIns="0" bIns="0" rtlCol="0" anchor="t">
            <a:normAutofit/>
          </a:bodyPr>
          <a:lstStyle/>
          <a:p>
            <a:pPr algn="l" indent="0" marL="0">
              <a:lnSpc>
                <a:spcPct val="104000"/>
              </a:lnSpc>
              <a:buNone/>
            </a:pPr>
            <a:r>
              <a:rPr lang="en-US" sz="1450" dirty="0">
                <a:solidFill>
                  <a:srgbClr val="272525"/>
                </a:solidFill>
                <a:latin typeface="Source Serif 4 SemiBold" pitchFamily="34" charset="0"/>
                <a:ea typeface="Source Serif 4 SemiBold" pitchFamily="34" charset="-122"/>
                <a:cs typeface="Source Serif 4 SemiBold" pitchFamily="34" charset="-120"/>
              </a:rPr>
              <a:t>Fee-Based Arrangements</a:t>
            </a:r>
            <a:endParaRPr lang="en-US" sz="1450" dirty="0"/>
          </a:p>
        </p:txBody>
      </p:sp>
      <p:sp>
        <p:nvSpPr>
          <p:cNvPr id="10" name="Text 7"/>
          <p:cNvSpPr/>
          <p:nvPr/>
        </p:nvSpPr>
        <p:spPr>
          <a:xfrm>
            <a:off x="7552938" y="2914948"/>
            <a:ext cx="1657705" cy="1607840"/>
          </a:xfrm>
          <a:prstGeom prst="rect">
            <a:avLst/>
          </a:prstGeom>
          <a:noFill/>
          <a:ln/>
        </p:spPr>
        <p:txBody>
          <a:bodyPr wrap="square" lIns="0" tIns="0" rIns="0" bIns="0" rtlCol="0" anchor="t">
            <a:normAutofit/>
          </a:bodyPr>
          <a:lstStyle/>
          <a:p>
            <a:pPr algn="l" indent="0" marL="0">
              <a:lnSpc>
                <a:spcPct val="120000"/>
              </a:lnSpc>
              <a:buNone/>
            </a:pPr>
            <a:r>
              <a:rPr lang="en-US" sz="1250" dirty="0">
                <a:solidFill>
                  <a:srgbClr val="272525"/>
                </a:solidFill>
                <a:latin typeface="Source Sans 3" pitchFamily="34" charset="0"/>
                <a:ea typeface="Source Sans 3" pitchFamily="34" charset="-122"/>
                <a:cs typeface="Source Sans 3" pitchFamily="34" charset="-120"/>
              </a:rPr>
              <a:t>Fixed fees (hourly rates, project-based, or retainers) for services rendered. Provides budget predictability but requires clear scope definition.</a:t>
            </a:r>
            <a:endParaRPr lang="en-US" sz="1250" dirty="0"/>
          </a:p>
        </p:txBody>
      </p:sp>
      <p:sp>
        <p:nvSpPr>
          <p:cNvPr id="11" name="Shape 8"/>
          <p:cNvSpPr/>
          <p:nvPr/>
        </p:nvSpPr>
        <p:spPr>
          <a:xfrm>
            <a:off x="9504125" y="2203152"/>
            <a:ext cx="1989485" cy="2485529"/>
          </a:xfrm>
          <a:prstGeom prst="roundRect">
            <a:avLst>
              <a:gd name="adj" fmla="val 3369"/>
            </a:avLst>
          </a:prstGeom>
          <a:solidFill>
            <a:srgbClr val="F0D4F7"/>
          </a:solidFill>
          <a:ln w="6350">
            <a:solidFill>
              <a:srgbClr val="D6BADD"/>
            </a:solidFill>
            <a:prstDash val="solid"/>
          </a:ln>
        </p:spPr>
      </p:sp>
      <p:sp>
        <p:nvSpPr>
          <p:cNvPr id="12" name="Text 9"/>
          <p:cNvSpPr/>
          <p:nvPr/>
        </p:nvSpPr>
        <p:spPr>
          <a:xfrm>
            <a:off x="9670014" y="2369046"/>
            <a:ext cx="1657705" cy="469305"/>
          </a:xfrm>
          <a:prstGeom prst="rect">
            <a:avLst/>
          </a:prstGeom>
          <a:noFill/>
          <a:ln/>
        </p:spPr>
        <p:txBody>
          <a:bodyPr wrap="square" lIns="0" tIns="0" rIns="0" bIns="0" rtlCol="0" anchor="t">
            <a:normAutofit/>
          </a:bodyPr>
          <a:lstStyle/>
          <a:p>
            <a:pPr algn="l" indent="0" marL="0">
              <a:lnSpc>
                <a:spcPct val="104000"/>
              </a:lnSpc>
              <a:buNone/>
            </a:pPr>
            <a:r>
              <a:rPr lang="en-US" sz="1450" dirty="0">
                <a:solidFill>
                  <a:srgbClr val="272525"/>
                </a:solidFill>
                <a:latin typeface="Source Serif 4 SemiBold" pitchFamily="34" charset="0"/>
                <a:ea typeface="Source Serif 4 SemiBold" pitchFamily="34" charset="-122"/>
                <a:cs typeface="Source Serif 4 SemiBold" pitchFamily="34" charset="-120"/>
              </a:rPr>
              <a:t>Performance-Based</a:t>
            </a:r>
            <a:endParaRPr lang="en-US" sz="1450" dirty="0"/>
          </a:p>
        </p:txBody>
      </p:sp>
      <p:sp>
        <p:nvSpPr>
          <p:cNvPr id="13" name="Text 10"/>
          <p:cNvSpPr/>
          <p:nvPr/>
        </p:nvSpPr>
        <p:spPr>
          <a:xfrm>
            <a:off x="9670014" y="2914948"/>
            <a:ext cx="1657705" cy="1607840"/>
          </a:xfrm>
          <a:prstGeom prst="rect">
            <a:avLst/>
          </a:prstGeom>
          <a:noFill/>
          <a:ln/>
        </p:spPr>
        <p:txBody>
          <a:bodyPr wrap="square" lIns="0" tIns="0" rIns="0" bIns="0" rtlCol="0" anchor="t">
            <a:normAutofit/>
          </a:bodyPr>
          <a:lstStyle/>
          <a:p>
            <a:pPr algn="l" indent="0" marL="0">
              <a:lnSpc>
                <a:spcPct val="120000"/>
              </a:lnSpc>
              <a:buNone/>
            </a:pPr>
            <a:r>
              <a:rPr lang="en-US" sz="1250" dirty="0">
                <a:solidFill>
                  <a:srgbClr val="272525"/>
                </a:solidFill>
                <a:latin typeface="Source Sans 3" pitchFamily="34" charset="0"/>
                <a:ea typeface="Source Sans 3" pitchFamily="34" charset="-122"/>
                <a:cs typeface="Source Sans 3" pitchFamily="34" charset="-120"/>
              </a:rPr>
              <a:t>Agency compensation tied directly to campaign results (e.g., sales, leads, ROI). Aligns goals, but defining measurable outcomes can be complex.</a:t>
            </a:r>
            <a:endParaRPr lang="en-US" sz="1250" dirty="0"/>
          </a:p>
        </p:txBody>
      </p:sp>
      <p:sp>
        <p:nvSpPr>
          <p:cNvPr id="14" name="Shape 11"/>
          <p:cNvSpPr/>
          <p:nvPr/>
        </p:nvSpPr>
        <p:spPr>
          <a:xfrm>
            <a:off x="5269971" y="4816277"/>
            <a:ext cx="6223638" cy="1102420"/>
          </a:xfrm>
          <a:prstGeom prst="roundRect">
            <a:avLst>
              <a:gd name="adj" fmla="val 6080"/>
            </a:avLst>
          </a:prstGeom>
          <a:solidFill>
            <a:srgbClr val="F0D4F7"/>
          </a:solidFill>
          <a:ln w="6350">
            <a:solidFill>
              <a:srgbClr val="D6BADD"/>
            </a:solidFill>
            <a:prstDash val="solid"/>
          </a:ln>
        </p:spPr>
      </p:sp>
      <p:sp>
        <p:nvSpPr>
          <p:cNvPr id="15" name="Text 12"/>
          <p:cNvSpPr/>
          <p:nvPr/>
        </p:nvSpPr>
        <p:spPr>
          <a:xfrm>
            <a:off x="5435861" y="4982170"/>
            <a:ext cx="1877370" cy="234652"/>
          </a:xfrm>
          <a:prstGeom prst="rect">
            <a:avLst/>
          </a:prstGeom>
          <a:noFill/>
          <a:ln/>
        </p:spPr>
        <p:txBody>
          <a:bodyPr wrap="none" lIns="0" tIns="0" rIns="0" bIns="0" rtlCol="0" anchor="t"/>
          <a:lstStyle/>
          <a:p>
            <a:pPr algn="l" indent="0" marL="0">
              <a:lnSpc>
                <a:spcPct val="104000"/>
              </a:lnSpc>
              <a:buNone/>
            </a:pPr>
            <a:r>
              <a:rPr lang="en-US" sz="1450" dirty="0">
                <a:solidFill>
                  <a:srgbClr val="272525"/>
                </a:solidFill>
                <a:latin typeface="Source Serif 4 SemiBold" pitchFamily="34" charset="0"/>
                <a:ea typeface="Source Serif 4 SemiBold" pitchFamily="34" charset="-122"/>
                <a:cs typeface="Source Serif 4 SemiBold" pitchFamily="34" charset="-120"/>
              </a:rPr>
              <a:t>Value-Based Billing</a:t>
            </a:r>
            <a:endParaRPr lang="en-US" sz="1450" dirty="0"/>
          </a:p>
        </p:txBody>
      </p:sp>
      <p:sp>
        <p:nvSpPr>
          <p:cNvPr id="16" name="Text 13"/>
          <p:cNvSpPr/>
          <p:nvPr/>
        </p:nvSpPr>
        <p:spPr>
          <a:xfrm>
            <a:off x="5435861" y="5293420"/>
            <a:ext cx="5891859" cy="459383"/>
          </a:xfrm>
          <a:prstGeom prst="rect">
            <a:avLst/>
          </a:prstGeom>
          <a:noFill/>
          <a:ln/>
        </p:spPr>
        <p:txBody>
          <a:bodyPr wrap="square" lIns="0" tIns="0" rIns="0" bIns="0" rtlCol="0" anchor="t">
            <a:normAutofit/>
          </a:bodyPr>
          <a:lstStyle/>
          <a:p>
            <a:pPr algn="l" indent="0" marL="0">
              <a:lnSpc>
                <a:spcPct val="120000"/>
              </a:lnSpc>
              <a:buNone/>
            </a:pPr>
            <a:r>
              <a:rPr lang="en-US" sz="1250" dirty="0">
                <a:solidFill>
                  <a:srgbClr val="272525"/>
                </a:solidFill>
                <a:latin typeface="Source Sans 3" pitchFamily="34" charset="0"/>
                <a:ea typeface="Source Sans 3" pitchFamily="34" charset="-122"/>
                <a:cs typeface="Source Sans 3" pitchFamily="34" charset="-120"/>
              </a:rPr>
              <a:t>Compensation determined by the perceived value delivered to the client, not hours or output. Fosters strategic partnership but requires trust and clear value metrics.</a:t>
            </a:r>
            <a:endParaRPr lang="en-US" sz="125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nvSpPr>
        <p:spPr>
          <a:xfrm>
            <a:off x="698086" y="581323"/>
            <a:ext cx="5303209" cy="586680"/>
          </a:xfrm>
          <a:prstGeom prst="rect">
            <a:avLst/>
          </a:prstGeom>
          <a:noFill/>
          <a:ln/>
        </p:spPr>
        <p:txBody>
          <a:bodyPr wrap="none" lIns="0" tIns="0" rIns="0" bIns="0" rtlCol="0" anchor="t"/>
          <a:lstStyle/>
          <a:p>
            <a:pPr algn="l" indent="0" marL="0">
              <a:lnSpc>
                <a:spcPct val="104000"/>
              </a:lnSpc>
              <a:buNone/>
            </a:pPr>
            <a:r>
              <a:rPr lang="en-US" sz="3650" dirty="0">
                <a:solidFill>
                  <a:srgbClr val="000000"/>
                </a:solidFill>
                <a:latin typeface="Source Serif 4 SemiBold" pitchFamily="34" charset="0"/>
                <a:ea typeface="Source Serif 4 SemiBold" pitchFamily="34" charset="-122"/>
                <a:cs typeface="Source Serif 4 SemiBold" pitchFamily="34" charset="-120"/>
              </a:rPr>
              <a:t>The Creative Pitch</a:t>
            </a:r>
            <a:endParaRPr lang="en-US" sz="3650" dirty="0"/>
          </a:p>
        </p:txBody>
      </p:sp>
      <p:pic>
        <p:nvPicPr>
          <p:cNvPr id="3" name="Image 0" descr="preencoded.png">    </p:cNvPr>
          <p:cNvPicPr>
            <a:picLocks noChangeAspect="1"/>
          </p:cNvPicPr>
          <p:nvPr/>
        </p:nvPicPr>
        <p:blipFill>
          <a:blip r:embed="rId1"/>
          <a:stretch>
            <a:fillRect/>
          </a:stretch>
        </p:blipFill>
        <p:spPr>
          <a:xfrm>
            <a:off x="698086" y="1931888"/>
            <a:ext cx="6846716" cy="3879850"/>
          </a:xfrm>
          <a:prstGeom prst="rect">
            <a:avLst/>
          </a:prstGeom>
        </p:spPr>
      </p:pic>
      <p:sp>
        <p:nvSpPr>
          <p:cNvPr id="4" name="Text 1"/>
          <p:cNvSpPr/>
          <p:nvPr/>
        </p:nvSpPr>
        <p:spPr>
          <a:xfrm>
            <a:off x="8037708" y="1666577"/>
            <a:ext cx="2956347" cy="293291"/>
          </a:xfrm>
          <a:prstGeom prst="rect">
            <a:avLst/>
          </a:prstGeom>
          <a:noFill/>
          <a:ln/>
        </p:spPr>
        <p:txBody>
          <a:bodyPr wrap="none" lIns="0" tIns="0" rIns="0" bIns="0" rtlCol="0" anchor="t"/>
          <a:lstStyle/>
          <a:p>
            <a:pPr algn="l" indent="0" marL="0">
              <a:lnSpc>
                <a:spcPct val="104000"/>
              </a:lnSpc>
              <a:buNone/>
            </a:pPr>
            <a:r>
              <a:rPr lang="en-US" sz="1800" dirty="0">
                <a:solidFill>
                  <a:srgbClr val="000000"/>
                </a:solidFill>
                <a:latin typeface="Source Serif 4 SemiBold" pitchFamily="34" charset="0"/>
                <a:ea typeface="Source Serif 4 SemiBold" pitchFamily="34" charset="-122"/>
                <a:cs typeface="Source Serif 4 SemiBold" pitchFamily="34" charset="-120"/>
              </a:rPr>
              <a:t>The "Shootout"</a:t>
            </a:r>
            <a:endParaRPr lang="en-US" sz="1800" dirty="0"/>
          </a:p>
        </p:txBody>
      </p:sp>
      <p:sp>
        <p:nvSpPr>
          <p:cNvPr id="5" name="Text 2"/>
          <p:cNvSpPr/>
          <p:nvPr/>
        </p:nvSpPr>
        <p:spPr>
          <a:xfrm>
            <a:off x="8037708" y="2159298"/>
            <a:ext cx="3462152" cy="638373"/>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Top 2–3 finalists present solutions to a specific problem or campaign challenge.</a:t>
            </a:r>
            <a:endParaRPr lang="en-US" sz="1550" dirty="0"/>
          </a:p>
        </p:txBody>
      </p:sp>
      <p:sp>
        <p:nvSpPr>
          <p:cNvPr id="6" name="Text 3"/>
          <p:cNvSpPr/>
          <p:nvPr/>
        </p:nvSpPr>
        <p:spPr>
          <a:xfrm>
            <a:off x="8037708" y="2997101"/>
            <a:ext cx="2956347" cy="293291"/>
          </a:xfrm>
          <a:prstGeom prst="rect">
            <a:avLst/>
          </a:prstGeom>
          <a:noFill/>
          <a:ln/>
        </p:spPr>
        <p:txBody>
          <a:bodyPr wrap="none" lIns="0" tIns="0" rIns="0" bIns="0" rtlCol="0" anchor="t"/>
          <a:lstStyle/>
          <a:p>
            <a:pPr algn="l" indent="0" marL="0">
              <a:lnSpc>
                <a:spcPct val="104000"/>
              </a:lnSpc>
              <a:buNone/>
            </a:pPr>
            <a:r>
              <a:rPr lang="en-US" sz="1800" dirty="0">
                <a:solidFill>
                  <a:srgbClr val="000000"/>
                </a:solidFill>
                <a:latin typeface="Source Serif 4 SemiBold" pitchFamily="34" charset="0"/>
                <a:ea typeface="Source Serif 4 SemiBold" pitchFamily="34" charset="-122"/>
                <a:cs typeface="Source Serif 4 SemiBold" pitchFamily="34" charset="-120"/>
              </a:rPr>
              <a:t>Arby's Case Study</a:t>
            </a:r>
            <a:endParaRPr lang="en-US" sz="1800" dirty="0"/>
          </a:p>
        </p:txBody>
      </p:sp>
      <p:sp>
        <p:nvSpPr>
          <p:cNvPr id="7" name="Text 4"/>
          <p:cNvSpPr/>
          <p:nvPr/>
        </p:nvSpPr>
        <p:spPr>
          <a:xfrm>
            <a:off x="8037708" y="3489821"/>
            <a:ext cx="3462152" cy="957560"/>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Agency Fallon won by shifting focus to </a:t>
            </a:r>
            <a:pPr algn="l" indent="0" marL="0">
              <a:lnSpc>
                <a:spcPct val="133000"/>
              </a:lnSpc>
              <a:buNone/>
            </a:pPr>
            <a:r>
              <a:rPr lang="en-US" sz="1550" b="1" dirty="0">
                <a:solidFill>
                  <a:srgbClr val="272525"/>
                </a:solidFill>
                <a:latin typeface="Source Sans 3 Bold" pitchFamily="34" charset="0"/>
                <a:ea typeface="Source Sans 3 Bold" pitchFamily="34" charset="-122"/>
                <a:cs typeface="Source Sans 3 Bold" pitchFamily="34" charset="-120"/>
              </a:rPr>
              <a:t>the meats</a:t>
            </a:r>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 Customers under 35 grew from </a:t>
            </a:r>
            <a:pPr algn="l" indent="0" marL="0">
              <a:lnSpc>
                <a:spcPct val="133000"/>
              </a:lnSpc>
              <a:buNone/>
            </a:pPr>
            <a:r>
              <a:rPr lang="en-US" sz="1550" b="1" dirty="0">
                <a:solidFill>
                  <a:srgbClr val="272525"/>
                </a:solidFill>
                <a:latin typeface="Source Sans 3 Bold" pitchFamily="34" charset="0"/>
                <a:ea typeface="Source Sans 3 Bold" pitchFamily="34" charset="-122"/>
                <a:cs typeface="Source Sans 3 Bold" pitchFamily="34" charset="-120"/>
              </a:rPr>
              <a:t>35% → 50%</a:t>
            </a:r>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a:t>
            </a:r>
            <a:endParaRPr lang="en-US" sz="1550" dirty="0"/>
          </a:p>
        </p:txBody>
      </p:sp>
      <p:sp>
        <p:nvSpPr>
          <p:cNvPr id="8" name="Text 5"/>
          <p:cNvSpPr/>
          <p:nvPr/>
        </p:nvSpPr>
        <p:spPr>
          <a:xfrm>
            <a:off x="8037708" y="4646811"/>
            <a:ext cx="2956347" cy="293291"/>
          </a:xfrm>
          <a:prstGeom prst="rect">
            <a:avLst/>
          </a:prstGeom>
          <a:noFill/>
          <a:ln/>
        </p:spPr>
        <p:txBody>
          <a:bodyPr wrap="none" lIns="0" tIns="0" rIns="0" bIns="0" rtlCol="0" anchor="t"/>
          <a:lstStyle/>
          <a:p>
            <a:pPr algn="l" indent="0" marL="0">
              <a:lnSpc>
                <a:spcPct val="104000"/>
              </a:lnSpc>
              <a:buNone/>
            </a:pPr>
            <a:r>
              <a:rPr lang="en-US" sz="1800" dirty="0">
                <a:solidFill>
                  <a:srgbClr val="000000"/>
                </a:solidFill>
                <a:latin typeface="Source Serif 4 SemiBold" pitchFamily="34" charset="0"/>
                <a:ea typeface="Source Serif 4 SemiBold" pitchFamily="34" charset="-122"/>
                <a:cs typeface="Source Serif 4 SemiBold" pitchFamily="34" charset="-120"/>
              </a:rPr>
              <a:t>Oscar Mayer</a:t>
            </a:r>
            <a:endParaRPr lang="en-US" sz="1800" dirty="0"/>
          </a:p>
        </p:txBody>
      </p:sp>
      <p:sp>
        <p:nvSpPr>
          <p:cNvPr id="9" name="Text 6"/>
          <p:cNvSpPr/>
          <p:nvPr/>
        </p:nvSpPr>
        <p:spPr>
          <a:xfrm>
            <a:off x="8037708" y="5139531"/>
            <a:ext cx="3462152" cy="957560"/>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mcgarrybowen won by contemporizing the brand with fresh emotional connections.</a:t>
            </a:r>
            <a:endParaRPr lang="en-US" sz="155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nvSpPr>
        <p:spPr>
          <a:xfrm>
            <a:off x="698086" y="1414066"/>
            <a:ext cx="8711486" cy="586680"/>
          </a:xfrm>
          <a:prstGeom prst="rect">
            <a:avLst/>
          </a:prstGeom>
          <a:noFill/>
          <a:ln/>
        </p:spPr>
        <p:txBody>
          <a:bodyPr wrap="none" lIns="0" tIns="0" rIns="0" bIns="0" rtlCol="0" anchor="t"/>
          <a:lstStyle/>
          <a:p>
            <a:pPr algn="l" indent="0" marL="0">
              <a:lnSpc>
                <a:spcPct val="104000"/>
              </a:lnSpc>
              <a:buNone/>
            </a:pPr>
            <a:r>
              <a:rPr lang="en-US" sz="3650" dirty="0">
                <a:solidFill>
                  <a:srgbClr val="000000"/>
                </a:solidFill>
                <a:latin typeface="Source Serif 4 SemiBold" pitchFamily="34" charset="0"/>
                <a:ea typeface="Source Serif 4 SemiBold" pitchFamily="34" charset="-122"/>
                <a:cs typeface="Source Serif 4 SemiBold" pitchFamily="34" charset="-120"/>
              </a:rPr>
              <a:t>Roles Within an Advertising Agency</a:t>
            </a:r>
            <a:endParaRPr lang="en-US" sz="3650" dirty="0"/>
          </a:p>
        </p:txBody>
      </p:sp>
      <p:pic>
        <p:nvPicPr>
          <p:cNvPr id="3" name="Image 0" descr="preencoded.png">    </p:cNvPr>
          <p:cNvPicPr>
            <a:picLocks noChangeAspect="1"/>
          </p:cNvPicPr>
          <p:nvPr/>
        </p:nvPicPr>
        <p:blipFill>
          <a:blip r:embed="rId1"/>
          <a:stretch>
            <a:fillRect/>
          </a:stretch>
        </p:blipFill>
        <p:spPr>
          <a:xfrm>
            <a:off x="698086" y="2399705"/>
            <a:ext cx="1105170" cy="1105198"/>
          </a:xfrm>
          <a:prstGeom prst="rect">
            <a:avLst/>
          </a:prstGeom>
        </p:spPr>
      </p:pic>
      <p:sp>
        <p:nvSpPr>
          <p:cNvPr id="4" name="Text 1"/>
          <p:cNvSpPr/>
          <p:nvPr/>
        </p:nvSpPr>
        <p:spPr>
          <a:xfrm>
            <a:off x="698086" y="3754239"/>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Account Executive</a:t>
            </a:r>
            <a:endParaRPr lang="en-US" sz="1800" dirty="0"/>
          </a:p>
        </p:txBody>
      </p:sp>
      <p:sp>
        <p:nvSpPr>
          <p:cNvPr id="5" name="Text 2"/>
          <p:cNvSpPr/>
          <p:nvPr/>
        </p:nvSpPr>
        <p:spPr>
          <a:xfrm>
            <a:off x="698086" y="4167187"/>
            <a:ext cx="2511858" cy="957560"/>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Go-between for agency and client. Manages relationship, aligns IMC strategy.</a:t>
            </a:r>
            <a:endParaRPr lang="en-US" sz="1550" dirty="0"/>
          </a:p>
        </p:txBody>
      </p:sp>
      <p:pic>
        <p:nvPicPr>
          <p:cNvPr id="6" name="Image 1" descr="preencoded.png">    </p:cNvPr>
          <p:cNvPicPr>
            <a:picLocks noChangeAspect="1"/>
          </p:cNvPicPr>
          <p:nvPr/>
        </p:nvPicPr>
        <p:blipFill>
          <a:blip r:embed="rId2"/>
          <a:stretch>
            <a:fillRect/>
          </a:stretch>
        </p:blipFill>
        <p:spPr>
          <a:xfrm>
            <a:off x="3459274" y="2399705"/>
            <a:ext cx="1105170" cy="1105198"/>
          </a:xfrm>
          <a:prstGeom prst="rect">
            <a:avLst/>
          </a:prstGeom>
        </p:spPr>
      </p:pic>
      <p:sp>
        <p:nvSpPr>
          <p:cNvPr id="7" name="Text 3"/>
          <p:cNvSpPr/>
          <p:nvPr/>
        </p:nvSpPr>
        <p:spPr>
          <a:xfrm>
            <a:off x="3459274" y="3754239"/>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Creative</a:t>
            </a:r>
            <a:endParaRPr lang="en-US" sz="1800" dirty="0"/>
          </a:p>
        </p:txBody>
      </p:sp>
      <p:sp>
        <p:nvSpPr>
          <p:cNvPr id="8" name="Text 4"/>
          <p:cNvSpPr/>
          <p:nvPr/>
        </p:nvSpPr>
        <p:spPr>
          <a:xfrm>
            <a:off x="3459274" y="4167187"/>
            <a:ext cx="2511858" cy="957560"/>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Designs and develops ads. Works under pressure to produce measurable results.</a:t>
            </a:r>
            <a:endParaRPr lang="en-US" sz="1550" dirty="0"/>
          </a:p>
        </p:txBody>
      </p:sp>
      <p:pic>
        <p:nvPicPr>
          <p:cNvPr id="9" name="Image 2" descr="preencoded.png">    </p:cNvPr>
          <p:cNvPicPr>
            <a:picLocks noChangeAspect="1"/>
          </p:cNvPicPr>
          <p:nvPr/>
        </p:nvPicPr>
        <p:blipFill>
          <a:blip r:embed="rId3"/>
          <a:stretch>
            <a:fillRect/>
          </a:stretch>
        </p:blipFill>
        <p:spPr>
          <a:xfrm>
            <a:off x="6220463" y="2399705"/>
            <a:ext cx="1105170" cy="1105198"/>
          </a:xfrm>
          <a:prstGeom prst="rect">
            <a:avLst/>
          </a:prstGeom>
        </p:spPr>
      </p:pic>
      <p:sp>
        <p:nvSpPr>
          <p:cNvPr id="10" name="Text 5"/>
          <p:cNvSpPr/>
          <p:nvPr/>
        </p:nvSpPr>
        <p:spPr>
          <a:xfrm>
            <a:off x="6220463" y="3754239"/>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Traffic Manager</a:t>
            </a:r>
            <a:endParaRPr lang="en-US" sz="1800" dirty="0"/>
          </a:p>
        </p:txBody>
      </p:sp>
      <p:sp>
        <p:nvSpPr>
          <p:cNvPr id="11" name="Text 6"/>
          <p:cNvSpPr/>
          <p:nvPr/>
        </p:nvSpPr>
        <p:spPr>
          <a:xfrm>
            <a:off x="6220463" y="4167187"/>
            <a:ext cx="2511858" cy="957560"/>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Schedules agency work, coordinates props, actors, and production logistics.</a:t>
            </a:r>
            <a:endParaRPr lang="en-US" sz="1550" dirty="0"/>
          </a:p>
        </p:txBody>
      </p:sp>
      <p:pic>
        <p:nvPicPr>
          <p:cNvPr id="12" name="Image 3" descr="preencoded.png">    </p:cNvPr>
          <p:cNvPicPr>
            <a:picLocks noChangeAspect="1"/>
          </p:cNvPicPr>
          <p:nvPr/>
        </p:nvPicPr>
        <p:blipFill>
          <a:blip r:embed="rId4"/>
          <a:stretch>
            <a:fillRect/>
          </a:stretch>
        </p:blipFill>
        <p:spPr>
          <a:xfrm>
            <a:off x="8981652" y="2399705"/>
            <a:ext cx="1105170" cy="1105198"/>
          </a:xfrm>
          <a:prstGeom prst="rect">
            <a:avLst/>
          </a:prstGeom>
        </p:spPr>
      </p:pic>
      <p:sp>
        <p:nvSpPr>
          <p:cNvPr id="13" name="Text 7"/>
          <p:cNvSpPr/>
          <p:nvPr/>
        </p:nvSpPr>
        <p:spPr>
          <a:xfrm>
            <a:off x="8981652" y="3754239"/>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Account Planner</a:t>
            </a:r>
            <a:endParaRPr lang="en-US" sz="1800" dirty="0"/>
          </a:p>
        </p:txBody>
      </p:sp>
      <p:sp>
        <p:nvSpPr>
          <p:cNvPr id="14" name="Text 8"/>
          <p:cNvSpPr/>
          <p:nvPr/>
        </p:nvSpPr>
        <p:spPr>
          <a:xfrm>
            <a:off x="8981652" y="4167187"/>
            <a:ext cx="2511957" cy="1276747"/>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Voice of the consumer. Guides long-term strategy and ensures messages reach the right audience.</a:t>
            </a:r>
            <a:endParaRPr lang="en-US" sz="155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1695" cy="1468834"/>
          </a:xfrm>
          <a:prstGeom prst="rect">
            <a:avLst/>
          </a:prstGeom>
        </p:spPr>
      </p:pic>
      <p:sp>
        <p:nvSpPr>
          <p:cNvPr id="3" name="Text 0"/>
          <p:cNvSpPr/>
          <p:nvPr/>
        </p:nvSpPr>
        <p:spPr>
          <a:xfrm>
            <a:off x="698086" y="2033290"/>
            <a:ext cx="4839373" cy="345579"/>
          </a:xfrm>
          <a:prstGeom prst="rect">
            <a:avLst/>
          </a:prstGeom>
          <a:noFill/>
          <a:ln/>
        </p:spPr>
        <p:txBody>
          <a:bodyPr wrap="none" lIns="0" tIns="0" rIns="0" bIns="0" rtlCol="0" anchor="t"/>
          <a:lstStyle/>
          <a:p>
            <a:pPr algn="l" indent="0" marL="0">
              <a:lnSpc>
                <a:spcPct val="104000"/>
              </a:lnSpc>
              <a:buNone/>
            </a:pPr>
            <a:r>
              <a:rPr lang="en-US" sz="2150" dirty="0">
                <a:solidFill>
                  <a:srgbClr val="000000"/>
                </a:solidFill>
                <a:latin typeface="Source Serif 4 SemiBold" pitchFamily="34" charset="0"/>
                <a:ea typeface="Source Serif 4 SemiBold" pitchFamily="34" charset="-122"/>
                <a:cs typeface="Source Serif 4 SemiBold" pitchFamily="34" charset="-120"/>
              </a:rPr>
              <a:t>Creative Strategy in Advertising</a:t>
            </a:r>
            <a:endParaRPr lang="en-US" sz="2150" dirty="0"/>
          </a:p>
        </p:txBody>
      </p:sp>
      <p:sp>
        <p:nvSpPr>
          <p:cNvPr id="4" name="Text 1"/>
          <p:cNvSpPr/>
          <p:nvPr/>
        </p:nvSpPr>
        <p:spPr>
          <a:xfrm>
            <a:off x="698086" y="2482652"/>
            <a:ext cx="10795524" cy="298648"/>
          </a:xfrm>
          <a:prstGeom prst="rect">
            <a:avLst/>
          </a:prstGeom>
          <a:noFill/>
          <a:ln/>
        </p:spPr>
        <p:txBody>
          <a:bodyPr wrap="square" lIns="0" tIns="0" rIns="0" bIns="0" rtlCol="0" anchor="t">
            <a:normAutofit/>
          </a:bodyPr>
          <a:lstStyle/>
          <a:p>
            <a:pPr algn="l" indent="0" marL="0">
              <a:lnSpc>
                <a:spcPct val="106000"/>
              </a:lnSpc>
              <a:buNone/>
            </a:pPr>
            <a:r>
              <a:rPr lang="en-US" sz="900" dirty="0">
                <a:solidFill>
                  <a:srgbClr val="272525"/>
                </a:solidFill>
                <a:latin typeface="Source Sans 3" pitchFamily="34" charset="0"/>
                <a:ea typeface="Source Sans 3" pitchFamily="34" charset="-122"/>
                <a:cs typeface="Source Sans 3" pitchFamily="34" charset="-120"/>
              </a:rPr>
              <a:t>Creative strategy is the blueprint that guides an advertising campaign, defining how to communicate effectively to achieve specific objectives. It encompasses the core message, the executional framework, and the judicious use of appeals—be they rational, emotional, fear-based, humorous, or sex-related—to connect with the target audience and meet campaign goals.</a:t>
            </a:r>
            <a:endParaRPr lang="en-US" sz="900" dirty="0"/>
          </a:p>
        </p:txBody>
      </p:sp>
      <p:sp>
        <p:nvSpPr>
          <p:cNvPr id="5" name="Text 2"/>
          <p:cNvSpPr/>
          <p:nvPr/>
        </p:nvSpPr>
        <p:spPr>
          <a:xfrm>
            <a:off x="698086" y="2859088"/>
            <a:ext cx="234944" cy="146844"/>
          </a:xfrm>
          <a:prstGeom prst="rect">
            <a:avLst/>
          </a:prstGeom>
          <a:noFill/>
          <a:ln/>
        </p:spPr>
        <p:txBody>
          <a:bodyPr wrap="none" lIns="0" tIns="0" rIns="0" bIns="0" rtlCol="0" anchor="ctr"/>
          <a:lstStyle/>
          <a:p>
            <a:pPr algn="l" indent="0" marL="0">
              <a:lnSpc>
                <a:spcPct val="100000"/>
              </a:lnSpc>
              <a:buNone/>
            </a:pPr>
            <a:r>
              <a:rPr lang="en-US" sz="900" dirty="0">
                <a:solidFill>
                  <a:srgbClr val="272525"/>
                </a:solidFill>
                <a:latin typeface="Source Serif 4 Light" pitchFamily="34" charset="0"/>
                <a:ea typeface="Source Serif 4 Light" pitchFamily="34" charset="-122"/>
                <a:cs typeface="Source Serif 4 Light" pitchFamily="34" charset="-120"/>
              </a:rPr>
              <a:t>01</a:t>
            </a:r>
            <a:endParaRPr lang="en-US" sz="900" dirty="0"/>
          </a:p>
        </p:txBody>
      </p:sp>
      <p:sp>
        <p:nvSpPr>
          <p:cNvPr id="6" name="Shape 3"/>
          <p:cNvSpPr/>
          <p:nvPr/>
        </p:nvSpPr>
        <p:spPr>
          <a:xfrm>
            <a:off x="698086" y="3046016"/>
            <a:ext cx="5363135" cy="12700"/>
          </a:xfrm>
          <a:prstGeom prst="rect">
            <a:avLst/>
          </a:prstGeom>
          <a:solidFill>
            <a:srgbClr val="BE49DF"/>
          </a:solidFill>
          <a:ln/>
        </p:spPr>
      </p:sp>
      <p:sp>
        <p:nvSpPr>
          <p:cNvPr id="7" name="Text 4"/>
          <p:cNvSpPr/>
          <p:nvPr/>
        </p:nvSpPr>
        <p:spPr>
          <a:xfrm>
            <a:off x="698086" y="3130153"/>
            <a:ext cx="1476933" cy="172740"/>
          </a:xfrm>
          <a:prstGeom prst="rect">
            <a:avLst/>
          </a:prstGeom>
          <a:noFill/>
          <a:ln/>
        </p:spPr>
        <p:txBody>
          <a:bodyPr wrap="none" lIns="0" tIns="0" rIns="0" bIns="0" rtlCol="0" anchor="t"/>
          <a:lstStyle/>
          <a:p>
            <a:pPr algn="l" indent="0" marL="0">
              <a:lnSpc>
                <a:spcPct val="104000"/>
              </a:lnSpc>
              <a:buNone/>
            </a:pPr>
            <a:r>
              <a:rPr lang="en-US" sz="1050" dirty="0">
                <a:solidFill>
                  <a:srgbClr val="272525"/>
                </a:solidFill>
                <a:latin typeface="Source Serif 4 SemiBold" pitchFamily="34" charset="0"/>
                <a:ea typeface="Source Serif 4 SemiBold" pitchFamily="34" charset="-122"/>
                <a:cs typeface="Source Serif 4 SemiBold" pitchFamily="34" charset="-120"/>
              </a:rPr>
              <a:t>1. Define the objective</a:t>
            </a:r>
            <a:endParaRPr lang="en-US" sz="1050" dirty="0"/>
          </a:p>
        </p:txBody>
      </p:sp>
      <p:sp>
        <p:nvSpPr>
          <p:cNvPr id="8" name="Text 5"/>
          <p:cNvSpPr/>
          <p:nvPr/>
        </p:nvSpPr>
        <p:spPr>
          <a:xfrm>
            <a:off x="698086" y="3344366"/>
            <a:ext cx="5363135" cy="149324"/>
          </a:xfrm>
          <a:prstGeom prst="rect">
            <a:avLst/>
          </a:prstGeom>
          <a:noFill/>
          <a:ln/>
        </p:spPr>
        <p:txBody>
          <a:bodyPr wrap="none" lIns="0" tIns="0" rIns="0" bIns="0" rtlCol="0" anchor="t"/>
          <a:lstStyle/>
          <a:p>
            <a:pPr algn="l" indent="0" marL="0">
              <a:lnSpc>
                <a:spcPct val="106000"/>
              </a:lnSpc>
              <a:buNone/>
            </a:pPr>
            <a:r>
              <a:rPr lang="en-US" sz="900" dirty="0">
                <a:solidFill>
                  <a:srgbClr val="272525"/>
                </a:solidFill>
                <a:latin typeface="Source Sans 3" pitchFamily="34" charset="0"/>
                <a:ea typeface="Source Sans 3" pitchFamily="34" charset="-122"/>
                <a:cs typeface="Source Sans 3" pitchFamily="34" charset="-120"/>
              </a:rPr>
              <a:t>Clarify what the campaign must achieve and who it is trying to influence.</a:t>
            </a:r>
            <a:endParaRPr lang="en-US" sz="900" dirty="0"/>
          </a:p>
        </p:txBody>
      </p:sp>
      <p:sp>
        <p:nvSpPr>
          <p:cNvPr id="9" name="Text 6"/>
          <p:cNvSpPr/>
          <p:nvPr/>
        </p:nvSpPr>
        <p:spPr>
          <a:xfrm>
            <a:off x="6130375" y="2859088"/>
            <a:ext cx="234944" cy="146844"/>
          </a:xfrm>
          <a:prstGeom prst="rect">
            <a:avLst/>
          </a:prstGeom>
          <a:noFill/>
          <a:ln/>
        </p:spPr>
        <p:txBody>
          <a:bodyPr wrap="none" lIns="0" tIns="0" rIns="0" bIns="0" rtlCol="0" anchor="ctr"/>
          <a:lstStyle/>
          <a:p>
            <a:pPr algn="l" indent="0" marL="0">
              <a:lnSpc>
                <a:spcPct val="100000"/>
              </a:lnSpc>
              <a:buNone/>
            </a:pPr>
            <a:r>
              <a:rPr lang="en-US" sz="900" dirty="0">
                <a:solidFill>
                  <a:srgbClr val="272525"/>
                </a:solidFill>
                <a:latin typeface="Source Serif 4 Light" pitchFamily="34" charset="0"/>
                <a:ea typeface="Source Serif 4 Light" pitchFamily="34" charset="-122"/>
                <a:cs typeface="Source Serif 4 Light" pitchFamily="34" charset="-120"/>
              </a:rPr>
              <a:t>02</a:t>
            </a:r>
            <a:endParaRPr lang="en-US" sz="900" dirty="0"/>
          </a:p>
        </p:txBody>
      </p:sp>
      <p:sp>
        <p:nvSpPr>
          <p:cNvPr id="10" name="Shape 7"/>
          <p:cNvSpPr/>
          <p:nvPr/>
        </p:nvSpPr>
        <p:spPr>
          <a:xfrm>
            <a:off x="6130375" y="3046016"/>
            <a:ext cx="5363235" cy="12700"/>
          </a:xfrm>
          <a:prstGeom prst="rect">
            <a:avLst/>
          </a:prstGeom>
          <a:solidFill>
            <a:srgbClr val="BE49DF"/>
          </a:solidFill>
          <a:ln/>
        </p:spPr>
      </p:sp>
      <p:sp>
        <p:nvSpPr>
          <p:cNvPr id="11" name="Text 8"/>
          <p:cNvSpPr/>
          <p:nvPr/>
        </p:nvSpPr>
        <p:spPr>
          <a:xfrm>
            <a:off x="6130375" y="3130153"/>
            <a:ext cx="1396370" cy="172740"/>
          </a:xfrm>
          <a:prstGeom prst="rect">
            <a:avLst/>
          </a:prstGeom>
          <a:noFill/>
          <a:ln/>
        </p:spPr>
        <p:txBody>
          <a:bodyPr wrap="none" lIns="0" tIns="0" rIns="0" bIns="0" rtlCol="0" anchor="t"/>
          <a:lstStyle/>
          <a:p>
            <a:pPr algn="l" indent="0" marL="0">
              <a:lnSpc>
                <a:spcPct val="104000"/>
              </a:lnSpc>
              <a:buNone/>
            </a:pPr>
            <a:r>
              <a:rPr lang="en-US" sz="1050" dirty="0">
                <a:solidFill>
                  <a:srgbClr val="272525"/>
                </a:solidFill>
                <a:latin typeface="Source Serif 4 SemiBold" pitchFamily="34" charset="0"/>
                <a:ea typeface="Source Serif 4 SemiBold" pitchFamily="34" charset="-122"/>
                <a:cs typeface="Source Serif 4 SemiBold" pitchFamily="34" charset="-120"/>
              </a:rPr>
              <a:t>2. Shape the message</a:t>
            </a:r>
            <a:endParaRPr lang="en-US" sz="1050" dirty="0"/>
          </a:p>
        </p:txBody>
      </p:sp>
      <p:sp>
        <p:nvSpPr>
          <p:cNvPr id="12" name="Text 9"/>
          <p:cNvSpPr/>
          <p:nvPr/>
        </p:nvSpPr>
        <p:spPr>
          <a:xfrm>
            <a:off x="6130375" y="3344366"/>
            <a:ext cx="5363235" cy="149324"/>
          </a:xfrm>
          <a:prstGeom prst="rect">
            <a:avLst/>
          </a:prstGeom>
          <a:noFill/>
          <a:ln/>
        </p:spPr>
        <p:txBody>
          <a:bodyPr wrap="none" lIns="0" tIns="0" rIns="0" bIns="0" rtlCol="0" anchor="t"/>
          <a:lstStyle/>
          <a:p>
            <a:pPr algn="l" indent="0" marL="0">
              <a:lnSpc>
                <a:spcPct val="106000"/>
              </a:lnSpc>
              <a:buNone/>
            </a:pPr>
            <a:r>
              <a:rPr lang="en-US" sz="900" dirty="0">
                <a:solidFill>
                  <a:srgbClr val="272525"/>
                </a:solidFill>
                <a:latin typeface="Source Sans 3" pitchFamily="34" charset="0"/>
                <a:ea typeface="Source Sans 3" pitchFamily="34" charset="-122"/>
                <a:cs typeface="Source Sans 3" pitchFamily="34" charset="-120"/>
              </a:rPr>
              <a:t>Decide the key idea, support points, and appeal that will resonate most.</a:t>
            </a:r>
            <a:endParaRPr lang="en-US" sz="900" dirty="0"/>
          </a:p>
        </p:txBody>
      </p:sp>
      <p:sp>
        <p:nvSpPr>
          <p:cNvPr id="13" name="Text 10"/>
          <p:cNvSpPr/>
          <p:nvPr/>
        </p:nvSpPr>
        <p:spPr>
          <a:xfrm>
            <a:off x="698086" y="3650952"/>
            <a:ext cx="234944" cy="146844"/>
          </a:xfrm>
          <a:prstGeom prst="rect">
            <a:avLst/>
          </a:prstGeom>
          <a:noFill/>
          <a:ln/>
        </p:spPr>
        <p:txBody>
          <a:bodyPr wrap="none" lIns="0" tIns="0" rIns="0" bIns="0" rtlCol="0" anchor="ctr"/>
          <a:lstStyle/>
          <a:p>
            <a:pPr algn="l" indent="0" marL="0">
              <a:lnSpc>
                <a:spcPct val="100000"/>
              </a:lnSpc>
              <a:buNone/>
            </a:pPr>
            <a:r>
              <a:rPr lang="en-US" sz="900" dirty="0">
                <a:solidFill>
                  <a:srgbClr val="272525"/>
                </a:solidFill>
                <a:latin typeface="Source Serif 4 Light" pitchFamily="34" charset="0"/>
                <a:ea typeface="Source Serif 4 Light" pitchFamily="34" charset="-122"/>
                <a:cs typeface="Source Serif 4 Light" pitchFamily="34" charset="-120"/>
              </a:rPr>
              <a:t>03</a:t>
            </a:r>
            <a:endParaRPr lang="en-US" sz="900" dirty="0"/>
          </a:p>
        </p:txBody>
      </p:sp>
      <p:sp>
        <p:nvSpPr>
          <p:cNvPr id="14" name="Shape 11"/>
          <p:cNvSpPr/>
          <p:nvPr/>
        </p:nvSpPr>
        <p:spPr>
          <a:xfrm>
            <a:off x="698086" y="3837880"/>
            <a:ext cx="5363135" cy="12700"/>
          </a:xfrm>
          <a:prstGeom prst="rect">
            <a:avLst/>
          </a:prstGeom>
          <a:solidFill>
            <a:srgbClr val="BE49DF"/>
          </a:solidFill>
          <a:ln/>
        </p:spPr>
      </p:sp>
      <p:sp>
        <p:nvSpPr>
          <p:cNvPr id="15" name="Text 12"/>
          <p:cNvSpPr/>
          <p:nvPr/>
        </p:nvSpPr>
        <p:spPr>
          <a:xfrm>
            <a:off x="698086" y="3922018"/>
            <a:ext cx="1570693" cy="172740"/>
          </a:xfrm>
          <a:prstGeom prst="rect">
            <a:avLst/>
          </a:prstGeom>
          <a:noFill/>
          <a:ln/>
        </p:spPr>
        <p:txBody>
          <a:bodyPr wrap="none" lIns="0" tIns="0" rIns="0" bIns="0" rtlCol="0" anchor="t"/>
          <a:lstStyle/>
          <a:p>
            <a:pPr algn="l" indent="0" marL="0">
              <a:lnSpc>
                <a:spcPct val="104000"/>
              </a:lnSpc>
              <a:buNone/>
            </a:pPr>
            <a:r>
              <a:rPr lang="en-US" sz="1050" dirty="0">
                <a:solidFill>
                  <a:srgbClr val="272525"/>
                </a:solidFill>
                <a:latin typeface="Source Serif 4 SemiBold" pitchFamily="34" charset="0"/>
                <a:ea typeface="Source Serif 4 SemiBold" pitchFamily="34" charset="-122"/>
                <a:cs typeface="Source Serif 4 SemiBold" pitchFamily="34" charset="-120"/>
              </a:rPr>
              <a:t>3. Choose the execution</a:t>
            </a:r>
            <a:endParaRPr lang="en-US" sz="1050" dirty="0"/>
          </a:p>
        </p:txBody>
      </p:sp>
      <p:sp>
        <p:nvSpPr>
          <p:cNvPr id="16" name="Text 13"/>
          <p:cNvSpPr/>
          <p:nvPr/>
        </p:nvSpPr>
        <p:spPr>
          <a:xfrm>
            <a:off x="698086" y="4136231"/>
            <a:ext cx="5363135" cy="149324"/>
          </a:xfrm>
          <a:prstGeom prst="rect">
            <a:avLst/>
          </a:prstGeom>
          <a:noFill/>
          <a:ln/>
        </p:spPr>
        <p:txBody>
          <a:bodyPr wrap="none" lIns="0" tIns="0" rIns="0" bIns="0" rtlCol="0" anchor="t"/>
          <a:lstStyle/>
          <a:p>
            <a:pPr algn="l" indent="0" marL="0">
              <a:lnSpc>
                <a:spcPct val="106000"/>
              </a:lnSpc>
              <a:buNone/>
            </a:pPr>
            <a:r>
              <a:rPr lang="en-US" sz="900" dirty="0">
                <a:solidFill>
                  <a:srgbClr val="272525"/>
                </a:solidFill>
                <a:latin typeface="Source Sans 3" pitchFamily="34" charset="0"/>
                <a:ea typeface="Source Sans 3" pitchFamily="34" charset="-122"/>
                <a:cs typeface="Source Sans 3" pitchFamily="34" charset="-120"/>
              </a:rPr>
              <a:t>Select the best way to present the message through a compelling ad format.</a:t>
            </a:r>
            <a:endParaRPr lang="en-US" sz="900" dirty="0"/>
          </a:p>
        </p:txBody>
      </p:sp>
      <p:sp>
        <p:nvSpPr>
          <p:cNvPr id="17" name="Text 14"/>
          <p:cNvSpPr/>
          <p:nvPr/>
        </p:nvSpPr>
        <p:spPr>
          <a:xfrm>
            <a:off x="6130375" y="3650952"/>
            <a:ext cx="234944" cy="146844"/>
          </a:xfrm>
          <a:prstGeom prst="rect">
            <a:avLst/>
          </a:prstGeom>
          <a:noFill/>
          <a:ln/>
        </p:spPr>
        <p:txBody>
          <a:bodyPr wrap="none" lIns="0" tIns="0" rIns="0" bIns="0" rtlCol="0" anchor="ctr"/>
          <a:lstStyle/>
          <a:p>
            <a:pPr algn="l" indent="0" marL="0">
              <a:lnSpc>
                <a:spcPct val="100000"/>
              </a:lnSpc>
              <a:buNone/>
            </a:pPr>
            <a:r>
              <a:rPr lang="en-US" sz="900" dirty="0">
                <a:solidFill>
                  <a:srgbClr val="272525"/>
                </a:solidFill>
                <a:latin typeface="Source Serif 4 Light" pitchFamily="34" charset="0"/>
                <a:ea typeface="Source Serif 4 Light" pitchFamily="34" charset="-122"/>
                <a:cs typeface="Source Serif 4 Light" pitchFamily="34" charset="-120"/>
              </a:rPr>
              <a:t>04</a:t>
            </a:r>
            <a:endParaRPr lang="en-US" sz="900" dirty="0"/>
          </a:p>
        </p:txBody>
      </p:sp>
      <p:sp>
        <p:nvSpPr>
          <p:cNvPr id="18" name="Shape 15"/>
          <p:cNvSpPr/>
          <p:nvPr/>
        </p:nvSpPr>
        <p:spPr>
          <a:xfrm>
            <a:off x="6130375" y="3837880"/>
            <a:ext cx="5363235" cy="12700"/>
          </a:xfrm>
          <a:prstGeom prst="rect">
            <a:avLst/>
          </a:prstGeom>
          <a:solidFill>
            <a:srgbClr val="BE49DF"/>
          </a:solidFill>
          <a:ln/>
        </p:spPr>
      </p:sp>
      <p:sp>
        <p:nvSpPr>
          <p:cNvPr id="19" name="Text 16"/>
          <p:cNvSpPr/>
          <p:nvPr/>
        </p:nvSpPr>
        <p:spPr>
          <a:xfrm>
            <a:off x="6130375" y="3922018"/>
            <a:ext cx="1382380" cy="172740"/>
          </a:xfrm>
          <a:prstGeom prst="rect">
            <a:avLst/>
          </a:prstGeom>
          <a:noFill/>
          <a:ln/>
        </p:spPr>
        <p:txBody>
          <a:bodyPr wrap="none" lIns="0" tIns="0" rIns="0" bIns="0" rtlCol="0" anchor="t"/>
          <a:lstStyle/>
          <a:p>
            <a:pPr algn="l" indent="0" marL="0">
              <a:lnSpc>
                <a:spcPct val="104000"/>
              </a:lnSpc>
              <a:buNone/>
            </a:pPr>
            <a:r>
              <a:rPr lang="en-US" sz="1050" dirty="0">
                <a:solidFill>
                  <a:srgbClr val="272525"/>
                </a:solidFill>
                <a:latin typeface="Source Serif 4 SemiBold" pitchFamily="34" charset="0"/>
                <a:ea typeface="Source Serif 4 SemiBold" pitchFamily="34" charset="-122"/>
                <a:cs typeface="Source Serif 4 SemiBold" pitchFamily="34" charset="-120"/>
              </a:rPr>
              <a:t>4. Align to outcomes</a:t>
            </a:r>
            <a:endParaRPr lang="en-US" sz="1050" dirty="0"/>
          </a:p>
        </p:txBody>
      </p:sp>
      <p:sp>
        <p:nvSpPr>
          <p:cNvPr id="20" name="Text 17"/>
          <p:cNvSpPr/>
          <p:nvPr/>
        </p:nvSpPr>
        <p:spPr>
          <a:xfrm>
            <a:off x="6130375" y="4136231"/>
            <a:ext cx="5363235" cy="149324"/>
          </a:xfrm>
          <a:prstGeom prst="rect">
            <a:avLst/>
          </a:prstGeom>
          <a:noFill/>
          <a:ln/>
        </p:spPr>
        <p:txBody>
          <a:bodyPr wrap="none" lIns="0" tIns="0" rIns="0" bIns="0" rtlCol="0" anchor="t"/>
          <a:lstStyle/>
          <a:p>
            <a:pPr algn="l" indent="0" marL="0">
              <a:lnSpc>
                <a:spcPct val="106000"/>
              </a:lnSpc>
              <a:buNone/>
            </a:pPr>
            <a:r>
              <a:rPr lang="en-US" sz="900" dirty="0">
                <a:solidFill>
                  <a:srgbClr val="272525"/>
                </a:solidFill>
                <a:latin typeface="Source Sans 3" pitchFamily="34" charset="0"/>
                <a:ea typeface="Source Sans 3" pitchFamily="34" charset="-122"/>
                <a:cs typeface="Source Sans 3" pitchFamily="34" charset="-120"/>
              </a:rPr>
              <a:t>Make sure the creative supports the broader campaign goal and brand strategy.</a:t>
            </a:r>
            <a:endParaRPr lang="en-US" sz="900" dirty="0"/>
          </a:p>
        </p:txBody>
      </p:sp>
      <p:sp>
        <p:nvSpPr>
          <p:cNvPr id="21" name="Text 18"/>
          <p:cNvSpPr/>
          <p:nvPr/>
        </p:nvSpPr>
        <p:spPr>
          <a:xfrm>
            <a:off x="698086" y="4520605"/>
            <a:ext cx="2268481" cy="207367"/>
          </a:xfrm>
          <a:prstGeom prst="rect">
            <a:avLst/>
          </a:prstGeom>
          <a:noFill/>
          <a:ln/>
        </p:spPr>
        <p:txBody>
          <a:bodyPr wrap="none" lIns="0" tIns="0" rIns="0" bIns="0" rtlCol="0" anchor="t"/>
          <a:lstStyle/>
          <a:p>
            <a:pPr algn="l" indent="0" marL="0">
              <a:lnSpc>
                <a:spcPct val="104000"/>
              </a:lnSpc>
              <a:buNone/>
            </a:pPr>
            <a:r>
              <a:rPr lang="en-US" sz="1300" dirty="0">
                <a:solidFill>
                  <a:srgbClr val="000000"/>
                </a:solidFill>
                <a:latin typeface="Source Serif 4 SemiBold" pitchFamily="34" charset="0"/>
                <a:ea typeface="Source Serif 4 SemiBold" pitchFamily="34" charset="-122"/>
                <a:cs typeface="Source Serif 4 SemiBold" pitchFamily="34" charset="-120"/>
              </a:rPr>
              <a:t>Message Strategy</a:t>
            </a:r>
            <a:endParaRPr lang="en-US" sz="1300" dirty="0"/>
          </a:p>
        </p:txBody>
      </p:sp>
      <p:sp>
        <p:nvSpPr>
          <p:cNvPr id="22" name="Text 19"/>
          <p:cNvSpPr/>
          <p:nvPr/>
        </p:nvSpPr>
        <p:spPr>
          <a:xfrm>
            <a:off x="698086" y="4797127"/>
            <a:ext cx="5864078" cy="149324"/>
          </a:xfrm>
          <a:prstGeom prst="rect">
            <a:avLst/>
          </a:prstGeom>
          <a:noFill/>
          <a:ln/>
        </p:spPr>
        <p:txBody>
          <a:bodyPr wrap="none" lIns="0" tIns="0" rIns="0" bIns="0" rtlCol="0" anchor="t"/>
          <a:lstStyle/>
          <a:p>
            <a:pPr algn="l" indent="0" marL="0">
              <a:lnSpc>
                <a:spcPct val="106000"/>
              </a:lnSpc>
              <a:buNone/>
            </a:pPr>
            <a:r>
              <a:rPr lang="en-US" sz="900" b="1" dirty="0">
                <a:solidFill>
                  <a:srgbClr val="272525"/>
                </a:solidFill>
                <a:latin typeface="Source Sans 3 Bold" pitchFamily="34" charset="0"/>
                <a:ea typeface="Source Sans 3 Bold" pitchFamily="34" charset="-122"/>
                <a:cs typeface="Source Sans 3 Bold" pitchFamily="34" charset="-120"/>
              </a:rPr>
              <a:t>What to say</a:t>
            </a:r>
            <a:endParaRPr lang="en-US" sz="900" dirty="0"/>
          </a:p>
        </p:txBody>
      </p:sp>
      <p:sp>
        <p:nvSpPr>
          <p:cNvPr id="23" name="Text 20"/>
          <p:cNvSpPr/>
          <p:nvPr/>
        </p:nvSpPr>
        <p:spPr>
          <a:xfrm>
            <a:off x="698086" y="5008662"/>
            <a:ext cx="5254494" cy="843459"/>
          </a:xfrm>
          <a:prstGeom prst="rect">
            <a:avLst/>
          </a:prstGeom>
          <a:noFill/>
          <a:ln/>
        </p:spPr>
        <p:txBody>
          <a:bodyPr wrap="square" lIns="0" tIns="0" rIns="0" bIns="0" rtlCol="0" anchor="t">
            <a:normAutofit/>
          </a:bodyPr>
          <a:lstStyle/>
          <a:p>
            <a:pPr algn="l" marL="182880" indent="-182880">
              <a:lnSpc>
                <a:spcPct val="106000"/>
              </a:lnSpc>
              <a:buSzPct val="100000"/>
              <a:buChar char="•"/>
            </a:pPr>
            <a:r>
              <a:rPr lang="en-US" sz="900" b="1" dirty="0">
                <a:solidFill>
                  <a:srgbClr val="272525"/>
                </a:solidFill>
                <a:latin typeface="Source Sans 3 Bold" pitchFamily="34" charset="0"/>
                <a:ea typeface="Source Sans 3 Bold" pitchFamily="34" charset="-122"/>
                <a:cs typeface="Source Sans 3 Bold" pitchFamily="34" charset="-120"/>
              </a:rPr>
              <a:t>Rational</a:t>
            </a:r>
            <a:pPr algn="l" marL="182880" indent="-182880">
              <a:lnSpc>
                <a:spcPct val="106000"/>
              </a:lnSpc>
              <a:buSzPct val="100000"/>
              <a:buChar char="•"/>
            </a:pPr>
            <a:r>
              <a:rPr lang="en-US" sz="900" dirty="0">
                <a:solidFill>
                  <a:srgbClr val="272525"/>
                </a:solidFill>
                <a:latin typeface="Source Sans 3" pitchFamily="34" charset="0"/>
                <a:ea typeface="Source Sans 3" pitchFamily="34" charset="-122"/>
                <a:cs typeface="Source Sans 3" pitchFamily="34" charset="-120"/>
              </a:rPr>
              <a:t> — Uses facts, features, and proof to persuade logically.</a:t>
            </a:r>
            <a:endParaRPr lang="en-US" sz="900" dirty="0"/>
          </a:p>
          <a:p>
            <a:pPr algn="l" marL="182880" indent="-182880">
              <a:lnSpc>
                <a:spcPct val="106000"/>
              </a:lnSpc>
              <a:buSzPct val="100000"/>
              <a:buChar char="•"/>
            </a:pPr>
            <a:r>
              <a:rPr lang="en-US" sz="900" b="1" dirty="0">
                <a:solidFill>
                  <a:srgbClr val="272525"/>
                </a:solidFill>
                <a:latin typeface="Source Sans 3 Bold" pitchFamily="34" charset="0"/>
                <a:ea typeface="Source Sans 3 Bold" pitchFamily="34" charset="-122"/>
                <a:cs typeface="Source Sans 3 Bold" pitchFamily="34" charset="-120"/>
              </a:rPr>
              <a:t>Emotional</a:t>
            </a:r>
            <a:pPr algn="l" marL="182880" indent="-182880">
              <a:lnSpc>
                <a:spcPct val="106000"/>
              </a:lnSpc>
              <a:buSzPct val="100000"/>
              <a:buChar char="•"/>
            </a:pPr>
            <a:r>
              <a:rPr lang="en-US" sz="900" dirty="0">
                <a:solidFill>
                  <a:srgbClr val="272525"/>
                </a:solidFill>
                <a:latin typeface="Source Sans 3" pitchFamily="34" charset="0"/>
                <a:ea typeface="Source Sans 3" pitchFamily="34" charset="-122"/>
                <a:cs typeface="Source Sans 3" pitchFamily="34" charset="-120"/>
              </a:rPr>
              <a:t> — Connects through feelings, values, and aspirations.</a:t>
            </a:r>
            <a:endParaRPr lang="en-US" sz="900" dirty="0"/>
          </a:p>
          <a:p>
            <a:pPr algn="l" marL="182880" indent="-182880">
              <a:lnSpc>
                <a:spcPct val="106000"/>
              </a:lnSpc>
              <a:buSzPct val="100000"/>
              <a:buChar char="•"/>
            </a:pPr>
            <a:r>
              <a:rPr lang="en-US" sz="900" b="1" dirty="0">
                <a:solidFill>
                  <a:srgbClr val="272525"/>
                </a:solidFill>
                <a:latin typeface="Source Sans 3 Bold" pitchFamily="34" charset="0"/>
                <a:ea typeface="Source Sans 3 Bold" pitchFamily="34" charset="-122"/>
                <a:cs typeface="Source Sans 3 Bold" pitchFamily="34" charset="-120"/>
              </a:rPr>
              <a:t>Fear</a:t>
            </a:r>
            <a:pPr algn="l" marL="182880" indent="-182880">
              <a:lnSpc>
                <a:spcPct val="106000"/>
              </a:lnSpc>
              <a:buSzPct val="100000"/>
              <a:buChar char="•"/>
            </a:pPr>
            <a:r>
              <a:rPr lang="en-US" sz="900" dirty="0">
                <a:solidFill>
                  <a:srgbClr val="272525"/>
                </a:solidFill>
                <a:latin typeface="Source Sans 3" pitchFamily="34" charset="0"/>
                <a:ea typeface="Source Sans 3" pitchFamily="34" charset="-122"/>
                <a:cs typeface="Source Sans 3" pitchFamily="34" charset="-120"/>
              </a:rPr>
              <a:t> — Highlights a risk or problem to motivate action.</a:t>
            </a:r>
            <a:endParaRPr lang="en-US" sz="900" dirty="0"/>
          </a:p>
          <a:p>
            <a:pPr algn="l" marL="182880" indent="-182880">
              <a:lnSpc>
                <a:spcPct val="106000"/>
              </a:lnSpc>
              <a:buSzPct val="100000"/>
              <a:buChar char="•"/>
            </a:pPr>
            <a:r>
              <a:rPr lang="en-US" sz="900" b="1" dirty="0">
                <a:solidFill>
                  <a:srgbClr val="272525"/>
                </a:solidFill>
                <a:latin typeface="Source Sans 3 Bold" pitchFamily="34" charset="0"/>
                <a:ea typeface="Source Sans 3 Bold" pitchFamily="34" charset="-122"/>
                <a:cs typeface="Source Sans 3 Bold" pitchFamily="34" charset="-120"/>
              </a:rPr>
              <a:t>Humor</a:t>
            </a:r>
            <a:pPr algn="l" marL="182880" indent="-182880">
              <a:lnSpc>
                <a:spcPct val="106000"/>
              </a:lnSpc>
              <a:buSzPct val="100000"/>
              <a:buChar char="•"/>
            </a:pPr>
            <a:r>
              <a:rPr lang="en-US" sz="900" dirty="0">
                <a:solidFill>
                  <a:srgbClr val="272525"/>
                </a:solidFill>
                <a:latin typeface="Source Sans 3" pitchFamily="34" charset="0"/>
                <a:ea typeface="Source Sans 3" pitchFamily="34" charset="-122"/>
                <a:cs typeface="Source Sans 3" pitchFamily="34" charset="-120"/>
              </a:rPr>
              <a:t> — Uses wit or surprise to build attention and memorability.</a:t>
            </a:r>
            <a:endParaRPr lang="en-US" sz="900" dirty="0"/>
          </a:p>
          <a:p>
            <a:pPr algn="l" marL="182880" indent="-182880">
              <a:lnSpc>
                <a:spcPct val="106000"/>
              </a:lnSpc>
              <a:buSzPct val="100000"/>
              <a:buChar char="•"/>
            </a:pPr>
            <a:r>
              <a:rPr lang="en-US" sz="900" b="1" dirty="0">
                <a:solidFill>
                  <a:srgbClr val="272525"/>
                </a:solidFill>
                <a:latin typeface="Source Sans 3 Bold" pitchFamily="34" charset="0"/>
                <a:ea typeface="Source Sans 3 Bold" pitchFamily="34" charset="-122"/>
                <a:cs typeface="Source Sans 3 Bold" pitchFamily="34" charset="-120"/>
              </a:rPr>
              <a:t>Sex</a:t>
            </a:r>
            <a:pPr algn="l" marL="182880" indent="-182880">
              <a:lnSpc>
                <a:spcPct val="106000"/>
              </a:lnSpc>
              <a:buSzPct val="100000"/>
              <a:buChar char="•"/>
            </a:pPr>
            <a:r>
              <a:rPr lang="en-US" sz="900" dirty="0">
                <a:solidFill>
                  <a:srgbClr val="272525"/>
                </a:solidFill>
                <a:latin typeface="Source Sans 3" pitchFamily="34" charset="0"/>
                <a:ea typeface="Source Sans 3" pitchFamily="34" charset="-122"/>
                <a:cs typeface="Source Sans 3" pitchFamily="34" charset="-120"/>
              </a:rPr>
              <a:t> — Uses attraction or sensual cues to capture interest and create association.</a:t>
            </a:r>
            <a:endParaRPr lang="en-US" sz="900" dirty="0"/>
          </a:p>
        </p:txBody>
      </p:sp>
      <p:sp>
        <p:nvSpPr>
          <p:cNvPr id="24" name="Text 21"/>
          <p:cNvSpPr/>
          <p:nvPr/>
        </p:nvSpPr>
        <p:spPr>
          <a:xfrm>
            <a:off x="6245466" y="4520605"/>
            <a:ext cx="2525550" cy="207367"/>
          </a:xfrm>
          <a:prstGeom prst="rect">
            <a:avLst/>
          </a:prstGeom>
          <a:noFill/>
          <a:ln/>
        </p:spPr>
        <p:txBody>
          <a:bodyPr wrap="none" lIns="0" tIns="0" rIns="0" bIns="0" rtlCol="0" anchor="t"/>
          <a:lstStyle/>
          <a:p>
            <a:pPr algn="l" indent="0" marL="0">
              <a:lnSpc>
                <a:spcPct val="104000"/>
              </a:lnSpc>
              <a:buNone/>
            </a:pPr>
            <a:r>
              <a:rPr lang="en-US" sz="1300" dirty="0">
                <a:solidFill>
                  <a:srgbClr val="000000"/>
                </a:solidFill>
                <a:latin typeface="Source Serif 4 SemiBold" pitchFamily="34" charset="0"/>
                <a:ea typeface="Source Serif 4 SemiBold" pitchFamily="34" charset="-122"/>
                <a:cs typeface="Source Serif 4 SemiBold" pitchFamily="34" charset="-120"/>
              </a:rPr>
              <a:t>Executional Framework</a:t>
            </a:r>
            <a:endParaRPr lang="en-US" sz="1300" dirty="0"/>
          </a:p>
        </p:txBody>
      </p:sp>
      <p:sp>
        <p:nvSpPr>
          <p:cNvPr id="25" name="Text 22"/>
          <p:cNvSpPr/>
          <p:nvPr/>
        </p:nvSpPr>
        <p:spPr>
          <a:xfrm>
            <a:off x="6245466" y="4797127"/>
            <a:ext cx="5864078" cy="149324"/>
          </a:xfrm>
          <a:prstGeom prst="rect">
            <a:avLst/>
          </a:prstGeom>
          <a:noFill/>
          <a:ln/>
        </p:spPr>
        <p:txBody>
          <a:bodyPr wrap="none" lIns="0" tIns="0" rIns="0" bIns="0" rtlCol="0" anchor="t"/>
          <a:lstStyle/>
          <a:p>
            <a:pPr algn="l" indent="0" marL="0">
              <a:lnSpc>
                <a:spcPct val="106000"/>
              </a:lnSpc>
              <a:buNone/>
            </a:pPr>
            <a:r>
              <a:rPr lang="en-US" sz="900" b="1" dirty="0">
                <a:solidFill>
                  <a:srgbClr val="272525"/>
                </a:solidFill>
                <a:latin typeface="Source Sans 3 Bold" pitchFamily="34" charset="0"/>
                <a:ea typeface="Source Sans 3 Bold" pitchFamily="34" charset="-122"/>
                <a:cs typeface="Source Sans 3 Bold" pitchFamily="34" charset="-120"/>
              </a:rPr>
              <a:t>How to say it</a:t>
            </a:r>
            <a:endParaRPr lang="en-US" sz="900" dirty="0"/>
          </a:p>
        </p:txBody>
      </p:sp>
      <p:sp>
        <p:nvSpPr>
          <p:cNvPr id="26" name="Text 23"/>
          <p:cNvSpPr/>
          <p:nvPr/>
        </p:nvSpPr>
        <p:spPr>
          <a:xfrm>
            <a:off x="6245466" y="5008662"/>
            <a:ext cx="5254494" cy="843459"/>
          </a:xfrm>
          <a:prstGeom prst="rect">
            <a:avLst/>
          </a:prstGeom>
          <a:noFill/>
          <a:ln/>
        </p:spPr>
        <p:txBody>
          <a:bodyPr wrap="square" lIns="0" tIns="0" rIns="0" bIns="0" rtlCol="0" anchor="t">
            <a:normAutofit/>
          </a:bodyPr>
          <a:lstStyle/>
          <a:p>
            <a:pPr algn="l" marL="182880" indent="-182880">
              <a:lnSpc>
                <a:spcPct val="106000"/>
              </a:lnSpc>
              <a:buSzPct val="100000"/>
              <a:buChar char="•"/>
            </a:pPr>
            <a:r>
              <a:rPr lang="en-US" sz="900" b="1" dirty="0">
                <a:solidFill>
                  <a:srgbClr val="272525"/>
                </a:solidFill>
                <a:latin typeface="Source Sans 3 Bold" pitchFamily="34" charset="0"/>
                <a:ea typeface="Source Sans 3 Bold" pitchFamily="34" charset="-122"/>
                <a:cs typeface="Source Sans 3 Bold" pitchFamily="34" charset="-120"/>
              </a:rPr>
              <a:t>Slice of life</a:t>
            </a:r>
            <a:pPr algn="l" marL="182880" indent="-182880">
              <a:lnSpc>
                <a:spcPct val="106000"/>
              </a:lnSpc>
              <a:buSzPct val="100000"/>
              <a:buChar char="•"/>
            </a:pPr>
            <a:r>
              <a:rPr lang="en-US" sz="900" dirty="0">
                <a:solidFill>
                  <a:srgbClr val="272525"/>
                </a:solidFill>
                <a:latin typeface="Source Sans 3" pitchFamily="34" charset="0"/>
                <a:ea typeface="Source Sans 3" pitchFamily="34" charset="-122"/>
                <a:cs typeface="Source Sans 3" pitchFamily="34" charset="-120"/>
              </a:rPr>
              <a:t> — Shows the product in a realistic everyday situation.</a:t>
            </a:r>
            <a:endParaRPr lang="en-US" sz="900" dirty="0"/>
          </a:p>
          <a:p>
            <a:pPr algn="l" marL="182880" indent="-182880">
              <a:lnSpc>
                <a:spcPct val="106000"/>
              </a:lnSpc>
              <a:buSzPct val="100000"/>
              <a:buChar char="•"/>
            </a:pPr>
            <a:r>
              <a:rPr lang="en-US" sz="900" b="1" dirty="0">
                <a:solidFill>
                  <a:srgbClr val="272525"/>
                </a:solidFill>
                <a:latin typeface="Source Sans 3 Bold" pitchFamily="34" charset="0"/>
                <a:ea typeface="Source Sans 3 Bold" pitchFamily="34" charset="-122"/>
                <a:cs typeface="Source Sans 3 Bold" pitchFamily="34" charset="-120"/>
              </a:rPr>
              <a:t>Testimonial</a:t>
            </a:r>
            <a:pPr algn="l" marL="182880" indent="-182880">
              <a:lnSpc>
                <a:spcPct val="106000"/>
              </a:lnSpc>
              <a:buSzPct val="100000"/>
              <a:buChar char="•"/>
            </a:pPr>
            <a:r>
              <a:rPr lang="en-US" sz="900" dirty="0">
                <a:solidFill>
                  <a:srgbClr val="272525"/>
                </a:solidFill>
                <a:latin typeface="Source Sans 3" pitchFamily="34" charset="0"/>
                <a:ea typeface="Source Sans 3" pitchFamily="34" charset="-122"/>
                <a:cs typeface="Source Sans 3" pitchFamily="34" charset="-120"/>
              </a:rPr>
              <a:t> — Uses a satisfied user or expert to lend credibility.</a:t>
            </a:r>
            <a:endParaRPr lang="en-US" sz="900" dirty="0"/>
          </a:p>
          <a:p>
            <a:pPr algn="l" marL="182880" indent="-182880">
              <a:lnSpc>
                <a:spcPct val="106000"/>
              </a:lnSpc>
              <a:buSzPct val="100000"/>
              <a:buChar char="•"/>
            </a:pPr>
            <a:r>
              <a:rPr lang="en-US" sz="900" b="1" dirty="0">
                <a:solidFill>
                  <a:srgbClr val="272525"/>
                </a:solidFill>
                <a:latin typeface="Source Sans 3 Bold" pitchFamily="34" charset="0"/>
                <a:ea typeface="Source Sans 3 Bold" pitchFamily="34" charset="-122"/>
                <a:cs typeface="Source Sans 3 Bold" pitchFamily="34" charset="-120"/>
              </a:rPr>
              <a:t>Demonstration</a:t>
            </a:r>
            <a:pPr algn="l" marL="182880" indent="-182880">
              <a:lnSpc>
                <a:spcPct val="106000"/>
              </a:lnSpc>
              <a:buSzPct val="100000"/>
              <a:buChar char="•"/>
            </a:pPr>
            <a:r>
              <a:rPr lang="en-US" sz="900" dirty="0">
                <a:solidFill>
                  <a:srgbClr val="272525"/>
                </a:solidFill>
                <a:latin typeface="Source Sans 3" pitchFamily="34" charset="0"/>
                <a:ea typeface="Source Sans 3" pitchFamily="34" charset="-122"/>
                <a:cs typeface="Source Sans 3" pitchFamily="34" charset="-120"/>
              </a:rPr>
              <a:t> — Shows exactly how the product works or solves a problem.</a:t>
            </a:r>
            <a:endParaRPr lang="en-US" sz="900" dirty="0"/>
          </a:p>
          <a:p>
            <a:pPr algn="l" marL="182880" indent="-182880">
              <a:lnSpc>
                <a:spcPct val="106000"/>
              </a:lnSpc>
              <a:buSzPct val="100000"/>
              <a:buChar char="•"/>
            </a:pPr>
            <a:r>
              <a:rPr lang="en-US" sz="900" b="1" dirty="0">
                <a:solidFill>
                  <a:srgbClr val="272525"/>
                </a:solidFill>
                <a:latin typeface="Source Sans 3 Bold" pitchFamily="34" charset="0"/>
                <a:ea typeface="Source Sans 3 Bold" pitchFamily="34" charset="-122"/>
                <a:cs typeface="Source Sans 3 Bold" pitchFamily="34" charset="-120"/>
              </a:rPr>
              <a:t>Fantasy</a:t>
            </a:r>
            <a:pPr algn="l" marL="182880" indent="-182880">
              <a:lnSpc>
                <a:spcPct val="106000"/>
              </a:lnSpc>
              <a:buSzPct val="100000"/>
              <a:buChar char="•"/>
            </a:pPr>
            <a:r>
              <a:rPr lang="en-US" sz="900" dirty="0">
                <a:solidFill>
                  <a:srgbClr val="272525"/>
                </a:solidFill>
                <a:latin typeface="Source Sans 3" pitchFamily="34" charset="0"/>
                <a:ea typeface="Source Sans 3" pitchFamily="34" charset="-122"/>
                <a:cs typeface="Source Sans 3" pitchFamily="34" charset="-120"/>
              </a:rPr>
              <a:t> — Presents an idealized, imaginative version of the benefit.</a:t>
            </a:r>
            <a:endParaRPr lang="en-US" sz="900" dirty="0"/>
          </a:p>
          <a:p>
            <a:pPr algn="l" marL="182880" indent="-182880">
              <a:lnSpc>
                <a:spcPct val="106000"/>
              </a:lnSpc>
              <a:buSzPct val="100000"/>
              <a:buChar char="•"/>
            </a:pPr>
            <a:r>
              <a:rPr lang="en-US" sz="900" b="1" dirty="0">
                <a:solidFill>
                  <a:srgbClr val="272525"/>
                </a:solidFill>
                <a:latin typeface="Source Sans 3 Bold" pitchFamily="34" charset="0"/>
                <a:ea typeface="Source Sans 3 Bold" pitchFamily="34" charset="-122"/>
                <a:cs typeface="Source Sans 3 Bold" pitchFamily="34" charset="-120"/>
              </a:rPr>
              <a:t>Animation</a:t>
            </a:r>
            <a:pPr algn="l" marL="182880" indent="-182880">
              <a:lnSpc>
                <a:spcPct val="106000"/>
              </a:lnSpc>
              <a:buSzPct val="100000"/>
              <a:buChar char="•"/>
            </a:pPr>
            <a:r>
              <a:rPr lang="en-US" sz="900" dirty="0">
                <a:solidFill>
                  <a:srgbClr val="272525"/>
                </a:solidFill>
                <a:latin typeface="Source Sans 3" pitchFamily="34" charset="0"/>
                <a:ea typeface="Source Sans 3" pitchFamily="34" charset="-122"/>
                <a:cs typeface="Source Sans 3" pitchFamily="34" charset="-120"/>
              </a:rPr>
              <a:t> — Uses motion and stylized visuals to simplify or dramatize the message.</a:t>
            </a:r>
            <a:endParaRPr lang="en-US" sz="900" dirty="0"/>
          </a:p>
        </p:txBody>
      </p:sp>
      <p:sp>
        <p:nvSpPr>
          <p:cNvPr id="27" name="Shape 24"/>
          <p:cNvSpPr/>
          <p:nvPr/>
        </p:nvSpPr>
        <p:spPr>
          <a:xfrm>
            <a:off x="698086" y="5954117"/>
            <a:ext cx="10795524" cy="339427"/>
          </a:xfrm>
          <a:prstGeom prst="roundRect">
            <a:avLst>
              <a:gd name="adj" fmla="val 14540"/>
            </a:avLst>
          </a:prstGeom>
          <a:solidFill>
            <a:srgbClr val="F0D4F7"/>
          </a:solidFill>
          <a:ln/>
        </p:spPr>
      </p:sp>
      <p:pic>
        <p:nvPicPr>
          <p:cNvPr id="28" name="Image 1" descr="preencoded.png">    </p:cNvPr>
          <p:cNvPicPr>
            <a:picLocks noChangeAspect="1"/>
          </p:cNvPicPr>
          <p:nvPr/>
        </p:nvPicPr>
        <p:blipFill>
          <a:blip r:embed="rId2"/>
          <a:stretch>
            <a:fillRect/>
          </a:stretch>
        </p:blipFill>
        <p:spPr>
          <a:xfrm>
            <a:off x="815558" y="6100961"/>
            <a:ext cx="146840" cy="117475"/>
          </a:xfrm>
          <a:prstGeom prst="rect">
            <a:avLst/>
          </a:prstGeom>
        </p:spPr>
      </p:pic>
      <p:sp>
        <p:nvSpPr>
          <p:cNvPr id="29" name="Text 25"/>
          <p:cNvSpPr/>
          <p:nvPr/>
        </p:nvSpPr>
        <p:spPr>
          <a:xfrm>
            <a:off x="1079870" y="6052641"/>
            <a:ext cx="10905852" cy="149324"/>
          </a:xfrm>
          <a:prstGeom prst="rect">
            <a:avLst/>
          </a:prstGeom>
          <a:noFill/>
          <a:ln/>
        </p:spPr>
        <p:txBody>
          <a:bodyPr wrap="none" lIns="0" tIns="0" rIns="0" bIns="0" rtlCol="0" anchor="t"/>
          <a:lstStyle/>
          <a:p>
            <a:pPr algn="l" indent="0" marL="0">
              <a:lnSpc>
                <a:spcPct val="106000"/>
              </a:lnSpc>
              <a:buNone/>
            </a:pPr>
            <a:r>
              <a:rPr lang="en-US" sz="900" dirty="0">
                <a:solidFill>
                  <a:srgbClr val="000000"/>
                </a:solidFill>
                <a:latin typeface="Source Sans 3" pitchFamily="34" charset="0"/>
                <a:ea typeface="Source Sans 3" pitchFamily="34" charset="-122"/>
                <a:cs typeface="Source Sans 3" pitchFamily="34" charset="-120"/>
              </a:rPr>
              <a:t>Creative strategy ties the message and execution together so the campaign clearly supports the intended goal, whether that goal is awareness, persuasion, or action.</a:t>
            </a:r>
            <a:endParaRPr lang="en-US" sz="9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p:nvPr/>
        </p:nvSpPr>
        <p:spPr>
          <a:xfrm>
            <a:off x="698086" y="804466"/>
            <a:ext cx="8367503" cy="586680"/>
          </a:xfrm>
          <a:prstGeom prst="rect">
            <a:avLst/>
          </a:prstGeom>
          <a:noFill/>
          <a:ln/>
        </p:spPr>
        <p:txBody>
          <a:bodyPr wrap="none" lIns="0" tIns="0" rIns="0" bIns="0" rtlCol="0" anchor="t"/>
          <a:lstStyle/>
          <a:p>
            <a:pPr algn="l" indent="0" marL="0">
              <a:lnSpc>
                <a:spcPct val="104000"/>
              </a:lnSpc>
              <a:buNone/>
            </a:pPr>
            <a:r>
              <a:rPr lang="en-US" sz="3650" dirty="0">
                <a:solidFill>
                  <a:srgbClr val="000000"/>
                </a:solidFill>
                <a:latin typeface="Source Serif 4 SemiBold" pitchFamily="34" charset="0"/>
                <a:ea typeface="Source Serif 4 SemiBold" pitchFamily="34" charset="-122"/>
                <a:cs typeface="Source Serif 4 SemiBold" pitchFamily="34" charset="-120"/>
              </a:rPr>
              <a:t>Advertising Campaign Parameters</a:t>
            </a:r>
            <a:endParaRPr lang="en-US" sz="365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98086" y="1790105"/>
            <a:ext cx="5298049" cy="1181795"/>
          </a:xfrm>
          <a:prstGeom prst="rect">
            <a:avLst/>
          </a:prstGeom>
        </p:spPr>
      </p:pic>
      <p:sp>
        <p:nvSpPr>
          <p:cNvPr id="4" name="Text 1"/>
          <p:cNvSpPr/>
          <p:nvPr/>
        </p:nvSpPr>
        <p:spPr>
          <a:xfrm>
            <a:off x="1024507" y="2014934"/>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Advertising Goals</a:t>
            </a:r>
            <a:endParaRPr lang="en-US" sz="1800" dirty="0"/>
          </a:p>
        </p:txBody>
      </p:sp>
      <p:sp>
        <p:nvSpPr>
          <p:cNvPr id="5" name="Text 2"/>
          <p:cNvSpPr/>
          <p:nvPr/>
        </p:nvSpPr>
        <p:spPr>
          <a:xfrm>
            <a:off x="1024507" y="2427883"/>
            <a:ext cx="4746804" cy="319187"/>
          </a:xfrm>
          <a:prstGeom prst="rect">
            <a:avLst/>
          </a:prstGeom>
          <a:noFill/>
          <a:ln/>
        </p:spPr>
        <p:txBody>
          <a:bodyPr wrap="none" lIns="0" tIns="0" rIns="0" bIns="0" rtlCol="0" anchor="t"/>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Derived from overall IMC objectives</a:t>
            </a:r>
            <a:endParaRPr lang="en-US" sz="1550" dirty="0"/>
          </a:p>
        </p:txBody>
      </p:sp>
      <p:pic>
        <p:nvPicPr>
          <p:cNvPr id="6"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95560" y="1790105"/>
            <a:ext cx="5298049" cy="1181795"/>
          </a:xfrm>
          <a:prstGeom prst="rect">
            <a:avLst/>
          </a:prstGeom>
        </p:spPr>
      </p:pic>
      <p:sp>
        <p:nvSpPr>
          <p:cNvPr id="7" name="Text 3"/>
          <p:cNvSpPr/>
          <p:nvPr/>
        </p:nvSpPr>
        <p:spPr>
          <a:xfrm>
            <a:off x="6521981" y="2014934"/>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Media Selection</a:t>
            </a:r>
            <a:endParaRPr lang="en-US" sz="1800" dirty="0"/>
          </a:p>
        </p:txBody>
      </p:sp>
      <p:sp>
        <p:nvSpPr>
          <p:cNvPr id="8" name="Text 4"/>
          <p:cNvSpPr/>
          <p:nvPr/>
        </p:nvSpPr>
        <p:spPr>
          <a:xfrm>
            <a:off x="6521981" y="2427883"/>
            <a:ext cx="4746804" cy="319187"/>
          </a:xfrm>
          <a:prstGeom prst="rect">
            <a:avLst/>
          </a:prstGeom>
          <a:noFill/>
          <a:ln/>
        </p:spPr>
        <p:txBody>
          <a:bodyPr wrap="none" lIns="0" tIns="0" rIns="0" bIns="0" rtlCol="0" anchor="t"/>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Match media habits of target market</a:t>
            </a:r>
            <a:endParaRPr lang="en-US" sz="1550" dirty="0"/>
          </a:p>
        </p:txBody>
      </p:sp>
      <p:pic>
        <p:nvPicPr>
          <p:cNvPr id="9"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98086" y="3171329"/>
            <a:ext cx="5298049" cy="1500981"/>
          </a:xfrm>
          <a:prstGeom prst="rect">
            <a:avLst/>
          </a:prstGeom>
        </p:spPr>
      </p:pic>
      <p:sp>
        <p:nvSpPr>
          <p:cNvPr id="10" name="Text 5"/>
          <p:cNvSpPr/>
          <p:nvPr/>
        </p:nvSpPr>
        <p:spPr>
          <a:xfrm>
            <a:off x="1024507" y="3396159"/>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Tagline</a:t>
            </a:r>
            <a:endParaRPr lang="en-US" sz="1800" dirty="0"/>
          </a:p>
        </p:txBody>
      </p:sp>
      <p:sp>
        <p:nvSpPr>
          <p:cNvPr id="11" name="Text 6"/>
          <p:cNvSpPr/>
          <p:nvPr/>
        </p:nvSpPr>
        <p:spPr>
          <a:xfrm>
            <a:off x="1024507" y="3809107"/>
            <a:ext cx="4746804" cy="319187"/>
          </a:xfrm>
          <a:prstGeom prst="rect">
            <a:avLst/>
          </a:prstGeom>
          <a:noFill/>
          <a:ln/>
        </p:spPr>
        <p:txBody>
          <a:bodyPr wrap="none" lIns="0" tIns="0" rIns="0" bIns="0" rtlCol="0" anchor="t"/>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Memorable phrase conveying brand uniqueness</a:t>
            </a:r>
            <a:endParaRPr lang="en-US" sz="1550" dirty="0"/>
          </a:p>
        </p:txBody>
      </p:sp>
      <p:pic>
        <p:nvPicPr>
          <p:cNvPr id="12"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195560" y="3171329"/>
            <a:ext cx="5298049" cy="1500981"/>
          </a:xfrm>
          <a:prstGeom prst="rect">
            <a:avLst/>
          </a:prstGeom>
        </p:spPr>
      </p:pic>
      <p:sp>
        <p:nvSpPr>
          <p:cNvPr id="13" name="Text 7"/>
          <p:cNvSpPr/>
          <p:nvPr/>
        </p:nvSpPr>
        <p:spPr>
          <a:xfrm>
            <a:off x="6521981" y="3396159"/>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Consistency</a:t>
            </a:r>
            <a:endParaRPr lang="en-US" sz="1800" dirty="0"/>
          </a:p>
        </p:txBody>
      </p:sp>
      <p:sp>
        <p:nvSpPr>
          <p:cNvPr id="14" name="Text 8"/>
          <p:cNvSpPr/>
          <p:nvPr/>
        </p:nvSpPr>
        <p:spPr>
          <a:xfrm>
            <a:off x="6521981" y="3809107"/>
            <a:ext cx="4746804" cy="638373"/>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Visual and message consistency builds long-term memory</a:t>
            </a:r>
            <a:endParaRPr lang="en-US" sz="1550" dirty="0"/>
          </a:p>
        </p:txBody>
      </p:sp>
      <p:pic>
        <p:nvPicPr>
          <p:cNvPr id="15"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98086" y="4871740"/>
            <a:ext cx="5298049" cy="1181795"/>
          </a:xfrm>
          <a:prstGeom prst="rect">
            <a:avLst/>
          </a:prstGeom>
        </p:spPr>
      </p:pic>
      <p:sp>
        <p:nvSpPr>
          <p:cNvPr id="16" name="Text 9"/>
          <p:cNvSpPr/>
          <p:nvPr/>
        </p:nvSpPr>
        <p:spPr>
          <a:xfrm>
            <a:off x="1024507" y="5096570"/>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Positioning</a:t>
            </a:r>
            <a:endParaRPr lang="en-US" sz="1800" dirty="0"/>
          </a:p>
        </p:txBody>
      </p:sp>
      <p:sp>
        <p:nvSpPr>
          <p:cNvPr id="17" name="Text 10"/>
          <p:cNvSpPr/>
          <p:nvPr/>
        </p:nvSpPr>
        <p:spPr>
          <a:xfrm>
            <a:off x="1024507" y="5509518"/>
            <a:ext cx="4746804" cy="319187"/>
          </a:xfrm>
          <a:prstGeom prst="rect">
            <a:avLst/>
          </a:prstGeom>
          <a:noFill/>
          <a:ln/>
        </p:spPr>
        <p:txBody>
          <a:bodyPr wrap="none" lIns="0" tIns="0" rIns="0" bIns="0" rtlCol="0" anchor="t"/>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Consistent positioning embeds brand in cognitive map</a:t>
            </a:r>
            <a:endParaRPr lang="en-US" sz="1550" dirty="0"/>
          </a:p>
        </p:txBody>
      </p:sp>
      <p:pic>
        <p:nvPicPr>
          <p:cNvPr id="18" name="Image 5" descr="preencoded.png">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195560" y="4871740"/>
            <a:ext cx="5298049" cy="1181795"/>
          </a:xfrm>
          <a:prstGeom prst="rect">
            <a:avLst/>
          </a:prstGeom>
        </p:spPr>
      </p:pic>
      <p:sp>
        <p:nvSpPr>
          <p:cNvPr id="19" name="Text 11"/>
          <p:cNvSpPr/>
          <p:nvPr/>
        </p:nvSpPr>
        <p:spPr>
          <a:xfrm>
            <a:off x="6521981" y="5096570"/>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Campaign Duration</a:t>
            </a:r>
            <a:endParaRPr lang="en-US" sz="1800" dirty="0"/>
          </a:p>
        </p:txBody>
      </p:sp>
      <p:sp>
        <p:nvSpPr>
          <p:cNvPr id="20" name="Text 12"/>
          <p:cNvSpPr/>
          <p:nvPr/>
        </p:nvSpPr>
        <p:spPr>
          <a:xfrm>
            <a:off x="6521981" y="5509518"/>
            <a:ext cx="4746804" cy="319187"/>
          </a:xfrm>
          <a:prstGeom prst="rect">
            <a:avLst/>
          </a:prstGeom>
          <a:noFill/>
          <a:ln/>
        </p:spPr>
        <p:txBody>
          <a:bodyPr wrap="none" lIns="0" tIns="0" rIns="0" bIns="0" rtlCol="0" anchor="t"/>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Typical: ~6 months. Change before wear-out sets in.</a:t>
            </a:r>
            <a:endParaRPr lang="en-US" sz="155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p:nvPr/>
        </p:nvSpPr>
        <p:spPr>
          <a:xfrm>
            <a:off x="698086" y="791567"/>
            <a:ext cx="5157658" cy="528042"/>
          </a:xfrm>
          <a:prstGeom prst="rect">
            <a:avLst/>
          </a:prstGeom>
          <a:noFill/>
          <a:ln/>
        </p:spPr>
        <p:txBody>
          <a:bodyPr wrap="none" lIns="0" tIns="0" rIns="0" bIns="0" rtlCol="0" anchor="t"/>
          <a:lstStyle/>
          <a:p>
            <a:pPr algn="l" indent="0" marL="0">
              <a:lnSpc>
                <a:spcPct val="104000"/>
              </a:lnSpc>
              <a:buNone/>
            </a:pPr>
            <a:r>
              <a:rPr lang="en-US" sz="3300" dirty="0">
                <a:solidFill>
                  <a:srgbClr val="000000"/>
                </a:solidFill>
                <a:latin typeface="Source Serif 4 SemiBold" pitchFamily="34" charset="0"/>
                <a:ea typeface="Source Serif 4 SemiBold" pitchFamily="34" charset="-122"/>
                <a:cs typeface="Source Serif 4 SemiBold" pitchFamily="34" charset="-120"/>
              </a:rPr>
              <a:t>Five Advertising Goals</a:t>
            </a:r>
            <a:endParaRPr lang="en-US" sz="3300" dirty="0"/>
          </a:p>
        </p:txBody>
      </p:sp>
      <p:sp>
        <p:nvSpPr>
          <p:cNvPr id="3" name="Shape 1"/>
          <p:cNvSpPr/>
          <p:nvPr/>
        </p:nvSpPr>
        <p:spPr>
          <a:xfrm>
            <a:off x="698086" y="1642765"/>
            <a:ext cx="3490825" cy="1705471"/>
          </a:xfrm>
          <a:prstGeom prst="roundRect">
            <a:avLst>
              <a:gd name="adj" fmla="val 4421"/>
            </a:avLst>
          </a:prstGeom>
          <a:solidFill>
            <a:srgbClr val="F0D4F7"/>
          </a:solidFill>
          <a:ln w="6350">
            <a:solidFill>
              <a:srgbClr val="D6BADD"/>
            </a:solidFill>
            <a:prstDash val="solid"/>
          </a:ln>
        </p:spPr>
      </p:sp>
      <p:sp>
        <p:nvSpPr>
          <p:cNvPr id="4" name="Shape 2"/>
          <p:cNvSpPr/>
          <p:nvPr/>
        </p:nvSpPr>
        <p:spPr>
          <a:xfrm>
            <a:off x="883918" y="1828602"/>
            <a:ext cx="538546" cy="538559"/>
          </a:xfrm>
          <a:prstGeom prst="ellipse">
            <a:avLst/>
          </a:prstGeom>
          <a:solidFill>
            <a:srgbClr val="BE49DF"/>
          </a:solidFill>
          <a:ln/>
        </p:spPr>
      </p:sp>
      <p:pic>
        <p:nvPicPr>
          <p:cNvPr id="5"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1032048" y="1976636"/>
            <a:ext cx="242286" cy="242292"/>
          </a:xfrm>
          <a:prstGeom prst="rect">
            <a:avLst/>
          </a:prstGeom>
        </p:spPr>
      </p:pic>
      <p:sp>
        <p:nvSpPr>
          <p:cNvPr id="6" name="Text 3"/>
          <p:cNvSpPr/>
          <p:nvPr/>
        </p:nvSpPr>
        <p:spPr>
          <a:xfrm>
            <a:off x="883918" y="2528689"/>
            <a:ext cx="2358172" cy="264021"/>
          </a:xfrm>
          <a:prstGeom prst="rect">
            <a:avLst/>
          </a:prstGeom>
          <a:noFill/>
          <a:ln/>
        </p:spPr>
        <p:txBody>
          <a:bodyPr wrap="none" lIns="0" tIns="0" rIns="0" bIns="0" rtlCol="0" anchor="t"/>
          <a:lstStyle/>
          <a:p>
            <a:pPr algn="l" indent="0" marL="0">
              <a:lnSpc>
                <a:spcPct val="104000"/>
              </a:lnSpc>
              <a:buNone/>
            </a:pPr>
            <a:r>
              <a:rPr lang="en-US" sz="1650" dirty="0">
                <a:solidFill>
                  <a:srgbClr val="272525"/>
                </a:solidFill>
                <a:latin typeface="Source Serif 4 SemiBold" pitchFamily="34" charset="0"/>
                <a:ea typeface="Source Serif 4 SemiBold" pitchFamily="34" charset="-122"/>
                <a:cs typeface="Source Serif 4 SemiBold" pitchFamily="34" charset="-120"/>
              </a:rPr>
              <a:t>Build Brand Awareness</a:t>
            </a:r>
            <a:endParaRPr lang="en-US" sz="1650" dirty="0"/>
          </a:p>
        </p:txBody>
      </p:sp>
      <p:sp>
        <p:nvSpPr>
          <p:cNvPr id="7" name="Text 4"/>
          <p:cNvSpPr/>
          <p:nvPr/>
        </p:nvSpPr>
        <p:spPr>
          <a:xfrm>
            <a:off x="883918" y="2889647"/>
            <a:ext cx="3119161" cy="272752"/>
          </a:xfrm>
          <a:prstGeom prst="rect">
            <a:avLst/>
          </a:prstGeom>
          <a:noFill/>
          <a:ln/>
        </p:spPr>
        <p:txBody>
          <a:bodyPr wrap="none" lIns="0" tIns="0" rIns="0" bIns="0" rtlCol="0" anchor="t"/>
          <a:lstStyle/>
          <a:p>
            <a:pPr algn="l" indent="0" marL="0">
              <a:lnSpc>
                <a:spcPct val="127000"/>
              </a:lnSpc>
              <a:buNone/>
            </a:pPr>
            <a:r>
              <a:rPr lang="en-US" sz="1400" dirty="0">
                <a:solidFill>
                  <a:srgbClr val="272525"/>
                </a:solidFill>
                <a:latin typeface="Source Sans 3" pitchFamily="34" charset="0"/>
                <a:ea typeface="Source Sans 3" pitchFamily="34" charset="-122"/>
                <a:cs typeface="Source Sans 3" pitchFamily="34" charset="-120"/>
              </a:rPr>
              <a:t>Top of mind + top choice</a:t>
            </a:r>
            <a:endParaRPr lang="en-US" sz="1400" dirty="0"/>
          </a:p>
        </p:txBody>
      </p:sp>
      <p:sp>
        <p:nvSpPr>
          <p:cNvPr id="8" name="Shape 5"/>
          <p:cNvSpPr/>
          <p:nvPr/>
        </p:nvSpPr>
        <p:spPr>
          <a:xfrm>
            <a:off x="4350435" y="1642765"/>
            <a:ext cx="3490825" cy="1705471"/>
          </a:xfrm>
          <a:prstGeom prst="roundRect">
            <a:avLst>
              <a:gd name="adj" fmla="val 4421"/>
            </a:avLst>
          </a:prstGeom>
          <a:solidFill>
            <a:srgbClr val="F0D4F7"/>
          </a:solidFill>
          <a:ln w="6350">
            <a:solidFill>
              <a:srgbClr val="D6BADD"/>
            </a:solidFill>
            <a:prstDash val="solid"/>
          </a:ln>
        </p:spPr>
      </p:sp>
      <p:sp>
        <p:nvSpPr>
          <p:cNvPr id="9" name="Shape 6"/>
          <p:cNvSpPr/>
          <p:nvPr/>
        </p:nvSpPr>
        <p:spPr>
          <a:xfrm>
            <a:off x="4536267" y="1828602"/>
            <a:ext cx="538546" cy="538559"/>
          </a:xfrm>
          <a:prstGeom prst="ellipse">
            <a:avLst/>
          </a:prstGeom>
          <a:solidFill>
            <a:srgbClr val="BE49DF"/>
          </a:solidFill>
          <a:ln/>
        </p:spPr>
      </p:sp>
      <p:pic>
        <p:nvPicPr>
          <p:cNvPr id="10"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684397" y="1976636"/>
            <a:ext cx="242286" cy="242292"/>
          </a:xfrm>
          <a:prstGeom prst="rect">
            <a:avLst/>
          </a:prstGeom>
        </p:spPr>
      </p:pic>
      <p:sp>
        <p:nvSpPr>
          <p:cNvPr id="11" name="Text 7"/>
          <p:cNvSpPr/>
          <p:nvPr/>
        </p:nvSpPr>
        <p:spPr>
          <a:xfrm>
            <a:off x="4536267" y="2528689"/>
            <a:ext cx="2112116" cy="264021"/>
          </a:xfrm>
          <a:prstGeom prst="rect">
            <a:avLst/>
          </a:prstGeom>
          <a:noFill/>
          <a:ln/>
        </p:spPr>
        <p:txBody>
          <a:bodyPr wrap="none" lIns="0" tIns="0" rIns="0" bIns="0" rtlCol="0" anchor="t"/>
          <a:lstStyle/>
          <a:p>
            <a:pPr algn="l" indent="0" marL="0">
              <a:lnSpc>
                <a:spcPct val="104000"/>
              </a:lnSpc>
              <a:buNone/>
            </a:pPr>
            <a:r>
              <a:rPr lang="en-US" sz="1650" dirty="0">
                <a:solidFill>
                  <a:srgbClr val="272525"/>
                </a:solidFill>
                <a:latin typeface="Source Serif 4 SemiBold" pitchFamily="34" charset="0"/>
                <a:ea typeface="Source Serif 4 SemiBold" pitchFamily="34" charset="-122"/>
                <a:cs typeface="Source Serif 4 SemiBold" pitchFamily="34" charset="-120"/>
              </a:rPr>
              <a:t>Provide Information</a:t>
            </a:r>
            <a:endParaRPr lang="en-US" sz="1650" dirty="0"/>
          </a:p>
        </p:txBody>
      </p:sp>
      <p:sp>
        <p:nvSpPr>
          <p:cNvPr id="12" name="Text 8"/>
          <p:cNvSpPr/>
          <p:nvPr/>
        </p:nvSpPr>
        <p:spPr>
          <a:xfrm>
            <a:off x="4536267" y="2889647"/>
            <a:ext cx="3119161" cy="272752"/>
          </a:xfrm>
          <a:prstGeom prst="rect">
            <a:avLst/>
          </a:prstGeom>
          <a:noFill/>
          <a:ln/>
        </p:spPr>
        <p:txBody>
          <a:bodyPr wrap="none" lIns="0" tIns="0" rIns="0" bIns="0" rtlCol="0" anchor="t"/>
          <a:lstStyle/>
          <a:p>
            <a:pPr algn="l" indent="0" marL="0">
              <a:lnSpc>
                <a:spcPct val="127000"/>
              </a:lnSpc>
              <a:buNone/>
            </a:pPr>
            <a:r>
              <a:rPr lang="en-US" sz="1400" dirty="0">
                <a:solidFill>
                  <a:srgbClr val="272525"/>
                </a:solidFill>
                <a:latin typeface="Source Sans 3" pitchFamily="34" charset="0"/>
                <a:ea typeface="Source Sans 3" pitchFamily="34" charset="-122"/>
                <a:cs typeface="Source Sans 3" pitchFamily="34" charset="-120"/>
              </a:rPr>
              <a:t>Location, hours, product specs</a:t>
            </a:r>
            <a:endParaRPr lang="en-US" sz="1400" dirty="0"/>
          </a:p>
        </p:txBody>
      </p:sp>
      <p:sp>
        <p:nvSpPr>
          <p:cNvPr id="13" name="Shape 9"/>
          <p:cNvSpPr/>
          <p:nvPr/>
        </p:nvSpPr>
        <p:spPr>
          <a:xfrm>
            <a:off x="8002784" y="1642765"/>
            <a:ext cx="3490825" cy="1705471"/>
          </a:xfrm>
          <a:prstGeom prst="roundRect">
            <a:avLst>
              <a:gd name="adj" fmla="val 4421"/>
            </a:avLst>
          </a:prstGeom>
          <a:solidFill>
            <a:srgbClr val="F0D4F7"/>
          </a:solidFill>
          <a:ln w="6350">
            <a:solidFill>
              <a:srgbClr val="D6BADD"/>
            </a:solidFill>
            <a:prstDash val="solid"/>
          </a:ln>
        </p:spPr>
      </p:sp>
      <p:sp>
        <p:nvSpPr>
          <p:cNvPr id="14" name="Shape 10"/>
          <p:cNvSpPr/>
          <p:nvPr/>
        </p:nvSpPr>
        <p:spPr>
          <a:xfrm>
            <a:off x="8188616" y="1828602"/>
            <a:ext cx="538546" cy="538559"/>
          </a:xfrm>
          <a:prstGeom prst="ellipse">
            <a:avLst/>
          </a:prstGeom>
          <a:solidFill>
            <a:srgbClr val="BE49DF"/>
          </a:solidFill>
          <a:ln/>
        </p:spPr>
      </p:sp>
      <p:pic>
        <p:nvPicPr>
          <p:cNvPr id="15"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336746" y="1976636"/>
            <a:ext cx="242286" cy="242292"/>
          </a:xfrm>
          <a:prstGeom prst="rect">
            <a:avLst/>
          </a:prstGeom>
        </p:spPr>
      </p:pic>
      <p:sp>
        <p:nvSpPr>
          <p:cNvPr id="16" name="Text 11"/>
          <p:cNvSpPr/>
          <p:nvPr/>
        </p:nvSpPr>
        <p:spPr>
          <a:xfrm>
            <a:off x="8188616" y="2528689"/>
            <a:ext cx="2112116" cy="264021"/>
          </a:xfrm>
          <a:prstGeom prst="rect">
            <a:avLst/>
          </a:prstGeom>
          <a:noFill/>
          <a:ln/>
        </p:spPr>
        <p:txBody>
          <a:bodyPr wrap="none" lIns="0" tIns="0" rIns="0" bIns="0" rtlCol="0" anchor="t"/>
          <a:lstStyle/>
          <a:p>
            <a:pPr algn="l" indent="0" marL="0">
              <a:lnSpc>
                <a:spcPct val="104000"/>
              </a:lnSpc>
              <a:buNone/>
            </a:pPr>
            <a:r>
              <a:rPr lang="en-US" sz="1650" dirty="0">
                <a:solidFill>
                  <a:srgbClr val="272525"/>
                </a:solidFill>
                <a:latin typeface="Source Serif 4 SemiBold" pitchFamily="34" charset="0"/>
                <a:ea typeface="Source Serif 4 SemiBold" pitchFamily="34" charset="-122"/>
                <a:cs typeface="Source Serif 4 SemiBold" pitchFamily="34" charset="-120"/>
              </a:rPr>
              <a:t>Persuasion</a:t>
            </a:r>
            <a:endParaRPr lang="en-US" sz="1650" dirty="0"/>
          </a:p>
        </p:txBody>
      </p:sp>
      <p:sp>
        <p:nvSpPr>
          <p:cNvPr id="17" name="Text 12"/>
          <p:cNvSpPr/>
          <p:nvPr/>
        </p:nvSpPr>
        <p:spPr>
          <a:xfrm>
            <a:off x="8188616" y="2889647"/>
            <a:ext cx="3119161" cy="272752"/>
          </a:xfrm>
          <a:prstGeom prst="rect">
            <a:avLst/>
          </a:prstGeom>
          <a:noFill/>
          <a:ln/>
        </p:spPr>
        <p:txBody>
          <a:bodyPr wrap="none" lIns="0" tIns="0" rIns="0" bIns="0" rtlCol="0" anchor="t"/>
          <a:lstStyle/>
          <a:p>
            <a:pPr algn="l" indent="0" marL="0">
              <a:lnSpc>
                <a:spcPct val="127000"/>
              </a:lnSpc>
              <a:buNone/>
            </a:pPr>
            <a:r>
              <a:rPr lang="en-US" sz="1400" dirty="0">
                <a:solidFill>
                  <a:srgbClr val="272525"/>
                </a:solidFill>
                <a:latin typeface="Source Sans 3" pitchFamily="34" charset="0"/>
                <a:ea typeface="Source Sans 3" pitchFamily="34" charset="-122"/>
                <a:cs typeface="Source Sans 3" pitchFamily="34" charset="-120"/>
              </a:rPr>
              <a:t>Highlight superiority, change attitudes</a:t>
            </a:r>
            <a:endParaRPr lang="en-US" sz="1400" dirty="0"/>
          </a:p>
        </p:txBody>
      </p:sp>
      <p:sp>
        <p:nvSpPr>
          <p:cNvPr id="18" name="Shape 13"/>
          <p:cNvSpPr/>
          <p:nvPr/>
        </p:nvSpPr>
        <p:spPr>
          <a:xfrm>
            <a:off x="698086" y="3509764"/>
            <a:ext cx="5317000" cy="1705471"/>
          </a:xfrm>
          <a:prstGeom prst="roundRect">
            <a:avLst>
              <a:gd name="adj" fmla="val 4421"/>
            </a:avLst>
          </a:prstGeom>
          <a:solidFill>
            <a:srgbClr val="F0D4F7"/>
          </a:solidFill>
          <a:ln w="6350">
            <a:solidFill>
              <a:srgbClr val="D6BADD"/>
            </a:solidFill>
            <a:prstDash val="solid"/>
          </a:ln>
        </p:spPr>
      </p:sp>
      <p:sp>
        <p:nvSpPr>
          <p:cNvPr id="19" name="Shape 14"/>
          <p:cNvSpPr/>
          <p:nvPr/>
        </p:nvSpPr>
        <p:spPr>
          <a:xfrm>
            <a:off x="883918" y="3695601"/>
            <a:ext cx="538546" cy="538559"/>
          </a:xfrm>
          <a:prstGeom prst="ellipse">
            <a:avLst/>
          </a:prstGeom>
          <a:solidFill>
            <a:srgbClr val="BE49DF"/>
          </a:solidFill>
          <a:ln/>
        </p:spPr>
      </p:sp>
      <p:pic>
        <p:nvPicPr>
          <p:cNvPr id="20"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32048" y="3843635"/>
            <a:ext cx="242286" cy="242292"/>
          </a:xfrm>
          <a:prstGeom prst="rect">
            <a:avLst/>
          </a:prstGeom>
        </p:spPr>
      </p:pic>
      <p:sp>
        <p:nvSpPr>
          <p:cNvPr id="21" name="Text 15"/>
          <p:cNvSpPr/>
          <p:nvPr/>
        </p:nvSpPr>
        <p:spPr>
          <a:xfrm>
            <a:off x="883918" y="4395688"/>
            <a:ext cx="2112116" cy="264021"/>
          </a:xfrm>
          <a:prstGeom prst="rect">
            <a:avLst/>
          </a:prstGeom>
          <a:noFill/>
          <a:ln/>
        </p:spPr>
        <p:txBody>
          <a:bodyPr wrap="none" lIns="0" tIns="0" rIns="0" bIns="0" rtlCol="0" anchor="t"/>
          <a:lstStyle/>
          <a:p>
            <a:pPr algn="l" indent="0" marL="0">
              <a:lnSpc>
                <a:spcPct val="104000"/>
              </a:lnSpc>
              <a:buNone/>
            </a:pPr>
            <a:r>
              <a:rPr lang="en-US" sz="1650" dirty="0">
                <a:solidFill>
                  <a:srgbClr val="272525"/>
                </a:solidFill>
                <a:latin typeface="Source Serif 4 SemiBold" pitchFamily="34" charset="0"/>
                <a:ea typeface="Source Serif 4 SemiBold" pitchFamily="34" charset="-122"/>
                <a:cs typeface="Source Serif 4 SemiBold" pitchFamily="34" charset="-120"/>
              </a:rPr>
              <a:t>Support Marketing</a:t>
            </a:r>
            <a:endParaRPr lang="en-US" sz="1650" dirty="0"/>
          </a:p>
        </p:txBody>
      </p:sp>
      <p:sp>
        <p:nvSpPr>
          <p:cNvPr id="22" name="Text 16"/>
          <p:cNvSpPr/>
          <p:nvPr/>
        </p:nvSpPr>
        <p:spPr>
          <a:xfrm>
            <a:off x="883918" y="4756646"/>
            <a:ext cx="4945336" cy="272752"/>
          </a:xfrm>
          <a:prstGeom prst="rect">
            <a:avLst/>
          </a:prstGeom>
          <a:noFill/>
          <a:ln/>
        </p:spPr>
        <p:txBody>
          <a:bodyPr wrap="none" lIns="0" tIns="0" rIns="0" bIns="0" rtlCol="0" anchor="t"/>
          <a:lstStyle/>
          <a:p>
            <a:pPr algn="l" indent="0" marL="0">
              <a:lnSpc>
                <a:spcPct val="127000"/>
              </a:lnSpc>
              <a:buNone/>
            </a:pPr>
            <a:r>
              <a:rPr lang="en-US" sz="1400" dirty="0">
                <a:solidFill>
                  <a:srgbClr val="272525"/>
                </a:solidFill>
                <a:latin typeface="Source Sans 3" pitchFamily="34" charset="0"/>
                <a:ea typeface="Source Sans 3" pitchFamily="34" charset="-122"/>
                <a:cs typeface="Source Sans 3" pitchFamily="34" charset="-120"/>
              </a:rPr>
              <a:t>Promotions, coupons, contests</a:t>
            </a:r>
            <a:endParaRPr lang="en-US" sz="1400" dirty="0"/>
          </a:p>
        </p:txBody>
      </p:sp>
      <p:sp>
        <p:nvSpPr>
          <p:cNvPr id="23" name="Shape 17"/>
          <p:cNvSpPr/>
          <p:nvPr/>
        </p:nvSpPr>
        <p:spPr>
          <a:xfrm>
            <a:off x="6176610" y="3509764"/>
            <a:ext cx="5317000" cy="1705471"/>
          </a:xfrm>
          <a:prstGeom prst="roundRect">
            <a:avLst>
              <a:gd name="adj" fmla="val 4421"/>
            </a:avLst>
          </a:prstGeom>
          <a:solidFill>
            <a:srgbClr val="F0D4F7"/>
          </a:solidFill>
          <a:ln w="6350">
            <a:solidFill>
              <a:srgbClr val="D6BADD"/>
            </a:solidFill>
            <a:prstDash val="solid"/>
          </a:ln>
        </p:spPr>
      </p:sp>
      <p:sp>
        <p:nvSpPr>
          <p:cNvPr id="24" name="Shape 18"/>
          <p:cNvSpPr/>
          <p:nvPr/>
        </p:nvSpPr>
        <p:spPr>
          <a:xfrm>
            <a:off x="6362442" y="3695601"/>
            <a:ext cx="538546" cy="538559"/>
          </a:xfrm>
          <a:prstGeom prst="ellipse">
            <a:avLst/>
          </a:prstGeom>
          <a:solidFill>
            <a:srgbClr val="BE49DF"/>
          </a:solidFill>
          <a:ln/>
        </p:spPr>
      </p:sp>
      <p:pic>
        <p:nvPicPr>
          <p:cNvPr id="25"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510571" y="3843635"/>
            <a:ext cx="242286" cy="242292"/>
          </a:xfrm>
          <a:prstGeom prst="rect">
            <a:avLst/>
          </a:prstGeom>
        </p:spPr>
      </p:pic>
      <p:sp>
        <p:nvSpPr>
          <p:cNvPr id="26" name="Text 19"/>
          <p:cNvSpPr/>
          <p:nvPr/>
        </p:nvSpPr>
        <p:spPr>
          <a:xfrm>
            <a:off x="6362442" y="4395688"/>
            <a:ext cx="2112116" cy="264021"/>
          </a:xfrm>
          <a:prstGeom prst="rect">
            <a:avLst/>
          </a:prstGeom>
          <a:noFill/>
          <a:ln/>
        </p:spPr>
        <p:txBody>
          <a:bodyPr wrap="none" lIns="0" tIns="0" rIns="0" bIns="0" rtlCol="0" anchor="t"/>
          <a:lstStyle/>
          <a:p>
            <a:pPr algn="l" indent="0" marL="0">
              <a:lnSpc>
                <a:spcPct val="104000"/>
              </a:lnSpc>
              <a:buNone/>
            </a:pPr>
            <a:r>
              <a:rPr lang="en-US" sz="1650" dirty="0">
                <a:solidFill>
                  <a:srgbClr val="272525"/>
                </a:solidFill>
                <a:latin typeface="Source Serif 4 SemiBold" pitchFamily="34" charset="0"/>
                <a:ea typeface="Source Serif 4 SemiBold" pitchFamily="34" charset="-122"/>
                <a:cs typeface="Source Serif 4 SemiBold" pitchFamily="34" charset="-120"/>
              </a:rPr>
              <a:t>Encourage Action</a:t>
            </a:r>
            <a:endParaRPr lang="en-US" sz="1650" dirty="0"/>
          </a:p>
        </p:txBody>
      </p:sp>
      <p:sp>
        <p:nvSpPr>
          <p:cNvPr id="27" name="Text 20"/>
          <p:cNvSpPr/>
          <p:nvPr/>
        </p:nvSpPr>
        <p:spPr>
          <a:xfrm>
            <a:off x="6362442" y="4756646"/>
            <a:ext cx="4945336" cy="272752"/>
          </a:xfrm>
          <a:prstGeom prst="rect">
            <a:avLst/>
          </a:prstGeom>
          <a:noFill/>
          <a:ln/>
        </p:spPr>
        <p:txBody>
          <a:bodyPr wrap="none" lIns="0" tIns="0" rIns="0" bIns="0" rtlCol="0" anchor="t"/>
          <a:lstStyle/>
          <a:p>
            <a:pPr algn="l" indent="0" marL="0">
              <a:lnSpc>
                <a:spcPct val="127000"/>
              </a:lnSpc>
              <a:buNone/>
            </a:pPr>
            <a:r>
              <a:rPr lang="en-US" sz="1400" dirty="0">
                <a:solidFill>
                  <a:srgbClr val="272525"/>
                </a:solidFill>
                <a:latin typeface="Source Sans 3" pitchFamily="34" charset="0"/>
                <a:ea typeface="Source Sans 3" pitchFamily="34" charset="-122"/>
                <a:cs typeface="Source Sans 3" pitchFamily="34" charset="-120"/>
              </a:rPr>
              <a:t>Toll-free numbers, leads, purchases</a:t>
            </a:r>
            <a:endParaRPr lang="en-US" sz="1400" dirty="0"/>
          </a:p>
        </p:txBody>
      </p:sp>
      <p:sp>
        <p:nvSpPr>
          <p:cNvPr id="28" name="Shape 21"/>
          <p:cNvSpPr/>
          <p:nvPr/>
        </p:nvSpPr>
        <p:spPr>
          <a:xfrm>
            <a:off x="698086" y="5397004"/>
            <a:ext cx="10795524" cy="669330"/>
          </a:xfrm>
          <a:prstGeom prst="roundRect">
            <a:avLst>
              <a:gd name="adj" fmla="val 11265"/>
            </a:avLst>
          </a:prstGeom>
          <a:solidFill>
            <a:srgbClr val="F0D4F7"/>
          </a:solidFill>
          <a:ln/>
        </p:spPr>
      </p:sp>
      <p:pic>
        <p:nvPicPr>
          <p:cNvPr id="29" name="Image 5" descr="preencoded.png">    </p:cNvPr>
          <p:cNvPicPr>
            <a:picLocks noChangeAspect="1"/>
          </p:cNvPicPr>
          <p:nvPr/>
        </p:nvPicPr>
        <p:blipFill>
          <a:blip r:embed="rId11"/>
          <a:stretch>
            <a:fillRect/>
          </a:stretch>
        </p:blipFill>
        <p:spPr>
          <a:xfrm>
            <a:off x="877568" y="5642074"/>
            <a:ext cx="224328" cy="179487"/>
          </a:xfrm>
          <a:prstGeom prst="rect">
            <a:avLst/>
          </a:prstGeom>
        </p:spPr>
      </p:pic>
      <p:sp>
        <p:nvSpPr>
          <p:cNvPr id="30" name="Text 22"/>
          <p:cNvSpPr/>
          <p:nvPr/>
        </p:nvSpPr>
        <p:spPr>
          <a:xfrm>
            <a:off x="1281378" y="5603379"/>
            <a:ext cx="10642334" cy="272752"/>
          </a:xfrm>
          <a:prstGeom prst="rect">
            <a:avLst/>
          </a:prstGeom>
          <a:noFill/>
          <a:ln/>
        </p:spPr>
        <p:txBody>
          <a:bodyPr wrap="none" lIns="0" tIns="0" rIns="0" bIns="0" rtlCol="0" anchor="t"/>
          <a:lstStyle/>
          <a:p>
            <a:pPr algn="l" indent="0" marL="0">
              <a:lnSpc>
                <a:spcPct val="127000"/>
              </a:lnSpc>
              <a:buNone/>
            </a:pPr>
            <a:r>
              <a:rPr lang="en-US" sz="1400" dirty="0">
                <a:solidFill>
                  <a:srgbClr val="000000"/>
                </a:solidFill>
                <a:latin typeface="Source Sans 3" pitchFamily="34" charset="0"/>
                <a:ea typeface="Source Sans 3" pitchFamily="34" charset="-122"/>
                <a:cs typeface="Source Sans 3" pitchFamily="34" charset="-120"/>
              </a:rPr>
              <a:t>These five goals are interconnected — emphasize one without ignoring the others.</a:t>
            </a:r>
            <a:endParaRPr lang="en-US" sz="14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98086" y="572195"/>
            <a:ext cx="5720215" cy="363438"/>
          </a:xfrm>
          <a:prstGeom prst="rect">
            <a:avLst/>
          </a:prstGeom>
          <a:noFill/>
          <a:ln/>
        </p:spPr>
        <p:txBody>
          <a:bodyPr wrap="none" lIns="0" tIns="0" rIns="0" bIns="0" rtlCol="0" anchor="t"/>
          <a:lstStyle/>
          <a:p>
            <a:pPr algn="l" indent="0" marL="0">
              <a:lnSpc>
                <a:spcPct val="104000"/>
              </a:lnSpc>
              <a:buNone/>
            </a:pPr>
            <a:r>
              <a:rPr lang="en-US" sz="2250" dirty="0">
                <a:solidFill>
                  <a:srgbClr val="000000"/>
                </a:solidFill>
                <a:latin typeface="Source Serif 4 SemiBold" pitchFamily="34" charset="0"/>
                <a:ea typeface="Source Serif 4 SemiBold" pitchFamily="34" charset="-122"/>
                <a:cs typeface="Source Serif 4 SemiBold" pitchFamily="34" charset="-120"/>
              </a:rPr>
              <a:t>Positioning Strategies in Advertising</a:t>
            </a:r>
            <a:endParaRPr lang="en-US" sz="2250" dirty="0"/>
          </a:p>
        </p:txBody>
      </p:sp>
      <p:sp>
        <p:nvSpPr>
          <p:cNvPr id="4" name="Text 1"/>
          <p:cNvSpPr/>
          <p:nvPr/>
        </p:nvSpPr>
        <p:spPr>
          <a:xfrm>
            <a:off x="698086" y="1050429"/>
            <a:ext cx="6833223" cy="160139"/>
          </a:xfrm>
          <a:prstGeom prst="rect">
            <a:avLst/>
          </a:prstGeom>
          <a:noFill/>
          <a:ln/>
        </p:spPr>
        <p:txBody>
          <a:bodyPr wrap="none" lIns="0" tIns="0" rIns="0" bIns="0" rtlCol="0" anchor="t"/>
          <a:lstStyle/>
          <a:p>
            <a:pPr algn="l" indent="0" marL="0">
              <a:lnSpc>
                <a:spcPct val="108000"/>
              </a:lnSpc>
              <a:buNone/>
            </a:pPr>
            <a:r>
              <a:rPr lang="en-US" sz="950" dirty="0">
                <a:solidFill>
                  <a:srgbClr val="272525"/>
                </a:solidFill>
                <a:latin typeface="Source Sans 3" pitchFamily="34" charset="0"/>
                <a:ea typeface="Source Sans 3" pitchFamily="34" charset="-122"/>
                <a:cs typeface="Source Sans 3" pitchFamily="34" charset="-120"/>
              </a:rPr>
              <a:t>Effective advertising defines how a brand occupies a distinct and valued place in the target consumer's mind.</a:t>
            </a:r>
            <a:endParaRPr lang="en-US" sz="950" dirty="0"/>
          </a:p>
        </p:txBody>
      </p:sp>
      <p:pic>
        <p:nvPicPr>
          <p:cNvPr id="5"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98086" y="1296690"/>
            <a:ext cx="6223638" cy="741462"/>
          </a:xfrm>
          <a:prstGeom prst="rect">
            <a:avLst/>
          </a:prstGeom>
        </p:spPr>
      </p:pic>
      <p:sp>
        <p:nvSpPr>
          <p:cNvPr id="6" name="Text 2"/>
          <p:cNvSpPr/>
          <p:nvPr/>
        </p:nvSpPr>
        <p:spPr>
          <a:xfrm>
            <a:off x="862090" y="1551583"/>
            <a:ext cx="185336" cy="231676"/>
          </a:xfrm>
          <a:prstGeom prst="rect">
            <a:avLst/>
          </a:prstGeom>
          <a:noFill/>
          <a:ln/>
        </p:spPr>
        <p:txBody>
          <a:bodyPr wrap="none" lIns="0" tIns="0" rIns="0" bIns="0" rtlCol="0" anchor="ctr"/>
          <a:lstStyle/>
          <a:p>
            <a:pPr algn="ctr" indent="0" marL="0">
              <a:lnSpc>
                <a:spcPct val="100000"/>
              </a:lnSpc>
              <a:buNone/>
            </a:pPr>
            <a:r>
              <a:rPr lang="en-US" sz="1450" dirty="0">
                <a:solidFill>
                  <a:srgbClr val="272525"/>
                </a:solidFill>
                <a:latin typeface="Source Serif 4 SemiBold" pitchFamily="34" charset="0"/>
                <a:ea typeface="Source Serif 4 SemiBold" pitchFamily="34" charset="-122"/>
                <a:cs typeface="Source Serif 4 SemiBold" pitchFamily="34" charset="-120"/>
              </a:rPr>
              <a:t>1</a:t>
            </a:r>
            <a:endParaRPr lang="en-US" sz="1450" dirty="0"/>
          </a:p>
        </p:txBody>
      </p:sp>
      <p:sp>
        <p:nvSpPr>
          <p:cNvPr id="7" name="Text 3"/>
          <p:cNvSpPr/>
          <p:nvPr/>
        </p:nvSpPr>
        <p:spPr>
          <a:xfrm>
            <a:off x="1281577" y="1432917"/>
            <a:ext cx="1475048" cy="181670"/>
          </a:xfrm>
          <a:prstGeom prst="rect">
            <a:avLst/>
          </a:prstGeom>
          <a:noFill/>
          <a:ln/>
        </p:spPr>
        <p:txBody>
          <a:bodyPr wrap="none" lIns="0" tIns="0" rIns="0" bIns="0" rtlCol="0" anchor="t"/>
          <a:lstStyle/>
          <a:p>
            <a:pPr algn="l" indent="0" marL="0">
              <a:lnSpc>
                <a:spcPct val="104000"/>
              </a:lnSpc>
              <a:buNone/>
            </a:pPr>
            <a:r>
              <a:rPr lang="en-US" sz="1100" dirty="0">
                <a:solidFill>
                  <a:srgbClr val="272525"/>
                </a:solidFill>
                <a:latin typeface="Source Serif 4 SemiBold" pitchFamily="34" charset="0"/>
                <a:ea typeface="Source Serif 4 SemiBold" pitchFamily="34" charset="-122"/>
                <a:cs typeface="Source Serif 4 SemiBold" pitchFamily="34" charset="-120"/>
              </a:rPr>
              <a:t>Attribute Positioning</a:t>
            </a:r>
            <a:endParaRPr lang="en-US" sz="1100" dirty="0"/>
          </a:p>
        </p:txBody>
      </p:sp>
      <p:sp>
        <p:nvSpPr>
          <p:cNvPr id="8" name="Text 4"/>
          <p:cNvSpPr/>
          <p:nvPr/>
        </p:nvSpPr>
        <p:spPr>
          <a:xfrm>
            <a:off x="1281577" y="1660525"/>
            <a:ext cx="5503923" cy="160139"/>
          </a:xfrm>
          <a:prstGeom prst="rect">
            <a:avLst/>
          </a:prstGeom>
          <a:noFill/>
          <a:ln/>
        </p:spPr>
        <p:txBody>
          <a:bodyPr wrap="none" lIns="0" tIns="0" rIns="0" bIns="0" rtlCol="0" anchor="t"/>
          <a:lstStyle/>
          <a:p>
            <a:pPr algn="l" indent="0" marL="0">
              <a:lnSpc>
                <a:spcPct val="108000"/>
              </a:lnSpc>
              <a:buNone/>
            </a:pPr>
            <a:r>
              <a:rPr lang="en-US" sz="950" dirty="0">
                <a:solidFill>
                  <a:srgbClr val="272525"/>
                </a:solidFill>
                <a:latin typeface="Source Sans 3" pitchFamily="34" charset="0"/>
                <a:ea typeface="Source Sans 3" pitchFamily="34" charset="-122"/>
                <a:cs typeface="Source Sans 3" pitchFamily="34" charset="-120"/>
              </a:rPr>
              <a:t>Highlights a specific product feature or benefit. </a:t>
            </a:r>
            <a:pPr algn="l" indent="0" marL="0">
              <a:lnSpc>
                <a:spcPct val="108000"/>
              </a:lnSpc>
              <a:buNone/>
            </a:pPr>
            <a:r>
              <a:rPr lang="en-US" sz="950" b="1" dirty="0">
                <a:solidFill>
                  <a:srgbClr val="272525"/>
                </a:solidFill>
                <a:latin typeface="Source Sans 3 Bold" pitchFamily="34" charset="0"/>
                <a:ea typeface="Source Sans 3 Bold" pitchFamily="34" charset="-122"/>
                <a:cs typeface="Source Sans 3 Bold" pitchFamily="34" charset="-120"/>
              </a:rPr>
              <a:t>Example:</a:t>
            </a:r>
            <a:pPr algn="l" indent="0" marL="0">
              <a:lnSpc>
                <a:spcPct val="108000"/>
              </a:lnSpc>
              <a:buNone/>
            </a:pPr>
            <a:r>
              <a:rPr lang="en-US" sz="950" dirty="0">
                <a:solidFill>
                  <a:srgbClr val="272525"/>
                </a:solidFill>
                <a:latin typeface="Source Sans 3" pitchFamily="34" charset="0"/>
                <a:ea typeface="Source Sans 3" pitchFamily="34" charset="-122"/>
                <a:cs typeface="Source Sans 3" pitchFamily="34" charset="-120"/>
              </a:rPr>
              <a:t> </a:t>
            </a:r>
            <a:pPr algn="l" indent="0" marL="0">
              <a:lnSpc>
                <a:spcPct val="108000"/>
              </a:lnSpc>
              <a:buNone/>
            </a:pPr>
            <a:r>
              <a:rPr lang="en-US" sz="950" dirty="0">
                <a:solidFill>
                  <a:srgbClr val="007BFF"/>
                </a:solidFill>
                <a:latin typeface="Source Sans 3" pitchFamily="34" charset="0"/>
                <a:ea typeface="Source Sans 3" pitchFamily="34" charset="-122"/>
                <a:cs typeface="Source Sans 3" pitchFamily="34" charset="-120"/>
              </a:rPr>
              <a:t>Duracell</a:t>
            </a:r>
            <a:pPr algn="l" indent="0" marL="0">
              <a:lnSpc>
                <a:spcPct val="108000"/>
              </a:lnSpc>
              <a:buNone/>
            </a:pPr>
            <a:r>
              <a:rPr lang="en-US" sz="950" dirty="0">
                <a:solidFill>
                  <a:srgbClr val="272525"/>
                </a:solidFill>
                <a:latin typeface="Source Sans 3" pitchFamily="34" charset="0"/>
                <a:ea typeface="Source Sans 3" pitchFamily="34" charset="-122"/>
                <a:cs typeface="Source Sans 3" pitchFamily="34" charset="-120"/>
              </a:rPr>
              <a:t> for "longer-lasting battery life."</a:t>
            </a:r>
            <a:endParaRPr lang="en-US" sz="950" dirty="0"/>
          </a:p>
        </p:txBody>
      </p:sp>
      <p:pic>
        <p:nvPicPr>
          <p:cNvPr id="9"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98086" y="2114649"/>
            <a:ext cx="6223638" cy="820341"/>
          </a:xfrm>
          <a:prstGeom prst="rect">
            <a:avLst/>
          </a:prstGeom>
        </p:spPr>
      </p:pic>
      <p:sp>
        <p:nvSpPr>
          <p:cNvPr id="10" name="Text 5"/>
          <p:cNvSpPr/>
          <p:nvPr/>
        </p:nvSpPr>
        <p:spPr>
          <a:xfrm>
            <a:off x="862090" y="2408932"/>
            <a:ext cx="185336" cy="231676"/>
          </a:xfrm>
          <a:prstGeom prst="rect">
            <a:avLst/>
          </a:prstGeom>
          <a:noFill/>
          <a:ln/>
        </p:spPr>
        <p:txBody>
          <a:bodyPr wrap="none" lIns="0" tIns="0" rIns="0" bIns="0" rtlCol="0" anchor="ctr"/>
          <a:lstStyle/>
          <a:p>
            <a:pPr algn="ctr" indent="0" marL="0">
              <a:lnSpc>
                <a:spcPct val="100000"/>
              </a:lnSpc>
              <a:buNone/>
            </a:pPr>
            <a:r>
              <a:rPr lang="en-US" sz="1450" dirty="0">
                <a:solidFill>
                  <a:srgbClr val="272525"/>
                </a:solidFill>
                <a:latin typeface="Source Serif 4 SemiBold" pitchFamily="34" charset="0"/>
                <a:ea typeface="Source Serif 4 SemiBold" pitchFamily="34" charset="-122"/>
                <a:cs typeface="Source Serif 4 SemiBold" pitchFamily="34" charset="-120"/>
              </a:rPr>
              <a:t>2</a:t>
            </a:r>
            <a:endParaRPr lang="en-US" sz="1450" dirty="0"/>
          </a:p>
        </p:txBody>
      </p:sp>
      <p:sp>
        <p:nvSpPr>
          <p:cNvPr id="11" name="Text 6"/>
          <p:cNvSpPr/>
          <p:nvPr/>
        </p:nvSpPr>
        <p:spPr>
          <a:xfrm>
            <a:off x="1281577" y="2250877"/>
            <a:ext cx="1945532" cy="181670"/>
          </a:xfrm>
          <a:prstGeom prst="rect">
            <a:avLst/>
          </a:prstGeom>
          <a:noFill/>
          <a:ln/>
        </p:spPr>
        <p:txBody>
          <a:bodyPr wrap="none" lIns="0" tIns="0" rIns="0" bIns="0" rtlCol="0" anchor="t"/>
          <a:lstStyle/>
          <a:p>
            <a:pPr algn="l" indent="0" marL="0">
              <a:lnSpc>
                <a:spcPct val="104000"/>
              </a:lnSpc>
              <a:buNone/>
            </a:pPr>
            <a:r>
              <a:rPr lang="en-US" sz="1100" dirty="0">
                <a:solidFill>
                  <a:srgbClr val="272525"/>
                </a:solidFill>
                <a:latin typeface="Source Serif 4 SemiBold" pitchFamily="34" charset="0"/>
                <a:ea typeface="Source Serif 4 SemiBold" pitchFamily="34" charset="-122"/>
                <a:cs typeface="Source Serif 4 SemiBold" pitchFamily="34" charset="-120"/>
              </a:rPr>
              <a:t>Use/Application Positioning</a:t>
            </a:r>
            <a:endParaRPr lang="en-US" sz="1100" dirty="0"/>
          </a:p>
        </p:txBody>
      </p:sp>
      <p:sp>
        <p:nvSpPr>
          <p:cNvPr id="12" name="Text 7"/>
          <p:cNvSpPr/>
          <p:nvPr/>
        </p:nvSpPr>
        <p:spPr>
          <a:xfrm>
            <a:off x="1281577" y="2478484"/>
            <a:ext cx="5503923" cy="320278"/>
          </a:xfrm>
          <a:prstGeom prst="rect">
            <a:avLst/>
          </a:prstGeom>
          <a:noFill/>
          <a:ln/>
        </p:spPr>
        <p:txBody>
          <a:bodyPr wrap="square" lIns="0" tIns="0" rIns="0" bIns="0" rtlCol="0" anchor="t">
            <a:normAutofit/>
          </a:bodyPr>
          <a:lstStyle/>
          <a:p>
            <a:pPr algn="l" indent="0" marL="0">
              <a:lnSpc>
                <a:spcPct val="108000"/>
              </a:lnSpc>
              <a:buNone/>
            </a:pPr>
            <a:r>
              <a:rPr lang="en-US" sz="950" dirty="0">
                <a:solidFill>
                  <a:srgbClr val="272525"/>
                </a:solidFill>
                <a:latin typeface="Source Sans 3" pitchFamily="34" charset="0"/>
                <a:ea typeface="Source Sans 3" pitchFamily="34" charset="-122"/>
                <a:cs typeface="Source Sans 3" pitchFamily="34" charset="-120"/>
              </a:rPr>
              <a:t>Emphasizes how the product is used or its versatile applications. </a:t>
            </a:r>
            <a:pPr algn="l" indent="0" marL="0">
              <a:lnSpc>
                <a:spcPct val="108000"/>
              </a:lnSpc>
              <a:buNone/>
            </a:pPr>
            <a:r>
              <a:rPr lang="en-US" sz="950" b="1" dirty="0">
                <a:solidFill>
                  <a:srgbClr val="272525"/>
                </a:solidFill>
                <a:latin typeface="Source Sans 3 Bold" pitchFamily="34" charset="0"/>
                <a:ea typeface="Source Sans 3 Bold" pitchFamily="34" charset="-122"/>
                <a:cs typeface="Source Sans 3 Bold" pitchFamily="34" charset="-120"/>
              </a:rPr>
              <a:t>Example:</a:t>
            </a:r>
            <a:pPr algn="l" indent="0" marL="0">
              <a:lnSpc>
                <a:spcPct val="108000"/>
              </a:lnSpc>
              <a:buNone/>
            </a:pPr>
            <a:r>
              <a:rPr lang="en-US" sz="950" dirty="0">
                <a:solidFill>
                  <a:srgbClr val="272525"/>
                </a:solidFill>
                <a:latin typeface="Source Sans 3" pitchFamily="34" charset="0"/>
                <a:ea typeface="Source Sans 3" pitchFamily="34" charset="-122"/>
                <a:cs typeface="Source Sans 3" pitchFamily="34" charset="-120"/>
              </a:rPr>
              <a:t> </a:t>
            </a:r>
            <a:pPr algn="l" indent="0" marL="0">
              <a:lnSpc>
                <a:spcPct val="108000"/>
              </a:lnSpc>
              <a:buNone/>
            </a:pPr>
            <a:r>
              <a:rPr lang="en-US" sz="950" dirty="0">
                <a:solidFill>
                  <a:srgbClr val="007BFF"/>
                </a:solidFill>
                <a:latin typeface="Source Sans 3" pitchFamily="34" charset="0"/>
                <a:ea typeface="Source Sans 3" pitchFamily="34" charset="-122"/>
                <a:cs typeface="Source Sans 3" pitchFamily="34" charset="-120"/>
              </a:rPr>
              <a:t>Arm &amp; Hammer Baking Soda</a:t>
            </a:r>
            <a:pPr algn="l" indent="0" marL="0">
              <a:lnSpc>
                <a:spcPct val="108000"/>
              </a:lnSpc>
              <a:buNone/>
            </a:pPr>
            <a:r>
              <a:rPr lang="en-US" sz="950" dirty="0">
                <a:solidFill>
                  <a:srgbClr val="272525"/>
                </a:solidFill>
                <a:latin typeface="Source Sans 3" pitchFamily="34" charset="0"/>
                <a:ea typeface="Source Sans 3" pitchFamily="34" charset="-122"/>
                <a:cs typeface="Source Sans 3" pitchFamily="34" charset="-120"/>
              </a:rPr>
              <a:t> for "baking, cleaning, and deodorizing."</a:t>
            </a:r>
            <a:endParaRPr lang="en-US" sz="950" dirty="0"/>
          </a:p>
        </p:txBody>
      </p:sp>
      <p:pic>
        <p:nvPicPr>
          <p:cNvPr id="13"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98086" y="3011488"/>
            <a:ext cx="6223638" cy="820341"/>
          </a:xfrm>
          <a:prstGeom prst="rect">
            <a:avLst/>
          </a:prstGeom>
        </p:spPr>
      </p:pic>
      <p:sp>
        <p:nvSpPr>
          <p:cNvPr id="14" name="Text 8"/>
          <p:cNvSpPr/>
          <p:nvPr/>
        </p:nvSpPr>
        <p:spPr>
          <a:xfrm>
            <a:off x="862090" y="3305770"/>
            <a:ext cx="185336" cy="231676"/>
          </a:xfrm>
          <a:prstGeom prst="rect">
            <a:avLst/>
          </a:prstGeom>
          <a:noFill/>
          <a:ln/>
        </p:spPr>
        <p:txBody>
          <a:bodyPr wrap="none" lIns="0" tIns="0" rIns="0" bIns="0" rtlCol="0" anchor="ctr"/>
          <a:lstStyle/>
          <a:p>
            <a:pPr algn="ctr" indent="0" marL="0">
              <a:lnSpc>
                <a:spcPct val="100000"/>
              </a:lnSpc>
              <a:buNone/>
            </a:pPr>
            <a:r>
              <a:rPr lang="en-US" sz="1450" dirty="0">
                <a:solidFill>
                  <a:srgbClr val="272525"/>
                </a:solidFill>
                <a:latin typeface="Source Serif 4 SemiBold" pitchFamily="34" charset="0"/>
                <a:ea typeface="Source Serif 4 SemiBold" pitchFamily="34" charset="-122"/>
                <a:cs typeface="Source Serif 4 SemiBold" pitchFamily="34" charset="-120"/>
              </a:rPr>
              <a:t>3</a:t>
            </a:r>
            <a:endParaRPr lang="en-US" sz="1450" dirty="0"/>
          </a:p>
        </p:txBody>
      </p:sp>
      <p:sp>
        <p:nvSpPr>
          <p:cNvPr id="15" name="Text 9"/>
          <p:cNvSpPr/>
          <p:nvPr/>
        </p:nvSpPr>
        <p:spPr>
          <a:xfrm>
            <a:off x="1281577" y="3147715"/>
            <a:ext cx="1453915" cy="181670"/>
          </a:xfrm>
          <a:prstGeom prst="rect">
            <a:avLst/>
          </a:prstGeom>
          <a:noFill/>
          <a:ln/>
        </p:spPr>
        <p:txBody>
          <a:bodyPr wrap="none" lIns="0" tIns="0" rIns="0" bIns="0" rtlCol="0" anchor="t"/>
          <a:lstStyle/>
          <a:p>
            <a:pPr algn="l" indent="0" marL="0">
              <a:lnSpc>
                <a:spcPct val="104000"/>
              </a:lnSpc>
              <a:buNone/>
            </a:pPr>
            <a:r>
              <a:rPr lang="en-US" sz="1100" dirty="0">
                <a:solidFill>
                  <a:srgbClr val="272525"/>
                </a:solidFill>
                <a:latin typeface="Source Serif 4 SemiBold" pitchFamily="34" charset="0"/>
                <a:ea typeface="Source Serif 4 SemiBold" pitchFamily="34" charset="-122"/>
                <a:cs typeface="Source Serif 4 SemiBold" pitchFamily="34" charset="-120"/>
              </a:rPr>
              <a:t>User Positioning</a:t>
            </a:r>
            <a:endParaRPr lang="en-US" sz="1100" dirty="0"/>
          </a:p>
        </p:txBody>
      </p:sp>
      <p:sp>
        <p:nvSpPr>
          <p:cNvPr id="16" name="Text 10"/>
          <p:cNvSpPr/>
          <p:nvPr/>
        </p:nvSpPr>
        <p:spPr>
          <a:xfrm>
            <a:off x="1281577" y="3375323"/>
            <a:ext cx="5503923" cy="320278"/>
          </a:xfrm>
          <a:prstGeom prst="rect">
            <a:avLst/>
          </a:prstGeom>
          <a:noFill/>
          <a:ln/>
        </p:spPr>
        <p:txBody>
          <a:bodyPr wrap="square" lIns="0" tIns="0" rIns="0" bIns="0" rtlCol="0" anchor="t">
            <a:normAutofit/>
          </a:bodyPr>
          <a:lstStyle/>
          <a:p>
            <a:pPr algn="l" indent="0" marL="0">
              <a:lnSpc>
                <a:spcPct val="108000"/>
              </a:lnSpc>
              <a:buNone/>
            </a:pPr>
            <a:r>
              <a:rPr lang="en-US" sz="950" dirty="0">
                <a:solidFill>
                  <a:srgbClr val="272525"/>
                </a:solidFill>
                <a:latin typeface="Source Sans 3" pitchFamily="34" charset="0"/>
                <a:ea typeface="Source Sans 3" pitchFamily="34" charset="-122"/>
                <a:cs typeface="Source Sans 3" pitchFamily="34" charset="-120"/>
              </a:rPr>
              <a:t>Associates the product with a particular user group or lifestyle. </a:t>
            </a:r>
            <a:pPr algn="l" indent="0" marL="0">
              <a:lnSpc>
                <a:spcPct val="108000"/>
              </a:lnSpc>
              <a:buNone/>
            </a:pPr>
            <a:r>
              <a:rPr lang="en-US" sz="950" b="1" dirty="0">
                <a:solidFill>
                  <a:srgbClr val="272525"/>
                </a:solidFill>
                <a:latin typeface="Source Sans 3 Bold" pitchFamily="34" charset="0"/>
                <a:ea typeface="Source Sans 3 Bold" pitchFamily="34" charset="-122"/>
                <a:cs typeface="Source Sans 3 Bold" pitchFamily="34" charset="-120"/>
              </a:rPr>
              <a:t>Example:</a:t>
            </a:r>
            <a:pPr algn="l" indent="0" marL="0">
              <a:lnSpc>
                <a:spcPct val="108000"/>
              </a:lnSpc>
              <a:buNone/>
            </a:pPr>
            <a:r>
              <a:rPr lang="en-US" sz="950" dirty="0">
                <a:solidFill>
                  <a:srgbClr val="272525"/>
                </a:solidFill>
                <a:latin typeface="Source Sans 3" pitchFamily="34" charset="0"/>
                <a:ea typeface="Source Sans 3" pitchFamily="34" charset="-122"/>
                <a:cs typeface="Source Sans 3" pitchFamily="34" charset="-120"/>
              </a:rPr>
              <a:t> </a:t>
            </a:r>
            <a:pPr algn="l" indent="0" marL="0">
              <a:lnSpc>
                <a:spcPct val="108000"/>
              </a:lnSpc>
              <a:buNone/>
            </a:pPr>
            <a:r>
              <a:rPr lang="en-US" sz="950" dirty="0">
                <a:solidFill>
                  <a:srgbClr val="007BFF"/>
                </a:solidFill>
                <a:latin typeface="Source Sans 3" pitchFamily="34" charset="0"/>
                <a:ea typeface="Source Sans 3" pitchFamily="34" charset="-122"/>
                <a:cs typeface="Source Sans 3" pitchFamily="34" charset="-120"/>
              </a:rPr>
              <a:t>Harley-Davidson</a:t>
            </a:r>
            <a:pPr algn="l" indent="0" marL="0">
              <a:lnSpc>
                <a:spcPct val="108000"/>
              </a:lnSpc>
              <a:buNone/>
            </a:pPr>
            <a:r>
              <a:rPr lang="en-US" sz="950" dirty="0">
                <a:solidFill>
                  <a:srgbClr val="272525"/>
                </a:solidFill>
                <a:latin typeface="Source Sans 3" pitchFamily="34" charset="0"/>
                <a:ea typeface="Source Sans 3" pitchFamily="34" charset="-122"/>
                <a:cs typeface="Source Sans 3" pitchFamily="34" charset="-120"/>
              </a:rPr>
              <a:t> for "rugged individualists."</a:t>
            </a:r>
            <a:endParaRPr lang="en-US" sz="950" dirty="0"/>
          </a:p>
        </p:txBody>
      </p:sp>
      <p:pic>
        <p:nvPicPr>
          <p:cNvPr id="17"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98086" y="3908326"/>
            <a:ext cx="6223638" cy="741462"/>
          </a:xfrm>
          <a:prstGeom prst="rect">
            <a:avLst/>
          </a:prstGeom>
        </p:spPr>
      </p:pic>
      <p:sp>
        <p:nvSpPr>
          <p:cNvPr id="18" name="Text 11"/>
          <p:cNvSpPr/>
          <p:nvPr/>
        </p:nvSpPr>
        <p:spPr>
          <a:xfrm>
            <a:off x="862090" y="4163219"/>
            <a:ext cx="185336" cy="231676"/>
          </a:xfrm>
          <a:prstGeom prst="rect">
            <a:avLst/>
          </a:prstGeom>
          <a:noFill/>
          <a:ln/>
        </p:spPr>
        <p:txBody>
          <a:bodyPr wrap="none" lIns="0" tIns="0" rIns="0" bIns="0" rtlCol="0" anchor="ctr"/>
          <a:lstStyle/>
          <a:p>
            <a:pPr algn="ctr" indent="0" marL="0">
              <a:lnSpc>
                <a:spcPct val="100000"/>
              </a:lnSpc>
              <a:buNone/>
            </a:pPr>
            <a:r>
              <a:rPr lang="en-US" sz="1450" dirty="0">
                <a:solidFill>
                  <a:srgbClr val="272525"/>
                </a:solidFill>
                <a:latin typeface="Source Serif 4 SemiBold" pitchFamily="34" charset="0"/>
                <a:ea typeface="Source Serif 4 SemiBold" pitchFamily="34" charset="-122"/>
                <a:cs typeface="Source Serif 4 SemiBold" pitchFamily="34" charset="-120"/>
              </a:rPr>
              <a:t>4</a:t>
            </a:r>
            <a:endParaRPr lang="en-US" sz="1450" dirty="0"/>
          </a:p>
        </p:txBody>
      </p:sp>
      <p:sp>
        <p:nvSpPr>
          <p:cNvPr id="19" name="Text 12"/>
          <p:cNvSpPr/>
          <p:nvPr/>
        </p:nvSpPr>
        <p:spPr>
          <a:xfrm>
            <a:off x="1281577" y="4044553"/>
            <a:ext cx="1635779" cy="181670"/>
          </a:xfrm>
          <a:prstGeom prst="rect">
            <a:avLst/>
          </a:prstGeom>
          <a:noFill/>
          <a:ln/>
        </p:spPr>
        <p:txBody>
          <a:bodyPr wrap="none" lIns="0" tIns="0" rIns="0" bIns="0" rtlCol="0" anchor="t"/>
          <a:lstStyle/>
          <a:p>
            <a:pPr algn="l" indent="0" marL="0">
              <a:lnSpc>
                <a:spcPct val="104000"/>
              </a:lnSpc>
              <a:buNone/>
            </a:pPr>
            <a:r>
              <a:rPr lang="en-US" sz="1100" dirty="0">
                <a:solidFill>
                  <a:srgbClr val="272525"/>
                </a:solidFill>
                <a:latin typeface="Source Serif 4 SemiBold" pitchFamily="34" charset="0"/>
                <a:ea typeface="Source Serif 4 SemiBold" pitchFamily="34" charset="-122"/>
                <a:cs typeface="Source Serif 4 SemiBold" pitchFamily="34" charset="-120"/>
              </a:rPr>
              <a:t>Competitor Positioning</a:t>
            </a:r>
            <a:endParaRPr lang="en-US" sz="1100" dirty="0"/>
          </a:p>
        </p:txBody>
      </p:sp>
      <p:sp>
        <p:nvSpPr>
          <p:cNvPr id="20" name="Text 13"/>
          <p:cNvSpPr/>
          <p:nvPr/>
        </p:nvSpPr>
        <p:spPr>
          <a:xfrm>
            <a:off x="1281577" y="4272161"/>
            <a:ext cx="5503923" cy="160139"/>
          </a:xfrm>
          <a:prstGeom prst="rect">
            <a:avLst/>
          </a:prstGeom>
          <a:noFill/>
          <a:ln/>
        </p:spPr>
        <p:txBody>
          <a:bodyPr wrap="none" lIns="0" tIns="0" rIns="0" bIns="0" rtlCol="0" anchor="t"/>
          <a:lstStyle/>
          <a:p>
            <a:pPr algn="l" indent="0" marL="0">
              <a:lnSpc>
                <a:spcPct val="108000"/>
              </a:lnSpc>
              <a:buNone/>
            </a:pPr>
            <a:r>
              <a:rPr lang="en-US" sz="950" dirty="0">
                <a:solidFill>
                  <a:srgbClr val="272525"/>
                </a:solidFill>
                <a:latin typeface="Source Sans 3" pitchFamily="34" charset="0"/>
                <a:ea typeface="Source Sans 3" pitchFamily="34" charset="-122"/>
                <a:cs typeface="Source Sans 3" pitchFamily="34" charset="-120"/>
              </a:rPr>
              <a:t>Positions the product directly against a competitor. </a:t>
            </a:r>
            <a:pPr algn="l" indent="0" marL="0">
              <a:lnSpc>
                <a:spcPct val="108000"/>
              </a:lnSpc>
              <a:buNone/>
            </a:pPr>
            <a:r>
              <a:rPr lang="en-US" sz="950" b="1" dirty="0">
                <a:solidFill>
                  <a:srgbClr val="272525"/>
                </a:solidFill>
                <a:latin typeface="Source Sans 3 Bold" pitchFamily="34" charset="0"/>
                <a:ea typeface="Source Sans 3 Bold" pitchFamily="34" charset="-122"/>
                <a:cs typeface="Source Sans 3 Bold" pitchFamily="34" charset="-120"/>
              </a:rPr>
              <a:t>Example:</a:t>
            </a:r>
            <a:pPr algn="l" indent="0" marL="0">
              <a:lnSpc>
                <a:spcPct val="108000"/>
              </a:lnSpc>
              <a:buNone/>
            </a:pPr>
            <a:r>
              <a:rPr lang="en-US" sz="950" dirty="0">
                <a:solidFill>
                  <a:srgbClr val="272525"/>
                </a:solidFill>
                <a:latin typeface="Source Sans 3" pitchFamily="34" charset="0"/>
                <a:ea typeface="Source Sans 3" pitchFamily="34" charset="-122"/>
                <a:cs typeface="Source Sans 3" pitchFamily="34" charset="-120"/>
              </a:rPr>
              <a:t> </a:t>
            </a:r>
            <a:pPr algn="l" indent="0" marL="0">
              <a:lnSpc>
                <a:spcPct val="108000"/>
              </a:lnSpc>
              <a:buNone/>
            </a:pPr>
            <a:r>
              <a:rPr lang="en-US" sz="950" dirty="0">
                <a:solidFill>
                  <a:srgbClr val="007BFF"/>
                </a:solidFill>
                <a:latin typeface="Source Sans 3" pitchFamily="34" charset="0"/>
                <a:ea typeface="Source Sans 3" pitchFamily="34" charset="-122"/>
                <a:cs typeface="Source Sans 3" pitchFamily="34" charset="-120"/>
              </a:rPr>
              <a:t>Pepsi's</a:t>
            </a:r>
            <a:pPr algn="l" indent="0" marL="0">
              <a:lnSpc>
                <a:spcPct val="108000"/>
              </a:lnSpc>
              <a:buNone/>
            </a:pPr>
            <a:r>
              <a:rPr lang="en-US" sz="950" dirty="0">
                <a:solidFill>
                  <a:srgbClr val="272525"/>
                </a:solidFill>
                <a:latin typeface="Source Sans 3" pitchFamily="34" charset="0"/>
                <a:ea typeface="Source Sans 3" pitchFamily="34" charset="-122"/>
                <a:cs typeface="Source Sans 3" pitchFamily="34" charset="-120"/>
              </a:rPr>
              <a:t> "Pepsi Challenge" against Coke.</a:t>
            </a:r>
            <a:endParaRPr lang="en-US" sz="950" dirty="0"/>
          </a:p>
        </p:txBody>
      </p:sp>
      <p:pic>
        <p:nvPicPr>
          <p:cNvPr id="21" name="Image 5" descr="preencoded.png">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98086" y="4726285"/>
            <a:ext cx="6223638" cy="741462"/>
          </a:xfrm>
          <a:prstGeom prst="rect">
            <a:avLst/>
          </a:prstGeom>
        </p:spPr>
      </p:pic>
      <p:sp>
        <p:nvSpPr>
          <p:cNvPr id="22" name="Text 14"/>
          <p:cNvSpPr/>
          <p:nvPr/>
        </p:nvSpPr>
        <p:spPr>
          <a:xfrm>
            <a:off x="862090" y="4981178"/>
            <a:ext cx="185336" cy="231676"/>
          </a:xfrm>
          <a:prstGeom prst="rect">
            <a:avLst/>
          </a:prstGeom>
          <a:noFill/>
          <a:ln/>
        </p:spPr>
        <p:txBody>
          <a:bodyPr wrap="none" lIns="0" tIns="0" rIns="0" bIns="0" rtlCol="0" anchor="ctr"/>
          <a:lstStyle/>
          <a:p>
            <a:pPr algn="ctr" indent="0" marL="0">
              <a:lnSpc>
                <a:spcPct val="100000"/>
              </a:lnSpc>
              <a:buNone/>
            </a:pPr>
            <a:r>
              <a:rPr lang="en-US" sz="1450" dirty="0">
                <a:solidFill>
                  <a:srgbClr val="272525"/>
                </a:solidFill>
                <a:latin typeface="Source Serif 4 SemiBold" pitchFamily="34" charset="0"/>
                <a:ea typeface="Source Serif 4 SemiBold" pitchFamily="34" charset="-122"/>
                <a:cs typeface="Source Serif 4 SemiBold" pitchFamily="34" charset="-120"/>
              </a:rPr>
              <a:t>5</a:t>
            </a:r>
            <a:endParaRPr lang="en-US" sz="1450" dirty="0"/>
          </a:p>
        </p:txBody>
      </p:sp>
      <p:sp>
        <p:nvSpPr>
          <p:cNvPr id="23" name="Text 15"/>
          <p:cNvSpPr/>
          <p:nvPr/>
        </p:nvSpPr>
        <p:spPr>
          <a:xfrm>
            <a:off x="1281577" y="4862512"/>
            <a:ext cx="1453915" cy="181670"/>
          </a:xfrm>
          <a:prstGeom prst="rect">
            <a:avLst/>
          </a:prstGeom>
          <a:noFill/>
          <a:ln/>
        </p:spPr>
        <p:txBody>
          <a:bodyPr wrap="none" lIns="0" tIns="0" rIns="0" bIns="0" rtlCol="0" anchor="t"/>
          <a:lstStyle/>
          <a:p>
            <a:pPr algn="l" indent="0" marL="0">
              <a:lnSpc>
                <a:spcPct val="104000"/>
              </a:lnSpc>
              <a:buNone/>
            </a:pPr>
            <a:r>
              <a:rPr lang="en-US" sz="1100" dirty="0">
                <a:solidFill>
                  <a:srgbClr val="272525"/>
                </a:solidFill>
                <a:latin typeface="Source Serif 4 SemiBold" pitchFamily="34" charset="0"/>
                <a:ea typeface="Source Serif 4 SemiBold" pitchFamily="34" charset="-122"/>
                <a:cs typeface="Source Serif 4 SemiBold" pitchFamily="34" charset="-120"/>
              </a:rPr>
              <a:t>Benefit Positioning</a:t>
            </a:r>
            <a:endParaRPr lang="en-US" sz="1100" dirty="0"/>
          </a:p>
        </p:txBody>
      </p:sp>
      <p:sp>
        <p:nvSpPr>
          <p:cNvPr id="24" name="Text 16"/>
          <p:cNvSpPr/>
          <p:nvPr/>
        </p:nvSpPr>
        <p:spPr>
          <a:xfrm>
            <a:off x="1281577" y="5090120"/>
            <a:ext cx="5503923" cy="160139"/>
          </a:xfrm>
          <a:prstGeom prst="rect">
            <a:avLst/>
          </a:prstGeom>
          <a:noFill/>
          <a:ln/>
        </p:spPr>
        <p:txBody>
          <a:bodyPr wrap="none" lIns="0" tIns="0" rIns="0" bIns="0" rtlCol="0" anchor="t"/>
          <a:lstStyle/>
          <a:p>
            <a:pPr algn="l" indent="0" marL="0">
              <a:lnSpc>
                <a:spcPct val="108000"/>
              </a:lnSpc>
              <a:buNone/>
            </a:pPr>
            <a:r>
              <a:rPr lang="en-US" sz="950" dirty="0">
                <a:solidFill>
                  <a:srgbClr val="272525"/>
                </a:solidFill>
                <a:latin typeface="Source Sans 3" pitchFamily="34" charset="0"/>
                <a:ea typeface="Source Sans 3" pitchFamily="34" charset="-122"/>
                <a:cs typeface="Source Sans 3" pitchFamily="34" charset="-120"/>
              </a:rPr>
              <a:t>Stresses the key benefit the consumer receives. </a:t>
            </a:r>
            <a:pPr algn="l" indent="0" marL="0">
              <a:lnSpc>
                <a:spcPct val="108000"/>
              </a:lnSpc>
              <a:buNone/>
            </a:pPr>
            <a:r>
              <a:rPr lang="en-US" sz="950" b="1" dirty="0">
                <a:solidFill>
                  <a:srgbClr val="272525"/>
                </a:solidFill>
                <a:latin typeface="Source Sans 3 Bold" pitchFamily="34" charset="0"/>
                <a:ea typeface="Source Sans 3 Bold" pitchFamily="34" charset="-122"/>
                <a:cs typeface="Source Sans 3 Bold" pitchFamily="34" charset="-120"/>
              </a:rPr>
              <a:t>Example:</a:t>
            </a:r>
            <a:pPr algn="l" indent="0" marL="0">
              <a:lnSpc>
                <a:spcPct val="108000"/>
              </a:lnSpc>
              <a:buNone/>
            </a:pPr>
            <a:r>
              <a:rPr lang="en-US" sz="950" dirty="0">
                <a:solidFill>
                  <a:srgbClr val="272525"/>
                </a:solidFill>
                <a:latin typeface="Source Sans 3" pitchFamily="34" charset="0"/>
                <a:ea typeface="Source Sans 3" pitchFamily="34" charset="-122"/>
                <a:cs typeface="Source Sans 3" pitchFamily="34" charset="-120"/>
              </a:rPr>
              <a:t> </a:t>
            </a:r>
            <a:pPr algn="l" indent="0" marL="0">
              <a:lnSpc>
                <a:spcPct val="108000"/>
              </a:lnSpc>
              <a:buNone/>
            </a:pPr>
            <a:r>
              <a:rPr lang="en-US" sz="950" dirty="0">
                <a:solidFill>
                  <a:srgbClr val="007BFF"/>
                </a:solidFill>
                <a:latin typeface="Source Sans 3" pitchFamily="34" charset="0"/>
                <a:ea typeface="Source Sans 3" pitchFamily="34" charset="-122"/>
                <a:cs typeface="Source Sans 3" pitchFamily="34" charset="-120"/>
              </a:rPr>
              <a:t>Volvo</a:t>
            </a:r>
            <a:pPr algn="l" indent="0" marL="0">
              <a:lnSpc>
                <a:spcPct val="108000"/>
              </a:lnSpc>
              <a:buNone/>
            </a:pPr>
            <a:r>
              <a:rPr lang="en-US" sz="950" dirty="0">
                <a:solidFill>
                  <a:srgbClr val="272525"/>
                </a:solidFill>
                <a:latin typeface="Source Sans 3" pitchFamily="34" charset="0"/>
                <a:ea typeface="Source Sans 3" pitchFamily="34" charset="-122"/>
                <a:cs typeface="Source Sans 3" pitchFamily="34" charset="-120"/>
              </a:rPr>
              <a:t> emphasizing "safety features."</a:t>
            </a:r>
            <a:endParaRPr lang="en-US" sz="950" dirty="0"/>
          </a:p>
        </p:txBody>
      </p:sp>
      <p:pic>
        <p:nvPicPr>
          <p:cNvPr id="25" name="Image 6" descr="preencoded.png">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98086" y="5544245"/>
            <a:ext cx="6223638" cy="741462"/>
          </a:xfrm>
          <a:prstGeom prst="rect">
            <a:avLst/>
          </a:prstGeom>
        </p:spPr>
      </p:pic>
      <p:sp>
        <p:nvSpPr>
          <p:cNvPr id="26" name="Text 17"/>
          <p:cNvSpPr/>
          <p:nvPr/>
        </p:nvSpPr>
        <p:spPr>
          <a:xfrm>
            <a:off x="862090" y="5799138"/>
            <a:ext cx="185336" cy="231676"/>
          </a:xfrm>
          <a:prstGeom prst="rect">
            <a:avLst/>
          </a:prstGeom>
          <a:noFill/>
          <a:ln/>
        </p:spPr>
        <p:txBody>
          <a:bodyPr wrap="none" lIns="0" tIns="0" rIns="0" bIns="0" rtlCol="0" anchor="ctr"/>
          <a:lstStyle/>
          <a:p>
            <a:pPr algn="ctr" indent="0" marL="0">
              <a:lnSpc>
                <a:spcPct val="100000"/>
              </a:lnSpc>
              <a:buNone/>
            </a:pPr>
            <a:r>
              <a:rPr lang="en-US" sz="1450" dirty="0">
                <a:solidFill>
                  <a:srgbClr val="272525"/>
                </a:solidFill>
                <a:latin typeface="Source Serif 4 SemiBold" pitchFamily="34" charset="0"/>
                <a:ea typeface="Source Serif 4 SemiBold" pitchFamily="34" charset="-122"/>
                <a:cs typeface="Source Serif 4 SemiBold" pitchFamily="34" charset="-120"/>
              </a:rPr>
              <a:t>6</a:t>
            </a:r>
            <a:endParaRPr lang="en-US" sz="1450" dirty="0"/>
          </a:p>
        </p:txBody>
      </p:sp>
      <p:sp>
        <p:nvSpPr>
          <p:cNvPr id="27" name="Text 18"/>
          <p:cNvSpPr/>
          <p:nvPr/>
        </p:nvSpPr>
        <p:spPr>
          <a:xfrm>
            <a:off x="1281577" y="5680472"/>
            <a:ext cx="1764859" cy="181670"/>
          </a:xfrm>
          <a:prstGeom prst="rect">
            <a:avLst/>
          </a:prstGeom>
          <a:noFill/>
          <a:ln/>
        </p:spPr>
        <p:txBody>
          <a:bodyPr wrap="none" lIns="0" tIns="0" rIns="0" bIns="0" rtlCol="0" anchor="t"/>
          <a:lstStyle/>
          <a:p>
            <a:pPr algn="l" indent="0" marL="0">
              <a:lnSpc>
                <a:spcPct val="104000"/>
              </a:lnSpc>
              <a:buNone/>
            </a:pPr>
            <a:r>
              <a:rPr lang="en-US" sz="1100" dirty="0">
                <a:solidFill>
                  <a:srgbClr val="272525"/>
                </a:solidFill>
                <a:latin typeface="Source Serif 4 SemiBold" pitchFamily="34" charset="0"/>
                <a:ea typeface="Source Serif 4 SemiBold" pitchFamily="34" charset="-122"/>
                <a:cs typeface="Source Serif 4 SemiBold" pitchFamily="34" charset="-120"/>
              </a:rPr>
              <a:t>Quality/Price Positioning</a:t>
            </a:r>
            <a:endParaRPr lang="en-US" sz="1100" dirty="0"/>
          </a:p>
        </p:txBody>
      </p:sp>
      <p:sp>
        <p:nvSpPr>
          <p:cNvPr id="28" name="Text 19"/>
          <p:cNvSpPr/>
          <p:nvPr/>
        </p:nvSpPr>
        <p:spPr>
          <a:xfrm>
            <a:off x="1281577" y="5908080"/>
            <a:ext cx="5503923" cy="160139"/>
          </a:xfrm>
          <a:prstGeom prst="rect">
            <a:avLst/>
          </a:prstGeom>
          <a:noFill/>
          <a:ln/>
        </p:spPr>
        <p:txBody>
          <a:bodyPr wrap="none" lIns="0" tIns="0" rIns="0" bIns="0" rtlCol="0" anchor="t"/>
          <a:lstStyle/>
          <a:p>
            <a:pPr algn="l" indent="0" marL="0">
              <a:lnSpc>
                <a:spcPct val="108000"/>
              </a:lnSpc>
              <a:buNone/>
            </a:pPr>
            <a:r>
              <a:rPr lang="en-US" sz="950" dirty="0">
                <a:solidFill>
                  <a:srgbClr val="272525"/>
                </a:solidFill>
                <a:latin typeface="Source Sans 3" pitchFamily="34" charset="0"/>
                <a:ea typeface="Source Sans 3" pitchFamily="34" charset="-122"/>
                <a:cs typeface="Source Sans 3" pitchFamily="34" charset="-120"/>
              </a:rPr>
              <a:t>Highlights the product's quality level or price point. </a:t>
            </a:r>
            <a:pPr algn="l" indent="0" marL="0">
              <a:lnSpc>
                <a:spcPct val="108000"/>
              </a:lnSpc>
              <a:buNone/>
            </a:pPr>
            <a:r>
              <a:rPr lang="en-US" sz="950" b="1" dirty="0">
                <a:solidFill>
                  <a:srgbClr val="272525"/>
                </a:solidFill>
                <a:latin typeface="Source Sans 3 Bold" pitchFamily="34" charset="0"/>
                <a:ea typeface="Source Sans 3 Bold" pitchFamily="34" charset="-122"/>
                <a:cs typeface="Source Sans 3 Bold" pitchFamily="34" charset="-120"/>
              </a:rPr>
              <a:t>Example:</a:t>
            </a:r>
            <a:pPr algn="l" indent="0" marL="0">
              <a:lnSpc>
                <a:spcPct val="108000"/>
              </a:lnSpc>
              <a:buNone/>
            </a:pPr>
            <a:r>
              <a:rPr lang="en-US" sz="950" dirty="0">
                <a:solidFill>
                  <a:srgbClr val="272525"/>
                </a:solidFill>
                <a:latin typeface="Source Sans 3" pitchFamily="34" charset="0"/>
                <a:ea typeface="Source Sans 3" pitchFamily="34" charset="-122"/>
                <a:cs typeface="Source Sans 3" pitchFamily="34" charset="-120"/>
              </a:rPr>
              <a:t> </a:t>
            </a:r>
            <a:pPr algn="l" indent="0" marL="0">
              <a:lnSpc>
                <a:spcPct val="108000"/>
              </a:lnSpc>
              <a:buNone/>
            </a:pPr>
            <a:r>
              <a:rPr lang="en-US" sz="950" dirty="0">
                <a:solidFill>
                  <a:srgbClr val="007BFF"/>
                </a:solidFill>
                <a:latin typeface="Source Sans 3" pitchFamily="34" charset="0"/>
                <a:ea typeface="Source Sans 3" pitchFamily="34" charset="-122"/>
                <a:cs typeface="Source Sans 3" pitchFamily="34" charset="-120"/>
              </a:rPr>
              <a:t>Walmart</a:t>
            </a:r>
            <a:pPr algn="l" indent="0" marL="0">
              <a:lnSpc>
                <a:spcPct val="108000"/>
              </a:lnSpc>
              <a:buNone/>
            </a:pPr>
            <a:r>
              <a:rPr lang="en-US" sz="950" dirty="0">
                <a:solidFill>
                  <a:srgbClr val="272525"/>
                </a:solidFill>
                <a:latin typeface="Source Sans 3" pitchFamily="34" charset="0"/>
                <a:ea typeface="Source Sans 3" pitchFamily="34" charset="-122"/>
                <a:cs typeface="Source Sans 3" pitchFamily="34" charset="-120"/>
              </a:rPr>
              <a:t> for "everyday low prices.</a:t>
            </a:r>
            <a:endParaRPr lang="en-US" sz="95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0"/>
          <p:cNvSpPr/>
          <p:nvPr/>
        </p:nvSpPr>
        <p:spPr>
          <a:xfrm>
            <a:off x="698086" y="894755"/>
            <a:ext cx="5824888" cy="586680"/>
          </a:xfrm>
          <a:prstGeom prst="rect">
            <a:avLst/>
          </a:prstGeom>
          <a:noFill/>
          <a:ln/>
        </p:spPr>
        <p:txBody>
          <a:bodyPr wrap="none" lIns="0" tIns="0" rIns="0" bIns="0" rtlCol="0" anchor="t"/>
          <a:lstStyle/>
          <a:p>
            <a:pPr algn="l" indent="0" marL="0">
              <a:lnSpc>
                <a:spcPct val="104000"/>
              </a:lnSpc>
              <a:buNone/>
            </a:pPr>
            <a:r>
              <a:rPr lang="en-US" sz="3650" dirty="0">
                <a:solidFill>
                  <a:srgbClr val="000000"/>
                </a:solidFill>
                <a:latin typeface="Source Serif 4 SemiBold" pitchFamily="34" charset="0"/>
                <a:ea typeface="Source Serif 4 SemiBold" pitchFamily="34" charset="-122"/>
                <a:cs typeface="Source Serif 4 SemiBold" pitchFamily="34" charset="-120"/>
              </a:rPr>
              <a:t>Taglines &amp; Consistency</a:t>
            </a:r>
            <a:endParaRPr lang="en-US" sz="3650" dirty="0"/>
          </a:p>
        </p:txBody>
      </p:sp>
      <p:sp>
        <p:nvSpPr>
          <p:cNvPr id="3" name="Shape 1"/>
          <p:cNvSpPr/>
          <p:nvPr/>
        </p:nvSpPr>
        <p:spPr>
          <a:xfrm>
            <a:off x="698086" y="2004913"/>
            <a:ext cx="2477529" cy="2073473"/>
          </a:xfrm>
          <a:prstGeom prst="roundRect">
            <a:avLst>
              <a:gd name="adj" fmla="val 4041"/>
            </a:avLst>
          </a:prstGeom>
          <a:solidFill>
            <a:srgbClr val="FFFFFF">
              <a:alpha val="95000"/>
            </a:srgbClr>
          </a:solidFill>
          <a:ln w="25399">
            <a:solidFill>
              <a:srgbClr val="D6BADD"/>
            </a:solidFill>
            <a:prstDash val="solid"/>
          </a:ln>
        </p:spPr>
      </p:sp>
      <p:pic>
        <p:nvPicPr>
          <p:cNvPr id="4" name="Image 0" descr="preencoded.png">    </p:cNvPr>
          <p:cNvPicPr>
            <a:picLocks noChangeAspect="1"/>
          </p:cNvPicPr>
          <p:nvPr/>
        </p:nvPicPr>
        <p:blipFill>
          <a:blip r:embed="rId1"/>
          <a:stretch>
            <a:fillRect/>
          </a:stretch>
        </p:blipFill>
        <p:spPr>
          <a:xfrm>
            <a:off x="603830" y="1910655"/>
            <a:ext cx="239310" cy="239316"/>
          </a:xfrm>
          <a:prstGeom prst="rect">
            <a:avLst/>
          </a:prstGeom>
        </p:spPr>
      </p:pic>
      <p:pic>
        <p:nvPicPr>
          <p:cNvPr id="5" name="Image 1" descr="preencoded.png">    </p:cNvPr>
          <p:cNvPicPr>
            <a:picLocks noChangeAspect="1"/>
          </p:cNvPicPr>
          <p:nvPr/>
        </p:nvPicPr>
        <p:blipFill>
          <a:blip r:embed="rId2"/>
          <a:stretch>
            <a:fillRect/>
          </a:stretch>
        </p:blipFill>
        <p:spPr>
          <a:xfrm>
            <a:off x="3030561" y="3933329"/>
            <a:ext cx="239310" cy="239316"/>
          </a:xfrm>
          <a:prstGeom prst="rect">
            <a:avLst/>
          </a:prstGeom>
        </p:spPr>
      </p:pic>
      <p:sp>
        <p:nvSpPr>
          <p:cNvPr id="6" name="Text 2"/>
          <p:cNvSpPr/>
          <p:nvPr/>
        </p:nvSpPr>
        <p:spPr>
          <a:xfrm>
            <a:off x="1022622" y="2329458"/>
            <a:ext cx="1828457"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"Just Do It"</a:t>
            </a:r>
            <a:endParaRPr lang="en-US" sz="1800" dirty="0"/>
          </a:p>
        </p:txBody>
      </p:sp>
      <p:sp>
        <p:nvSpPr>
          <p:cNvPr id="7" name="Text 3"/>
          <p:cNvSpPr/>
          <p:nvPr/>
        </p:nvSpPr>
        <p:spPr>
          <a:xfrm>
            <a:off x="1022622" y="2822178"/>
            <a:ext cx="1828457" cy="319187"/>
          </a:xfrm>
          <a:prstGeom prst="rect">
            <a:avLst/>
          </a:prstGeom>
          <a:noFill/>
          <a:ln/>
        </p:spPr>
        <p:txBody>
          <a:bodyPr wrap="none" lIns="0" tIns="0" rIns="0" bIns="0" rtlCol="0" anchor="t"/>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Nike</a:t>
            </a:r>
            <a:endParaRPr lang="en-US" sz="1550" dirty="0"/>
          </a:p>
        </p:txBody>
      </p:sp>
      <p:sp>
        <p:nvSpPr>
          <p:cNvPr id="8" name="Shape 4"/>
          <p:cNvSpPr/>
          <p:nvPr/>
        </p:nvSpPr>
        <p:spPr>
          <a:xfrm>
            <a:off x="3375040" y="2004913"/>
            <a:ext cx="2477529" cy="2073473"/>
          </a:xfrm>
          <a:prstGeom prst="roundRect">
            <a:avLst>
              <a:gd name="adj" fmla="val 4041"/>
            </a:avLst>
          </a:prstGeom>
          <a:solidFill>
            <a:srgbClr val="FFFFFF">
              <a:alpha val="95000"/>
            </a:srgbClr>
          </a:solidFill>
          <a:ln w="25399">
            <a:solidFill>
              <a:srgbClr val="D6BADD"/>
            </a:solidFill>
            <a:prstDash val="solid"/>
          </a:ln>
        </p:spPr>
      </p:sp>
      <p:pic>
        <p:nvPicPr>
          <p:cNvPr id="9" name="Image 2" descr="preencoded.png">    </p:cNvPr>
          <p:cNvPicPr>
            <a:picLocks noChangeAspect="1"/>
          </p:cNvPicPr>
          <p:nvPr/>
        </p:nvPicPr>
        <p:blipFill>
          <a:blip r:embed="rId3"/>
          <a:stretch>
            <a:fillRect/>
          </a:stretch>
        </p:blipFill>
        <p:spPr>
          <a:xfrm>
            <a:off x="3280784" y="1910655"/>
            <a:ext cx="239310" cy="239316"/>
          </a:xfrm>
          <a:prstGeom prst="rect">
            <a:avLst/>
          </a:prstGeom>
        </p:spPr>
      </p:pic>
      <p:pic>
        <p:nvPicPr>
          <p:cNvPr id="10" name="Image 3" descr="preencoded.png">    </p:cNvPr>
          <p:cNvPicPr>
            <a:picLocks noChangeAspect="1"/>
          </p:cNvPicPr>
          <p:nvPr/>
        </p:nvPicPr>
        <p:blipFill>
          <a:blip r:embed="rId4"/>
          <a:stretch>
            <a:fillRect/>
          </a:stretch>
        </p:blipFill>
        <p:spPr>
          <a:xfrm>
            <a:off x="5707515" y="3933329"/>
            <a:ext cx="239310" cy="239316"/>
          </a:xfrm>
          <a:prstGeom prst="rect">
            <a:avLst/>
          </a:prstGeom>
        </p:spPr>
      </p:pic>
      <p:sp>
        <p:nvSpPr>
          <p:cNvPr id="11" name="Text 5"/>
          <p:cNvSpPr/>
          <p:nvPr/>
        </p:nvSpPr>
        <p:spPr>
          <a:xfrm>
            <a:off x="3699576" y="2329458"/>
            <a:ext cx="1828457" cy="586581"/>
          </a:xfrm>
          <a:prstGeom prst="rect">
            <a:avLst/>
          </a:prstGeom>
          <a:noFill/>
          <a:ln/>
        </p:spPr>
        <p:txBody>
          <a:bodyPr wrap="square" lIns="0" tIns="0" rIns="0" bIns="0" rtlCol="0" anchor="t">
            <a:normAutofit/>
          </a:bodyPr>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"Because I'm Worth It"</a:t>
            </a:r>
            <a:endParaRPr lang="en-US" sz="1800" dirty="0"/>
          </a:p>
        </p:txBody>
      </p:sp>
      <p:sp>
        <p:nvSpPr>
          <p:cNvPr id="12" name="Text 6"/>
          <p:cNvSpPr/>
          <p:nvPr/>
        </p:nvSpPr>
        <p:spPr>
          <a:xfrm>
            <a:off x="3699576" y="3115469"/>
            <a:ext cx="1828457" cy="638373"/>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L'Oreal Paris — 40+ years</a:t>
            </a:r>
            <a:endParaRPr lang="en-US" sz="1550" dirty="0"/>
          </a:p>
        </p:txBody>
      </p:sp>
      <p:sp>
        <p:nvSpPr>
          <p:cNvPr id="13" name="Shape 7"/>
          <p:cNvSpPr/>
          <p:nvPr/>
        </p:nvSpPr>
        <p:spPr>
          <a:xfrm>
            <a:off x="698086" y="4277816"/>
            <a:ext cx="5154484" cy="1460996"/>
          </a:xfrm>
          <a:prstGeom prst="roundRect">
            <a:avLst>
              <a:gd name="adj" fmla="val 5735"/>
            </a:avLst>
          </a:prstGeom>
          <a:solidFill>
            <a:srgbClr val="FFFFFF">
              <a:alpha val="95000"/>
            </a:srgbClr>
          </a:solidFill>
          <a:ln w="25399">
            <a:solidFill>
              <a:srgbClr val="D6BADD"/>
            </a:solidFill>
            <a:prstDash val="solid"/>
          </a:ln>
        </p:spPr>
      </p:sp>
      <p:pic>
        <p:nvPicPr>
          <p:cNvPr id="14" name="Image 4" descr="preencoded.png">    </p:cNvPr>
          <p:cNvPicPr>
            <a:picLocks noChangeAspect="1"/>
          </p:cNvPicPr>
          <p:nvPr/>
        </p:nvPicPr>
        <p:blipFill>
          <a:blip r:embed="rId5"/>
          <a:stretch>
            <a:fillRect/>
          </a:stretch>
        </p:blipFill>
        <p:spPr>
          <a:xfrm>
            <a:off x="603830" y="4183559"/>
            <a:ext cx="239310" cy="239316"/>
          </a:xfrm>
          <a:prstGeom prst="rect">
            <a:avLst/>
          </a:prstGeom>
        </p:spPr>
      </p:pic>
      <p:pic>
        <p:nvPicPr>
          <p:cNvPr id="15" name="Image 5" descr="preencoded.png">    </p:cNvPr>
          <p:cNvPicPr>
            <a:picLocks noChangeAspect="1"/>
          </p:cNvPicPr>
          <p:nvPr/>
        </p:nvPicPr>
        <p:blipFill>
          <a:blip r:embed="rId6"/>
          <a:stretch>
            <a:fillRect/>
          </a:stretch>
        </p:blipFill>
        <p:spPr>
          <a:xfrm>
            <a:off x="5707515" y="5593755"/>
            <a:ext cx="239310" cy="239316"/>
          </a:xfrm>
          <a:prstGeom prst="rect">
            <a:avLst/>
          </a:prstGeom>
        </p:spPr>
      </p:pic>
      <p:sp>
        <p:nvSpPr>
          <p:cNvPr id="16" name="Text 8"/>
          <p:cNvSpPr/>
          <p:nvPr/>
        </p:nvSpPr>
        <p:spPr>
          <a:xfrm>
            <a:off x="1022622" y="4602361"/>
            <a:ext cx="2681121"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"What's in your wallet?"</a:t>
            </a:r>
            <a:endParaRPr lang="en-US" sz="1800" dirty="0"/>
          </a:p>
        </p:txBody>
      </p:sp>
      <p:sp>
        <p:nvSpPr>
          <p:cNvPr id="17" name="Text 9"/>
          <p:cNvSpPr/>
          <p:nvPr/>
        </p:nvSpPr>
        <p:spPr>
          <a:xfrm>
            <a:off x="1022622" y="5095081"/>
            <a:ext cx="4505411" cy="319187"/>
          </a:xfrm>
          <a:prstGeom prst="rect">
            <a:avLst/>
          </a:prstGeom>
          <a:noFill/>
          <a:ln/>
        </p:spPr>
        <p:txBody>
          <a:bodyPr wrap="none" lIns="0" tIns="0" rIns="0" bIns="0" rtlCol="0" anchor="t"/>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Capital One</a:t>
            </a:r>
            <a:endParaRPr lang="en-US" sz="1550" dirty="0"/>
          </a:p>
        </p:txBody>
      </p:sp>
      <p:sp>
        <p:nvSpPr>
          <p:cNvPr id="18" name="Text 10"/>
          <p:cNvSpPr/>
          <p:nvPr/>
        </p:nvSpPr>
        <p:spPr>
          <a:xfrm>
            <a:off x="6345476" y="1980009"/>
            <a:ext cx="3477927" cy="293291"/>
          </a:xfrm>
          <a:prstGeom prst="rect">
            <a:avLst/>
          </a:prstGeom>
          <a:noFill/>
          <a:ln/>
        </p:spPr>
        <p:txBody>
          <a:bodyPr wrap="none" lIns="0" tIns="0" rIns="0" bIns="0" rtlCol="0" anchor="t"/>
          <a:lstStyle/>
          <a:p>
            <a:pPr algn="l" indent="0" marL="0">
              <a:lnSpc>
                <a:spcPct val="104000"/>
              </a:lnSpc>
              <a:buNone/>
            </a:pPr>
            <a:r>
              <a:rPr lang="en-US" sz="1800" dirty="0">
                <a:solidFill>
                  <a:srgbClr val="000000"/>
                </a:solidFill>
                <a:latin typeface="Source Serif 4 SemiBold" pitchFamily="34" charset="0"/>
                <a:ea typeface="Source Serif 4 SemiBold" pitchFamily="34" charset="-122"/>
                <a:cs typeface="Source Serif 4 SemiBold" pitchFamily="34" charset="-120"/>
              </a:rPr>
              <a:t>Why Consistency Matters</a:t>
            </a:r>
            <a:endParaRPr lang="en-US" sz="1800" dirty="0"/>
          </a:p>
        </p:txBody>
      </p:sp>
      <p:sp>
        <p:nvSpPr>
          <p:cNvPr id="19" name="Text 11"/>
          <p:cNvSpPr/>
          <p:nvPr/>
        </p:nvSpPr>
        <p:spPr>
          <a:xfrm>
            <a:off x="6345476" y="2472730"/>
            <a:ext cx="5154484" cy="638373"/>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Repeated visual images, headlines, and taglines move messages from </a:t>
            </a:r>
            <a:pPr algn="l" indent="0" marL="0">
              <a:lnSpc>
                <a:spcPct val="133000"/>
              </a:lnSpc>
              <a:buNone/>
            </a:pPr>
            <a:r>
              <a:rPr lang="en-US" sz="1550" b="1" dirty="0">
                <a:solidFill>
                  <a:srgbClr val="272525"/>
                </a:solidFill>
                <a:latin typeface="Source Sans 3 Bold" pitchFamily="34" charset="0"/>
                <a:ea typeface="Source Sans 3 Bold" pitchFamily="34" charset="-122"/>
                <a:cs typeface="Source Sans 3 Bold" pitchFamily="34" charset="-120"/>
              </a:rPr>
              <a:t>short-term to long-term memory</a:t>
            </a:r>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a:t>
            </a:r>
            <a:endParaRPr lang="en-US" sz="1550" dirty="0"/>
          </a:p>
        </p:txBody>
      </p:sp>
      <p:sp>
        <p:nvSpPr>
          <p:cNvPr id="20" name="Text 12"/>
          <p:cNvSpPr/>
          <p:nvPr/>
        </p:nvSpPr>
        <p:spPr>
          <a:xfrm>
            <a:off x="6345476" y="3310533"/>
            <a:ext cx="2956347" cy="293291"/>
          </a:xfrm>
          <a:prstGeom prst="rect">
            <a:avLst/>
          </a:prstGeom>
          <a:noFill/>
          <a:ln/>
        </p:spPr>
        <p:txBody>
          <a:bodyPr wrap="none" lIns="0" tIns="0" rIns="0" bIns="0" rtlCol="0" anchor="t"/>
          <a:lstStyle/>
          <a:p>
            <a:pPr algn="l" indent="0" marL="0">
              <a:lnSpc>
                <a:spcPct val="104000"/>
              </a:lnSpc>
              <a:buNone/>
            </a:pPr>
            <a:r>
              <a:rPr lang="en-US" sz="1800" dirty="0">
                <a:solidFill>
                  <a:srgbClr val="000000"/>
                </a:solidFill>
                <a:latin typeface="Source Serif 4 SemiBold" pitchFamily="34" charset="0"/>
                <a:ea typeface="Source Serif 4 SemiBold" pitchFamily="34" charset="-122"/>
                <a:cs typeface="Source Serif 4 SemiBold" pitchFamily="34" charset="-120"/>
              </a:rPr>
              <a:t>Variability Theory</a:t>
            </a:r>
            <a:endParaRPr lang="en-US" sz="1800" dirty="0"/>
          </a:p>
        </p:txBody>
      </p:sp>
      <p:sp>
        <p:nvSpPr>
          <p:cNvPr id="21" name="Text 13"/>
          <p:cNvSpPr/>
          <p:nvPr/>
        </p:nvSpPr>
        <p:spPr>
          <a:xfrm>
            <a:off x="6345476" y="3803253"/>
            <a:ext cx="5154484" cy="638373"/>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Same ad in </a:t>
            </a:r>
            <a:pPr algn="l" indent="0" marL="0">
              <a:lnSpc>
                <a:spcPct val="133000"/>
              </a:lnSpc>
              <a:buNone/>
            </a:pPr>
            <a:r>
              <a:rPr lang="en-US" sz="1550" b="1" dirty="0">
                <a:solidFill>
                  <a:srgbClr val="272525"/>
                </a:solidFill>
                <a:latin typeface="Source Sans 3 Bold" pitchFamily="34" charset="0"/>
                <a:ea typeface="Source Sans 3 Bold" pitchFamily="34" charset="-122"/>
                <a:cs typeface="Source Sans 3 Bold" pitchFamily="34" charset="-120"/>
              </a:rPr>
              <a:t>different environments</a:t>
            </a:r>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 encodes the message more deeply — reduces competitive interference.</a:t>
            </a:r>
            <a:endParaRPr lang="en-US" sz="155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0"/>
          <p:cNvSpPr/>
          <p:nvPr/>
        </p:nvSpPr>
        <p:spPr>
          <a:xfrm>
            <a:off x="698086" y="1639193"/>
            <a:ext cx="5303209" cy="586680"/>
          </a:xfrm>
          <a:prstGeom prst="rect">
            <a:avLst/>
          </a:prstGeom>
          <a:noFill/>
          <a:ln/>
        </p:spPr>
        <p:txBody>
          <a:bodyPr wrap="none" lIns="0" tIns="0" rIns="0" bIns="0" rtlCol="0" anchor="t"/>
          <a:lstStyle/>
          <a:p>
            <a:pPr algn="l" indent="0" marL="0">
              <a:lnSpc>
                <a:spcPct val="104000"/>
              </a:lnSpc>
              <a:buNone/>
            </a:pPr>
            <a:r>
              <a:rPr lang="en-US" sz="3650" dirty="0">
                <a:solidFill>
                  <a:srgbClr val="000000"/>
                </a:solidFill>
                <a:latin typeface="Source Serif 4 SemiBold" pitchFamily="34" charset="0"/>
                <a:ea typeface="Source Serif 4 SemiBold" pitchFamily="34" charset="-122"/>
                <a:cs typeface="Source Serif 4 SemiBold" pitchFamily="34" charset="-120"/>
              </a:rPr>
              <a:t>The Creative Brief</a:t>
            </a:r>
            <a:endParaRPr lang="en-US" sz="3650" dirty="0"/>
          </a:p>
        </p:txBody>
      </p:sp>
      <p:sp>
        <p:nvSpPr>
          <p:cNvPr id="3" name="Shape 1"/>
          <p:cNvSpPr/>
          <p:nvPr/>
        </p:nvSpPr>
        <p:spPr>
          <a:xfrm>
            <a:off x="698086" y="2624832"/>
            <a:ext cx="10795524" cy="2593876"/>
          </a:xfrm>
          <a:prstGeom prst="roundRect">
            <a:avLst>
              <a:gd name="adj" fmla="val 3230"/>
            </a:avLst>
          </a:prstGeom>
          <a:solidFill>
            <a:srgbClr val="F0D4F7"/>
          </a:solidFill>
          <a:ln w="6350">
            <a:solidFill>
              <a:srgbClr val="D6BADD"/>
            </a:solidFill>
            <a:prstDash val="solid"/>
          </a:ln>
        </p:spPr>
      </p:sp>
      <p:sp>
        <p:nvSpPr>
          <p:cNvPr id="4" name="Shape 2"/>
          <p:cNvSpPr/>
          <p:nvPr/>
        </p:nvSpPr>
        <p:spPr>
          <a:xfrm>
            <a:off x="704436" y="2631182"/>
            <a:ext cx="3594209" cy="1450181"/>
          </a:xfrm>
          <a:prstGeom prst="rect">
            <a:avLst/>
          </a:prstGeom>
          <a:solidFill>
            <a:srgbClr val="F0D4F7"/>
          </a:solidFill>
          <a:ln/>
        </p:spPr>
      </p:sp>
      <p:sp>
        <p:nvSpPr>
          <p:cNvPr id="5" name="Text 3"/>
          <p:cNvSpPr/>
          <p:nvPr/>
        </p:nvSpPr>
        <p:spPr>
          <a:xfrm>
            <a:off x="903860" y="2830612"/>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Objective</a:t>
            </a:r>
            <a:endParaRPr lang="en-US" sz="1800" dirty="0"/>
          </a:p>
        </p:txBody>
      </p:sp>
      <p:sp>
        <p:nvSpPr>
          <p:cNvPr id="6" name="Text 4"/>
          <p:cNvSpPr/>
          <p:nvPr/>
        </p:nvSpPr>
        <p:spPr>
          <a:xfrm>
            <a:off x="903860" y="3243560"/>
            <a:ext cx="3195359" cy="638373"/>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Campaign goal guides design &amp; execution</a:t>
            </a:r>
            <a:endParaRPr lang="en-US" sz="1550" dirty="0"/>
          </a:p>
        </p:txBody>
      </p:sp>
      <p:sp>
        <p:nvSpPr>
          <p:cNvPr id="7" name="Shape 5"/>
          <p:cNvSpPr/>
          <p:nvPr/>
        </p:nvSpPr>
        <p:spPr>
          <a:xfrm>
            <a:off x="4298644" y="2631182"/>
            <a:ext cx="3594308" cy="1450181"/>
          </a:xfrm>
          <a:prstGeom prst="rect">
            <a:avLst/>
          </a:prstGeom>
          <a:solidFill>
            <a:srgbClr val="F0D4F7"/>
          </a:solidFill>
          <a:ln/>
        </p:spPr>
      </p:sp>
      <p:sp>
        <p:nvSpPr>
          <p:cNvPr id="8" name="Shape 6"/>
          <p:cNvSpPr/>
          <p:nvPr/>
        </p:nvSpPr>
        <p:spPr>
          <a:xfrm>
            <a:off x="4298644" y="2631182"/>
            <a:ext cx="25399" cy="1450181"/>
          </a:xfrm>
          <a:prstGeom prst="roundRect">
            <a:avLst>
              <a:gd name="adj" fmla="val 329861"/>
            </a:avLst>
          </a:prstGeom>
          <a:solidFill>
            <a:srgbClr val="D6BADD"/>
          </a:solidFill>
          <a:ln/>
        </p:spPr>
      </p:sp>
      <p:sp>
        <p:nvSpPr>
          <p:cNvPr id="9" name="Text 7"/>
          <p:cNvSpPr/>
          <p:nvPr/>
        </p:nvSpPr>
        <p:spPr>
          <a:xfrm>
            <a:off x="4498069" y="2830612"/>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Target Audience</a:t>
            </a:r>
            <a:endParaRPr lang="en-US" sz="1800" dirty="0"/>
          </a:p>
        </p:txBody>
      </p:sp>
      <p:sp>
        <p:nvSpPr>
          <p:cNvPr id="10" name="Text 8"/>
          <p:cNvSpPr/>
          <p:nvPr/>
        </p:nvSpPr>
        <p:spPr>
          <a:xfrm>
            <a:off x="4498069" y="3243560"/>
            <a:ext cx="3195458" cy="319187"/>
          </a:xfrm>
          <a:prstGeom prst="rect">
            <a:avLst/>
          </a:prstGeom>
          <a:noFill/>
          <a:ln/>
        </p:spPr>
        <p:txBody>
          <a:bodyPr wrap="none" lIns="0" tIns="0" rIns="0" bIns="0" rtlCol="0" anchor="t"/>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More detail = more effective creative</a:t>
            </a:r>
            <a:endParaRPr lang="en-US" sz="1550" dirty="0"/>
          </a:p>
        </p:txBody>
      </p:sp>
      <p:sp>
        <p:nvSpPr>
          <p:cNvPr id="11" name="Shape 9"/>
          <p:cNvSpPr/>
          <p:nvPr/>
        </p:nvSpPr>
        <p:spPr>
          <a:xfrm>
            <a:off x="7892952" y="2631182"/>
            <a:ext cx="3594308" cy="1450181"/>
          </a:xfrm>
          <a:prstGeom prst="rect">
            <a:avLst/>
          </a:prstGeom>
          <a:solidFill>
            <a:srgbClr val="F0D4F7"/>
          </a:solidFill>
          <a:ln/>
        </p:spPr>
      </p:sp>
      <p:sp>
        <p:nvSpPr>
          <p:cNvPr id="12" name="Shape 10"/>
          <p:cNvSpPr/>
          <p:nvPr/>
        </p:nvSpPr>
        <p:spPr>
          <a:xfrm>
            <a:off x="7892952" y="2631182"/>
            <a:ext cx="25399" cy="1450181"/>
          </a:xfrm>
          <a:prstGeom prst="roundRect">
            <a:avLst>
              <a:gd name="adj" fmla="val 329861"/>
            </a:avLst>
          </a:prstGeom>
          <a:solidFill>
            <a:srgbClr val="D6BADD"/>
          </a:solidFill>
          <a:ln/>
        </p:spPr>
      </p:sp>
      <p:sp>
        <p:nvSpPr>
          <p:cNvPr id="13" name="Text 11"/>
          <p:cNvSpPr/>
          <p:nvPr/>
        </p:nvSpPr>
        <p:spPr>
          <a:xfrm>
            <a:off x="8092376" y="2830612"/>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Message Theme</a:t>
            </a:r>
            <a:endParaRPr lang="en-US" sz="1800" dirty="0"/>
          </a:p>
        </p:txBody>
      </p:sp>
      <p:sp>
        <p:nvSpPr>
          <p:cNvPr id="14" name="Text 12"/>
          <p:cNvSpPr/>
          <p:nvPr/>
        </p:nvSpPr>
        <p:spPr>
          <a:xfrm>
            <a:off x="8092376" y="3243560"/>
            <a:ext cx="3195458" cy="638373"/>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Unique selling point — rational or emotional</a:t>
            </a:r>
            <a:endParaRPr lang="en-US" sz="1550" dirty="0"/>
          </a:p>
        </p:txBody>
      </p:sp>
      <p:sp>
        <p:nvSpPr>
          <p:cNvPr id="15" name="Shape 13"/>
          <p:cNvSpPr/>
          <p:nvPr/>
        </p:nvSpPr>
        <p:spPr>
          <a:xfrm>
            <a:off x="704436" y="4081363"/>
            <a:ext cx="5391412" cy="1130995"/>
          </a:xfrm>
          <a:prstGeom prst="rect">
            <a:avLst/>
          </a:prstGeom>
          <a:solidFill>
            <a:srgbClr val="F0D4F7"/>
          </a:solidFill>
          <a:ln/>
        </p:spPr>
      </p:sp>
      <p:sp>
        <p:nvSpPr>
          <p:cNvPr id="16" name="Shape 14"/>
          <p:cNvSpPr/>
          <p:nvPr/>
        </p:nvSpPr>
        <p:spPr>
          <a:xfrm>
            <a:off x="704436" y="4081363"/>
            <a:ext cx="5391412" cy="25400"/>
          </a:xfrm>
          <a:prstGeom prst="roundRect">
            <a:avLst>
              <a:gd name="adj" fmla="val 329848"/>
            </a:avLst>
          </a:prstGeom>
          <a:solidFill>
            <a:srgbClr val="D6BADD"/>
          </a:solidFill>
          <a:ln/>
        </p:spPr>
      </p:sp>
      <p:sp>
        <p:nvSpPr>
          <p:cNvPr id="17" name="Text 15"/>
          <p:cNvSpPr/>
          <p:nvPr/>
        </p:nvSpPr>
        <p:spPr>
          <a:xfrm>
            <a:off x="903860" y="4280793"/>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Support</a:t>
            </a:r>
            <a:endParaRPr lang="en-US" sz="1800" dirty="0"/>
          </a:p>
        </p:txBody>
      </p:sp>
      <p:sp>
        <p:nvSpPr>
          <p:cNvPr id="18" name="Text 16"/>
          <p:cNvSpPr/>
          <p:nvPr/>
        </p:nvSpPr>
        <p:spPr>
          <a:xfrm>
            <a:off x="903860" y="4693741"/>
            <a:ext cx="4992563" cy="319187"/>
          </a:xfrm>
          <a:prstGeom prst="rect">
            <a:avLst/>
          </a:prstGeom>
          <a:noFill/>
          <a:ln/>
        </p:spPr>
        <p:txBody>
          <a:bodyPr wrap="none" lIns="0" tIns="0" rIns="0" bIns="0" rtlCol="0" anchor="t"/>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Facts that substantiate the claim</a:t>
            </a:r>
            <a:endParaRPr lang="en-US" sz="1550" dirty="0"/>
          </a:p>
        </p:txBody>
      </p:sp>
      <p:sp>
        <p:nvSpPr>
          <p:cNvPr id="19" name="Shape 17"/>
          <p:cNvSpPr/>
          <p:nvPr/>
        </p:nvSpPr>
        <p:spPr>
          <a:xfrm>
            <a:off x="6095848" y="4081363"/>
            <a:ext cx="5391412" cy="1130995"/>
          </a:xfrm>
          <a:prstGeom prst="rect">
            <a:avLst/>
          </a:prstGeom>
          <a:solidFill>
            <a:srgbClr val="F0D4F7"/>
          </a:solidFill>
          <a:ln/>
        </p:spPr>
      </p:sp>
      <p:sp>
        <p:nvSpPr>
          <p:cNvPr id="20" name="Shape 18"/>
          <p:cNvSpPr/>
          <p:nvPr/>
        </p:nvSpPr>
        <p:spPr>
          <a:xfrm>
            <a:off x="6095848" y="4081363"/>
            <a:ext cx="25399" cy="1130995"/>
          </a:xfrm>
          <a:prstGeom prst="roundRect">
            <a:avLst>
              <a:gd name="adj" fmla="val 329861"/>
            </a:avLst>
          </a:prstGeom>
          <a:solidFill>
            <a:srgbClr val="D6BADD"/>
          </a:solidFill>
          <a:ln/>
        </p:spPr>
      </p:sp>
      <p:sp>
        <p:nvSpPr>
          <p:cNvPr id="21" name="Shape 19"/>
          <p:cNvSpPr/>
          <p:nvPr/>
        </p:nvSpPr>
        <p:spPr>
          <a:xfrm>
            <a:off x="6095848" y="4081363"/>
            <a:ext cx="5391412" cy="25400"/>
          </a:xfrm>
          <a:prstGeom prst="roundRect">
            <a:avLst>
              <a:gd name="adj" fmla="val 329848"/>
            </a:avLst>
          </a:prstGeom>
          <a:solidFill>
            <a:srgbClr val="D6BADD"/>
          </a:solidFill>
          <a:ln/>
        </p:spPr>
      </p:sp>
      <p:sp>
        <p:nvSpPr>
          <p:cNvPr id="22" name="Text 20"/>
          <p:cNvSpPr/>
          <p:nvPr/>
        </p:nvSpPr>
        <p:spPr>
          <a:xfrm>
            <a:off x="6295272" y="4280793"/>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Constraints</a:t>
            </a:r>
            <a:endParaRPr lang="en-US" sz="1800" dirty="0"/>
          </a:p>
        </p:txBody>
      </p:sp>
      <p:sp>
        <p:nvSpPr>
          <p:cNvPr id="23" name="Text 21"/>
          <p:cNvSpPr/>
          <p:nvPr/>
        </p:nvSpPr>
        <p:spPr>
          <a:xfrm>
            <a:off x="6295272" y="4693741"/>
            <a:ext cx="4992563" cy="319187"/>
          </a:xfrm>
          <a:prstGeom prst="rect">
            <a:avLst/>
          </a:prstGeom>
          <a:noFill/>
          <a:ln/>
        </p:spPr>
        <p:txBody>
          <a:bodyPr wrap="none" lIns="0" tIns="0" rIns="0" bIns="0" rtlCol="0" anchor="t"/>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Legal, trademark, disclaimers, claims</a:t>
            </a:r>
            <a:endParaRPr lang="en-US" sz="155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sp>
        <p:nvSpPr>
          <p:cNvPr id="2" name="Text 0"/>
          <p:cNvSpPr/>
          <p:nvPr/>
        </p:nvSpPr>
        <p:spPr>
          <a:xfrm>
            <a:off x="698086" y="626765"/>
            <a:ext cx="5220462" cy="440035"/>
          </a:xfrm>
          <a:prstGeom prst="rect">
            <a:avLst/>
          </a:prstGeom>
          <a:noFill/>
          <a:ln/>
        </p:spPr>
        <p:txBody>
          <a:bodyPr wrap="none" lIns="0" tIns="0" rIns="0" bIns="0" rtlCol="0" anchor="t"/>
          <a:lstStyle/>
          <a:p>
            <a:pPr algn="l" indent="0" marL="0">
              <a:lnSpc>
                <a:spcPct val="104000"/>
              </a:lnSpc>
              <a:buNone/>
            </a:pPr>
            <a:r>
              <a:rPr lang="en-US" sz="2750" dirty="0">
                <a:solidFill>
                  <a:srgbClr val="000000"/>
                </a:solidFill>
                <a:latin typeface="Source Serif 4 SemiBold" pitchFamily="34" charset="0"/>
                <a:ea typeface="Source Serif 4 SemiBold" pitchFamily="34" charset="-122"/>
                <a:cs typeface="Source Serif 4 SemiBold" pitchFamily="34" charset="-120"/>
              </a:rPr>
              <a:t>Creative Brief: Key Insights</a:t>
            </a:r>
            <a:endParaRPr lang="en-US" sz="2750" dirty="0"/>
          </a:p>
        </p:txBody>
      </p:sp>
      <p:sp>
        <p:nvSpPr>
          <p:cNvPr id="3" name="Text 1"/>
          <p:cNvSpPr/>
          <p:nvPr/>
        </p:nvSpPr>
        <p:spPr>
          <a:xfrm>
            <a:off x="1530411" y="2263477"/>
            <a:ext cx="1840065" cy="374055"/>
          </a:xfrm>
          <a:prstGeom prst="rect">
            <a:avLst/>
          </a:prstGeom>
          <a:noFill/>
          <a:ln/>
        </p:spPr>
        <p:txBody>
          <a:bodyPr wrap="none" lIns="0" tIns="0" rIns="0" bIns="0" rtlCol="0" anchor="t"/>
          <a:lstStyle/>
          <a:p>
            <a:pPr algn="ctr" indent="0" marL="0">
              <a:lnSpc>
                <a:spcPct val="83000"/>
              </a:lnSpc>
              <a:buNone/>
            </a:pPr>
            <a:r>
              <a:rPr lang="en-US" sz="2900" dirty="0">
                <a:solidFill>
                  <a:srgbClr val="272525"/>
                </a:solidFill>
                <a:latin typeface="Source Serif 4 SemiBold" pitchFamily="34" charset="0"/>
                <a:ea typeface="Source Serif 4 SemiBold" pitchFamily="34" charset="-122"/>
                <a:cs typeface="Source Serif 4 SemiBold" pitchFamily="34" charset="-120"/>
              </a:rPr>
              <a:t>53%</a:t>
            </a:r>
            <a:endParaRPr lang="en-US" sz="2900" dirty="0"/>
          </a:p>
        </p:txBody>
      </p:sp>
      <p:pic>
        <p:nvPicPr>
          <p:cNvPr id="4" name="Image 0" descr="preencoded.png">    </p:cNvPr>
          <p:cNvPicPr>
            <a:picLocks noChangeAspect="1"/>
          </p:cNvPicPr>
          <p:nvPr/>
        </p:nvPicPr>
        <p:blipFill>
          <a:blip r:embed="rId1"/>
          <a:stretch>
            <a:fillRect/>
          </a:stretch>
        </p:blipFill>
        <p:spPr>
          <a:xfrm>
            <a:off x="1328506" y="1328440"/>
            <a:ext cx="2244074" cy="2244130"/>
          </a:xfrm>
          <a:prstGeom prst="rect">
            <a:avLst/>
          </a:prstGeom>
        </p:spPr>
      </p:pic>
      <p:sp>
        <p:nvSpPr>
          <p:cNvPr id="5" name="Text 2"/>
          <p:cNvSpPr/>
          <p:nvPr/>
        </p:nvSpPr>
        <p:spPr>
          <a:xfrm>
            <a:off x="1570494" y="3721993"/>
            <a:ext cx="1760097" cy="219968"/>
          </a:xfrm>
          <a:prstGeom prst="rect">
            <a:avLst/>
          </a:prstGeom>
          <a:noFill/>
          <a:ln/>
        </p:spPr>
        <p:txBody>
          <a:bodyPr wrap="none" lIns="0" tIns="0" rIns="0" bIns="0" rtlCol="0" anchor="t"/>
          <a:lstStyle/>
          <a:p>
            <a:pPr algn="ctr" indent="0" marL="0">
              <a:lnSpc>
                <a:spcPct val="104000"/>
              </a:lnSpc>
              <a:buNone/>
            </a:pPr>
            <a:r>
              <a:rPr lang="en-US" sz="1350" dirty="0">
                <a:solidFill>
                  <a:srgbClr val="272525"/>
                </a:solidFill>
                <a:latin typeface="Source Serif 4 SemiBold" pitchFamily="34" charset="0"/>
                <a:ea typeface="Source Serif 4 SemiBold" pitchFamily="34" charset="-122"/>
                <a:cs typeface="Source Serif 4 SemiBold" pitchFamily="34" charset="-120"/>
              </a:rPr>
              <a:t>Lack Focus</a:t>
            </a:r>
            <a:endParaRPr lang="en-US" sz="1350" dirty="0"/>
          </a:p>
        </p:txBody>
      </p:sp>
      <p:sp>
        <p:nvSpPr>
          <p:cNvPr id="6" name="Text 3"/>
          <p:cNvSpPr/>
          <p:nvPr/>
        </p:nvSpPr>
        <p:spPr>
          <a:xfrm>
            <a:off x="698086" y="4009231"/>
            <a:ext cx="3505013" cy="209451"/>
          </a:xfrm>
          <a:prstGeom prst="rect">
            <a:avLst/>
          </a:prstGeom>
          <a:noFill/>
          <a:ln/>
        </p:spPr>
        <p:txBody>
          <a:bodyPr wrap="none" lIns="0" tIns="0" rIns="0" bIns="0" rtlCol="0" anchor="t"/>
          <a:lstStyle/>
          <a:p>
            <a:pPr algn="ctr" indent="0" marL="0">
              <a:lnSpc>
                <a:spcPct val="117000"/>
              </a:lnSpc>
              <a:buNone/>
            </a:pPr>
            <a:r>
              <a:rPr lang="en-US" sz="1150" dirty="0">
                <a:solidFill>
                  <a:srgbClr val="272525"/>
                </a:solidFill>
                <a:latin typeface="Source Sans 3" pitchFamily="34" charset="0"/>
                <a:ea typeface="Source Sans 3" pitchFamily="34" charset="-122"/>
                <a:cs typeface="Source Sans 3" pitchFamily="34" charset="-120"/>
              </a:rPr>
              <a:t>Complete but unfocused briefs</a:t>
            </a:r>
            <a:endParaRPr lang="en-US" sz="1150" dirty="0"/>
          </a:p>
        </p:txBody>
      </p:sp>
      <p:sp>
        <p:nvSpPr>
          <p:cNvPr id="7" name="Text 4"/>
          <p:cNvSpPr/>
          <p:nvPr/>
        </p:nvSpPr>
        <p:spPr>
          <a:xfrm>
            <a:off x="5175617" y="2263477"/>
            <a:ext cx="1840065" cy="374055"/>
          </a:xfrm>
          <a:prstGeom prst="rect">
            <a:avLst/>
          </a:prstGeom>
          <a:noFill/>
          <a:ln/>
        </p:spPr>
        <p:txBody>
          <a:bodyPr wrap="none" lIns="0" tIns="0" rIns="0" bIns="0" rtlCol="0" anchor="t"/>
          <a:lstStyle/>
          <a:p>
            <a:pPr algn="ctr" indent="0" marL="0">
              <a:lnSpc>
                <a:spcPct val="83000"/>
              </a:lnSpc>
              <a:buNone/>
            </a:pPr>
            <a:r>
              <a:rPr lang="en-US" sz="2900" dirty="0">
                <a:solidFill>
                  <a:srgbClr val="272525"/>
                </a:solidFill>
                <a:latin typeface="Source Serif 4 SemiBold" pitchFamily="34" charset="0"/>
                <a:ea typeface="Source Serif 4 SemiBold" pitchFamily="34" charset="-122"/>
                <a:cs typeface="Source Serif 4 SemiBold" pitchFamily="34" charset="-120"/>
              </a:rPr>
              <a:t>27%</a:t>
            </a:r>
            <a:endParaRPr lang="en-US" sz="2900" dirty="0"/>
          </a:p>
        </p:txBody>
      </p:sp>
      <p:pic>
        <p:nvPicPr>
          <p:cNvPr id="8" name="Image 1" descr="preencoded.png">    </p:cNvPr>
          <p:cNvPicPr>
            <a:picLocks noChangeAspect="1"/>
          </p:cNvPicPr>
          <p:nvPr/>
        </p:nvPicPr>
        <p:blipFill>
          <a:blip r:embed="rId2"/>
          <a:stretch>
            <a:fillRect/>
          </a:stretch>
        </p:blipFill>
        <p:spPr>
          <a:xfrm>
            <a:off x="4973712" y="1328440"/>
            <a:ext cx="2244074" cy="2244130"/>
          </a:xfrm>
          <a:prstGeom prst="rect">
            <a:avLst/>
          </a:prstGeom>
        </p:spPr>
      </p:pic>
      <p:sp>
        <p:nvSpPr>
          <p:cNvPr id="9" name="Text 5"/>
          <p:cNvSpPr/>
          <p:nvPr/>
        </p:nvSpPr>
        <p:spPr>
          <a:xfrm>
            <a:off x="5215700" y="3721993"/>
            <a:ext cx="1760097" cy="219968"/>
          </a:xfrm>
          <a:prstGeom prst="rect">
            <a:avLst/>
          </a:prstGeom>
          <a:noFill/>
          <a:ln/>
        </p:spPr>
        <p:txBody>
          <a:bodyPr wrap="none" lIns="0" tIns="0" rIns="0" bIns="0" rtlCol="0" anchor="t"/>
          <a:lstStyle/>
          <a:p>
            <a:pPr algn="ctr" indent="0" marL="0">
              <a:lnSpc>
                <a:spcPct val="104000"/>
              </a:lnSpc>
              <a:buNone/>
            </a:pPr>
            <a:r>
              <a:rPr lang="en-US" sz="1350" dirty="0">
                <a:solidFill>
                  <a:srgbClr val="272525"/>
                </a:solidFill>
                <a:latin typeface="Source Serif 4 SemiBold" pitchFamily="34" charset="0"/>
                <a:ea typeface="Source Serif 4 SemiBold" pitchFamily="34" charset="-122"/>
                <a:cs typeface="Source Serif 4 SemiBold" pitchFamily="34" charset="-120"/>
              </a:rPr>
              <a:t>Incomplete</a:t>
            </a:r>
            <a:endParaRPr lang="en-US" sz="1350" dirty="0"/>
          </a:p>
        </p:txBody>
      </p:sp>
      <p:sp>
        <p:nvSpPr>
          <p:cNvPr id="10" name="Text 6"/>
          <p:cNvSpPr/>
          <p:nvPr/>
        </p:nvSpPr>
        <p:spPr>
          <a:xfrm>
            <a:off x="4343291" y="4009231"/>
            <a:ext cx="3505013" cy="209451"/>
          </a:xfrm>
          <a:prstGeom prst="rect">
            <a:avLst/>
          </a:prstGeom>
          <a:noFill/>
          <a:ln/>
        </p:spPr>
        <p:txBody>
          <a:bodyPr wrap="none" lIns="0" tIns="0" rIns="0" bIns="0" rtlCol="0" anchor="t"/>
          <a:lstStyle/>
          <a:p>
            <a:pPr algn="ctr" indent="0" marL="0">
              <a:lnSpc>
                <a:spcPct val="117000"/>
              </a:lnSpc>
              <a:buNone/>
            </a:pPr>
            <a:r>
              <a:rPr lang="en-US" sz="1150" dirty="0">
                <a:solidFill>
                  <a:srgbClr val="272525"/>
                </a:solidFill>
                <a:latin typeface="Source Sans 3" pitchFamily="34" charset="0"/>
                <a:ea typeface="Source Sans 3" pitchFamily="34" charset="-122"/>
                <a:cs typeface="Source Sans 3" pitchFamily="34" charset="-120"/>
              </a:rPr>
              <a:t>Incomplete and inconsistent</a:t>
            </a:r>
            <a:endParaRPr lang="en-US" sz="1150" dirty="0"/>
          </a:p>
        </p:txBody>
      </p:sp>
      <p:sp>
        <p:nvSpPr>
          <p:cNvPr id="11" name="Text 7"/>
          <p:cNvSpPr/>
          <p:nvPr/>
        </p:nvSpPr>
        <p:spPr>
          <a:xfrm>
            <a:off x="8820822" y="2263477"/>
            <a:ext cx="1840065" cy="374055"/>
          </a:xfrm>
          <a:prstGeom prst="rect">
            <a:avLst/>
          </a:prstGeom>
          <a:noFill/>
          <a:ln/>
        </p:spPr>
        <p:txBody>
          <a:bodyPr wrap="none" lIns="0" tIns="0" rIns="0" bIns="0" rtlCol="0" anchor="t"/>
          <a:lstStyle/>
          <a:p>
            <a:pPr algn="ctr" indent="0" marL="0">
              <a:lnSpc>
                <a:spcPct val="83000"/>
              </a:lnSpc>
              <a:buNone/>
            </a:pPr>
            <a:r>
              <a:rPr lang="en-US" sz="2900" dirty="0">
                <a:solidFill>
                  <a:srgbClr val="272525"/>
                </a:solidFill>
                <a:latin typeface="Source Serif 4 SemiBold" pitchFamily="34" charset="0"/>
                <a:ea typeface="Source Serif 4 SemiBold" pitchFamily="34" charset="-122"/>
                <a:cs typeface="Source Serif 4 SemiBold" pitchFamily="34" charset="-120"/>
              </a:rPr>
              <a:t>0%</a:t>
            </a:r>
            <a:endParaRPr lang="en-US" sz="2900" dirty="0"/>
          </a:p>
        </p:txBody>
      </p:sp>
      <p:pic>
        <p:nvPicPr>
          <p:cNvPr id="12" name="Image 2" descr="preencoded.png">    </p:cNvPr>
          <p:cNvPicPr>
            <a:picLocks noChangeAspect="1"/>
          </p:cNvPicPr>
          <p:nvPr/>
        </p:nvPicPr>
        <p:blipFill>
          <a:blip r:embed="rId3"/>
          <a:stretch>
            <a:fillRect/>
          </a:stretch>
        </p:blipFill>
        <p:spPr>
          <a:xfrm>
            <a:off x="8618917" y="1328440"/>
            <a:ext cx="2244074" cy="2244130"/>
          </a:xfrm>
          <a:prstGeom prst="rect">
            <a:avLst/>
          </a:prstGeom>
        </p:spPr>
      </p:pic>
      <p:sp>
        <p:nvSpPr>
          <p:cNvPr id="13" name="Text 8"/>
          <p:cNvSpPr/>
          <p:nvPr/>
        </p:nvSpPr>
        <p:spPr>
          <a:xfrm>
            <a:off x="8860906" y="3721993"/>
            <a:ext cx="1760097" cy="219968"/>
          </a:xfrm>
          <a:prstGeom prst="rect">
            <a:avLst/>
          </a:prstGeom>
          <a:noFill/>
          <a:ln/>
        </p:spPr>
        <p:txBody>
          <a:bodyPr wrap="none" lIns="0" tIns="0" rIns="0" bIns="0" rtlCol="0" anchor="t"/>
          <a:lstStyle/>
          <a:p>
            <a:pPr algn="ctr" indent="0" marL="0">
              <a:lnSpc>
                <a:spcPct val="104000"/>
              </a:lnSpc>
              <a:buNone/>
            </a:pPr>
            <a:r>
              <a:rPr lang="en-US" sz="1350" dirty="0">
                <a:solidFill>
                  <a:srgbClr val="272525"/>
                </a:solidFill>
                <a:latin typeface="Source Serif 4 SemiBold" pitchFamily="34" charset="0"/>
                <a:ea typeface="Source Serif 4 SemiBold" pitchFamily="34" charset="-122"/>
                <a:cs typeface="Source Serif 4 SemiBold" pitchFamily="34" charset="-120"/>
              </a:rPr>
              <a:t>Perfect</a:t>
            </a:r>
            <a:endParaRPr lang="en-US" sz="1350" dirty="0"/>
          </a:p>
        </p:txBody>
      </p:sp>
      <p:sp>
        <p:nvSpPr>
          <p:cNvPr id="14" name="Text 9"/>
          <p:cNvSpPr/>
          <p:nvPr/>
        </p:nvSpPr>
        <p:spPr>
          <a:xfrm>
            <a:off x="7988497" y="4009231"/>
            <a:ext cx="3505013" cy="209451"/>
          </a:xfrm>
          <a:prstGeom prst="rect">
            <a:avLst/>
          </a:prstGeom>
          <a:noFill/>
          <a:ln/>
        </p:spPr>
        <p:txBody>
          <a:bodyPr wrap="none" lIns="0" tIns="0" rIns="0" bIns="0" rtlCol="0" anchor="t"/>
          <a:lstStyle/>
          <a:p>
            <a:pPr algn="ctr" indent="0" marL="0">
              <a:lnSpc>
                <a:spcPct val="117000"/>
              </a:lnSpc>
              <a:buNone/>
            </a:pPr>
            <a:r>
              <a:rPr lang="en-US" sz="1150" dirty="0">
                <a:solidFill>
                  <a:srgbClr val="272525"/>
                </a:solidFill>
                <a:latin typeface="Source Sans 3" pitchFamily="34" charset="0"/>
                <a:ea typeface="Source Sans 3" pitchFamily="34" charset="-122"/>
                <a:cs typeface="Source Sans 3" pitchFamily="34" charset="-120"/>
              </a:rPr>
              <a:t>Complete &amp; focused all the time</a:t>
            </a:r>
            <a:endParaRPr lang="en-US" sz="1150" dirty="0"/>
          </a:p>
        </p:txBody>
      </p:sp>
      <p:sp>
        <p:nvSpPr>
          <p:cNvPr id="15" name="Text 10"/>
          <p:cNvSpPr/>
          <p:nvPr/>
        </p:nvSpPr>
        <p:spPr>
          <a:xfrm>
            <a:off x="698086" y="4386957"/>
            <a:ext cx="2369681" cy="219968"/>
          </a:xfrm>
          <a:prstGeom prst="rect">
            <a:avLst/>
          </a:prstGeom>
          <a:noFill/>
          <a:ln/>
        </p:spPr>
        <p:txBody>
          <a:bodyPr wrap="none" lIns="0" tIns="0" rIns="0" bIns="0" rtlCol="0" anchor="t"/>
          <a:lstStyle/>
          <a:p>
            <a:pPr algn="l" indent="0" marL="0">
              <a:lnSpc>
                <a:spcPct val="104000"/>
              </a:lnSpc>
              <a:buNone/>
            </a:pPr>
            <a:r>
              <a:rPr lang="en-US" sz="1350" dirty="0">
                <a:solidFill>
                  <a:srgbClr val="000000"/>
                </a:solidFill>
                <a:latin typeface="Source Serif 4 SemiBold" pitchFamily="34" charset="0"/>
                <a:ea typeface="Source Serif 4 SemiBold" pitchFamily="34" charset="-122"/>
                <a:cs typeface="Source Serif 4 SemiBold" pitchFamily="34" charset="-120"/>
              </a:rPr>
              <a:t>Timing Matters</a:t>
            </a:r>
            <a:endParaRPr lang="en-US" sz="1350" dirty="0"/>
          </a:p>
        </p:txBody>
      </p:sp>
      <p:sp>
        <p:nvSpPr>
          <p:cNvPr id="16" name="Shape 11"/>
          <p:cNvSpPr/>
          <p:nvPr/>
        </p:nvSpPr>
        <p:spPr>
          <a:xfrm>
            <a:off x="698086" y="4775200"/>
            <a:ext cx="10795524" cy="497086"/>
          </a:xfrm>
          <a:prstGeom prst="roundRect">
            <a:avLst>
              <a:gd name="adj" fmla="val 12641"/>
            </a:avLst>
          </a:prstGeom>
          <a:solidFill>
            <a:srgbClr val="B6FCB8"/>
          </a:solidFill>
          <a:ln/>
        </p:spPr>
      </p:sp>
      <p:pic>
        <p:nvPicPr>
          <p:cNvPr id="17" name="Image 3" descr="preencoded.png">    </p:cNvPr>
          <p:cNvPicPr>
            <a:picLocks noChangeAspect="1"/>
          </p:cNvPicPr>
          <p:nvPr/>
        </p:nvPicPr>
        <p:blipFill>
          <a:blip r:embed="rId4"/>
          <a:stretch>
            <a:fillRect/>
          </a:stretch>
        </p:blipFill>
        <p:spPr>
          <a:xfrm>
            <a:off x="847605" y="4970859"/>
            <a:ext cx="186923" cy="149523"/>
          </a:xfrm>
          <a:prstGeom prst="rect">
            <a:avLst/>
          </a:prstGeom>
        </p:spPr>
      </p:pic>
      <p:sp>
        <p:nvSpPr>
          <p:cNvPr id="18" name="Text 12"/>
          <p:cNvSpPr/>
          <p:nvPr/>
        </p:nvSpPr>
        <p:spPr>
          <a:xfrm>
            <a:off x="1184047" y="4924623"/>
            <a:ext cx="10769628" cy="209451"/>
          </a:xfrm>
          <a:prstGeom prst="rect">
            <a:avLst/>
          </a:prstGeom>
          <a:noFill/>
          <a:ln/>
        </p:spPr>
        <p:txBody>
          <a:bodyPr wrap="none" lIns="0" tIns="0" rIns="0" bIns="0" rtlCol="0" anchor="t"/>
          <a:lstStyle/>
          <a:p>
            <a:pPr algn="l" indent="0" marL="0">
              <a:lnSpc>
                <a:spcPct val="117000"/>
              </a:lnSpc>
              <a:buNone/>
            </a:pPr>
            <a:r>
              <a:rPr lang="en-US" sz="1150" dirty="0">
                <a:solidFill>
                  <a:srgbClr val="000000"/>
                </a:solidFill>
                <a:latin typeface="Source Sans 3" pitchFamily="34" charset="0"/>
                <a:ea typeface="Source Sans 3" pitchFamily="34" charset="-122"/>
                <a:cs typeface="Source Sans 3" pitchFamily="34" charset="-120"/>
              </a:rPr>
              <a:t>Campaigns designed in </a:t>
            </a:r>
            <a:pPr algn="l" indent="0" marL="0">
              <a:lnSpc>
                <a:spcPct val="117000"/>
              </a:lnSpc>
              <a:buNone/>
            </a:pPr>
            <a:r>
              <a:rPr lang="en-US" sz="1150" b="1" dirty="0">
                <a:solidFill>
                  <a:srgbClr val="000000"/>
                </a:solidFill>
                <a:latin typeface="Source Sans 3 Bold" pitchFamily="34" charset="0"/>
                <a:ea typeface="Source Sans 3 Bold" pitchFamily="34" charset="-122"/>
                <a:cs typeface="Source Sans 3 Bold" pitchFamily="34" charset="-120"/>
              </a:rPr>
              <a:t>2 months or less</a:t>
            </a:r>
            <a:pPr algn="l" indent="0" marL="0">
              <a:lnSpc>
                <a:spcPct val="117000"/>
              </a:lnSpc>
              <a:buNone/>
            </a:pPr>
            <a:r>
              <a:rPr lang="en-US" sz="1150" dirty="0">
                <a:solidFill>
                  <a:srgbClr val="000000"/>
                </a:solidFill>
                <a:latin typeface="Source Sans 3" pitchFamily="34" charset="0"/>
                <a:ea typeface="Source Sans 3" pitchFamily="34" charset="-122"/>
                <a:cs typeface="Source Sans 3" pitchFamily="34" charset="-120"/>
              </a:rPr>
              <a:t> have the highest likelihood of being "highly effective."</a:t>
            </a:r>
            <a:endParaRPr lang="en-US" sz="1150" dirty="0"/>
          </a:p>
        </p:txBody>
      </p:sp>
      <p:sp>
        <p:nvSpPr>
          <p:cNvPr id="19" name="Shape 13"/>
          <p:cNvSpPr/>
          <p:nvPr/>
        </p:nvSpPr>
        <p:spPr>
          <a:xfrm>
            <a:off x="698086" y="5398492"/>
            <a:ext cx="10795524" cy="497086"/>
          </a:xfrm>
          <a:prstGeom prst="roundRect">
            <a:avLst>
              <a:gd name="adj" fmla="val 12641"/>
            </a:avLst>
          </a:prstGeom>
          <a:solidFill>
            <a:srgbClr val="FCF2B5"/>
          </a:solidFill>
          <a:ln/>
        </p:spPr>
      </p:sp>
      <p:pic>
        <p:nvPicPr>
          <p:cNvPr id="20" name="Image 4" descr="preencoded.png">    </p:cNvPr>
          <p:cNvPicPr>
            <a:picLocks noChangeAspect="1"/>
          </p:cNvPicPr>
          <p:nvPr/>
        </p:nvPicPr>
        <p:blipFill>
          <a:blip r:embed="rId5"/>
          <a:stretch>
            <a:fillRect/>
          </a:stretch>
        </p:blipFill>
        <p:spPr>
          <a:xfrm>
            <a:off x="847605" y="5594152"/>
            <a:ext cx="186923" cy="149523"/>
          </a:xfrm>
          <a:prstGeom prst="rect">
            <a:avLst/>
          </a:prstGeom>
        </p:spPr>
      </p:pic>
      <p:sp>
        <p:nvSpPr>
          <p:cNvPr id="21" name="Text 14"/>
          <p:cNvSpPr/>
          <p:nvPr/>
        </p:nvSpPr>
        <p:spPr>
          <a:xfrm>
            <a:off x="1184047" y="5547916"/>
            <a:ext cx="10769628" cy="209451"/>
          </a:xfrm>
          <a:prstGeom prst="rect">
            <a:avLst/>
          </a:prstGeom>
          <a:noFill/>
          <a:ln/>
        </p:spPr>
        <p:txBody>
          <a:bodyPr wrap="none" lIns="0" tIns="0" rIns="0" bIns="0" rtlCol="0" anchor="t"/>
          <a:lstStyle/>
          <a:p>
            <a:pPr algn="l" indent="0" marL="0">
              <a:lnSpc>
                <a:spcPct val="117000"/>
              </a:lnSpc>
              <a:buNone/>
            </a:pPr>
            <a:r>
              <a:rPr lang="en-US" sz="1150" dirty="0">
                <a:solidFill>
                  <a:srgbClr val="000000"/>
                </a:solidFill>
                <a:latin typeface="Source Sans 3" pitchFamily="34" charset="0"/>
                <a:ea typeface="Source Sans 3" pitchFamily="34" charset="-122"/>
                <a:cs typeface="Source Sans 3" pitchFamily="34" charset="-120"/>
              </a:rPr>
              <a:t>Campaigns designed in </a:t>
            </a:r>
            <a:pPr algn="l" indent="0" marL="0">
              <a:lnSpc>
                <a:spcPct val="117000"/>
              </a:lnSpc>
              <a:buNone/>
            </a:pPr>
            <a:r>
              <a:rPr lang="en-US" sz="1150" b="1" dirty="0">
                <a:solidFill>
                  <a:srgbClr val="000000"/>
                </a:solidFill>
                <a:latin typeface="Source Sans 3 Bold" pitchFamily="34" charset="0"/>
                <a:ea typeface="Source Sans 3 Bold" pitchFamily="34" charset="-122"/>
                <a:cs typeface="Source Sans 3 Bold" pitchFamily="34" charset="-120"/>
              </a:rPr>
              <a:t>2 weeks or less</a:t>
            </a:r>
            <a:pPr algn="l" indent="0" marL="0">
              <a:lnSpc>
                <a:spcPct val="117000"/>
              </a:lnSpc>
              <a:buNone/>
            </a:pPr>
            <a:r>
              <a:rPr lang="en-US" sz="1150" dirty="0">
                <a:solidFill>
                  <a:srgbClr val="000000"/>
                </a:solidFill>
                <a:latin typeface="Source Sans 3" pitchFamily="34" charset="0"/>
                <a:ea typeface="Source Sans 3" pitchFamily="34" charset="-122"/>
                <a:cs typeface="Source Sans 3" pitchFamily="34" charset="-120"/>
              </a:rPr>
              <a:t> are also likely to be ineffective — don't rush.</a:t>
            </a:r>
            <a:endParaRPr lang="en-US" sz="1150" dirty="0"/>
          </a:p>
        </p:txBody>
      </p:sp>
      <p:sp>
        <p:nvSpPr>
          <p:cNvPr id="22" name="Text 15"/>
          <p:cNvSpPr/>
          <p:nvPr/>
        </p:nvSpPr>
        <p:spPr>
          <a:xfrm>
            <a:off x="698086" y="6021784"/>
            <a:ext cx="11405108" cy="209451"/>
          </a:xfrm>
          <a:prstGeom prst="rect">
            <a:avLst/>
          </a:prstGeom>
          <a:noFill/>
          <a:ln/>
        </p:spPr>
        <p:txBody>
          <a:bodyPr wrap="none" lIns="0" tIns="0" rIns="0" bIns="0" rtlCol="0" anchor="t"/>
          <a:lstStyle/>
          <a:p>
            <a:pPr algn="l" indent="0" marL="0">
              <a:lnSpc>
                <a:spcPct val="117000"/>
              </a:lnSpc>
              <a:buNone/>
            </a:pPr>
            <a:r>
              <a:rPr lang="en-US" sz="1150" dirty="0">
                <a:solidFill>
                  <a:srgbClr val="272525"/>
                </a:solidFill>
                <a:latin typeface="Source Sans 3" pitchFamily="34" charset="0"/>
                <a:ea typeface="Source Sans 3" pitchFamily="34" charset="-122"/>
                <a:cs typeface="Source Sans 3" pitchFamily="34" charset="-120"/>
              </a:rPr>
              <a:t>Message theme can be </a:t>
            </a:r>
            <a:pPr algn="l" indent="0" marL="0">
              <a:lnSpc>
                <a:spcPct val="117000"/>
              </a:lnSpc>
              <a:buNone/>
            </a:pPr>
            <a:r>
              <a:rPr lang="en-US" sz="1150" b="1" dirty="0">
                <a:solidFill>
                  <a:srgbClr val="272525"/>
                </a:solidFill>
                <a:latin typeface="Source Sans 3 Bold" pitchFamily="34" charset="0"/>
                <a:ea typeface="Source Sans 3 Bold" pitchFamily="34" charset="-122"/>
                <a:cs typeface="Source Sans 3 Bold" pitchFamily="34" charset="-120"/>
              </a:rPr>
              <a:t>left-brain</a:t>
            </a:r>
            <a:pPr algn="l" indent="0" marL="0">
              <a:lnSpc>
                <a:spcPct val="117000"/>
              </a:lnSpc>
              <a:buNone/>
            </a:pPr>
            <a:r>
              <a:rPr lang="en-US" sz="1150" dirty="0">
                <a:solidFill>
                  <a:srgbClr val="272525"/>
                </a:solidFill>
                <a:latin typeface="Source Sans 3" pitchFamily="34" charset="0"/>
                <a:ea typeface="Source Sans 3" pitchFamily="34" charset="-122"/>
                <a:cs typeface="Source Sans 3" pitchFamily="34" charset="-120"/>
              </a:rPr>
              <a:t> (rational: facts, numbers) or </a:t>
            </a:r>
            <a:pPr algn="l" indent="0" marL="0">
              <a:lnSpc>
                <a:spcPct val="117000"/>
              </a:lnSpc>
              <a:buNone/>
            </a:pPr>
            <a:r>
              <a:rPr lang="en-US" sz="1150" b="1" dirty="0">
                <a:solidFill>
                  <a:srgbClr val="272525"/>
                </a:solidFill>
                <a:latin typeface="Source Sans 3 Bold" pitchFamily="34" charset="0"/>
                <a:ea typeface="Source Sans 3 Bold" pitchFamily="34" charset="-122"/>
                <a:cs typeface="Source Sans 3 Bold" pitchFamily="34" charset="-120"/>
              </a:rPr>
              <a:t>right-brain</a:t>
            </a:r>
            <a:pPr algn="l" indent="0" marL="0">
              <a:lnSpc>
                <a:spcPct val="117000"/>
              </a:lnSpc>
              <a:buNone/>
            </a:pPr>
            <a:r>
              <a:rPr lang="en-US" sz="1150" dirty="0">
                <a:solidFill>
                  <a:srgbClr val="272525"/>
                </a:solidFill>
                <a:latin typeface="Source Sans 3" pitchFamily="34" charset="0"/>
                <a:ea typeface="Source Sans 3" pitchFamily="34" charset="-122"/>
                <a:cs typeface="Source Sans 3" pitchFamily="34" charset="-120"/>
              </a:rPr>
              <a:t> (emotional: images, feelings).</a:t>
            </a:r>
            <a:endParaRPr lang="en-US" sz="115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sp>
        <p:nvSpPr>
          <p:cNvPr id="2" name="Text 0"/>
          <p:cNvSpPr/>
          <p:nvPr/>
        </p:nvSpPr>
        <p:spPr>
          <a:xfrm>
            <a:off x="698086" y="1003895"/>
            <a:ext cx="5072729" cy="528042"/>
          </a:xfrm>
          <a:prstGeom prst="rect">
            <a:avLst/>
          </a:prstGeom>
          <a:noFill/>
          <a:ln/>
        </p:spPr>
        <p:txBody>
          <a:bodyPr wrap="none" lIns="0" tIns="0" rIns="0" bIns="0" rtlCol="0" anchor="t"/>
          <a:lstStyle/>
          <a:p>
            <a:pPr algn="l" indent="0" marL="0">
              <a:lnSpc>
                <a:spcPct val="104000"/>
              </a:lnSpc>
              <a:buNone/>
            </a:pPr>
            <a:r>
              <a:rPr lang="en-US" sz="3300" dirty="0">
                <a:solidFill>
                  <a:srgbClr val="000000"/>
                </a:solidFill>
                <a:latin typeface="Source Serif 4 SemiBold" pitchFamily="34" charset="0"/>
                <a:ea typeface="Source Serif 4 SemiBold" pitchFamily="34" charset="-122"/>
                <a:cs typeface="Source Serif 4 SemiBold" pitchFamily="34" charset="-120"/>
              </a:rPr>
              <a:t>Key Terms at a Glance</a:t>
            </a:r>
            <a:endParaRPr lang="en-US" sz="3300" dirty="0"/>
          </a:p>
        </p:txBody>
      </p:sp>
      <p:sp>
        <p:nvSpPr>
          <p:cNvPr id="3" name="Shape 1"/>
          <p:cNvSpPr/>
          <p:nvPr/>
        </p:nvSpPr>
        <p:spPr>
          <a:xfrm>
            <a:off x="698086" y="1855093"/>
            <a:ext cx="2577738" cy="1316236"/>
          </a:xfrm>
          <a:prstGeom prst="roundRect">
            <a:avLst>
              <a:gd name="adj" fmla="val 5729"/>
            </a:avLst>
          </a:prstGeom>
          <a:solidFill>
            <a:srgbClr val="FFFFFF">
              <a:alpha val="95000"/>
            </a:srgbClr>
          </a:solidFill>
          <a:ln w="25399">
            <a:solidFill>
              <a:srgbClr val="D6BADD"/>
            </a:solidFill>
            <a:prstDash val="solid"/>
          </a:ln>
        </p:spPr>
      </p:sp>
      <p:sp>
        <p:nvSpPr>
          <p:cNvPr id="4" name="Text 2"/>
          <p:cNvSpPr/>
          <p:nvPr/>
        </p:nvSpPr>
        <p:spPr>
          <a:xfrm>
            <a:off x="902967" y="2059980"/>
            <a:ext cx="2112116" cy="264021"/>
          </a:xfrm>
          <a:prstGeom prst="rect">
            <a:avLst/>
          </a:prstGeom>
          <a:noFill/>
          <a:ln/>
        </p:spPr>
        <p:txBody>
          <a:bodyPr wrap="none" lIns="0" tIns="0" rIns="0" bIns="0" rtlCol="0" anchor="t"/>
          <a:lstStyle/>
          <a:p>
            <a:pPr algn="l" indent="0" marL="0">
              <a:lnSpc>
                <a:spcPct val="104000"/>
              </a:lnSpc>
              <a:buNone/>
            </a:pPr>
            <a:r>
              <a:rPr lang="en-US" sz="1650" dirty="0">
                <a:solidFill>
                  <a:srgbClr val="272525"/>
                </a:solidFill>
                <a:latin typeface="Source Serif 4 SemiBold" pitchFamily="34" charset="0"/>
                <a:ea typeface="Source Serif 4 SemiBold" pitchFamily="34" charset="-122"/>
                <a:cs typeface="Source Serif 4 SemiBold" pitchFamily="34" charset="-120"/>
              </a:rPr>
              <a:t>Hierarchy of Effects</a:t>
            </a:r>
            <a:endParaRPr lang="en-US" sz="1650" dirty="0"/>
          </a:p>
        </p:txBody>
      </p:sp>
      <p:sp>
        <p:nvSpPr>
          <p:cNvPr id="5" name="Text 3"/>
          <p:cNvSpPr/>
          <p:nvPr/>
        </p:nvSpPr>
        <p:spPr>
          <a:xfrm>
            <a:off x="902967" y="2420938"/>
            <a:ext cx="2167975" cy="545505"/>
          </a:xfrm>
          <a:prstGeom prst="rect">
            <a:avLst/>
          </a:prstGeom>
          <a:noFill/>
          <a:ln/>
        </p:spPr>
        <p:txBody>
          <a:bodyPr wrap="square" lIns="0" tIns="0" rIns="0" bIns="0" rtlCol="0" anchor="t">
            <a:normAutofit/>
          </a:bodyPr>
          <a:lstStyle/>
          <a:p>
            <a:pPr algn="l" indent="0" marL="0">
              <a:lnSpc>
                <a:spcPct val="127000"/>
              </a:lnSpc>
              <a:buNone/>
            </a:pPr>
            <a:r>
              <a:rPr lang="en-US" sz="1400" dirty="0">
                <a:solidFill>
                  <a:srgbClr val="272525"/>
                </a:solidFill>
                <a:latin typeface="Source Sans 3" pitchFamily="34" charset="0"/>
                <a:ea typeface="Source Sans 3" pitchFamily="34" charset="-122"/>
                <a:cs typeface="Source Sans 3" pitchFamily="34" charset="-120"/>
              </a:rPr>
              <a:t>6-step consumer purchase model</a:t>
            </a:r>
            <a:endParaRPr lang="en-US" sz="1400" dirty="0"/>
          </a:p>
        </p:txBody>
      </p:sp>
      <p:sp>
        <p:nvSpPr>
          <p:cNvPr id="6" name="Shape 4"/>
          <p:cNvSpPr/>
          <p:nvPr/>
        </p:nvSpPr>
        <p:spPr>
          <a:xfrm>
            <a:off x="3437348" y="1855093"/>
            <a:ext cx="2577738" cy="1316236"/>
          </a:xfrm>
          <a:prstGeom prst="roundRect">
            <a:avLst>
              <a:gd name="adj" fmla="val 5729"/>
            </a:avLst>
          </a:prstGeom>
          <a:solidFill>
            <a:srgbClr val="FFFFFF">
              <a:alpha val="95000"/>
            </a:srgbClr>
          </a:solidFill>
          <a:ln w="25399">
            <a:solidFill>
              <a:srgbClr val="D6BADD"/>
            </a:solidFill>
            <a:prstDash val="solid"/>
          </a:ln>
        </p:spPr>
      </p:sp>
      <p:sp>
        <p:nvSpPr>
          <p:cNvPr id="7" name="Text 5"/>
          <p:cNvSpPr/>
          <p:nvPr/>
        </p:nvSpPr>
        <p:spPr>
          <a:xfrm>
            <a:off x="3642229" y="2059980"/>
            <a:ext cx="2112116" cy="264021"/>
          </a:xfrm>
          <a:prstGeom prst="rect">
            <a:avLst/>
          </a:prstGeom>
          <a:noFill/>
          <a:ln/>
        </p:spPr>
        <p:txBody>
          <a:bodyPr wrap="none" lIns="0" tIns="0" rIns="0" bIns="0" rtlCol="0" anchor="t"/>
          <a:lstStyle/>
          <a:p>
            <a:pPr algn="l" indent="0" marL="0">
              <a:lnSpc>
                <a:spcPct val="104000"/>
              </a:lnSpc>
              <a:buNone/>
            </a:pPr>
            <a:r>
              <a:rPr lang="en-US" sz="1650" dirty="0">
                <a:solidFill>
                  <a:srgbClr val="272525"/>
                </a:solidFill>
                <a:latin typeface="Source Serif 4 SemiBold" pitchFamily="34" charset="0"/>
                <a:ea typeface="Source Serif 4 SemiBold" pitchFamily="34" charset="-122"/>
                <a:cs typeface="Source Serif 4 SemiBold" pitchFamily="34" charset="-120"/>
              </a:rPr>
              <a:t>MECCAS</a:t>
            </a:r>
            <a:endParaRPr lang="en-US" sz="1650" dirty="0"/>
          </a:p>
        </p:txBody>
      </p:sp>
      <p:sp>
        <p:nvSpPr>
          <p:cNvPr id="8" name="Text 6"/>
          <p:cNvSpPr/>
          <p:nvPr/>
        </p:nvSpPr>
        <p:spPr>
          <a:xfrm>
            <a:off x="3642229" y="2420938"/>
            <a:ext cx="2167975" cy="545505"/>
          </a:xfrm>
          <a:prstGeom prst="rect">
            <a:avLst/>
          </a:prstGeom>
          <a:noFill/>
          <a:ln/>
        </p:spPr>
        <p:txBody>
          <a:bodyPr wrap="square" lIns="0" tIns="0" rIns="0" bIns="0" rtlCol="0" anchor="t">
            <a:normAutofit/>
          </a:bodyPr>
          <a:lstStyle/>
          <a:p>
            <a:pPr algn="l" indent="0" marL="0">
              <a:lnSpc>
                <a:spcPct val="127000"/>
              </a:lnSpc>
              <a:buNone/>
            </a:pPr>
            <a:r>
              <a:rPr lang="en-US" sz="1400" dirty="0">
                <a:solidFill>
                  <a:srgbClr val="272525"/>
                </a:solidFill>
                <a:latin typeface="Source Sans 3" pitchFamily="34" charset="0"/>
                <a:ea typeface="Source Sans 3" pitchFamily="34" charset="-122"/>
                <a:cs typeface="Source Sans 3" pitchFamily="34" charset="-120"/>
              </a:rPr>
              <a:t>Attributes → Benefits → Personal Values</a:t>
            </a:r>
            <a:endParaRPr lang="en-US" sz="1400" dirty="0"/>
          </a:p>
        </p:txBody>
      </p:sp>
      <p:sp>
        <p:nvSpPr>
          <p:cNvPr id="9" name="Shape 7"/>
          <p:cNvSpPr/>
          <p:nvPr/>
        </p:nvSpPr>
        <p:spPr>
          <a:xfrm>
            <a:off x="6176610" y="1855093"/>
            <a:ext cx="2577738" cy="1316236"/>
          </a:xfrm>
          <a:prstGeom prst="roundRect">
            <a:avLst>
              <a:gd name="adj" fmla="val 5729"/>
            </a:avLst>
          </a:prstGeom>
          <a:solidFill>
            <a:srgbClr val="FFFFFF">
              <a:alpha val="95000"/>
            </a:srgbClr>
          </a:solidFill>
          <a:ln w="25399">
            <a:solidFill>
              <a:srgbClr val="D6BADD"/>
            </a:solidFill>
            <a:prstDash val="solid"/>
          </a:ln>
        </p:spPr>
      </p:sp>
      <p:sp>
        <p:nvSpPr>
          <p:cNvPr id="10" name="Text 8"/>
          <p:cNvSpPr/>
          <p:nvPr/>
        </p:nvSpPr>
        <p:spPr>
          <a:xfrm>
            <a:off x="6381491" y="2059980"/>
            <a:ext cx="2112116" cy="264021"/>
          </a:xfrm>
          <a:prstGeom prst="rect">
            <a:avLst/>
          </a:prstGeom>
          <a:noFill/>
          <a:ln/>
        </p:spPr>
        <p:txBody>
          <a:bodyPr wrap="none" lIns="0" tIns="0" rIns="0" bIns="0" rtlCol="0" anchor="t"/>
          <a:lstStyle/>
          <a:p>
            <a:pPr algn="l" indent="0" marL="0">
              <a:lnSpc>
                <a:spcPct val="104000"/>
              </a:lnSpc>
              <a:buNone/>
            </a:pPr>
            <a:r>
              <a:rPr lang="en-US" sz="1650" dirty="0">
                <a:solidFill>
                  <a:srgbClr val="272525"/>
                </a:solidFill>
                <a:latin typeface="Source Serif 4 SemiBold" pitchFamily="34" charset="0"/>
                <a:ea typeface="Source Serif 4 SemiBold" pitchFamily="34" charset="-122"/>
                <a:cs typeface="Source Serif 4 SemiBold" pitchFamily="34" charset="-120"/>
              </a:rPr>
              <a:t>Threshold Effects</a:t>
            </a:r>
            <a:endParaRPr lang="en-US" sz="1650" dirty="0"/>
          </a:p>
        </p:txBody>
      </p:sp>
      <p:sp>
        <p:nvSpPr>
          <p:cNvPr id="11" name="Text 9"/>
          <p:cNvSpPr/>
          <p:nvPr/>
        </p:nvSpPr>
        <p:spPr>
          <a:xfrm>
            <a:off x="6381491" y="2420938"/>
            <a:ext cx="2167975" cy="545505"/>
          </a:xfrm>
          <a:prstGeom prst="rect">
            <a:avLst/>
          </a:prstGeom>
          <a:noFill/>
          <a:ln/>
        </p:spPr>
        <p:txBody>
          <a:bodyPr wrap="square" lIns="0" tIns="0" rIns="0" bIns="0" rtlCol="0" anchor="t">
            <a:normAutofit/>
          </a:bodyPr>
          <a:lstStyle/>
          <a:p>
            <a:pPr algn="l" indent="0" marL="0">
              <a:lnSpc>
                <a:spcPct val="127000"/>
              </a:lnSpc>
              <a:buNone/>
            </a:pPr>
            <a:r>
              <a:rPr lang="en-US" sz="1400" dirty="0">
                <a:solidFill>
                  <a:srgbClr val="272525"/>
                </a:solidFill>
                <a:latin typeface="Source Sans 3" pitchFamily="34" charset="0"/>
                <a:ea typeface="Source Sans 3" pitchFamily="34" charset="-122"/>
                <a:cs typeface="Source Sans 3" pitchFamily="34" charset="-120"/>
              </a:rPr>
              <a:t>When advertising begins to impact response</a:t>
            </a:r>
            <a:endParaRPr lang="en-US" sz="1400" dirty="0"/>
          </a:p>
        </p:txBody>
      </p:sp>
      <p:sp>
        <p:nvSpPr>
          <p:cNvPr id="12" name="Shape 10"/>
          <p:cNvSpPr/>
          <p:nvPr/>
        </p:nvSpPr>
        <p:spPr>
          <a:xfrm>
            <a:off x="8915871" y="1855093"/>
            <a:ext cx="2577738" cy="1316236"/>
          </a:xfrm>
          <a:prstGeom prst="roundRect">
            <a:avLst>
              <a:gd name="adj" fmla="val 5729"/>
            </a:avLst>
          </a:prstGeom>
          <a:solidFill>
            <a:srgbClr val="FFFFFF">
              <a:alpha val="95000"/>
            </a:srgbClr>
          </a:solidFill>
          <a:ln w="25399">
            <a:solidFill>
              <a:srgbClr val="D6BADD"/>
            </a:solidFill>
            <a:prstDash val="solid"/>
          </a:ln>
        </p:spPr>
      </p:sp>
      <p:sp>
        <p:nvSpPr>
          <p:cNvPr id="13" name="Text 11"/>
          <p:cNvSpPr/>
          <p:nvPr/>
        </p:nvSpPr>
        <p:spPr>
          <a:xfrm>
            <a:off x="9120753" y="2059980"/>
            <a:ext cx="2134142" cy="264021"/>
          </a:xfrm>
          <a:prstGeom prst="rect">
            <a:avLst/>
          </a:prstGeom>
          <a:noFill/>
          <a:ln/>
        </p:spPr>
        <p:txBody>
          <a:bodyPr wrap="none" lIns="0" tIns="0" rIns="0" bIns="0" rtlCol="0" anchor="t"/>
          <a:lstStyle/>
          <a:p>
            <a:pPr algn="l" indent="0" marL="0">
              <a:lnSpc>
                <a:spcPct val="104000"/>
              </a:lnSpc>
              <a:buNone/>
            </a:pPr>
            <a:r>
              <a:rPr lang="en-US" sz="1650" dirty="0">
                <a:solidFill>
                  <a:srgbClr val="272525"/>
                </a:solidFill>
                <a:latin typeface="Source Serif 4 SemiBold" pitchFamily="34" charset="0"/>
                <a:ea typeface="Source Serif 4 SemiBold" pitchFamily="34" charset="-122"/>
                <a:cs typeface="Source Serif 4 SemiBold" pitchFamily="34" charset="-120"/>
              </a:rPr>
              <a:t>Diminishing Returns</a:t>
            </a:r>
            <a:endParaRPr lang="en-US" sz="1650" dirty="0"/>
          </a:p>
        </p:txBody>
      </p:sp>
      <p:sp>
        <p:nvSpPr>
          <p:cNvPr id="14" name="Text 12"/>
          <p:cNvSpPr/>
          <p:nvPr/>
        </p:nvSpPr>
        <p:spPr>
          <a:xfrm>
            <a:off x="9120753" y="2420938"/>
            <a:ext cx="2167975" cy="545505"/>
          </a:xfrm>
          <a:prstGeom prst="rect">
            <a:avLst/>
          </a:prstGeom>
          <a:noFill/>
          <a:ln/>
        </p:spPr>
        <p:txBody>
          <a:bodyPr wrap="square" lIns="0" tIns="0" rIns="0" bIns="0" rtlCol="0" anchor="t">
            <a:normAutofit/>
          </a:bodyPr>
          <a:lstStyle/>
          <a:p>
            <a:pPr algn="l" indent="0" marL="0">
              <a:lnSpc>
                <a:spcPct val="127000"/>
              </a:lnSpc>
              <a:buNone/>
            </a:pPr>
            <a:r>
              <a:rPr lang="en-US" sz="1400" dirty="0">
                <a:solidFill>
                  <a:srgbClr val="272525"/>
                </a:solidFill>
                <a:latin typeface="Source Sans 3" pitchFamily="34" charset="0"/>
                <a:ea typeface="Source Sans 3" pitchFamily="34" charset="-122"/>
                <a:cs typeface="Source Sans 3" pitchFamily="34" charset="-120"/>
              </a:rPr>
              <a:t>Saturation point — more spend, less gain</a:t>
            </a:r>
            <a:endParaRPr lang="en-US" sz="1400" dirty="0"/>
          </a:p>
        </p:txBody>
      </p:sp>
      <p:sp>
        <p:nvSpPr>
          <p:cNvPr id="15" name="Shape 13"/>
          <p:cNvSpPr/>
          <p:nvPr/>
        </p:nvSpPr>
        <p:spPr>
          <a:xfrm>
            <a:off x="698086" y="3332857"/>
            <a:ext cx="2577738" cy="1316236"/>
          </a:xfrm>
          <a:prstGeom prst="roundRect">
            <a:avLst>
              <a:gd name="adj" fmla="val 5729"/>
            </a:avLst>
          </a:prstGeom>
          <a:solidFill>
            <a:srgbClr val="FFFFFF">
              <a:alpha val="95000"/>
            </a:srgbClr>
          </a:solidFill>
          <a:ln w="25399">
            <a:solidFill>
              <a:srgbClr val="D6BADD"/>
            </a:solidFill>
            <a:prstDash val="solid"/>
          </a:ln>
        </p:spPr>
      </p:sp>
      <p:sp>
        <p:nvSpPr>
          <p:cNvPr id="16" name="Text 14"/>
          <p:cNvSpPr/>
          <p:nvPr/>
        </p:nvSpPr>
        <p:spPr>
          <a:xfrm>
            <a:off x="902967" y="3537744"/>
            <a:ext cx="2112116" cy="264021"/>
          </a:xfrm>
          <a:prstGeom prst="rect">
            <a:avLst/>
          </a:prstGeom>
          <a:noFill/>
          <a:ln/>
        </p:spPr>
        <p:txBody>
          <a:bodyPr wrap="none" lIns="0" tIns="0" rIns="0" bIns="0" rtlCol="0" anchor="t"/>
          <a:lstStyle/>
          <a:p>
            <a:pPr algn="l" indent="0" marL="0">
              <a:lnSpc>
                <a:spcPct val="104000"/>
              </a:lnSpc>
              <a:buNone/>
            </a:pPr>
            <a:r>
              <a:rPr lang="en-US" sz="1650" dirty="0">
                <a:solidFill>
                  <a:srgbClr val="272525"/>
                </a:solidFill>
                <a:latin typeface="Source Serif 4 SemiBold" pitchFamily="34" charset="0"/>
                <a:ea typeface="Source Serif 4 SemiBold" pitchFamily="34" charset="-122"/>
                <a:cs typeface="Source Serif 4 SemiBold" pitchFamily="34" charset="-120"/>
              </a:rPr>
              <a:t>Carryover Effects</a:t>
            </a:r>
            <a:endParaRPr lang="en-US" sz="1650" dirty="0"/>
          </a:p>
        </p:txBody>
      </p:sp>
      <p:sp>
        <p:nvSpPr>
          <p:cNvPr id="17" name="Text 15"/>
          <p:cNvSpPr/>
          <p:nvPr/>
        </p:nvSpPr>
        <p:spPr>
          <a:xfrm>
            <a:off x="902967" y="3898702"/>
            <a:ext cx="2167975" cy="545505"/>
          </a:xfrm>
          <a:prstGeom prst="rect">
            <a:avLst/>
          </a:prstGeom>
          <a:noFill/>
          <a:ln/>
        </p:spPr>
        <p:txBody>
          <a:bodyPr wrap="square" lIns="0" tIns="0" rIns="0" bIns="0" rtlCol="0" anchor="t">
            <a:normAutofit/>
          </a:bodyPr>
          <a:lstStyle/>
          <a:p>
            <a:pPr algn="l" indent="0" marL="0">
              <a:lnSpc>
                <a:spcPct val="127000"/>
              </a:lnSpc>
              <a:buNone/>
            </a:pPr>
            <a:r>
              <a:rPr lang="en-US" sz="1400" dirty="0">
                <a:solidFill>
                  <a:srgbClr val="272525"/>
                </a:solidFill>
                <a:latin typeface="Source Sans 3" pitchFamily="34" charset="0"/>
                <a:ea typeface="Source Sans 3" pitchFamily="34" charset="-122"/>
                <a:cs typeface="Source Sans 3" pitchFamily="34" charset="-120"/>
              </a:rPr>
              <a:t>Brand recall at time of purchase</a:t>
            </a:r>
            <a:endParaRPr lang="en-US" sz="1400" dirty="0"/>
          </a:p>
        </p:txBody>
      </p:sp>
      <p:sp>
        <p:nvSpPr>
          <p:cNvPr id="18" name="Shape 16"/>
          <p:cNvSpPr/>
          <p:nvPr/>
        </p:nvSpPr>
        <p:spPr>
          <a:xfrm>
            <a:off x="3437348" y="3332857"/>
            <a:ext cx="2577738" cy="1316236"/>
          </a:xfrm>
          <a:prstGeom prst="roundRect">
            <a:avLst>
              <a:gd name="adj" fmla="val 5729"/>
            </a:avLst>
          </a:prstGeom>
          <a:solidFill>
            <a:srgbClr val="FFFFFF">
              <a:alpha val="95000"/>
            </a:srgbClr>
          </a:solidFill>
          <a:ln w="25399">
            <a:solidFill>
              <a:srgbClr val="D6BADD"/>
            </a:solidFill>
            <a:prstDash val="solid"/>
          </a:ln>
        </p:spPr>
      </p:sp>
      <p:sp>
        <p:nvSpPr>
          <p:cNvPr id="19" name="Text 17"/>
          <p:cNvSpPr/>
          <p:nvPr/>
        </p:nvSpPr>
        <p:spPr>
          <a:xfrm>
            <a:off x="3642229" y="3537744"/>
            <a:ext cx="2112116" cy="264021"/>
          </a:xfrm>
          <a:prstGeom prst="rect">
            <a:avLst/>
          </a:prstGeom>
          <a:noFill/>
          <a:ln/>
        </p:spPr>
        <p:txBody>
          <a:bodyPr wrap="none" lIns="0" tIns="0" rIns="0" bIns="0" rtlCol="0" anchor="t"/>
          <a:lstStyle/>
          <a:p>
            <a:pPr algn="l" indent="0" marL="0">
              <a:lnSpc>
                <a:spcPct val="104000"/>
              </a:lnSpc>
              <a:buNone/>
            </a:pPr>
            <a:r>
              <a:rPr lang="en-US" sz="1650" dirty="0">
                <a:solidFill>
                  <a:srgbClr val="272525"/>
                </a:solidFill>
                <a:latin typeface="Source Serif 4 SemiBold" pitchFamily="34" charset="0"/>
                <a:ea typeface="Source Serif 4 SemiBold" pitchFamily="34" charset="-122"/>
                <a:cs typeface="Source Serif 4 SemiBold" pitchFamily="34" charset="-120"/>
              </a:rPr>
              <a:t>Wear-Out Effects</a:t>
            </a:r>
            <a:endParaRPr lang="en-US" sz="1650" dirty="0"/>
          </a:p>
        </p:txBody>
      </p:sp>
      <p:sp>
        <p:nvSpPr>
          <p:cNvPr id="20" name="Text 18"/>
          <p:cNvSpPr/>
          <p:nvPr/>
        </p:nvSpPr>
        <p:spPr>
          <a:xfrm>
            <a:off x="3642229" y="3898702"/>
            <a:ext cx="2167975" cy="545505"/>
          </a:xfrm>
          <a:prstGeom prst="rect">
            <a:avLst/>
          </a:prstGeom>
          <a:noFill/>
          <a:ln/>
        </p:spPr>
        <p:txBody>
          <a:bodyPr wrap="square" lIns="0" tIns="0" rIns="0" bIns="0" rtlCol="0" anchor="t">
            <a:normAutofit/>
          </a:bodyPr>
          <a:lstStyle/>
          <a:p>
            <a:pPr algn="l" indent="0" marL="0">
              <a:lnSpc>
                <a:spcPct val="127000"/>
              </a:lnSpc>
              <a:buNone/>
            </a:pPr>
            <a:r>
              <a:rPr lang="en-US" sz="1400" dirty="0">
                <a:solidFill>
                  <a:srgbClr val="272525"/>
                </a:solidFill>
                <a:latin typeface="Source Sans 3" pitchFamily="34" charset="0"/>
                <a:ea typeface="Source Sans 3" pitchFamily="34" charset="-122"/>
                <a:cs typeface="Source Sans 3" pitchFamily="34" charset="-120"/>
              </a:rPr>
              <a:t>Campaign becomes stale, ignored</a:t>
            </a:r>
            <a:endParaRPr lang="en-US" sz="1400" dirty="0"/>
          </a:p>
        </p:txBody>
      </p:sp>
      <p:sp>
        <p:nvSpPr>
          <p:cNvPr id="21" name="Shape 19"/>
          <p:cNvSpPr/>
          <p:nvPr/>
        </p:nvSpPr>
        <p:spPr>
          <a:xfrm>
            <a:off x="6176610" y="3332857"/>
            <a:ext cx="2577738" cy="1316236"/>
          </a:xfrm>
          <a:prstGeom prst="roundRect">
            <a:avLst>
              <a:gd name="adj" fmla="val 5729"/>
            </a:avLst>
          </a:prstGeom>
          <a:solidFill>
            <a:srgbClr val="FFFFFF">
              <a:alpha val="95000"/>
            </a:srgbClr>
          </a:solidFill>
          <a:ln w="25399">
            <a:solidFill>
              <a:srgbClr val="D6BADD"/>
            </a:solidFill>
            <a:prstDash val="solid"/>
          </a:ln>
        </p:spPr>
      </p:sp>
      <p:sp>
        <p:nvSpPr>
          <p:cNvPr id="22" name="Text 20"/>
          <p:cNvSpPr/>
          <p:nvPr/>
        </p:nvSpPr>
        <p:spPr>
          <a:xfrm>
            <a:off x="6381491" y="3537744"/>
            <a:ext cx="2112116" cy="264021"/>
          </a:xfrm>
          <a:prstGeom prst="rect">
            <a:avLst/>
          </a:prstGeom>
          <a:noFill/>
          <a:ln/>
        </p:spPr>
        <p:txBody>
          <a:bodyPr wrap="none" lIns="0" tIns="0" rIns="0" bIns="0" rtlCol="0" anchor="t"/>
          <a:lstStyle/>
          <a:p>
            <a:pPr algn="l" indent="0" marL="0">
              <a:lnSpc>
                <a:spcPct val="104000"/>
              </a:lnSpc>
              <a:buNone/>
            </a:pPr>
            <a:r>
              <a:rPr lang="en-US" sz="1650" dirty="0">
                <a:solidFill>
                  <a:srgbClr val="272525"/>
                </a:solidFill>
                <a:latin typeface="Source Serif 4 SemiBold" pitchFamily="34" charset="0"/>
                <a:ea typeface="Source Serif 4 SemiBold" pitchFamily="34" charset="-122"/>
                <a:cs typeface="Source Serif 4 SemiBold" pitchFamily="34" charset="-120"/>
              </a:rPr>
              <a:t>Decay Effects</a:t>
            </a:r>
            <a:endParaRPr lang="en-US" sz="1650" dirty="0"/>
          </a:p>
        </p:txBody>
      </p:sp>
      <p:sp>
        <p:nvSpPr>
          <p:cNvPr id="23" name="Text 21"/>
          <p:cNvSpPr/>
          <p:nvPr/>
        </p:nvSpPr>
        <p:spPr>
          <a:xfrm>
            <a:off x="6381491" y="3898702"/>
            <a:ext cx="2167975" cy="545505"/>
          </a:xfrm>
          <a:prstGeom prst="rect">
            <a:avLst/>
          </a:prstGeom>
          <a:noFill/>
          <a:ln/>
        </p:spPr>
        <p:txBody>
          <a:bodyPr wrap="square" lIns="0" tIns="0" rIns="0" bIns="0" rtlCol="0" anchor="t">
            <a:normAutofit/>
          </a:bodyPr>
          <a:lstStyle/>
          <a:p>
            <a:pPr algn="l" indent="0" marL="0">
              <a:lnSpc>
                <a:spcPct val="127000"/>
              </a:lnSpc>
              <a:buNone/>
            </a:pPr>
            <a:r>
              <a:rPr lang="en-US" sz="1400" dirty="0">
                <a:solidFill>
                  <a:srgbClr val="272525"/>
                </a:solidFill>
                <a:latin typeface="Source Sans 3" pitchFamily="34" charset="0"/>
                <a:ea typeface="Source Sans 3" pitchFamily="34" charset="-122"/>
                <a:cs typeface="Source Sans 3" pitchFamily="34" charset="-120"/>
              </a:rPr>
              <a:t>Forgetting after advertising stops</a:t>
            </a:r>
            <a:endParaRPr lang="en-US" sz="1400" dirty="0"/>
          </a:p>
        </p:txBody>
      </p:sp>
      <p:sp>
        <p:nvSpPr>
          <p:cNvPr id="24" name="Shape 22"/>
          <p:cNvSpPr/>
          <p:nvPr/>
        </p:nvSpPr>
        <p:spPr>
          <a:xfrm>
            <a:off x="8915871" y="3332857"/>
            <a:ext cx="2577738" cy="1316236"/>
          </a:xfrm>
          <a:prstGeom prst="roundRect">
            <a:avLst>
              <a:gd name="adj" fmla="val 5729"/>
            </a:avLst>
          </a:prstGeom>
          <a:solidFill>
            <a:srgbClr val="FFFFFF">
              <a:alpha val="95000"/>
            </a:srgbClr>
          </a:solidFill>
          <a:ln w="25399">
            <a:solidFill>
              <a:srgbClr val="D6BADD"/>
            </a:solidFill>
            <a:prstDash val="solid"/>
          </a:ln>
        </p:spPr>
      </p:sp>
      <p:sp>
        <p:nvSpPr>
          <p:cNvPr id="25" name="Text 23"/>
          <p:cNvSpPr/>
          <p:nvPr/>
        </p:nvSpPr>
        <p:spPr>
          <a:xfrm>
            <a:off x="9120753" y="3537744"/>
            <a:ext cx="2112116" cy="264021"/>
          </a:xfrm>
          <a:prstGeom prst="rect">
            <a:avLst/>
          </a:prstGeom>
          <a:noFill/>
          <a:ln/>
        </p:spPr>
        <p:txBody>
          <a:bodyPr wrap="none" lIns="0" tIns="0" rIns="0" bIns="0" rtlCol="0" anchor="t"/>
          <a:lstStyle/>
          <a:p>
            <a:pPr algn="l" indent="0" marL="0">
              <a:lnSpc>
                <a:spcPct val="104000"/>
              </a:lnSpc>
              <a:buNone/>
            </a:pPr>
            <a:r>
              <a:rPr lang="en-US" sz="1650" dirty="0">
                <a:solidFill>
                  <a:srgbClr val="272525"/>
                </a:solidFill>
                <a:latin typeface="Source Serif 4 SemiBold" pitchFamily="34" charset="0"/>
                <a:ea typeface="Source Serif 4 SemiBold" pitchFamily="34" charset="-122"/>
                <a:cs typeface="Source Serif 4 SemiBold" pitchFamily="34" charset="-120"/>
              </a:rPr>
              <a:t>Crowdsourcing</a:t>
            </a:r>
            <a:endParaRPr lang="en-US" sz="1650" dirty="0"/>
          </a:p>
        </p:txBody>
      </p:sp>
      <p:sp>
        <p:nvSpPr>
          <p:cNvPr id="26" name="Text 24"/>
          <p:cNvSpPr/>
          <p:nvPr/>
        </p:nvSpPr>
        <p:spPr>
          <a:xfrm>
            <a:off x="9120753" y="3898702"/>
            <a:ext cx="2167975" cy="272752"/>
          </a:xfrm>
          <a:prstGeom prst="rect">
            <a:avLst/>
          </a:prstGeom>
          <a:noFill/>
          <a:ln/>
        </p:spPr>
        <p:txBody>
          <a:bodyPr wrap="none" lIns="0" tIns="0" rIns="0" bIns="0" rtlCol="0" anchor="t"/>
          <a:lstStyle/>
          <a:p>
            <a:pPr algn="l" indent="0" marL="0">
              <a:lnSpc>
                <a:spcPct val="127000"/>
              </a:lnSpc>
              <a:buNone/>
            </a:pPr>
            <a:r>
              <a:rPr lang="en-US" sz="1400" dirty="0">
                <a:solidFill>
                  <a:srgbClr val="272525"/>
                </a:solidFill>
                <a:latin typeface="Source Sans 3" pitchFamily="34" charset="0"/>
                <a:ea typeface="Source Sans 3" pitchFamily="34" charset="-122"/>
                <a:cs typeface="Source Sans 3" pitchFamily="34" charset="-120"/>
              </a:rPr>
              <a:t>Public creates the ad</a:t>
            </a:r>
            <a:endParaRPr lang="en-US" sz="1400" dirty="0"/>
          </a:p>
        </p:txBody>
      </p:sp>
      <p:sp>
        <p:nvSpPr>
          <p:cNvPr id="27" name="Shape 25"/>
          <p:cNvSpPr/>
          <p:nvPr/>
        </p:nvSpPr>
        <p:spPr>
          <a:xfrm>
            <a:off x="698086" y="4810621"/>
            <a:ext cx="5317000" cy="1043484"/>
          </a:xfrm>
          <a:prstGeom prst="roundRect">
            <a:avLst>
              <a:gd name="adj" fmla="val 7226"/>
            </a:avLst>
          </a:prstGeom>
          <a:solidFill>
            <a:srgbClr val="FFFFFF">
              <a:alpha val="95000"/>
            </a:srgbClr>
          </a:solidFill>
          <a:ln w="25399">
            <a:solidFill>
              <a:srgbClr val="D6BADD"/>
            </a:solidFill>
            <a:prstDash val="solid"/>
          </a:ln>
        </p:spPr>
      </p:sp>
      <p:sp>
        <p:nvSpPr>
          <p:cNvPr id="28" name="Text 26"/>
          <p:cNvSpPr/>
          <p:nvPr/>
        </p:nvSpPr>
        <p:spPr>
          <a:xfrm>
            <a:off x="902967" y="5015508"/>
            <a:ext cx="2112116" cy="264021"/>
          </a:xfrm>
          <a:prstGeom prst="rect">
            <a:avLst/>
          </a:prstGeom>
          <a:noFill/>
          <a:ln/>
        </p:spPr>
        <p:txBody>
          <a:bodyPr wrap="none" lIns="0" tIns="0" rIns="0" bIns="0" rtlCol="0" anchor="t"/>
          <a:lstStyle/>
          <a:p>
            <a:pPr algn="l" indent="0" marL="0">
              <a:lnSpc>
                <a:spcPct val="104000"/>
              </a:lnSpc>
              <a:buNone/>
            </a:pPr>
            <a:r>
              <a:rPr lang="en-US" sz="1650" dirty="0">
                <a:solidFill>
                  <a:srgbClr val="272525"/>
                </a:solidFill>
                <a:latin typeface="Source Serif 4 SemiBold" pitchFamily="34" charset="0"/>
                <a:ea typeface="Source Serif 4 SemiBold" pitchFamily="34" charset="-122"/>
                <a:cs typeface="Source Serif 4 SemiBold" pitchFamily="34" charset="-120"/>
              </a:rPr>
              <a:t>Variability Theory</a:t>
            </a:r>
            <a:endParaRPr lang="en-US" sz="1650" dirty="0"/>
          </a:p>
        </p:txBody>
      </p:sp>
      <p:sp>
        <p:nvSpPr>
          <p:cNvPr id="29" name="Text 27"/>
          <p:cNvSpPr/>
          <p:nvPr/>
        </p:nvSpPr>
        <p:spPr>
          <a:xfrm>
            <a:off x="902967" y="5376466"/>
            <a:ext cx="4907237" cy="272752"/>
          </a:xfrm>
          <a:prstGeom prst="rect">
            <a:avLst/>
          </a:prstGeom>
          <a:noFill/>
          <a:ln/>
        </p:spPr>
        <p:txBody>
          <a:bodyPr wrap="none" lIns="0" tIns="0" rIns="0" bIns="0" rtlCol="0" anchor="t"/>
          <a:lstStyle/>
          <a:p>
            <a:pPr algn="l" indent="0" marL="0">
              <a:lnSpc>
                <a:spcPct val="127000"/>
              </a:lnSpc>
              <a:buNone/>
            </a:pPr>
            <a:r>
              <a:rPr lang="en-US" sz="1400" dirty="0">
                <a:solidFill>
                  <a:srgbClr val="272525"/>
                </a:solidFill>
                <a:latin typeface="Source Sans 3" pitchFamily="34" charset="0"/>
                <a:ea typeface="Source Sans 3" pitchFamily="34" charset="-122"/>
                <a:cs typeface="Source Sans 3" pitchFamily="34" charset="-120"/>
              </a:rPr>
              <a:t>Same ad, different contexts = stronger recall</a:t>
            </a:r>
            <a:endParaRPr lang="en-US" sz="1400" dirty="0"/>
          </a:p>
        </p:txBody>
      </p:sp>
      <p:sp>
        <p:nvSpPr>
          <p:cNvPr id="30" name="Shape 28"/>
          <p:cNvSpPr/>
          <p:nvPr/>
        </p:nvSpPr>
        <p:spPr>
          <a:xfrm>
            <a:off x="6176610" y="4810621"/>
            <a:ext cx="5317000" cy="1043484"/>
          </a:xfrm>
          <a:prstGeom prst="roundRect">
            <a:avLst>
              <a:gd name="adj" fmla="val 7226"/>
            </a:avLst>
          </a:prstGeom>
          <a:solidFill>
            <a:srgbClr val="FFFFFF">
              <a:alpha val="95000"/>
            </a:srgbClr>
          </a:solidFill>
          <a:ln w="25399">
            <a:solidFill>
              <a:srgbClr val="D6BADD"/>
            </a:solidFill>
            <a:prstDash val="solid"/>
          </a:ln>
        </p:spPr>
      </p:sp>
      <p:sp>
        <p:nvSpPr>
          <p:cNvPr id="31" name="Text 29"/>
          <p:cNvSpPr/>
          <p:nvPr/>
        </p:nvSpPr>
        <p:spPr>
          <a:xfrm>
            <a:off x="6381491" y="5015508"/>
            <a:ext cx="2112116" cy="264021"/>
          </a:xfrm>
          <a:prstGeom prst="rect">
            <a:avLst/>
          </a:prstGeom>
          <a:noFill/>
          <a:ln/>
        </p:spPr>
        <p:txBody>
          <a:bodyPr wrap="none" lIns="0" tIns="0" rIns="0" bIns="0" rtlCol="0" anchor="t"/>
          <a:lstStyle/>
          <a:p>
            <a:pPr algn="l" indent="0" marL="0">
              <a:lnSpc>
                <a:spcPct val="104000"/>
              </a:lnSpc>
              <a:buNone/>
            </a:pPr>
            <a:r>
              <a:rPr lang="en-US" sz="1650" dirty="0">
                <a:solidFill>
                  <a:srgbClr val="272525"/>
                </a:solidFill>
                <a:latin typeface="Source Serif 4 SemiBold" pitchFamily="34" charset="0"/>
                <a:ea typeface="Source Serif 4 SemiBold" pitchFamily="34" charset="-122"/>
                <a:cs typeface="Source Serif 4 SemiBold" pitchFamily="34" charset="-120"/>
              </a:rPr>
              <a:t>Creative Brief</a:t>
            </a:r>
            <a:endParaRPr lang="en-US" sz="1650" dirty="0"/>
          </a:p>
        </p:txBody>
      </p:sp>
      <p:sp>
        <p:nvSpPr>
          <p:cNvPr id="32" name="Text 30"/>
          <p:cNvSpPr/>
          <p:nvPr/>
        </p:nvSpPr>
        <p:spPr>
          <a:xfrm>
            <a:off x="6381491" y="5376466"/>
            <a:ext cx="4907237" cy="272752"/>
          </a:xfrm>
          <a:prstGeom prst="rect">
            <a:avLst/>
          </a:prstGeom>
          <a:noFill/>
          <a:ln/>
        </p:spPr>
        <p:txBody>
          <a:bodyPr wrap="none" lIns="0" tIns="0" rIns="0" bIns="0" rtlCol="0" anchor="t"/>
          <a:lstStyle/>
          <a:p>
            <a:pPr algn="l" indent="0" marL="0">
              <a:lnSpc>
                <a:spcPct val="127000"/>
              </a:lnSpc>
              <a:buNone/>
            </a:pPr>
            <a:r>
              <a:rPr lang="en-US" sz="1400" dirty="0">
                <a:solidFill>
                  <a:srgbClr val="272525"/>
                </a:solidFill>
                <a:latin typeface="Source Sans 3" pitchFamily="34" charset="0"/>
                <a:ea typeface="Source Sans 3" pitchFamily="34" charset="-122"/>
                <a:cs typeface="Source Sans 3" pitchFamily="34" charset="-120"/>
              </a:rPr>
              <a:t>Document guiding campaign production</a:t>
            </a:r>
            <a:endParaRPr lang="en-US" sz="14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8">
    <p:spTree>
      <p:nvGrpSpPr>
        <p:cNvPr id="1" name=""/>
        <p:cNvGrpSpPr/>
        <p:nvPr/>
      </p:nvGrpSpPr>
      <p:grpSpPr>
        <a:xfrm>
          <a:off x="0" y="0"/>
          <a:ext cx="0" cy="0"/>
          <a:chOff x="0" y="0"/>
          <a:chExt cx="0" cy="0"/>
        </a:xfrm>
      </p:grpSpPr>
      <p:sp>
        <p:nvSpPr>
          <p:cNvPr id="2" name="Text 0"/>
          <p:cNvSpPr/>
          <p:nvPr/>
        </p:nvSpPr>
        <p:spPr>
          <a:xfrm>
            <a:off x="698086" y="771723"/>
            <a:ext cx="7035525" cy="528042"/>
          </a:xfrm>
          <a:prstGeom prst="rect">
            <a:avLst/>
          </a:prstGeom>
          <a:noFill/>
          <a:ln/>
        </p:spPr>
        <p:txBody>
          <a:bodyPr wrap="none" lIns="0" tIns="0" rIns="0" bIns="0" rtlCol="0" anchor="t"/>
          <a:lstStyle/>
          <a:p>
            <a:pPr algn="l" indent="0" marL="0">
              <a:lnSpc>
                <a:spcPct val="104000"/>
              </a:lnSpc>
              <a:buNone/>
            </a:pPr>
            <a:r>
              <a:rPr lang="en-US" sz="3300" dirty="0">
                <a:solidFill>
                  <a:srgbClr val="000000"/>
                </a:solidFill>
                <a:latin typeface="Source Serif 4 SemiBold" pitchFamily="34" charset="0"/>
                <a:ea typeface="Source Serif 4 SemiBold" pitchFamily="34" charset="-122"/>
                <a:cs typeface="Source Serif 4 SemiBold" pitchFamily="34" charset="-120"/>
              </a:rPr>
              <a:t>Common Exam Misconceptions</a:t>
            </a:r>
            <a:endParaRPr lang="en-US" sz="330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98086" y="1622921"/>
            <a:ext cx="5317000" cy="1588988"/>
          </a:xfrm>
          <a:prstGeom prst="rect">
            <a:avLst/>
          </a:prstGeom>
        </p:spPr>
      </p:pic>
      <p:sp>
        <p:nvSpPr>
          <p:cNvPr id="4" name="Text 1"/>
          <p:cNvSpPr/>
          <p:nvPr/>
        </p:nvSpPr>
        <p:spPr>
          <a:xfrm>
            <a:off x="1004565" y="1827808"/>
            <a:ext cx="2926384" cy="264021"/>
          </a:xfrm>
          <a:prstGeom prst="rect">
            <a:avLst/>
          </a:prstGeom>
          <a:noFill/>
          <a:ln/>
        </p:spPr>
        <p:txBody>
          <a:bodyPr wrap="none" lIns="0" tIns="0" rIns="0" bIns="0" rtlCol="0" anchor="t"/>
          <a:lstStyle/>
          <a:p>
            <a:pPr algn="l" indent="0" marL="0">
              <a:lnSpc>
                <a:spcPct val="104000"/>
              </a:lnSpc>
              <a:buNone/>
            </a:pPr>
            <a:r>
              <a:rPr lang="en-US" sz="1650" dirty="0">
                <a:solidFill>
                  <a:srgbClr val="272525"/>
                </a:solidFill>
                <a:latin typeface="Source Serif 4 SemiBold" pitchFamily="34" charset="0"/>
                <a:ea typeface="Source Serif 4 SemiBold" pitchFamily="34" charset="-122"/>
                <a:cs typeface="Source Serif 4 SemiBold" pitchFamily="34" charset="-120"/>
              </a:rPr>
              <a:t>AIDA vs. Hierarchy of Effects</a:t>
            </a:r>
            <a:endParaRPr lang="en-US" sz="1650" dirty="0"/>
          </a:p>
        </p:txBody>
      </p:sp>
      <p:sp>
        <p:nvSpPr>
          <p:cNvPr id="5" name="Text 2"/>
          <p:cNvSpPr/>
          <p:nvPr/>
        </p:nvSpPr>
        <p:spPr>
          <a:xfrm>
            <a:off x="1004565" y="2188766"/>
            <a:ext cx="4805639" cy="818257"/>
          </a:xfrm>
          <a:prstGeom prst="rect">
            <a:avLst/>
          </a:prstGeom>
          <a:noFill/>
          <a:ln/>
        </p:spPr>
        <p:txBody>
          <a:bodyPr wrap="square" lIns="0" tIns="0" rIns="0" bIns="0" rtlCol="0" anchor="t">
            <a:normAutofit/>
          </a:bodyPr>
          <a:lstStyle/>
          <a:p>
            <a:pPr algn="l" indent="0" marL="0">
              <a:lnSpc>
                <a:spcPct val="127000"/>
              </a:lnSpc>
              <a:buNone/>
            </a:pPr>
            <a:r>
              <a:rPr lang="en-US" sz="1400" dirty="0">
                <a:solidFill>
                  <a:srgbClr val="272525"/>
                </a:solidFill>
                <a:latin typeface="Source Sans 3" pitchFamily="34" charset="0"/>
                <a:ea typeface="Source Sans 3" pitchFamily="34" charset="-122"/>
                <a:cs typeface="Source Sans 3" pitchFamily="34" charset="-120"/>
              </a:rPr>
              <a:t>AIDA (Awareness-Interest-Desire-Action) is a simplified model. The Hierarchy of Effects (6 steps) provides a more detailed breakdown of consumer progression towards purchase.</a:t>
            </a:r>
            <a:endParaRPr lang="en-US" sz="1400" dirty="0"/>
          </a:p>
        </p:txBody>
      </p:sp>
      <p:pic>
        <p:nvPicPr>
          <p:cNvPr id="6"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76610" y="1622921"/>
            <a:ext cx="5317000" cy="1588988"/>
          </a:xfrm>
          <a:prstGeom prst="rect">
            <a:avLst/>
          </a:prstGeom>
        </p:spPr>
      </p:pic>
      <p:sp>
        <p:nvSpPr>
          <p:cNvPr id="7" name="Text 3"/>
          <p:cNvSpPr/>
          <p:nvPr/>
        </p:nvSpPr>
        <p:spPr>
          <a:xfrm>
            <a:off x="6483089" y="1827808"/>
            <a:ext cx="2776666" cy="264021"/>
          </a:xfrm>
          <a:prstGeom prst="rect">
            <a:avLst/>
          </a:prstGeom>
          <a:noFill/>
          <a:ln/>
        </p:spPr>
        <p:txBody>
          <a:bodyPr wrap="none" lIns="0" tIns="0" rIns="0" bIns="0" rtlCol="0" anchor="t"/>
          <a:lstStyle/>
          <a:p>
            <a:pPr algn="l" indent="0" marL="0">
              <a:lnSpc>
                <a:spcPct val="104000"/>
              </a:lnSpc>
              <a:buNone/>
            </a:pPr>
            <a:r>
              <a:rPr lang="en-US" sz="1650" dirty="0">
                <a:solidFill>
                  <a:srgbClr val="272525"/>
                </a:solidFill>
                <a:latin typeface="Source Serif 4 SemiBold" pitchFamily="34" charset="0"/>
                <a:ea typeface="Source Serif 4 SemiBold" pitchFamily="34" charset="-122"/>
                <a:cs typeface="Source Serif 4 SemiBold" pitchFamily="34" charset="-120"/>
              </a:rPr>
              <a:t>Carryover vs. Decay Effects</a:t>
            </a:r>
            <a:endParaRPr lang="en-US" sz="1650" dirty="0"/>
          </a:p>
        </p:txBody>
      </p:sp>
      <p:sp>
        <p:nvSpPr>
          <p:cNvPr id="8" name="Text 4"/>
          <p:cNvSpPr/>
          <p:nvPr/>
        </p:nvSpPr>
        <p:spPr>
          <a:xfrm>
            <a:off x="6483089" y="2188766"/>
            <a:ext cx="4805639" cy="818257"/>
          </a:xfrm>
          <a:prstGeom prst="rect">
            <a:avLst/>
          </a:prstGeom>
          <a:noFill/>
          <a:ln/>
        </p:spPr>
        <p:txBody>
          <a:bodyPr wrap="square" lIns="0" tIns="0" rIns="0" bIns="0" rtlCol="0" anchor="t">
            <a:normAutofit/>
          </a:bodyPr>
          <a:lstStyle/>
          <a:p>
            <a:pPr algn="l" indent="0" marL="0">
              <a:lnSpc>
                <a:spcPct val="127000"/>
              </a:lnSpc>
              <a:buNone/>
            </a:pPr>
            <a:r>
              <a:rPr lang="en-US" sz="1400" dirty="0">
                <a:solidFill>
                  <a:srgbClr val="272525"/>
                </a:solidFill>
                <a:latin typeface="Source Sans 3" pitchFamily="34" charset="0"/>
                <a:ea typeface="Source Sans 3" pitchFamily="34" charset="-122"/>
                <a:cs typeface="Source Sans 3" pitchFamily="34" charset="-120"/>
              </a:rPr>
              <a:t>Carryover is the lingering positive memory of advertising after it stops. Decay is the rate at which brand recall diminishes once the campaign ends.</a:t>
            </a:r>
            <a:endParaRPr lang="en-US" sz="1400" dirty="0"/>
          </a:p>
        </p:txBody>
      </p:sp>
      <p:pic>
        <p:nvPicPr>
          <p:cNvPr id="9"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98086" y="3373438"/>
            <a:ext cx="5317000" cy="1861741"/>
          </a:xfrm>
          <a:prstGeom prst="rect">
            <a:avLst/>
          </a:prstGeom>
        </p:spPr>
      </p:pic>
      <p:sp>
        <p:nvSpPr>
          <p:cNvPr id="10" name="Text 5"/>
          <p:cNvSpPr/>
          <p:nvPr/>
        </p:nvSpPr>
        <p:spPr>
          <a:xfrm>
            <a:off x="1004565" y="3578324"/>
            <a:ext cx="2959522" cy="264021"/>
          </a:xfrm>
          <a:prstGeom prst="rect">
            <a:avLst/>
          </a:prstGeom>
          <a:noFill/>
          <a:ln/>
        </p:spPr>
        <p:txBody>
          <a:bodyPr wrap="none" lIns="0" tIns="0" rIns="0" bIns="0" rtlCol="0" anchor="t"/>
          <a:lstStyle/>
          <a:p>
            <a:pPr algn="l" indent="0" marL="0">
              <a:lnSpc>
                <a:spcPct val="104000"/>
              </a:lnSpc>
              <a:buNone/>
            </a:pPr>
            <a:r>
              <a:rPr lang="en-US" sz="1650" dirty="0">
                <a:solidFill>
                  <a:srgbClr val="272525"/>
                </a:solidFill>
                <a:latin typeface="Source Serif 4 SemiBold" pitchFamily="34" charset="0"/>
                <a:ea typeface="Source Serif 4 SemiBold" pitchFamily="34" charset="-122"/>
                <a:cs typeface="Source Serif 4 SemiBold" pitchFamily="34" charset="-120"/>
              </a:rPr>
              <a:t>Misidentifying Agency Types</a:t>
            </a:r>
            <a:endParaRPr lang="en-US" sz="1650" dirty="0"/>
          </a:p>
        </p:txBody>
      </p:sp>
      <p:sp>
        <p:nvSpPr>
          <p:cNvPr id="11" name="Text 6"/>
          <p:cNvSpPr/>
          <p:nvPr/>
        </p:nvSpPr>
        <p:spPr>
          <a:xfrm>
            <a:off x="1004565" y="3939282"/>
            <a:ext cx="4805639" cy="818257"/>
          </a:xfrm>
          <a:prstGeom prst="rect">
            <a:avLst/>
          </a:prstGeom>
          <a:noFill/>
          <a:ln/>
        </p:spPr>
        <p:txBody>
          <a:bodyPr wrap="square" lIns="0" tIns="0" rIns="0" bIns="0" rtlCol="0" anchor="t">
            <a:normAutofit/>
          </a:bodyPr>
          <a:lstStyle/>
          <a:p>
            <a:pPr algn="l" indent="0" marL="0">
              <a:lnSpc>
                <a:spcPct val="127000"/>
              </a:lnSpc>
              <a:buNone/>
            </a:pPr>
            <a:r>
              <a:rPr lang="en-US" sz="1400" dirty="0">
                <a:solidFill>
                  <a:srgbClr val="272525"/>
                </a:solidFill>
                <a:latin typeface="Source Sans 3" pitchFamily="34" charset="0"/>
                <a:ea typeface="Source Sans 3" pitchFamily="34" charset="-122"/>
                <a:cs typeface="Source Sans 3" pitchFamily="34" charset="-120"/>
              </a:rPr>
              <a:t>Distinguish between full-service (comprehensive), specialized (e.g., digital, media buying), and in-house (client-owned) agencies based on their scope of work.</a:t>
            </a:r>
            <a:endParaRPr lang="en-US" sz="1400" dirty="0"/>
          </a:p>
        </p:txBody>
      </p:sp>
      <p:pic>
        <p:nvPicPr>
          <p:cNvPr id="12"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176610" y="3373438"/>
            <a:ext cx="5317000" cy="1861741"/>
          </a:xfrm>
          <a:prstGeom prst="rect">
            <a:avLst/>
          </a:prstGeom>
        </p:spPr>
      </p:pic>
      <p:sp>
        <p:nvSpPr>
          <p:cNvPr id="13" name="Text 7"/>
          <p:cNvSpPr/>
          <p:nvPr/>
        </p:nvSpPr>
        <p:spPr>
          <a:xfrm>
            <a:off x="6483089" y="3578324"/>
            <a:ext cx="2188016" cy="264021"/>
          </a:xfrm>
          <a:prstGeom prst="rect">
            <a:avLst/>
          </a:prstGeom>
          <a:noFill/>
          <a:ln/>
        </p:spPr>
        <p:txBody>
          <a:bodyPr wrap="none" lIns="0" tIns="0" rIns="0" bIns="0" rtlCol="0" anchor="t"/>
          <a:lstStyle/>
          <a:p>
            <a:pPr algn="l" indent="0" marL="0">
              <a:lnSpc>
                <a:spcPct val="104000"/>
              </a:lnSpc>
              <a:buNone/>
            </a:pPr>
            <a:r>
              <a:rPr lang="en-US" sz="1650" dirty="0">
                <a:solidFill>
                  <a:srgbClr val="272525"/>
                </a:solidFill>
                <a:latin typeface="Source Serif 4 SemiBold" pitchFamily="34" charset="0"/>
                <a:ea typeface="Source Serif 4 SemiBold" pitchFamily="34" charset="-122"/>
                <a:cs typeface="Source Serif 4 SemiBold" pitchFamily="34" charset="-120"/>
              </a:rPr>
              <a:t>Misapplying MECCAS</a:t>
            </a:r>
            <a:endParaRPr lang="en-US" sz="1650" dirty="0"/>
          </a:p>
        </p:txBody>
      </p:sp>
      <p:sp>
        <p:nvSpPr>
          <p:cNvPr id="14" name="Text 8"/>
          <p:cNvSpPr/>
          <p:nvPr/>
        </p:nvSpPr>
        <p:spPr>
          <a:xfrm>
            <a:off x="6483089" y="3939282"/>
            <a:ext cx="4805639" cy="1091009"/>
          </a:xfrm>
          <a:prstGeom prst="rect">
            <a:avLst/>
          </a:prstGeom>
          <a:noFill/>
          <a:ln/>
        </p:spPr>
        <p:txBody>
          <a:bodyPr wrap="square" lIns="0" tIns="0" rIns="0" bIns="0" rtlCol="0" anchor="t">
            <a:normAutofit/>
          </a:bodyPr>
          <a:lstStyle/>
          <a:p>
            <a:pPr algn="l" indent="0" marL="0">
              <a:lnSpc>
                <a:spcPct val="127000"/>
              </a:lnSpc>
              <a:buNone/>
            </a:pPr>
            <a:r>
              <a:rPr lang="en-US" sz="1400" dirty="0">
                <a:solidFill>
                  <a:srgbClr val="272525"/>
                </a:solidFill>
                <a:latin typeface="Source Sans 3" pitchFamily="34" charset="0"/>
                <a:ea typeface="Source Sans 3" pitchFamily="34" charset="-122"/>
                <a:cs typeface="Source Sans 3" pitchFamily="34" charset="-120"/>
              </a:rPr>
              <a:t>MECCAS (Means-End Conceptualization of Components of Advertising Strategy) connects product </a:t>
            </a:r>
            <a:pPr algn="l" indent="0" marL="0">
              <a:lnSpc>
                <a:spcPct val="127000"/>
              </a:lnSpc>
              <a:buNone/>
            </a:pPr>
            <a:r>
              <a:rPr lang="en-US" sz="1400" b="1" dirty="0">
                <a:solidFill>
                  <a:srgbClr val="272525"/>
                </a:solidFill>
                <a:latin typeface="Source Sans 3 Bold" pitchFamily="34" charset="0"/>
                <a:ea typeface="Source Sans 3 Bold" pitchFamily="34" charset="-122"/>
                <a:cs typeface="Source Sans 3 Bold" pitchFamily="34" charset="-120"/>
              </a:rPr>
              <a:t>attributes</a:t>
            </a:r>
            <a:pPr algn="l" indent="0" marL="0">
              <a:lnSpc>
                <a:spcPct val="127000"/>
              </a:lnSpc>
              <a:buNone/>
            </a:pPr>
            <a:r>
              <a:rPr lang="en-US" sz="1400" dirty="0">
                <a:solidFill>
                  <a:srgbClr val="272525"/>
                </a:solidFill>
                <a:latin typeface="Source Sans 3" pitchFamily="34" charset="0"/>
                <a:ea typeface="Source Sans 3" pitchFamily="34" charset="-122"/>
                <a:cs typeface="Source Sans 3" pitchFamily="34" charset="-120"/>
              </a:rPr>
              <a:t> to </a:t>
            </a:r>
            <a:pPr algn="l" indent="0" marL="0">
              <a:lnSpc>
                <a:spcPct val="127000"/>
              </a:lnSpc>
              <a:buNone/>
            </a:pPr>
            <a:r>
              <a:rPr lang="en-US" sz="1400" b="1" dirty="0">
                <a:solidFill>
                  <a:srgbClr val="272525"/>
                </a:solidFill>
                <a:latin typeface="Source Sans 3 Bold" pitchFamily="34" charset="0"/>
                <a:ea typeface="Source Sans 3 Bold" pitchFamily="34" charset="-122"/>
                <a:cs typeface="Source Sans 3 Bold" pitchFamily="34" charset="-120"/>
              </a:rPr>
              <a:t>benefits</a:t>
            </a:r>
            <a:pPr algn="l" indent="0" marL="0">
              <a:lnSpc>
                <a:spcPct val="127000"/>
              </a:lnSpc>
              <a:buNone/>
            </a:pPr>
            <a:r>
              <a:rPr lang="en-US" sz="1400" dirty="0">
                <a:solidFill>
                  <a:srgbClr val="272525"/>
                </a:solidFill>
                <a:latin typeface="Source Sans 3" pitchFamily="34" charset="0"/>
                <a:ea typeface="Source Sans 3" pitchFamily="34" charset="-122"/>
                <a:cs typeface="Source Sans 3" pitchFamily="34" charset="-120"/>
              </a:rPr>
              <a:t> and, ultimately, to deep </a:t>
            </a:r>
            <a:pPr algn="l" indent="0" marL="0">
              <a:lnSpc>
                <a:spcPct val="127000"/>
              </a:lnSpc>
              <a:buNone/>
            </a:pPr>
            <a:r>
              <a:rPr lang="en-US" sz="1400" b="1" dirty="0">
                <a:solidFill>
                  <a:srgbClr val="272525"/>
                </a:solidFill>
                <a:latin typeface="Source Sans 3 Bold" pitchFamily="34" charset="0"/>
                <a:ea typeface="Source Sans 3 Bold" pitchFamily="34" charset="-122"/>
                <a:cs typeface="Source Sans 3 Bold" pitchFamily="34" charset="-120"/>
              </a:rPr>
              <a:t>personal values</a:t>
            </a:r>
            <a:pPr algn="l" indent="0" marL="0">
              <a:lnSpc>
                <a:spcPct val="127000"/>
              </a:lnSpc>
              <a:buNone/>
            </a:pPr>
            <a:r>
              <a:rPr lang="en-US" sz="1400" dirty="0">
                <a:solidFill>
                  <a:srgbClr val="272525"/>
                </a:solidFill>
                <a:latin typeface="Source Sans 3" pitchFamily="34" charset="0"/>
                <a:ea typeface="Source Sans 3" pitchFamily="34" charset="-122"/>
                <a:cs typeface="Source Sans 3" pitchFamily="34" charset="-120"/>
              </a:rPr>
              <a:t>. Ensure a clear, logical chain.</a:t>
            </a:r>
            <a:endParaRPr lang="en-US" sz="1400" dirty="0"/>
          </a:p>
        </p:txBody>
      </p:sp>
      <p:sp>
        <p:nvSpPr>
          <p:cNvPr id="15" name="Shape 9"/>
          <p:cNvSpPr/>
          <p:nvPr/>
        </p:nvSpPr>
        <p:spPr>
          <a:xfrm>
            <a:off x="698086" y="5416947"/>
            <a:ext cx="10795524" cy="669330"/>
          </a:xfrm>
          <a:prstGeom prst="roundRect">
            <a:avLst>
              <a:gd name="adj" fmla="val 11265"/>
            </a:avLst>
          </a:prstGeom>
          <a:solidFill>
            <a:srgbClr val="B6D6FC"/>
          </a:solidFill>
          <a:ln/>
        </p:spPr>
      </p:sp>
      <p:pic>
        <p:nvPicPr>
          <p:cNvPr id="16" name="Image 4" descr="preencoded.png">    </p:cNvPr>
          <p:cNvPicPr>
            <a:picLocks noChangeAspect="1"/>
          </p:cNvPicPr>
          <p:nvPr/>
        </p:nvPicPr>
        <p:blipFill>
          <a:blip r:embed="rId9"/>
          <a:stretch>
            <a:fillRect/>
          </a:stretch>
        </p:blipFill>
        <p:spPr>
          <a:xfrm>
            <a:off x="877568" y="5662017"/>
            <a:ext cx="224328" cy="179487"/>
          </a:xfrm>
          <a:prstGeom prst="rect">
            <a:avLst/>
          </a:prstGeom>
        </p:spPr>
      </p:pic>
      <p:sp>
        <p:nvSpPr>
          <p:cNvPr id="17" name="Text 10"/>
          <p:cNvSpPr/>
          <p:nvPr/>
        </p:nvSpPr>
        <p:spPr>
          <a:xfrm>
            <a:off x="1281378" y="5623322"/>
            <a:ext cx="10642334" cy="272752"/>
          </a:xfrm>
          <a:prstGeom prst="rect">
            <a:avLst/>
          </a:prstGeom>
          <a:noFill/>
          <a:ln/>
        </p:spPr>
        <p:txBody>
          <a:bodyPr wrap="none" lIns="0" tIns="0" rIns="0" bIns="0" rtlCol="0" anchor="t"/>
          <a:lstStyle/>
          <a:p>
            <a:pPr algn="l" indent="0" marL="0">
              <a:lnSpc>
                <a:spcPct val="127000"/>
              </a:lnSpc>
              <a:buNone/>
            </a:pPr>
            <a:r>
              <a:rPr lang="en-US" sz="1400" dirty="0">
                <a:solidFill>
                  <a:srgbClr val="000000"/>
                </a:solidFill>
                <a:latin typeface="Source Sans 3" pitchFamily="34" charset="0"/>
                <a:ea typeface="Source Sans 3" pitchFamily="34" charset="-122"/>
                <a:cs typeface="Source Sans 3" pitchFamily="34" charset="-120"/>
              </a:rPr>
              <a:t>Understanding these distinctions is crucial for effective advertising campaign management and strategic planning.</a:t>
            </a:r>
            <a:endParaRPr lang="en-US" sz="14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9">
    <p:spTree>
      <p:nvGrpSpPr>
        <p:cNvPr id="1" name=""/>
        <p:cNvGrpSpPr/>
        <p:nvPr/>
      </p:nvGrpSpPr>
      <p:grpSpPr>
        <a:xfrm>
          <a:off x="0" y="0"/>
          <a:ext cx="0" cy="0"/>
          <a:chOff x="0" y="0"/>
          <a:chExt cx="0" cy="0"/>
        </a:xfrm>
      </p:grpSpPr>
      <p:sp>
        <p:nvSpPr>
          <p:cNvPr id="2" name="Text 0"/>
          <p:cNvSpPr/>
          <p:nvPr/>
        </p:nvSpPr>
        <p:spPr>
          <a:xfrm>
            <a:off x="698086" y="1470124"/>
            <a:ext cx="5303209" cy="586680"/>
          </a:xfrm>
          <a:prstGeom prst="rect">
            <a:avLst/>
          </a:prstGeom>
          <a:noFill/>
          <a:ln/>
        </p:spPr>
        <p:txBody>
          <a:bodyPr wrap="none" lIns="0" tIns="0" rIns="0" bIns="0" rtlCol="0" anchor="t"/>
          <a:lstStyle/>
          <a:p>
            <a:pPr algn="l" indent="0" marL="0">
              <a:lnSpc>
                <a:spcPct val="104000"/>
              </a:lnSpc>
              <a:buNone/>
            </a:pPr>
            <a:r>
              <a:rPr lang="en-US" sz="3650" dirty="0">
                <a:solidFill>
                  <a:srgbClr val="000000"/>
                </a:solidFill>
                <a:latin typeface="Source Serif 4 SemiBold" pitchFamily="34" charset="0"/>
                <a:ea typeface="Source Serif 4 SemiBold" pitchFamily="34" charset="-122"/>
                <a:cs typeface="Source Serif 4 SemiBold" pitchFamily="34" charset="-120"/>
              </a:rPr>
              <a:t>Week 5 Summary</a:t>
            </a:r>
            <a:endParaRPr lang="en-US" sz="3650" dirty="0"/>
          </a:p>
        </p:txBody>
      </p:sp>
      <p:sp>
        <p:nvSpPr>
          <p:cNvPr id="3" name="Shape 1"/>
          <p:cNvSpPr/>
          <p:nvPr/>
        </p:nvSpPr>
        <p:spPr>
          <a:xfrm>
            <a:off x="698086" y="2455763"/>
            <a:ext cx="448755" cy="448766"/>
          </a:xfrm>
          <a:prstGeom prst="roundRect">
            <a:avLst>
              <a:gd name="adj" fmla="val 18670"/>
            </a:avLst>
          </a:prstGeom>
          <a:solidFill>
            <a:srgbClr val="F0D4F7"/>
          </a:solidFill>
          <a:ln w="6350">
            <a:solidFill>
              <a:srgbClr val="D6BADD"/>
            </a:solidFill>
            <a:prstDash val="solid"/>
          </a:ln>
        </p:spPr>
      </p:sp>
      <p:sp>
        <p:nvSpPr>
          <p:cNvPr id="4" name="Text 2"/>
          <p:cNvSpPr/>
          <p:nvPr/>
        </p:nvSpPr>
        <p:spPr>
          <a:xfrm>
            <a:off x="1346266" y="2524323"/>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Theory First</a:t>
            </a:r>
            <a:endParaRPr lang="en-US" sz="1800" dirty="0"/>
          </a:p>
        </p:txBody>
      </p:sp>
      <p:sp>
        <p:nvSpPr>
          <p:cNvPr id="5" name="Text 3"/>
          <p:cNvSpPr/>
          <p:nvPr/>
        </p:nvSpPr>
        <p:spPr>
          <a:xfrm>
            <a:off x="1346266" y="2937272"/>
            <a:ext cx="2784108" cy="638373"/>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Hierarchy of Effects + MECCAS guide campaign development</a:t>
            </a:r>
            <a:endParaRPr lang="en-US" sz="1550" dirty="0"/>
          </a:p>
        </p:txBody>
      </p:sp>
      <p:sp>
        <p:nvSpPr>
          <p:cNvPr id="6" name="Shape 4"/>
          <p:cNvSpPr/>
          <p:nvPr/>
        </p:nvSpPr>
        <p:spPr>
          <a:xfrm>
            <a:off x="4379704" y="2455763"/>
            <a:ext cx="448755" cy="448766"/>
          </a:xfrm>
          <a:prstGeom prst="roundRect">
            <a:avLst>
              <a:gd name="adj" fmla="val 18670"/>
            </a:avLst>
          </a:prstGeom>
          <a:solidFill>
            <a:srgbClr val="F0D4F7"/>
          </a:solidFill>
          <a:ln w="6350">
            <a:solidFill>
              <a:srgbClr val="D6BADD"/>
            </a:solidFill>
            <a:prstDash val="solid"/>
          </a:ln>
        </p:spPr>
      </p:sp>
      <p:sp>
        <p:nvSpPr>
          <p:cNvPr id="7" name="Text 5"/>
          <p:cNvSpPr/>
          <p:nvPr/>
        </p:nvSpPr>
        <p:spPr>
          <a:xfrm>
            <a:off x="5027884" y="2524323"/>
            <a:ext cx="2784108" cy="586581"/>
          </a:xfrm>
          <a:prstGeom prst="rect">
            <a:avLst/>
          </a:prstGeom>
          <a:noFill/>
          <a:ln/>
        </p:spPr>
        <p:txBody>
          <a:bodyPr wrap="square" lIns="0" tIns="0" rIns="0" bIns="0" rtlCol="0" anchor="t">
            <a:normAutofit/>
          </a:bodyPr>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Understand Expenditure Dynamics</a:t>
            </a:r>
            <a:endParaRPr lang="en-US" sz="1800" dirty="0"/>
          </a:p>
        </p:txBody>
      </p:sp>
      <p:sp>
        <p:nvSpPr>
          <p:cNvPr id="8" name="Text 6"/>
          <p:cNvSpPr/>
          <p:nvPr/>
        </p:nvSpPr>
        <p:spPr>
          <a:xfrm>
            <a:off x="5027884" y="3230563"/>
            <a:ext cx="2784108" cy="638373"/>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Threshold, diminishing returns, carryover, wear-out, decay</a:t>
            </a:r>
            <a:endParaRPr lang="en-US" sz="1550" dirty="0"/>
          </a:p>
        </p:txBody>
      </p:sp>
      <p:sp>
        <p:nvSpPr>
          <p:cNvPr id="9" name="Shape 7"/>
          <p:cNvSpPr/>
          <p:nvPr/>
        </p:nvSpPr>
        <p:spPr>
          <a:xfrm>
            <a:off x="8061322" y="2455763"/>
            <a:ext cx="448755" cy="448766"/>
          </a:xfrm>
          <a:prstGeom prst="roundRect">
            <a:avLst>
              <a:gd name="adj" fmla="val 18670"/>
            </a:avLst>
          </a:prstGeom>
          <a:solidFill>
            <a:srgbClr val="F0D4F7"/>
          </a:solidFill>
          <a:ln w="6350">
            <a:solidFill>
              <a:srgbClr val="D6BADD"/>
            </a:solidFill>
            <a:prstDash val="solid"/>
          </a:ln>
        </p:spPr>
      </p:sp>
      <p:sp>
        <p:nvSpPr>
          <p:cNvPr id="10" name="Text 8"/>
          <p:cNvSpPr/>
          <p:nvPr/>
        </p:nvSpPr>
        <p:spPr>
          <a:xfrm>
            <a:off x="8709502" y="2524323"/>
            <a:ext cx="2784108" cy="586581"/>
          </a:xfrm>
          <a:prstGeom prst="rect">
            <a:avLst/>
          </a:prstGeom>
          <a:noFill/>
          <a:ln/>
        </p:spPr>
        <p:txBody>
          <a:bodyPr wrap="square" lIns="0" tIns="0" rIns="0" bIns="0" rtlCol="0" anchor="t">
            <a:normAutofit/>
          </a:bodyPr>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Choose the Right Structure</a:t>
            </a:r>
            <a:endParaRPr lang="en-US" sz="1800" dirty="0"/>
          </a:p>
        </p:txBody>
      </p:sp>
      <p:sp>
        <p:nvSpPr>
          <p:cNvPr id="11" name="Text 9"/>
          <p:cNvSpPr/>
          <p:nvPr/>
        </p:nvSpPr>
        <p:spPr>
          <a:xfrm>
            <a:off x="8709502" y="3230563"/>
            <a:ext cx="2784108" cy="638373"/>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In-house vs. agency — size, budget, and goals matter</a:t>
            </a:r>
            <a:endParaRPr lang="en-US" sz="1550" dirty="0"/>
          </a:p>
        </p:txBody>
      </p:sp>
      <p:sp>
        <p:nvSpPr>
          <p:cNvPr id="12" name="Shape 10"/>
          <p:cNvSpPr/>
          <p:nvPr/>
        </p:nvSpPr>
        <p:spPr>
          <a:xfrm>
            <a:off x="698086" y="4267895"/>
            <a:ext cx="448755" cy="448766"/>
          </a:xfrm>
          <a:prstGeom prst="roundRect">
            <a:avLst>
              <a:gd name="adj" fmla="val 18670"/>
            </a:avLst>
          </a:prstGeom>
          <a:solidFill>
            <a:srgbClr val="F0D4F7"/>
          </a:solidFill>
          <a:ln w="6350">
            <a:solidFill>
              <a:srgbClr val="D6BADD"/>
            </a:solidFill>
            <a:prstDash val="solid"/>
          </a:ln>
        </p:spPr>
      </p:sp>
      <p:sp>
        <p:nvSpPr>
          <p:cNvPr id="13" name="Text 11"/>
          <p:cNvSpPr/>
          <p:nvPr/>
        </p:nvSpPr>
        <p:spPr>
          <a:xfrm>
            <a:off x="1346266" y="4336455"/>
            <a:ext cx="235182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Set Clear Parameters</a:t>
            </a:r>
            <a:endParaRPr lang="en-US" sz="1800" dirty="0"/>
          </a:p>
        </p:txBody>
      </p:sp>
      <p:sp>
        <p:nvSpPr>
          <p:cNvPr id="14" name="Text 12"/>
          <p:cNvSpPr/>
          <p:nvPr/>
        </p:nvSpPr>
        <p:spPr>
          <a:xfrm>
            <a:off x="1346266" y="4749403"/>
            <a:ext cx="4624867" cy="638373"/>
          </a:xfrm>
          <a:prstGeom prst="rect">
            <a:avLst/>
          </a:prstGeom>
          <a:noFill/>
          <a:ln/>
        </p:spPr>
        <p:txBody>
          <a:bodyPr wrap="square" lIns="0" tIns="0" rIns="0" bIns="0" rtlCol="0" anchor="t">
            <a:normAutofit/>
          </a:bodyPr>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Goals, media, tagline, consistency, positioning, duration</a:t>
            </a:r>
            <a:endParaRPr lang="en-US" sz="1550" dirty="0"/>
          </a:p>
        </p:txBody>
      </p:sp>
      <p:sp>
        <p:nvSpPr>
          <p:cNvPr id="15" name="Shape 13"/>
          <p:cNvSpPr/>
          <p:nvPr/>
        </p:nvSpPr>
        <p:spPr>
          <a:xfrm>
            <a:off x="6220463" y="4267895"/>
            <a:ext cx="448755" cy="448766"/>
          </a:xfrm>
          <a:prstGeom prst="roundRect">
            <a:avLst>
              <a:gd name="adj" fmla="val 18670"/>
            </a:avLst>
          </a:prstGeom>
          <a:solidFill>
            <a:srgbClr val="F0D4F7"/>
          </a:solidFill>
          <a:ln w="6350">
            <a:solidFill>
              <a:srgbClr val="D6BADD"/>
            </a:solidFill>
            <a:prstDash val="solid"/>
          </a:ln>
        </p:spPr>
      </p:sp>
      <p:sp>
        <p:nvSpPr>
          <p:cNvPr id="16" name="Text 14"/>
          <p:cNvSpPr/>
          <p:nvPr/>
        </p:nvSpPr>
        <p:spPr>
          <a:xfrm>
            <a:off x="6868643" y="4336455"/>
            <a:ext cx="2346762" cy="293291"/>
          </a:xfrm>
          <a:prstGeom prst="rect">
            <a:avLst/>
          </a:prstGeom>
          <a:noFill/>
          <a:ln/>
        </p:spPr>
        <p:txBody>
          <a:bodyPr wrap="none" lIns="0" tIns="0" rIns="0" bIns="0" rtlCol="0" anchor="t"/>
          <a:lstStyle/>
          <a:p>
            <a:pPr algn="l" indent="0" marL="0">
              <a:lnSpc>
                <a:spcPct val="104000"/>
              </a:lnSpc>
              <a:buNone/>
            </a:pPr>
            <a:r>
              <a:rPr lang="en-US" sz="1800" dirty="0">
                <a:solidFill>
                  <a:srgbClr val="272525"/>
                </a:solidFill>
                <a:latin typeface="Source Serif 4 SemiBold" pitchFamily="34" charset="0"/>
                <a:ea typeface="Source Serif 4 SemiBold" pitchFamily="34" charset="-122"/>
                <a:cs typeface="Source Serif 4 SemiBold" pitchFamily="34" charset="-120"/>
              </a:rPr>
              <a:t>Brief with Precision</a:t>
            </a:r>
            <a:endParaRPr lang="en-US" sz="1800" dirty="0"/>
          </a:p>
        </p:txBody>
      </p:sp>
      <p:sp>
        <p:nvSpPr>
          <p:cNvPr id="17" name="Text 15"/>
          <p:cNvSpPr/>
          <p:nvPr/>
        </p:nvSpPr>
        <p:spPr>
          <a:xfrm>
            <a:off x="6868643" y="4749403"/>
            <a:ext cx="4624966" cy="319187"/>
          </a:xfrm>
          <a:prstGeom prst="rect">
            <a:avLst/>
          </a:prstGeom>
          <a:noFill/>
          <a:ln/>
        </p:spPr>
        <p:txBody>
          <a:bodyPr wrap="none" lIns="0" tIns="0" rIns="0" bIns="0" rtlCol="0" anchor="t"/>
          <a:lstStyle/>
          <a:p>
            <a:pPr algn="l" indent="0" marL="0">
              <a:lnSpc>
                <a:spcPct val="133000"/>
              </a:lnSpc>
              <a:buNone/>
            </a:pPr>
            <a:r>
              <a:rPr lang="en-US" sz="1550" dirty="0">
                <a:solidFill>
                  <a:srgbClr val="272525"/>
                </a:solidFill>
                <a:latin typeface="Source Sans 3" pitchFamily="34" charset="0"/>
                <a:ea typeface="Source Sans 3" pitchFamily="34" charset="-122"/>
                <a:cs typeface="Source Sans 3" pitchFamily="34" charset="-120"/>
              </a:rPr>
              <a:t>Objective, audience, message, support, constraints</a:t>
            </a:r>
            <a:endParaRPr lang="en-US" sz="155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30">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1695" cy="2119511"/>
          </a:xfrm>
          <a:prstGeom prst="rect">
            <a:avLst/>
          </a:prstGeom>
        </p:spPr>
      </p:pic>
      <p:sp>
        <p:nvSpPr>
          <p:cNvPr id="3" name="Text 0"/>
          <p:cNvSpPr/>
          <p:nvPr/>
        </p:nvSpPr>
        <p:spPr>
          <a:xfrm>
            <a:off x="698086" y="2700437"/>
            <a:ext cx="11124525" cy="498673"/>
          </a:xfrm>
          <a:prstGeom prst="rect">
            <a:avLst/>
          </a:prstGeom>
          <a:noFill/>
          <a:ln/>
        </p:spPr>
        <p:txBody>
          <a:bodyPr wrap="none" lIns="0" tIns="0" rIns="0" bIns="0" rtlCol="0" anchor="t"/>
          <a:lstStyle/>
          <a:p>
            <a:pPr algn="l" indent="0" marL="0">
              <a:lnSpc>
                <a:spcPct val="104000"/>
              </a:lnSpc>
              <a:buNone/>
            </a:pPr>
            <a:r>
              <a:rPr lang="en-US" sz="3100" dirty="0">
                <a:solidFill>
                  <a:srgbClr val="000000"/>
                </a:solidFill>
                <a:latin typeface="Source Serif 4 SemiBold" pitchFamily="34" charset="0"/>
                <a:ea typeface="Source Serif 4 SemiBold" pitchFamily="34" charset="-122"/>
                <a:cs typeface="Source Serif 4 SemiBold" pitchFamily="34" charset="-120"/>
              </a:rPr>
              <a:t>Review Questions: Advertising Campaign Management</a:t>
            </a:r>
            <a:endParaRPr lang="en-US" sz="3100" dirty="0"/>
          </a:p>
        </p:txBody>
      </p:sp>
      <p:sp>
        <p:nvSpPr>
          <p:cNvPr id="4" name="Text 1"/>
          <p:cNvSpPr/>
          <p:nvPr/>
        </p:nvSpPr>
        <p:spPr>
          <a:xfrm>
            <a:off x="698086" y="3415209"/>
            <a:ext cx="10795524" cy="2861866"/>
          </a:xfrm>
          <a:prstGeom prst="rect">
            <a:avLst/>
          </a:prstGeom>
          <a:noFill/>
          <a:ln/>
        </p:spPr>
        <p:txBody>
          <a:bodyPr wrap="square" lIns="0" tIns="0" rIns="0" bIns="0" rtlCol="0" anchor="t">
            <a:normAutofit/>
          </a:bodyPr>
          <a:lstStyle/>
          <a:p>
            <a:pPr algn="l" marL="264160" indent="-264160">
              <a:lnSpc>
                <a:spcPct val="123000"/>
              </a:lnSpc>
              <a:buSzPct val="100000"/>
              <a:buFont typeface="+mj-lt"/>
              <a:buAutoNum type="arabicPeriod" startAt="1"/>
            </a:pPr>
            <a:r>
              <a:rPr lang="en-US" sz="1300" dirty="0">
                <a:solidFill>
                  <a:srgbClr val="272525"/>
                </a:solidFill>
                <a:latin typeface="Source Sans 3" pitchFamily="34" charset="0"/>
                <a:ea typeface="Source Sans 3" pitchFamily="34" charset="-122"/>
                <a:cs typeface="Source Sans 3" pitchFamily="34" charset="-120"/>
              </a:rPr>
              <a:t>Describe the six stages of the Hierarchy of Effects model.</a:t>
            </a:r>
            <a:endParaRPr lang="en-US" sz="1300" dirty="0"/>
          </a:p>
          <a:p>
            <a:pPr algn="l" marL="264160" indent="-264160">
              <a:lnSpc>
                <a:spcPct val="123000"/>
              </a:lnSpc>
              <a:buSzPct val="100000"/>
              <a:buFont typeface="+mj-lt"/>
              <a:buAutoNum type="arabicPeriod" startAt="2"/>
            </a:pPr>
            <a:r>
              <a:rPr lang="en-US" sz="1300" dirty="0">
                <a:solidFill>
                  <a:srgbClr val="272525"/>
                </a:solidFill>
                <a:latin typeface="Source Sans 3" pitchFamily="34" charset="0"/>
                <a:ea typeface="Source Sans 3" pitchFamily="34" charset="-122"/>
                <a:cs typeface="Source Sans 3" pitchFamily="34" charset="-120"/>
              </a:rPr>
              <a:t>Explain the difference between carryover effects and decay effects in advertising.</a:t>
            </a:r>
            <a:endParaRPr lang="en-US" sz="1300" dirty="0"/>
          </a:p>
          <a:p>
            <a:pPr algn="l" marL="264160" indent="-264160">
              <a:lnSpc>
                <a:spcPct val="123000"/>
              </a:lnSpc>
              <a:buSzPct val="100000"/>
              <a:buFont typeface="+mj-lt"/>
              <a:buAutoNum type="arabicPeriod" startAt="3"/>
            </a:pPr>
            <a:r>
              <a:rPr lang="en-US" sz="1300" dirty="0">
                <a:solidFill>
                  <a:srgbClr val="272525"/>
                </a:solidFill>
                <a:latin typeface="Source Sans 3" pitchFamily="34" charset="0"/>
                <a:ea typeface="Source Sans 3" pitchFamily="34" charset="-122"/>
                <a:cs typeface="Source Sans 3" pitchFamily="34" charset="-120"/>
              </a:rPr>
              <a:t>What does MECCAS stand for, and how does it connect product attributes to personal values?</a:t>
            </a:r>
            <a:endParaRPr lang="en-US" sz="1300" dirty="0"/>
          </a:p>
          <a:p>
            <a:pPr algn="l" marL="264160" indent="-264160">
              <a:lnSpc>
                <a:spcPct val="123000"/>
              </a:lnSpc>
              <a:buSzPct val="100000"/>
              <a:buFont typeface="+mj-lt"/>
              <a:buAutoNum type="arabicPeriod" startAt="4"/>
            </a:pPr>
            <a:r>
              <a:rPr lang="en-US" sz="1300" dirty="0">
                <a:solidFill>
                  <a:srgbClr val="272525"/>
                </a:solidFill>
                <a:latin typeface="Source Sans 3" pitchFamily="34" charset="0"/>
                <a:ea typeface="Source Sans 3" pitchFamily="34" charset="-122"/>
                <a:cs typeface="Source Sans 3" pitchFamily="34" charset="-120"/>
              </a:rPr>
              <a:t>What is the 75-15-10 budget rule in advertising, and what does each number represent?</a:t>
            </a:r>
            <a:endParaRPr lang="en-US" sz="1300" dirty="0"/>
          </a:p>
          <a:p>
            <a:pPr algn="l" marL="264160" indent="-264160">
              <a:lnSpc>
                <a:spcPct val="123000"/>
              </a:lnSpc>
              <a:buSzPct val="100000"/>
              <a:buFont typeface="+mj-lt"/>
              <a:buAutoNum type="arabicPeriod" startAt="5"/>
            </a:pPr>
            <a:r>
              <a:rPr lang="en-US" sz="1300" dirty="0">
                <a:solidFill>
                  <a:srgbClr val="272525"/>
                </a:solidFill>
                <a:latin typeface="Source Sans 3" pitchFamily="34" charset="0"/>
                <a:ea typeface="Source Sans 3" pitchFamily="34" charset="-122"/>
                <a:cs typeface="Source Sans 3" pitchFamily="34" charset="-120"/>
              </a:rPr>
              <a:t>Name three key criteria for selecting an advertising agency.</a:t>
            </a:r>
            <a:endParaRPr lang="en-US" sz="1300" dirty="0"/>
          </a:p>
          <a:p>
            <a:pPr algn="l" marL="264160" indent="-264160">
              <a:lnSpc>
                <a:spcPct val="123000"/>
              </a:lnSpc>
              <a:buSzPct val="100000"/>
              <a:buFont typeface="+mj-lt"/>
              <a:buAutoNum type="arabicPeriod" startAt="6"/>
            </a:pPr>
            <a:r>
              <a:rPr lang="en-US" sz="1300" dirty="0">
                <a:solidFill>
                  <a:srgbClr val="272525"/>
                </a:solidFill>
                <a:latin typeface="Source Sans 3" pitchFamily="34" charset="0"/>
                <a:ea typeface="Source Sans 3" pitchFamily="34" charset="-122"/>
                <a:cs typeface="Source Sans 3" pitchFamily="34" charset="-120"/>
              </a:rPr>
              <a:t>Differentiate between the central and peripheral routes to persuasion within the Elaboration Likelihood Model (ELM).</a:t>
            </a:r>
            <a:endParaRPr lang="en-US" sz="1300" dirty="0"/>
          </a:p>
          <a:p>
            <a:pPr algn="l" marL="264160" indent="-264160">
              <a:lnSpc>
                <a:spcPct val="123000"/>
              </a:lnSpc>
              <a:buSzPct val="100000"/>
              <a:buFont typeface="+mj-lt"/>
              <a:buAutoNum type="arabicPeriod" startAt="7"/>
            </a:pPr>
            <a:r>
              <a:rPr lang="en-US" sz="1300" dirty="0">
                <a:solidFill>
                  <a:srgbClr val="272525"/>
                </a:solidFill>
                <a:latin typeface="Source Sans 3" pitchFamily="34" charset="0"/>
                <a:ea typeface="Source Sans 3" pitchFamily="34" charset="-122"/>
                <a:cs typeface="Source Sans 3" pitchFamily="34" charset="-120"/>
              </a:rPr>
              <a:t>List the five primary advertising goals.</a:t>
            </a:r>
            <a:endParaRPr lang="en-US" sz="1300" dirty="0"/>
          </a:p>
          <a:p>
            <a:pPr algn="l" marL="264160" indent="-264160">
              <a:lnSpc>
                <a:spcPct val="123000"/>
              </a:lnSpc>
              <a:buSzPct val="100000"/>
              <a:buFont typeface="+mj-lt"/>
              <a:buAutoNum type="arabicPeriod" startAt="8"/>
            </a:pPr>
            <a:r>
              <a:rPr lang="en-US" sz="1300" dirty="0">
                <a:solidFill>
                  <a:srgbClr val="272525"/>
                </a:solidFill>
                <a:latin typeface="Source Sans 3" pitchFamily="34" charset="0"/>
                <a:ea typeface="Source Sans 3" pitchFamily="34" charset="-122"/>
                <a:cs typeface="Source Sans 3" pitchFamily="34" charset="-120"/>
              </a:rPr>
              <a:t>Identify the key components that should be included in a creative brief.</a:t>
            </a:r>
            <a:endParaRPr lang="en-US" sz="13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30</Slides>
  <Notes>30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30</vt:i4>
      </vt:variant>
    </vt:vector>
  </HeadingPairs>
  <TitlesOfParts>
    <vt:vector size="3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2026-07-06T03:57:42Z</dcterms:created>
  <dcterms:modified xsi:type="dcterms:W3CDTF">2026-07-06T03:57:42Z</dcterms:modified>
</cp:coreProperties>
</file>