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notesMasterIdLst>
    <p:notesMasterId r:id="rId32"/>
  </p:notesMasterIdLst>
  <p:sldSz cx="12191695" cy="6858000"/>
  <p:notesSz cx="6858000" cy="12191695"/>
  <p:embeddedFontLst>
    <p:embeddedFont>
      <p:font typeface="Inter Medium"/>
      <p:regular r:id="rId201314"/>
    </p:embeddedFont>
    <p:embeddedFont>
      <p:font typeface="Inter Light"/>
      <p:regular r:id="rId201315"/>
    </p:embeddedFont>
    <p:embeddedFont>
      <p:font typeface="Inter Thin"/>
      <p:regular r:id="rId201316"/>
    </p:embeddedFont>
    <p:embeddedFont>
      <p:font typeface="Inter ExtraLight"/>
      <p:regular r:id="rId201317"/>
    </p:embeddedFont>
    <p:embeddedFont>
      <p:font typeface="Inter SemiBold"/>
      <p:regular r:id="rId201318"/>
    </p:embeddedFont>
    <p:embeddedFont>
      <p:font typeface="Inter Bold"/>
      <p:regular r:id="rId201319"/>
    </p:embeddedFont>
    <p:embeddedFont>
      <p:font typeface="Inter ExtraBold"/>
      <p:regular r:id="rId201320"/>
    </p:embeddedFont>
    <p:embeddedFont>
      <p:font typeface="Inter"/>
      <p:regular r:id="rId201321"/>
    </p:embeddedFont>
    <p:embeddedFont>
      <p:font typeface="Inter Black"/>
      <p:regular r:id="rId201322"/>
    </p:embeddedFont>
    <p:embeddedFont>
      <p:font typeface="Petrona Thin"/>
      <p:regular r:id="rId201323"/>
    </p:embeddedFont>
    <p:embeddedFont>
      <p:font typeface="Petrona ExtraLight"/>
      <p:regular r:id="rId201324"/>
    </p:embeddedFont>
    <p:embeddedFont>
      <p:font typeface="Petrona Light"/>
      <p:regular r:id="rId201325"/>
    </p:embeddedFont>
    <p:embeddedFont>
      <p:font typeface="Petrona"/>
      <p:regular r:id="rId201326"/>
    </p:embeddedFont>
    <p:embeddedFont>
      <p:font typeface="Petrona Medium"/>
      <p:regular r:id="rId201327"/>
    </p:embeddedFont>
    <p:embeddedFont>
      <p:font typeface="Petrona SemiBold"/>
      <p:regular r:id="rId201328"/>
    </p:embeddedFont>
    <p:embeddedFont>
      <p:font typeface="Petrona Bold"/>
      <p:regular r:id="rId201329"/>
    </p:embeddedFont>
    <p:embeddedFont>
      <p:font typeface="Petrona ExtraBold"/>
      <p:regular r:id="rId201330"/>
    </p:embeddedFont>
    <p:embeddedFont>
      <p:font typeface="Petrona Black"/>
      <p:regular r:id="rId201331"/>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 Id="rId201328" Target="fonts/201328.fntdata" Type="http://schemas.openxmlformats.org/officeDocument/2006/relationships/font"/><Relationship Id="rId201329" Target="fonts/201329.fntdata" Type="http://schemas.openxmlformats.org/officeDocument/2006/relationships/font"/><Relationship Id="rId201330" Target="fonts/201330.fntdata" Type="http://schemas.openxmlformats.org/officeDocument/2006/relationships/font"/><Relationship Id="rId201331" Target="fonts/201331.fntdata" Type="http://schemas.openxmlformats.org/officeDocument/2006/relationships/font"/><Relationship Id="rId201332" Target="fonts/201332.fntdata" Type="http://schemas.openxmlformats.org/officeDocument/2006/relationships/font"/><Relationship Id="rId201333" Target="fonts/201333.fntdata" Type="http://schemas.openxmlformats.org/officeDocument/2006/relationships/font"/><Relationship Id="rId201334" Target="fonts/201334.fntdata" Type="http://schemas.openxmlformats.org/officeDocument/2006/relationships/font"/><Relationship Id="rId201335" Target="fonts/201335.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SPEAKER SCRIPT — Slide 5 | (~2 min)"Before we can talk about message strategies, we need to understand the Hierarchy of Effects Model — because this is the theoretical backbone of everything we'll discuss today.The model proposes that consumers move through six sequential stages before making a purchase: Awareness, Knowledge, Liking, Preference, Conviction, and finally Purchase. Think of it as a funnel — at the top, you have a broad audience who simply knows your brand exists. As you move down, fewer people remain, but they're increasingly committed.Here's why this matters for advertising design: the stage your audience is in determines what kind of message you should send. If they've never heard of your brand, you need awareness-building. If they know you but haven't chosen you, you need persuasion. If they're ready to buy, you need a call to action.This model directly informs the three message strategies we're about to discuss. Let's go there now."</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AF2E9"/>
          </a:solidFill>
          <a:ln/>
        </p:spPr>
      </p:sp>
      <p:sp>
        <p:nvSpPr>
          <p:cNvPr id="3" name="Shape 1"/>
          <p:cNvSpPr/>
          <p:nvPr/>
        </p:nvSpPr>
        <p:spPr>
          <a:xfrm>
            <a:off x="0" y="0"/>
            <a:ext cx="12191695" cy="6858000"/>
          </a:xfrm>
          <a:prstGeom prst="rect">
            <a:avLst/>
          </a:prstGeom>
          <a:solidFill>
            <a:srgbClr val="FDFAF7"/>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svg"/><Relationship Id="rId3" Type="http://schemas.openxmlformats.org/officeDocument/2006/relationships/image" Target="../media/image-2-3.png"/><Relationship Id="rId4" Type="http://schemas.openxmlformats.org/officeDocument/2006/relationships/image" Target="../media/image-2-4.svg"/><Relationship Id="rId5" Type="http://schemas.openxmlformats.org/officeDocument/2006/relationships/image" Target="../media/image-2-5.png"/><Relationship Id="rId6" Type="http://schemas.openxmlformats.org/officeDocument/2006/relationships/image" Target="../media/image-2-6.svg"/><Relationship Id="rId7" Type="http://schemas.openxmlformats.org/officeDocument/2006/relationships/image" Target="../media/image-2-7.png"/><Relationship Id="rId8" Type="http://schemas.openxmlformats.org/officeDocument/2006/relationships/image" Target="../media/image-2-8.svg"/><Relationship Id="rId9" Type="http://schemas.openxmlformats.org/officeDocument/2006/relationships/image" Target="../media/image-2-9.png"/><Relationship Id="rId10" Type="http://schemas.openxmlformats.org/officeDocument/2006/relationships/image" Target="../media/image-2-10.svg"/><Relationship Id="rId11" Type="http://schemas.openxmlformats.org/officeDocument/2006/relationships/slideLayout" Target="../slideLayouts/slideLayout2.xml"/><Relationship Id="rId1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2.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image" Target="../media/image-9-2.png"/><Relationship Id="rId3" Type="http://schemas.openxmlformats.org/officeDocument/2006/relationships/image" Target="../media/image-9-3.svg"/><Relationship Id="rId4" Type="http://schemas.openxmlformats.org/officeDocument/2006/relationships/image" Target="../media/image-9-2.png"/><Relationship Id="rId5" Type="http://schemas.openxmlformats.org/officeDocument/2006/relationships/image" Target="../media/image-9-3.svg"/><Relationship Id="rId6" Type="http://schemas.openxmlformats.org/officeDocument/2006/relationships/image" Target="../media/image-9-2.png"/><Relationship Id="rId7" Type="http://schemas.openxmlformats.org/officeDocument/2006/relationships/image" Target="../media/image-9-3.svg"/><Relationship Id="rId8" Type="http://schemas.openxmlformats.org/officeDocument/2006/relationships/slideLayout" Target="../slideLayouts/slideLayout2.xml"/><Relationship Id="rId9"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slideLayout" Target="../slideLayouts/slideLayout2.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3.png"/><Relationship Id="rId4" Type="http://schemas.openxmlformats.org/officeDocument/2006/relationships/image" Target="../media/image-12-4.svg"/><Relationship Id="rId5" Type="http://schemas.openxmlformats.org/officeDocument/2006/relationships/image" Target="../media/image-12-5.png"/><Relationship Id="rId6" Type="http://schemas.openxmlformats.org/officeDocument/2006/relationships/image" Target="../media/image-12-6.svg"/><Relationship Id="rId7" Type="http://schemas.openxmlformats.org/officeDocument/2006/relationships/image" Target="../media/image-12-7.png"/><Relationship Id="rId8" Type="http://schemas.openxmlformats.org/officeDocument/2006/relationships/image" Target="../media/image-12-8.svg"/><Relationship Id="rId9" Type="http://schemas.openxmlformats.org/officeDocument/2006/relationships/image" Target="../media/image-12-9.png"/><Relationship Id="rId10" Type="http://schemas.openxmlformats.org/officeDocument/2006/relationships/image" Target="../media/image-12-10.svg"/><Relationship Id="rId11" Type="http://schemas.openxmlformats.org/officeDocument/2006/relationships/image" Target="../media/image-12-11.png"/><Relationship Id="rId12" Type="http://schemas.openxmlformats.org/officeDocument/2006/relationships/image" Target="../media/image-12-12.svg"/><Relationship Id="rId13" Type="http://schemas.openxmlformats.org/officeDocument/2006/relationships/image" Target="../media/image-12-13.png"/><Relationship Id="rId14" Type="http://schemas.openxmlformats.org/officeDocument/2006/relationships/image" Target="../media/image-12-14.svg"/><Relationship Id="rId15" Type="http://schemas.openxmlformats.org/officeDocument/2006/relationships/slideLayout" Target="../slideLayouts/slideLayout2.xml"/><Relationship Id="rId16"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image" Target="../media/image-14-2.png"/><Relationship Id="rId3" Type="http://schemas.openxmlformats.org/officeDocument/2006/relationships/slideLayout" Target="../slideLayouts/slideLayout2.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4-2.png"/><Relationship Id="rId3" Type="http://schemas.openxmlformats.org/officeDocument/2006/relationships/slideLayout" Target="../slideLayouts/slideLayout2.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slideLayout" Target="../slideLayouts/slideLayout2.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2.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svg"/><Relationship Id="rId3" Type="http://schemas.openxmlformats.org/officeDocument/2006/relationships/image" Target="../media/image-19-3.png"/><Relationship Id="rId4" Type="http://schemas.openxmlformats.org/officeDocument/2006/relationships/image" Target="../media/image-19-4.svg"/><Relationship Id="rId5" Type="http://schemas.openxmlformats.org/officeDocument/2006/relationships/image" Target="../media/image-19-5.png"/><Relationship Id="rId6" Type="http://schemas.openxmlformats.org/officeDocument/2006/relationships/image" Target="../media/image-19-6.svg"/><Relationship Id="rId7" Type="http://schemas.openxmlformats.org/officeDocument/2006/relationships/image" Target="../media/image-19-7.png"/><Relationship Id="rId8" Type="http://schemas.openxmlformats.org/officeDocument/2006/relationships/image" Target="../media/image-19-8.svg"/><Relationship Id="rId9" Type="http://schemas.openxmlformats.org/officeDocument/2006/relationships/image" Target="../media/image-19-9.png"/><Relationship Id="rId10" Type="http://schemas.openxmlformats.org/officeDocument/2006/relationships/image" Target="../media/image-19-10.svg"/><Relationship Id="rId11" Type="http://schemas.openxmlformats.org/officeDocument/2006/relationships/image" Target="../media/image-19-11.png"/><Relationship Id="rId12" Type="http://schemas.openxmlformats.org/officeDocument/2006/relationships/image" Target="../media/image-19-12.svg"/><Relationship Id="rId13" Type="http://schemas.openxmlformats.org/officeDocument/2006/relationships/image" Target="../media/image-19-13.png"/><Relationship Id="rId14" Type="http://schemas.openxmlformats.org/officeDocument/2006/relationships/image" Target="../media/image-19-14.svg"/><Relationship Id="rId15" Type="http://schemas.openxmlformats.org/officeDocument/2006/relationships/image" Target="../media/image-19-15.png"/><Relationship Id="rId16" Type="http://schemas.openxmlformats.org/officeDocument/2006/relationships/image" Target="../media/image-19-16.svg"/><Relationship Id="rId17" Type="http://schemas.openxmlformats.org/officeDocument/2006/relationships/slideLayout" Target="../slideLayouts/slideLayout2.xml"/><Relationship Id="rId18"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jpeg"/><Relationship Id="rId3" Type="http://schemas.openxmlformats.org/officeDocument/2006/relationships/image" Target="../media/image-20-3.jpeg"/><Relationship Id="rId4" Type="http://schemas.openxmlformats.org/officeDocument/2006/relationships/image" Target="../media/image-20-4.jpeg"/><Relationship Id="rId5" Type="http://schemas.openxmlformats.org/officeDocument/2006/relationships/slideLayout" Target="../slideLayouts/slideLayout2.xml"/><Relationship Id="rId6"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2.svg"/><Relationship Id="rId3" Type="http://schemas.openxmlformats.org/officeDocument/2006/relationships/image" Target="../media/image-21-1.png"/><Relationship Id="rId4" Type="http://schemas.openxmlformats.org/officeDocument/2006/relationships/image" Target="../media/image-21-2.svg"/><Relationship Id="rId5" Type="http://schemas.openxmlformats.org/officeDocument/2006/relationships/image" Target="../media/image-21-1.png"/><Relationship Id="rId6" Type="http://schemas.openxmlformats.org/officeDocument/2006/relationships/image" Target="../media/image-21-2.svg"/><Relationship Id="rId7" Type="http://schemas.openxmlformats.org/officeDocument/2006/relationships/image" Target="../media/image-21-1.png"/><Relationship Id="rId8" Type="http://schemas.openxmlformats.org/officeDocument/2006/relationships/image" Target="../media/image-21-2.svg"/><Relationship Id="rId9" Type="http://schemas.openxmlformats.org/officeDocument/2006/relationships/image" Target="../media/image-21-9.jpeg"/><Relationship Id="rId10" Type="http://schemas.openxmlformats.org/officeDocument/2006/relationships/slideLayout" Target="../slideLayouts/slideLayout2.xml"/><Relationship Id="rId11"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jpeg"/><Relationship Id="rId2" Type="http://schemas.openxmlformats.org/officeDocument/2006/relationships/slideLayout" Target="../slideLayouts/slideLayout2.xml"/><Relationship Id="rId3"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jpeg"/><Relationship Id="rId2" Type="http://schemas.openxmlformats.org/officeDocument/2006/relationships/slideLayout" Target="../slideLayouts/slideLayout2.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svg"/><Relationship Id="rId3" Type="http://schemas.openxmlformats.org/officeDocument/2006/relationships/image" Target="../media/image-24-1.png"/><Relationship Id="rId4" Type="http://schemas.openxmlformats.org/officeDocument/2006/relationships/image" Target="../media/image-24-2.svg"/><Relationship Id="rId5" Type="http://schemas.openxmlformats.org/officeDocument/2006/relationships/image" Target="../media/image-24-1.png"/><Relationship Id="rId6" Type="http://schemas.openxmlformats.org/officeDocument/2006/relationships/image" Target="../media/image-24-2.svg"/><Relationship Id="rId7" Type="http://schemas.openxmlformats.org/officeDocument/2006/relationships/image" Target="../media/image-24-7.jpeg"/><Relationship Id="rId8" Type="http://schemas.openxmlformats.org/officeDocument/2006/relationships/slideLayout" Target="../slideLayouts/slideLayout2.xml"/><Relationship Id="rId9"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jpeg"/><Relationship Id="rId2" Type="http://schemas.openxmlformats.org/officeDocument/2006/relationships/image" Target="../media/image-25-2.png"/><Relationship Id="rId3" Type="http://schemas.openxmlformats.org/officeDocument/2006/relationships/image" Target="../media/image-25-3.svg"/><Relationship Id="rId4" Type="http://schemas.openxmlformats.org/officeDocument/2006/relationships/image" Target="../media/image-25-2.png"/><Relationship Id="rId5" Type="http://schemas.openxmlformats.org/officeDocument/2006/relationships/image" Target="../media/image-25-3.svg"/><Relationship Id="rId6" Type="http://schemas.openxmlformats.org/officeDocument/2006/relationships/image" Target="../media/image-25-2.png"/><Relationship Id="rId7" Type="http://schemas.openxmlformats.org/officeDocument/2006/relationships/image" Target="../media/image-25-3.svg"/><Relationship Id="rId8" Type="http://schemas.openxmlformats.org/officeDocument/2006/relationships/image" Target="../media/image-25-2.png"/><Relationship Id="rId9" Type="http://schemas.openxmlformats.org/officeDocument/2006/relationships/image" Target="../media/image-25-3.svg"/><Relationship Id="rId10" Type="http://schemas.openxmlformats.org/officeDocument/2006/relationships/slideLayout" Target="../slideLayouts/slideLayout2.xml"/><Relationship Id="rId11"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image" Target="../media/image-26-2.png"/><Relationship Id="rId3" Type="http://schemas.openxmlformats.org/officeDocument/2006/relationships/image" Target="../media/image-26-3.svg"/><Relationship Id="rId4" Type="http://schemas.openxmlformats.org/officeDocument/2006/relationships/image" Target="../media/image-26-4.png"/><Relationship Id="rId5" Type="http://schemas.openxmlformats.org/officeDocument/2006/relationships/image" Target="../media/image-26-5.png"/><Relationship Id="rId6" Type="http://schemas.openxmlformats.org/officeDocument/2006/relationships/image" Target="../media/image-26-6.svg"/><Relationship Id="rId7" Type="http://schemas.openxmlformats.org/officeDocument/2006/relationships/image" Target="../media/image-26-7.png"/><Relationship Id="rId8" Type="http://schemas.openxmlformats.org/officeDocument/2006/relationships/image" Target="../media/image-26-8.png"/><Relationship Id="rId9" Type="http://schemas.openxmlformats.org/officeDocument/2006/relationships/image" Target="../media/image-26-9.svg"/><Relationship Id="rId10" Type="http://schemas.openxmlformats.org/officeDocument/2006/relationships/image" Target="../media/image-26-10.png"/><Relationship Id="rId11" Type="http://schemas.openxmlformats.org/officeDocument/2006/relationships/image" Target="../media/image-26-11.png"/><Relationship Id="rId12" Type="http://schemas.openxmlformats.org/officeDocument/2006/relationships/image" Target="../media/image-26-12.svg"/><Relationship Id="rId13" Type="http://schemas.openxmlformats.org/officeDocument/2006/relationships/image" Target="../media/image-26-13.png"/><Relationship Id="rId14" Type="http://schemas.openxmlformats.org/officeDocument/2006/relationships/image" Target="../media/image-26-14.png"/><Relationship Id="rId15" Type="http://schemas.openxmlformats.org/officeDocument/2006/relationships/image" Target="../media/image-26-15.svg"/><Relationship Id="rId16" Type="http://schemas.openxmlformats.org/officeDocument/2006/relationships/image" Target="../media/image-26-16.png"/><Relationship Id="rId17" Type="http://schemas.openxmlformats.org/officeDocument/2006/relationships/image" Target="../media/image-26-17.png"/><Relationship Id="rId18" Type="http://schemas.openxmlformats.org/officeDocument/2006/relationships/image" Target="../media/image-26-18.svg"/><Relationship Id="rId19" Type="http://schemas.openxmlformats.org/officeDocument/2006/relationships/slideLayout" Target="../slideLayouts/slideLayout2.xml"/><Relationship Id="rId20"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eg"/><Relationship Id="rId2" Type="http://schemas.openxmlformats.org/officeDocument/2006/relationships/image" Target="../media/image-27-2.png"/><Relationship Id="rId3" Type="http://schemas.openxmlformats.org/officeDocument/2006/relationships/slideLayout" Target="../slideLayouts/slideLayout2.xml"/><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png"/><Relationship Id="rId2" Type="http://schemas.openxmlformats.org/officeDocument/2006/relationships/slideLayout" Target="../slideLayouts/slideLayout2.xml"/><Relationship Id="rId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png"/><Relationship Id="rId2" Type="http://schemas.openxmlformats.org/officeDocument/2006/relationships/image" Target="../media/image-29-2.svg"/><Relationship Id="rId3" Type="http://schemas.openxmlformats.org/officeDocument/2006/relationships/image" Target="../media/image-29-1.png"/><Relationship Id="rId4" Type="http://schemas.openxmlformats.org/officeDocument/2006/relationships/image" Target="../media/image-29-2.svg"/><Relationship Id="rId5" Type="http://schemas.openxmlformats.org/officeDocument/2006/relationships/image" Target="../media/image-29-1.png"/><Relationship Id="rId6" Type="http://schemas.openxmlformats.org/officeDocument/2006/relationships/image" Target="../media/image-29-2.svg"/><Relationship Id="rId7" Type="http://schemas.openxmlformats.org/officeDocument/2006/relationships/image" Target="../media/image-29-7.png"/><Relationship Id="rId8" Type="http://schemas.openxmlformats.org/officeDocument/2006/relationships/image" Target="../media/image-29-8.svg"/><Relationship Id="rId9" Type="http://schemas.openxmlformats.org/officeDocument/2006/relationships/image" Target="../media/image-29-7.png"/><Relationship Id="rId10" Type="http://schemas.openxmlformats.org/officeDocument/2006/relationships/image" Target="../media/image-29-8.svg"/><Relationship Id="rId11" Type="http://schemas.openxmlformats.org/officeDocument/2006/relationships/slideLayout" Target="../slideLayouts/slideLayout2.xml"/><Relationship Id="rId1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jpeg"/><Relationship Id="rId2" Type="http://schemas.openxmlformats.org/officeDocument/2006/relationships/slideLayout" Target="../slideLayouts/slideLayout2.xml"/><Relationship Id="rId3"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2527300"/>
            <a:ext cx="5807525"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Advertising Design</a:t>
            </a:r>
            <a:endParaRPr lang="en-US" sz="4050" dirty="0"/>
          </a:p>
        </p:txBody>
      </p:sp>
      <p:sp>
        <p:nvSpPr>
          <p:cNvPr id="4" name="Text 1"/>
          <p:cNvSpPr/>
          <p:nvPr/>
        </p:nvSpPr>
        <p:spPr>
          <a:xfrm>
            <a:off x="5233360" y="3460452"/>
            <a:ext cx="6906444"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 Week 6 — Advertising &amp; Integrated Marketing Communications</a:t>
            </a:r>
            <a:endParaRPr lang="en-US" sz="1450" dirty="0"/>
          </a:p>
        </p:txBody>
      </p:sp>
      <p:sp>
        <p:nvSpPr>
          <p:cNvPr id="5" name="Shape 2"/>
          <p:cNvSpPr/>
          <p:nvPr/>
        </p:nvSpPr>
        <p:spPr>
          <a:xfrm>
            <a:off x="5233360" y="3975497"/>
            <a:ext cx="2285645" cy="355203"/>
          </a:xfrm>
          <a:prstGeom prst="roundRect">
            <a:avLst>
              <a:gd name="adj" fmla="val 17880"/>
            </a:avLst>
          </a:prstGeom>
          <a:solidFill>
            <a:srgbClr val="E0D7F4"/>
          </a:solidFill>
          <a:ln/>
        </p:spPr>
      </p:sp>
      <p:sp>
        <p:nvSpPr>
          <p:cNvPr id="6" name="Text 3"/>
          <p:cNvSpPr/>
          <p:nvPr/>
        </p:nvSpPr>
        <p:spPr>
          <a:xfrm>
            <a:off x="5346765" y="4032151"/>
            <a:ext cx="2668422" cy="241895"/>
          </a:xfrm>
          <a:prstGeom prst="rect">
            <a:avLst/>
          </a:prstGeom>
          <a:noFill/>
          <a:ln/>
        </p:spPr>
        <p:txBody>
          <a:bodyPr wrap="none" lIns="0" tIns="0" rIns="0" bIns="0" rtlCol="0" anchor="t"/>
          <a:lstStyle/>
          <a:p>
            <a:pPr algn="l" indent="0" marL="0">
              <a:lnSpc>
                <a:spcPct val="133000"/>
              </a:lnSpc>
              <a:buNone/>
            </a:pPr>
            <a:r>
              <a:rPr lang="en-US" sz="1150" dirty="0">
                <a:solidFill>
                  <a:srgbClr val="272525"/>
                </a:solidFill>
                <a:latin typeface="Inter" pitchFamily="34" charset="0"/>
                <a:ea typeface="Inter" pitchFamily="34" charset="-122"/>
                <a:cs typeface="Inter" pitchFamily="34" charset="-120"/>
              </a:rPr>
              <a:t>PROF. FIDELA R. BALAJADIA</a:t>
            </a:r>
            <a:endParaRPr lang="en-US" sz="11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634702"/>
            <a:ext cx="8110731"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The Advertising Design Process</a:t>
            </a:r>
            <a:endParaRPr lang="en-US" sz="4050" dirty="0"/>
          </a:p>
        </p:txBody>
      </p:sp>
      <p:sp>
        <p:nvSpPr>
          <p:cNvPr id="3" name="Text 1"/>
          <p:cNvSpPr/>
          <p:nvPr/>
        </p:nvSpPr>
        <p:spPr>
          <a:xfrm>
            <a:off x="661475" y="1662410"/>
            <a:ext cx="11478330"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From initial brief to final campaign, our structured approach ensures impactful and effective advertising.</a:t>
            </a:r>
            <a:endParaRPr lang="en-US" sz="14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01069"/>
            <a:ext cx="189007" cy="189012"/>
          </a:xfrm>
          <a:prstGeom prst="rect">
            <a:avLst/>
          </a:prstGeom>
        </p:spPr>
      </p:pic>
      <p:sp>
        <p:nvSpPr>
          <p:cNvPr id="5" name="Shape 2"/>
          <p:cNvSpPr/>
          <p:nvPr/>
        </p:nvSpPr>
        <p:spPr>
          <a:xfrm>
            <a:off x="661475" y="2473325"/>
            <a:ext cx="3496877" cy="25400"/>
          </a:xfrm>
          <a:prstGeom prst="rect">
            <a:avLst/>
          </a:prstGeom>
          <a:solidFill>
            <a:srgbClr val="6237C8"/>
          </a:solidFill>
          <a:ln/>
        </p:spPr>
      </p:sp>
      <p:sp>
        <p:nvSpPr>
          <p:cNvPr id="6" name="Text 3"/>
          <p:cNvSpPr/>
          <p:nvPr/>
        </p:nvSpPr>
        <p:spPr>
          <a:xfrm>
            <a:off x="661475" y="2618581"/>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Research &amp; Insight</a:t>
            </a:r>
            <a:endParaRPr lang="en-US" sz="2000" dirty="0"/>
          </a:p>
        </p:txBody>
      </p:sp>
      <p:sp>
        <p:nvSpPr>
          <p:cNvPr id="7" name="Text 4"/>
          <p:cNvSpPr/>
          <p:nvPr/>
        </p:nvSpPr>
        <p:spPr>
          <a:xfrm>
            <a:off x="661475" y="3056930"/>
            <a:ext cx="3496877"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Thorough analysis of market trends, consumer behavior, and competitive landscape to uncover key insights.</a:t>
            </a:r>
            <a:endParaRPr lang="en-US" sz="14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47359" y="2201069"/>
            <a:ext cx="189007" cy="189012"/>
          </a:xfrm>
          <a:prstGeom prst="rect">
            <a:avLst/>
          </a:prstGeom>
        </p:spPr>
      </p:pic>
      <p:sp>
        <p:nvSpPr>
          <p:cNvPr id="9" name="Shape 5"/>
          <p:cNvSpPr/>
          <p:nvPr/>
        </p:nvSpPr>
        <p:spPr>
          <a:xfrm>
            <a:off x="4347359" y="2473325"/>
            <a:ext cx="3496877" cy="25400"/>
          </a:xfrm>
          <a:prstGeom prst="rect">
            <a:avLst/>
          </a:prstGeom>
          <a:solidFill>
            <a:srgbClr val="6237C8"/>
          </a:solidFill>
          <a:ln/>
        </p:spPr>
      </p:sp>
      <p:sp>
        <p:nvSpPr>
          <p:cNvPr id="10" name="Text 6"/>
          <p:cNvSpPr/>
          <p:nvPr/>
        </p:nvSpPr>
        <p:spPr>
          <a:xfrm>
            <a:off x="4347359" y="2618581"/>
            <a:ext cx="2613356"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Strategy Development</a:t>
            </a:r>
            <a:endParaRPr lang="en-US" sz="2000" dirty="0"/>
          </a:p>
        </p:txBody>
      </p:sp>
      <p:sp>
        <p:nvSpPr>
          <p:cNvPr id="11" name="Text 7"/>
          <p:cNvSpPr/>
          <p:nvPr/>
        </p:nvSpPr>
        <p:spPr>
          <a:xfrm>
            <a:off x="4347359" y="3056930"/>
            <a:ext cx="3496877"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Defining clear objectives, identifying target audiences, and crafting a compelling core message for the campaign.</a:t>
            </a:r>
            <a:endParaRPr lang="en-US" sz="14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33244" y="2201069"/>
            <a:ext cx="189007" cy="189012"/>
          </a:xfrm>
          <a:prstGeom prst="rect">
            <a:avLst/>
          </a:prstGeom>
        </p:spPr>
      </p:pic>
      <p:sp>
        <p:nvSpPr>
          <p:cNvPr id="13" name="Shape 8"/>
          <p:cNvSpPr/>
          <p:nvPr/>
        </p:nvSpPr>
        <p:spPr>
          <a:xfrm>
            <a:off x="8033244" y="2473325"/>
            <a:ext cx="3496877" cy="25400"/>
          </a:xfrm>
          <a:prstGeom prst="rect">
            <a:avLst/>
          </a:prstGeom>
          <a:solidFill>
            <a:srgbClr val="6237C8"/>
          </a:solidFill>
          <a:ln/>
        </p:spPr>
      </p:sp>
      <p:sp>
        <p:nvSpPr>
          <p:cNvPr id="14" name="Text 9"/>
          <p:cNvSpPr/>
          <p:nvPr/>
        </p:nvSpPr>
        <p:spPr>
          <a:xfrm>
            <a:off x="8033244" y="2618581"/>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Creative Concepting</a:t>
            </a:r>
            <a:endParaRPr lang="en-US" sz="2000" dirty="0"/>
          </a:p>
        </p:txBody>
      </p:sp>
      <p:sp>
        <p:nvSpPr>
          <p:cNvPr id="15" name="Text 10"/>
          <p:cNvSpPr/>
          <p:nvPr/>
        </p:nvSpPr>
        <p:spPr>
          <a:xfrm>
            <a:off x="8033244" y="3056930"/>
            <a:ext cx="3496877"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Brainstorming innovative ideas and visual themes that resonate with the target audience and achieve strategic goals.</a:t>
            </a:r>
            <a:endParaRPr lang="en-US" sz="14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620915"/>
            <a:ext cx="189007" cy="189012"/>
          </a:xfrm>
          <a:prstGeom prst="rect">
            <a:avLst/>
          </a:prstGeom>
        </p:spPr>
      </p:pic>
      <p:sp>
        <p:nvSpPr>
          <p:cNvPr id="17" name="Shape 11"/>
          <p:cNvSpPr/>
          <p:nvPr/>
        </p:nvSpPr>
        <p:spPr>
          <a:xfrm>
            <a:off x="661475" y="4893171"/>
            <a:ext cx="5339820" cy="25400"/>
          </a:xfrm>
          <a:prstGeom prst="rect">
            <a:avLst/>
          </a:prstGeom>
          <a:solidFill>
            <a:srgbClr val="6237C8"/>
          </a:solidFill>
          <a:ln/>
        </p:spPr>
      </p:sp>
      <p:sp>
        <p:nvSpPr>
          <p:cNvPr id="18" name="Text 12"/>
          <p:cNvSpPr/>
          <p:nvPr/>
        </p:nvSpPr>
        <p:spPr>
          <a:xfrm>
            <a:off x="661475" y="5038427"/>
            <a:ext cx="2851575"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Execution &amp; Production</a:t>
            </a:r>
            <a:endParaRPr lang="en-US" sz="2000" dirty="0"/>
          </a:p>
        </p:txBody>
      </p:sp>
      <p:sp>
        <p:nvSpPr>
          <p:cNvPr id="19" name="Text 13"/>
          <p:cNvSpPr/>
          <p:nvPr/>
        </p:nvSpPr>
        <p:spPr>
          <a:xfrm>
            <a:off x="661475" y="5476776"/>
            <a:ext cx="533982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Bringing the concept to life through design, copywriting, media planning, and final asset creation.</a:t>
            </a:r>
            <a:endParaRPr lang="en-US" sz="14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90301" y="4620915"/>
            <a:ext cx="189007" cy="189012"/>
          </a:xfrm>
          <a:prstGeom prst="rect">
            <a:avLst/>
          </a:prstGeom>
        </p:spPr>
      </p:pic>
      <p:sp>
        <p:nvSpPr>
          <p:cNvPr id="21" name="Shape 14"/>
          <p:cNvSpPr/>
          <p:nvPr/>
        </p:nvSpPr>
        <p:spPr>
          <a:xfrm>
            <a:off x="6190301" y="4893171"/>
            <a:ext cx="5339820" cy="25400"/>
          </a:xfrm>
          <a:prstGeom prst="rect">
            <a:avLst/>
          </a:prstGeom>
          <a:solidFill>
            <a:srgbClr val="6237C8"/>
          </a:solidFill>
          <a:ln/>
        </p:spPr>
      </p:sp>
      <p:sp>
        <p:nvSpPr>
          <p:cNvPr id="22" name="Text 15"/>
          <p:cNvSpPr/>
          <p:nvPr/>
        </p:nvSpPr>
        <p:spPr>
          <a:xfrm>
            <a:off x="6190301" y="5038427"/>
            <a:ext cx="3178988"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Evaluation &amp; Optimization</a:t>
            </a:r>
            <a:endParaRPr lang="en-US" sz="2000" dirty="0"/>
          </a:p>
        </p:txBody>
      </p:sp>
      <p:sp>
        <p:nvSpPr>
          <p:cNvPr id="23" name="Text 16"/>
          <p:cNvSpPr/>
          <p:nvPr/>
        </p:nvSpPr>
        <p:spPr>
          <a:xfrm>
            <a:off x="6190301" y="5476776"/>
            <a:ext cx="533982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Measuring campaign performance, gathering feedback, and iterating to maximize effectiveness and ROI.</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61475" y="545306"/>
            <a:ext cx="6857432" cy="607516"/>
          </a:xfrm>
          <a:prstGeom prst="rect">
            <a:avLst/>
          </a:prstGeom>
          <a:noFill/>
          <a:ln/>
        </p:spPr>
        <p:txBody>
          <a:bodyPr wrap="none" lIns="0" tIns="0" rIns="0" bIns="0" rtlCol="0" anchor="t"/>
          <a:lstStyle/>
          <a:p>
            <a:pPr algn="l" indent="0" marL="0">
              <a:lnSpc>
                <a:spcPct val="104000"/>
              </a:lnSpc>
              <a:buNone/>
            </a:pPr>
            <a:r>
              <a:rPr lang="en-US" sz="3800" b="1" dirty="0">
                <a:solidFill>
                  <a:srgbClr val="F95F88"/>
                </a:solidFill>
                <a:latin typeface="Petrona Bold" pitchFamily="34" charset="0"/>
                <a:ea typeface="Petrona Bold" pitchFamily="34" charset="-122"/>
                <a:cs typeface="Petrona Bold" pitchFamily="34" charset="-120"/>
              </a:rPr>
              <a:t>Lecture Learning Objectives</a:t>
            </a:r>
            <a:endParaRPr lang="en-US" sz="3800" dirty="0"/>
          </a:p>
        </p:txBody>
      </p:sp>
      <p:sp>
        <p:nvSpPr>
          <p:cNvPr id="3" name="Text 1"/>
          <p:cNvSpPr/>
          <p:nvPr/>
        </p:nvSpPr>
        <p:spPr>
          <a:xfrm>
            <a:off x="661475" y="1483420"/>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272525"/>
                </a:solidFill>
                <a:latin typeface="Petrona Light" pitchFamily="34" charset="0"/>
                <a:ea typeface="Petrona Light" pitchFamily="34" charset="-122"/>
                <a:cs typeface="Petrona Light" pitchFamily="34" charset="-120"/>
              </a:rPr>
              <a:t>01</a:t>
            </a:r>
            <a:endParaRPr lang="en-US" sz="1350" dirty="0"/>
          </a:p>
        </p:txBody>
      </p:sp>
      <p:sp>
        <p:nvSpPr>
          <p:cNvPr id="4" name="Shape 2"/>
          <p:cNvSpPr/>
          <p:nvPr/>
        </p:nvSpPr>
        <p:spPr>
          <a:xfrm>
            <a:off x="661475" y="1764705"/>
            <a:ext cx="5351725" cy="19050"/>
          </a:xfrm>
          <a:prstGeom prst="rect">
            <a:avLst/>
          </a:prstGeom>
          <a:solidFill>
            <a:srgbClr val="6237C8"/>
          </a:solidFill>
          <a:ln/>
        </p:spPr>
      </p:sp>
      <p:sp>
        <p:nvSpPr>
          <p:cNvPr id="5" name="Text 3"/>
          <p:cNvSpPr/>
          <p:nvPr/>
        </p:nvSpPr>
        <p:spPr>
          <a:xfrm>
            <a:off x="661475" y="1891109"/>
            <a:ext cx="2430402"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Message Strategies</a:t>
            </a:r>
            <a:endParaRPr lang="en-US" sz="1900" dirty="0"/>
          </a:p>
        </p:txBody>
      </p:sp>
      <p:sp>
        <p:nvSpPr>
          <p:cNvPr id="6" name="Text 4"/>
          <p:cNvSpPr/>
          <p:nvPr/>
        </p:nvSpPr>
        <p:spPr>
          <a:xfrm>
            <a:off x="661475" y="2294037"/>
            <a:ext cx="5351725" cy="273645"/>
          </a:xfrm>
          <a:prstGeom prst="rect">
            <a:avLst/>
          </a:prstGeom>
          <a:noFill/>
          <a:ln/>
        </p:spPr>
        <p:txBody>
          <a:bodyPr wrap="none" lIns="0" tIns="0" rIns="0" bIns="0" rtlCol="0" anchor="t"/>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Enumerate strategies used in effective ad design</a:t>
            </a:r>
            <a:endParaRPr lang="en-US" sz="1350" dirty="0"/>
          </a:p>
        </p:txBody>
      </p:sp>
      <p:sp>
        <p:nvSpPr>
          <p:cNvPr id="7" name="Text 5"/>
          <p:cNvSpPr/>
          <p:nvPr/>
        </p:nvSpPr>
        <p:spPr>
          <a:xfrm>
            <a:off x="6178495" y="1483420"/>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272525"/>
                </a:solidFill>
                <a:latin typeface="Petrona Light" pitchFamily="34" charset="0"/>
                <a:ea typeface="Petrona Light" pitchFamily="34" charset="-122"/>
                <a:cs typeface="Petrona Light" pitchFamily="34" charset="-120"/>
              </a:rPr>
              <a:t>02</a:t>
            </a:r>
            <a:endParaRPr lang="en-US" sz="1350" dirty="0"/>
          </a:p>
        </p:txBody>
      </p:sp>
      <p:sp>
        <p:nvSpPr>
          <p:cNvPr id="8" name="Shape 6"/>
          <p:cNvSpPr/>
          <p:nvPr/>
        </p:nvSpPr>
        <p:spPr>
          <a:xfrm>
            <a:off x="6178495" y="1764705"/>
            <a:ext cx="5351725" cy="19050"/>
          </a:xfrm>
          <a:prstGeom prst="rect">
            <a:avLst/>
          </a:prstGeom>
          <a:solidFill>
            <a:srgbClr val="6237C8"/>
          </a:solidFill>
          <a:ln/>
        </p:spPr>
      </p:sp>
      <p:sp>
        <p:nvSpPr>
          <p:cNvPr id="9" name="Text 7"/>
          <p:cNvSpPr/>
          <p:nvPr/>
        </p:nvSpPr>
        <p:spPr>
          <a:xfrm>
            <a:off x="6178495" y="1891109"/>
            <a:ext cx="2430402"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Advertising Appeals</a:t>
            </a:r>
            <a:endParaRPr lang="en-US" sz="1900" dirty="0"/>
          </a:p>
        </p:txBody>
      </p:sp>
      <p:sp>
        <p:nvSpPr>
          <p:cNvPr id="10" name="Text 8"/>
          <p:cNvSpPr/>
          <p:nvPr/>
        </p:nvSpPr>
        <p:spPr>
          <a:xfrm>
            <a:off x="6178495" y="2294037"/>
            <a:ext cx="5351725" cy="273645"/>
          </a:xfrm>
          <a:prstGeom prst="rect">
            <a:avLst/>
          </a:prstGeom>
          <a:noFill/>
          <a:ln/>
        </p:spPr>
        <p:txBody>
          <a:bodyPr wrap="none" lIns="0" tIns="0" rIns="0" bIns="0" rtlCol="0" anchor="t"/>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Explain the seven main types</a:t>
            </a:r>
            <a:endParaRPr lang="en-US" sz="1350" dirty="0"/>
          </a:p>
        </p:txBody>
      </p:sp>
      <p:sp>
        <p:nvSpPr>
          <p:cNvPr id="11" name="Text 9"/>
          <p:cNvSpPr/>
          <p:nvPr/>
        </p:nvSpPr>
        <p:spPr>
          <a:xfrm>
            <a:off x="661475" y="2865537"/>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272525"/>
                </a:solidFill>
                <a:latin typeface="Petrona Light" pitchFamily="34" charset="0"/>
                <a:ea typeface="Petrona Light" pitchFamily="34" charset="-122"/>
                <a:cs typeface="Petrona Light" pitchFamily="34" charset="-120"/>
              </a:rPr>
              <a:t>03</a:t>
            </a:r>
            <a:endParaRPr lang="en-US" sz="1350" dirty="0"/>
          </a:p>
        </p:txBody>
      </p:sp>
      <p:sp>
        <p:nvSpPr>
          <p:cNvPr id="12" name="Shape 10"/>
          <p:cNvSpPr/>
          <p:nvPr/>
        </p:nvSpPr>
        <p:spPr>
          <a:xfrm>
            <a:off x="661475" y="3146822"/>
            <a:ext cx="5351725" cy="19050"/>
          </a:xfrm>
          <a:prstGeom prst="rect">
            <a:avLst/>
          </a:prstGeom>
          <a:solidFill>
            <a:srgbClr val="6237C8"/>
          </a:solidFill>
          <a:ln/>
        </p:spPr>
      </p:sp>
      <p:sp>
        <p:nvSpPr>
          <p:cNvPr id="13" name="Text 11"/>
          <p:cNvSpPr/>
          <p:nvPr/>
        </p:nvSpPr>
        <p:spPr>
          <a:xfrm>
            <a:off x="661475" y="3273227"/>
            <a:ext cx="2747894"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Executional Frameworks</a:t>
            </a:r>
            <a:endParaRPr lang="en-US" sz="1900" dirty="0"/>
          </a:p>
        </p:txBody>
      </p:sp>
      <p:sp>
        <p:nvSpPr>
          <p:cNvPr id="14" name="Text 12"/>
          <p:cNvSpPr/>
          <p:nvPr/>
        </p:nvSpPr>
        <p:spPr>
          <a:xfrm>
            <a:off x="661475" y="3676154"/>
            <a:ext cx="5351725" cy="273645"/>
          </a:xfrm>
          <a:prstGeom prst="rect">
            <a:avLst/>
          </a:prstGeom>
          <a:noFill/>
          <a:ln/>
        </p:spPr>
        <p:txBody>
          <a:bodyPr wrap="none" lIns="0" tIns="0" rIns="0" bIns="0" rtlCol="0" anchor="t"/>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Discuss their role in advertising design</a:t>
            </a:r>
            <a:endParaRPr lang="en-US" sz="1350" dirty="0"/>
          </a:p>
        </p:txBody>
      </p:sp>
      <p:sp>
        <p:nvSpPr>
          <p:cNvPr id="15" name="Text 13"/>
          <p:cNvSpPr/>
          <p:nvPr/>
        </p:nvSpPr>
        <p:spPr>
          <a:xfrm>
            <a:off x="6178495" y="2865537"/>
            <a:ext cx="353508" cy="220861"/>
          </a:xfrm>
          <a:prstGeom prst="rect">
            <a:avLst/>
          </a:prstGeom>
          <a:noFill/>
          <a:ln/>
        </p:spPr>
        <p:txBody>
          <a:bodyPr wrap="none" lIns="0" tIns="0" rIns="0" bIns="0" rtlCol="0" anchor="ctr"/>
          <a:lstStyle/>
          <a:p>
            <a:pPr algn="l" indent="0" marL="0">
              <a:lnSpc>
                <a:spcPct val="100000"/>
              </a:lnSpc>
              <a:buNone/>
            </a:pPr>
            <a:r>
              <a:rPr lang="en-US" sz="1350" dirty="0">
                <a:solidFill>
                  <a:srgbClr val="272525"/>
                </a:solidFill>
                <a:latin typeface="Petrona Light" pitchFamily="34" charset="0"/>
                <a:ea typeface="Petrona Light" pitchFamily="34" charset="-122"/>
                <a:cs typeface="Petrona Light" pitchFamily="34" charset="-120"/>
              </a:rPr>
              <a:t>04</a:t>
            </a:r>
            <a:endParaRPr lang="en-US" sz="1350" dirty="0"/>
          </a:p>
        </p:txBody>
      </p:sp>
      <p:sp>
        <p:nvSpPr>
          <p:cNvPr id="16" name="Shape 14"/>
          <p:cNvSpPr/>
          <p:nvPr/>
        </p:nvSpPr>
        <p:spPr>
          <a:xfrm>
            <a:off x="6178495" y="3146822"/>
            <a:ext cx="5351725" cy="19050"/>
          </a:xfrm>
          <a:prstGeom prst="rect">
            <a:avLst/>
          </a:prstGeom>
          <a:solidFill>
            <a:srgbClr val="6237C8"/>
          </a:solidFill>
          <a:ln/>
        </p:spPr>
      </p:sp>
      <p:sp>
        <p:nvSpPr>
          <p:cNvPr id="17" name="Text 15"/>
          <p:cNvSpPr/>
          <p:nvPr/>
        </p:nvSpPr>
        <p:spPr>
          <a:xfrm>
            <a:off x="6178495" y="3273227"/>
            <a:ext cx="2835601"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Sources &amp; Spokespersons</a:t>
            </a:r>
            <a:endParaRPr lang="en-US" sz="1900" dirty="0"/>
          </a:p>
        </p:txBody>
      </p:sp>
      <p:sp>
        <p:nvSpPr>
          <p:cNvPr id="18" name="Text 16"/>
          <p:cNvSpPr/>
          <p:nvPr/>
        </p:nvSpPr>
        <p:spPr>
          <a:xfrm>
            <a:off x="6178495" y="3676154"/>
            <a:ext cx="5351725" cy="273645"/>
          </a:xfrm>
          <a:prstGeom prst="rect">
            <a:avLst/>
          </a:prstGeom>
          <a:noFill/>
          <a:ln/>
        </p:spPr>
        <p:txBody>
          <a:bodyPr wrap="none" lIns="0" tIns="0" rIns="0" bIns="0" rtlCol="0" anchor="t"/>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Identify key decisions in spokesperson selection</a:t>
            </a:r>
            <a:endParaRPr lang="en-US" sz="1350" dirty="0"/>
          </a:p>
        </p:txBody>
      </p:sp>
      <p:sp>
        <p:nvSpPr>
          <p:cNvPr id="19" name="Shape 17"/>
          <p:cNvSpPr/>
          <p:nvPr/>
        </p:nvSpPr>
        <p:spPr>
          <a:xfrm>
            <a:off x="661475" y="4312444"/>
            <a:ext cx="10868745" cy="19050"/>
          </a:xfrm>
          <a:prstGeom prst="roundRect">
            <a:avLst>
              <a:gd name="adj" fmla="val 59999"/>
            </a:avLst>
          </a:prstGeom>
          <a:solidFill>
            <a:srgbClr val="272525">
              <a:alpha val="50000"/>
            </a:srgbClr>
          </a:solidFill>
          <a:ln/>
        </p:spPr>
      </p:sp>
      <p:sp>
        <p:nvSpPr>
          <p:cNvPr id="20" name="Text 18"/>
          <p:cNvSpPr/>
          <p:nvPr/>
        </p:nvSpPr>
        <p:spPr>
          <a:xfrm>
            <a:off x="661475" y="4561582"/>
            <a:ext cx="10868745" cy="1751013"/>
          </a:xfrm>
          <a:prstGeom prst="rect">
            <a:avLst/>
          </a:prstGeom>
          <a:noFill/>
          <a:ln/>
        </p:spPr>
        <p:txBody>
          <a:bodyPr wrap="square" lIns="0" tIns="0" rIns="0" bIns="0" rtlCol="0" anchor="t">
            <a:normAutofit/>
          </a:bodyPr>
          <a:lstStyle/>
          <a:p>
            <a:pPr algn="l" indent="0" marL="0">
              <a:lnSpc>
                <a:spcPct val="129000"/>
              </a:lnSpc>
              <a:buNone/>
            </a:pPr>
            <a:r>
              <a:rPr lang="en-US" sz="1100" dirty="0">
                <a:solidFill>
                  <a:srgbClr val="000000"/>
                </a:solidFill>
                <a:latin typeface="Inter" pitchFamily="34" charset="0"/>
                <a:ea typeface="Inter" pitchFamily="34" charset="-122"/>
                <a:cs typeface="Inter" pitchFamily="34" charset="-120"/>
              </a:rPr>
              <a:t>🎤</a:t>
            </a:r>
            <a:pPr algn="l" indent="0" marL="0">
              <a:lnSpc>
                <a:spcPct val="129000"/>
              </a:lnSpc>
              <a:buNone/>
            </a:pPr>
            <a:r>
              <a:rPr lang="en-US" sz="1100" dirty="0">
                <a:solidFill>
                  <a:srgbClr val="272525"/>
                </a:solidFill>
                <a:latin typeface="Inter" pitchFamily="34" charset="0"/>
                <a:ea typeface="Inter" pitchFamily="34" charset="-122"/>
                <a:cs typeface="Inter" pitchFamily="34" charset="-120"/>
              </a:rPr>
              <a:t> SPEAKER SCRIPT — Slide 3 | (~1 min)</a:t>
            </a:r>
            <a:endParaRPr lang="en-US" sz="1100" dirty="0"/>
          </a:p>
          <a:p>
            <a:pPr algn="l" indent="0" marL="0">
              <a:lnSpc>
                <a:spcPct val="129000"/>
              </a:lnSpc>
              <a:buNone/>
            </a:pPr>
            <a:r>
              <a:rPr lang="en-US" sz="1100" dirty="0">
                <a:solidFill>
                  <a:srgbClr val="272525"/>
                </a:solidFill>
                <a:latin typeface="Inter" pitchFamily="34" charset="0"/>
                <a:ea typeface="Inter" pitchFamily="34" charset="-122"/>
                <a:cs typeface="Inter" pitchFamily="34" charset="-120"/>
              </a:rPr>
              <a:t>"Here are our four learning outcomes for today. By the end of this lecture, you should be able to: enumerate the message strategies used in effective advertising design; explain the seven main types of advertising appeals; discuss the role of executional frameworks; and identify the key decisions involved in selecting a spokesperson.</a:t>
            </a:r>
            <a:endParaRPr lang="en-US" sz="1100" dirty="0"/>
          </a:p>
          <a:p>
            <a:pPr algn="l" indent="0" marL="0">
              <a:lnSpc>
                <a:spcPct val="129000"/>
              </a:lnSpc>
              <a:buNone/>
            </a:pPr>
            <a:r>
              <a:rPr lang="en-US" sz="1100" dirty="0">
                <a:solidFill>
                  <a:srgbClr val="272525"/>
                </a:solidFill>
                <a:latin typeface="Inter" pitchFamily="34" charset="0"/>
                <a:ea typeface="Inter" pitchFamily="34" charset="-122"/>
                <a:cs typeface="Inter" pitchFamily="34" charset="-120"/>
              </a:rPr>
              <a:t>These four areas are the core pillars of advertising design. We'll move through each one in sequence. Let's start by asking a fundamental question — why does any of this matter?"</a:t>
            </a:r>
            <a:endParaRPr lang="en-US" sz="11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60512"/>
            <a:ext cx="6296860" cy="1299369"/>
          </a:xfrm>
          <a:prstGeom prst="rect">
            <a:avLst/>
          </a:prstGeom>
          <a:noFill/>
          <a:ln/>
        </p:spPr>
        <p:txBody>
          <a:bodyPr wrap="square" lIns="0" tIns="0" rIns="0" bIns="0" rtlCol="0" anchor="t">
            <a:normAutofit/>
          </a:bodyPr>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Why Advertising Design Matters</a:t>
            </a:r>
            <a:endParaRPr lang="en-US" sz="4050" dirty="0"/>
          </a:p>
        </p:txBody>
      </p:sp>
      <p:sp>
        <p:nvSpPr>
          <p:cNvPr id="4" name="Text 1"/>
          <p:cNvSpPr/>
          <p:nvPr/>
        </p:nvSpPr>
        <p:spPr>
          <a:xfrm>
            <a:off x="5233360" y="2437805"/>
            <a:ext cx="3030263" cy="623788"/>
          </a:xfrm>
          <a:prstGeom prst="rect">
            <a:avLst/>
          </a:prstGeom>
          <a:noFill/>
          <a:ln/>
        </p:spPr>
        <p:txBody>
          <a:bodyPr wrap="none" lIns="0" tIns="0" rIns="0" bIns="0" rtlCol="0" anchor="t"/>
          <a:lstStyle/>
          <a:p>
            <a:pPr algn="ctr" indent="0" marL="0">
              <a:lnSpc>
                <a:spcPct val="83000"/>
              </a:lnSpc>
              <a:buNone/>
            </a:pPr>
            <a:r>
              <a:rPr lang="en-US" sz="4900" b="1" dirty="0">
                <a:solidFill>
                  <a:srgbClr val="272525"/>
                </a:solidFill>
                <a:latin typeface="Petrona Bold" pitchFamily="34" charset="0"/>
                <a:ea typeface="Petrona Bold" pitchFamily="34" charset="-122"/>
                <a:cs typeface="Petrona Bold" pitchFamily="34" charset="-120"/>
              </a:rPr>
              <a:t>55%</a:t>
            </a:r>
            <a:endParaRPr lang="en-US" sz="4900" dirty="0"/>
          </a:p>
        </p:txBody>
      </p:sp>
      <p:sp>
        <p:nvSpPr>
          <p:cNvPr id="5" name="Text 2"/>
          <p:cNvSpPr/>
          <p:nvPr/>
        </p:nvSpPr>
        <p:spPr>
          <a:xfrm>
            <a:off x="5448957" y="3297734"/>
            <a:ext cx="2598970" cy="324941"/>
          </a:xfrm>
          <a:prstGeom prst="rect">
            <a:avLst/>
          </a:prstGeom>
          <a:noFill/>
          <a:ln/>
        </p:spPr>
        <p:txBody>
          <a:bodyPr wrap="none" lIns="0" tIns="0" rIns="0" bIns="0" rtlCol="0" anchor="t"/>
          <a:lstStyle/>
          <a:p>
            <a:pPr algn="ct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Find Ads Interesting</a:t>
            </a:r>
            <a:endParaRPr lang="en-US" sz="2000" dirty="0"/>
          </a:p>
        </p:txBody>
      </p:sp>
      <p:sp>
        <p:nvSpPr>
          <p:cNvPr id="6" name="Text 3"/>
          <p:cNvSpPr/>
          <p:nvPr/>
        </p:nvSpPr>
        <p:spPr>
          <a:xfrm>
            <a:off x="8499858" y="2437805"/>
            <a:ext cx="3030362" cy="623788"/>
          </a:xfrm>
          <a:prstGeom prst="rect">
            <a:avLst/>
          </a:prstGeom>
          <a:noFill/>
          <a:ln/>
        </p:spPr>
        <p:txBody>
          <a:bodyPr wrap="none" lIns="0" tIns="0" rIns="0" bIns="0" rtlCol="0" anchor="t"/>
          <a:lstStyle/>
          <a:p>
            <a:pPr algn="ctr" indent="0" marL="0">
              <a:lnSpc>
                <a:spcPct val="83000"/>
              </a:lnSpc>
              <a:buNone/>
            </a:pPr>
            <a:r>
              <a:rPr lang="en-US" sz="4900" b="1" dirty="0">
                <a:solidFill>
                  <a:srgbClr val="272525"/>
                </a:solidFill>
                <a:latin typeface="Petrona Bold" pitchFamily="34" charset="0"/>
                <a:ea typeface="Petrona Bold" pitchFamily="34" charset="-122"/>
                <a:cs typeface="Petrona Bold" pitchFamily="34" charset="-120"/>
              </a:rPr>
              <a:t>35%</a:t>
            </a:r>
            <a:endParaRPr lang="en-US" sz="4900" dirty="0"/>
          </a:p>
        </p:txBody>
      </p:sp>
      <p:sp>
        <p:nvSpPr>
          <p:cNvPr id="7" name="Text 4"/>
          <p:cNvSpPr/>
          <p:nvPr/>
        </p:nvSpPr>
        <p:spPr>
          <a:xfrm>
            <a:off x="8715554" y="3297734"/>
            <a:ext cx="2598970" cy="324941"/>
          </a:xfrm>
          <a:prstGeom prst="rect">
            <a:avLst/>
          </a:prstGeom>
          <a:noFill/>
          <a:ln/>
        </p:spPr>
        <p:txBody>
          <a:bodyPr wrap="none" lIns="0" tIns="0" rIns="0" bIns="0" rtlCol="0" anchor="t"/>
          <a:lstStyle/>
          <a:p>
            <a:pPr algn="ct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Influenced by Ads</a:t>
            </a:r>
            <a:endParaRPr lang="en-US" sz="2000" dirty="0"/>
          </a:p>
        </p:txBody>
      </p:sp>
      <p:sp>
        <p:nvSpPr>
          <p:cNvPr id="8" name="Text 5"/>
          <p:cNvSpPr/>
          <p:nvPr/>
        </p:nvSpPr>
        <p:spPr>
          <a:xfrm>
            <a:off x="6866559" y="4095155"/>
            <a:ext cx="3030362" cy="623788"/>
          </a:xfrm>
          <a:prstGeom prst="rect">
            <a:avLst/>
          </a:prstGeom>
          <a:noFill/>
          <a:ln/>
        </p:spPr>
        <p:txBody>
          <a:bodyPr wrap="none" lIns="0" tIns="0" rIns="0" bIns="0" rtlCol="0" anchor="t"/>
          <a:lstStyle/>
          <a:p>
            <a:pPr algn="ctr" indent="0" marL="0">
              <a:lnSpc>
                <a:spcPct val="83000"/>
              </a:lnSpc>
              <a:buNone/>
            </a:pPr>
            <a:r>
              <a:rPr lang="en-US" sz="4900" b="1" dirty="0">
                <a:solidFill>
                  <a:srgbClr val="272525"/>
                </a:solidFill>
                <a:latin typeface="Petrona Bold" pitchFamily="34" charset="0"/>
                <a:ea typeface="Petrona Bold" pitchFamily="34" charset="-122"/>
                <a:cs typeface="Petrona Bold" pitchFamily="34" charset="-120"/>
              </a:rPr>
              <a:t>~50%</a:t>
            </a:r>
            <a:endParaRPr lang="en-US" sz="4900" dirty="0"/>
          </a:p>
        </p:txBody>
      </p:sp>
      <p:sp>
        <p:nvSpPr>
          <p:cNvPr id="9" name="Text 6"/>
          <p:cNvSpPr/>
          <p:nvPr/>
        </p:nvSpPr>
        <p:spPr>
          <a:xfrm>
            <a:off x="7034037" y="4955084"/>
            <a:ext cx="2695408" cy="324941"/>
          </a:xfrm>
          <a:prstGeom prst="rect">
            <a:avLst/>
          </a:prstGeom>
          <a:noFill/>
          <a:ln/>
        </p:spPr>
        <p:txBody>
          <a:bodyPr wrap="none" lIns="0" tIns="0" rIns="0" bIns="0" rtlCol="0" anchor="t"/>
          <a:lstStyle/>
          <a:p>
            <a:pPr algn="ct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Ages 18–34 Influenced</a:t>
            </a:r>
            <a:endParaRPr lang="en-US" sz="2000" dirty="0"/>
          </a:p>
        </p:txBody>
      </p:sp>
      <p:sp>
        <p:nvSpPr>
          <p:cNvPr id="10" name="Text 7"/>
          <p:cNvSpPr/>
          <p:nvPr/>
        </p:nvSpPr>
        <p:spPr>
          <a:xfrm>
            <a:off x="5233360" y="5492651"/>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A successful campaign changes behaviors and attitudes — not just entertains.</a:t>
            </a:r>
            <a:endParaRPr lang="en-US" sz="14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611584"/>
            <a:ext cx="5771212" cy="454720"/>
          </a:xfrm>
          <a:prstGeom prst="rect">
            <a:avLst/>
          </a:prstGeom>
          <a:noFill/>
          <a:ln/>
        </p:spPr>
        <p:txBody>
          <a:bodyPr wrap="none" lIns="0" tIns="0" rIns="0" bIns="0" rtlCol="0" anchor="t"/>
          <a:lstStyle/>
          <a:p>
            <a:pPr algn="l" indent="0" marL="0">
              <a:lnSpc>
                <a:spcPct val="104000"/>
              </a:lnSpc>
              <a:buNone/>
            </a:pPr>
            <a:r>
              <a:rPr lang="en-US" sz="2850" b="1" dirty="0">
                <a:solidFill>
                  <a:srgbClr val="F95F88"/>
                </a:solidFill>
                <a:latin typeface="Petrona Bold" pitchFamily="34" charset="0"/>
                <a:ea typeface="Petrona Bold" pitchFamily="34" charset="-122"/>
                <a:cs typeface="Petrona Bold" pitchFamily="34" charset="-120"/>
              </a:rPr>
              <a:t>The Hierarchy of Effects Model</a:t>
            </a:r>
            <a:endParaRPr lang="en-US" sz="2850" dirty="0"/>
          </a:p>
        </p:txBody>
      </p:sp>
      <p:sp>
        <p:nvSpPr>
          <p:cNvPr id="3" name="Text 1"/>
          <p:cNvSpPr/>
          <p:nvPr/>
        </p:nvSpPr>
        <p:spPr>
          <a:xfrm>
            <a:off x="661475" y="1251545"/>
            <a:ext cx="11478330" cy="179983"/>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This foundational model outlines the sequential stages a consumer goes through from initial exposure to a brand or product to making a purchase decision.</a:t>
            </a:r>
            <a:endParaRPr lang="en-US" sz="1000" dirty="0"/>
          </a:p>
        </p:txBody>
      </p:sp>
      <p:pic>
        <p:nvPicPr>
          <p:cNvPr id="4" name="Image 0" descr="preencoded.png">    </p:cNvPr>
          <p:cNvPicPr>
            <a:picLocks noChangeAspect="1"/>
          </p:cNvPicPr>
          <p:nvPr/>
        </p:nvPicPr>
        <p:blipFill>
          <a:blip r:embed="rId1"/>
          <a:stretch>
            <a:fillRect/>
          </a:stretch>
        </p:blipFill>
        <p:spPr>
          <a:xfrm>
            <a:off x="661475" y="1535708"/>
            <a:ext cx="7608102" cy="4246463"/>
          </a:xfrm>
          <a:prstGeom prst="rect">
            <a:avLst/>
          </a:prstGeom>
        </p:spPr>
      </p:pic>
      <p:sp>
        <p:nvSpPr>
          <p:cNvPr id="5" name="Text 2"/>
          <p:cNvSpPr/>
          <p:nvPr/>
        </p:nvSpPr>
        <p:spPr>
          <a:xfrm>
            <a:off x="661475" y="5886351"/>
            <a:ext cx="10868745"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Understanding which stage a target audience is in is crucial for selecting the most effective message strategy. Early stages focus on information and education, while later stages emphasize persuasion and action.</a:t>
            </a:r>
            <a:endParaRPr lang="en-US" sz="1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750094"/>
            <a:ext cx="5807525"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Message Strategies</a:t>
            </a:r>
            <a:endParaRPr lang="en-US" sz="4050" dirty="0"/>
          </a:p>
        </p:txBody>
      </p:sp>
      <p:pic>
        <p:nvPicPr>
          <p:cNvPr id="3" name="Image 0" descr="preencoded.png">    </p:cNvPr>
          <p:cNvPicPr>
            <a:picLocks noChangeAspect="1"/>
          </p:cNvPicPr>
          <p:nvPr/>
        </p:nvPicPr>
        <p:blipFill>
          <a:blip r:embed="rId1"/>
          <a:stretch>
            <a:fillRect/>
          </a:stretch>
        </p:blipFill>
        <p:spPr>
          <a:xfrm>
            <a:off x="661475" y="1939528"/>
            <a:ext cx="6903269" cy="3911898"/>
          </a:xfrm>
          <a:prstGeom prst="rect">
            <a:avLst/>
          </a:prstGeom>
        </p:spPr>
      </p:pic>
      <p:sp>
        <p:nvSpPr>
          <p:cNvPr id="4" name="Shape 1"/>
          <p:cNvSpPr/>
          <p:nvPr/>
        </p:nvSpPr>
        <p:spPr>
          <a:xfrm>
            <a:off x="8032251" y="1895872"/>
            <a:ext cx="3504219" cy="1207095"/>
          </a:xfrm>
          <a:prstGeom prst="roundRect">
            <a:avLst>
              <a:gd name="adj" fmla="val 6577"/>
            </a:avLst>
          </a:prstGeom>
          <a:solidFill>
            <a:srgbClr val="E0D7F4"/>
          </a:solidFill>
          <a:ln w="6350">
            <a:solidFill>
              <a:srgbClr val="C6BDDA"/>
            </a:solidFill>
            <a:prstDash val="solid"/>
          </a:ln>
        </p:spPr>
      </p:sp>
      <p:sp>
        <p:nvSpPr>
          <p:cNvPr id="5" name="Text 2"/>
          <p:cNvSpPr/>
          <p:nvPr/>
        </p:nvSpPr>
        <p:spPr>
          <a:xfrm>
            <a:off x="8227608" y="2091234"/>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Cognitive</a:t>
            </a:r>
            <a:endParaRPr lang="en-US" sz="2000" dirty="0"/>
          </a:p>
        </p:txBody>
      </p:sp>
      <p:sp>
        <p:nvSpPr>
          <p:cNvPr id="6" name="Text 3"/>
          <p:cNvSpPr/>
          <p:nvPr/>
        </p:nvSpPr>
        <p:spPr>
          <a:xfrm>
            <a:off x="8227608" y="2605187"/>
            <a:ext cx="3113506"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Rational arguments, product info</a:t>
            </a:r>
            <a:endParaRPr lang="en-US" sz="1450" dirty="0"/>
          </a:p>
        </p:txBody>
      </p:sp>
      <p:sp>
        <p:nvSpPr>
          <p:cNvPr id="7" name="Shape 4"/>
          <p:cNvSpPr/>
          <p:nvPr/>
        </p:nvSpPr>
        <p:spPr>
          <a:xfrm>
            <a:off x="8032251" y="3291979"/>
            <a:ext cx="3504219" cy="1207095"/>
          </a:xfrm>
          <a:prstGeom prst="roundRect">
            <a:avLst>
              <a:gd name="adj" fmla="val 6577"/>
            </a:avLst>
          </a:prstGeom>
          <a:solidFill>
            <a:srgbClr val="E0D7F4"/>
          </a:solidFill>
          <a:ln w="6350">
            <a:solidFill>
              <a:srgbClr val="C6BDDA"/>
            </a:solidFill>
            <a:prstDash val="solid"/>
          </a:ln>
        </p:spPr>
      </p:sp>
      <p:sp>
        <p:nvSpPr>
          <p:cNvPr id="8" name="Text 5"/>
          <p:cNvSpPr/>
          <p:nvPr/>
        </p:nvSpPr>
        <p:spPr>
          <a:xfrm>
            <a:off x="8227608" y="3487341"/>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Affective</a:t>
            </a:r>
            <a:endParaRPr lang="en-US" sz="2000" dirty="0"/>
          </a:p>
        </p:txBody>
      </p:sp>
      <p:sp>
        <p:nvSpPr>
          <p:cNvPr id="9" name="Text 6"/>
          <p:cNvSpPr/>
          <p:nvPr/>
        </p:nvSpPr>
        <p:spPr>
          <a:xfrm>
            <a:off x="8227608" y="4001294"/>
            <a:ext cx="3113506"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Emotions and feelings</a:t>
            </a:r>
            <a:endParaRPr lang="en-US" sz="1450" dirty="0"/>
          </a:p>
        </p:txBody>
      </p:sp>
      <p:sp>
        <p:nvSpPr>
          <p:cNvPr id="10" name="Shape 7"/>
          <p:cNvSpPr/>
          <p:nvPr/>
        </p:nvSpPr>
        <p:spPr>
          <a:xfrm>
            <a:off x="8032251" y="4688086"/>
            <a:ext cx="3504219" cy="1207095"/>
          </a:xfrm>
          <a:prstGeom prst="roundRect">
            <a:avLst>
              <a:gd name="adj" fmla="val 6577"/>
            </a:avLst>
          </a:prstGeom>
          <a:solidFill>
            <a:srgbClr val="E0D7F4"/>
          </a:solidFill>
          <a:ln w="6350">
            <a:solidFill>
              <a:srgbClr val="C6BDDA"/>
            </a:solidFill>
            <a:prstDash val="solid"/>
          </a:ln>
        </p:spPr>
      </p:sp>
      <p:sp>
        <p:nvSpPr>
          <p:cNvPr id="11" name="Text 8"/>
          <p:cNvSpPr/>
          <p:nvPr/>
        </p:nvSpPr>
        <p:spPr>
          <a:xfrm>
            <a:off x="8227608" y="4883448"/>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Conative</a:t>
            </a:r>
            <a:endParaRPr lang="en-US" sz="2000" dirty="0"/>
          </a:p>
        </p:txBody>
      </p:sp>
      <p:sp>
        <p:nvSpPr>
          <p:cNvPr id="12" name="Text 9"/>
          <p:cNvSpPr/>
          <p:nvPr/>
        </p:nvSpPr>
        <p:spPr>
          <a:xfrm>
            <a:off x="8227608" y="5397401"/>
            <a:ext cx="3113506"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Direct consumer response</a:t>
            </a:r>
            <a:endParaRPr lang="en-US" sz="14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1034951"/>
            <a:ext cx="7491225"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Cognitive Message Strategies</a:t>
            </a:r>
            <a:endParaRPr lang="en-US" sz="4050" dirty="0"/>
          </a:p>
        </p:txBody>
      </p:sp>
      <p:sp>
        <p:nvSpPr>
          <p:cNvPr id="3" name="Shape 1"/>
          <p:cNvSpPr/>
          <p:nvPr/>
        </p:nvSpPr>
        <p:spPr>
          <a:xfrm>
            <a:off x="661475" y="2062659"/>
            <a:ext cx="3496877" cy="2099370"/>
          </a:xfrm>
          <a:prstGeom prst="roundRect">
            <a:avLst>
              <a:gd name="adj" fmla="val 3782"/>
            </a:avLst>
          </a:prstGeom>
          <a:solidFill>
            <a:srgbClr val="FDFAF7"/>
          </a:solidFill>
          <a:ln w="25399">
            <a:solidFill>
              <a:srgbClr val="C6BDDA"/>
            </a:solidFill>
            <a:prstDash val="solid"/>
          </a:ln>
        </p:spPr>
      </p:sp>
      <p:sp>
        <p:nvSpPr>
          <p:cNvPr id="4" name="Text 2"/>
          <p:cNvSpPr/>
          <p:nvPr/>
        </p:nvSpPr>
        <p:spPr>
          <a:xfrm>
            <a:off x="875881" y="2277070"/>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Generic</a:t>
            </a:r>
            <a:endParaRPr lang="en-US" sz="2000" dirty="0"/>
          </a:p>
        </p:txBody>
      </p:sp>
      <p:sp>
        <p:nvSpPr>
          <p:cNvPr id="5" name="Text 3"/>
          <p:cNvSpPr/>
          <p:nvPr/>
        </p:nvSpPr>
        <p:spPr>
          <a:xfrm>
            <a:off x="875881" y="2715419"/>
            <a:ext cx="3068065"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Promotes benefits without superiority claim — best for market leaders (e.g., Campbell's, Intel)</a:t>
            </a:r>
            <a:endParaRPr lang="en-US" sz="1450" dirty="0"/>
          </a:p>
        </p:txBody>
      </p:sp>
      <p:sp>
        <p:nvSpPr>
          <p:cNvPr id="6" name="Shape 4"/>
          <p:cNvSpPr/>
          <p:nvPr/>
        </p:nvSpPr>
        <p:spPr>
          <a:xfrm>
            <a:off x="4347359" y="2062659"/>
            <a:ext cx="3496877" cy="2099370"/>
          </a:xfrm>
          <a:prstGeom prst="roundRect">
            <a:avLst>
              <a:gd name="adj" fmla="val 3782"/>
            </a:avLst>
          </a:prstGeom>
          <a:solidFill>
            <a:srgbClr val="FDFAF7"/>
          </a:solidFill>
          <a:ln w="25399">
            <a:solidFill>
              <a:srgbClr val="C6BDDA"/>
            </a:solidFill>
            <a:prstDash val="solid"/>
          </a:ln>
        </p:spPr>
      </p:sp>
      <p:sp>
        <p:nvSpPr>
          <p:cNvPr id="7" name="Text 5"/>
          <p:cNvSpPr/>
          <p:nvPr/>
        </p:nvSpPr>
        <p:spPr>
          <a:xfrm>
            <a:off x="4561766" y="2277070"/>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Preemptive</a:t>
            </a:r>
            <a:endParaRPr lang="en-US" sz="2000" dirty="0"/>
          </a:p>
        </p:txBody>
      </p:sp>
      <p:sp>
        <p:nvSpPr>
          <p:cNvPr id="8" name="Text 6"/>
          <p:cNvSpPr/>
          <p:nvPr/>
        </p:nvSpPr>
        <p:spPr>
          <a:xfrm>
            <a:off x="4561766" y="2715419"/>
            <a:ext cx="3068065"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Claims superiority first — competitors look like copycats (e.g., Crest "cavity fighter")</a:t>
            </a:r>
            <a:endParaRPr lang="en-US" sz="1450" dirty="0"/>
          </a:p>
        </p:txBody>
      </p:sp>
      <p:sp>
        <p:nvSpPr>
          <p:cNvPr id="9" name="Shape 7"/>
          <p:cNvSpPr/>
          <p:nvPr/>
        </p:nvSpPr>
        <p:spPr>
          <a:xfrm>
            <a:off x="8033244" y="2062659"/>
            <a:ext cx="3496877" cy="2099370"/>
          </a:xfrm>
          <a:prstGeom prst="roundRect">
            <a:avLst>
              <a:gd name="adj" fmla="val 3782"/>
            </a:avLst>
          </a:prstGeom>
          <a:solidFill>
            <a:srgbClr val="FDFAF7"/>
          </a:solidFill>
          <a:ln w="25399">
            <a:solidFill>
              <a:srgbClr val="C6BDDA"/>
            </a:solidFill>
            <a:prstDash val="solid"/>
          </a:ln>
        </p:spPr>
      </p:sp>
      <p:sp>
        <p:nvSpPr>
          <p:cNvPr id="10" name="Text 8"/>
          <p:cNvSpPr/>
          <p:nvPr/>
        </p:nvSpPr>
        <p:spPr>
          <a:xfrm>
            <a:off x="8247650" y="2277070"/>
            <a:ext cx="3068065" cy="649883"/>
          </a:xfrm>
          <a:prstGeom prst="rect">
            <a:avLst/>
          </a:prstGeom>
          <a:noFill/>
          <a:ln/>
        </p:spPr>
        <p:txBody>
          <a:bodyPr wrap="square" lIns="0" tIns="0" rIns="0" bIns="0" rtlCol="0" anchor="t">
            <a:normAutofit/>
          </a:bodyPr>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Unique Selling Proposition</a:t>
            </a:r>
            <a:endParaRPr lang="en-US" sz="2000" dirty="0"/>
          </a:p>
        </p:txBody>
      </p:sp>
      <p:sp>
        <p:nvSpPr>
          <p:cNvPr id="11" name="Text 9"/>
          <p:cNvSpPr/>
          <p:nvPr/>
        </p:nvSpPr>
        <p:spPr>
          <a:xfrm>
            <a:off x="8247650" y="3040360"/>
            <a:ext cx="3068065"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Explicit, testable claim of uniqueness — must be substantiated</a:t>
            </a:r>
            <a:endParaRPr lang="en-US" sz="1450" dirty="0"/>
          </a:p>
        </p:txBody>
      </p:sp>
      <p:sp>
        <p:nvSpPr>
          <p:cNvPr id="12" name="Shape 10"/>
          <p:cNvSpPr/>
          <p:nvPr/>
        </p:nvSpPr>
        <p:spPr>
          <a:xfrm>
            <a:off x="661475" y="4351040"/>
            <a:ext cx="5339820" cy="1472009"/>
          </a:xfrm>
          <a:prstGeom prst="roundRect">
            <a:avLst>
              <a:gd name="adj" fmla="val 5393"/>
            </a:avLst>
          </a:prstGeom>
          <a:solidFill>
            <a:srgbClr val="FDFAF7"/>
          </a:solidFill>
          <a:ln w="25399">
            <a:solidFill>
              <a:srgbClr val="C6BDDA"/>
            </a:solidFill>
            <a:prstDash val="solid"/>
          </a:ln>
        </p:spPr>
      </p:sp>
      <p:sp>
        <p:nvSpPr>
          <p:cNvPr id="13" name="Text 11"/>
          <p:cNvSpPr/>
          <p:nvPr/>
        </p:nvSpPr>
        <p:spPr>
          <a:xfrm>
            <a:off x="875881" y="4565452"/>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Hyperbole</a:t>
            </a:r>
            <a:endParaRPr lang="en-US" sz="2000" dirty="0"/>
          </a:p>
        </p:txBody>
      </p:sp>
      <p:sp>
        <p:nvSpPr>
          <p:cNvPr id="14" name="Text 12"/>
          <p:cNvSpPr/>
          <p:nvPr/>
        </p:nvSpPr>
        <p:spPr>
          <a:xfrm>
            <a:off x="875881" y="5003800"/>
            <a:ext cx="491100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Untestable claim — no substantiation needed (e.g., "America's favorite")</a:t>
            </a:r>
            <a:endParaRPr lang="en-US" sz="1450" dirty="0"/>
          </a:p>
        </p:txBody>
      </p:sp>
      <p:sp>
        <p:nvSpPr>
          <p:cNvPr id="15" name="Shape 13"/>
          <p:cNvSpPr/>
          <p:nvPr/>
        </p:nvSpPr>
        <p:spPr>
          <a:xfrm>
            <a:off x="6190301" y="4351040"/>
            <a:ext cx="5339820" cy="1472009"/>
          </a:xfrm>
          <a:prstGeom prst="roundRect">
            <a:avLst>
              <a:gd name="adj" fmla="val 5393"/>
            </a:avLst>
          </a:prstGeom>
          <a:solidFill>
            <a:srgbClr val="FDFAF7"/>
          </a:solidFill>
          <a:ln w="25399">
            <a:solidFill>
              <a:srgbClr val="C6BDDA"/>
            </a:solidFill>
            <a:prstDash val="solid"/>
          </a:ln>
        </p:spPr>
      </p:sp>
      <p:sp>
        <p:nvSpPr>
          <p:cNvPr id="16" name="Text 14"/>
          <p:cNvSpPr/>
          <p:nvPr/>
        </p:nvSpPr>
        <p:spPr>
          <a:xfrm>
            <a:off x="6404708" y="4565452"/>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Comparative</a:t>
            </a:r>
            <a:endParaRPr lang="en-US" sz="2000" dirty="0"/>
          </a:p>
        </p:txBody>
      </p:sp>
      <p:sp>
        <p:nvSpPr>
          <p:cNvPr id="17" name="Text 15"/>
          <p:cNvSpPr/>
          <p:nvPr/>
        </p:nvSpPr>
        <p:spPr>
          <a:xfrm>
            <a:off x="6404708" y="5003800"/>
            <a:ext cx="491100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Direct/indirect comparison to competitor — boosts awareness but risks low believability</a:t>
            </a:r>
            <a:endParaRPr lang="en-US" sz="14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762695"/>
            <a:ext cx="6370875" cy="552252"/>
          </a:xfrm>
          <a:prstGeom prst="rect">
            <a:avLst/>
          </a:prstGeom>
          <a:noFill/>
          <a:ln/>
        </p:spPr>
        <p:txBody>
          <a:bodyPr wrap="none" lIns="0" tIns="0" rIns="0" bIns="0" rtlCol="0" anchor="t"/>
          <a:lstStyle/>
          <a:p>
            <a:pPr algn="l" indent="0" marL="0">
              <a:lnSpc>
                <a:spcPct val="104000"/>
              </a:lnSpc>
              <a:buNone/>
            </a:pPr>
            <a:r>
              <a:rPr lang="en-US" sz="3450" b="1" dirty="0">
                <a:solidFill>
                  <a:srgbClr val="F95F88"/>
                </a:solidFill>
                <a:latin typeface="Petrona Bold" pitchFamily="34" charset="0"/>
                <a:ea typeface="Petrona Bold" pitchFamily="34" charset="-122"/>
                <a:cs typeface="Petrona Bold" pitchFamily="34" charset="-120"/>
              </a:rPr>
              <a:t>Cognitive Strategy Examples</a:t>
            </a:r>
            <a:endParaRPr lang="en-US" sz="3450" dirty="0"/>
          </a:p>
        </p:txBody>
      </p:sp>
      <p:sp>
        <p:nvSpPr>
          <p:cNvPr id="3" name="Text 1"/>
          <p:cNvSpPr/>
          <p:nvPr/>
        </p:nvSpPr>
        <p:spPr>
          <a:xfrm>
            <a:off x="661475" y="1587996"/>
            <a:ext cx="1147833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Real-world applications of cognitive message strategies demonstrate their distinct approaches to influencing consumers.</a:t>
            </a:r>
            <a:endParaRPr lang="en-US" sz="1250" dirty="0"/>
          </a:p>
        </p:txBody>
      </p:sp>
      <p:sp>
        <p:nvSpPr>
          <p:cNvPr id="4" name="Shape 2"/>
          <p:cNvSpPr/>
          <p:nvPr/>
        </p:nvSpPr>
        <p:spPr>
          <a:xfrm>
            <a:off x="661475" y="1979315"/>
            <a:ext cx="10868745" cy="3724573"/>
          </a:xfrm>
          <a:prstGeom prst="roundRect">
            <a:avLst>
              <a:gd name="adj" fmla="val 1812"/>
            </a:avLst>
          </a:prstGeom>
          <a:noFill/>
          <a:ln w="6350">
            <a:solidFill>
              <a:srgbClr val="000000">
                <a:alpha val="8000"/>
              </a:srgbClr>
            </a:solidFill>
            <a:prstDash val="solid"/>
          </a:ln>
        </p:spPr>
      </p:sp>
      <p:sp>
        <p:nvSpPr>
          <p:cNvPr id="5" name="Shape 3"/>
          <p:cNvSpPr/>
          <p:nvPr/>
        </p:nvSpPr>
        <p:spPr>
          <a:xfrm>
            <a:off x="667825" y="1985665"/>
            <a:ext cx="10856046" cy="452537"/>
          </a:xfrm>
          <a:prstGeom prst="rect">
            <a:avLst/>
          </a:prstGeom>
          <a:solidFill>
            <a:srgbClr val="FFFFFF">
              <a:alpha val="4000"/>
            </a:srgbClr>
          </a:solidFill>
          <a:ln/>
        </p:spPr>
      </p:sp>
      <p:sp>
        <p:nvSpPr>
          <p:cNvPr id="6" name="Text 4"/>
          <p:cNvSpPr/>
          <p:nvPr/>
        </p:nvSpPr>
        <p:spPr>
          <a:xfrm>
            <a:off x="828456" y="2073870"/>
            <a:ext cx="2818734" cy="276126"/>
          </a:xfrm>
          <a:prstGeom prst="rect">
            <a:avLst/>
          </a:prstGeom>
          <a:noFill/>
          <a:ln/>
        </p:spPr>
        <p:txBody>
          <a:bodyPr wrap="none" lIns="0" tIns="0" rIns="0" bIns="0" rtlCol="0" anchor="t"/>
          <a:lstStyle/>
          <a:p>
            <a:pPr algn="l" indent="0" marL="0">
              <a:lnSpc>
                <a:spcPct val="104000"/>
              </a:lnSpc>
              <a:buNone/>
            </a:pPr>
            <a:r>
              <a:rPr lang="en-US" sz="1700" b="1" dirty="0">
                <a:solidFill>
                  <a:srgbClr val="F95F88"/>
                </a:solidFill>
                <a:latin typeface="Petrona Bold" pitchFamily="34" charset="0"/>
                <a:ea typeface="Petrona Bold" pitchFamily="34" charset="-122"/>
                <a:cs typeface="Petrona Bold" pitchFamily="34" charset="-120"/>
              </a:rPr>
              <a:t>Strategy</a:t>
            </a:r>
            <a:endParaRPr lang="en-US" sz="1700" dirty="0"/>
          </a:p>
        </p:txBody>
      </p:sp>
      <p:sp>
        <p:nvSpPr>
          <p:cNvPr id="7" name="Text 5"/>
          <p:cNvSpPr/>
          <p:nvPr/>
        </p:nvSpPr>
        <p:spPr>
          <a:xfrm>
            <a:off x="6259654" y="2073870"/>
            <a:ext cx="2818734" cy="276126"/>
          </a:xfrm>
          <a:prstGeom prst="rect">
            <a:avLst/>
          </a:prstGeom>
          <a:noFill/>
          <a:ln/>
        </p:spPr>
        <p:txBody>
          <a:bodyPr wrap="none" lIns="0" tIns="0" rIns="0" bIns="0" rtlCol="0" anchor="t"/>
          <a:lstStyle/>
          <a:p>
            <a:pPr algn="l" indent="0" marL="0">
              <a:lnSpc>
                <a:spcPct val="104000"/>
              </a:lnSpc>
              <a:buNone/>
            </a:pPr>
            <a:r>
              <a:rPr lang="en-US" sz="1700" b="1" dirty="0">
                <a:solidFill>
                  <a:srgbClr val="F95F88"/>
                </a:solidFill>
                <a:latin typeface="Petrona Bold" pitchFamily="34" charset="0"/>
                <a:ea typeface="Petrona Bold" pitchFamily="34" charset="-122"/>
                <a:cs typeface="Petrona Bold" pitchFamily="34" charset="-120"/>
              </a:rPr>
              <a:t>Brand Example</a:t>
            </a:r>
            <a:endParaRPr lang="en-US" sz="1700" dirty="0"/>
          </a:p>
        </p:txBody>
      </p:sp>
      <p:sp>
        <p:nvSpPr>
          <p:cNvPr id="8" name="Shape 6"/>
          <p:cNvSpPr/>
          <p:nvPr/>
        </p:nvSpPr>
        <p:spPr>
          <a:xfrm>
            <a:off x="667825" y="2438202"/>
            <a:ext cx="10856046" cy="651867"/>
          </a:xfrm>
          <a:prstGeom prst="rect">
            <a:avLst/>
          </a:prstGeom>
          <a:solidFill>
            <a:srgbClr val="000000">
              <a:alpha val="4000"/>
            </a:srgbClr>
          </a:solidFill>
          <a:ln/>
        </p:spPr>
      </p:sp>
      <p:sp>
        <p:nvSpPr>
          <p:cNvPr id="9" name="Text 7"/>
          <p:cNvSpPr/>
          <p:nvPr/>
        </p:nvSpPr>
        <p:spPr>
          <a:xfrm>
            <a:off x="828456" y="2526407"/>
            <a:ext cx="571317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Generic</a:t>
            </a:r>
            <a:endParaRPr lang="en-US" sz="1250" dirty="0"/>
          </a:p>
        </p:txBody>
      </p:sp>
      <p:sp>
        <p:nvSpPr>
          <p:cNvPr id="10" name="Text 8"/>
          <p:cNvSpPr/>
          <p:nvPr/>
        </p:nvSpPr>
        <p:spPr>
          <a:xfrm>
            <a:off x="6259654" y="2526407"/>
            <a:ext cx="5103586" cy="475456"/>
          </a:xfrm>
          <a:prstGeom prst="rect">
            <a:avLst/>
          </a:prstGeom>
          <a:noFill/>
          <a:ln/>
        </p:spPr>
        <p:txBody>
          <a:bodyPr wrap="square" lIns="0" tIns="0" rIns="0" bIns="0" rtlCol="0" anchor="t">
            <a:normAutofit/>
          </a:bodyPr>
          <a:lstStyle/>
          <a:p>
            <a:pPr algn="l" indent="0" marL="0">
              <a:lnSpc>
                <a:spcPct val="123000"/>
              </a:lnSpc>
              <a:buNone/>
            </a:pPr>
            <a:r>
              <a:rPr lang="en-US" sz="1250" b="1" dirty="0">
                <a:solidFill>
                  <a:srgbClr val="272525"/>
                </a:solidFill>
                <a:latin typeface="Inter Bold" pitchFamily="34" charset="0"/>
                <a:ea typeface="Inter Bold" pitchFamily="34" charset="-122"/>
                <a:cs typeface="Inter Bold" pitchFamily="34" charset="-120"/>
              </a:rPr>
              <a:t>Campbell's Soup:</a:t>
            </a:r>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 "M'm! M'm! Good!" – Focuses on the core benefit of soup without claiming superiority.         </a:t>
            </a:r>
            <a:endParaRPr lang="en-US" sz="1250" dirty="0"/>
          </a:p>
        </p:txBody>
      </p:sp>
      <p:sp>
        <p:nvSpPr>
          <p:cNvPr id="11" name="Shape 9"/>
          <p:cNvSpPr/>
          <p:nvPr/>
        </p:nvSpPr>
        <p:spPr>
          <a:xfrm>
            <a:off x="667825" y="3090069"/>
            <a:ext cx="10856046" cy="651867"/>
          </a:xfrm>
          <a:prstGeom prst="rect">
            <a:avLst/>
          </a:prstGeom>
          <a:solidFill>
            <a:srgbClr val="FFFFFF">
              <a:alpha val="4000"/>
            </a:srgbClr>
          </a:solidFill>
          <a:ln/>
        </p:spPr>
      </p:sp>
      <p:sp>
        <p:nvSpPr>
          <p:cNvPr id="12" name="Text 10"/>
          <p:cNvSpPr/>
          <p:nvPr/>
        </p:nvSpPr>
        <p:spPr>
          <a:xfrm>
            <a:off x="828456" y="3178274"/>
            <a:ext cx="571317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Preemptive</a:t>
            </a:r>
            <a:endParaRPr lang="en-US" sz="1250" dirty="0"/>
          </a:p>
        </p:txBody>
      </p:sp>
      <p:sp>
        <p:nvSpPr>
          <p:cNvPr id="13" name="Text 11"/>
          <p:cNvSpPr/>
          <p:nvPr/>
        </p:nvSpPr>
        <p:spPr>
          <a:xfrm>
            <a:off x="6259654" y="3178274"/>
            <a:ext cx="5103586" cy="475456"/>
          </a:xfrm>
          <a:prstGeom prst="rect">
            <a:avLst/>
          </a:prstGeom>
          <a:noFill/>
          <a:ln/>
        </p:spPr>
        <p:txBody>
          <a:bodyPr wrap="square" lIns="0" tIns="0" rIns="0" bIns="0" rtlCol="0" anchor="t">
            <a:normAutofit/>
          </a:bodyPr>
          <a:lstStyle/>
          <a:p>
            <a:pPr algn="l" indent="0" marL="0">
              <a:lnSpc>
                <a:spcPct val="123000"/>
              </a:lnSpc>
              <a:buNone/>
            </a:pPr>
            <a:r>
              <a:rPr lang="en-US" sz="1250" b="1" dirty="0">
                <a:solidFill>
                  <a:srgbClr val="272525"/>
                </a:solidFill>
                <a:latin typeface="Inter Bold" pitchFamily="34" charset="0"/>
                <a:ea typeface="Inter Bold" pitchFamily="34" charset="-122"/>
                <a:cs typeface="Inter Bold" pitchFamily="34" charset="-120"/>
              </a:rPr>
              <a:t>Intel Inside:</a:t>
            </a:r>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 Dominant claim of being the essential component, making competitors seem like followers.         </a:t>
            </a:r>
            <a:endParaRPr lang="en-US" sz="1250" dirty="0"/>
          </a:p>
        </p:txBody>
      </p:sp>
      <p:sp>
        <p:nvSpPr>
          <p:cNvPr id="14" name="Shape 12"/>
          <p:cNvSpPr/>
          <p:nvPr/>
        </p:nvSpPr>
        <p:spPr>
          <a:xfrm>
            <a:off x="667825" y="3741936"/>
            <a:ext cx="10856046" cy="651867"/>
          </a:xfrm>
          <a:prstGeom prst="rect">
            <a:avLst/>
          </a:prstGeom>
          <a:solidFill>
            <a:srgbClr val="000000">
              <a:alpha val="4000"/>
            </a:srgbClr>
          </a:solidFill>
          <a:ln/>
        </p:spPr>
      </p:sp>
      <p:sp>
        <p:nvSpPr>
          <p:cNvPr id="15" name="Text 13"/>
          <p:cNvSpPr/>
          <p:nvPr/>
        </p:nvSpPr>
        <p:spPr>
          <a:xfrm>
            <a:off x="828456" y="3830141"/>
            <a:ext cx="571317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Unique Selling Proposition (USP)</a:t>
            </a:r>
            <a:endParaRPr lang="en-US" sz="1250" dirty="0"/>
          </a:p>
        </p:txBody>
      </p:sp>
      <p:sp>
        <p:nvSpPr>
          <p:cNvPr id="16" name="Text 14"/>
          <p:cNvSpPr/>
          <p:nvPr/>
        </p:nvSpPr>
        <p:spPr>
          <a:xfrm>
            <a:off x="6259654" y="3830141"/>
            <a:ext cx="5103586" cy="475456"/>
          </a:xfrm>
          <a:prstGeom prst="rect">
            <a:avLst/>
          </a:prstGeom>
          <a:noFill/>
          <a:ln/>
        </p:spPr>
        <p:txBody>
          <a:bodyPr wrap="square" lIns="0" tIns="0" rIns="0" bIns="0" rtlCol="0" anchor="t">
            <a:normAutofit/>
          </a:bodyPr>
          <a:lstStyle/>
          <a:p>
            <a:pPr algn="l" indent="0" marL="0">
              <a:lnSpc>
                <a:spcPct val="123000"/>
              </a:lnSpc>
              <a:buNone/>
            </a:pPr>
            <a:r>
              <a:rPr lang="en-US" sz="1250" b="1" dirty="0">
                <a:solidFill>
                  <a:srgbClr val="272525"/>
                </a:solidFill>
                <a:latin typeface="Inter Bold" pitchFamily="34" charset="0"/>
                <a:ea typeface="Inter Bold" pitchFamily="34" charset="-122"/>
                <a:cs typeface="Inter Bold" pitchFamily="34" charset="-120"/>
              </a:rPr>
              <a:t>M&amp;M's:</a:t>
            </a:r>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 "Melts in your mouth, not in your hand" – A distinct, verifiable product feature.         </a:t>
            </a:r>
            <a:endParaRPr lang="en-US" sz="1250" dirty="0"/>
          </a:p>
        </p:txBody>
      </p:sp>
      <p:sp>
        <p:nvSpPr>
          <p:cNvPr id="17" name="Shape 15"/>
          <p:cNvSpPr/>
          <p:nvPr/>
        </p:nvSpPr>
        <p:spPr>
          <a:xfrm>
            <a:off x="667825" y="4393803"/>
            <a:ext cx="10856046" cy="651867"/>
          </a:xfrm>
          <a:prstGeom prst="rect">
            <a:avLst/>
          </a:prstGeom>
          <a:solidFill>
            <a:srgbClr val="FFFFFF">
              <a:alpha val="4000"/>
            </a:srgbClr>
          </a:solidFill>
          <a:ln/>
        </p:spPr>
      </p:sp>
      <p:sp>
        <p:nvSpPr>
          <p:cNvPr id="18" name="Text 16"/>
          <p:cNvSpPr/>
          <p:nvPr/>
        </p:nvSpPr>
        <p:spPr>
          <a:xfrm>
            <a:off x="828456" y="4482009"/>
            <a:ext cx="571317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Hyperbole</a:t>
            </a:r>
            <a:endParaRPr lang="en-US" sz="1250" dirty="0"/>
          </a:p>
        </p:txBody>
      </p:sp>
      <p:sp>
        <p:nvSpPr>
          <p:cNvPr id="19" name="Text 17"/>
          <p:cNvSpPr/>
          <p:nvPr/>
        </p:nvSpPr>
        <p:spPr>
          <a:xfrm>
            <a:off x="6259654" y="4482009"/>
            <a:ext cx="5103586" cy="475456"/>
          </a:xfrm>
          <a:prstGeom prst="rect">
            <a:avLst/>
          </a:prstGeom>
          <a:noFill/>
          <a:ln/>
        </p:spPr>
        <p:txBody>
          <a:bodyPr wrap="square" lIns="0" tIns="0" rIns="0" bIns="0" rtlCol="0" anchor="t">
            <a:normAutofit/>
          </a:bodyPr>
          <a:lstStyle/>
          <a:p>
            <a:pPr algn="l" indent="0" marL="0">
              <a:lnSpc>
                <a:spcPct val="123000"/>
              </a:lnSpc>
              <a:buNone/>
            </a:pPr>
            <a:r>
              <a:rPr lang="en-US" sz="1250" b="1" dirty="0">
                <a:solidFill>
                  <a:srgbClr val="272525"/>
                </a:solidFill>
                <a:latin typeface="Inter Bold" pitchFamily="34" charset="0"/>
                <a:ea typeface="Inter Bold" pitchFamily="34" charset="-122"/>
                <a:cs typeface="Inter Bold" pitchFamily="34" charset="-120"/>
              </a:rPr>
              <a:t>Red Bull:</a:t>
            </a:r>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 "Gives you wings" – An exaggerated, untestable claim for an energy drink.         </a:t>
            </a:r>
            <a:endParaRPr lang="en-US" sz="1250" dirty="0"/>
          </a:p>
        </p:txBody>
      </p:sp>
      <p:sp>
        <p:nvSpPr>
          <p:cNvPr id="20" name="Shape 18"/>
          <p:cNvSpPr/>
          <p:nvPr/>
        </p:nvSpPr>
        <p:spPr>
          <a:xfrm>
            <a:off x="667825" y="5045670"/>
            <a:ext cx="10856046" cy="651867"/>
          </a:xfrm>
          <a:prstGeom prst="rect">
            <a:avLst/>
          </a:prstGeom>
          <a:solidFill>
            <a:srgbClr val="000000">
              <a:alpha val="4000"/>
            </a:srgbClr>
          </a:solidFill>
          <a:ln/>
        </p:spPr>
      </p:sp>
      <p:sp>
        <p:nvSpPr>
          <p:cNvPr id="21" name="Text 19"/>
          <p:cNvSpPr/>
          <p:nvPr/>
        </p:nvSpPr>
        <p:spPr>
          <a:xfrm>
            <a:off x="828456" y="5133876"/>
            <a:ext cx="571317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Comparative</a:t>
            </a:r>
            <a:endParaRPr lang="en-US" sz="1250" dirty="0"/>
          </a:p>
        </p:txBody>
      </p:sp>
      <p:sp>
        <p:nvSpPr>
          <p:cNvPr id="22" name="Text 20"/>
          <p:cNvSpPr/>
          <p:nvPr/>
        </p:nvSpPr>
        <p:spPr>
          <a:xfrm>
            <a:off x="6259654" y="5133876"/>
            <a:ext cx="5103586" cy="475456"/>
          </a:xfrm>
          <a:prstGeom prst="rect">
            <a:avLst/>
          </a:prstGeom>
          <a:noFill/>
          <a:ln/>
        </p:spPr>
        <p:txBody>
          <a:bodyPr wrap="square" lIns="0" tIns="0" rIns="0" bIns="0" rtlCol="0" anchor="t">
            <a:normAutofit/>
          </a:bodyPr>
          <a:lstStyle/>
          <a:p>
            <a:pPr algn="l" indent="0" marL="0">
              <a:lnSpc>
                <a:spcPct val="123000"/>
              </a:lnSpc>
              <a:buNone/>
            </a:pPr>
            <a:r>
              <a:rPr lang="en-US" sz="1250" b="1" dirty="0">
                <a:solidFill>
                  <a:srgbClr val="272525"/>
                </a:solidFill>
                <a:latin typeface="Inter Bold" pitchFamily="34" charset="0"/>
                <a:ea typeface="Inter Bold" pitchFamily="34" charset="-122"/>
                <a:cs typeface="Inter Bold" pitchFamily="34" charset="-120"/>
              </a:rPr>
              <a:t>Apple (Mac vs PC):</a:t>
            </a:r>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 Directly compares the ease of use and design of Mac against Windows PCs.         </a:t>
            </a:r>
            <a:endParaRPr lang="en-US" sz="1250" dirty="0"/>
          </a:p>
        </p:txBody>
      </p:sp>
      <p:sp>
        <p:nvSpPr>
          <p:cNvPr id="23" name="Text 21"/>
          <p:cNvSpPr/>
          <p:nvPr/>
        </p:nvSpPr>
        <p:spPr>
          <a:xfrm>
            <a:off x="661475" y="5857478"/>
            <a:ext cx="11478330" cy="237728"/>
          </a:xfrm>
          <a:prstGeom prst="rect">
            <a:avLst/>
          </a:prstGeom>
          <a:noFill/>
          <a:ln/>
        </p:spPr>
        <p:txBody>
          <a:bodyPr wrap="none" lIns="0" tIns="0" rIns="0" bIns="0" rtlCol="0" anchor="t"/>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Each example highlights how brands leverage specific cognitive tactics to build perception and communicate value.</a:t>
            </a:r>
            <a:endParaRPr lang="en-US" sz="12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823317"/>
            <a:ext cx="6902178" cy="607516"/>
          </a:xfrm>
          <a:prstGeom prst="rect">
            <a:avLst/>
          </a:prstGeom>
          <a:noFill/>
          <a:ln/>
        </p:spPr>
        <p:txBody>
          <a:bodyPr wrap="none" lIns="0" tIns="0" rIns="0" bIns="0" rtlCol="0" anchor="t"/>
          <a:lstStyle/>
          <a:p>
            <a:pPr algn="l" indent="0" marL="0">
              <a:lnSpc>
                <a:spcPct val="104000"/>
              </a:lnSpc>
              <a:buNone/>
            </a:pPr>
            <a:r>
              <a:rPr lang="en-US" sz="3800" b="1" dirty="0">
                <a:solidFill>
                  <a:srgbClr val="F95F88"/>
                </a:solidFill>
                <a:latin typeface="Petrona Bold" pitchFamily="34" charset="0"/>
                <a:ea typeface="Petrona Bold" pitchFamily="34" charset="-122"/>
                <a:cs typeface="Petrona Bold" pitchFamily="34" charset="-120"/>
              </a:rPr>
              <a:t>Affective Message Strategies</a:t>
            </a:r>
            <a:endParaRPr lang="en-US" sz="380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1678781"/>
            <a:ext cx="6296860" cy="1341735"/>
          </a:xfrm>
          <a:prstGeom prst="rect">
            <a:avLst/>
          </a:prstGeom>
        </p:spPr>
      </p:pic>
      <p:sp>
        <p:nvSpPr>
          <p:cNvPr id="5" name="Text 1"/>
          <p:cNvSpPr/>
          <p:nvPr/>
        </p:nvSpPr>
        <p:spPr>
          <a:xfrm>
            <a:off x="933427" y="1874540"/>
            <a:ext cx="2430402"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Resonance</a:t>
            </a:r>
            <a:endParaRPr lang="en-US" sz="1900" dirty="0"/>
          </a:p>
        </p:txBody>
      </p:sp>
      <p:sp>
        <p:nvSpPr>
          <p:cNvPr id="6" name="Text 2"/>
          <p:cNvSpPr/>
          <p:nvPr/>
        </p:nvSpPr>
        <p:spPr>
          <a:xfrm>
            <a:off x="933427" y="2277467"/>
            <a:ext cx="5829154"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Connects brand to consumer memories — e.g., Subaru's FirstCarStory.com</a:t>
            </a:r>
            <a:endParaRPr lang="en-US" sz="135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1475" y="3185815"/>
            <a:ext cx="6296860" cy="1341735"/>
          </a:xfrm>
          <a:prstGeom prst="rect">
            <a:avLst/>
          </a:prstGeom>
        </p:spPr>
      </p:pic>
      <p:sp>
        <p:nvSpPr>
          <p:cNvPr id="8" name="Text 3"/>
          <p:cNvSpPr/>
          <p:nvPr/>
        </p:nvSpPr>
        <p:spPr>
          <a:xfrm>
            <a:off x="933427" y="3381573"/>
            <a:ext cx="2430402"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Comfort Marketing</a:t>
            </a:r>
            <a:endParaRPr lang="en-US" sz="1900" dirty="0"/>
          </a:p>
        </p:txBody>
      </p:sp>
      <p:sp>
        <p:nvSpPr>
          <p:cNvPr id="9" name="Text 4"/>
          <p:cNvSpPr/>
          <p:nvPr/>
        </p:nvSpPr>
        <p:spPr>
          <a:xfrm>
            <a:off x="933427" y="3784501"/>
            <a:ext cx="5829154"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Vintage characters &amp; jingles evoke nostalgia — brands: Doritos, Pepsi, Bacardi</a:t>
            </a:r>
            <a:endParaRPr lang="en-US" sz="135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692848"/>
            <a:ext cx="6296860" cy="1341735"/>
          </a:xfrm>
          <a:prstGeom prst="rect">
            <a:avLst/>
          </a:prstGeom>
        </p:spPr>
      </p:pic>
      <p:sp>
        <p:nvSpPr>
          <p:cNvPr id="11" name="Text 5"/>
          <p:cNvSpPr/>
          <p:nvPr/>
        </p:nvSpPr>
        <p:spPr>
          <a:xfrm>
            <a:off x="933427" y="4888607"/>
            <a:ext cx="2430402" cy="303808"/>
          </a:xfrm>
          <a:prstGeom prst="rect">
            <a:avLst/>
          </a:prstGeom>
          <a:noFill/>
          <a:ln/>
        </p:spPr>
        <p:txBody>
          <a:bodyPr wrap="none" lIns="0" tIns="0" rIns="0" bIns="0" rtlCol="0" anchor="t"/>
          <a:lstStyle/>
          <a:p>
            <a:pPr algn="l" indent="0" marL="0">
              <a:lnSpc>
                <a:spcPct val="104000"/>
              </a:lnSpc>
              <a:buNone/>
            </a:pPr>
            <a:r>
              <a:rPr lang="en-US" sz="1900" b="1" dirty="0">
                <a:solidFill>
                  <a:srgbClr val="272525"/>
                </a:solidFill>
                <a:latin typeface="Petrona Bold" pitchFamily="34" charset="0"/>
                <a:ea typeface="Petrona Bold" pitchFamily="34" charset="-122"/>
                <a:cs typeface="Petrona Bold" pitchFamily="34" charset="-120"/>
              </a:rPr>
              <a:t>Emotional</a:t>
            </a:r>
            <a:endParaRPr lang="en-US" sz="1900" dirty="0"/>
          </a:p>
        </p:txBody>
      </p:sp>
      <p:sp>
        <p:nvSpPr>
          <p:cNvPr id="12" name="Text 6"/>
          <p:cNvSpPr/>
          <p:nvPr/>
        </p:nvSpPr>
        <p:spPr>
          <a:xfrm>
            <a:off x="933427" y="5291534"/>
            <a:ext cx="5829154" cy="547291"/>
          </a:xfrm>
          <a:prstGeom prst="rect">
            <a:avLst/>
          </a:prstGeom>
          <a:noFill/>
          <a:ln/>
        </p:spPr>
        <p:txBody>
          <a:bodyPr wrap="square" lIns="0" tIns="0" rIns="0" bIns="0" rtlCol="0" anchor="t">
            <a:normAutofit/>
          </a:bodyPr>
          <a:lstStyle/>
          <a:p>
            <a:pPr algn="l" indent="0" marL="0">
              <a:lnSpc>
                <a:spcPct val="129000"/>
              </a:lnSpc>
              <a:buNone/>
            </a:pPr>
            <a:r>
              <a:rPr lang="en-US" sz="1350" dirty="0">
                <a:solidFill>
                  <a:srgbClr val="272525"/>
                </a:solidFill>
                <a:latin typeface="Inter" pitchFamily="34" charset="0"/>
                <a:ea typeface="Inter" pitchFamily="34" charset="-122"/>
                <a:cs typeface="Inter" pitchFamily="34" charset="-120"/>
              </a:rPr>
              <a:t>Elicits powerful feelings — trust, happiness, romance — builds brand loyalty</a:t>
            </a:r>
            <a:endParaRPr lang="en-US" sz="13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786606"/>
            <a:ext cx="8517617" cy="584696"/>
          </a:xfrm>
          <a:prstGeom prst="rect">
            <a:avLst/>
          </a:prstGeom>
          <a:noFill/>
          <a:ln/>
        </p:spPr>
        <p:txBody>
          <a:bodyPr wrap="none" lIns="0" tIns="0" rIns="0" bIns="0" rtlCol="0" anchor="t"/>
          <a:lstStyle/>
          <a:p>
            <a:pPr algn="l" indent="0" marL="0">
              <a:lnSpc>
                <a:spcPct val="104000"/>
              </a:lnSpc>
              <a:buNone/>
            </a:pPr>
            <a:r>
              <a:rPr lang="en-US" sz="3650" b="1" dirty="0">
                <a:solidFill>
                  <a:srgbClr val="F95F88"/>
                </a:solidFill>
                <a:latin typeface="Petrona Bold" pitchFamily="34" charset="0"/>
                <a:ea typeface="Petrona Bold" pitchFamily="34" charset="-122"/>
                <a:cs typeface="Petrona Bold" pitchFamily="34" charset="-120"/>
              </a:rPr>
              <a:t>Resonance vs. Emotional Advertising</a:t>
            </a:r>
            <a:endParaRPr lang="en-US" sz="3650" dirty="0"/>
          </a:p>
        </p:txBody>
      </p:sp>
      <p:sp>
        <p:nvSpPr>
          <p:cNvPr id="3" name="Text 1"/>
          <p:cNvSpPr/>
          <p:nvPr/>
        </p:nvSpPr>
        <p:spPr>
          <a:xfrm>
            <a:off x="661475" y="1677491"/>
            <a:ext cx="11478330" cy="258564"/>
          </a:xfrm>
          <a:prstGeom prst="rect">
            <a:avLst/>
          </a:prstGeom>
          <a:noFill/>
          <a:ln/>
        </p:spPr>
        <p:txBody>
          <a:bodyPr wrap="none" lIns="0" tIns="0" rIns="0" bIns="0" rtlCol="0" anchor="t"/>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While both are affective strategies, they tap into different aspects of human emotion and memory.</a:t>
            </a:r>
            <a:endParaRPr lang="en-US" sz="1300" dirty="0"/>
          </a:p>
        </p:txBody>
      </p:sp>
      <p:sp>
        <p:nvSpPr>
          <p:cNvPr id="4" name="Text 2"/>
          <p:cNvSpPr/>
          <p:nvPr/>
        </p:nvSpPr>
        <p:spPr>
          <a:xfrm>
            <a:off x="709099" y="2261394"/>
            <a:ext cx="3067172" cy="292398"/>
          </a:xfrm>
          <a:prstGeom prst="rect">
            <a:avLst/>
          </a:prstGeom>
          <a:noFill/>
          <a:ln/>
        </p:spPr>
        <p:txBody>
          <a:bodyPr wrap="none" lIns="0" tIns="0" rIns="0" bIns="0" rtlCol="0" anchor="t"/>
          <a:lstStyle/>
          <a:p>
            <a:pPr algn="l" indent="0" marL="0">
              <a:lnSpc>
                <a:spcPct val="104000"/>
              </a:lnSpc>
              <a:buNone/>
            </a:pPr>
            <a:r>
              <a:rPr lang="en-US" sz="1800" b="1" dirty="0">
                <a:solidFill>
                  <a:srgbClr val="6237C8"/>
                </a:solidFill>
                <a:latin typeface="Petrona Bold" pitchFamily="34" charset="0"/>
                <a:ea typeface="Petrona Bold" pitchFamily="34" charset="-122"/>
                <a:cs typeface="Petrona Bold" pitchFamily="34" charset="-120"/>
              </a:rPr>
              <a:t>Resonance Advertising</a:t>
            </a:r>
            <a:endParaRPr lang="en-US" sz="1800" dirty="0"/>
          </a:p>
        </p:txBody>
      </p:sp>
      <p:sp>
        <p:nvSpPr>
          <p:cNvPr id="5" name="Text 3"/>
          <p:cNvSpPr/>
          <p:nvPr/>
        </p:nvSpPr>
        <p:spPr>
          <a:xfrm>
            <a:off x="709099" y="2706886"/>
            <a:ext cx="5131664"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FFFFFF"/>
                </a:solidFill>
                <a:latin typeface="Inter" pitchFamily="34" charset="0"/>
                <a:ea typeface="Inter" pitchFamily="34" charset="-122"/>
                <a:cs typeface="Inter" pitchFamily="34" charset="-120"/>
              </a:rPr>
              <a:t>Connects with consumers' deep-seated </a:t>
            </a:r>
            <a:pPr algn="l" indent="0" marL="0">
              <a:lnSpc>
                <a:spcPct val="127000"/>
              </a:lnSpc>
              <a:buNone/>
            </a:pPr>
            <a:r>
              <a:rPr lang="en-US" sz="1300" b="1" dirty="0">
                <a:solidFill>
                  <a:srgbClr val="272525"/>
                </a:solidFill>
                <a:latin typeface="Inter Bold" pitchFamily="34" charset="0"/>
                <a:ea typeface="Inter Bold" pitchFamily="34" charset="-122"/>
                <a:cs typeface="Inter Bold" pitchFamily="34" charset="-120"/>
              </a:rPr>
              <a:t>memories, experiences, or current life situations</a:t>
            </a:r>
            <a:pPr algn="l" indent="0" marL="0">
              <a:lnSpc>
                <a:spcPct val="127000"/>
              </a:lnSpc>
              <a:buNone/>
            </a:pPr>
            <a:r>
              <a:rPr lang="en-US" sz="1300" dirty="0">
                <a:solidFill>
                  <a:srgbClr val="FFFFFF"/>
                </a:solidFill>
                <a:latin typeface="Inter" pitchFamily="34" charset="0"/>
                <a:ea typeface="Inter" pitchFamily="34" charset="-122"/>
                <a:cs typeface="Inter" pitchFamily="34" charset="-120"/>
              </a:rPr>
              <a:t>. It aims to create an internal feeling of "that's me!" or "I've been there."</a:t>
            </a:r>
            <a:endParaRPr lang="en-US" sz="1300" dirty="0"/>
          </a:p>
        </p:txBody>
      </p:sp>
      <p:sp>
        <p:nvSpPr>
          <p:cNvPr id="6" name="Text 4"/>
          <p:cNvSpPr/>
          <p:nvPr/>
        </p:nvSpPr>
        <p:spPr>
          <a:xfrm>
            <a:off x="709099" y="3620294"/>
            <a:ext cx="5131664" cy="1399977"/>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Builds deep, relatable connections.</a:t>
            </a:r>
            <a:endParaRPr lang="en-US" sz="1300" dirty="0"/>
          </a:p>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Often evokes nostalgia or shared human experiences.</a:t>
            </a:r>
            <a:endParaRPr lang="en-US" sz="1300" dirty="0"/>
          </a:p>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Example: Subaru's campaigns highlighting family adventures and life stages with their cars, making the brand part of personal history.</a:t>
            </a:r>
            <a:endParaRPr lang="en-US" sz="1300" dirty="0"/>
          </a:p>
        </p:txBody>
      </p:sp>
      <p:sp>
        <p:nvSpPr>
          <p:cNvPr id="7" name="Text 5"/>
          <p:cNvSpPr/>
          <p:nvPr/>
        </p:nvSpPr>
        <p:spPr>
          <a:xfrm>
            <a:off x="709099" y="5157986"/>
            <a:ext cx="5131664"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Use when the product naturally integrates into the consumer's life story or represents a significant life moment, fostering long-term loyalty.</a:t>
            </a:r>
            <a:endParaRPr lang="en-US" sz="1300" dirty="0"/>
          </a:p>
        </p:txBody>
      </p:sp>
      <p:sp>
        <p:nvSpPr>
          <p:cNvPr id="8" name="Text 6"/>
          <p:cNvSpPr/>
          <p:nvPr/>
        </p:nvSpPr>
        <p:spPr>
          <a:xfrm>
            <a:off x="6309659" y="2261394"/>
            <a:ext cx="3032545" cy="292398"/>
          </a:xfrm>
          <a:prstGeom prst="rect">
            <a:avLst/>
          </a:prstGeom>
          <a:noFill/>
          <a:ln/>
        </p:spPr>
        <p:txBody>
          <a:bodyPr wrap="none" lIns="0" tIns="0" rIns="0" bIns="0" rtlCol="0" anchor="t"/>
          <a:lstStyle/>
          <a:p>
            <a:pPr algn="l" indent="0" marL="0">
              <a:lnSpc>
                <a:spcPct val="104000"/>
              </a:lnSpc>
              <a:buNone/>
            </a:pPr>
            <a:r>
              <a:rPr lang="en-US" sz="1800" b="1" dirty="0">
                <a:solidFill>
                  <a:srgbClr val="6237C8"/>
                </a:solidFill>
                <a:latin typeface="Petrona Bold" pitchFamily="34" charset="0"/>
                <a:ea typeface="Petrona Bold" pitchFamily="34" charset="-122"/>
                <a:cs typeface="Petrona Bold" pitchFamily="34" charset="-120"/>
              </a:rPr>
              <a:t>Emotional Advertising</a:t>
            </a:r>
            <a:endParaRPr lang="en-US" sz="1800" dirty="0"/>
          </a:p>
        </p:txBody>
      </p:sp>
      <p:sp>
        <p:nvSpPr>
          <p:cNvPr id="9" name="Text 7"/>
          <p:cNvSpPr/>
          <p:nvPr/>
        </p:nvSpPr>
        <p:spPr>
          <a:xfrm>
            <a:off x="6309659" y="2706886"/>
            <a:ext cx="5226911"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Designed to elicit a </a:t>
            </a:r>
            <a:pPr algn="l" indent="0" marL="0">
              <a:lnSpc>
                <a:spcPct val="127000"/>
              </a:lnSpc>
              <a:buNone/>
            </a:pPr>
            <a:r>
              <a:rPr lang="en-US" sz="1300" b="1" dirty="0">
                <a:solidFill>
                  <a:srgbClr val="272525"/>
                </a:solidFill>
                <a:latin typeface="Inter Bold" pitchFamily="34" charset="0"/>
                <a:ea typeface="Inter Bold" pitchFamily="34" charset="-122"/>
                <a:cs typeface="Inter Bold" pitchFamily="34" charset="-120"/>
              </a:rPr>
              <a:t>powerful, immediate feeling</a:t>
            </a:r>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 such as joy, sadness, love, fear, or excitement. It seeks to create a strong, often short-term, emotional response.</a:t>
            </a:r>
            <a:endParaRPr lang="en-US" sz="1300" dirty="0"/>
          </a:p>
        </p:txBody>
      </p:sp>
      <p:sp>
        <p:nvSpPr>
          <p:cNvPr id="10" name="Text 8"/>
          <p:cNvSpPr/>
          <p:nvPr/>
        </p:nvSpPr>
        <p:spPr>
          <a:xfrm>
            <a:off x="6309659" y="3620294"/>
            <a:ext cx="5226911" cy="1399977"/>
          </a:xfrm>
          <a:prstGeom prst="rect">
            <a:avLst/>
          </a:prstGeom>
          <a:noFill/>
          <a:ln/>
        </p:spPr>
        <p:txBody>
          <a:bodyPr wrap="square" lIns="0" tIns="0" rIns="0" bIns="0" rtlCol="0" anchor="t">
            <a:normAutofit/>
          </a:bodyPr>
          <a:lstStyle/>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Aims for immediate impact and attention.</a:t>
            </a:r>
            <a:endParaRPr lang="en-US" sz="1300" dirty="0"/>
          </a:p>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Can be highly persuasive and memorable.</a:t>
            </a:r>
            <a:endParaRPr lang="en-US" sz="1300" dirty="0"/>
          </a:p>
          <a:p>
            <a:pPr algn="l" marL="264160" indent="-264160">
              <a:lnSpc>
                <a:spcPct val="127000"/>
              </a:lnSpc>
              <a:buSzPct val="100000"/>
              <a:buChar char="•"/>
            </a:pPr>
            <a:r>
              <a:rPr lang="en-US" sz="1300" dirty="0">
                <a:solidFill>
                  <a:srgbClr val="272525"/>
                </a:solidFill>
                <a:latin typeface="Inter" pitchFamily="34" charset="0"/>
                <a:ea typeface="Inter" pitchFamily="34" charset="-122"/>
                <a:cs typeface="Inter" pitchFamily="34" charset="-120"/>
              </a:rPr>
              <a:t>Example: Coca-Cola's "Share a Coke" focusing purely on happiness and connection, or charity ads using pathos to encourage donations.</a:t>
            </a:r>
            <a:endParaRPr lang="en-US" sz="1300" dirty="0"/>
          </a:p>
        </p:txBody>
      </p:sp>
      <p:sp>
        <p:nvSpPr>
          <p:cNvPr id="11" name="Text 9"/>
          <p:cNvSpPr/>
          <p:nvPr/>
        </p:nvSpPr>
        <p:spPr>
          <a:xfrm>
            <a:off x="6309659" y="5157986"/>
            <a:ext cx="5226911"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Use when needing to create strong brand association quickly, differentiate through powerful sentiment, or prompt an immediate action.</a:t>
            </a:r>
            <a:endParaRPr lang="en-US" sz="1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475" y="1152723"/>
            <a:ext cx="6912100"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Conative Message Strategy</a:t>
            </a:r>
            <a:endParaRPr lang="en-US" sz="4050" dirty="0"/>
          </a:p>
        </p:txBody>
      </p:sp>
      <p:sp>
        <p:nvSpPr>
          <p:cNvPr id="3" name="Text 1"/>
          <p:cNvSpPr/>
          <p:nvPr/>
        </p:nvSpPr>
        <p:spPr>
          <a:xfrm>
            <a:off x="661475" y="2255937"/>
            <a:ext cx="3504219" cy="198457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Conative ads </a:t>
            </a:r>
            <a:pPr algn="l" indent="0" marL="0">
              <a:lnSpc>
                <a:spcPct val="133000"/>
              </a:lnSpc>
              <a:buNone/>
            </a:pPr>
            <a:r>
              <a:rPr lang="en-US" sz="1450" b="1" dirty="0">
                <a:solidFill>
                  <a:srgbClr val="272525"/>
                </a:solidFill>
                <a:latin typeface="Inter Bold" pitchFamily="34" charset="0"/>
                <a:ea typeface="Inter Bold" pitchFamily="34" charset="-122"/>
                <a:cs typeface="Inter Bold" pitchFamily="34" charset="-120"/>
              </a:rPr>
              <a:t>lead directly to consumer action</a:t>
            </a:r>
            <a:pPr algn="l" indent="0" marL="0">
              <a:lnSpc>
                <a:spcPct val="133000"/>
              </a:lnSpc>
              <a:spcAft>
                <a:spcPts val="1300"/>
              </a:spcAft>
              <a:buNone/>
            </a:pPr>
            <a:r>
              <a:rPr lang="en-US" sz="1450" dirty="0">
                <a:solidFill>
                  <a:srgbClr val="272525"/>
                </a:solidFill>
                <a:latin typeface="Inter" pitchFamily="34" charset="0"/>
                <a:ea typeface="Inter" pitchFamily="34" charset="-122"/>
                <a:cs typeface="Inter" pitchFamily="34" charset="-120"/>
              </a:rPr>
              <a:t> — calls to action, coupon redemption, limited-time offers.</a:t>
            </a:r>
            <a:endParaRPr lang="en-US" sz="1450" dirty="0"/>
          </a:p>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Cognitive and affective responses often come </a:t>
            </a:r>
            <a:pPr algn="l" indent="0" marL="0">
              <a:lnSpc>
                <a:spcPct val="133000"/>
              </a:lnSpc>
              <a:buNone/>
            </a:pPr>
            <a:r>
              <a:rPr lang="en-US" sz="1450" i="1" dirty="0">
                <a:solidFill>
                  <a:srgbClr val="272525"/>
                </a:solidFill>
                <a:latin typeface="Inter" pitchFamily="34" charset="0"/>
                <a:ea typeface="Inter" pitchFamily="34" charset="-122"/>
                <a:cs typeface="Inter" pitchFamily="34" charset="-120"/>
              </a:rPr>
              <a:t>after</a:t>
            </a:r>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 the purchase.</a:t>
            </a:r>
            <a:endParaRPr lang="en-US" sz="1450" dirty="0"/>
          </a:p>
        </p:txBody>
      </p:sp>
      <p:sp>
        <p:nvSpPr>
          <p:cNvPr id="4" name="Shape 2"/>
          <p:cNvSpPr/>
          <p:nvPr/>
        </p:nvSpPr>
        <p:spPr>
          <a:xfrm>
            <a:off x="661475" y="4453136"/>
            <a:ext cx="3504219" cy="1039416"/>
          </a:xfrm>
          <a:prstGeom prst="roundRect">
            <a:avLst>
              <a:gd name="adj" fmla="val 7638"/>
            </a:avLst>
          </a:prstGeom>
          <a:solidFill>
            <a:srgbClr val="B6D6FC"/>
          </a:solidFill>
          <a:ln/>
        </p:spPr>
      </p:sp>
      <p:pic>
        <p:nvPicPr>
          <p:cNvPr id="5" name="Image 0" descr="preencoded.png">    </p:cNvPr>
          <p:cNvPicPr>
            <a:picLocks noChangeAspect="1"/>
          </p:cNvPicPr>
          <p:nvPr/>
        </p:nvPicPr>
        <p:blipFill>
          <a:blip r:embed="rId1"/>
          <a:stretch>
            <a:fillRect/>
          </a:stretch>
        </p:blipFill>
        <p:spPr>
          <a:xfrm>
            <a:off x="850482" y="4739878"/>
            <a:ext cx="236234" cy="189012"/>
          </a:xfrm>
          <a:prstGeom prst="rect">
            <a:avLst/>
          </a:prstGeom>
        </p:spPr>
      </p:pic>
      <p:sp>
        <p:nvSpPr>
          <p:cNvPr id="6" name="Text 3"/>
          <p:cNvSpPr/>
          <p:nvPr/>
        </p:nvSpPr>
        <p:spPr>
          <a:xfrm>
            <a:off x="1275723" y="4670425"/>
            <a:ext cx="2700964"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nter" pitchFamily="34" charset="0"/>
                <a:ea typeface="Inter" pitchFamily="34" charset="-122"/>
                <a:cs typeface="Inter" pitchFamily="34" charset="-120"/>
              </a:rPr>
              <a:t>Attitude sequence: </a:t>
            </a:r>
            <a:pPr algn="l" indent="0" marL="0">
              <a:lnSpc>
                <a:spcPct val="133000"/>
              </a:lnSpc>
              <a:buNone/>
            </a:pPr>
            <a:r>
              <a:rPr lang="en-US" sz="1450" b="1" dirty="0">
                <a:solidFill>
                  <a:srgbClr val="000000"/>
                </a:solidFill>
                <a:latin typeface="Inter Bold" pitchFamily="34" charset="0"/>
                <a:ea typeface="Inter Bold" pitchFamily="34" charset="-122"/>
                <a:cs typeface="Inter Bold" pitchFamily="34" charset="-120"/>
              </a:rPr>
              <a:t>Conative → Cognitive → Affective</a:t>
            </a:r>
            <a:endParaRPr lang="en-US" sz="1450" dirty="0"/>
          </a:p>
        </p:txBody>
      </p:sp>
      <p:pic>
        <p:nvPicPr>
          <p:cNvPr id="7" name="Image 1" descr="preencoded.png">    </p:cNvPr>
          <p:cNvPicPr>
            <a:picLocks noChangeAspect="1"/>
          </p:cNvPicPr>
          <p:nvPr/>
        </p:nvPicPr>
        <p:blipFill>
          <a:blip r:embed="rId2"/>
          <a:stretch>
            <a:fillRect/>
          </a:stretch>
        </p:blipFill>
        <p:spPr>
          <a:xfrm>
            <a:off x="4633201" y="2645966"/>
            <a:ext cx="6903269" cy="2499023"/>
          </a:xfrm>
          <a:prstGeom prst="rect">
            <a:avLst/>
          </a:prstGeom>
        </p:spPr>
      </p:pic>
      <p:sp>
        <p:nvSpPr>
          <p:cNvPr id="8" name="Text 4"/>
          <p:cNvSpPr/>
          <p:nvPr/>
        </p:nvSpPr>
        <p:spPr>
          <a:xfrm>
            <a:off x="5139997" y="4524169"/>
            <a:ext cx="1902242" cy="237786"/>
          </a:xfrm>
          <a:prstGeom prst="rect">
            <a:avLst/>
          </a:prstGeom>
          <a:noFill/>
          <a:ln/>
        </p:spPr>
        <p:txBody>
          <a:bodyPr wrap="none" lIns="0" tIns="0" rIns="0" bIns="0" rtlCol="0" anchor="t"/>
          <a:lstStyle/>
          <a:p>
            <a:pPr algn="l" indent="0" marL="0">
              <a:lnSpc>
                <a:spcPct val="104000"/>
              </a:lnSpc>
              <a:buNone/>
            </a:pPr>
            <a:r>
              <a:rPr lang="en-US" sz="1450" b="1" dirty="0">
                <a:solidFill>
                  <a:srgbClr val="FFFFFF"/>
                </a:solidFill>
                <a:latin typeface="Petrona Bold" pitchFamily="34" charset="0"/>
                <a:ea typeface="Petrona Bold" pitchFamily="34" charset="-122"/>
                <a:cs typeface="Petrona Bold" pitchFamily="34" charset="-120"/>
              </a:rPr>
              <a:t>Affective</a:t>
            </a:r>
            <a:endParaRPr lang="en-US" sz="1450" dirty="0"/>
          </a:p>
        </p:txBody>
      </p:sp>
      <p:sp>
        <p:nvSpPr>
          <p:cNvPr id="9" name="Text 5"/>
          <p:cNvSpPr/>
          <p:nvPr/>
        </p:nvSpPr>
        <p:spPr>
          <a:xfrm>
            <a:off x="5139997" y="3770938"/>
            <a:ext cx="1902242" cy="237786"/>
          </a:xfrm>
          <a:prstGeom prst="rect">
            <a:avLst/>
          </a:prstGeom>
          <a:noFill/>
          <a:ln/>
        </p:spPr>
        <p:txBody>
          <a:bodyPr wrap="none" lIns="0" tIns="0" rIns="0" bIns="0" rtlCol="0" anchor="t"/>
          <a:lstStyle/>
          <a:p>
            <a:pPr algn="l" indent="0" marL="0">
              <a:lnSpc>
                <a:spcPct val="104000"/>
              </a:lnSpc>
              <a:buNone/>
            </a:pPr>
            <a:r>
              <a:rPr lang="en-US" sz="1450" b="1" dirty="0">
                <a:solidFill>
                  <a:srgbClr val="FFFFFF"/>
                </a:solidFill>
                <a:latin typeface="Petrona Bold" pitchFamily="34" charset="0"/>
                <a:ea typeface="Petrona Bold" pitchFamily="34" charset="-122"/>
                <a:cs typeface="Petrona Bold" pitchFamily="34" charset="-120"/>
              </a:rPr>
              <a:t>Cognitive</a:t>
            </a:r>
            <a:endParaRPr lang="en-US" sz="1450" dirty="0"/>
          </a:p>
        </p:txBody>
      </p:sp>
      <p:sp>
        <p:nvSpPr>
          <p:cNvPr id="10" name="Text 6"/>
          <p:cNvSpPr/>
          <p:nvPr/>
        </p:nvSpPr>
        <p:spPr>
          <a:xfrm>
            <a:off x="5139997" y="3010022"/>
            <a:ext cx="1902242" cy="237786"/>
          </a:xfrm>
          <a:prstGeom prst="rect">
            <a:avLst/>
          </a:prstGeom>
          <a:noFill/>
          <a:ln/>
        </p:spPr>
        <p:txBody>
          <a:bodyPr wrap="none" lIns="0" tIns="0" rIns="0" bIns="0" rtlCol="0" anchor="t"/>
          <a:lstStyle/>
          <a:p>
            <a:pPr algn="l" indent="0" marL="0">
              <a:lnSpc>
                <a:spcPct val="104000"/>
              </a:lnSpc>
              <a:buNone/>
            </a:pPr>
            <a:r>
              <a:rPr lang="en-US" sz="1450" b="1" dirty="0">
                <a:solidFill>
                  <a:srgbClr val="FFFFFF"/>
                </a:solidFill>
                <a:latin typeface="Petrona Bold" pitchFamily="34" charset="0"/>
                <a:ea typeface="Petrona Bold" pitchFamily="34" charset="-122"/>
                <a:cs typeface="Petrona Bold" pitchFamily="34" charset="-120"/>
              </a:rPr>
              <a:t>Conative</a:t>
            </a:r>
            <a:endParaRPr lang="en-US" sz="14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986631"/>
            <a:ext cx="7856043"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7 Types of Advertising Appeals</a:t>
            </a:r>
            <a:endParaRPr lang="en-US" sz="40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014339"/>
            <a:ext cx="472468" cy="472480"/>
          </a:xfrm>
          <a:prstGeom prst="rect">
            <a:avLst/>
          </a:prstGeom>
        </p:spPr>
      </p:pic>
      <p:sp>
        <p:nvSpPr>
          <p:cNvPr id="4" name="Text 1"/>
          <p:cNvSpPr/>
          <p:nvPr/>
        </p:nvSpPr>
        <p:spPr>
          <a:xfrm>
            <a:off x="661475" y="2723059"/>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Fear</a:t>
            </a:r>
            <a:endParaRPr lang="en-US" sz="2000" dirty="0"/>
          </a:p>
        </p:txBody>
      </p:sp>
      <p:pic>
        <p:nvPicPr>
          <p:cNvPr id="5"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63135" y="2014339"/>
            <a:ext cx="472468" cy="472480"/>
          </a:xfrm>
          <a:prstGeom prst="rect">
            <a:avLst/>
          </a:prstGeom>
        </p:spPr>
      </p:pic>
      <p:sp>
        <p:nvSpPr>
          <p:cNvPr id="6" name="Text 2"/>
          <p:cNvSpPr/>
          <p:nvPr/>
        </p:nvSpPr>
        <p:spPr>
          <a:xfrm>
            <a:off x="4363135" y="2723059"/>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Humor</a:t>
            </a:r>
            <a:endParaRPr lang="en-US" sz="2000" dirty="0"/>
          </a:p>
        </p:txBody>
      </p:sp>
      <p:pic>
        <p:nvPicPr>
          <p:cNvPr id="7"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64794" y="2014339"/>
            <a:ext cx="472468" cy="472480"/>
          </a:xfrm>
          <a:prstGeom prst="rect">
            <a:avLst/>
          </a:prstGeom>
        </p:spPr>
      </p:pic>
      <p:sp>
        <p:nvSpPr>
          <p:cNvPr id="8" name="Text 3"/>
          <p:cNvSpPr/>
          <p:nvPr/>
        </p:nvSpPr>
        <p:spPr>
          <a:xfrm>
            <a:off x="8064794" y="2723059"/>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Sex</a:t>
            </a:r>
            <a:endParaRPr lang="en-US" sz="2000" dirty="0"/>
          </a:p>
        </p:txBody>
      </p:sp>
      <p:pic>
        <p:nvPicPr>
          <p:cNvPr id="9"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3426023"/>
            <a:ext cx="472468" cy="472480"/>
          </a:xfrm>
          <a:prstGeom prst="rect">
            <a:avLst/>
          </a:prstGeom>
        </p:spPr>
      </p:pic>
      <p:sp>
        <p:nvSpPr>
          <p:cNvPr id="10" name="Text 4"/>
          <p:cNvSpPr/>
          <p:nvPr/>
        </p:nvSpPr>
        <p:spPr>
          <a:xfrm>
            <a:off x="661475" y="4134743"/>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Music</a:t>
            </a:r>
            <a:endParaRPr lang="en-US" sz="2000" dirty="0"/>
          </a:p>
        </p:txBody>
      </p:sp>
      <p:pic>
        <p:nvPicPr>
          <p:cNvPr id="11"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63135" y="3426023"/>
            <a:ext cx="472468" cy="472480"/>
          </a:xfrm>
          <a:prstGeom prst="rect">
            <a:avLst/>
          </a:prstGeom>
        </p:spPr>
      </p:pic>
      <p:sp>
        <p:nvSpPr>
          <p:cNvPr id="12" name="Text 5"/>
          <p:cNvSpPr/>
          <p:nvPr/>
        </p:nvSpPr>
        <p:spPr>
          <a:xfrm>
            <a:off x="4363135" y="4134743"/>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Rational</a:t>
            </a:r>
            <a:endParaRPr lang="en-US" sz="2000" dirty="0"/>
          </a:p>
        </p:txBody>
      </p:sp>
      <p:pic>
        <p:nvPicPr>
          <p:cNvPr id="13"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064794" y="3426023"/>
            <a:ext cx="472468" cy="472480"/>
          </a:xfrm>
          <a:prstGeom prst="rect">
            <a:avLst/>
          </a:prstGeom>
        </p:spPr>
      </p:pic>
      <p:sp>
        <p:nvSpPr>
          <p:cNvPr id="14" name="Text 6"/>
          <p:cNvSpPr/>
          <p:nvPr/>
        </p:nvSpPr>
        <p:spPr>
          <a:xfrm>
            <a:off x="8064794" y="4134743"/>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Emotional</a:t>
            </a:r>
            <a:endParaRPr lang="en-US" sz="2000" dirty="0"/>
          </a:p>
        </p:txBody>
      </p:sp>
      <p:pic>
        <p:nvPicPr>
          <p:cNvPr id="15"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1475" y="4837708"/>
            <a:ext cx="472468" cy="472480"/>
          </a:xfrm>
          <a:prstGeom prst="rect">
            <a:avLst/>
          </a:prstGeom>
        </p:spPr>
      </p:pic>
      <p:sp>
        <p:nvSpPr>
          <p:cNvPr id="16" name="Text 7"/>
          <p:cNvSpPr/>
          <p:nvPr/>
        </p:nvSpPr>
        <p:spPr>
          <a:xfrm>
            <a:off x="661475" y="5546427"/>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Scarcity</a:t>
            </a:r>
            <a:endParaRPr lang="en-US"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655042"/>
            <a:ext cx="6951389" cy="447675"/>
          </a:xfrm>
          <a:prstGeom prst="rect">
            <a:avLst/>
          </a:prstGeom>
          <a:noFill/>
          <a:ln/>
        </p:spPr>
        <p:txBody>
          <a:bodyPr wrap="none" lIns="0" tIns="0" rIns="0" bIns="0" rtlCol="0" anchor="t"/>
          <a:lstStyle/>
          <a:p>
            <a:pPr algn="l" indent="0" marL="0">
              <a:lnSpc>
                <a:spcPct val="104000"/>
              </a:lnSpc>
              <a:buNone/>
            </a:pPr>
            <a:r>
              <a:rPr lang="en-US" sz="2800" b="1" dirty="0">
                <a:solidFill>
                  <a:srgbClr val="F95F88"/>
                </a:solidFill>
                <a:latin typeface="Petrona Bold" pitchFamily="34" charset="0"/>
                <a:ea typeface="Petrona Bold" pitchFamily="34" charset="-122"/>
                <a:cs typeface="Petrona Bold" pitchFamily="34" charset="-120"/>
              </a:rPr>
              <a:t>Choosing the Right Advertising Appeal</a:t>
            </a:r>
            <a:endParaRPr lang="en-US" sz="2800" dirty="0"/>
          </a:p>
        </p:txBody>
      </p:sp>
      <p:sp>
        <p:nvSpPr>
          <p:cNvPr id="3" name="Text 1"/>
          <p:cNvSpPr/>
          <p:nvPr/>
        </p:nvSpPr>
        <p:spPr>
          <a:xfrm>
            <a:off x="661475" y="1282204"/>
            <a:ext cx="10868745"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Selecting an effective advertising appeal requires careful consideration of the product, target audience, and campaign objectives. This guide helps match the appeal to the context.</a:t>
            </a:r>
            <a:endParaRPr lang="en-US" sz="1000" dirty="0"/>
          </a:p>
        </p:txBody>
      </p:sp>
      <p:sp>
        <p:nvSpPr>
          <p:cNvPr id="4" name="Shape 2"/>
          <p:cNvSpPr/>
          <p:nvPr/>
        </p:nvSpPr>
        <p:spPr>
          <a:xfrm>
            <a:off x="661475" y="1735138"/>
            <a:ext cx="10868745" cy="4190802"/>
          </a:xfrm>
          <a:prstGeom prst="roundRect">
            <a:avLst>
              <a:gd name="adj" fmla="val 1305"/>
            </a:avLst>
          </a:prstGeom>
          <a:noFill/>
          <a:ln w="6350">
            <a:solidFill>
              <a:srgbClr val="000000">
                <a:alpha val="8000"/>
              </a:srgbClr>
            </a:solidFill>
            <a:prstDash val="solid"/>
          </a:ln>
        </p:spPr>
      </p:sp>
      <p:sp>
        <p:nvSpPr>
          <p:cNvPr id="5" name="Shape 3"/>
          <p:cNvSpPr/>
          <p:nvPr/>
        </p:nvSpPr>
        <p:spPr>
          <a:xfrm>
            <a:off x="667825" y="1741488"/>
            <a:ext cx="10856046" cy="344091"/>
          </a:xfrm>
          <a:prstGeom prst="rect">
            <a:avLst/>
          </a:prstGeom>
          <a:solidFill>
            <a:srgbClr val="FFFFFF">
              <a:alpha val="4000"/>
            </a:srgbClr>
          </a:solidFill>
          <a:ln/>
        </p:spPr>
      </p:sp>
      <p:sp>
        <p:nvSpPr>
          <p:cNvPr id="6" name="Text 4"/>
          <p:cNvSpPr/>
          <p:nvPr/>
        </p:nvSpPr>
        <p:spPr>
          <a:xfrm>
            <a:off x="798195" y="1801614"/>
            <a:ext cx="2400438" cy="223838"/>
          </a:xfrm>
          <a:prstGeom prst="rect">
            <a:avLst/>
          </a:prstGeom>
          <a:noFill/>
          <a:ln/>
        </p:spPr>
        <p:txBody>
          <a:bodyPr wrap="none" lIns="0" tIns="0" rIns="0" bIns="0" rtlCol="0" anchor="t"/>
          <a:lstStyle/>
          <a:p>
            <a:pPr algn="l" indent="0" marL="0">
              <a:lnSpc>
                <a:spcPct val="104000"/>
              </a:lnSpc>
              <a:buNone/>
            </a:pPr>
            <a:r>
              <a:rPr lang="en-US" sz="1400" b="1" dirty="0">
                <a:solidFill>
                  <a:srgbClr val="F95F88"/>
                </a:solidFill>
                <a:latin typeface="Petrona Bold" pitchFamily="34" charset="0"/>
                <a:ea typeface="Petrona Bold" pitchFamily="34" charset="-122"/>
                <a:cs typeface="Petrona Bold" pitchFamily="34" charset="-120"/>
              </a:rPr>
              <a:t>Appeal Type</a:t>
            </a:r>
            <a:endParaRPr lang="en-US" sz="1400" dirty="0"/>
          </a:p>
        </p:txBody>
      </p:sp>
      <p:sp>
        <p:nvSpPr>
          <p:cNvPr id="7" name="Text 5"/>
          <p:cNvSpPr/>
          <p:nvPr/>
        </p:nvSpPr>
        <p:spPr>
          <a:xfrm>
            <a:off x="3515332" y="1801614"/>
            <a:ext cx="2400438" cy="223838"/>
          </a:xfrm>
          <a:prstGeom prst="rect">
            <a:avLst/>
          </a:prstGeom>
          <a:noFill/>
          <a:ln/>
        </p:spPr>
        <p:txBody>
          <a:bodyPr wrap="none" lIns="0" tIns="0" rIns="0" bIns="0" rtlCol="0" anchor="t"/>
          <a:lstStyle/>
          <a:p>
            <a:pPr algn="l" indent="0" marL="0">
              <a:lnSpc>
                <a:spcPct val="104000"/>
              </a:lnSpc>
              <a:buNone/>
            </a:pPr>
            <a:r>
              <a:rPr lang="en-US" sz="1400" b="1" dirty="0">
                <a:solidFill>
                  <a:srgbClr val="F95F88"/>
                </a:solidFill>
                <a:latin typeface="Petrona Bold" pitchFamily="34" charset="0"/>
                <a:ea typeface="Petrona Bold" pitchFamily="34" charset="-122"/>
                <a:cs typeface="Petrona Bold" pitchFamily="34" charset="-120"/>
              </a:rPr>
              <a:t>Best For</a:t>
            </a:r>
            <a:endParaRPr lang="en-US" sz="1400" dirty="0"/>
          </a:p>
        </p:txBody>
      </p:sp>
      <p:sp>
        <p:nvSpPr>
          <p:cNvPr id="8" name="Text 6"/>
          <p:cNvSpPr/>
          <p:nvPr/>
        </p:nvSpPr>
        <p:spPr>
          <a:xfrm>
            <a:off x="6229293" y="1801614"/>
            <a:ext cx="2400438" cy="223838"/>
          </a:xfrm>
          <a:prstGeom prst="rect">
            <a:avLst/>
          </a:prstGeom>
          <a:noFill/>
          <a:ln/>
        </p:spPr>
        <p:txBody>
          <a:bodyPr wrap="none" lIns="0" tIns="0" rIns="0" bIns="0" rtlCol="0" anchor="t"/>
          <a:lstStyle/>
          <a:p>
            <a:pPr algn="l" indent="0" marL="0">
              <a:lnSpc>
                <a:spcPct val="104000"/>
              </a:lnSpc>
              <a:buNone/>
            </a:pPr>
            <a:r>
              <a:rPr lang="en-US" sz="1400" b="1" dirty="0">
                <a:solidFill>
                  <a:srgbClr val="F95F88"/>
                </a:solidFill>
                <a:latin typeface="Petrona Bold" pitchFamily="34" charset="0"/>
                <a:ea typeface="Petrona Bold" pitchFamily="34" charset="-122"/>
                <a:cs typeface="Petrona Bold" pitchFamily="34" charset="-120"/>
              </a:rPr>
              <a:t>Audience Fit</a:t>
            </a:r>
            <a:endParaRPr lang="en-US" sz="1400" dirty="0"/>
          </a:p>
        </p:txBody>
      </p:sp>
      <p:sp>
        <p:nvSpPr>
          <p:cNvPr id="9" name="Text 7"/>
          <p:cNvSpPr/>
          <p:nvPr/>
        </p:nvSpPr>
        <p:spPr>
          <a:xfrm>
            <a:off x="8943255" y="1801614"/>
            <a:ext cx="2400438" cy="223838"/>
          </a:xfrm>
          <a:prstGeom prst="rect">
            <a:avLst/>
          </a:prstGeom>
          <a:noFill/>
          <a:ln/>
        </p:spPr>
        <p:txBody>
          <a:bodyPr wrap="none" lIns="0" tIns="0" rIns="0" bIns="0" rtlCol="0" anchor="t"/>
          <a:lstStyle/>
          <a:p>
            <a:pPr algn="l" indent="0" marL="0">
              <a:lnSpc>
                <a:spcPct val="104000"/>
              </a:lnSpc>
              <a:buNone/>
            </a:pPr>
            <a:r>
              <a:rPr lang="en-US" sz="1400" b="1" dirty="0">
                <a:solidFill>
                  <a:srgbClr val="F95F88"/>
                </a:solidFill>
                <a:latin typeface="Petrona Bold" pitchFamily="34" charset="0"/>
                <a:ea typeface="Petrona Bold" pitchFamily="34" charset="-122"/>
                <a:cs typeface="Petrona Bold" pitchFamily="34" charset="-120"/>
              </a:rPr>
              <a:t>Example Brand</a:t>
            </a:r>
            <a:endParaRPr lang="en-US" sz="1400" dirty="0"/>
          </a:p>
        </p:txBody>
      </p:sp>
      <p:sp>
        <p:nvSpPr>
          <p:cNvPr id="10" name="Shape 8"/>
          <p:cNvSpPr/>
          <p:nvPr/>
        </p:nvSpPr>
        <p:spPr>
          <a:xfrm>
            <a:off x="667825" y="2085578"/>
            <a:ext cx="10856046" cy="648295"/>
          </a:xfrm>
          <a:prstGeom prst="rect">
            <a:avLst/>
          </a:prstGeom>
          <a:solidFill>
            <a:srgbClr val="000000">
              <a:alpha val="4000"/>
            </a:srgbClr>
          </a:solidFill>
          <a:ln/>
        </p:spPr>
      </p:sp>
      <p:sp>
        <p:nvSpPr>
          <p:cNvPr id="11" name="Text 9"/>
          <p:cNvSpPr/>
          <p:nvPr/>
        </p:nvSpPr>
        <p:spPr>
          <a:xfrm>
            <a:off x="798195" y="2145705"/>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Fear</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12" name="Text 10"/>
          <p:cNvSpPr/>
          <p:nvPr/>
        </p:nvSpPr>
        <p:spPr>
          <a:xfrm>
            <a:off x="3515332" y="2145705"/>
            <a:ext cx="2447268" cy="528042"/>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Products/services protecting against negative outcomes (insurance, safety, health campaigns).</a:t>
            </a:r>
            <a:endParaRPr lang="en-US" sz="1000" dirty="0"/>
          </a:p>
        </p:txBody>
      </p:sp>
      <p:sp>
        <p:nvSpPr>
          <p:cNvPr id="13" name="Text 11"/>
          <p:cNvSpPr/>
          <p:nvPr/>
        </p:nvSpPr>
        <p:spPr>
          <a:xfrm>
            <a:off x="6229293" y="2145705"/>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Those concerned about security, health, or potential risks.</a:t>
            </a:r>
            <a:endParaRPr lang="en-US" sz="1000" dirty="0"/>
          </a:p>
        </p:txBody>
      </p:sp>
      <p:sp>
        <p:nvSpPr>
          <p:cNvPr id="14" name="Text 12"/>
          <p:cNvSpPr/>
          <p:nvPr/>
        </p:nvSpPr>
        <p:spPr>
          <a:xfrm>
            <a:off x="8943255" y="2145705"/>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LifeLock:</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"Protect your identity from theft."             </a:t>
            </a:r>
            <a:endParaRPr lang="en-US" sz="1000" dirty="0"/>
          </a:p>
        </p:txBody>
      </p:sp>
      <p:sp>
        <p:nvSpPr>
          <p:cNvPr id="15" name="Shape 13"/>
          <p:cNvSpPr/>
          <p:nvPr/>
        </p:nvSpPr>
        <p:spPr>
          <a:xfrm>
            <a:off x="667825" y="2733873"/>
            <a:ext cx="10856046" cy="472281"/>
          </a:xfrm>
          <a:prstGeom prst="rect">
            <a:avLst/>
          </a:prstGeom>
          <a:solidFill>
            <a:srgbClr val="FFFFFF">
              <a:alpha val="4000"/>
            </a:srgbClr>
          </a:solidFill>
          <a:ln/>
        </p:spPr>
      </p:sp>
      <p:sp>
        <p:nvSpPr>
          <p:cNvPr id="16" name="Text 14"/>
          <p:cNvSpPr/>
          <p:nvPr/>
        </p:nvSpPr>
        <p:spPr>
          <a:xfrm>
            <a:off x="798195" y="2794000"/>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Humor</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17" name="Text 15"/>
          <p:cNvSpPr/>
          <p:nvPr/>
        </p:nvSpPr>
        <p:spPr>
          <a:xfrm>
            <a:off x="3515332" y="2794000"/>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Low-involvement products, building brand likeability, cutting through clutter.</a:t>
            </a:r>
            <a:endParaRPr lang="en-US" sz="1000" dirty="0"/>
          </a:p>
        </p:txBody>
      </p:sp>
      <p:sp>
        <p:nvSpPr>
          <p:cNvPr id="18" name="Text 16"/>
          <p:cNvSpPr/>
          <p:nvPr/>
        </p:nvSpPr>
        <p:spPr>
          <a:xfrm>
            <a:off x="6229293" y="2794000"/>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Broad appeal, generally positive, but humor can be subjective.</a:t>
            </a:r>
            <a:endParaRPr lang="en-US" sz="1000" dirty="0"/>
          </a:p>
        </p:txBody>
      </p:sp>
      <p:sp>
        <p:nvSpPr>
          <p:cNvPr id="19" name="Text 17"/>
          <p:cNvSpPr/>
          <p:nvPr/>
        </p:nvSpPr>
        <p:spPr>
          <a:xfrm>
            <a:off x="8943255" y="2794000"/>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Old Spice:</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"The Man Your Man Could Smell Like."             </a:t>
            </a:r>
            <a:endParaRPr lang="en-US" sz="1000" dirty="0"/>
          </a:p>
        </p:txBody>
      </p:sp>
      <p:sp>
        <p:nvSpPr>
          <p:cNvPr id="20" name="Shape 18"/>
          <p:cNvSpPr/>
          <p:nvPr/>
        </p:nvSpPr>
        <p:spPr>
          <a:xfrm>
            <a:off x="667825" y="3206155"/>
            <a:ext cx="10856046" cy="648295"/>
          </a:xfrm>
          <a:prstGeom prst="rect">
            <a:avLst/>
          </a:prstGeom>
          <a:solidFill>
            <a:srgbClr val="000000">
              <a:alpha val="4000"/>
            </a:srgbClr>
          </a:solidFill>
          <a:ln/>
        </p:spPr>
      </p:sp>
      <p:sp>
        <p:nvSpPr>
          <p:cNvPr id="21" name="Text 19"/>
          <p:cNvSpPr/>
          <p:nvPr/>
        </p:nvSpPr>
        <p:spPr>
          <a:xfrm>
            <a:off x="798195" y="3266281"/>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Sex</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22" name="Text 20"/>
          <p:cNvSpPr/>
          <p:nvPr/>
        </p:nvSpPr>
        <p:spPr>
          <a:xfrm>
            <a:off x="3515332" y="3266281"/>
            <a:ext cx="2447268" cy="528042"/>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Fashion, beauty, personal care, products tied to attraction or confidence.</a:t>
            </a:r>
            <a:endParaRPr lang="en-US" sz="1000" dirty="0"/>
          </a:p>
        </p:txBody>
      </p:sp>
      <p:sp>
        <p:nvSpPr>
          <p:cNvPr id="23" name="Text 21"/>
          <p:cNvSpPr/>
          <p:nvPr/>
        </p:nvSpPr>
        <p:spPr>
          <a:xfrm>
            <a:off x="6229293" y="3266281"/>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Younger demographics, those influenced by aspirational imagery.</a:t>
            </a:r>
            <a:endParaRPr lang="en-US" sz="1000" dirty="0"/>
          </a:p>
        </p:txBody>
      </p:sp>
      <p:sp>
        <p:nvSpPr>
          <p:cNvPr id="24" name="Text 22"/>
          <p:cNvSpPr/>
          <p:nvPr/>
        </p:nvSpPr>
        <p:spPr>
          <a:xfrm>
            <a:off x="8943255" y="3266281"/>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Calvin Klein:</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Iconic fragrance and apparel campaigns.             </a:t>
            </a:r>
            <a:endParaRPr lang="en-US" sz="1000" dirty="0"/>
          </a:p>
        </p:txBody>
      </p:sp>
      <p:sp>
        <p:nvSpPr>
          <p:cNvPr id="25" name="Shape 23"/>
          <p:cNvSpPr/>
          <p:nvPr/>
        </p:nvSpPr>
        <p:spPr>
          <a:xfrm>
            <a:off x="667825" y="3854450"/>
            <a:ext cx="10856046" cy="648295"/>
          </a:xfrm>
          <a:prstGeom prst="rect">
            <a:avLst/>
          </a:prstGeom>
          <a:solidFill>
            <a:srgbClr val="FFFFFF">
              <a:alpha val="4000"/>
            </a:srgbClr>
          </a:solidFill>
          <a:ln/>
        </p:spPr>
      </p:sp>
      <p:sp>
        <p:nvSpPr>
          <p:cNvPr id="26" name="Text 24"/>
          <p:cNvSpPr/>
          <p:nvPr/>
        </p:nvSpPr>
        <p:spPr>
          <a:xfrm>
            <a:off x="798195" y="3914577"/>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Music</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27" name="Text 25"/>
          <p:cNvSpPr/>
          <p:nvPr/>
        </p:nvSpPr>
        <p:spPr>
          <a:xfrm>
            <a:off x="3515332" y="3914577"/>
            <a:ext cx="2447268" cy="528042"/>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Enhancing mood, memorability, brand association, targeting specific demographics.</a:t>
            </a:r>
            <a:endParaRPr lang="en-US" sz="1000" dirty="0"/>
          </a:p>
        </p:txBody>
      </p:sp>
      <p:sp>
        <p:nvSpPr>
          <p:cNvPr id="28" name="Text 26"/>
          <p:cNvSpPr/>
          <p:nvPr/>
        </p:nvSpPr>
        <p:spPr>
          <a:xfrm>
            <a:off x="6229293" y="3914577"/>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Broad, but specific genres resonate with different age groups/cultures.</a:t>
            </a:r>
            <a:endParaRPr lang="en-US" sz="1000" dirty="0"/>
          </a:p>
        </p:txBody>
      </p:sp>
      <p:sp>
        <p:nvSpPr>
          <p:cNvPr id="29" name="Text 27"/>
          <p:cNvSpPr/>
          <p:nvPr/>
        </p:nvSpPr>
        <p:spPr>
          <a:xfrm>
            <a:off x="8943255" y="3914577"/>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Coca-Cola:</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Catchy jingles and songs in campaigns.             </a:t>
            </a:r>
            <a:endParaRPr lang="en-US" sz="1000" dirty="0"/>
          </a:p>
        </p:txBody>
      </p:sp>
      <p:sp>
        <p:nvSpPr>
          <p:cNvPr id="30" name="Shape 28"/>
          <p:cNvSpPr/>
          <p:nvPr/>
        </p:nvSpPr>
        <p:spPr>
          <a:xfrm>
            <a:off x="667825" y="4502745"/>
            <a:ext cx="10856046" cy="472281"/>
          </a:xfrm>
          <a:prstGeom prst="rect">
            <a:avLst/>
          </a:prstGeom>
          <a:solidFill>
            <a:srgbClr val="000000">
              <a:alpha val="4000"/>
            </a:srgbClr>
          </a:solidFill>
          <a:ln/>
        </p:spPr>
      </p:sp>
      <p:sp>
        <p:nvSpPr>
          <p:cNvPr id="31" name="Text 29"/>
          <p:cNvSpPr/>
          <p:nvPr/>
        </p:nvSpPr>
        <p:spPr>
          <a:xfrm>
            <a:off x="798195" y="4562872"/>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Rational</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32" name="Text 30"/>
          <p:cNvSpPr/>
          <p:nvPr/>
        </p:nvSpPr>
        <p:spPr>
          <a:xfrm>
            <a:off x="3515332" y="4562872"/>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High-involvement products, complex features, B2B, informative messaging.</a:t>
            </a:r>
            <a:endParaRPr lang="en-US" sz="1000" dirty="0"/>
          </a:p>
        </p:txBody>
      </p:sp>
      <p:sp>
        <p:nvSpPr>
          <p:cNvPr id="33" name="Text 31"/>
          <p:cNvSpPr/>
          <p:nvPr/>
        </p:nvSpPr>
        <p:spPr>
          <a:xfrm>
            <a:off x="6229293" y="4562872"/>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Analytical, practical, value-conscious consumers seeking facts.</a:t>
            </a:r>
            <a:endParaRPr lang="en-US" sz="1000" dirty="0"/>
          </a:p>
        </p:txBody>
      </p:sp>
      <p:sp>
        <p:nvSpPr>
          <p:cNvPr id="34" name="Text 32"/>
          <p:cNvSpPr/>
          <p:nvPr/>
        </p:nvSpPr>
        <p:spPr>
          <a:xfrm>
            <a:off x="8943255" y="4562872"/>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Apple (Mac):</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Highlighted specs and performance.             </a:t>
            </a:r>
            <a:endParaRPr lang="en-US" sz="1000" dirty="0"/>
          </a:p>
        </p:txBody>
      </p:sp>
      <p:sp>
        <p:nvSpPr>
          <p:cNvPr id="35" name="Shape 33"/>
          <p:cNvSpPr/>
          <p:nvPr/>
        </p:nvSpPr>
        <p:spPr>
          <a:xfrm>
            <a:off x="667825" y="4975027"/>
            <a:ext cx="10856046" cy="472281"/>
          </a:xfrm>
          <a:prstGeom prst="rect">
            <a:avLst/>
          </a:prstGeom>
          <a:solidFill>
            <a:srgbClr val="FFFFFF">
              <a:alpha val="4000"/>
            </a:srgbClr>
          </a:solidFill>
          <a:ln/>
        </p:spPr>
      </p:sp>
      <p:sp>
        <p:nvSpPr>
          <p:cNvPr id="36" name="Text 34"/>
          <p:cNvSpPr/>
          <p:nvPr/>
        </p:nvSpPr>
        <p:spPr>
          <a:xfrm>
            <a:off x="798195" y="5035153"/>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Emotional</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37" name="Text 35"/>
          <p:cNvSpPr/>
          <p:nvPr/>
        </p:nvSpPr>
        <p:spPr>
          <a:xfrm>
            <a:off x="3515332" y="5035153"/>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Building brand loyalty, creating strong brand image, cause-related marketing.</a:t>
            </a:r>
            <a:endParaRPr lang="en-US" sz="1000" dirty="0"/>
          </a:p>
        </p:txBody>
      </p:sp>
      <p:sp>
        <p:nvSpPr>
          <p:cNvPr id="38" name="Text 36"/>
          <p:cNvSpPr/>
          <p:nvPr/>
        </p:nvSpPr>
        <p:spPr>
          <a:xfrm>
            <a:off x="6229293" y="5035153"/>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Consumers driven by feelings, those seeking connection or meaning.</a:t>
            </a:r>
            <a:endParaRPr lang="en-US" sz="1000" dirty="0"/>
          </a:p>
        </p:txBody>
      </p:sp>
      <p:sp>
        <p:nvSpPr>
          <p:cNvPr id="39" name="Text 37"/>
          <p:cNvSpPr/>
          <p:nvPr/>
        </p:nvSpPr>
        <p:spPr>
          <a:xfrm>
            <a:off x="8943255" y="5035153"/>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Nike:</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Inspiring stories of athletes overcoming challenges.             </a:t>
            </a:r>
            <a:endParaRPr lang="en-US" sz="1000" dirty="0"/>
          </a:p>
        </p:txBody>
      </p:sp>
      <p:sp>
        <p:nvSpPr>
          <p:cNvPr id="40" name="Shape 38"/>
          <p:cNvSpPr/>
          <p:nvPr/>
        </p:nvSpPr>
        <p:spPr>
          <a:xfrm>
            <a:off x="667825" y="5447308"/>
            <a:ext cx="10856046" cy="472281"/>
          </a:xfrm>
          <a:prstGeom prst="rect">
            <a:avLst/>
          </a:prstGeom>
          <a:solidFill>
            <a:srgbClr val="000000">
              <a:alpha val="4000"/>
            </a:srgbClr>
          </a:solidFill>
          <a:ln/>
        </p:spPr>
      </p:sp>
      <p:sp>
        <p:nvSpPr>
          <p:cNvPr id="41" name="Text 39"/>
          <p:cNvSpPr/>
          <p:nvPr/>
        </p:nvSpPr>
        <p:spPr>
          <a:xfrm>
            <a:off x="798195" y="5507434"/>
            <a:ext cx="3060028"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Scarcity</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endParaRPr lang="en-US" sz="1000" dirty="0"/>
          </a:p>
        </p:txBody>
      </p:sp>
      <p:sp>
        <p:nvSpPr>
          <p:cNvPr id="42" name="Text 40"/>
          <p:cNvSpPr/>
          <p:nvPr/>
        </p:nvSpPr>
        <p:spPr>
          <a:xfrm>
            <a:off x="3515332" y="5507434"/>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Promoting limited editions, special offers, driving immediate action.</a:t>
            </a:r>
            <a:endParaRPr lang="en-US" sz="1000" dirty="0"/>
          </a:p>
        </p:txBody>
      </p:sp>
      <p:sp>
        <p:nvSpPr>
          <p:cNvPr id="43" name="Text 41"/>
          <p:cNvSpPr/>
          <p:nvPr/>
        </p:nvSpPr>
        <p:spPr>
          <a:xfrm>
            <a:off x="6229293" y="5507434"/>
            <a:ext cx="2447268"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Impulsive buyers, FOMO-driven consumers, those seeking exclusivity.</a:t>
            </a:r>
            <a:endParaRPr lang="en-US" sz="1000" dirty="0"/>
          </a:p>
        </p:txBody>
      </p:sp>
      <p:sp>
        <p:nvSpPr>
          <p:cNvPr id="44" name="Text 42"/>
          <p:cNvSpPr/>
          <p:nvPr/>
        </p:nvSpPr>
        <p:spPr>
          <a:xfrm>
            <a:off x="8943255" y="5507434"/>
            <a:ext cx="2450443" cy="35202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a:t>
            </a:r>
            <a:pPr algn="l" indent="0" marL="0">
              <a:lnSpc>
                <a:spcPct val="113000"/>
              </a:lnSpc>
              <a:buNone/>
            </a:pPr>
            <a:r>
              <a:rPr lang="en-US" sz="1000" b="1" dirty="0">
                <a:solidFill>
                  <a:srgbClr val="272525"/>
                </a:solidFill>
                <a:latin typeface="Inter Bold" pitchFamily="34" charset="0"/>
                <a:ea typeface="Inter Bold" pitchFamily="34" charset="-122"/>
                <a:cs typeface="Inter Bold" pitchFamily="34" charset="-120"/>
              </a:rPr>
              <a:t>Amazon:</a:t>
            </a:r>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 "Limited-time deals," "only X left in stock."             </a:t>
            </a:r>
            <a:endParaRPr lang="en-US" sz="1000" dirty="0"/>
          </a:p>
        </p:txBody>
      </p:sp>
      <p:sp>
        <p:nvSpPr>
          <p:cNvPr id="45" name="Text 43"/>
          <p:cNvSpPr/>
          <p:nvPr/>
        </p:nvSpPr>
        <p:spPr>
          <a:xfrm>
            <a:off x="661475" y="6026845"/>
            <a:ext cx="11478330" cy="176014"/>
          </a:xfrm>
          <a:prstGeom prst="rect">
            <a:avLst/>
          </a:prstGeom>
          <a:noFill/>
          <a:ln/>
        </p:spPr>
        <p:txBody>
          <a:bodyPr wrap="none" lIns="0" tIns="0" rIns="0" bIns="0" rtlCol="0" anchor="t"/>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By aligning the advertising appeal with the campaign's strategic goals, brands can effectively resonate with their audience and drive desired consumer responses.</a:t>
            </a:r>
            <a:endParaRPr lang="en-US" sz="1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195784"/>
            <a:ext cx="5807525"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Fear Appeals</a:t>
            </a:r>
            <a:endParaRPr lang="en-US" sz="4050" dirty="0"/>
          </a:p>
        </p:txBody>
      </p:sp>
      <p:sp>
        <p:nvSpPr>
          <p:cNvPr id="4" name="Text 1"/>
          <p:cNvSpPr/>
          <p:nvPr/>
        </p:nvSpPr>
        <p:spPr>
          <a:xfrm>
            <a:off x="661475" y="2317948"/>
            <a:ext cx="3208555" cy="324941"/>
          </a:xfrm>
          <a:prstGeom prst="rect">
            <a:avLst/>
          </a:prstGeom>
          <a:noFill/>
          <a:ln/>
        </p:spPr>
        <p:txBody>
          <a:bodyPr wrap="none" lIns="0" tIns="0" rIns="0" bIns="0" rtlCol="0" anchor="t"/>
          <a:lstStyle/>
          <a:p>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Why They Work</a:t>
            </a:r>
            <a:endParaRPr lang="en-US" sz="2000" dirty="0"/>
          </a:p>
        </p:txBody>
      </p:sp>
      <p:sp>
        <p:nvSpPr>
          <p:cNvPr id="5" name="Text 2"/>
          <p:cNvSpPr/>
          <p:nvPr/>
        </p:nvSpPr>
        <p:spPr>
          <a:xfrm>
            <a:off x="661475" y="2831902"/>
            <a:ext cx="2917851" cy="1946672"/>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Increase viewer interest &amp; persuasiveness</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Enhance information processing</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Better recall than warm, upbeat ads</a:t>
            </a:r>
            <a:endParaRPr lang="en-US" sz="1450" dirty="0"/>
          </a:p>
        </p:txBody>
      </p:sp>
      <p:sp>
        <p:nvSpPr>
          <p:cNvPr id="6" name="Text 3"/>
          <p:cNvSpPr/>
          <p:nvPr/>
        </p:nvSpPr>
        <p:spPr>
          <a:xfrm>
            <a:off x="4046833" y="2317948"/>
            <a:ext cx="3208555" cy="324941"/>
          </a:xfrm>
          <a:prstGeom prst="rect">
            <a:avLst/>
          </a:prstGeom>
          <a:noFill/>
          <a:ln/>
        </p:spPr>
        <p:txBody>
          <a:bodyPr wrap="none" lIns="0" tIns="0" rIns="0" bIns="0" rtlCol="0" anchor="t"/>
          <a:lstStyle/>
          <a:p>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Appeal Strength</a:t>
            </a:r>
            <a:endParaRPr lang="en-US" sz="2000" dirty="0"/>
          </a:p>
        </p:txBody>
      </p:sp>
      <p:sp>
        <p:nvSpPr>
          <p:cNvPr id="7" name="Shape 4"/>
          <p:cNvSpPr/>
          <p:nvPr/>
        </p:nvSpPr>
        <p:spPr>
          <a:xfrm>
            <a:off x="4046833" y="2855516"/>
            <a:ext cx="2917851" cy="1644253"/>
          </a:xfrm>
          <a:prstGeom prst="roundRect">
            <a:avLst>
              <a:gd name="adj" fmla="val 4828"/>
            </a:avLst>
          </a:prstGeom>
          <a:solidFill>
            <a:srgbClr val="FCF2B5"/>
          </a:solidFill>
          <a:ln/>
        </p:spPr>
      </p:sp>
      <p:pic>
        <p:nvPicPr>
          <p:cNvPr id="8" name="Image 1" descr="preencoded.png">    </p:cNvPr>
          <p:cNvPicPr>
            <a:picLocks noChangeAspect="1"/>
          </p:cNvPicPr>
          <p:nvPr/>
        </p:nvPicPr>
        <p:blipFill>
          <a:blip r:embed="rId2"/>
          <a:stretch>
            <a:fillRect/>
          </a:stretch>
        </p:blipFill>
        <p:spPr>
          <a:xfrm>
            <a:off x="4235840" y="3142258"/>
            <a:ext cx="236234" cy="189012"/>
          </a:xfrm>
          <a:prstGeom prst="rect">
            <a:avLst/>
          </a:prstGeom>
        </p:spPr>
      </p:pic>
      <p:sp>
        <p:nvSpPr>
          <p:cNvPr id="9" name="Text 5"/>
          <p:cNvSpPr/>
          <p:nvPr/>
        </p:nvSpPr>
        <p:spPr>
          <a:xfrm>
            <a:off x="4661081" y="3072805"/>
            <a:ext cx="2114596"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nter" pitchFamily="34" charset="0"/>
                <a:ea typeface="Inter" pitchFamily="34" charset="-122"/>
                <a:cs typeface="Inter" pitchFamily="34" charset="-120"/>
              </a:rPr>
              <a:t>Moderate fear = most effective. Too strong → anxiety → viewers tune out.</a:t>
            </a:r>
            <a:endParaRPr lang="en-US" sz="1450" dirty="0"/>
          </a:p>
        </p:txBody>
      </p:sp>
      <p:sp>
        <p:nvSpPr>
          <p:cNvPr id="10" name="Text 6"/>
          <p:cNvSpPr/>
          <p:nvPr/>
        </p:nvSpPr>
        <p:spPr>
          <a:xfrm>
            <a:off x="661475" y="5057279"/>
            <a:ext cx="6296860"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Key factors: </a:t>
            </a:r>
            <a:pPr algn="l" indent="0" marL="0">
              <a:lnSpc>
                <a:spcPct val="133000"/>
              </a:lnSpc>
              <a:buNone/>
            </a:pPr>
            <a:r>
              <a:rPr lang="en-US" sz="1450" b="1" dirty="0">
                <a:solidFill>
                  <a:srgbClr val="272525"/>
                </a:solidFill>
                <a:latin typeface="Inter Bold" pitchFamily="34" charset="0"/>
                <a:ea typeface="Inter Bold" pitchFamily="34" charset="-122"/>
                <a:cs typeface="Inter Bold" pitchFamily="34" charset="-120"/>
              </a:rPr>
              <a:t>severity, vulnerability, intrinsic/extrinsic rewards, self-efficacy, response efficacy</a:t>
            </a:r>
            <a:endParaRPr lang="en-US" sz="14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1475" y="1352550"/>
            <a:ext cx="5807525"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Humor &amp; Sex Appeals</a:t>
            </a:r>
            <a:endParaRPr lang="en-US" sz="4050" dirty="0"/>
          </a:p>
        </p:txBody>
      </p:sp>
      <p:sp>
        <p:nvSpPr>
          <p:cNvPr id="3" name="Text 1"/>
          <p:cNvSpPr/>
          <p:nvPr/>
        </p:nvSpPr>
        <p:spPr>
          <a:xfrm>
            <a:off x="661475" y="2474714"/>
            <a:ext cx="3208555" cy="337641"/>
          </a:xfrm>
          <a:prstGeom prst="rect">
            <a:avLst/>
          </a:prstGeom>
          <a:noFill/>
          <a:ln/>
        </p:spPr>
        <p:txBody>
          <a:bodyPr wrap="none" lIns="0" tIns="0" rIns="0" bIns="0" rtlCol="0" anchor="t"/>
          <a:lstStyle/>
          <a:p>
            <a:pPr algn="l" indent="0" marL="0">
              <a:lnSpc>
                <a:spcPct val="104000"/>
              </a:lnSpc>
              <a:buNone/>
            </a:pPr>
            <a:r>
              <a:rPr lang="en-US" sz="2000" b="1" dirty="0">
                <a:solidFill>
                  <a:srgbClr val="000000"/>
                </a:solidFill>
                <a:latin typeface="Twemoji Mozilla" pitchFamily="34" charset="0"/>
                <a:ea typeface="Twemoji Mozilla" pitchFamily="34" charset="-122"/>
                <a:cs typeface="Twemoji Mozilla" pitchFamily="34" charset="-120"/>
              </a:rPr>
              <a:t>😂</a:t>
            </a:r>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 Humor</a:t>
            </a:r>
            <a:endParaRPr lang="en-US" sz="2000" dirty="0"/>
          </a:p>
        </p:txBody>
      </p:sp>
      <p:sp>
        <p:nvSpPr>
          <p:cNvPr id="4" name="Text 2"/>
          <p:cNvSpPr/>
          <p:nvPr/>
        </p:nvSpPr>
        <p:spPr>
          <a:xfrm>
            <a:off x="661475" y="3001367"/>
            <a:ext cx="5203794" cy="1039416"/>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Cuts through clutter — ~30% of TV/radio ads</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Consumers watch, laugh, and </a:t>
            </a:r>
            <a:pPr algn="l" marL="294640" indent="-294640">
              <a:lnSpc>
                <a:spcPct val="133000"/>
              </a:lnSpc>
              <a:buSzPct val="100000"/>
              <a:buChar char="•"/>
            </a:pPr>
            <a:r>
              <a:rPr lang="en-US" sz="1450" b="1" dirty="0">
                <a:solidFill>
                  <a:srgbClr val="272525"/>
                </a:solidFill>
                <a:latin typeface="Inter Bold" pitchFamily="34" charset="0"/>
                <a:ea typeface="Inter Bold" pitchFamily="34" charset="-122"/>
                <a:cs typeface="Inter Bold" pitchFamily="34" charset="-120"/>
              </a:rPr>
              <a:t>remember</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Elevates mood → positive brand association</a:t>
            </a:r>
            <a:endParaRPr lang="en-US" sz="1450" dirty="0"/>
          </a:p>
        </p:txBody>
      </p:sp>
      <p:sp>
        <p:nvSpPr>
          <p:cNvPr id="5" name="Shape 3"/>
          <p:cNvSpPr/>
          <p:nvPr/>
        </p:nvSpPr>
        <p:spPr>
          <a:xfrm>
            <a:off x="661475" y="4253409"/>
            <a:ext cx="5203794" cy="1039416"/>
          </a:xfrm>
          <a:prstGeom prst="roundRect">
            <a:avLst>
              <a:gd name="adj" fmla="val 7638"/>
            </a:avLst>
          </a:prstGeom>
          <a:solidFill>
            <a:srgbClr val="B6FCB8"/>
          </a:solidFill>
          <a:ln/>
        </p:spPr>
      </p:sp>
      <p:pic>
        <p:nvPicPr>
          <p:cNvPr id="6" name="Image 0" descr="preencoded.png">    </p:cNvPr>
          <p:cNvPicPr>
            <a:picLocks noChangeAspect="1"/>
          </p:cNvPicPr>
          <p:nvPr/>
        </p:nvPicPr>
        <p:blipFill>
          <a:blip r:embed="rId1"/>
          <a:stretch>
            <a:fillRect/>
          </a:stretch>
        </p:blipFill>
        <p:spPr>
          <a:xfrm>
            <a:off x="850482" y="4540151"/>
            <a:ext cx="236234" cy="189012"/>
          </a:xfrm>
          <a:prstGeom prst="rect">
            <a:avLst/>
          </a:prstGeom>
        </p:spPr>
      </p:pic>
      <p:sp>
        <p:nvSpPr>
          <p:cNvPr id="7" name="Text 4"/>
          <p:cNvSpPr/>
          <p:nvPr/>
        </p:nvSpPr>
        <p:spPr>
          <a:xfrm>
            <a:off x="1275723" y="4470698"/>
            <a:ext cx="440053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nter" pitchFamily="34" charset="0"/>
                <a:ea typeface="Inter" pitchFamily="34" charset="-122"/>
                <a:cs typeface="Inter" pitchFamily="34" charset="-120"/>
              </a:rPr>
              <a:t>Best when humor connects directly to product benefits</a:t>
            </a:r>
            <a:endParaRPr lang="en-US" sz="1450" dirty="0"/>
          </a:p>
        </p:txBody>
      </p:sp>
      <p:sp>
        <p:nvSpPr>
          <p:cNvPr id="8" name="Text 5"/>
          <p:cNvSpPr/>
          <p:nvPr/>
        </p:nvSpPr>
        <p:spPr>
          <a:xfrm>
            <a:off x="6332776" y="2474714"/>
            <a:ext cx="3208555" cy="337641"/>
          </a:xfrm>
          <a:prstGeom prst="rect">
            <a:avLst/>
          </a:prstGeom>
          <a:noFill/>
          <a:ln/>
        </p:spPr>
        <p:txBody>
          <a:bodyPr wrap="none" lIns="0" tIns="0" rIns="0" bIns="0" rtlCol="0" anchor="t"/>
          <a:lstStyle/>
          <a:p>
            <a:pPr algn="l" indent="0" marL="0">
              <a:lnSpc>
                <a:spcPct val="104000"/>
              </a:lnSpc>
              <a:buNone/>
            </a:pPr>
            <a:r>
              <a:rPr lang="en-US" sz="2000" b="1" dirty="0">
                <a:solidFill>
                  <a:srgbClr val="000000"/>
                </a:solidFill>
                <a:latin typeface="Twemoji Mozilla" pitchFamily="34" charset="0"/>
                <a:ea typeface="Twemoji Mozilla" pitchFamily="34" charset="-122"/>
                <a:cs typeface="Twemoji Mozilla" pitchFamily="34" charset="-120"/>
              </a:rPr>
              <a:t>💋</a:t>
            </a:r>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 Sex</a:t>
            </a:r>
            <a:endParaRPr lang="en-US" sz="2000" dirty="0"/>
          </a:p>
        </p:txBody>
      </p:sp>
      <p:sp>
        <p:nvSpPr>
          <p:cNvPr id="9" name="Text 6"/>
          <p:cNvSpPr/>
          <p:nvPr/>
        </p:nvSpPr>
        <p:spPr>
          <a:xfrm>
            <a:off x="6332776" y="3001367"/>
            <a:ext cx="5203794" cy="1341834"/>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Increases attention — but lowers brand recall</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Formats: subliminal, sensual, suggestive, nudity, overt, decorative models</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Subtle cues now preferred over overt approaches</a:t>
            </a:r>
            <a:endParaRPr lang="en-US" sz="1450" dirty="0"/>
          </a:p>
        </p:txBody>
      </p:sp>
      <p:sp>
        <p:nvSpPr>
          <p:cNvPr id="10" name="Shape 7"/>
          <p:cNvSpPr/>
          <p:nvPr/>
        </p:nvSpPr>
        <p:spPr>
          <a:xfrm>
            <a:off x="6332776" y="4555827"/>
            <a:ext cx="5203794" cy="736997"/>
          </a:xfrm>
          <a:prstGeom prst="roundRect">
            <a:avLst>
              <a:gd name="adj" fmla="val 10772"/>
            </a:avLst>
          </a:prstGeom>
          <a:solidFill>
            <a:srgbClr val="FCF2B5"/>
          </a:solidFill>
          <a:ln/>
        </p:spPr>
      </p:sp>
      <p:pic>
        <p:nvPicPr>
          <p:cNvPr id="11" name="Image 1" descr="preencoded.png">    </p:cNvPr>
          <p:cNvPicPr>
            <a:picLocks noChangeAspect="1"/>
          </p:cNvPicPr>
          <p:nvPr/>
        </p:nvPicPr>
        <p:blipFill>
          <a:blip r:embed="rId2"/>
          <a:stretch>
            <a:fillRect/>
          </a:stretch>
        </p:blipFill>
        <p:spPr>
          <a:xfrm>
            <a:off x="6521783" y="4842570"/>
            <a:ext cx="236234" cy="189012"/>
          </a:xfrm>
          <a:prstGeom prst="rect">
            <a:avLst/>
          </a:prstGeom>
        </p:spPr>
      </p:pic>
      <p:sp>
        <p:nvSpPr>
          <p:cNvPr id="12" name="Text 8"/>
          <p:cNvSpPr/>
          <p:nvPr/>
        </p:nvSpPr>
        <p:spPr>
          <a:xfrm>
            <a:off x="6947024" y="4773116"/>
            <a:ext cx="5010124" cy="302419"/>
          </a:xfrm>
          <a:prstGeom prst="rect">
            <a:avLst/>
          </a:prstGeom>
          <a:noFill/>
          <a:ln/>
        </p:spPr>
        <p:txBody>
          <a:bodyPr wrap="none" lIns="0" tIns="0" rIns="0" bIns="0" rtlCol="0" anchor="t"/>
          <a:lstStyle/>
          <a:p>
            <a:pPr algn="l" indent="0" marL="0">
              <a:lnSpc>
                <a:spcPct val="133000"/>
              </a:lnSpc>
              <a:buNone/>
            </a:pPr>
            <a:r>
              <a:rPr lang="en-US" sz="1450" dirty="0">
                <a:solidFill>
                  <a:srgbClr val="000000"/>
                </a:solidFill>
                <a:latin typeface="Inter" pitchFamily="34" charset="0"/>
                <a:ea typeface="Inter" pitchFamily="34" charset="-122"/>
                <a:cs typeface="Inter" pitchFamily="34" charset="-120"/>
              </a:rPr>
              <a:t>Overt sex can generate negative brand attitudes</a:t>
            </a:r>
            <a:endParaRPr lang="en-US" sz="14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1522115"/>
            <a:ext cx="6744226"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Music &amp; Rational Appeals</a:t>
            </a:r>
            <a:endParaRPr lang="en-US" sz="4050" dirty="0"/>
          </a:p>
        </p:txBody>
      </p:sp>
      <p:sp>
        <p:nvSpPr>
          <p:cNvPr id="4" name="Shape 1"/>
          <p:cNvSpPr/>
          <p:nvPr/>
        </p:nvSpPr>
        <p:spPr>
          <a:xfrm>
            <a:off x="661475" y="2455267"/>
            <a:ext cx="6296860" cy="2880519"/>
          </a:xfrm>
          <a:prstGeom prst="roundRect">
            <a:avLst>
              <a:gd name="adj" fmla="val 2756"/>
            </a:avLst>
          </a:prstGeom>
          <a:solidFill>
            <a:srgbClr val="E0D7F4"/>
          </a:solidFill>
          <a:ln w="6350">
            <a:solidFill>
              <a:srgbClr val="C6BDDA"/>
            </a:solidFill>
            <a:prstDash val="solid"/>
          </a:ln>
        </p:spPr>
      </p:sp>
      <p:sp>
        <p:nvSpPr>
          <p:cNvPr id="5" name="Shape 2"/>
          <p:cNvSpPr/>
          <p:nvPr/>
        </p:nvSpPr>
        <p:spPr>
          <a:xfrm>
            <a:off x="667825" y="2461617"/>
            <a:ext cx="6284160" cy="1433909"/>
          </a:xfrm>
          <a:prstGeom prst="rect">
            <a:avLst/>
          </a:prstGeom>
          <a:solidFill>
            <a:srgbClr val="E0D7F4"/>
          </a:solidFill>
          <a:ln/>
        </p:spPr>
      </p:sp>
      <p:sp>
        <p:nvSpPr>
          <p:cNvPr id="6" name="Text 3"/>
          <p:cNvSpPr/>
          <p:nvPr/>
        </p:nvSpPr>
        <p:spPr>
          <a:xfrm>
            <a:off x="856832" y="2650629"/>
            <a:ext cx="2598970" cy="337641"/>
          </a:xfrm>
          <a:prstGeom prst="rect">
            <a:avLst/>
          </a:prstGeom>
          <a:noFill/>
          <a:ln/>
        </p:spPr>
        <p:txBody>
          <a:bodyPr wrap="none" lIns="0" tIns="0" rIns="0" bIns="0" rtlCol="0" anchor="t"/>
          <a:lstStyle/>
          <a:p>
            <a:pPr algn="l" indent="0" marL="0">
              <a:lnSpc>
                <a:spcPct val="104000"/>
              </a:lnSpc>
              <a:buNone/>
            </a:pPr>
            <a:r>
              <a:rPr lang="en-US" sz="2000" b="1" dirty="0">
                <a:solidFill>
                  <a:srgbClr val="000000"/>
                </a:solidFill>
                <a:latin typeface="Twemoji Mozilla" pitchFamily="34" charset="0"/>
                <a:ea typeface="Twemoji Mozilla" pitchFamily="34" charset="-122"/>
                <a:cs typeface="Twemoji Mozilla" pitchFamily="34" charset="-120"/>
              </a:rPr>
              <a:t>🎵</a:t>
            </a:r>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 Music</a:t>
            </a:r>
            <a:endParaRPr lang="en-US" sz="2000" dirty="0"/>
          </a:p>
        </p:txBody>
      </p:sp>
      <p:sp>
        <p:nvSpPr>
          <p:cNvPr id="7" name="Text 4"/>
          <p:cNvSpPr/>
          <p:nvPr/>
        </p:nvSpPr>
        <p:spPr>
          <a:xfrm>
            <a:off x="856832" y="3101677"/>
            <a:ext cx="590614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Gains attention, triggers memory, increases persuasiveness. Can be original jingle or familiar song.</a:t>
            </a:r>
            <a:endParaRPr lang="en-US" sz="1450" dirty="0"/>
          </a:p>
        </p:txBody>
      </p:sp>
      <p:sp>
        <p:nvSpPr>
          <p:cNvPr id="8" name="Shape 5"/>
          <p:cNvSpPr/>
          <p:nvPr/>
        </p:nvSpPr>
        <p:spPr>
          <a:xfrm>
            <a:off x="667825" y="3895527"/>
            <a:ext cx="6284160" cy="1433909"/>
          </a:xfrm>
          <a:prstGeom prst="rect">
            <a:avLst/>
          </a:prstGeom>
          <a:solidFill>
            <a:srgbClr val="E0D7F4"/>
          </a:solidFill>
          <a:ln/>
        </p:spPr>
      </p:sp>
      <p:sp>
        <p:nvSpPr>
          <p:cNvPr id="9" name="Shape 6"/>
          <p:cNvSpPr/>
          <p:nvPr/>
        </p:nvSpPr>
        <p:spPr>
          <a:xfrm>
            <a:off x="667825" y="3895527"/>
            <a:ext cx="6284160" cy="25400"/>
          </a:xfrm>
          <a:prstGeom prst="roundRect">
            <a:avLst>
              <a:gd name="adj" fmla="val 312550"/>
            </a:avLst>
          </a:prstGeom>
          <a:solidFill>
            <a:srgbClr val="C6BDDA"/>
          </a:solidFill>
          <a:ln/>
        </p:spPr>
      </p:sp>
      <p:sp>
        <p:nvSpPr>
          <p:cNvPr id="10" name="Text 7"/>
          <p:cNvSpPr/>
          <p:nvPr/>
        </p:nvSpPr>
        <p:spPr>
          <a:xfrm>
            <a:off x="856832" y="4084538"/>
            <a:ext cx="2598970" cy="337641"/>
          </a:xfrm>
          <a:prstGeom prst="rect">
            <a:avLst/>
          </a:prstGeom>
          <a:noFill/>
          <a:ln/>
        </p:spPr>
        <p:txBody>
          <a:bodyPr wrap="none" lIns="0" tIns="0" rIns="0" bIns="0" rtlCol="0" anchor="t"/>
          <a:lstStyle/>
          <a:p>
            <a:pPr algn="l" indent="0" marL="0">
              <a:lnSpc>
                <a:spcPct val="104000"/>
              </a:lnSpc>
              <a:buNone/>
            </a:pPr>
            <a:r>
              <a:rPr lang="en-US" sz="2000" b="1" dirty="0">
                <a:solidFill>
                  <a:srgbClr val="000000"/>
                </a:solidFill>
                <a:latin typeface="Twemoji Mozilla" pitchFamily="34" charset="0"/>
                <a:ea typeface="Twemoji Mozilla" pitchFamily="34" charset="-122"/>
                <a:cs typeface="Twemoji Mozilla" pitchFamily="34" charset="-120"/>
              </a:rPr>
              <a:t>🧠</a:t>
            </a:r>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 Rational</a:t>
            </a:r>
            <a:endParaRPr lang="en-US" sz="2000" dirty="0"/>
          </a:p>
        </p:txBody>
      </p:sp>
      <p:sp>
        <p:nvSpPr>
          <p:cNvPr id="11" name="Text 8"/>
          <p:cNvSpPr/>
          <p:nvPr/>
        </p:nvSpPr>
        <p:spPr>
          <a:xfrm>
            <a:off x="856832" y="4535587"/>
            <a:ext cx="590614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Follows hierarchy of effects — awareness → knowledge → preference → conviction → purchase. Best in print &amp; online.</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661475" y="1188740"/>
            <a:ext cx="7674676"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Emotional &amp; Scarcity Appeals</a:t>
            </a:r>
            <a:endParaRPr lang="en-US" sz="4050" dirty="0"/>
          </a:p>
        </p:txBody>
      </p:sp>
      <p:sp>
        <p:nvSpPr>
          <p:cNvPr id="3" name="Text 1"/>
          <p:cNvSpPr/>
          <p:nvPr/>
        </p:nvSpPr>
        <p:spPr>
          <a:xfrm>
            <a:off x="661475" y="2310904"/>
            <a:ext cx="3208555" cy="324941"/>
          </a:xfrm>
          <a:prstGeom prst="rect">
            <a:avLst/>
          </a:prstGeom>
          <a:noFill/>
          <a:ln/>
        </p:spPr>
        <p:txBody>
          <a:bodyPr wrap="none" lIns="0" tIns="0" rIns="0" bIns="0" rtlCol="0" anchor="t"/>
          <a:lstStyle/>
          <a:p>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Emotional Appeals</a:t>
            </a:r>
            <a:endParaRPr lang="en-US" sz="2000" dirty="0"/>
          </a:p>
        </p:txBody>
      </p:sp>
      <p:sp>
        <p:nvSpPr>
          <p:cNvPr id="4" name="Text 2"/>
          <p:cNvSpPr/>
          <p:nvPr/>
        </p:nvSpPr>
        <p:spPr>
          <a:xfrm>
            <a:off x="661475" y="2824857"/>
            <a:ext cx="5203794" cy="137973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Capture attention and create </a:t>
            </a:r>
            <a:pPr algn="l" indent="0" marL="0">
              <a:lnSpc>
                <a:spcPct val="133000"/>
              </a:lnSpc>
              <a:buNone/>
            </a:pPr>
            <a:r>
              <a:rPr lang="en-US" sz="1450" b="1" dirty="0">
                <a:solidFill>
                  <a:srgbClr val="272525"/>
                </a:solidFill>
                <a:latin typeface="Inter Bold" pitchFamily="34" charset="0"/>
                <a:ea typeface="Inter Bold" pitchFamily="34" charset="-122"/>
                <a:cs typeface="Inter Bold" pitchFamily="34" charset="-120"/>
              </a:rPr>
              <a:t>emotional attachment</a:t>
            </a:r>
            <a:pPr algn="l" indent="0" marL="0">
              <a:lnSpc>
                <a:spcPct val="133000"/>
              </a:lnSpc>
              <a:spcAft>
                <a:spcPts val="1300"/>
              </a:spcAft>
              <a:buNone/>
            </a:pPr>
            <a:r>
              <a:rPr lang="en-US" sz="1450" dirty="0">
                <a:solidFill>
                  <a:srgbClr val="272525"/>
                </a:solidFill>
                <a:latin typeface="Inter" pitchFamily="34" charset="0"/>
                <a:ea typeface="Inter" pitchFamily="34" charset="-122"/>
                <a:cs typeface="Inter" pitchFamily="34" charset="-120"/>
              </a:rPr>
              <a:t> to the brand. Key to brand loyalty.</a:t>
            </a:r>
            <a:endParaRPr lang="en-US" sz="1450" dirty="0"/>
          </a:p>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Common emotions: trust, happiness, romance, security, serenity, passion</a:t>
            </a:r>
            <a:endParaRPr lang="en-US" sz="1450" dirty="0"/>
          </a:p>
        </p:txBody>
      </p:sp>
      <p:sp>
        <p:nvSpPr>
          <p:cNvPr id="5" name="Shape 3"/>
          <p:cNvSpPr/>
          <p:nvPr/>
        </p:nvSpPr>
        <p:spPr>
          <a:xfrm>
            <a:off x="661475" y="4417219"/>
            <a:ext cx="5203794" cy="1039416"/>
          </a:xfrm>
          <a:prstGeom prst="roundRect">
            <a:avLst>
              <a:gd name="adj" fmla="val 7638"/>
            </a:avLst>
          </a:prstGeom>
          <a:solidFill>
            <a:srgbClr val="B6D6FC"/>
          </a:solidFill>
          <a:ln/>
        </p:spPr>
      </p:sp>
      <p:pic>
        <p:nvPicPr>
          <p:cNvPr id="6" name="Image 0" descr="preencoded.png">    </p:cNvPr>
          <p:cNvPicPr>
            <a:picLocks noChangeAspect="1"/>
          </p:cNvPicPr>
          <p:nvPr/>
        </p:nvPicPr>
        <p:blipFill>
          <a:blip r:embed="rId1"/>
          <a:stretch>
            <a:fillRect/>
          </a:stretch>
        </p:blipFill>
        <p:spPr>
          <a:xfrm>
            <a:off x="850482" y="4703961"/>
            <a:ext cx="236234" cy="189012"/>
          </a:xfrm>
          <a:prstGeom prst="rect">
            <a:avLst/>
          </a:prstGeom>
        </p:spPr>
      </p:pic>
      <p:sp>
        <p:nvSpPr>
          <p:cNvPr id="7" name="Text 4"/>
          <p:cNvSpPr/>
          <p:nvPr/>
        </p:nvSpPr>
        <p:spPr>
          <a:xfrm>
            <a:off x="1275723" y="4634508"/>
            <a:ext cx="4400539"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000000"/>
                </a:solidFill>
                <a:latin typeface="Inter" pitchFamily="34" charset="0"/>
                <a:ea typeface="Inter" pitchFamily="34" charset="-122"/>
                <a:cs typeface="Inter" pitchFamily="34" charset="-120"/>
              </a:rPr>
              <a:t>Most creatives view emotional advertising as the key to brand loyalty.</a:t>
            </a:r>
            <a:endParaRPr lang="en-US" sz="1450" dirty="0"/>
          </a:p>
        </p:txBody>
      </p:sp>
      <p:sp>
        <p:nvSpPr>
          <p:cNvPr id="8" name="Text 5"/>
          <p:cNvSpPr/>
          <p:nvPr/>
        </p:nvSpPr>
        <p:spPr>
          <a:xfrm>
            <a:off x="6332776" y="2310904"/>
            <a:ext cx="3208555" cy="324941"/>
          </a:xfrm>
          <a:prstGeom prst="rect">
            <a:avLst/>
          </a:prstGeom>
          <a:noFill/>
          <a:ln/>
        </p:spPr>
        <p:txBody>
          <a:bodyPr wrap="none" lIns="0" tIns="0" rIns="0" bIns="0" rtlCol="0" anchor="t"/>
          <a:lstStyle/>
          <a:p>
            <a:pPr algn="l" indent="0" marL="0">
              <a:lnSpc>
                <a:spcPct val="104000"/>
              </a:lnSpc>
              <a:buNone/>
            </a:pPr>
            <a:r>
              <a:rPr lang="en-US" sz="2000" b="1" dirty="0">
                <a:solidFill>
                  <a:srgbClr val="F95F88"/>
                </a:solidFill>
                <a:latin typeface="Petrona Bold" pitchFamily="34" charset="0"/>
                <a:ea typeface="Petrona Bold" pitchFamily="34" charset="-122"/>
                <a:cs typeface="Petrona Bold" pitchFamily="34" charset="-120"/>
              </a:rPr>
              <a:t>Scarcity Appeals</a:t>
            </a:r>
            <a:endParaRPr lang="en-US" sz="2000" dirty="0"/>
          </a:p>
        </p:txBody>
      </p:sp>
      <p:sp>
        <p:nvSpPr>
          <p:cNvPr id="9" name="Text 6"/>
          <p:cNvSpPr/>
          <p:nvPr/>
        </p:nvSpPr>
        <p:spPr>
          <a:xfrm>
            <a:off x="6332776" y="2824857"/>
            <a:ext cx="5813379"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Limited supply or time increases </a:t>
            </a:r>
            <a:pPr algn="l" indent="0" marL="0">
              <a:lnSpc>
                <a:spcPct val="133000"/>
              </a:lnSpc>
              <a:buNone/>
            </a:pPr>
            <a:r>
              <a:rPr lang="en-US" sz="1450" b="1" dirty="0">
                <a:solidFill>
                  <a:srgbClr val="272525"/>
                </a:solidFill>
                <a:latin typeface="Inter Bold" pitchFamily="34" charset="0"/>
                <a:ea typeface="Inter Bold" pitchFamily="34" charset="-122"/>
                <a:cs typeface="Inter Bold" pitchFamily="34" charset="-120"/>
              </a:rPr>
              <a:t>perceived value</a:t>
            </a:r>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a:t>
            </a:r>
            <a:endParaRPr lang="en-US" sz="1450" dirty="0"/>
          </a:p>
        </p:txBody>
      </p:sp>
      <p:sp>
        <p:nvSpPr>
          <p:cNvPr id="10" name="Text 7"/>
          <p:cNvSpPr/>
          <p:nvPr/>
        </p:nvSpPr>
        <p:spPr>
          <a:xfrm>
            <a:off x="6332776" y="3297337"/>
            <a:ext cx="5203794" cy="1039416"/>
          </a:xfrm>
          <a:prstGeom prst="rect">
            <a:avLst/>
          </a:prstGeom>
          <a:noFill/>
          <a:ln/>
        </p:spPr>
        <p:txBody>
          <a:bodyPr wrap="square" lIns="0" tIns="0" rIns="0" bIns="0" rtlCol="0" anchor="t">
            <a:normAutofit/>
          </a:bodyPr>
          <a:lstStyle/>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McDonald's McRib — limited time</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General Mills USA Olympic Crunch</a:t>
            </a:r>
            <a:endParaRPr lang="en-US" sz="1450" dirty="0"/>
          </a:p>
          <a:p>
            <a:pPr algn="l" marL="294640" indent="-294640">
              <a:lnSpc>
                <a:spcPct val="133000"/>
              </a:lnSpc>
              <a:buSzPct val="100000"/>
              <a:buChar char="•"/>
            </a:pPr>
            <a:r>
              <a:rPr lang="en-US" sz="1450" dirty="0">
                <a:solidFill>
                  <a:srgbClr val="272525"/>
                </a:solidFill>
                <a:latin typeface="Inter" pitchFamily="34" charset="0"/>
                <a:ea typeface="Inter" pitchFamily="34" charset="-122"/>
                <a:cs typeface="Inter" pitchFamily="34" charset="-120"/>
              </a:rPr>
              <a:t>Music compilations — not in stores</a:t>
            </a:r>
            <a:endParaRPr lang="en-US" sz="145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661475" y="892076"/>
            <a:ext cx="7717339" cy="584696"/>
          </a:xfrm>
          <a:prstGeom prst="rect">
            <a:avLst/>
          </a:prstGeom>
          <a:noFill/>
          <a:ln/>
        </p:spPr>
        <p:txBody>
          <a:bodyPr wrap="none" lIns="0" tIns="0" rIns="0" bIns="0" rtlCol="0" anchor="t"/>
          <a:lstStyle/>
          <a:p>
            <a:pPr algn="l" indent="0" marL="0">
              <a:lnSpc>
                <a:spcPct val="104000"/>
              </a:lnSpc>
              <a:buNone/>
            </a:pPr>
            <a:r>
              <a:rPr lang="en-US" sz="3650" b="1" dirty="0">
                <a:solidFill>
                  <a:srgbClr val="F95F88"/>
                </a:solidFill>
                <a:latin typeface="Petrona Bold" pitchFamily="34" charset="0"/>
                <a:ea typeface="Petrona Bold" pitchFamily="34" charset="-122"/>
                <a:cs typeface="Petrona Bold" pitchFamily="34" charset="-120"/>
              </a:rPr>
              <a:t>Appeals in Action — Case Studies</a:t>
            </a:r>
            <a:endParaRPr lang="en-US" sz="3650" dirty="0"/>
          </a:p>
        </p:txBody>
      </p:sp>
      <p:sp>
        <p:nvSpPr>
          <p:cNvPr id="3" name="Text 1"/>
          <p:cNvSpPr/>
          <p:nvPr/>
        </p:nvSpPr>
        <p:spPr>
          <a:xfrm>
            <a:off x="661475" y="1782961"/>
            <a:ext cx="1086874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Explore real-world examples of how different advertising appeals have been successfully implemented to connect with audiences and drive brand objectives.</a:t>
            </a:r>
            <a:endParaRPr lang="en-US" sz="1300" dirty="0"/>
          </a:p>
        </p:txBody>
      </p:sp>
      <p:sp>
        <p:nvSpPr>
          <p:cNvPr id="4" name="Text 2"/>
          <p:cNvSpPr/>
          <p:nvPr/>
        </p:nvSpPr>
        <p:spPr>
          <a:xfrm>
            <a:off x="709099" y="2625427"/>
            <a:ext cx="3635482"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Dove: Real Beauty Campaign</a:t>
            </a:r>
            <a:endParaRPr lang="en-US" sz="1800" dirty="0"/>
          </a:p>
        </p:txBody>
      </p:sp>
      <p:sp>
        <p:nvSpPr>
          <p:cNvPr id="5" name="Text 3"/>
          <p:cNvSpPr/>
          <p:nvPr/>
        </p:nvSpPr>
        <p:spPr>
          <a:xfrm>
            <a:off x="709099" y="3070920"/>
            <a:ext cx="3213416" cy="2464792"/>
          </a:xfrm>
          <a:prstGeom prst="rect">
            <a:avLst/>
          </a:prstGeom>
          <a:noFill/>
          <a:ln/>
        </p:spPr>
        <p:txBody>
          <a:bodyPr wrap="square" lIns="0" tIns="0" rIns="0" bIns="0" rtlCol="0" anchor="t"/>
          <a:lstStyle/>
          <a:p>
            <a:pPr algn="l" indent="0" marL="0">
              <a:lnSpc>
                <a:spcPct val="127000"/>
              </a:lnSpc>
              <a:buNone/>
            </a:pPr>
            <a:r>
              <a:rPr lang="en-US" sz="1300" dirty="0">
                <a:solidFill>
                  <a:srgbClr val="FFFFFF"/>
                </a:solidFill>
                <a:latin typeface="Inter" pitchFamily="34" charset="0"/>
                <a:ea typeface="Inter" pitchFamily="34" charset="-122"/>
                <a:cs typeface="Inter" pitchFamily="34" charset="-120"/>
              </a:rPr>
              <a:t>           </a:t>
            </a:r>
            <a:pPr algn="l" indent="0" marL="0">
              <a:lnSpc>
                <a:spcPct val="127000"/>
              </a:lnSpc>
              <a:buNone/>
            </a:pPr>
            <a:r>
              <a:rPr lang="en-US" sz="1300" b="1" dirty="0">
                <a:solidFill>
                  <a:srgbClr val="272525"/>
                </a:solidFill>
                <a:latin typeface="Inter Bold" pitchFamily="34" charset="0"/>
                <a:ea typeface="Inter Bold" pitchFamily="34" charset="-122"/>
                <a:cs typeface="Inter Bold" pitchFamily="34" charset="-120"/>
              </a:rPr>
              <a:t>Appeal:</a:t>
            </a:r>
            <a:pPr algn="l" indent="0" marL="0">
              <a:lnSpc>
                <a:spcPct val="127000"/>
              </a:lnSpc>
              <a:spcAft>
                <a:spcPts val="1050"/>
              </a:spcAft>
              <a:buNone/>
            </a:pPr>
            <a:r>
              <a:rPr lang="en-US" sz="1300" dirty="0">
                <a:solidFill>
                  <a:srgbClr val="FFFFFF"/>
                </a:solidFill>
                <a:latin typeface="Inter" pitchFamily="34" charset="0"/>
                <a:ea typeface="Inter" pitchFamily="34" charset="-122"/>
                <a:cs typeface="Inter" pitchFamily="34" charset="-120"/>
              </a:rPr>
              <a:t> Emotional         </a:t>
            </a:r>
            <a:endParaRPr lang="en-US" sz="1300" dirty="0"/>
          </a:p>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Dove's campaign challenged conventional beauty standards by featuring women of diverse shapes, sizes, and ethnicities. It fostered a deep emotional connection with consumers by promoting self-acceptance and authenticity, leading to increased brand loyalty and sales.</a:t>
            </a:r>
            <a:endParaRPr lang="en-US" sz="1300" dirty="0"/>
          </a:p>
        </p:txBody>
      </p:sp>
      <p:sp>
        <p:nvSpPr>
          <p:cNvPr id="6" name="Text 4"/>
          <p:cNvSpPr/>
          <p:nvPr/>
        </p:nvSpPr>
        <p:spPr>
          <a:xfrm>
            <a:off x="4439035" y="2625427"/>
            <a:ext cx="3213416" cy="584795"/>
          </a:xfrm>
          <a:prstGeom prst="rect">
            <a:avLst/>
          </a:prstGeom>
          <a:noFill/>
          <a:ln/>
        </p:spPr>
        <p:txBody>
          <a:bodyPr wrap="square" lIns="0" tIns="0" rIns="0" bIns="0" rtlCol="0" anchor="t">
            <a:normAutofit/>
          </a:bodyPr>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Geico: "Caveman" &amp; "Aflac Duck" Campaigns</a:t>
            </a:r>
            <a:endParaRPr lang="en-US" sz="1800" dirty="0"/>
          </a:p>
        </p:txBody>
      </p:sp>
      <p:sp>
        <p:nvSpPr>
          <p:cNvPr id="7" name="Text 5"/>
          <p:cNvSpPr/>
          <p:nvPr/>
        </p:nvSpPr>
        <p:spPr>
          <a:xfrm>
            <a:off x="4439035" y="3363317"/>
            <a:ext cx="3213416" cy="2464792"/>
          </a:xfrm>
          <a:prstGeom prst="rect">
            <a:avLst/>
          </a:prstGeom>
          <a:noFill/>
          <a:ln/>
        </p:spPr>
        <p:txBody>
          <a:bodyPr wrap="square" lIns="0" tIns="0" rIns="0" bIns="0" rtlCol="0" anchor="t"/>
          <a:lstStyle/>
          <a:p>
            <a:pPr algn="l" indent="0" marL="0">
              <a:lnSpc>
                <a:spcPct val="127000"/>
              </a:lnSpc>
              <a:buNone/>
            </a:pPr>
            <a:r>
              <a:rPr lang="en-US" sz="1300" dirty="0">
                <a:solidFill>
                  <a:srgbClr val="FFFFFF"/>
                </a:solidFill>
                <a:latin typeface="Inter" pitchFamily="34" charset="0"/>
                <a:ea typeface="Inter" pitchFamily="34" charset="-122"/>
                <a:cs typeface="Inter" pitchFamily="34" charset="-120"/>
              </a:rPr>
              <a:t>           </a:t>
            </a:r>
            <a:pPr algn="l" indent="0" marL="0">
              <a:lnSpc>
                <a:spcPct val="127000"/>
              </a:lnSpc>
              <a:buNone/>
            </a:pPr>
            <a:r>
              <a:rPr lang="en-US" sz="1300" b="1" dirty="0">
                <a:solidFill>
                  <a:srgbClr val="272525"/>
                </a:solidFill>
                <a:latin typeface="Inter Bold" pitchFamily="34" charset="0"/>
                <a:ea typeface="Inter Bold" pitchFamily="34" charset="-122"/>
                <a:cs typeface="Inter Bold" pitchFamily="34" charset="-120"/>
              </a:rPr>
              <a:t>Appeal:</a:t>
            </a:r>
            <a:pPr algn="l" indent="0" marL="0">
              <a:lnSpc>
                <a:spcPct val="127000"/>
              </a:lnSpc>
              <a:spcAft>
                <a:spcPts val="1050"/>
              </a:spcAft>
              <a:buNone/>
            </a:pPr>
            <a:r>
              <a:rPr lang="en-US" sz="1300" dirty="0">
                <a:solidFill>
                  <a:srgbClr val="FFFFFF"/>
                </a:solidFill>
                <a:latin typeface="Inter" pitchFamily="34" charset="0"/>
                <a:ea typeface="Inter" pitchFamily="34" charset="-122"/>
                <a:cs typeface="Inter" pitchFamily="34" charset="-120"/>
              </a:rPr>
              <a:t> Humor         </a:t>
            </a:r>
            <a:endParaRPr lang="en-US" sz="1300" dirty="0"/>
          </a:p>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Geico consistently uses humor to make insurance, a typically dry product, memorable and engaging. Their long-running "Caveman" and "Aflac Duck" campaigns leveraged relatable, unexpected, and often absurd comedic scenarios to build brand awareness and differentiate from competitors.</a:t>
            </a:r>
            <a:endParaRPr lang="en-US" sz="1300" dirty="0"/>
          </a:p>
        </p:txBody>
      </p:sp>
      <p:sp>
        <p:nvSpPr>
          <p:cNvPr id="8" name="Text 6"/>
          <p:cNvSpPr/>
          <p:nvPr/>
        </p:nvSpPr>
        <p:spPr>
          <a:xfrm>
            <a:off x="8168971" y="2625427"/>
            <a:ext cx="3735492"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Allstate: "Mayhem" Campaign</a:t>
            </a:r>
            <a:endParaRPr lang="en-US" sz="1800" dirty="0"/>
          </a:p>
        </p:txBody>
      </p:sp>
      <p:sp>
        <p:nvSpPr>
          <p:cNvPr id="9" name="Text 7"/>
          <p:cNvSpPr/>
          <p:nvPr/>
        </p:nvSpPr>
        <p:spPr>
          <a:xfrm>
            <a:off x="8168971" y="3070920"/>
            <a:ext cx="3326225" cy="2723356"/>
          </a:xfrm>
          <a:prstGeom prst="rect">
            <a:avLst/>
          </a:prstGeom>
          <a:noFill/>
          <a:ln/>
        </p:spPr>
        <p:txBody>
          <a:bodyPr wrap="square" lIns="0" tIns="0" rIns="0" bIns="0" rtlCol="0" anchor="t"/>
          <a:lstStyle/>
          <a:p>
            <a:pPr algn="l" indent="0" marL="0">
              <a:lnSpc>
                <a:spcPct val="127000"/>
              </a:lnSpc>
              <a:buNone/>
            </a:pPr>
            <a:r>
              <a:rPr lang="en-US" sz="1300" dirty="0">
                <a:solidFill>
                  <a:srgbClr val="FFFFFF"/>
                </a:solidFill>
                <a:latin typeface="Inter" pitchFamily="34" charset="0"/>
                <a:ea typeface="Inter" pitchFamily="34" charset="-122"/>
                <a:cs typeface="Inter" pitchFamily="34" charset="-120"/>
              </a:rPr>
              <a:t>           </a:t>
            </a:r>
            <a:pPr algn="l" indent="0" marL="0">
              <a:lnSpc>
                <a:spcPct val="127000"/>
              </a:lnSpc>
              <a:buNone/>
            </a:pPr>
            <a:r>
              <a:rPr lang="en-US" sz="1300" b="1" dirty="0">
                <a:solidFill>
                  <a:srgbClr val="272525"/>
                </a:solidFill>
                <a:latin typeface="Inter Bold" pitchFamily="34" charset="0"/>
                <a:ea typeface="Inter Bold" pitchFamily="34" charset="-122"/>
                <a:cs typeface="Inter Bold" pitchFamily="34" charset="-120"/>
              </a:rPr>
              <a:t>Appeal:</a:t>
            </a:r>
            <a:pPr algn="l" indent="0" marL="0">
              <a:lnSpc>
                <a:spcPct val="127000"/>
              </a:lnSpc>
              <a:spcAft>
                <a:spcPts val="1050"/>
              </a:spcAft>
              <a:buNone/>
            </a:pPr>
            <a:r>
              <a:rPr lang="en-US" sz="1300" dirty="0">
                <a:solidFill>
                  <a:srgbClr val="FFFFFF"/>
                </a:solidFill>
                <a:latin typeface="Inter" pitchFamily="34" charset="0"/>
                <a:ea typeface="Inter" pitchFamily="34" charset="-122"/>
                <a:cs typeface="Inter" pitchFamily="34" charset="-120"/>
              </a:rPr>
              <a:t> Fear         </a:t>
            </a:r>
            <a:endParaRPr lang="en-US" sz="1300" dirty="0"/>
          </a:p>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The "Mayhem" campaign personifies various dangers (e.g., distracted drivers, falling branches) to highlight the need for comprehensive insurance. By presenting potential, albeit humorous, negative scenarios, Allstate effectively emphasizes the importance of protection and drives home the value of their services.</a:t>
            </a:r>
            <a:endParaRPr lang="en-US" sz="13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700980"/>
            <a:ext cx="5606017" cy="552252"/>
          </a:xfrm>
          <a:prstGeom prst="rect">
            <a:avLst/>
          </a:prstGeom>
          <a:noFill/>
          <a:ln/>
        </p:spPr>
        <p:txBody>
          <a:bodyPr wrap="none" lIns="0" tIns="0" rIns="0" bIns="0" rtlCol="0" anchor="t"/>
          <a:lstStyle/>
          <a:p>
            <a:pPr algn="l" indent="0" marL="0">
              <a:lnSpc>
                <a:spcPct val="104000"/>
              </a:lnSpc>
              <a:buNone/>
            </a:pPr>
            <a:r>
              <a:rPr lang="en-US" sz="3450" b="1" dirty="0">
                <a:solidFill>
                  <a:srgbClr val="F95F88"/>
                </a:solidFill>
                <a:latin typeface="Petrona Bold" pitchFamily="34" charset="0"/>
                <a:ea typeface="Petrona Bold" pitchFamily="34" charset="-122"/>
                <a:cs typeface="Petrona Bold" pitchFamily="34" charset="-120"/>
              </a:rPr>
              <a:t>Executional Frameworks</a:t>
            </a:r>
            <a:endParaRPr lang="en-US" sz="3450" dirty="0"/>
          </a:p>
        </p:txBody>
      </p:sp>
      <p:sp>
        <p:nvSpPr>
          <p:cNvPr id="3" name="Shape 1"/>
          <p:cNvSpPr/>
          <p:nvPr/>
        </p:nvSpPr>
        <p:spPr>
          <a:xfrm>
            <a:off x="661475" y="1526282"/>
            <a:ext cx="5366112" cy="482005"/>
          </a:xfrm>
          <a:prstGeom prst="roundRect">
            <a:avLst>
              <a:gd name="adj" fmla="val 479992"/>
            </a:avLst>
          </a:prstGeom>
          <a:solidFill>
            <a:srgbClr val="E0D7F4"/>
          </a:solidFill>
          <a:ln w="6350">
            <a:solidFill>
              <a:srgbClr val="C6BDDA"/>
            </a:solidFill>
            <a:prstDash val="solid"/>
          </a:ln>
        </p:spPr>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3224033" y="1646734"/>
            <a:ext cx="240996" cy="241002"/>
          </a:xfrm>
          <a:prstGeom prst="rect">
            <a:avLst/>
          </a:prstGeom>
        </p:spPr>
      </p:pic>
      <p:sp>
        <p:nvSpPr>
          <p:cNvPr id="5" name="Text 2"/>
          <p:cNvSpPr/>
          <p:nvPr/>
        </p:nvSpPr>
        <p:spPr>
          <a:xfrm>
            <a:off x="822106" y="2144812"/>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Animation</a:t>
            </a:r>
            <a:endParaRPr lang="en-US" sz="1700" dirty="0"/>
          </a:p>
        </p:txBody>
      </p:sp>
      <p:sp>
        <p:nvSpPr>
          <p:cNvPr id="6" name="Shape 3"/>
          <p:cNvSpPr/>
          <p:nvPr/>
        </p:nvSpPr>
        <p:spPr>
          <a:xfrm>
            <a:off x="6164108" y="1526282"/>
            <a:ext cx="5366112" cy="482005"/>
          </a:xfrm>
          <a:prstGeom prst="roundRect">
            <a:avLst>
              <a:gd name="adj" fmla="val 479992"/>
            </a:avLst>
          </a:prstGeom>
          <a:solidFill>
            <a:srgbClr val="E0D7F4"/>
          </a:solidFill>
          <a:ln w="6350">
            <a:solidFill>
              <a:srgbClr val="C6BDDA"/>
            </a:solidFill>
            <a:prstDash val="solid"/>
          </a:ln>
        </p:spPr>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26666" y="1646734"/>
            <a:ext cx="240996" cy="241002"/>
          </a:xfrm>
          <a:prstGeom prst="rect">
            <a:avLst/>
          </a:prstGeom>
        </p:spPr>
      </p:pic>
      <p:sp>
        <p:nvSpPr>
          <p:cNvPr id="8" name="Text 4"/>
          <p:cNvSpPr/>
          <p:nvPr/>
        </p:nvSpPr>
        <p:spPr>
          <a:xfrm>
            <a:off x="6324739" y="2144812"/>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Slice-of-Life</a:t>
            </a:r>
            <a:endParaRPr lang="en-US" sz="1700" dirty="0"/>
          </a:p>
        </p:txBody>
      </p:sp>
      <p:sp>
        <p:nvSpPr>
          <p:cNvPr id="9" name="Shape 5"/>
          <p:cNvSpPr/>
          <p:nvPr/>
        </p:nvSpPr>
        <p:spPr>
          <a:xfrm>
            <a:off x="661475" y="2718098"/>
            <a:ext cx="5366112" cy="482005"/>
          </a:xfrm>
          <a:prstGeom prst="roundRect">
            <a:avLst>
              <a:gd name="adj" fmla="val 479992"/>
            </a:avLst>
          </a:prstGeom>
          <a:solidFill>
            <a:srgbClr val="E0D7F4"/>
          </a:solidFill>
          <a:ln w="6350">
            <a:solidFill>
              <a:srgbClr val="C6BDDA"/>
            </a:solidFill>
            <a:prstDash val="solid"/>
          </a:ln>
        </p:spPr>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24033" y="2838549"/>
            <a:ext cx="240996" cy="241002"/>
          </a:xfrm>
          <a:prstGeom prst="rect">
            <a:avLst/>
          </a:prstGeom>
        </p:spPr>
      </p:pic>
      <p:sp>
        <p:nvSpPr>
          <p:cNvPr id="11" name="Text 6"/>
          <p:cNvSpPr/>
          <p:nvPr/>
        </p:nvSpPr>
        <p:spPr>
          <a:xfrm>
            <a:off x="822106" y="3336627"/>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Storytelling</a:t>
            </a:r>
            <a:endParaRPr lang="en-US" sz="1700" dirty="0"/>
          </a:p>
        </p:txBody>
      </p:sp>
      <p:sp>
        <p:nvSpPr>
          <p:cNvPr id="12" name="Shape 7"/>
          <p:cNvSpPr/>
          <p:nvPr/>
        </p:nvSpPr>
        <p:spPr>
          <a:xfrm>
            <a:off x="6164108" y="2718098"/>
            <a:ext cx="5366112" cy="482005"/>
          </a:xfrm>
          <a:prstGeom prst="roundRect">
            <a:avLst>
              <a:gd name="adj" fmla="val 479992"/>
            </a:avLst>
          </a:prstGeom>
          <a:solidFill>
            <a:srgbClr val="E0D7F4"/>
          </a:solidFill>
          <a:ln w="6350">
            <a:solidFill>
              <a:srgbClr val="C6BDDA"/>
            </a:solidFill>
            <a:prstDash val="solid"/>
          </a:ln>
        </p:spPr>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726666" y="2838549"/>
            <a:ext cx="240996" cy="241002"/>
          </a:xfrm>
          <a:prstGeom prst="rect">
            <a:avLst/>
          </a:prstGeom>
        </p:spPr>
      </p:pic>
      <p:sp>
        <p:nvSpPr>
          <p:cNvPr id="14" name="Text 8"/>
          <p:cNvSpPr/>
          <p:nvPr/>
        </p:nvSpPr>
        <p:spPr>
          <a:xfrm>
            <a:off x="6324739" y="3336627"/>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Testimonial</a:t>
            </a:r>
            <a:endParaRPr lang="en-US" sz="1700" dirty="0"/>
          </a:p>
        </p:txBody>
      </p:sp>
      <p:sp>
        <p:nvSpPr>
          <p:cNvPr id="15" name="Shape 9"/>
          <p:cNvSpPr/>
          <p:nvPr/>
        </p:nvSpPr>
        <p:spPr>
          <a:xfrm>
            <a:off x="661475" y="3909913"/>
            <a:ext cx="5366112" cy="482005"/>
          </a:xfrm>
          <a:prstGeom prst="roundRect">
            <a:avLst>
              <a:gd name="adj" fmla="val 479992"/>
            </a:avLst>
          </a:prstGeom>
          <a:solidFill>
            <a:srgbClr val="E0D7F4"/>
          </a:solidFill>
          <a:ln w="6350">
            <a:solidFill>
              <a:srgbClr val="C6BDDA"/>
            </a:solidFill>
            <a:prstDash val="solid"/>
          </a:ln>
        </p:spPr>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24033" y="4030365"/>
            <a:ext cx="240996" cy="241002"/>
          </a:xfrm>
          <a:prstGeom prst="rect">
            <a:avLst/>
          </a:prstGeom>
        </p:spPr>
      </p:pic>
      <p:sp>
        <p:nvSpPr>
          <p:cNvPr id="17" name="Text 10"/>
          <p:cNvSpPr/>
          <p:nvPr/>
        </p:nvSpPr>
        <p:spPr>
          <a:xfrm>
            <a:off x="822106" y="4528443"/>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Authoritative</a:t>
            </a:r>
            <a:endParaRPr lang="en-US" sz="1700" dirty="0"/>
          </a:p>
        </p:txBody>
      </p:sp>
      <p:sp>
        <p:nvSpPr>
          <p:cNvPr id="18" name="Shape 11"/>
          <p:cNvSpPr/>
          <p:nvPr/>
        </p:nvSpPr>
        <p:spPr>
          <a:xfrm>
            <a:off x="6164108" y="3909913"/>
            <a:ext cx="5366112" cy="482005"/>
          </a:xfrm>
          <a:prstGeom prst="roundRect">
            <a:avLst>
              <a:gd name="adj" fmla="val 479992"/>
            </a:avLst>
          </a:prstGeom>
          <a:solidFill>
            <a:srgbClr val="E0D7F4"/>
          </a:solidFill>
          <a:ln w="6350">
            <a:solidFill>
              <a:srgbClr val="C6BDDA"/>
            </a:solidFill>
            <a:prstDash val="solid"/>
          </a:ln>
        </p:spPr>
      </p:sp>
      <p:pic>
        <p:nvPicPr>
          <p:cNvPr id="19"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726666" y="4030365"/>
            <a:ext cx="240996" cy="241002"/>
          </a:xfrm>
          <a:prstGeom prst="rect">
            <a:avLst/>
          </a:prstGeom>
        </p:spPr>
      </p:pic>
      <p:sp>
        <p:nvSpPr>
          <p:cNvPr id="20" name="Text 12"/>
          <p:cNvSpPr/>
          <p:nvPr/>
        </p:nvSpPr>
        <p:spPr>
          <a:xfrm>
            <a:off x="6324739" y="4528443"/>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Demonstration</a:t>
            </a:r>
            <a:endParaRPr lang="en-US" sz="1700" dirty="0"/>
          </a:p>
        </p:txBody>
      </p:sp>
      <p:sp>
        <p:nvSpPr>
          <p:cNvPr id="21" name="Shape 13"/>
          <p:cNvSpPr/>
          <p:nvPr/>
        </p:nvSpPr>
        <p:spPr>
          <a:xfrm>
            <a:off x="661475" y="5101729"/>
            <a:ext cx="5366112" cy="482005"/>
          </a:xfrm>
          <a:prstGeom prst="roundRect">
            <a:avLst>
              <a:gd name="adj" fmla="val 479992"/>
            </a:avLst>
          </a:prstGeom>
          <a:solidFill>
            <a:srgbClr val="E0D7F4"/>
          </a:solidFill>
          <a:ln w="6350">
            <a:solidFill>
              <a:srgbClr val="C6BDDA"/>
            </a:solidFill>
            <a:prstDash val="solid"/>
          </a:ln>
        </p:spPr>
      </p:sp>
      <p:pic>
        <p:nvPicPr>
          <p:cNvPr id="22" name="Image 6" descr="preencoded.png">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224033" y="5222180"/>
            <a:ext cx="240996" cy="241002"/>
          </a:xfrm>
          <a:prstGeom prst="rect">
            <a:avLst/>
          </a:prstGeom>
        </p:spPr>
      </p:pic>
      <p:sp>
        <p:nvSpPr>
          <p:cNvPr id="23" name="Text 14"/>
          <p:cNvSpPr/>
          <p:nvPr/>
        </p:nvSpPr>
        <p:spPr>
          <a:xfrm>
            <a:off x="822106" y="5720259"/>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Fantasy</a:t>
            </a:r>
            <a:endParaRPr lang="en-US" sz="1700" dirty="0"/>
          </a:p>
        </p:txBody>
      </p:sp>
      <p:sp>
        <p:nvSpPr>
          <p:cNvPr id="24" name="Shape 15"/>
          <p:cNvSpPr/>
          <p:nvPr/>
        </p:nvSpPr>
        <p:spPr>
          <a:xfrm>
            <a:off x="6164108" y="5101729"/>
            <a:ext cx="5366112" cy="482005"/>
          </a:xfrm>
          <a:prstGeom prst="roundRect">
            <a:avLst>
              <a:gd name="adj" fmla="val 479992"/>
            </a:avLst>
          </a:prstGeom>
          <a:solidFill>
            <a:srgbClr val="E0D7F4"/>
          </a:solidFill>
          <a:ln w="6350">
            <a:solidFill>
              <a:srgbClr val="C6BDDA"/>
            </a:solidFill>
            <a:prstDash val="solid"/>
          </a:ln>
        </p:spPr>
      </p:sp>
      <p:pic>
        <p:nvPicPr>
          <p:cNvPr id="25" name="Image 7" descr="preencoded.png">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726666" y="5222180"/>
            <a:ext cx="240996" cy="241002"/>
          </a:xfrm>
          <a:prstGeom prst="rect">
            <a:avLst/>
          </a:prstGeom>
        </p:spPr>
      </p:pic>
      <p:sp>
        <p:nvSpPr>
          <p:cNvPr id="26" name="Text 16"/>
          <p:cNvSpPr/>
          <p:nvPr/>
        </p:nvSpPr>
        <p:spPr>
          <a:xfrm>
            <a:off x="6324739" y="5720259"/>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Informative</a:t>
            </a:r>
            <a:endParaRPr lang="en-US" sz="17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61475" y="1668959"/>
            <a:ext cx="7455309"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Key Executional Frameworks</a:t>
            </a:r>
            <a:endParaRPr lang="en-US" sz="4050" dirty="0"/>
          </a:p>
        </p:txBody>
      </p:sp>
      <p:pic>
        <p:nvPicPr>
          <p:cNvPr id="3" name="Image 0" descr="preencoded.png">    </p:cNvPr>
          <p:cNvPicPr>
            <a:picLocks noChangeAspect="1"/>
          </p:cNvPicPr>
          <p:nvPr/>
        </p:nvPicPr>
        <p:blipFill>
          <a:blip r:embed="rId1"/>
          <a:stretch>
            <a:fillRect/>
          </a:stretch>
        </p:blipFill>
        <p:spPr>
          <a:xfrm>
            <a:off x="661475" y="2696666"/>
            <a:ext cx="1473163" cy="910431"/>
          </a:xfrm>
          <a:prstGeom prst="rect">
            <a:avLst/>
          </a:prstGeom>
        </p:spPr>
      </p:pic>
      <p:sp>
        <p:nvSpPr>
          <p:cNvPr id="4" name="Text 1"/>
          <p:cNvSpPr/>
          <p:nvPr/>
        </p:nvSpPr>
        <p:spPr>
          <a:xfrm>
            <a:off x="661475" y="3843338"/>
            <a:ext cx="2539936"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Animation</a:t>
            </a:r>
            <a:endParaRPr lang="en-US" sz="2000" dirty="0"/>
          </a:p>
        </p:txBody>
      </p:sp>
      <p:sp>
        <p:nvSpPr>
          <p:cNvPr id="5" name="Text 2"/>
          <p:cNvSpPr/>
          <p:nvPr/>
        </p:nvSpPr>
        <p:spPr>
          <a:xfrm>
            <a:off x="661475" y="4281686"/>
            <a:ext cx="253993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Computer graphics &amp; rotoscoping — now used in B2B too</a:t>
            </a:r>
            <a:endParaRPr lang="en-US" sz="1450" dirty="0"/>
          </a:p>
        </p:txBody>
      </p:sp>
      <p:pic>
        <p:nvPicPr>
          <p:cNvPr id="6" name="Image 1" descr="preencoded.png">    </p:cNvPr>
          <p:cNvPicPr>
            <a:picLocks noChangeAspect="1"/>
          </p:cNvPicPr>
          <p:nvPr/>
        </p:nvPicPr>
        <p:blipFill>
          <a:blip r:embed="rId2"/>
          <a:stretch>
            <a:fillRect/>
          </a:stretch>
        </p:blipFill>
        <p:spPr>
          <a:xfrm>
            <a:off x="3437645" y="2696666"/>
            <a:ext cx="1473163" cy="910431"/>
          </a:xfrm>
          <a:prstGeom prst="rect">
            <a:avLst/>
          </a:prstGeom>
        </p:spPr>
      </p:pic>
      <p:sp>
        <p:nvSpPr>
          <p:cNvPr id="7" name="Text 3"/>
          <p:cNvSpPr/>
          <p:nvPr/>
        </p:nvSpPr>
        <p:spPr>
          <a:xfrm>
            <a:off x="3437645" y="3843338"/>
            <a:ext cx="2540036"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Slice-of-Life</a:t>
            </a:r>
            <a:endParaRPr lang="en-US" sz="2000" dirty="0"/>
          </a:p>
        </p:txBody>
      </p:sp>
      <p:sp>
        <p:nvSpPr>
          <p:cNvPr id="8" name="Text 4"/>
          <p:cNvSpPr/>
          <p:nvPr/>
        </p:nvSpPr>
        <p:spPr>
          <a:xfrm>
            <a:off x="3437645" y="4281686"/>
            <a:ext cx="2540036"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Encounter → Problem → Interaction → Solution</a:t>
            </a:r>
            <a:endParaRPr lang="en-US" sz="1450" dirty="0"/>
          </a:p>
        </p:txBody>
      </p:sp>
      <p:pic>
        <p:nvPicPr>
          <p:cNvPr id="9" name="Image 2" descr="preencoded.png">    </p:cNvPr>
          <p:cNvPicPr>
            <a:picLocks noChangeAspect="1"/>
          </p:cNvPicPr>
          <p:nvPr/>
        </p:nvPicPr>
        <p:blipFill>
          <a:blip r:embed="rId3"/>
          <a:stretch>
            <a:fillRect/>
          </a:stretch>
        </p:blipFill>
        <p:spPr>
          <a:xfrm>
            <a:off x="6213915" y="2696666"/>
            <a:ext cx="1473163" cy="910431"/>
          </a:xfrm>
          <a:prstGeom prst="rect">
            <a:avLst/>
          </a:prstGeom>
        </p:spPr>
      </p:pic>
      <p:sp>
        <p:nvSpPr>
          <p:cNvPr id="10" name="Text 5"/>
          <p:cNvSpPr/>
          <p:nvPr/>
        </p:nvSpPr>
        <p:spPr>
          <a:xfrm>
            <a:off x="6213915" y="3843338"/>
            <a:ext cx="2540036"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Storytelling</a:t>
            </a:r>
            <a:endParaRPr lang="en-US" sz="2000" dirty="0"/>
          </a:p>
        </p:txBody>
      </p:sp>
      <p:sp>
        <p:nvSpPr>
          <p:cNvPr id="11" name="Text 6"/>
          <p:cNvSpPr/>
          <p:nvPr/>
        </p:nvSpPr>
        <p:spPr>
          <a:xfrm>
            <a:off x="6213915" y="4281686"/>
            <a:ext cx="254003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30-second movie — brand at periphery, viewer draws own conclusions</a:t>
            </a:r>
            <a:endParaRPr lang="en-US" sz="1450" dirty="0"/>
          </a:p>
        </p:txBody>
      </p:sp>
      <p:pic>
        <p:nvPicPr>
          <p:cNvPr id="12" name="Image 3" descr="preencoded.png">    </p:cNvPr>
          <p:cNvPicPr>
            <a:picLocks noChangeAspect="1"/>
          </p:cNvPicPr>
          <p:nvPr/>
        </p:nvPicPr>
        <p:blipFill>
          <a:blip r:embed="rId4"/>
          <a:stretch>
            <a:fillRect/>
          </a:stretch>
        </p:blipFill>
        <p:spPr>
          <a:xfrm>
            <a:off x="8990184" y="2696666"/>
            <a:ext cx="1473163" cy="910431"/>
          </a:xfrm>
          <a:prstGeom prst="rect">
            <a:avLst/>
          </a:prstGeom>
        </p:spPr>
      </p:pic>
      <p:sp>
        <p:nvSpPr>
          <p:cNvPr id="13" name="Text 7"/>
          <p:cNvSpPr/>
          <p:nvPr/>
        </p:nvSpPr>
        <p:spPr>
          <a:xfrm>
            <a:off x="8990184" y="3843338"/>
            <a:ext cx="2540036"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Testimonial</a:t>
            </a:r>
            <a:endParaRPr lang="en-US" sz="2000" dirty="0"/>
          </a:p>
        </p:txBody>
      </p:sp>
      <p:sp>
        <p:nvSpPr>
          <p:cNvPr id="14" name="Text 8"/>
          <p:cNvSpPr/>
          <p:nvPr/>
        </p:nvSpPr>
        <p:spPr>
          <a:xfrm>
            <a:off x="8990184" y="4281686"/>
            <a:ext cx="2540036" cy="907256"/>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Real customers = most believable. Especially effective for services.</a:t>
            </a:r>
            <a:endParaRPr lang="en-US" sz="145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690066"/>
            <a:ext cx="6043461" cy="487263"/>
          </a:xfrm>
          <a:prstGeom prst="rect">
            <a:avLst/>
          </a:prstGeom>
          <a:noFill/>
          <a:ln/>
        </p:spPr>
        <p:txBody>
          <a:bodyPr wrap="none" lIns="0" tIns="0" rIns="0" bIns="0" rtlCol="0" anchor="t"/>
          <a:lstStyle/>
          <a:p>
            <a:pPr algn="l" indent="0" marL="0">
              <a:lnSpc>
                <a:spcPct val="104000"/>
              </a:lnSpc>
              <a:buNone/>
            </a:pPr>
            <a:r>
              <a:rPr lang="en-US" sz="3050" b="1" dirty="0">
                <a:solidFill>
                  <a:srgbClr val="F95F88"/>
                </a:solidFill>
                <a:latin typeface="Petrona Bold" pitchFamily="34" charset="0"/>
                <a:ea typeface="Petrona Bold" pitchFamily="34" charset="-122"/>
                <a:cs typeface="Petrona Bold" pitchFamily="34" charset="-120"/>
              </a:rPr>
              <a:t>More Executional Frameworks</a:t>
            </a:r>
            <a:endParaRPr lang="en-US" sz="30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456333"/>
            <a:ext cx="3579227" cy="1068288"/>
          </a:xfrm>
          <a:prstGeom prst="rect">
            <a:avLst/>
          </a:prstGeom>
        </p:spPr>
      </p:pic>
      <p:sp>
        <p:nvSpPr>
          <p:cNvPr id="4" name="Text 1"/>
          <p:cNvSpPr/>
          <p:nvPr/>
        </p:nvSpPr>
        <p:spPr>
          <a:xfrm>
            <a:off x="898403" y="1617067"/>
            <a:ext cx="1949203" cy="243681"/>
          </a:xfrm>
          <a:prstGeom prst="rect">
            <a:avLst/>
          </a:prstGeom>
          <a:noFill/>
          <a:ln/>
        </p:spPr>
        <p:txBody>
          <a:bodyPr wrap="none" lIns="0" tIns="0" rIns="0" bIns="0" rtlCol="0" anchor="t"/>
          <a:lstStyle/>
          <a:p>
            <a:pPr algn="l" indent="0" marL="0">
              <a:lnSpc>
                <a:spcPct val="104000"/>
              </a:lnSpc>
              <a:buNone/>
            </a:pPr>
            <a:r>
              <a:rPr lang="en-US" sz="1500" b="1" dirty="0">
                <a:solidFill>
                  <a:srgbClr val="272525"/>
                </a:solidFill>
                <a:latin typeface="Petrona Bold" pitchFamily="34" charset="0"/>
                <a:ea typeface="Petrona Bold" pitchFamily="34" charset="-122"/>
                <a:cs typeface="Petrona Bold" pitchFamily="34" charset="-120"/>
              </a:rPr>
              <a:t>Authoritative</a:t>
            </a:r>
            <a:endParaRPr lang="en-US" sz="1500" dirty="0"/>
          </a:p>
        </p:txBody>
      </p:sp>
      <p:sp>
        <p:nvSpPr>
          <p:cNvPr id="5" name="Text 2"/>
          <p:cNvSpPr/>
          <p:nvPr/>
        </p:nvSpPr>
        <p:spPr>
          <a:xfrm>
            <a:off x="898403" y="1967012"/>
            <a:ext cx="318156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Physicians, engineers, independent studies — builds credibility. Works best in print.</a:t>
            </a:r>
            <a:endParaRPr lang="en-US" sz="11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1475" y="2630884"/>
            <a:ext cx="3579227" cy="1068288"/>
          </a:xfrm>
          <a:prstGeom prst="rect">
            <a:avLst/>
          </a:prstGeom>
        </p:spPr>
      </p:pic>
      <p:sp>
        <p:nvSpPr>
          <p:cNvPr id="7" name="Text 3"/>
          <p:cNvSpPr/>
          <p:nvPr/>
        </p:nvSpPr>
        <p:spPr>
          <a:xfrm>
            <a:off x="898403" y="2791619"/>
            <a:ext cx="1949203" cy="243681"/>
          </a:xfrm>
          <a:prstGeom prst="rect">
            <a:avLst/>
          </a:prstGeom>
          <a:noFill/>
          <a:ln/>
        </p:spPr>
        <p:txBody>
          <a:bodyPr wrap="none" lIns="0" tIns="0" rIns="0" bIns="0" rtlCol="0" anchor="t"/>
          <a:lstStyle/>
          <a:p>
            <a:pPr algn="l" indent="0" marL="0">
              <a:lnSpc>
                <a:spcPct val="104000"/>
              </a:lnSpc>
              <a:buNone/>
            </a:pPr>
            <a:r>
              <a:rPr lang="en-US" sz="1500" b="1" dirty="0">
                <a:solidFill>
                  <a:srgbClr val="272525"/>
                </a:solidFill>
                <a:latin typeface="Petrona Bold" pitchFamily="34" charset="0"/>
                <a:ea typeface="Petrona Bold" pitchFamily="34" charset="-122"/>
                <a:cs typeface="Petrona Bold" pitchFamily="34" charset="-120"/>
              </a:rPr>
              <a:t>Demonstration</a:t>
            </a:r>
            <a:endParaRPr lang="en-US" sz="1500" dirty="0"/>
          </a:p>
        </p:txBody>
      </p:sp>
      <p:sp>
        <p:nvSpPr>
          <p:cNvPr id="8" name="Text 4"/>
          <p:cNvSpPr/>
          <p:nvPr/>
        </p:nvSpPr>
        <p:spPr>
          <a:xfrm>
            <a:off x="898403" y="3141563"/>
            <a:ext cx="318156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Shows how product works — effective for communicating benefits (e.g., Swiffer)</a:t>
            </a:r>
            <a:endParaRPr lang="en-US" sz="11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805436"/>
            <a:ext cx="3579227" cy="1068288"/>
          </a:xfrm>
          <a:prstGeom prst="rect">
            <a:avLst/>
          </a:prstGeom>
        </p:spPr>
      </p:pic>
      <p:sp>
        <p:nvSpPr>
          <p:cNvPr id="10" name="Text 5"/>
          <p:cNvSpPr/>
          <p:nvPr/>
        </p:nvSpPr>
        <p:spPr>
          <a:xfrm>
            <a:off x="898403" y="3966170"/>
            <a:ext cx="1949203" cy="243681"/>
          </a:xfrm>
          <a:prstGeom prst="rect">
            <a:avLst/>
          </a:prstGeom>
          <a:noFill/>
          <a:ln/>
        </p:spPr>
        <p:txBody>
          <a:bodyPr wrap="none" lIns="0" tIns="0" rIns="0" bIns="0" rtlCol="0" anchor="t"/>
          <a:lstStyle/>
          <a:p>
            <a:pPr algn="l" indent="0" marL="0">
              <a:lnSpc>
                <a:spcPct val="104000"/>
              </a:lnSpc>
              <a:buNone/>
            </a:pPr>
            <a:r>
              <a:rPr lang="en-US" sz="1500" b="1" dirty="0">
                <a:solidFill>
                  <a:srgbClr val="272525"/>
                </a:solidFill>
                <a:latin typeface="Petrona Bold" pitchFamily="34" charset="0"/>
                <a:ea typeface="Petrona Bold" pitchFamily="34" charset="-122"/>
                <a:cs typeface="Petrona Bold" pitchFamily="34" charset="-120"/>
              </a:rPr>
              <a:t>Fantasy</a:t>
            </a:r>
            <a:endParaRPr lang="en-US" sz="1500" dirty="0"/>
          </a:p>
        </p:txBody>
      </p:sp>
      <p:sp>
        <p:nvSpPr>
          <p:cNvPr id="11" name="Text 6"/>
          <p:cNvSpPr/>
          <p:nvPr/>
        </p:nvSpPr>
        <p:spPr>
          <a:xfrm>
            <a:off x="898403" y="4316115"/>
            <a:ext cx="318156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Lifts audience beyond reality — common in perfume/cologne. Romantic themes preferred.</a:t>
            </a:r>
            <a:endParaRPr lang="en-US" sz="1100" dirty="0"/>
          </a:p>
        </p:txBody>
      </p:sp>
      <p:pic>
        <p:nvPicPr>
          <p:cNvPr id="1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979988"/>
            <a:ext cx="3579227" cy="1068288"/>
          </a:xfrm>
          <a:prstGeom prst="rect">
            <a:avLst/>
          </a:prstGeom>
        </p:spPr>
      </p:pic>
      <p:sp>
        <p:nvSpPr>
          <p:cNvPr id="13" name="Text 7"/>
          <p:cNvSpPr/>
          <p:nvPr/>
        </p:nvSpPr>
        <p:spPr>
          <a:xfrm>
            <a:off x="898403" y="5140722"/>
            <a:ext cx="1949203" cy="243681"/>
          </a:xfrm>
          <a:prstGeom prst="rect">
            <a:avLst/>
          </a:prstGeom>
          <a:noFill/>
          <a:ln/>
        </p:spPr>
        <p:txBody>
          <a:bodyPr wrap="none" lIns="0" tIns="0" rIns="0" bIns="0" rtlCol="0" anchor="t"/>
          <a:lstStyle/>
          <a:p>
            <a:pPr algn="l" indent="0" marL="0">
              <a:lnSpc>
                <a:spcPct val="104000"/>
              </a:lnSpc>
              <a:buNone/>
            </a:pPr>
            <a:r>
              <a:rPr lang="en-US" sz="1500" b="1" dirty="0">
                <a:solidFill>
                  <a:srgbClr val="272525"/>
                </a:solidFill>
                <a:latin typeface="Petrona Bold" pitchFamily="34" charset="0"/>
                <a:ea typeface="Petrona Bold" pitchFamily="34" charset="-122"/>
                <a:cs typeface="Petrona Bold" pitchFamily="34" charset="-120"/>
              </a:rPr>
              <a:t>Informative</a:t>
            </a:r>
            <a:endParaRPr lang="en-US" sz="1500" dirty="0"/>
          </a:p>
        </p:txBody>
      </p:sp>
      <p:sp>
        <p:nvSpPr>
          <p:cNvPr id="14" name="Text 8"/>
          <p:cNvSpPr/>
          <p:nvPr/>
        </p:nvSpPr>
        <p:spPr>
          <a:xfrm>
            <a:off x="898403" y="5490666"/>
            <a:ext cx="3181568"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Straightforward facts — common in radio. Needs eye-catching image to stand out.</a:t>
            </a:r>
            <a:endParaRPr lang="en-US" sz="1100" dirty="0"/>
          </a:p>
        </p:txBody>
      </p:sp>
      <p:pic>
        <p:nvPicPr>
          <p:cNvPr id="15" name="Image 4" descr="preencoded.png">    </p:cNvPr>
          <p:cNvPicPr>
            <a:picLocks noChangeAspect="1"/>
          </p:cNvPicPr>
          <p:nvPr/>
        </p:nvPicPr>
        <p:blipFill>
          <a:blip r:embed="rId9"/>
          <a:stretch>
            <a:fillRect/>
          </a:stretch>
        </p:blipFill>
        <p:spPr>
          <a:xfrm>
            <a:off x="4592919" y="2276773"/>
            <a:ext cx="5207663" cy="295106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415752"/>
          </a:xfrm>
          <a:prstGeom prst="rect">
            <a:avLst/>
          </a:prstGeom>
        </p:spPr>
      </p:pic>
      <p:sp>
        <p:nvSpPr>
          <p:cNvPr id="3" name="Text 0"/>
          <p:cNvSpPr/>
          <p:nvPr/>
        </p:nvSpPr>
        <p:spPr>
          <a:xfrm>
            <a:off x="661475" y="1935559"/>
            <a:ext cx="6887990" cy="389235"/>
          </a:xfrm>
          <a:prstGeom prst="rect">
            <a:avLst/>
          </a:prstGeom>
          <a:noFill/>
          <a:ln/>
        </p:spPr>
        <p:txBody>
          <a:bodyPr wrap="none" lIns="0" tIns="0" rIns="0" bIns="0" rtlCol="0" anchor="t"/>
          <a:lstStyle/>
          <a:p>
            <a:pPr algn="l" indent="0" marL="0">
              <a:lnSpc>
                <a:spcPct val="104000"/>
              </a:lnSpc>
              <a:buNone/>
            </a:pPr>
            <a:r>
              <a:rPr lang="en-US" sz="2450" b="1" dirty="0">
                <a:solidFill>
                  <a:srgbClr val="F95F88"/>
                </a:solidFill>
                <a:latin typeface="Petrona Bold" pitchFamily="34" charset="0"/>
                <a:ea typeface="Petrona Bold" pitchFamily="34" charset="-122"/>
                <a:cs typeface="Petrona Bold" pitchFamily="34" charset="-120"/>
              </a:rPr>
              <a:t>Matching Executional Frameworks to Media</a:t>
            </a:r>
            <a:endParaRPr lang="en-US" sz="2450" dirty="0"/>
          </a:p>
        </p:txBody>
      </p:sp>
      <p:sp>
        <p:nvSpPr>
          <p:cNvPr id="4" name="Text 1"/>
          <p:cNvSpPr/>
          <p:nvPr/>
        </p:nvSpPr>
        <p:spPr>
          <a:xfrm>
            <a:off x="661475" y="2426593"/>
            <a:ext cx="11478330"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Choosing the right media channel is crucial for an executional framework to resonate with the target audience. Each framework thrives in specific environments.</a:t>
            </a:r>
            <a:endParaRPr lang="en-US" sz="850" dirty="0"/>
          </a:p>
        </p:txBody>
      </p:sp>
      <p:sp>
        <p:nvSpPr>
          <p:cNvPr id="5" name="Shape 2"/>
          <p:cNvSpPr/>
          <p:nvPr/>
        </p:nvSpPr>
        <p:spPr>
          <a:xfrm>
            <a:off x="661475" y="2647851"/>
            <a:ext cx="10868745" cy="3424039"/>
          </a:xfrm>
          <a:prstGeom prst="roundRect">
            <a:avLst>
              <a:gd name="adj" fmla="val 1389"/>
            </a:avLst>
          </a:prstGeom>
          <a:noFill/>
          <a:ln w="6350">
            <a:solidFill>
              <a:srgbClr val="000000">
                <a:alpha val="8000"/>
              </a:srgbClr>
            </a:solidFill>
            <a:prstDash val="solid"/>
          </a:ln>
        </p:spPr>
      </p:sp>
      <p:sp>
        <p:nvSpPr>
          <p:cNvPr id="6" name="Text 3"/>
          <p:cNvSpPr/>
          <p:nvPr/>
        </p:nvSpPr>
        <p:spPr>
          <a:xfrm>
            <a:off x="781130" y="2701230"/>
            <a:ext cx="2166883" cy="194667"/>
          </a:xfrm>
          <a:prstGeom prst="rect">
            <a:avLst/>
          </a:prstGeom>
          <a:noFill/>
          <a:ln/>
        </p:spPr>
        <p:txBody>
          <a:bodyPr wrap="none" lIns="0" tIns="0" rIns="0" bIns="0" rtlCol="0" anchor="t"/>
          <a:lstStyle/>
          <a:p>
            <a:pPr algn="l" indent="0" marL="0">
              <a:lnSpc>
                <a:spcPct val="104000"/>
              </a:lnSpc>
              <a:buNone/>
            </a:pPr>
            <a:r>
              <a:rPr lang="en-US" sz="1200" b="1" dirty="0">
                <a:solidFill>
                  <a:srgbClr val="F95F88"/>
                </a:solidFill>
                <a:latin typeface="Petrona Bold" pitchFamily="34" charset="0"/>
                <a:ea typeface="Petrona Bold" pitchFamily="34" charset="-122"/>
                <a:cs typeface="Petrona Bold" pitchFamily="34" charset="-120"/>
              </a:rPr>
              <a:t>Framework</a:t>
            </a:r>
            <a:endParaRPr lang="en-US" sz="1200" dirty="0"/>
          </a:p>
        </p:txBody>
      </p:sp>
      <p:sp>
        <p:nvSpPr>
          <p:cNvPr id="7" name="Text 4"/>
          <p:cNvSpPr/>
          <p:nvPr/>
        </p:nvSpPr>
        <p:spPr>
          <a:xfrm>
            <a:off x="2955454" y="2701230"/>
            <a:ext cx="2214706" cy="194667"/>
          </a:xfrm>
          <a:prstGeom prst="rect">
            <a:avLst/>
          </a:prstGeom>
          <a:noFill/>
          <a:ln/>
        </p:spPr>
        <p:txBody>
          <a:bodyPr wrap="none" lIns="0" tIns="0" rIns="0" bIns="0" rtlCol="0" anchor="t"/>
          <a:lstStyle/>
          <a:p>
            <a:pPr algn="l" indent="0" marL="0">
              <a:lnSpc>
                <a:spcPct val="104000"/>
              </a:lnSpc>
              <a:buNone/>
            </a:pPr>
            <a:r>
              <a:rPr lang="en-US" sz="1200" b="1" dirty="0">
                <a:solidFill>
                  <a:srgbClr val="F95F88"/>
                </a:solidFill>
                <a:latin typeface="Petrona Bold" pitchFamily="34" charset="0"/>
                <a:ea typeface="Petrona Bold" pitchFamily="34" charset="-122"/>
                <a:cs typeface="Petrona Bold" pitchFamily="34" charset="-120"/>
              </a:rPr>
              <a:t>Best Media Channel(s)</a:t>
            </a:r>
            <a:endParaRPr lang="en-US" sz="1200" dirty="0"/>
          </a:p>
        </p:txBody>
      </p:sp>
      <p:sp>
        <p:nvSpPr>
          <p:cNvPr id="8" name="Text 5"/>
          <p:cNvSpPr/>
          <p:nvPr/>
        </p:nvSpPr>
        <p:spPr>
          <a:xfrm>
            <a:off x="6212228" y="2701230"/>
            <a:ext cx="2166883" cy="194667"/>
          </a:xfrm>
          <a:prstGeom prst="rect">
            <a:avLst/>
          </a:prstGeom>
          <a:noFill/>
          <a:ln/>
        </p:spPr>
        <p:txBody>
          <a:bodyPr wrap="none" lIns="0" tIns="0" rIns="0" bIns="0" rtlCol="0" anchor="t"/>
          <a:lstStyle/>
          <a:p>
            <a:pPr algn="l" indent="0" marL="0">
              <a:lnSpc>
                <a:spcPct val="104000"/>
              </a:lnSpc>
              <a:buNone/>
            </a:pPr>
            <a:r>
              <a:rPr lang="en-US" sz="1200" b="1" dirty="0">
                <a:solidFill>
                  <a:srgbClr val="F95F88"/>
                </a:solidFill>
                <a:latin typeface="Petrona Bold" pitchFamily="34" charset="0"/>
                <a:ea typeface="Petrona Bold" pitchFamily="34" charset="-122"/>
                <a:cs typeface="Petrona Bold" pitchFamily="34" charset="-120"/>
              </a:rPr>
              <a:t>Why It Works</a:t>
            </a:r>
            <a:endParaRPr lang="en-US" sz="1200" dirty="0"/>
          </a:p>
        </p:txBody>
      </p:sp>
      <p:sp>
        <p:nvSpPr>
          <p:cNvPr id="9" name="Text 6"/>
          <p:cNvSpPr/>
          <p:nvPr/>
        </p:nvSpPr>
        <p:spPr>
          <a:xfrm>
            <a:off x="781130" y="2996307"/>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Animation</a:t>
            </a:r>
            <a:endParaRPr lang="en-US" sz="850" dirty="0"/>
          </a:p>
        </p:txBody>
      </p:sp>
      <p:sp>
        <p:nvSpPr>
          <p:cNvPr id="10" name="Text 7"/>
          <p:cNvSpPr/>
          <p:nvPr/>
        </p:nvSpPr>
        <p:spPr>
          <a:xfrm>
            <a:off x="2955454" y="2996307"/>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TV, Digital Video, Social Media</a:t>
            </a:r>
            <a:endParaRPr lang="en-US" sz="850" dirty="0"/>
          </a:p>
        </p:txBody>
      </p:sp>
      <p:sp>
        <p:nvSpPr>
          <p:cNvPr id="11" name="Text 8"/>
          <p:cNvSpPr/>
          <p:nvPr/>
        </p:nvSpPr>
        <p:spPr>
          <a:xfrm>
            <a:off x="6212228" y="2996307"/>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Versatile for complex ideas, abstract concepts, or humor. Digital allows for short, attention-grabbing animated spots.</a:t>
            </a:r>
            <a:endParaRPr lang="en-US" sz="850" dirty="0"/>
          </a:p>
        </p:txBody>
      </p:sp>
      <p:sp>
        <p:nvSpPr>
          <p:cNvPr id="12" name="Text 9"/>
          <p:cNvSpPr/>
          <p:nvPr/>
        </p:nvSpPr>
        <p:spPr>
          <a:xfrm>
            <a:off x="781130" y="3386634"/>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Slice-of-Life</a:t>
            </a:r>
            <a:endParaRPr lang="en-US" sz="850" dirty="0"/>
          </a:p>
        </p:txBody>
      </p:sp>
      <p:sp>
        <p:nvSpPr>
          <p:cNvPr id="13" name="Text 10"/>
          <p:cNvSpPr/>
          <p:nvPr/>
        </p:nvSpPr>
        <p:spPr>
          <a:xfrm>
            <a:off x="2955454" y="3386634"/>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TV Commercials, Digital Video</a:t>
            </a:r>
            <a:endParaRPr lang="en-US" sz="850" dirty="0"/>
          </a:p>
        </p:txBody>
      </p:sp>
      <p:sp>
        <p:nvSpPr>
          <p:cNvPr id="14" name="Text 11"/>
          <p:cNvSpPr/>
          <p:nvPr/>
        </p:nvSpPr>
        <p:spPr>
          <a:xfrm>
            <a:off x="6212228" y="3386634"/>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Highly relatable narratives show product use in everyday situations, fostering identification and solving common problems.</a:t>
            </a:r>
            <a:endParaRPr lang="en-US" sz="850" dirty="0"/>
          </a:p>
        </p:txBody>
      </p:sp>
      <p:sp>
        <p:nvSpPr>
          <p:cNvPr id="15" name="Text 12"/>
          <p:cNvSpPr/>
          <p:nvPr/>
        </p:nvSpPr>
        <p:spPr>
          <a:xfrm>
            <a:off x="781130" y="3776960"/>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Storytelling</a:t>
            </a:r>
            <a:endParaRPr lang="en-US" sz="850" dirty="0"/>
          </a:p>
        </p:txBody>
      </p:sp>
      <p:sp>
        <p:nvSpPr>
          <p:cNvPr id="16" name="Text 13"/>
          <p:cNvSpPr/>
          <p:nvPr/>
        </p:nvSpPr>
        <p:spPr>
          <a:xfrm>
            <a:off x="2955454" y="3776960"/>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Long-form TV, Digital Video, Podcasts, Print Articles</a:t>
            </a:r>
            <a:endParaRPr lang="en-US" sz="850" dirty="0"/>
          </a:p>
        </p:txBody>
      </p:sp>
      <p:sp>
        <p:nvSpPr>
          <p:cNvPr id="17" name="Text 14"/>
          <p:cNvSpPr/>
          <p:nvPr/>
        </p:nvSpPr>
        <p:spPr>
          <a:xfrm>
            <a:off x="6212228" y="3776960"/>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Engages emotions deeply, builds brand narrative, and creates lasting connections. Requires time for plot development.</a:t>
            </a:r>
            <a:endParaRPr lang="en-US" sz="850" dirty="0"/>
          </a:p>
        </p:txBody>
      </p:sp>
      <p:sp>
        <p:nvSpPr>
          <p:cNvPr id="18" name="Text 15"/>
          <p:cNvSpPr/>
          <p:nvPr/>
        </p:nvSpPr>
        <p:spPr>
          <a:xfrm>
            <a:off x="781130" y="4167287"/>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Testimonial</a:t>
            </a:r>
            <a:endParaRPr lang="en-US" sz="850" dirty="0"/>
          </a:p>
        </p:txBody>
      </p:sp>
      <p:sp>
        <p:nvSpPr>
          <p:cNvPr id="19" name="Text 16"/>
          <p:cNvSpPr/>
          <p:nvPr/>
        </p:nvSpPr>
        <p:spPr>
          <a:xfrm>
            <a:off x="2955454" y="4167287"/>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Digital (Reviews, Social), Print, TV</a:t>
            </a:r>
            <a:endParaRPr lang="en-US" sz="850" dirty="0"/>
          </a:p>
        </p:txBody>
      </p:sp>
      <p:sp>
        <p:nvSpPr>
          <p:cNvPr id="20" name="Text 17"/>
          <p:cNvSpPr/>
          <p:nvPr/>
        </p:nvSpPr>
        <p:spPr>
          <a:xfrm>
            <a:off x="6212228" y="4167287"/>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Authentic customer experiences build trust and credibility. Visual and written formats effectively showcase genuine endorsements.</a:t>
            </a:r>
            <a:endParaRPr lang="en-US" sz="850" dirty="0"/>
          </a:p>
        </p:txBody>
      </p:sp>
      <p:sp>
        <p:nvSpPr>
          <p:cNvPr id="21" name="Text 18"/>
          <p:cNvSpPr/>
          <p:nvPr/>
        </p:nvSpPr>
        <p:spPr>
          <a:xfrm>
            <a:off x="781130" y="4557613"/>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Authoritative</a:t>
            </a:r>
            <a:endParaRPr lang="en-US" sz="850" dirty="0"/>
          </a:p>
        </p:txBody>
      </p:sp>
      <p:sp>
        <p:nvSpPr>
          <p:cNvPr id="22" name="Text 19"/>
          <p:cNvSpPr/>
          <p:nvPr/>
        </p:nvSpPr>
        <p:spPr>
          <a:xfrm>
            <a:off x="2955454" y="4557613"/>
            <a:ext cx="3024013"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Print (Magazines, Journals), Digital (Whitepapers, Expert Blogs), TV (Expert Endorsements)</a:t>
            </a:r>
            <a:endParaRPr lang="en-US" sz="850" dirty="0"/>
          </a:p>
        </p:txBody>
      </p:sp>
      <p:sp>
        <p:nvSpPr>
          <p:cNvPr id="23" name="Text 20"/>
          <p:cNvSpPr/>
          <p:nvPr/>
        </p:nvSpPr>
        <p:spPr>
          <a:xfrm>
            <a:off x="6212228" y="4557613"/>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Leverages experts or data to convey credibility. Detailed formats like print and digital articles are ideal for conveying complex information.</a:t>
            </a:r>
            <a:endParaRPr lang="en-US" sz="850" dirty="0"/>
          </a:p>
        </p:txBody>
      </p:sp>
      <p:sp>
        <p:nvSpPr>
          <p:cNvPr id="24" name="Text 21"/>
          <p:cNvSpPr/>
          <p:nvPr/>
        </p:nvSpPr>
        <p:spPr>
          <a:xfrm>
            <a:off x="781130" y="4947940"/>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Demonstration</a:t>
            </a:r>
            <a:endParaRPr lang="en-US" sz="850" dirty="0"/>
          </a:p>
        </p:txBody>
      </p:sp>
      <p:sp>
        <p:nvSpPr>
          <p:cNvPr id="25" name="Text 22"/>
          <p:cNvSpPr/>
          <p:nvPr/>
        </p:nvSpPr>
        <p:spPr>
          <a:xfrm>
            <a:off x="2955454" y="4947940"/>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TV, Digital Video (How-to Guides, Product Demos)</a:t>
            </a:r>
            <a:endParaRPr lang="en-US" sz="850" dirty="0"/>
          </a:p>
        </p:txBody>
      </p:sp>
      <p:sp>
        <p:nvSpPr>
          <p:cNvPr id="26" name="Text 23"/>
          <p:cNvSpPr/>
          <p:nvPr/>
        </p:nvSpPr>
        <p:spPr>
          <a:xfrm>
            <a:off x="6212228" y="4947940"/>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Visually illustrates product features, benefits, and how it solves problems. Video is optimal for showing products in action.</a:t>
            </a:r>
            <a:endParaRPr lang="en-US" sz="850" dirty="0"/>
          </a:p>
        </p:txBody>
      </p:sp>
      <p:sp>
        <p:nvSpPr>
          <p:cNvPr id="27" name="Text 24"/>
          <p:cNvSpPr/>
          <p:nvPr/>
        </p:nvSpPr>
        <p:spPr>
          <a:xfrm>
            <a:off x="781130" y="5338266"/>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Fantasy</a:t>
            </a:r>
            <a:endParaRPr lang="en-US" sz="850" dirty="0"/>
          </a:p>
        </p:txBody>
      </p:sp>
      <p:sp>
        <p:nvSpPr>
          <p:cNvPr id="28" name="Text 25"/>
          <p:cNvSpPr/>
          <p:nvPr/>
        </p:nvSpPr>
        <p:spPr>
          <a:xfrm>
            <a:off x="2955454" y="5338266"/>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TV, Digital Visual Ads (Immersive, Cinematic)</a:t>
            </a:r>
            <a:endParaRPr lang="en-US" sz="850" dirty="0"/>
          </a:p>
        </p:txBody>
      </p:sp>
      <p:sp>
        <p:nvSpPr>
          <p:cNvPr id="29" name="Text 26"/>
          <p:cNvSpPr/>
          <p:nvPr/>
        </p:nvSpPr>
        <p:spPr>
          <a:xfrm>
            <a:off x="6212228" y="5338266"/>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Transports audience to an imagined world, evoking emotions and creating memorable brand associations. Best conveyed visually.</a:t>
            </a:r>
            <a:endParaRPr lang="en-US" sz="850" dirty="0"/>
          </a:p>
        </p:txBody>
      </p:sp>
      <p:sp>
        <p:nvSpPr>
          <p:cNvPr id="30" name="Text 27"/>
          <p:cNvSpPr/>
          <p:nvPr/>
        </p:nvSpPr>
        <p:spPr>
          <a:xfrm>
            <a:off x="781130" y="5728593"/>
            <a:ext cx="2551148" cy="144959"/>
          </a:xfrm>
          <a:prstGeom prst="rect">
            <a:avLst/>
          </a:prstGeom>
          <a:noFill/>
          <a:ln/>
        </p:spPr>
        <p:txBody>
          <a:bodyPr wrap="none" lIns="0" tIns="0" rIns="0" bIns="0" rtlCol="0" anchor="t"/>
          <a:lstStyle/>
          <a:p>
            <a:pPr algn="l" indent="0" marL="0">
              <a:lnSpc>
                <a:spcPct val="107000"/>
              </a:lnSpc>
              <a:buNone/>
            </a:pPr>
            <a:r>
              <a:rPr lang="en-US" sz="850" b="1" dirty="0">
                <a:solidFill>
                  <a:srgbClr val="272525"/>
                </a:solidFill>
                <a:latin typeface="Inter Bold" pitchFamily="34" charset="0"/>
                <a:ea typeface="Inter Bold" pitchFamily="34" charset="-122"/>
                <a:cs typeface="Inter Bold" pitchFamily="34" charset="-120"/>
              </a:rPr>
              <a:t>Informative</a:t>
            </a:r>
            <a:endParaRPr lang="en-US" sz="850" dirty="0"/>
          </a:p>
        </p:txBody>
      </p:sp>
      <p:sp>
        <p:nvSpPr>
          <p:cNvPr id="31" name="Text 28"/>
          <p:cNvSpPr/>
          <p:nvPr/>
        </p:nvSpPr>
        <p:spPr>
          <a:xfrm>
            <a:off x="2955454" y="5728593"/>
            <a:ext cx="3633597"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Print Ads, Digital Text-based Ads, Radio</a:t>
            </a:r>
            <a:endParaRPr lang="en-US" sz="850" dirty="0"/>
          </a:p>
        </p:txBody>
      </p:sp>
      <p:sp>
        <p:nvSpPr>
          <p:cNvPr id="32" name="Text 29"/>
          <p:cNvSpPr/>
          <p:nvPr/>
        </p:nvSpPr>
        <p:spPr>
          <a:xfrm>
            <a:off x="6212228" y="5728593"/>
            <a:ext cx="5198436" cy="289917"/>
          </a:xfrm>
          <a:prstGeom prst="rect">
            <a:avLst/>
          </a:prstGeom>
          <a:noFill/>
          <a:ln/>
        </p:spPr>
        <p:txBody>
          <a:bodyPr wrap="square" lIns="0" tIns="0" rIns="0" bIns="0" rtlCol="0" anchor="t">
            <a:normAutofit/>
          </a:bodyPr>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Delivers facts, figures, and data directly. Print and digital offer space for detail, while radio provides direct auditory information.</a:t>
            </a:r>
            <a:endParaRPr lang="en-US" sz="850" dirty="0"/>
          </a:p>
        </p:txBody>
      </p:sp>
      <p:sp>
        <p:nvSpPr>
          <p:cNvPr id="33" name="Text 30"/>
          <p:cNvSpPr/>
          <p:nvPr/>
        </p:nvSpPr>
        <p:spPr>
          <a:xfrm>
            <a:off x="661475" y="6148189"/>
            <a:ext cx="11478330" cy="144959"/>
          </a:xfrm>
          <a:prstGeom prst="rect">
            <a:avLst/>
          </a:prstGeom>
          <a:noFill/>
          <a:ln/>
        </p:spPr>
        <p:txBody>
          <a:bodyPr wrap="none" lIns="0" tIns="0" rIns="0" bIns="0" rtlCol="0" anchor="t"/>
          <a:lstStyle/>
          <a:p>
            <a:pPr algn="l" indent="0" marL="0">
              <a:lnSpc>
                <a:spcPct val="107000"/>
              </a:lnSpc>
              <a:buNone/>
            </a:pPr>
            <a:r>
              <a:rPr lang="en-US" sz="850" dirty="0">
                <a:solidFill>
                  <a:srgbClr val="272525"/>
                </a:solidFill>
                <a:latin typeface="Inter" pitchFamily="34" charset="0"/>
                <a:ea typeface="Inter" pitchFamily="34" charset="-122"/>
                <a:cs typeface="Inter" pitchFamily="34" charset="-120"/>
              </a:rPr>
              <a:t>Aligning the executional framework with the media channel optimizes impact and ensures the message is delivered effectively to consumers.</a:t>
            </a:r>
            <a:endParaRPr lang="en-US" sz="8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671810"/>
            <a:ext cx="6067769" cy="584696"/>
          </a:xfrm>
          <a:prstGeom prst="rect">
            <a:avLst/>
          </a:prstGeom>
          <a:noFill/>
          <a:ln/>
        </p:spPr>
        <p:txBody>
          <a:bodyPr wrap="none" lIns="0" tIns="0" rIns="0" bIns="0" rtlCol="0" anchor="t"/>
          <a:lstStyle/>
          <a:p>
            <a:pPr algn="l" indent="0" marL="0">
              <a:lnSpc>
                <a:spcPct val="104000"/>
              </a:lnSpc>
              <a:buNone/>
            </a:pPr>
            <a:r>
              <a:rPr lang="en-US" sz="3650" b="1" dirty="0">
                <a:solidFill>
                  <a:srgbClr val="F95F88"/>
                </a:solidFill>
                <a:latin typeface="Petrona Bold" pitchFamily="34" charset="0"/>
                <a:ea typeface="Petrona Bold" pitchFamily="34" charset="-122"/>
                <a:cs typeface="Petrona Bold" pitchFamily="34" charset="-120"/>
              </a:rPr>
              <a:t>Sources &amp; Spokespersons</a:t>
            </a:r>
            <a:endParaRPr lang="en-US" sz="3650" dirty="0"/>
          </a:p>
        </p:txBody>
      </p:sp>
      <p:sp>
        <p:nvSpPr>
          <p:cNvPr id="4" name="Shape 1"/>
          <p:cNvSpPr/>
          <p:nvPr/>
        </p:nvSpPr>
        <p:spPr>
          <a:xfrm>
            <a:off x="5233360" y="1486098"/>
            <a:ext cx="6296860" cy="1254125"/>
          </a:xfrm>
          <a:prstGeom prst="roundRect">
            <a:avLst>
              <a:gd name="adj" fmla="val 5697"/>
            </a:avLst>
          </a:prstGeom>
          <a:solidFill>
            <a:srgbClr val="E0D7F4"/>
          </a:solidFill>
          <a:ln w="6350">
            <a:solidFill>
              <a:srgbClr val="C6BDDA"/>
            </a:solidFill>
            <a:prstDash val="solid"/>
          </a:ln>
        </p:spPr>
      </p:sp>
      <p:sp>
        <p:nvSpPr>
          <p:cNvPr id="5" name="Text 2"/>
          <p:cNvSpPr/>
          <p:nvPr/>
        </p:nvSpPr>
        <p:spPr>
          <a:xfrm>
            <a:off x="5409767" y="1662509"/>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Celebrity</a:t>
            </a:r>
            <a:endParaRPr lang="en-US" sz="1800" dirty="0"/>
          </a:p>
        </p:txBody>
      </p:sp>
      <p:sp>
        <p:nvSpPr>
          <p:cNvPr id="6" name="Text 3"/>
          <p:cNvSpPr/>
          <p:nvPr/>
        </p:nvSpPr>
        <p:spPr>
          <a:xfrm>
            <a:off x="5409767" y="2046684"/>
            <a:ext cx="5944047"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Most common — ~6% of ads. Builds emotional bonds. 30% of 18–34 yr olds try celebrity-endorsed brands.</a:t>
            </a:r>
            <a:endParaRPr lang="en-US" sz="1300" dirty="0"/>
          </a:p>
        </p:txBody>
      </p:sp>
      <p:sp>
        <p:nvSpPr>
          <p:cNvPr id="7" name="Shape 4"/>
          <p:cNvSpPr/>
          <p:nvPr/>
        </p:nvSpPr>
        <p:spPr>
          <a:xfrm>
            <a:off x="5233360" y="2893318"/>
            <a:ext cx="6296860" cy="995561"/>
          </a:xfrm>
          <a:prstGeom prst="roundRect">
            <a:avLst>
              <a:gd name="adj" fmla="val 7177"/>
            </a:avLst>
          </a:prstGeom>
          <a:solidFill>
            <a:srgbClr val="E0D7F4"/>
          </a:solidFill>
          <a:ln w="6350">
            <a:solidFill>
              <a:srgbClr val="C6BDDA"/>
            </a:solidFill>
            <a:prstDash val="solid"/>
          </a:ln>
        </p:spPr>
      </p:sp>
      <p:sp>
        <p:nvSpPr>
          <p:cNvPr id="8" name="Text 5"/>
          <p:cNvSpPr/>
          <p:nvPr/>
        </p:nvSpPr>
        <p:spPr>
          <a:xfrm>
            <a:off x="5409767" y="3069729"/>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CEO</a:t>
            </a:r>
            <a:endParaRPr lang="en-US" sz="1800" dirty="0"/>
          </a:p>
        </p:txBody>
      </p:sp>
      <p:sp>
        <p:nvSpPr>
          <p:cNvPr id="9" name="Text 6"/>
          <p:cNvSpPr/>
          <p:nvPr/>
        </p:nvSpPr>
        <p:spPr>
          <a:xfrm>
            <a:off x="5409767" y="3453904"/>
            <a:ext cx="5944047" cy="258564"/>
          </a:xfrm>
          <a:prstGeom prst="rect">
            <a:avLst/>
          </a:prstGeom>
          <a:noFill/>
          <a:ln/>
        </p:spPr>
        <p:txBody>
          <a:bodyPr wrap="none" lIns="0" tIns="0" rIns="0" bIns="0" rtlCol="0" anchor="t"/>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Visible, personable leaders become brand assets (e.g., Michael Dell)</a:t>
            </a:r>
            <a:endParaRPr lang="en-US" sz="1300" dirty="0"/>
          </a:p>
        </p:txBody>
      </p:sp>
      <p:sp>
        <p:nvSpPr>
          <p:cNvPr id="10" name="Shape 7"/>
          <p:cNvSpPr/>
          <p:nvPr/>
        </p:nvSpPr>
        <p:spPr>
          <a:xfrm>
            <a:off x="5233360" y="4041973"/>
            <a:ext cx="6296860" cy="995561"/>
          </a:xfrm>
          <a:prstGeom prst="roundRect">
            <a:avLst>
              <a:gd name="adj" fmla="val 7177"/>
            </a:avLst>
          </a:prstGeom>
          <a:solidFill>
            <a:srgbClr val="E0D7F4"/>
          </a:solidFill>
          <a:ln w="6350">
            <a:solidFill>
              <a:srgbClr val="C6BDDA"/>
            </a:solidFill>
            <a:prstDash val="solid"/>
          </a:ln>
        </p:spPr>
      </p:sp>
      <p:sp>
        <p:nvSpPr>
          <p:cNvPr id="11" name="Text 8"/>
          <p:cNvSpPr/>
          <p:nvPr/>
        </p:nvSpPr>
        <p:spPr>
          <a:xfrm>
            <a:off x="5409767" y="4218384"/>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Expert</a:t>
            </a:r>
            <a:endParaRPr lang="en-US" sz="1800" dirty="0"/>
          </a:p>
        </p:txBody>
      </p:sp>
      <p:sp>
        <p:nvSpPr>
          <p:cNvPr id="12" name="Text 9"/>
          <p:cNvSpPr/>
          <p:nvPr/>
        </p:nvSpPr>
        <p:spPr>
          <a:xfrm>
            <a:off x="5409767" y="4602559"/>
            <a:ext cx="5944047" cy="258564"/>
          </a:xfrm>
          <a:prstGeom prst="rect">
            <a:avLst/>
          </a:prstGeom>
          <a:noFill/>
          <a:ln/>
        </p:spPr>
        <p:txBody>
          <a:bodyPr wrap="none" lIns="0" tIns="0" rIns="0" bIns="0" rtlCol="0" anchor="t"/>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Physicians, lawyers, financial planners — add credibility and authority</a:t>
            </a:r>
            <a:endParaRPr lang="en-US" sz="1300" dirty="0"/>
          </a:p>
        </p:txBody>
      </p:sp>
      <p:sp>
        <p:nvSpPr>
          <p:cNvPr id="13" name="Shape 10"/>
          <p:cNvSpPr/>
          <p:nvPr/>
        </p:nvSpPr>
        <p:spPr>
          <a:xfrm>
            <a:off x="5233360" y="5190629"/>
            <a:ext cx="6296860" cy="995561"/>
          </a:xfrm>
          <a:prstGeom prst="roundRect">
            <a:avLst>
              <a:gd name="adj" fmla="val 7177"/>
            </a:avLst>
          </a:prstGeom>
          <a:solidFill>
            <a:srgbClr val="E0D7F4"/>
          </a:solidFill>
          <a:ln w="6350">
            <a:solidFill>
              <a:srgbClr val="C6BDDA"/>
            </a:solidFill>
            <a:prstDash val="solid"/>
          </a:ln>
        </p:spPr>
      </p:sp>
      <p:sp>
        <p:nvSpPr>
          <p:cNvPr id="14" name="Text 11"/>
          <p:cNvSpPr/>
          <p:nvPr/>
        </p:nvSpPr>
        <p:spPr>
          <a:xfrm>
            <a:off x="5409767" y="5367040"/>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Typical Person</a:t>
            </a:r>
            <a:endParaRPr lang="en-US" sz="1800" dirty="0"/>
          </a:p>
        </p:txBody>
      </p:sp>
      <p:sp>
        <p:nvSpPr>
          <p:cNvPr id="15" name="Text 12"/>
          <p:cNvSpPr/>
          <p:nvPr/>
        </p:nvSpPr>
        <p:spPr>
          <a:xfrm>
            <a:off x="5409767" y="5751215"/>
            <a:ext cx="5944047" cy="258564"/>
          </a:xfrm>
          <a:prstGeom prst="rect">
            <a:avLst/>
          </a:prstGeom>
          <a:noFill/>
          <a:ln/>
        </p:spPr>
        <p:txBody>
          <a:bodyPr wrap="none" lIns="0" tIns="0" rIns="0" bIns="0" rtlCol="0" anchor="t"/>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Paid actors or real customers — growing use as celebrity appeal wanes</a:t>
            </a:r>
            <a:endParaRPr lang="en-US" sz="13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840879"/>
            <a:ext cx="7919443" cy="584696"/>
          </a:xfrm>
          <a:prstGeom prst="rect">
            <a:avLst/>
          </a:prstGeom>
          <a:noFill/>
          <a:ln/>
        </p:spPr>
        <p:txBody>
          <a:bodyPr wrap="none" lIns="0" tIns="0" rIns="0" bIns="0" rtlCol="0" anchor="t"/>
          <a:lstStyle/>
          <a:p>
            <a:pPr algn="l" indent="0" marL="0">
              <a:lnSpc>
                <a:spcPct val="104000"/>
              </a:lnSpc>
              <a:buNone/>
            </a:pPr>
            <a:r>
              <a:rPr lang="en-US" sz="3650" b="1" dirty="0">
                <a:solidFill>
                  <a:srgbClr val="F95F88"/>
                </a:solidFill>
                <a:latin typeface="Petrona Bold" pitchFamily="34" charset="0"/>
                <a:ea typeface="Petrona Bold" pitchFamily="34" charset="-122"/>
                <a:cs typeface="Petrona Bold" pitchFamily="34" charset="-120"/>
              </a:rPr>
              <a:t>Celebrity Endorsement Variations</a:t>
            </a:r>
            <a:endParaRPr lang="en-US" sz="365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725271" y="1832620"/>
            <a:ext cx="255085" cy="255091"/>
          </a:xfrm>
          <a:prstGeom prst="rect">
            <a:avLst/>
          </a:prstGeom>
        </p:spPr>
      </p:pic>
      <p:sp>
        <p:nvSpPr>
          <p:cNvPr id="4" name="Text 1"/>
          <p:cNvSpPr/>
          <p:nvPr/>
        </p:nvSpPr>
        <p:spPr>
          <a:xfrm>
            <a:off x="1214209" y="1827411"/>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Voiceovers</a:t>
            </a:r>
            <a:endParaRPr lang="en-US" sz="1800" dirty="0"/>
          </a:p>
        </p:txBody>
      </p:sp>
      <p:sp>
        <p:nvSpPr>
          <p:cNvPr id="5" name="Text 2"/>
          <p:cNvSpPr/>
          <p:nvPr/>
        </p:nvSpPr>
        <p:spPr>
          <a:xfrm>
            <a:off x="1214209" y="2272903"/>
            <a:ext cx="2981548"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Celebrity voice without being shown — brings script to life</a:t>
            </a:r>
            <a:endParaRPr lang="en-US" sz="130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5271" y="3101429"/>
            <a:ext cx="255085" cy="255091"/>
          </a:xfrm>
          <a:prstGeom prst="rect">
            <a:avLst/>
          </a:prstGeom>
        </p:spPr>
      </p:pic>
      <p:sp>
        <p:nvSpPr>
          <p:cNvPr id="7" name="Text 3"/>
          <p:cNvSpPr/>
          <p:nvPr/>
        </p:nvSpPr>
        <p:spPr>
          <a:xfrm>
            <a:off x="1214209" y="3096220"/>
            <a:ext cx="294285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Dead Person Endorsements</a:t>
            </a:r>
            <a:endParaRPr lang="en-US" sz="1800" dirty="0"/>
          </a:p>
        </p:txBody>
      </p:sp>
      <p:sp>
        <p:nvSpPr>
          <p:cNvPr id="8" name="Text 4"/>
          <p:cNvSpPr/>
          <p:nvPr/>
        </p:nvSpPr>
        <p:spPr>
          <a:xfrm>
            <a:off x="1214209" y="3541713"/>
            <a:ext cx="2981548"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Past video/image of deceased icons — e.g., Marilyn Monroe, John Lennon</a:t>
            </a:r>
            <a:endParaRPr lang="en-US" sz="130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5271" y="4628803"/>
            <a:ext cx="255085" cy="255091"/>
          </a:xfrm>
          <a:prstGeom prst="rect">
            <a:avLst/>
          </a:prstGeom>
        </p:spPr>
      </p:pic>
      <p:sp>
        <p:nvSpPr>
          <p:cNvPr id="10" name="Text 5"/>
          <p:cNvSpPr/>
          <p:nvPr/>
        </p:nvSpPr>
        <p:spPr>
          <a:xfrm>
            <a:off x="1214209" y="4623594"/>
            <a:ext cx="2339024" cy="292398"/>
          </a:xfrm>
          <a:prstGeom prst="rect">
            <a:avLst/>
          </a:prstGeom>
          <a:noFill/>
          <a:ln/>
        </p:spPr>
        <p:txBody>
          <a:bodyPr wrap="none" lIns="0" tIns="0" rIns="0" bIns="0" rtlCol="0" anchor="t"/>
          <a:lstStyle/>
          <a:p>
            <a:pPr algn="l" indent="0" marL="0">
              <a:lnSpc>
                <a:spcPct val="104000"/>
              </a:lnSpc>
              <a:buNone/>
            </a:pPr>
            <a:r>
              <a:rPr lang="en-US" sz="1800" b="1" dirty="0">
                <a:solidFill>
                  <a:srgbClr val="272525"/>
                </a:solidFill>
                <a:latin typeface="Petrona Bold" pitchFamily="34" charset="0"/>
                <a:ea typeface="Petrona Bold" pitchFamily="34" charset="-122"/>
                <a:cs typeface="Petrona Bold" pitchFamily="34" charset="-120"/>
              </a:rPr>
              <a:t>Social Media</a:t>
            </a:r>
            <a:endParaRPr lang="en-US" sz="1800" dirty="0"/>
          </a:p>
        </p:txBody>
      </p:sp>
      <p:sp>
        <p:nvSpPr>
          <p:cNvPr id="11" name="Text 6"/>
          <p:cNvSpPr/>
          <p:nvPr/>
        </p:nvSpPr>
        <p:spPr>
          <a:xfrm>
            <a:off x="1214209" y="5069086"/>
            <a:ext cx="2981548"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272525"/>
                </a:solidFill>
                <a:latin typeface="Inter" pitchFamily="34" charset="0"/>
                <a:ea typeface="Inter" pitchFamily="34" charset="-122"/>
                <a:cs typeface="Inter" pitchFamily="34" charset="-120"/>
              </a:rPr>
              <a:t>Paid promotional tweets — $200–$10,000 per message (e.g., Snoop Dogg for Toyota Sienna)</a:t>
            </a:r>
            <a:endParaRPr lang="en-US" sz="1300" dirty="0"/>
          </a:p>
        </p:txBody>
      </p:sp>
      <p:pic>
        <p:nvPicPr>
          <p:cNvPr id="12" name="Image 3" descr="preencoded.png">    </p:cNvPr>
          <p:cNvPicPr>
            <a:picLocks noChangeAspect="1"/>
          </p:cNvPicPr>
          <p:nvPr/>
        </p:nvPicPr>
        <p:blipFill>
          <a:blip r:embed="rId7"/>
          <a:stretch>
            <a:fillRect/>
          </a:stretch>
        </p:blipFill>
        <p:spPr>
          <a:xfrm>
            <a:off x="4617029" y="2071588"/>
            <a:ext cx="6227408" cy="3528913"/>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742255"/>
            <a:ext cx="6040088" cy="454720"/>
          </a:xfrm>
          <a:prstGeom prst="rect">
            <a:avLst/>
          </a:prstGeom>
          <a:noFill/>
          <a:ln/>
        </p:spPr>
        <p:txBody>
          <a:bodyPr wrap="none" lIns="0" tIns="0" rIns="0" bIns="0" rtlCol="0" anchor="t"/>
          <a:lstStyle/>
          <a:p>
            <a:pPr algn="l" indent="0" marL="0">
              <a:lnSpc>
                <a:spcPct val="104000"/>
              </a:lnSpc>
              <a:buNone/>
            </a:pPr>
            <a:r>
              <a:rPr lang="en-US" sz="2850" b="1" dirty="0">
                <a:solidFill>
                  <a:srgbClr val="F95F88"/>
                </a:solidFill>
                <a:latin typeface="Petrona Bold" pitchFamily="34" charset="0"/>
                <a:ea typeface="Petrona Bold" pitchFamily="34" charset="-122"/>
                <a:cs typeface="Petrona Bold" pitchFamily="34" charset="-120"/>
              </a:rPr>
              <a:t>Risks of Celebrity Endorsements</a:t>
            </a:r>
            <a:endParaRPr lang="en-US" sz="2850" dirty="0"/>
          </a:p>
        </p:txBody>
      </p:sp>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3360" y="1335881"/>
            <a:ext cx="6296860" cy="1125538"/>
          </a:xfrm>
          <a:prstGeom prst="rect">
            <a:avLst/>
          </a:prstGeom>
        </p:spPr>
      </p:pic>
      <p:sp>
        <p:nvSpPr>
          <p:cNvPr id="5" name="Text 1"/>
          <p:cNvSpPr/>
          <p:nvPr/>
        </p:nvSpPr>
        <p:spPr>
          <a:xfrm>
            <a:off x="5460863" y="1487190"/>
            <a:ext cx="1819229" cy="227409"/>
          </a:xfrm>
          <a:prstGeom prst="rect">
            <a:avLst/>
          </a:prstGeom>
          <a:noFill/>
          <a:ln/>
        </p:spPr>
        <p:txBody>
          <a:bodyPr wrap="none" lIns="0" tIns="0" rIns="0" bIns="0" rtlCol="0" anchor="t"/>
          <a:lstStyle/>
          <a:p>
            <a:pPr algn="l" indent="0" marL="0">
              <a:lnSpc>
                <a:spcPct val="104000"/>
              </a:lnSpc>
              <a:buNone/>
            </a:pPr>
            <a:r>
              <a:rPr lang="en-US" sz="1400" b="1" dirty="0">
                <a:solidFill>
                  <a:srgbClr val="272525"/>
                </a:solidFill>
                <a:latin typeface="Petrona Bold" pitchFamily="34" charset="0"/>
                <a:ea typeface="Petrona Bold" pitchFamily="34" charset="-122"/>
                <a:cs typeface="Petrona Bold" pitchFamily="34" charset="-120"/>
              </a:rPr>
              <a:t>Overexposure</a:t>
            </a:r>
            <a:endParaRPr lang="en-US" sz="1400" dirty="0"/>
          </a:p>
        </p:txBody>
      </p:sp>
      <p:sp>
        <p:nvSpPr>
          <p:cNvPr id="6" name="Text 2"/>
          <p:cNvSpPr/>
          <p:nvPr/>
        </p:nvSpPr>
        <p:spPr>
          <a:xfrm>
            <a:off x="5460863" y="1770162"/>
            <a:ext cx="5918052"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When a celebrity endorses too many products, their influence can become diluted, and consumers may view their endorsements as less genuine or trustworthy, diminishing impact for each brand.</a:t>
            </a:r>
            <a:endParaRPr lang="en-US" sz="100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33360" y="2553990"/>
            <a:ext cx="6296860" cy="1125538"/>
          </a:xfrm>
          <a:prstGeom prst="rect">
            <a:avLst/>
          </a:prstGeom>
        </p:spPr>
      </p:pic>
      <p:sp>
        <p:nvSpPr>
          <p:cNvPr id="8" name="Text 3"/>
          <p:cNvSpPr/>
          <p:nvPr/>
        </p:nvSpPr>
        <p:spPr>
          <a:xfrm>
            <a:off x="5460863" y="2705298"/>
            <a:ext cx="1819229" cy="227409"/>
          </a:xfrm>
          <a:prstGeom prst="rect">
            <a:avLst/>
          </a:prstGeom>
          <a:noFill/>
          <a:ln/>
        </p:spPr>
        <p:txBody>
          <a:bodyPr wrap="none" lIns="0" tIns="0" rIns="0" bIns="0" rtlCol="0" anchor="t"/>
          <a:lstStyle/>
          <a:p>
            <a:pPr algn="l" indent="0" marL="0">
              <a:lnSpc>
                <a:spcPct val="104000"/>
              </a:lnSpc>
              <a:buNone/>
            </a:pPr>
            <a:r>
              <a:rPr lang="en-US" sz="1400" b="1" dirty="0">
                <a:solidFill>
                  <a:srgbClr val="272525"/>
                </a:solidFill>
                <a:latin typeface="Petrona Bold" pitchFamily="34" charset="0"/>
                <a:ea typeface="Petrona Bold" pitchFamily="34" charset="-122"/>
                <a:cs typeface="Petrona Bold" pitchFamily="34" charset="-120"/>
              </a:rPr>
              <a:t>Negative Publicity</a:t>
            </a:r>
            <a:endParaRPr lang="en-US" sz="1400" dirty="0"/>
          </a:p>
        </p:txBody>
      </p:sp>
      <p:sp>
        <p:nvSpPr>
          <p:cNvPr id="9" name="Text 4"/>
          <p:cNvSpPr/>
          <p:nvPr/>
        </p:nvSpPr>
        <p:spPr>
          <a:xfrm>
            <a:off x="5460863" y="2988270"/>
            <a:ext cx="5918052"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Any scandal or negative behavior by the celebrity can directly damage the brand's image. Brands must consider the celebrity's reputation risk, as their actions can quickly reflect on the products they represent.</a:t>
            </a:r>
            <a:endParaRPr lang="en-US" sz="100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33360" y="3772098"/>
            <a:ext cx="6296860" cy="1125538"/>
          </a:xfrm>
          <a:prstGeom prst="rect">
            <a:avLst/>
          </a:prstGeom>
        </p:spPr>
      </p:pic>
      <p:sp>
        <p:nvSpPr>
          <p:cNvPr id="11" name="Text 5"/>
          <p:cNvSpPr/>
          <p:nvPr/>
        </p:nvSpPr>
        <p:spPr>
          <a:xfrm>
            <a:off x="5460863" y="3923407"/>
            <a:ext cx="1819229" cy="227409"/>
          </a:xfrm>
          <a:prstGeom prst="rect">
            <a:avLst/>
          </a:prstGeom>
          <a:noFill/>
          <a:ln/>
        </p:spPr>
        <p:txBody>
          <a:bodyPr wrap="none" lIns="0" tIns="0" rIns="0" bIns="0" rtlCol="0" anchor="t"/>
          <a:lstStyle/>
          <a:p>
            <a:pPr algn="l" indent="0" marL="0">
              <a:lnSpc>
                <a:spcPct val="104000"/>
              </a:lnSpc>
              <a:buNone/>
            </a:pPr>
            <a:r>
              <a:rPr lang="en-US" sz="1400" b="1" dirty="0">
                <a:solidFill>
                  <a:srgbClr val="272525"/>
                </a:solidFill>
                <a:latin typeface="Petrona Bold" pitchFamily="34" charset="0"/>
                <a:ea typeface="Petrona Bold" pitchFamily="34" charset="-122"/>
                <a:cs typeface="Petrona Bold" pitchFamily="34" charset="-120"/>
              </a:rPr>
              <a:t>Vampire Effect</a:t>
            </a:r>
            <a:endParaRPr lang="en-US" sz="1400" dirty="0"/>
          </a:p>
        </p:txBody>
      </p:sp>
      <p:sp>
        <p:nvSpPr>
          <p:cNvPr id="12" name="Text 6"/>
          <p:cNvSpPr/>
          <p:nvPr/>
        </p:nvSpPr>
        <p:spPr>
          <a:xfrm>
            <a:off x="5460863" y="4206379"/>
            <a:ext cx="5918052"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The celebrity's powerful personality or fame can overshadow the product itself, leading consumers to remember the endorser but not the brand or its message. This "vampire effect" can dilute brand recall.</a:t>
            </a:r>
            <a:endParaRPr lang="en-US" sz="100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233360" y="4990207"/>
            <a:ext cx="6296860" cy="1125538"/>
          </a:xfrm>
          <a:prstGeom prst="rect">
            <a:avLst/>
          </a:prstGeom>
        </p:spPr>
      </p:pic>
      <p:sp>
        <p:nvSpPr>
          <p:cNvPr id="14" name="Text 7"/>
          <p:cNvSpPr/>
          <p:nvPr/>
        </p:nvSpPr>
        <p:spPr>
          <a:xfrm>
            <a:off x="5460863" y="5141516"/>
            <a:ext cx="2724380" cy="227409"/>
          </a:xfrm>
          <a:prstGeom prst="rect">
            <a:avLst/>
          </a:prstGeom>
          <a:noFill/>
          <a:ln/>
        </p:spPr>
        <p:txBody>
          <a:bodyPr wrap="none" lIns="0" tIns="0" rIns="0" bIns="0" rtlCol="0" anchor="t"/>
          <a:lstStyle/>
          <a:p>
            <a:pPr algn="l" indent="0" marL="0">
              <a:lnSpc>
                <a:spcPct val="104000"/>
              </a:lnSpc>
              <a:buNone/>
            </a:pPr>
            <a:r>
              <a:rPr lang="en-US" sz="1400" b="1" dirty="0">
                <a:solidFill>
                  <a:srgbClr val="272525"/>
                </a:solidFill>
                <a:latin typeface="Petrona Bold" pitchFamily="34" charset="0"/>
                <a:ea typeface="Petrona Bold" pitchFamily="34" charset="-122"/>
                <a:cs typeface="Petrona Bold" pitchFamily="34" charset="-120"/>
              </a:rPr>
              <a:t>Misalignment with Brand Values</a:t>
            </a:r>
            <a:endParaRPr lang="en-US" sz="1400" dirty="0"/>
          </a:p>
        </p:txBody>
      </p:sp>
      <p:sp>
        <p:nvSpPr>
          <p:cNvPr id="15" name="Text 8"/>
          <p:cNvSpPr/>
          <p:nvPr/>
        </p:nvSpPr>
        <p:spPr>
          <a:xfrm>
            <a:off x="5460863" y="5424488"/>
            <a:ext cx="5918052"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272525"/>
                </a:solidFill>
                <a:latin typeface="Inter" pitchFamily="34" charset="0"/>
                <a:ea typeface="Inter" pitchFamily="34" charset="-122"/>
                <a:cs typeface="Inter" pitchFamily="34" charset="-120"/>
              </a:rPr>
              <a:t>If the celebrity's public persona or personal values do not genuinely align with the brand's identity, the endorsement can seem inauthentic, confusing consumers and potentially alienating the target audience.</a:t>
            </a:r>
            <a:endParaRPr lang="en-US" sz="1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661475" y="1013023"/>
            <a:ext cx="10721211" cy="649684"/>
          </a:xfrm>
          <a:prstGeom prst="rect">
            <a:avLst/>
          </a:prstGeom>
          <a:noFill/>
          <a:ln/>
        </p:spPr>
        <p:txBody>
          <a:bodyPr wrap="none" lIns="0" tIns="0" rIns="0" bIns="0" rtlCol="0" anchor="t"/>
          <a:lstStyle/>
          <a:p>
            <a:pPr algn="l" indent="0" marL="0">
              <a:lnSpc>
                <a:spcPct val="104000"/>
              </a:lnSpc>
              <a:buNone/>
            </a:pPr>
            <a:r>
              <a:rPr lang="en-US" sz="4050" b="1" dirty="0">
                <a:solidFill>
                  <a:srgbClr val="F95F88"/>
                </a:solidFill>
                <a:latin typeface="Petrona Bold" pitchFamily="34" charset="0"/>
                <a:ea typeface="Petrona Bold" pitchFamily="34" charset="-122"/>
                <a:cs typeface="Petrona Bold" pitchFamily="34" charset="-120"/>
              </a:rPr>
              <a:t>Characteristics of Effective Spokespersons</a:t>
            </a:r>
            <a:endParaRPr lang="en-US" sz="4050" dirty="0"/>
          </a:p>
        </p:txBody>
      </p:sp>
      <p:sp>
        <p:nvSpPr>
          <p:cNvPr id="3" name="Text 1"/>
          <p:cNvSpPr/>
          <p:nvPr/>
        </p:nvSpPr>
        <p:spPr>
          <a:xfrm>
            <a:off x="1594802" y="2058591"/>
            <a:ext cx="2598970" cy="324941"/>
          </a:xfrm>
          <a:prstGeom prst="rect">
            <a:avLst/>
          </a:prstGeom>
          <a:noFill/>
          <a:ln/>
        </p:spPr>
        <p:txBody>
          <a:bodyPr wrap="none" lIns="0" tIns="0" rIns="0" bIns="0" rtlCol="0" anchor="t"/>
          <a:lstStyle/>
          <a:p>
            <a:pPr algn="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Credibility</a:t>
            </a:r>
            <a:endParaRPr lang="en-US" sz="2000" dirty="0"/>
          </a:p>
        </p:txBody>
      </p:sp>
      <p:sp>
        <p:nvSpPr>
          <p:cNvPr id="4" name="Text 2"/>
          <p:cNvSpPr/>
          <p:nvPr/>
        </p:nvSpPr>
        <p:spPr>
          <a:xfrm>
            <a:off x="661475" y="2496939"/>
            <a:ext cx="3532298" cy="604838"/>
          </a:xfrm>
          <a:prstGeom prst="rect">
            <a:avLst/>
          </a:prstGeom>
          <a:noFill/>
          <a:ln/>
        </p:spPr>
        <p:txBody>
          <a:bodyPr wrap="square" lIns="0" tIns="0" rIns="0" bIns="0" rtlCol="0" anchor="t">
            <a:normAutofit/>
          </a:bodyPr>
          <a:lstStyle/>
          <a:p>
            <a:pPr algn="r" indent="0" marL="0">
              <a:lnSpc>
                <a:spcPct val="133000"/>
              </a:lnSpc>
              <a:buNone/>
            </a:pPr>
            <a:r>
              <a:rPr lang="en-US" sz="1450" dirty="0">
                <a:solidFill>
                  <a:srgbClr val="272525"/>
                </a:solidFill>
                <a:latin typeface="Inter" pitchFamily="34" charset="0"/>
                <a:ea typeface="Inter" pitchFamily="34" charset="-122"/>
                <a:cs typeface="Inter" pitchFamily="34" charset="-120"/>
              </a:rPr>
              <a:t>Composite of all traits — drives message acceptance</a:t>
            </a:r>
            <a:endParaRPr lang="en-US" sz="1450" dirty="0"/>
          </a:p>
        </p:txBody>
      </p:sp>
      <p:pic>
        <p:nvPicPr>
          <p:cNvPr id="5" name="Image 0" descr="preencoded.png">    </p:cNvPr>
          <p:cNvPicPr>
            <a:picLocks noChangeAspect="1"/>
          </p:cNvPicPr>
          <p:nvPr/>
        </p:nvPicPr>
        <p:blipFill>
          <a:blip r:embed="rId1"/>
          <a:stretch>
            <a:fillRect/>
          </a:stretch>
        </p:blipFill>
        <p:spPr>
          <a:xfrm>
            <a:off x="4193772" y="2040731"/>
            <a:ext cx="3804051" cy="3804146"/>
          </a:xfrm>
          <a:prstGeom prst="rect">
            <a:avLst/>
          </a:prstGeom>
        </p:spPr>
      </p:pic>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473067" y="2961481"/>
            <a:ext cx="265800" cy="265807"/>
          </a:xfrm>
          <a:prstGeom prst="rect">
            <a:avLst/>
          </a:prstGeom>
        </p:spPr>
      </p:pic>
      <p:sp>
        <p:nvSpPr>
          <p:cNvPr id="7" name="Text 3"/>
          <p:cNvSpPr/>
          <p:nvPr/>
        </p:nvSpPr>
        <p:spPr>
          <a:xfrm>
            <a:off x="7997823" y="2058591"/>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Attractiveness</a:t>
            </a:r>
            <a:endParaRPr lang="en-US" sz="2000" dirty="0"/>
          </a:p>
        </p:txBody>
      </p:sp>
      <p:sp>
        <p:nvSpPr>
          <p:cNvPr id="8" name="Text 4"/>
          <p:cNvSpPr/>
          <p:nvPr/>
        </p:nvSpPr>
        <p:spPr>
          <a:xfrm>
            <a:off x="7997823" y="2496939"/>
            <a:ext cx="353239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Physical &amp; personality — helps form emotional bonds</a:t>
            </a:r>
            <a:endParaRPr lang="en-US" sz="1450" dirty="0"/>
          </a:p>
        </p:txBody>
      </p:sp>
      <p:pic>
        <p:nvPicPr>
          <p:cNvPr id="9" name="Image 2" descr="preencoded.png">    </p:cNvPr>
          <p:cNvPicPr>
            <a:picLocks noChangeAspect="1"/>
          </p:cNvPicPr>
          <p:nvPr/>
        </p:nvPicPr>
        <p:blipFill>
          <a:blip r:embed="rId4"/>
          <a:stretch>
            <a:fillRect/>
          </a:stretch>
        </p:blipFill>
        <p:spPr>
          <a:xfrm>
            <a:off x="4193772" y="2040731"/>
            <a:ext cx="3804051" cy="3804146"/>
          </a:xfrm>
          <a:prstGeom prst="rect">
            <a:avLst/>
          </a:prstGeom>
        </p:spPr>
      </p:pic>
      <p:pic>
        <p:nvPicPr>
          <p:cNvPr id="10" name="Image 3"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52530" y="2961481"/>
            <a:ext cx="265800" cy="265807"/>
          </a:xfrm>
          <a:prstGeom prst="rect">
            <a:avLst/>
          </a:prstGeom>
        </p:spPr>
      </p:pic>
      <p:sp>
        <p:nvSpPr>
          <p:cNvPr id="11" name="Text 5"/>
          <p:cNvSpPr/>
          <p:nvPr/>
        </p:nvSpPr>
        <p:spPr>
          <a:xfrm>
            <a:off x="8375837" y="3421162"/>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Similarity</a:t>
            </a:r>
            <a:endParaRPr lang="en-US" sz="2000" dirty="0"/>
          </a:p>
        </p:txBody>
      </p:sp>
      <p:sp>
        <p:nvSpPr>
          <p:cNvPr id="12" name="Text 6"/>
          <p:cNvSpPr/>
          <p:nvPr/>
        </p:nvSpPr>
        <p:spPr>
          <a:xfrm>
            <a:off x="8375837" y="3859510"/>
            <a:ext cx="3154383"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Consumers identify with relatable spokespersons</a:t>
            </a:r>
            <a:endParaRPr lang="en-US" sz="1450" dirty="0"/>
          </a:p>
        </p:txBody>
      </p:sp>
      <p:pic>
        <p:nvPicPr>
          <p:cNvPr id="13" name="Image 4" descr="preencoded.png">    </p:cNvPr>
          <p:cNvPicPr>
            <a:picLocks noChangeAspect="1"/>
          </p:cNvPicPr>
          <p:nvPr/>
        </p:nvPicPr>
        <p:blipFill>
          <a:blip r:embed="rId7"/>
          <a:stretch>
            <a:fillRect/>
          </a:stretch>
        </p:blipFill>
        <p:spPr>
          <a:xfrm>
            <a:off x="4193772" y="2040731"/>
            <a:ext cx="3804051" cy="3804146"/>
          </a:xfrm>
          <a:prstGeom prst="rect">
            <a:avLst/>
          </a:prstGeom>
        </p:spPr>
      </p:pic>
      <p:pic>
        <p:nvPicPr>
          <p:cNvPr id="14" name="Image 5"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942361" y="3809802"/>
            <a:ext cx="265800" cy="265807"/>
          </a:xfrm>
          <a:prstGeom prst="rect">
            <a:avLst/>
          </a:prstGeom>
        </p:spPr>
      </p:pic>
      <p:sp>
        <p:nvSpPr>
          <p:cNvPr id="15" name="Text 7"/>
          <p:cNvSpPr/>
          <p:nvPr/>
        </p:nvSpPr>
        <p:spPr>
          <a:xfrm>
            <a:off x="7997823" y="4934942"/>
            <a:ext cx="2598970" cy="324941"/>
          </a:xfrm>
          <a:prstGeom prst="rect">
            <a:avLst/>
          </a:prstGeom>
          <a:noFill/>
          <a:ln/>
        </p:spPr>
        <p:txBody>
          <a:bodyPr wrap="none" lIns="0" tIns="0" rIns="0" bIns="0" rtlCol="0" anchor="t"/>
          <a:lstStyle/>
          <a:p>
            <a:pPr algn="l"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Likeability</a:t>
            </a:r>
            <a:endParaRPr lang="en-US" sz="2000" dirty="0"/>
          </a:p>
        </p:txBody>
      </p:sp>
      <p:sp>
        <p:nvSpPr>
          <p:cNvPr id="16" name="Text 8"/>
          <p:cNvSpPr/>
          <p:nvPr/>
        </p:nvSpPr>
        <p:spPr>
          <a:xfrm>
            <a:off x="7997823" y="5373291"/>
            <a:ext cx="3532397" cy="302419"/>
          </a:xfrm>
          <a:prstGeom prst="rect">
            <a:avLst/>
          </a:prstGeom>
          <a:noFill/>
          <a:ln/>
        </p:spPr>
        <p:txBody>
          <a:bodyPr wrap="none" lIns="0" tIns="0" rIns="0" bIns="0" rtlCol="0" anchor="t"/>
          <a:lstStyle/>
          <a:p>
            <a:pPr algn="l" indent="0" marL="0">
              <a:lnSpc>
                <a:spcPct val="133000"/>
              </a:lnSpc>
              <a:buNone/>
            </a:pPr>
            <a:r>
              <a:rPr lang="en-US" sz="1450" dirty="0">
                <a:solidFill>
                  <a:srgbClr val="272525"/>
                </a:solidFill>
                <a:latin typeface="Inter" pitchFamily="34" charset="0"/>
                <a:ea typeface="Inter" pitchFamily="34" charset="-122"/>
                <a:cs typeface="Inter" pitchFamily="34" charset="-120"/>
              </a:rPr>
              <a:t>Positive response drives brand affinity</a:t>
            </a:r>
            <a:endParaRPr lang="en-US" sz="1450" dirty="0"/>
          </a:p>
        </p:txBody>
      </p:sp>
      <p:pic>
        <p:nvPicPr>
          <p:cNvPr id="17" name="Image 6" descr="preencoded.png">    </p:cNvPr>
          <p:cNvPicPr>
            <a:picLocks noChangeAspect="1"/>
          </p:cNvPicPr>
          <p:nvPr/>
        </p:nvPicPr>
        <p:blipFill>
          <a:blip r:embed="rId10"/>
          <a:stretch>
            <a:fillRect/>
          </a:stretch>
        </p:blipFill>
        <p:spPr>
          <a:xfrm>
            <a:off x="4193772" y="2040731"/>
            <a:ext cx="3804051" cy="3804146"/>
          </a:xfrm>
          <a:prstGeom prst="rect">
            <a:avLst/>
          </a:prstGeom>
        </p:spPr>
      </p:pic>
      <p:pic>
        <p:nvPicPr>
          <p:cNvPr id="18" name="Image 7"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452530" y="4658122"/>
            <a:ext cx="265800" cy="265807"/>
          </a:xfrm>
          <a:prstGeom prst="rect">
            <a:avLst/>
          </a:prstGeom>
        </p:spPr>
      </p:pic>
      <p:sp>
        <p:nvSpPr>
          <p:cNvPr id="19" name="Text 9"/>
          <p:cNvSpPr/>
          <p:nvPr/>
        </p:nvSpPr>
        <p:spPr>
          <a:xfrm>
            <a:off x="1594802" y="4783733"/>
            <a:ext cx="2598970" cy="324941"/>
          </a:xfrm>
          <a:prstGeom prst="rect">
            <a:avLst/>
          </a:prstGeom>
          <a:noFill/>
          <a:ln/>
        </p:spPr>
        <p:txBody>
          <a:bodyPr wrap="none" lIns="0" tIns="0" rIns="0" bIns="0" rtlCol="0" anchor="t"/>
          <a:lstStyle/>
          <a:p>
            <a:pPr algn="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Trustworthiness</a:t>
            </a:r>
            <a:endParaRPr lang="en-US" sz="2000" dirty="0"/>
          </a:p>
        </p:txBody>
      </p:sp>
      <p:sp>
        <p:nvSpPr>
          <p:cNvPr id="20" name="Text 10"/>
          <p:cNvSpPr/>
          <p:nvPr/>
        </p:nvSpPr>
        <p:spPr>
          <a:xfrm>
            <a:off x="661475" y="5222081"/>
            <a:ext cx="3532298" cy="604838"/>
          </a:xfrm>
          <a:prstGeom prst="rect">
            <a:avLst/>
          </a:prstGeom>
          <a:noFill/>
          <a:ln/>
        </p:spPr>
        <p:txBody>
          <a:bodyPr wrap="square" lIns="0" tIns="0" rIns="0" bIns="0" rtlCol="0" anchor="t">
            <a:normAutofit/>
          </a:bodyPr>
          <a:lstStyle/>
          <a:p>
            <a:pPr algn="r" indent="0" marL="0">
              <a:lnSpc>
                <a:spcPct val="133000"/>
              </a:lnSpc>
              <a:buNone/>
            </a:pPr>
            <a:r>
              <a:rPr lang="en-US" sz="1450" dirty="0">
                <a:solidFill>
                  <a:srgbClr val="272525"/>
                </a:solidFill>
                <a:latin typeface="Inter" pitchFamily="34" charset="0"/>
                <a:ea typeface="Inter" pitchFamily="34" charset="-122"/>
                <a:cs typeface="Inter" pitchFamily="34" charset="-120"/>
              </a:rPr>
              <a:t>Confidence in message — linked to likeability</a:t>
            </a:r>
            <a:endParaRPr lang="en-US" sz="1450" dirty="0"/>
          </a:p>
        </p:txBody>
      </p:sp>
      <p:pic>
        <p:nvPicPr>
          <p:cNvPr id="21" name="Image 8" descr="preencoded.png">    </p:cNvPr>
          <p:cNvPicPr>
            <a:picLocks noChangeAspect="1"/>
          </p:cNvPicPr>
          <p:nvPr/>
        </p:nvPicPr>
        <p:blipFill>
          <a:blip r:embed="rId13"/>
          <a:stretch>
            <a:fillRect/>
          </a:stretch>
        </p:blipFill>
        <p:spPr>
          <a:xfrm>
            <a:off x="4193772" y="2040731"/>
            <a:ext cx="3804051" cy="3804146"/>
          </a:xfrm>
          <a:prstGeom prst="rect">
            <a:avLst/>
          </a:prstGeom>
        </p:spPr>
      </p:pic>
      <p:pic>
        <p:nvPicPr>
          <p:cNvPr id="22" name="Image 9" descr="preencoded.png">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73067" y="4658122"/>
            <a:ext cx="265800" cy="265807"/>
          </a:xfrm>
          <a:prstGeom prst="rect">
            <a:avLst/>
          </a:prstGeom>
        </p:spPr>
      </p:pic>
      <p:sp>
        <p:nvSpPr>
          <p:cNvPr id="23" name="Text 11"/>
          <p:cNvSpPr/>
          <p:nvPr/>
        </p:nvSpPr>
        <p:spPr>
          <a:xfrm>
            <a:off x="1216788" y="3421162"/>
            <a:ext cx="2598970" cy="324941"/>
          </a:xfrm>
          <a:prstGeom prst="rect">
            <a:avLst/>
          </a:prstGeom>
          <a:noFill/>
          <a:ln/>
        </p:spPr>
        <p:txBody>
          <a:bodyPr wrap="none" lIns="0" tIns="0" rIns="0" bIns="0" rtlCol="0" anchor="t"/>
          <a:lstStyle/>
          <a:p>
            <a:pPr algn="r" indent="0" marL="0">
              <a:lnSpc>
                <a:spcPct val="104000"/>
              </a:lnSpc>
              <a:buNone/>
            </a:pPr>
            <a:r>
              <a:rPr lang="en-US" sz="2000" b="1" dirty="0">
                <a:solidFill>
                  <a:srgbClr val="272525"/>
                </a:solidFill>
                <a:latin typeface="Petrona Bold" pitchFamily="34" charset="0"/>
                <a:ea typeface="Petrona Bold" pitchFamily="34" charset="-122"/>
                <a:cs typeface="Petrona Bold" pitchFamily="34" charset="-120"/>
              </a:rPr>
              <a:t>Expertise</a:t>
            </a:r>
            <a:endParaRPr lang="en-US" sz="2000" dirty="0"/>
          </a:p>
        </p:txBody>
      </p:sp>
      <p:sp>
        <p:nvSpPr>
          <p:cNvPr id="24" name="Text 12"/>
          <p:cNvSpPr/>
          <p:nvPr/>
        </p:nvSpPr>
        <p:spPr>
          <a:xfrm>
            <a:off x="661475" y="3859510"/>
            <a:ext cx="3154284" cy="604838"/>
          </a:xfrm>
          <a:prstGeom prst="rect">
            <a:avLst/>
          </a:prstGeom>
          <a:noFill/>
          <a:ln/>
        </p:spPr>
        <p:txBody>
          <a:bodyPr wrap="square" lIns="0" tIns="0" rIns="0" bIns="0" rtlCol="0" anchor="t">
            <a:normAutofit/>
          </a:bodyPr>
          <a:lstStyle/>
          <a:p>
            <a:pPr algn="r" indent="0" marL="0">
              <a:lnSpc>
                <a:spcPct val="133000"/>
              </a:lnSpc>
              <a:buNone/>
            </a:pPr>
            <a:r>
              <a:rPr lang="en-US" sz="1450" dirty="0">
                <a:solidFill>
                  <a:srgbClr val="272525"/>
                </a:solidFill>
                <a:latin typeface="Inter" pitchFamily="34" charset="0"/>
                <a:ea typeface="Inter" pitchFamily="34" charset="-122"/>
                <a:cs typeface="Inter" pitchFamily="34" charset="-120"/>
              </a:rPr>
              <a:t>Higher expertise = more persuasive</a:t>
            </a:r>
            <a:endParaRPr lang="en-US" sz="1450" dirty="0"/>
          </a:p>
        </p:txBody>
      </p:sp>
      <p:pic>
        <p:nvPicPr>
          <p:cNvPr id="25" name="Image 10" descr="preencoded.png">    </p:cNvPr>
          <p:cNvPicPr>
            <a:picLocks noChangeAspect="1"/>
          </p:cNvPicPr>
          <p:nvPr/>
        </p:nvPicPr>
        <p:blipFill>
          <a:blip r:embed="rId16"/>
          <a:stretch>
            <a:fillRect/>
          </a:stretch>
        </p:blipFill>
        <p:spPr>
          <a:xfrm>
            <a:off x="4193772" y="2040731"/>
            <a:ext cx="3804051" cy="3804146"/>
          </a:xfrm>
          <a:prstGeom prst="rect">
            <a:avLst/>
          </a:prstGeom>
        </p:spPr>
      </p:pic>
      <p:pic>
        <p:nvPicPr>
          <p:cNvPr id="26" name="Image 11" descr="preencoded.png">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983236" y="3809802"/>
            <a:ext cx="265800" cy="265807"/>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DFAF7">
              <a:alpha val="85000"/>
            </a:srgbClr>
          </a:solidFill>
          <a:ln/>
        </p:spPr>
      </p:sp>
      <p:sp>
        <p:nvSpPr>
          <p:cNvPr id="4" name="Text 1"/>
          <p:cNvSpPr/>
          <p:nvPr/>
        </p:nvSpPr>
        <p:spPr>
          <a:xfrm>
            <a:off x="661475" y="624681"/>
            <a:ext cx="4508090" cy="487263"/>
          </a:xfrm>
          <a:prstGeom prst="rect">
            <a:avLst/>
          </a:prstGeom>
          <a:noFill/>
          <a:ln/>
        </p:spPr>
        <p:txBody>
          <a:bodyPr wrap="none" lIns="0" tIns="0" rIns="0" bIns="0" rtlCol="0" anchor="t"/>
          <a:lstStyle/>
          <a:p>
            <a:pPr algn="l" indent="0" marL="0">
              <a:lnSpc>
                <a:spcPct val="104000"/>
              </a:lnSpc>
              <a:buNone/>
            </a:pPr>
            <a:r>
              <a:rPr lang="en-US" sz="3050" b="1" dirty="0">
                <a:solidFill>
                  <a:srgbClr val="F95F88"/>
                </a:solidFill>
                <a:latin typeface="Petrona Bold" pitchFamily="34" charset="0"/>
                <a:ea typeface="Petrona Bold" pitchFamily="34" charset="-122"/>
                <a:cs typeface="Petrona Bold" pitchFamily="34" charset="-120"/>
              </a:rPr>
              <a:t>The MECCAS Model</a:t>
            </a:r>
            <a:endParaRPr lang="en-US" sz="3050" dirty="0"/>
          </a:p>
        </p:txBody>
      </p:sp>
      <p:sp>
        <p:nvSpPr>
          <p:cNvPr id="5" name="Text 2"/>
          <p:cNvSpPr/>
          <p:nvPr/>
        </p:nvSpPr>
        <p:spPr>
          <a:xfrm>
            <a:off x="661475" y="1271389"/>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The Means-End Conceptual Chain in Advertising Strategy (MECCAS) model links product attributes to deep-seated consumer values, illustrating how advertising messages can be structured to resonate profoundly.</a:t>
            </a:r>
            <a:endParaRPr lang="en-US" sz="1100" dirty="0"/>
          </a:p>
        </p:txBody>
      </p:sp>
      <p:pic>
        <p:nvPicPr>
          <p:cNvPr id="6" name="Image 1" descr="preencoded.png">    </p:cNvPr>
          <p:cNvPicPr>
            <a:picLocks noChangeAspect="1"/>
          </p:cNvPicPr>
          <p:nvPr/>
        </p:nvPicPr>
        <p:blipFill>
          <a:blip r:embed="rId2"/>
          <a:stretch>
            <a:fillRect/>
          </a:stretch>
        </p:blipFill>
        <p:spPr>
          <a:xfrm>
            <a:off x="2386846" y="1787823"/>
            <a:ext cx="7417904" cy="3929062"/>
          </a:xfrm>
          <a:prstGeom prst="rect">
            <a:avLst/>
          </a:prstGeom>
        </p:spPr>
      </p:pic>
      <p:sp>
        <p:nvSpPr>
          <p:cNvPr id="7" name="Text 3"/>
          <p:cNvSpPr/>
          <p:nvPr/>
        </p:nvSpPr>
        <p:spPr>
          <a:xfrm>
            <a:off x="3283476" y="4595914"/>
            <a:ext cx="1964481" cy="252190"/>
          </a:xfrm>
          <a:prstGeom prst="rect">
            <a:avLst/>
          </a:prstGeom>
          <a:noFill/>
          <a:ln/>
        </p:spPr>
        <p:txBody>
          <a:bodyPr wrap="none" lIns="0" tIns="0" rIns="0" bIns="0" rtlCol="0" anchor="t"/>
          <a:lstStyle/>
          <a:p>
            <a:pPr algn="r" indent="0" marL="0">
              <a:lnSpc>
                <a:spcPct val="104000"/>
              </a:lnSpc>
              <a:buNone/>
            </a:pPr>
            <a:r>
              <a:rPr lang="en-US" sz="1550" b="1" dirty="0">
                <a:solidFill>
                  <a:srgbClr val="F95F88"/>
                </a:solidFill>
                <a:latin typeface="Petrona Bold" pitchFamily="34" charset="0"/>
                <a:ea typeface="Petrona Bold" pitchFamily="34" charset="-122"/>
                <a:cs typeface="Petrona Bold" pitchFamily="34" charset="-120"/>
              </a:rPr>
              <a:t>Attributes</a:t>
            </a:r>
            <a:endParaRPr lang="en-US" sz="1550" dirty="0"/>
          </a:p>
        </p:txBody>
      </p:sp>
      <p:sp>
        <p:nvSpPr>
          <p:cNvPr id="8" name="Text 4"/>
          <p:cNvSpPr/>
          <p:nvPr/>
        </p:nvSpPr>
        <p:spPr>
          <a:xfrm>
            <a:off x="3283476" y="4913316"/>
            <a:ext cx="1964481" cy="320968"/>
          </a:xfrm>
          <a:prstGeom prst="rect">
            <a:avLst/>
          </a:prstGeom>
          <a:noFill/>
          <a:ln/>
        </p:spPr>
        <p:txBody>
          <a:bodyPr wrap="square" lIns="0" tIns="0" rIns="0" bIns="0" rtlCol="0" anchor="t">
            <a:normAutofit/>
          </a:bodyPr>
          <a:lstStyle/>
          <a:p>
            <a:pPr algn="r" indent="0" marL="0">
              <a:lnSpc>
                <a:spcPct val="91000"/>
              </a:lnSpc>
              <a:buNone/>
            </a:pPr>
            <a:r>
              <a:rPr lang="en-US" sz="1150" dirty="0">
                <a:solidFill>
                  <a:srgbClr val="272525"/>
                </a:solidFill>
                <a:latin typeface="Inter" pitchFamily="34" charset="0"/>
                <a:ea typeface="Inter" pitchFamily="34" charset="-122"/>
                <a:cs typeface="Inter" pitchFamily="34" charset="-120"/>
              </a:rPr>
              <a:t>Product features and tangible qualities.</a:t>
            </a:r>
            <a:endParaRPr lang="en-US" sz="1150" dirty="0"/>
          </a:p>
        </p:txBody>
      </p:sp>
      <p:sp>
        <p:nvSpPr>
          <p:cNvPr id="9" name="Text 5"/>
          <p:cNvSpPr/>
          <p:nvPr/>
        </p:nvSpPr>
        <p:spPr>
          <a:xfrm>
            <a:off x="2566155" y="2017977"/>
            <a:ext cx="1964481" cy="504379"/>
          </a:xfrm>
          <a:prstGeom prst="rect">
            <a:avLst/>
          </a:prstGeom>
          <a:noFill/>
          <a:ln/>
        </p:spPr>
        <p:txBody>
          <a:bodyPr wrap="square" lIns="0" tIns="0" rIns="0" bIns="0" rtlCol="0" anchor="t">
            <a:normAutofit/>
          </a:bodyPr>
          <a:lstStyle/>
          <a:p>
            <a:pPr algn="r" indent="0" marL="0">
              <a:lnSpc>
                <a:spcPct val="104000"/>
              </a:lnSpc>
              <a:buNone/>
            </a:pPr>
            <a:r>
              <a:rPr lang="en-US" sz="1550" b="1" dirty="0">
                <a:solidFill>
                  <a:srgbClr val="F95F88"/>
                </a:solidFill>
                <a:latin typeface="Petrona Bold" pitchFamily="34" charset="0"/>
                <a:ea typeface="Petrona Bold" pitchFamily="34" charset="-122"/>
                <a:cs typeface="Petrona Bold" pitchFamily="34" charset="-120"/>
              </a:rPr>
              <a:t>Functional Consequences</a:t>
            </a:r>
            <a:endParaRPr lang="en-US" sz="1550" dirty="0"/>
          </a:p>
        </p:txBody>
      </p:sp>
      <p:sp>
        <p:nvSpPr>
          <p:cNvPr id="10" name="Text 6"/>
          <p:cNvSpPr/>
          <p:nvPr/>
        </p:nvSpPr>
        <p:spPr>
          <a:xfrm>
            <a:off x="2566155" y="2587569"/>
            <a:ext cx="1964481" cy="320969"/>
          </a:xfrm>
          <a:prstGeom prst="rect">
            <a:avLst/>
          </a:prstGeom>
          <a:noFill/>
          <a:ln/>
        </p:spPr>
        <p:txBody>
          <a:bodyPr wrap="square" lIns="0" tIns="0" rIns="0" bIns="0" rtlCol="0" anchor="t">
            <a:normAutofit/>
          </a:bodyPr>
          <a:lstStyle/>
          <a:p>
            <a:pPr algn="r" indent="0" marL="0">
              <a:lnSpc>
                <a:spcPct val="91000"/>
              </a:lnSpc>
              <a:buNone/>
            </a:pPr>
            <a:r>
              <a:rPr lang="en-US" sz="1150" dirty="0">
                <a:solidFill>
                  <a:srgbClr val="272525"/>
                </a:solidFill>
                <a:latin typeface="Inter" pitchFamily="34" charset="0"/>
                <a:ea typeface="Inter" pitchFamily="34" charset="-122"/>
                <a:cs typeface="Inter" pitchFamily="34" charset="-120"/>
              </a:rPr>
              <a:t>Immediate benefits from using the product.</a:t>
            </a:r>
            <a:endParaRPr lang="en-US" sz="1150" dirty="0"/>
          </a:p>
        </p:txBody>
      </p:sp>
      <p:sp>
        <p:nvSpPr>
          <p:cNvPr id="11" name="Text 7"/>
          <p:cNvSpPr/>
          <p:nvPr/>
        </p:nvSpPr>
        <p:spPr>
          <a:xfrm>
            <a:off x="6967898" y="2017977"/>
            <a:ext cx="1964481" cy="504379"/>
          </a:xfrm>
          <a:prstGeom prst="rect">
            <a:avLst/>
          </a:prstGeom>
          <a:noFill/>
          <a:ln/>
        </p:spPr>
        <p:txBody>
          <a:bodyPr wrap="square" lIns="0" tIns="0" rIns="0" bIns="0" rtlCol="0" anchor="t">
            <a:normAutofit/>
          </a:bodyPr>
          <a:lstStyle/>
          <a:p>
            <a:pPr algn="l" indent="0" marL="0">
              <a:lnSpc>
                <a:spcPct val="104000"/>
              </a:lnSpc>
              <a:buNone/>
            </a:pPr>
            <a:r>
              <a:rPr lang="en-US" sz="1550" b="1" dirty="0">
                <a:solidFill>
                  <a:srgbClr val="F95F88"/>
                </a:solidFill>
                <a:latin typeface="Petrona Bold" pitchFamily="34" charset="0"/>
                <a:ea typeface="Petrona Bold" pitchFamily="34" charset="-122"/>
                <a:cs typeface="Petrona Bold" pitchFamily="34" charset="-120"/>
              </a:rPr>
              <a:t>Psychosocial Consequences</a:t>
            </a:r>
            <a:endParaRPr lang="en-US" sz="1550" dirty="0"/>
          </a:p>
        </p:txBody>
      </p:sp>
      <p:sp>
        <p:nvSpPr>
          <p:cNvPr id="12" name="Text 8"/>
          <p:cNvSpPr/>
          <p:nvPr/>
        </p:nvSpPr>
        <p:spPr>
          <a:xfrm>
            <a:off x="6967898" y="2587569"/>
            <a:ext cx="1964481" cy="320969"/>
          </a:xfrm>
          <a:prstGeom prst="rect">
            <a:avLst/>
          </a:prstGeom>
          <a:noFill/>
          <a:ln/>
        </p:spPr>
        <p:txBody>
          <a:bodyPr wrap="square" lIns="0" tIns="0" rIns="0" bIns="0" rtlCol="0" anchor="t">
            <a:normAutofit/>
          </a:bodyPr>
          <a:lstStyle/>
          <a:p>
            <a:pPr algn="l" indent="0" marL="0">
              <a:lnSpc>
                <a:spcPct val="91000"/>
              </a:lnSpc>
              <a:buNone/>
            </a:pPr>
            <a:r>
              <a:rPr lang="en-US" sz="1150" dirty="0">
                <a:solidFill>
                  <a:srgbClr val="272525"/>
                </a:solidFill>
                <a:latin typeface="Inter" pitchFamily="34" charset="0"/>
                <a:ea typeface="Inter" pitchFamily="34" charset="-122"/>
                <a:cs typeface="Inter" pitchFamily="34" charset="-120"/>
              </a:rPr>
              <a:t>Social and emotional effects for the user.</a:t>
            </a:r>
            <a:endParaRPr lang="en-US" sz="1150" dirty="0"/>
          </a:p>
        </p:txBody>
      </p:sp>
      <p:sp>
        <p:nvSpPr>
          <p:cNvPr id="13" name="Text 9"/>
          <p:cNvSpPr/>
          <p:nvPr/>
        </p:nvSpPr>
        <p:spPr>
          <a:xfrm>
            <a:off x="7660765" y="4596042"/>
            <a:ext cx="1964481" cy="252190"/>
          </a:xfrm>
          <a:prstGeom prst="rect">
            <a:avLst/>
          </a:prstGeom>
          <a:noFill/>
          <a:ln/>
        </p:spPr>
        <p:txBody>
          <a:bodyPr wrap="none" lIns="0" tIns="0" rIns="0" bIns="0" rtlCol="0" anchor="t"/>
          <a:lstStyle/>
          <a:p>
            <a:pPr algn="l" indent="0" marL="0">
              <a:lnSpc>
                <a:spcPct val="104000"/>
              </a:lnSpc>
              <a:buNone/>
            </a:pPr>
            <a:r>
              <a:rPr lang="en-US" sz="1550" b="1" dirty="0">
                <a:solidFill>
                  <a:srgbClr val="F95F88"/>
                </a:solidFill>
                <a:latin typeface="Petrona Bold" pitchFamily="34" charset="0"/>
                <a:ea typeface="Petrona Bold" pitchFamily="34" charset="-122"/>
                <a:cs typeface="Petrona Bold" pitchFamily="34" charset="-120"/>
              </a:rPr>
              <a:t>Values</a:t>
            </a:r>
            <a:endParaRPr lang="en-US" sz="1550" dirty="0"/>
          </a:p>
        </p:txBody>
      </p:sp>
      <p:sp>
        <p:nvSpPr>
          <p:cNvPr id="14" name="Text 10"/>
          <p:cNvSpPr/>
          <p:nvPr/>
        </p:nvSpPr>
        <p:spPr>
          <a:xfrm>
            <a:off x="7660765" y="4913443"/>
            <a:ext cx="1964481" cy="320969"/>
          </a:xfrm>
          <a:prstGeom prst="rect">
            <a:avLst/>
          </a:prstGeom>
          <a:noFill/>
          <a:ln/>
        </p:spPr>
        <p:txBody>
          <a:bodyPr wrap="square" lIns="0" tIns="0" rIns="0" bIns="0" rtlCol="0" anchor="t">
            <a:normAutofit/>
          </a:bodyPr>
          <a:lstStyle/>
          <a:p>
            <a:pPr algn="l" indent="0" marL="0">
              <a:lnSpc>
                <a:spcPct val="91000"/>
              </a:lnSpc>
              <a:buNone/>
            </a:pPr>
            <a:r>
              <a:rPr lang="en-US" sz="1150" dirty="0">
                <a:solidFill>
                  <a:srgbClr val="272525"/>
                </a:solidFill>
                <a:latin typeface="Inter" pitchFamily="34" charset="0"/>
                <a:ea typeface="Inter" pitchFamily="34" charset="-122"/>
                <a:cs typeface="Inter" pitchFamily="34" charset="-120"/>
              </a:rPr>
              <a:t>Deep personal motivations and core drivers.</a:t>
            </a:r>
            <a:endParaRPr lang="en-US" sz="1150" dirty="0"/>
          </a:p>
        </p:txBody>
      </p:sp>
      <p:sp>
        <p:nvSpPr>
          <p:cNvPr id="15" name="Text 11"/>
          <p:cNvSpPr/>
          <p:nvPr/>
        </p:nvSpPr>
        <p:spPr>
          <a:xfrm>
            <a:off x="661475" y="5836444"/>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Consider running shoes: </a:t>
            </a:r>
            <a:pPr algn="l" indent="0" marL="0">
              <a:lnSpc>
                <a:spcPct val="117000"/>
              </a:lnSpc>
              <a:buNone/>
            </a:pPr>
            <a:r>
              <a:rPr lang="en-US" sz="1100" b="1" dirty="0">
                <a:solidFill>
                  <a:srgbClr val="272525"/>
                </a:solidFill>
                <a:latin typeface="Inter Bold" pitchFamily="34" charset="0"/>
                <a:ea typeface="Inter Bold" pitchFamily="34" charset="-122"/>
                <a:cs typeface="Inter Bold" pitchFamily="34" charset="-120"/>
              </a:rPr>
              <a:t>Lightweight material</a:t>
            </a:r>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 (Attribute) enables you to </a:t>
            </a:r>
            <a:pPr algn="l" indent="0" marL="0">
              <a:lnSpc>
                <a:spcPct val="117000"/>
              </a:lnSpc>
              <a:buNone/>
            </a:pPr>
            <a:r>
              <a:rPr lang="en-US" sz="1100" b="1" dirty="0">
                <a:solidFill>
                  <a:srgbClr val="272525"/>
                </a:solidFill>
                <a:latin typeface="Inter Bold" pitchFamily="34" charset="0"/>
                <a:ea typeface="Inter Bold" pitchFamily="34" charset="-122"/>
                <a:cs typeface="Inter Bold" pitchFamily="34" charset="-120"/>
              </a:rPr>
              <a:t>run faster and longer</a:t>
            </a:r>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 (Functional Consequence). This makes you </a:t>
            </a:r>
            <a:pPr algn="l" indent="0" marL="0">
              <a:lnSpc>
                <a:spcPct val="117000"/>
              </a:lnSpc>
              <a:buNone/>
            </a:pPr>
            <a:r>
              <a:rPr lang="en-US" sz="1100" b="1" dirty="0">
                <a:solidFill>
                  <a:srgbClr val="272525"/>
                </a:solidFill>
                <a:latin typeface="Inter Bold" pitchFamily="34" charset="0"/>
                <a:ea typeface="Inter Bold" pitchFamily="34" charset="-122"/>
                <a:cs typeface="Inter Bold" pitchFamily="34" charset="-120"/>
              </a:rPr>
              <a:t>feel confident and accomplished</a:t>
            </a:r>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 (Psychosocial Consequence), ultimately tapping into values of </a:t>
            </a:r>
            <a:pPr algn="l" indent="0" marL="0">
              <a:lnSpc>
                <a:spcPct val="117000"/>
              </a:lnSpc>
              <a:buNone/>
            </a:pPr>
            <a:r>
              <a:rPr lang="en-US" sz="1100" b="1" dirty="0">
                <a:solidFill>
                  <a:srgbClr val="272525"/>
                </a:solidFill>
                <a:latin typeface="Inter Bold" pitchFamily="34" charset="0"/>
                <a:ea typeface="Inter Bold" pitchFamily="34" charset="-122"/>
                <a:cs typeface="Inter Bold" pitchFamily="34" charset="-120"/>
              </a:rPr>
              <a:t>self-esteem and achievement</a:t>
            </a:r>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 (Values).</a:t>
            </a:r>
            <a:endParaRPr lang="en-US" sz="11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661475" y="748705"/>
            <a:ext cx="4565635" cy="487263"/>
          </a:xfrm>
          <a:prstGeom prst="rect">
            <a:avLst/>
          </a:prstGeom>
          <a:noFill/>
          <a:ln/>
        </p:spPr>
        <p:txBody>
          <a:bodyPr wrap="none" lIns="0" tIns="0" rIns="0" bIns="0" rtlCol="0" anchor="t"/>
          <a:lstStyle/>
          <a:p>
            <a:pPr algn="l" indent="0" marL="0">
              <a:lnSpc>
                <a:spcPct val="104000"/>
              </a:lnSpc>
              <a:buNone/>
            </a:pPr>
            <a:r>
              <a:rPr lang="en-US" sz="3050" b="1" dirty="0">
                <a:solidFill>
                  <a:srgbClr val="F95F88"/>
                </a:solidFill>
                <a:latin typeface="Petrona Bold" pitchFamily="34" charset="0"/>
                <a:ea typeface="Petrona Bold" pitchFamily="34" charset="-122"/>
                <a:cs typeface="Petrona Bold" pitchFamily="34" charset="-120"/>
              </a:rPr>
              <a:t>Putting It All Together</a:t>
            </a:r>
            <a:endParaRPr lang="en-US" sz="3050" dirty="0"/>
          </a:p>
        </p:txBody>
      </p:sp>
      <p:pic>
        <p:nvPicPr>
          <p:cNvPr id="3" name="Image 0" descr="preencoded.png">    </p:cNvPr>
          <p:cNvPicPr>
            <a:picLocks noChangeAspect="1"/>
          </p:cNvPicPr>
          <p:nvPr/>
        </p:nvPicPr>
        <p:blipFill>
          <a:blip r:embed="rId1"/>
          <a:stretch>
            <a:fillRect/>
          </a:stretch>
        </p:blipFill>
        <p:spPr>
          <a:xfrm>
            <a:off x="3794129" y="1448594"/>
            <a:ext cx="4603436" cy="4342606"/>
          </a:xfrm>
          <a:prstGeom prst="rect">
            <a:avLst/>
          </a:prstGeom>
        </p:spPr>
      </p:pic>
      <p:sp>
        <p:nvSpPr>
          <p:cNvPr id="4" name="Text 1"/>
          <p:cNvSpPr/>
          <p:nvPr/>
        </p:nvSpPr>
        <p:spPr>
          <a:xfrm>
            <a:off x="4236111" y="4100995"/>
            <a:ext cx="1461395" cy="504381"/>
          </a:xfrm>
          <a:prstGeom prst="rect">
            <a:avLst/>
          </a:prstGeom>
          <a:noFill/>
          <a:ln/>
        </p:spPr>
        <p:txBody>
          <a:bodyPr wrap="square" lIns="0" tIns="0" rIns="0" bIns="0" rtlCol="0" anchor="t">
            <a:normAutofit/>
          </a:bodyPr>
          <a:lstStyle/>
          <a:p>
            <a:pPr algn="ctr" indent="0" marL="0">
              <a:lnSpc>
                <a:spcPct val="104000"/>
              </a:lnSpc>
              <a:buNone/>
            </a:pPr>
            <a:r>
              <a:rPr lang="en-US" sz="1550" b="1" dirty="0">
                <a:solidFill>
                  <a:srgbClr val="FFFFFF"/>
                </a:solidFill>
                <a:latin typeface="Petrona Bold" pitchFamily="34" charset="0"/>
                <a:ea typeface="Petrona Bold" pitchFamily="34" charset="-122"/>
                <a:cs typeface="Petrona Bold" pitchFamily="34" charset="-120"/>
              </a:rPr>
              <a:t>Message Strategy</a:t>
            </a:r>
            <a:endParaRPr lang="en-US" sz="1550" dirty="0"/>
          </a:p>
        </p:txBody>
      </p:sp>
      <p:sp>
        <p:nvSpPr>
          <p:cNvPr id="5" name="Text 2"/>
          <p:cNvSpPr/>
          <p:nvPr/>
        </p:nvSpPr>
        <p:spPr>
          <a:xfrm>
            <a:off x="4236111" y="4670589"/>
            <a:ext cx="1461395" cy="481455"/>
          </a:xfrm>
          <a:prstGeom prst="rect">
            <a:avLst/>
          </a:prstGeom>
          <a:noFill/>
          <a:ln/>
        </p:spPr>
        <p:txBody>
          <a:bodyPr wrap="square" lIns="0" tIns="0" rIns="0" bIns="0" rtlCol="0" anchor="t">
            <a:normAutofit/>
          </a:bodyPr>
          <a:lstStyle/>
          <a:p>
            <a:pPr algn="ctr" indent="0" marL="0">
              <a:lnSpc>
                <a:spcPct val="91000"/>
              </a:lnSpc>
              <a:buNone/>
            </a:pPr>
            <a:r>
              <a:rPr lang="en-US" sz="1150" dirty="0">
                <a:solidFill>
                  <a:srgbClr val="FFFFFF"/>
                </a:solidFill>
                <a:latin typeface="Inter" pitchFamily="34" charset="0"/>
                <a:ea typeface="Inter" pitchFamily="34" charset="-122"/>
                <a:cs typeface="Inter" pitchFamily="34" charset="-120"/>
              </a:rPr>
              <a:t>Cognitive, affective, conative intents that guide tone.</a:t>
            </a:r>
            <a:endParaRPr lang="en-US" sz="1150" dirty="0"/>
          </a:p>
        </p:txBody>
      </p:sp>
      <p:sp>
        <p:nvSpPr>
          <p:cNvPr id="6" name="Text 3"/>
          <p:cNvSpPr/>
          <p:nvPr/>
        </p:nvSpPr>
        <p:spPr>
          <a:xfrm>
            <a:off x="5336551" y="2141551"/>
            <a:ext cx="1461394" cy="252191"/>
          </a:xfrm>
          <a:prstGeom prst="rect">
            <a:avLst/>
          </a:prstGeom>
          <a:noFill/>
          <a:ln/>
        </p:spPr>
        <p:txBody>
          <a:bodyPr wrap="none" lIns="0" tIns="0" rIns="0" bIns="0" rtlCol="0" anchor="t"/>
          <a:lstStyle/>
          <a:p>
            <a:pPr algn="ctr" indent="0" marL="0">
              <a:lnSpc>
                <a:spcPct val="104000"/>
              </a:lnSpc>
              <a:buNone/>
            </a:pPr>
            <a:r>
              <a:rPr lang="en-US" sz="1550" b="1" dirty="0">
                <a:solidFill>
                  <a:srgbClr val="FFFFFF"/>
                </a:solidFill>
                <a:latin typeface="Petrona Bold" pitchFamily="34" charset="0"/>
                <a:ea typeface="Petrona Bold" pitchFamily="34" charset="-122"/>
                <a:cs typeface="Petrona Bold" pitchFamily="34" charset="-120"/>
              </a:rPr>
              <a:t>Appeal Type</a:t>
            </a:r>
            <a:endParaRPr lang="en-US" sz="1550" dirty="0"/>
          </a:p>
        </p:txBody>
      </p:sp>
      <p:sp>
        <p:nvSpPr>
          <p:cNvPr id="7" name="Text 4"/>
          <p:cNvSpPr/>
          <p:nvPr/>
        </p:nvSpPr>
        <p:spPr>
          <a:xfrm>
            <a:off x="5336551" y="2458955"/>
            <a:ext cx="1461394" cy="641939"/>
          </a:xfrm>
          <a:prstGeom prst="rect">
            <a:avLst/>
          </a:prstGeom>
          <a:noFill/>
          <a:ln/>
        </p:spPr>
        <p:txBody>
          <a:bodyPr wrap="square" lIns="0" tIns="0" rIns="0" bIns="0" rtlCol="0" anchor="t">
            <a:normAutofit/>
          </a:bodyPr>
          <a:lstStyle/>
          <a:p>
            <a:pPr algn="ctr" indent="0" marL="0">
              <a:lnSpc>
                <a:spcPct val="91000"/>
              </a:lnSpc>
              <a:buNone/>
            </a:pPr>
            <a:r>
              <a:rPr lang="en-US" sz="1150" dirty="0">
                <a:solidFill>
                  <a:srgbClr val="FFFFFF"/>
                </a:solidFill>
                <a:latin typeface="Inter" pitchFamily="34" charset="0"/>
                <a:ea typeface="Inter" pitchFamily="34" charset="-122"/>
                <a:cs typeface="Inter" pitchFamily="34" charset="-120"/>
              </a:rPr>
              <a:t>Fear, humor, sex, music, rational, emotional, scarcity choices.</a:t>
            </a:r>
            <a:endParaRPr lang="en-US" sz="1150" dirty="0"/>
          </a:p>
        </p:txBody>
      </p:sp>
      <p:sp>
        <p:nvSpPr>
          <p:cNvPr id="8" name="Text 5"/>
          <p:cNvSpPr/>
          <p:nvPr/>
        </p:nvSpPr>
        <p:spPr>
          <a:xfrm>
            <a:off x="6502075" y="3940510"/>
            <a:ext cx="1461395" cy="504381"/>
          </a:xfrm>
          <a:prstGeom prst="rect">
            <a:avLst/>
          </a:prstGeom>
          <a:noFill/>
          <a:ln/>
        </p:spPr>
        <p:txBody>
          <a:bodyPr wrap="square" lIns="0" tIns="0" rIns="0" bIns="0" rtlCol="0" anchor="t">
            <a:normAutofit/>
          </a:bodyPr>
          <a:lstStyle/>
          <a:p>
            <a:pPr algn="ctr" indent="0" marL="0">
              <a:lnSpc>
                <a:spcPct val="104000"/>
              </a:lnSpc>
              <a:buNone/>
            </a:pPr>
            <a:r>
              <a:rPr lang="en-US" sz="1550" b="1" dirty="0">
                <a:solidFill>
                  <a:srgbClr val="FFFFFF"/>
                </a:solidFill>
                <a:latin typeface="Petrona Bold" pitchFamily="34" charset="0"/>
                <a:ea typeface="Petrona Bold" pitchFamily="34" charset="-122"/>
                <a:cs typeface="Petrona Bold" pitchFamily="34" charset="-120"/>
              </a:rPr>
              <a:t>Executional Framework</a:t>
            </a:r>
            <a:endParaRPr lang="en-US" sz="1550" dirty="0"/>
          </a:p>
        </p:txBody>
      </p:sp>
      <p:sp>
        <p:nvSpPr>
          <p:cNvPr id="9" name="Text 6"/>
          <p:cNvSpPr/>
          <p:nvPr/>
        </p:nvSpPr>
        <p:spPr>
          <a:xfrm>
            <a:off x="6502075" y="4510104"/>
            <a:ext cx="1461395" cy="802424"/>
          </a:xfrm>
          <a:prstGeom prst="rect">
            <a:avLst/>
          </a:prstGeom>
          <a:noFill/>
          <a:ln/>
        </p:spPr>
        <p:txBody>
          <a:bodyPr wrap="square" lIns="0" tIns="0" rIns="0" bIns="0" rtlCol="0" anchor="t">
            <a:normAutofit/>
          </a:bodyPr>
          <a:lstStyle/>
          <a:p>
            <a:pPr algn="ctr" indent="0" marL="0">
              <a:lnSpc>
                <a:spcPct val="91000"/>
              </a:lnSpc>
              <a:buNone/>
            </a:pPr>
            <a:r>
              <a:rPr lang="en-US" sz="1150" dirty="0">
                <a:solidFill>
                  <a:srgbClr val="FFFFFF"/>
                </a:solidFill>
                <a:latin typeface="Inter" pitchFamily="34" charset="0"/>
                <a:ea typeface="Inter" pitchFamily="34" charset="-122"/>
                <a:cs typeface="Inter" pitchFamily="34" charset="-120"/>
              </a:rPr>
              <a:t>Animation, storytelling, testimonial, demonstration approaches.</a:t>
            </a:r>
            <a:endParaRPr lang="en-US" sz="1150" dirty="0"/>
          </a:p>
        </p:txBody>
      </p:sp>
      <p:sp>
        <p:nvSpPr>
          <p:cNvPr id="10" name="Text 7"/>
          <p:cNvSpPr/>
          <p:nvPr/>
        </p:nvSpPr>
        <p:spPr>
          <a:xfrm>
            <a:off x="661475" y="5910759"/>
            <a:ext cx="11478330" cy="198438"/>
          </a:xfrm>
          <a:prstGeom prst="rect">
            <a:avLst/>
          </a:prstGeom>
          <a:noFill/>
          <a:ln/>
        </p:spPr>
        <p:txBody>
          <a:bodyPr wrap="none" lIns="0" tIns="0" rIns="0" bIns="0" rtlCol="0" anchor="t"/>
          <a:lstStyle/>
          <a:p>
            <a:pPr algn="l" indent="0" marL="0">
              <a:lnSpc>
                <a:spcPct val="117000"/>
              </a:lnSpc>
              <a:buNone/>
            </a:pPr>
            <a:r>
              <a:rPr lang="en-US" sz="1100" dirty="0">
                <a:solidFill>
                  <a:srgbClr val="272525"/>
                </a:solidFill>
                <a:latin typeface="Inter" pitchFamily="34" charset="0"/>
                <a:ea typeface="Inter" pitchFamily="34" charset="-122"/>
                <a:cs typeface="Inter" pitchFamily="34" charset="-120"/>
              </a:rPr>
              <a:t>All three elements must align — and mesh with the chosen media — for a successful campaign.</a:t>
            </a:r>
            <a:endParaRPr lang="en-US" sz="11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661475" y="589459"/>
            <a:ext cx="9721111" cy="552252"/>
          </a:xfrm>
          <a:prstGeom prst="rect">
            <a:avLst/>
          </a:prstGeom>
          <a:noFill/>
          <a:ln/>
        </p:spPr>
        <p:txBody>
          <a:bodyPr wrap="none" lIns="0" tIns="0" rIns="0" bIns="0" rtlCol="0" anchor="t"/>
          <a:lstStyle/>
          <a:p>
            <a:pPr algn="l" indent="0" marL="0">
              <a:lnSpc>
                <a:spcPct val="104000"/>
              </a:lnSpc>
              <a:buNone/>
            </a:pPr>
            <a:r>
              <a:rPr lang="en-US" sz="3450" b="1" dirty="0">
                <a:solidFill>
                  <a:srgbClr val="F95F88"/>
                </a:solidFill>
                <a:latin typeface="Petrona Bold" pitchFamily="34" charset="0"/>
                <a:ea typeface="Petrona Bold" pitchFamily="34" charset="-122"/>
                <a:cs typeface="Petrona Bold" pitchFamily="34" charset="-120"/>
              </a:rPr>
              <a:t>Ethical Considerations in Advertising Design</a:t>
            </a:r>
            <a:endParaRPr lang="en-US" sz="3450" dirty="0"/>
          </a:p>
        </p:txBody>
      </p:sp>
      <p:sp>
        <p:nvSpPr>
          <p:cNvPr id="3" name="Text 1"/>
          <p:cNvSpPr/>
          <p:nvPr/>
        </p:nvSpPr>
        <p:spPr>
          <a:xfrm>
            <a:off x="661475" y="1414760"/>
            <a:ext cx="10868745"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Navigating the complex landscape of advertising requires a deep understanding of ethical responsibilities to ensure fairness, respect, and trust with consumers.</a:t>
            </a:r>
            <a:endParaRPr lang="en-US" sz="12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043807"/>
            <a:ext cx="3531901" cy="2182118"/>
          </a:xfrm>
          <a:prstGeom prst="rect">
            <a:avLst/>
          </a:prstGeom>
        </p:spPr>
      </p:pic>
      <p:sp>
        <p:nvSpPr>
          <p:cNvPr id="5" name="Text 2"/>
          <p:cNvSpPr/>
          <p:nvPr/>
        </p:nvSpPr>
        <p:spPr>
          <a:xfrm>
            <a:off x="917354" y="2223492"/>
            <a:ext cx="2837188"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Truthfulness and Deception</a:t>
            </a:r>
            <a:endParaRPr lang="en-US" sz="1700" dirty="0"/>
          </a:p>
        </p:txBody>
      </p:sp>
      <p:sp>
        <p:nvSpPr>
          <p:cNvPr id="6" name="Text 3"/>
          <p:cNvSpPr/>
          <p:nvPr/>
        </p:nvSpPr>
        <p:spPr>
          <a:xfrm>
            <a:off x="917354" y="2581473"/>
            <a:ext cx="3096341" cy="1188641"/>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Advertisements must be honest and avoid misleading claims, false promises, or hidden information that could deceive consumers. Transparency is key to maintaining trust.</a:t>
            </a:r>
            <a:endParaRPr lang="en-US" sz="125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29897" y="2043807"/>
            <a:ext cx="3531901" cy="2182118"/>
          </a:xfrm>
          <a:prstGeom prst="rect">
            <a:avLst/>
          </a:prstGeom>
        </p:spPr>
      </p:pic>
      <p:sp>
        <p:nvSpPr>
          <p:cNvPr id="8" name="Text 4"/>
          <p:cNvSpPr/>
          <p:nvPr/>
        </p:nvSpPr>
        <p:spPr>
          <a:xfrm>
            <a:off x="4585776" y="2223492"/>
            <a:ext cx="3096341" cy="552252"/>
          </a:xfrm>
          <a:prstGeom prst="rect">
            <a:avLst/>
          </a:prstGeom>
          <a:noFill/>
          <a:ln/>
        </p:spPr>
        <p:txBody>
          <a:bodyPr wrap="square" lIns="0" tIns="0" rIns="0" bIns="0" rtlCol="0" anchor="t">
            <a:normAutofit/>
          </a:bodyPr>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Targeting Vulnerable Audiences</a:t>
            </a:r>
            <a:endParaRPr lang="en-US" sz="1700" dirty="0"/>
          </a:p>
        </p:txBody>
      </p:sp>
      <p:sp>
        <p:nvSpPr>
          <p:cNvPr id="9" name="Text 5"/>
          <p:cNvSpPr/>
          <p:nvPr/>
        </p:nvSpPr>
        <p:spPr>
          <a:xfrm>
            <a:off x="4585776" y="2857599"/>
            <a:ext cx="3096341" cy="1188641"/>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Special care is needed when advertising to children, the elderly, or those in financial distress. Exploiting vulnerabilities through manipulative tactics is highly unethical.</a:t>
            </a:r>
            <a:endParaRPr lang="en-US" sz="125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98319" y="2043807"/>
            <a:ext cx="3531901" cy="2182118"/>
          </a:xfrm>
          <a:prstGeom prst="rect">
            <a:avLst/>
          </a:prstGeom>
        </p:spPr>
      </p:pic>
      <p:sp>
        <p:nvSpPr>
          <p:cNvPr id="11" name="Text 6"/>
          <p:cNvSpPr/>
          <p:nvPr/>
        </p:nvSpPr>
        <p:spPr>
          <a:xfrm>
            <a:off x="8254198" y="2223492"/>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Stereotyping</a:t>
            </a:r>
            <a:endParaRPr lang="en-US" sz="1700" dirty="0"/>
          </a:p>
        </p:txBody>
      </p:sp>
      <p:sp>
        <p:nvSpPr>
          <p:cNvPr id="12" name="Text 7"/>
          <p:cNvSpPr/>
          <p:nvPr/>
        </p:nvSpPr>
        <p:spPr>
          <a:xfrm>
            <a:off x="8254198" y="2581473"/>
            <a:ext cx="3096341"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Avoiding harmful stereotypes is crucial. Advertising should promote diversity and inclusion, challenging traditional biases rather than reinforcing them.</a:t>
            </a:r>
            <a:endParaRPr lang="en-US" sz="125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362450"/>
            <a:ext cx="3531901" cy="1905992"/>
          </a:xfrm>
          <a:prstGeom prst="rect">
            <a:avLst/>
          </a:prstGeom>
        </p:spPr>
      </p:pic>
      <p:sp>
        <p:nvSpPr>
          <p:cNvPr id="14" name="Text 8"/>
          <p:cNvSpPr/>
          <p:nvPr/>
        </p:nvSpPr>
        <p:spPr>
          <a:xfrm>
            <a:off x="917354" y="4542135"/>
            <a:ext cx="2976290"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Privacy in Digital Advertising</a:t>
            </a:r>
            <a:endParaRPr lang="en-US" sz="1700" dirty="0"/>
          </a:p>
        </p:txBody>
      </p:sp>
      <p:sp>
        <p:nvSpPr>
          <p:cNvPr id="15" name="Text 9"/>
          <p:cNvSpPr/>
          <p:nvPr/>
        </p:nvSpPr>
        <p:spPr>
          <a:xfrm>
            <a:off x="917354" y="4900116"/>
            <a:ext cx="3096341" cy="1188641"/>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With pervasive data collection, advertisers must respect consumer privacy. This includes transparent data usage, clear consent, and robust protection against breaches.</a:t>
            </a:r>
            <a:endParaRPr lang="en-US" sz="125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29897" y="4362450"/>
            <a:ext cx="3531901" cy="1905992"/>
          </a:xfrm>
          <a:prstGeom prst="rect">
            <a:avLst/>
          </a:prstGeom>
        </p:spPr>
      </p:pic>
      <p:sp>
        <p:nvSpPr>
          <p:cNvPr id="17" name="Text 10"/>
          <p:cNvSpPr/>
          <p:nvPr/>
        </p:nvSpPr>
        <p:spPr>
          <a:xfrm>
            <a:off x="4585776" y="4542135"/>
            <a:ext cx="2209149" cy="276126"/>
          </a:xfrm>
          <a:prstGeom prst="rect">
            <a:avLst/>
          </a:prstGeom>
          <a:noFill/>
          <a:ln/>
        </p:spPr>
        <p:txBody>
          <a:bodyPr wrap="none" lIns="0" tIns="0" rIns="0" bIns="0" rtlCol="0" anchor="t"/>
          <a:lstStyle/>
          <a:p>
            <a:pPr algn="l" indent="0" marL="0">
              <a:lnSpc>
                <a:spcPct val="104000"/>
              </a:lnSpc>
              <a:buNone/>
            </a:pPr>
            <a:r>
              <a:rPr lang="en-US" sz="1700" b="1" dirty="0">
                <a:solidFill>
                  <a:srgbClr val="272525"/>
                </a:solidFill>
                <a:latin typeface="Petrona Bold" pitchFamily="34" charset="0"/>
                <a:ea typeface="Petrona Bold" pitchFamily="34" charset="-122"/>
                <a:cs typeface="Petrona Bold" pitchFamily="34" charset="-120"/>
              </a:rPr>
              <a:t>Social Responsibility</a:t>
            </a:r>
            <a:endParaRPr lang="en-US" sz="1700" dirty="0"/>
          </a:p>
        </p:txBody>
      </p:sp>
      <p:sp>
        <p:nvSpPr>
          <p:cNvPr id="18" name="Text 11"/>
          <p:cNvSpPr/>
          <p:nvPr/>
        </p:nvSpPr>
        <p:spPr>
          <a:xfrm>
            <a:off x="4585776" y="4900116"/>
            <a:ext cx="3096341" cy="1188641"/>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272525"/>
                </a:solidFill>
                <a:latin typeface="Inter" pitchFamily="34" charset="0"/>
                <a:ea typeface="Inter" pitchFamily="34" charset="-122"/>
                <a:cs typeface="Inter" pitchFamily="34" charset="-120"/>
              </a:rPr>
              <a:t>Advertisements should not promote unhealthy lifestyles, environmental harm, or cultural insensitivity. Brands have a responsibility to contribute positively to society.</a:t>
            </a:r>
            <a:endParaRPr lang="en-US" sz="12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4571886" cy="6858000"/>
          </a:xfrm>
          <a:prstGeom prst="rect">
            <a:avLst/>
          </a:prstGeom>
        </p:spPr>
      </p:pic>
      <p:sp>
        <p:nvSpPr>
          <p:cNvPr id="3" name="Text 0"/>
          <p:cNvSpPr/>
          <p:nvPr/>
        </p:nvSpPr>
        <p:spPr>
          <a:xfrm>
            <a:off x="5233360" y="634008"/>
            <a:ext cx="3988196" cy="422275"/>
          </a:xfrm>
          <a:prstGeom prst="rect">
            <a:avLst/>
          </a:prstGeom>
          <a:noFill/>
          <a:ln/>
        </p:spPr>
        <p:txBody>
          <a:bodyPr wrap="none" lIns="0" tIns="0" rIns="0" bIns="0" rtlCol="0" anchor="t"/>
          <a:lstStyle/>
          <a:p>
            <a:pPr algn="l" indent="0" marL="0">
              <a:lnSpc>
                <a:spcPct val="104000"/>
              </a:lnSpc>
              <a:buNone/>
            </a:pPr>
            <a:r>
              <a:rPr lang="en-US" sz="2650" b="1" dirty="0">
                <a:solidFill>
                  <a:srgbClr val="F95F88"/>
                </a:solidFill>
                <a:latin typeface="Petrona Bold" pitchFamily="34" charset="0"/>
                <a:ea typeface="Petrona Bold" pitchFamily="34" charset="-122"/>
                <a:cs typeface="Petrona Bold" pitchFamily="34" charset="-120"/>
              </a:rPr>
              <a:t>Key Takeaways</a:t>
            </a:r>
            <a:endParaRPr lang="en-US" sz="2650" dirty="0"/>
          </a:p>
        </p:txBody>
      </p:sp>
      <p:sp>
        <p:nvSpPr>
          <p:cNvPr id="4" name="Shape 1"/>
          <p:cNvSpPr/>
          <p:nvPr/>
        </p:nvSpPr>
        <p:spPr>
          <a:xfrm>
            <a:off x="5233360" y="1176040"/>
            <a:ext cx="276417" cy="276423"/>
          </a:xfrm>
          <a:prstGeom prst="roundRect">
            <a:avLst>
              <a:gd name="adj" fmla="val 18668"/>
            </a:avLst>
          </a:prstGeom>
          <a:solidFill>
            <a:srgbClr val="E0D7F4"/>
          </a:solidFill>
          <a:ln w="6350">
            <a:solidFill>
              <a:srgbClr val="C6BDDA"/>
            </a:solidFill>
            <a:prstDash val="solid"/>
          </a:ln>
        </p:spPr>
      </p:sp>
      <p:sp>
        <p:nvSpPr>
          <p:cNvPr id="5" name="Text 2"/>
          <p:cNvSpPr/>
          <p:nvPr/>
        </p:nvSpPr>
        <p:spPr>
          <a:xfrm>
            <a:off x="5589547" y="1218208"/>
            <a:ext cx="1689256" cy="211138"/>
          </a:xfrm>
          <a:prstGeom prst="rect">
            <a:avLst/>
          </a:prstGeom>
          <a:noFill/>
          <a:ln/>
        </p:spPr>
        <p:txBody>
          <a:bodyPr wrap="none" lIns="0" tIns="0" rIns="0" bIns="0" rtlCol="0" anchor="t"/>
          <a:lstStyle/>
          <a:p>
            <a:pPr algn="l" indent="0" marL="0">
              <a:lnSpc>
                <a:spcPct val="104000"/>
              </a:lnSpc>
              <a:buNone/>
            </a:pPr>
            <a:r>
              <a:rPr lang="en-US" sz="1300" b="1" dirty="0">
                <a:solidFill>
                  <a:srgbClr val="272525"/>
                </a:solidFill>
                <a:latin typeface="Petrona Bold" pitchFamily="34" charset="0"/>
                <a:ea typeface="Petrona Bold" pitchFamily="34" charset="-122"/>
                <a:cs typeface="Petrona Bold" pitchFamily="34" charset="-120"/>
              </a:rPr>
              <a:t>3 Message Strategies</a:t>
            </a:r>
            <a:endParaRPr lang="en-US" sz="1300" dirty="0"/>
          </a:p>
        </p:txBody>
      </p:sp>
      <p:sp>
        <p:nvSpPr>
          <p:cNvPr id="6" name="Text 3"/>
          <p:cNvSpPr/>
          <p:nvPr/>
        </p:nvSpPr>
        <p:spPr>
          <a:xfrm>
            <a:off x="5589547" y="1477169"/>
            <a:ext cx="5940673" cy="162123"/>
          </a:xfrm>
          <a:prstGeom prst="rect">
            <a:avLst/>
          </a:prstGeom>
          <a:noFill/>
          <a:ln/>
        </p:spPr>
        <p:txBody>
          <a:bodyPr wrap="none" lIns="0" tIns="0" rIns="0" bIns="0" rtlCol="0" anchor="t"/>
          <a:lstStyle/>
          <a:p>
            <a:pPr algn="l" indent="0" marL="0">
              <a:lnSpc>
                <a:spcPct val="110000"/>
              </a:lnSpc>
              <a:buNone/>
            </a:pPr>
            <a:r>
              <a:rPr lang="en-US" sz="950" dirty="0">
                <a:solidFill>
                  <a:srgbClr val="272525"/>
                </a:solidFill>
                <a:latin typeface="Inter" pitchFamily="34" charset="0"/>
                <a:ea typeface="Inter" pitchFamily="34" charset="-122"/>
                <a:cs typeface="Inter" pitchFamily="34" charset="-120"/>
              </a:rPr>
              <a:t>Cognitive, Affective, Conative — each targets a different stage of the hierarchy of effects</a:t>
            </a:r>
            <a:endParaRPr lang="en-US" sz="950" dirty="0"/>
          </a:p>
        </p:txBody>
      </p:sp>
      <p:sp>
        <p:nvSpPr>
          <p:cNvPr id="7" name="Shape 4"/>
          <p:cNvSpPr/>
          <p:nvPr/>
        </p:nvSpPr>
        <p:spPr>
          <a:xfrm>
            <a:off x="5233360" y="1798935"/>
            <a:ext cx="276417" cy="276423"/>
          </a:xfrm>
          <a:prstGeom prst="roundRect">
            <a:avLst>
              <a:gd name="adj" fmla="val 18668"/>
            </a:avLst>
          </a:prstGeom>
          <a:solidFill>
            <a:srgbClr val="E0D7F4"/>
          </a:solidFill>
          <a:ln w="6350">
            <a:solidFill>
              <a:srgbClr val="C6BDDA"/>
            </a:solidFill>
            <a:prstDash val="solid"/>
          </a:ln>
        </p:spPr>
      </p:sp>
      <p:sp>
        <p:nvSpPr>
          <p:cNvPr id="8" name="Text 5"/>
          <p:cNvSpPr/>
          <p:nvPr/>
        </p:nvSpPr>
        <p:spPr>
          <a:xfrm>
            <a:off x="5589547" y="1841103"/>
            <a:ext cx="1689256" cy="211138"/>
          </a:xfrm>
          <a:prstGeom prst="rect">
            <a:avLst/>
          </a:prstGeom>
          <a:noFill/>
          <a:ln/>
        </p:spPr>
        <p:txBody>
          <a:bodyPr wrap="none" lIns="0" tIns="0" rIns="0" bIns="0" rtlCol="0" anchor="t"/>
          <a:lstStyle/>
          <a:p>
            <a:pPr algn="l" indent="0" marL="0">
              <a:lnSpc>
                <a:spcPct val="104000"/>
              </a:lnSpc>
              <a:buNone/>
            </a:pPr>
            <a:r>
              <a:rPr lang="en-US" sz="1300" b="1" dirty="0">
                <a:solidFill>
                  <a:srgbClr val="272525"/>
                </a:solidFill>
                <a:latin typeface="Petrona Bold" pitchFamily="34" charset="0"/>
                <a:ea typeface="Petrona Bold" pitchFamily="34" charset="-122"/>
                <a:cs typeface="Petrona Bold" pitchFamily="34" charset="-120"/>
              </a:rPr>
              <a:t>7 Advertising Appeals</a:t>
            </a:r>
            <a:endParaRPr lang="en-US" sz="1300" dirty="0"/>
          </a:p>
        </p:txBody>
      </p:sp>
      <p:sp>
        <p:nvSpPr>
          <p:cNvPr id="9" name="Text 6"/>
          <p:cNvSpPr/>
          <p:nvPr/>
        </p:nvSpPr>
        <p:spPr>
          <a:xfrm>
            <a:off x="5589547" y="2100064"/>
            <a:ext cx="5940673" cy="162123"/>
          </a:xfrm>
          <a:prstGeom prst="rect">
            <a:avLst/>
          </a:prstGeom>
          <a:noFill/>
          <a:ln/>
        </p:spPr>
        <p:txBody>
          <a:bodyPr wrap="none" lIns="0" tIns="0" rIns="0" bIns="0" rtlCol="0" anchor="t"/>
          <a:lstStyle/>
          <a:p>
            <a:pPr algn="l" indent="0" marL="0">
              <a:lnSpc>
                <a:spcPct val="110000"/>
              </a:lnSpc>
              <a:buNone/>
            </a:pPr>
            <a:r>
              <a:rPr lang="en-US" sz="950" dirty="0">
                <a:solidFill>
                  <a:srgbClr val="272525"/>
                </a:solidFill>
                <a:latin typeface="Inter" pitchFamily="34" charset="0"/>
                <a:ea typeface="Inter" pitchFamily="34" charset="-122"/>
                <a:cs typeface="Inter" pitchFamily="34" charset="-120"/>
              </a:rPr>
              <a:t>Fear, Humor, Sex, Music, Rational, Emotional, Scarcity</a:t>
            </a:r>
            <a:endParaRPr lang="en-US" sz="950" dirty="0"/>
          </a:p>
        </p:txBody>
      </p:sp>
      <p:sp>
        <p:nvSpPr>
          <p:cNvPr id="10" name="Shape 7"/>
          <p:cNvSpPr/>
          <p:nvPr/>
        </p:nvSpPr>
        <p:spPr>
          <a:xfrm>
            <a:off x="5233360" y="2421830"/>
            <a:ext cx="276417" cy="276423"/>
          </a:xfrm>
          <a:prstGeom prst="roundRect">
            <a:avLst>
              <a:gd name="adj" fmla="val 18668"/>
            </a:avLst>
          </a:prstGeom>
          <a:solidFill>
            <a:srgbClr val="E0D7F4"/>
          </a:solidFill>
          <a:ln w="6350">
            <a:solidFill>
              <a:srgbClr val="C6BDDA"/>
            </a:solidFill>
            <a:prstDash val="solid"/>
          </a:ln>
        </p:spPr>
      </p:sp>
      <p:sp>
        <p:nvSpPr>
          <p:cNvPr id="11" name="Text 8"/>
          <p:cNvSpPr/>
          <p:nvPr/>
        </p:nvSpPr>
        <p:spPr>
          <a:xfrm>
            <a:off x="5589547" y="2463998"/>
            <a:ext cx="2048419" cy="211138"/>
          </a:xfrm>
          <a:prstGeom prst="rect">
            <a:avLst/>
          </a:prstGeom>
          <a:noFill/>
          <a:ln/>
        </p:spPr>
        <p:txBody>
          <a:bodyPr wrap="none" lIns="0" tIns="0" rIns="0" bIns="0" rtlCol="0" anchor="t"/>
          <a:lstStyle/>
          <a:p>
            <a:pPr algn="l" indent="0" marL="0">
              <a:lnSpc>
                <a:spcPct val="104000"/>
              </a:lnSpc>
              <a:buNone/>
            </a:pPr>
            <a:r>
              <a:rPr lang="en-US" sz="1300" b="1" dirty="0">
                <a:solidFill>
                  <a:srgbClr val="272525"/>
                </a:solidFill>
                <a:latin typeface="Petrona Bold" pitchFamily="34" charset="0"/>
                <a:ea typeface="Petrona Bold" pitchFamily="34" charset="-122"/>
                <a:cs typeface="Petrona Bold" pitchFamily="34" charset="-120"/>
              </a:rPr>
              <a:t>8 Executional Frameworks</a:t>
            </a:r>
            <a:endParaRPr lang="en-US" sz="1300" dirty="0"/>
          </a:p>
        </p:txBody>
      </p:sp>
      <p:sp>
        <p:nvSpPr>
          <p:cNvPr id="12" name="Text 9"/>
          <p:cNvSpPr/>
          <p:nvPr/>
        </p:nvSpPr>
        <p:spPr>
          <a:xfrm>
            <a:off x="5589547" y="2722959"/>
            <a:ext cx="5940673" cy="162123"/>
          </a:xfrm>
          <a:prstGeom prst="rect">
            <a:avLst/>
          </a:prstGeom>
          <a:noFill/>
          <a:ln/>
        </p:spPr>
        <p:txBody>
          <a:bodyPr wrap="none" lIns="0" tIns="0" rIns="0" bIns="0" rtlCol="0" anchor="t"/>
          <a:lstStyle/>
          <a:p>
            <a:pPr algn="l" indent="0" marL="0">
              <a:lnSpc>
                <a:spcPct val="110000"/>
              </a:lnSpc>
              <a:buNone/>
            </a:pPr>
            <a:r>
              <a:rPr lang="en-US" sz="950" dirty="0">
                <a:solidFill>
                  <a:srgbClr val="272525"/>
                </a:solidFill>
                <a:latin typeface="Inter" pitchFamily="34" charset="0"/>
                <a:ea typeface="Inter" pitchFamily="34" charset="-122"/>
                <a:cs typeface="Inter" pitchFamily="34" charset="-120"/>
              </a:rPr>
              <a:t>Animation to Informative — the "how" of delivering the message</a:t>
            </a:r>
            <a:endParaRPr lang="en-US" sz="950" dirty="0"/>
          </a:p>
        </p:txBody>
      </p:sp>
      <p:sp>
        <p:nvSpPr>
          <p:cNvPr id="13" name="Shape 10"/>
          <p:cNvSpPr/>
          <p:nvPr/>
        </p:nvSpPr>
        <p:spPr>
          <a:xfrm>
            <a:off x="5233360" y="3044726"/>
            <a:ext cx="276417" cy="276423"/>
          </a:xfrm>
          <a:prstGeom prst="roundRect">
            <a:avLst>
              <a:gd name="adj" fmla="val 18668"/>
            </a:avLst>
          </a:prstGeom>
          <a:solidFill>
            <a:srgbClr val="E0D7F4"/>
          </a:solidFill>
          <a:ln w="6350">
            <a:solidFill>
              <a:srgbClr val="C6BDDA"/>
            </a:solidFill>
            <a:prstDash val="solid"/>
          </a:ln>
        </p:spPr>
      </p:sp>
      <p:sp>
        <p:nvSpPr>
          <p:cNvPr id="14" name="Text 11"/>
          <p:cNvSpPr/>
          <p:nvPr/>
        </p:nvSpPr>
        <p:spPr>
          <a:xfrm>
            <a:off x="5589547" y="3086894"/>
            <a:ext cx="1959720" cy="211138"/>
          </a:xfrm>
          <a:prstGeom prst="rect">
            <a:avLst/>
          </a:prstGeom>
          <a:noFill/>
          <a:ln/>
        </p:spPr>
        <p:txBody>
          <a:bodyPr wrap="none" lIns="0" tIns="0" rIns="0" bIns="0" rtlCol="0" anchor="t"/>
          <a:lstStyle/>
          <a:p>
            <a:pPr algn="l" indent="0" marL="0">
              <a:lnSpc>
                <a:spcPct val="104000"/>
              </a:lnSpc>
              <a:buNone/>
            </a:pPr>
            <a:r>
              <a:rPr lang="en-US" sz="1300" b="1" dirty="0">
                <a:solidFill>
                  <a:srgbClr val="272525"/>
                </a:solidFill>
                <a:latin typeface="Petrona Bold" pitchFamily="34" charset="0"/>
                <a:ea typeface="Petrona Bold" pitchFamily="34" charset="-122"/>
                <a:cs typeface="Petrona Bold" pitchFamily="34" charset="-120"/>
              </a:rPr>
              <a:t>Spokesperson Credibility</a:t>
            </a:r>
            <a:endParaRPr lang="en-US" sz="1300" dirty="0"/>
          </a:p>
        </p:txBody>
      </p:sp>
      <p:sp>
        <p:nvSpPr>
          <p:cNvPr id="15" name="Text 12"/>
          <p:cNvSpPr/>
          <p:nvPr/>
        </p:nvSpPr>
        <p:spPr>
          <a:xfrm>
            <a:off x="5589547" y="3345855"/>
            <a:ext cx="5940673" cy="162123"/>
          </a:xfrm>
          <a:prstGeom prst="rect">
            <a:avLst/>
          </a:prstGeom>
          <a:noFill/>
          <a:ln/>
        </p:spPr>
        <p:txBody>
          <a:bodyPr wrap="none" lIns="0" tIns="0" rIns="0" bIns="0" rtlCol="0" anchor="t"/>
          <a:lstStyle/>
          <a:p>
            <a:pPr algn="l" indent="0" marL="0">
              <a:lnSpc>
                <a:spcPct val="110000"/>
              </a:lnSpc>
              <a:buNone/>
            </a:pPr>
            <a:r>
              <a:rPr lang="en-US" sz="950" dirty="0">
                <a:solidFill>
                  <a:srgbClr val="272525"/>
                </a:solidFill>
                <a:latin typeface="Inter" pitchFamily="34" charset="0"/>
                <a:ea typeface="Inter" pitchFamily="34" charset="-122"/>
                <a:cs typeface="Inter" pitchFamily="34" charset="-120"/>
              </a:rPr>
              <a:t>Attractiveness, similarity, likeability, trustworthiness, expertise</a:t>
            </a:r>
            <a:endParaRPr lang="en-US" sz="950" dirty="0"/>
          </a:p>
        </p:txBody>
      </p:sp>
      <p:sp>
        <p:nvSpPr>
          <p:cNvPr id="16" name="Text 13"/>
          <p:cNvSpPr/>
          <p:nvPr/>
        </p:nvSpPr>
        <p:spPr>
          <a:xfrm>
            <a:off x="5233360" y="3627735"/>
            <a:ext cx="3312534" cy="337840"/>
          </a:xfrm>
          <a:prstGeom prst="rect">
            <a:avLst/>
          </a:prstGeom>
          <a:noFill/>
          <a:ln/>
        </p:spPr>
        <p:txBody>
          <a:bodyPr wrap="none" lIns="0" tIns="0" rIns="0" bIns="0" rtlCol="0" anchor="t"/>
          <a:lstStyle/>
          <a:p>
            <a:pPr algn="l" indent="0" marL="0">
              <a:lnSpc>
                <a:spcPct val="104000"/>
              </a:lnSpc>
              <a:buNone/>
            </a:pPr>
            <a:r>
              <a:rPr lang="en-US" sz="2100" b="1" dirty="0">
                <a:solidFill>
                  <a:srgbClr val="F95F88"/>
                </a:solidFill>
                <a:latin typeface="Petrona Bold" pitchFamily="34" charset="0"/>
                <a:ea typeface="Petrona Bold" pitchFamily="34" charset="-122"/>
                <a:cs typeface="Petrona Bold" pitchFamily="34" charset="-120"/>
              </a:rPr>
              <a:t>Review Questions</a:t>
            </a:r>
            <a:endParaRPr lang="en-US" sz="2100" dirty="0"/>
          </a:p>
        </p:txBody>
      </p:sp>
      <p:sp>
        <p:nvSpPr>
          <p:cNvPr id="17" name="Text 14"/>
          <p:cNvSpPr/>
          <p:nvPr/>
        </p:nvSpPr>
        <p:spPr>
          <a:xfrm>
            <a:off x="5233360" y="4085332"/>
            <a:ext cx="6296860" cy="2138561"/>
          </a:xfrm>
          <a:prstGeom prst="rect">
            <a:avLst/>
          </a:prstGeom>
          <a:noFill/>
          <a:ln/>
        </p:spPr>
        <p:txBody>
          <a:bodyPr wrap="square" lIns="0" tIns="0" rIns="0" bIns="0" rtlCol="0" anchor="t">
            <a:normAutofit/>
          </a:bodyPr>
          <a:lstStyle/>
          <a:p>
            <a:pPr algn="l" marL="193040" indent="-193040">
              <a:lnSpc>
                <a:spcPct val="110000"/>
              </a:lnSpc>
              <a:buSzPct val="100000"/>
              <a:buFont typeface="+mj-lt"/>
              <a:buAutoNum type="arabicPeriod" startAt="1"/>
            </a:pPr>
            <a:r>
              <a:rPr lang="en-US" sz="950" dirty="0">
                <a:solidFill>
                  <a:srgbClr val="272525"/>
                </a:solidFill>
                <a:latin typeface="Inter" pitchFamily="34" charset="0"/>
                <a:ea typeface="Inter" pitchFamily="34" charset="-122"/>
                <a:cs typeface="Inter" pitchFamily="34" charset="-120"/>
              </a:rPr>
              <a:t>How do cognitive, affective, and conative message strategies differ in the outcomes they aim to produce?</a:t>
            </a:r>
            <a:endParaRPr lang="en-US" sz="950" dirty="0"/>
          </a:p>
          <a:p>
            <a:pPr algn="l" marL="193040" indent="-193040">
              <a:lnSpc>
                <a:spcPct val="110000"/>
              </a:lnSpc>
              <a:buSzPct val="100000"/>
              <a:buFont typeface="+mj-lt"/>
              <a:buAutoNum type="arabicPeriod" startAt="2"/>
            </a:pPr>
            <a:r>
              <a:rPr lang="en-US" sz="950" dirty="0">
                <a:solidFill>
                  <a:srgbClr val="272525"/>
                </a:solidFill>
                <a:latin typeface="Inter" pitchFamily="34" charset="0"/>
                <a:ea typeface="Inter" pitchFamily="34" charset="-122"/>
                <a:cs typeface="Inter" pitchFamily="34" charset="-120"/>
              </a:rPr>
              <a:t>Which advertising appeals are most effective for highly involved products, and why might others fall short?</a:t>
            </a:r>
            <a:endParaRPr lang="en-US" sz="950" dirty="0"/>
          </a:p>
          <a:p>
            <a:pPr algn="l" marL="193040" indent="-193040">
              <a:lnSpc>
                <a:spcPct val="110000"/>
              </a:lnSpc>
              <a:buSzPct val="100000"/>
              <a:buFont typeface="+mj-lt"/>
              <a:buAutoNum type="arabicPeriod" startAt="3"/>
            </a:pPr>
            <a:r>
              <a:rPr lang="en-US" sz="950" dirty="0">
                <a:solidFill>
                  <a:srgbClr val="272525"/>
                </a:solidFill>
                <a:latin typeface="Inter" pitchFamily="34" charset="0"/>
                <a:ea typeface="Inter" pitchFamily="34" charset="-122"/>
                <a:cs typeface="Inter" pitchFamily="34" charset="-120"/>
              </a:rPr>
              <a:t>How does the choice of executional framework change the way a message is remembered or interpreted?</a:t>
            </a:r>
            <a:endParaRPr lang="en-US" sz="950" dirty="0"/>
          </a:p>
          <a:p>
            <a:pPr algn="l" marL="193040" indent="-193040">
              <a:lnSpc>
                <a:spcPct val="110000"/>
              </a:lnSpc>
              <a:buSzPct val="100000"/>
              <a:buFont typeface="+mj-lt"/>
              <a:buAutoNum type="arabicPeriod" startAt="4"/>
            </a:pPr>
            <a:r>
              <a:rPr lang="en-US" sz="950" dirty="0">
                <a:solidFill>
                  <a:srgbClr val="272525"/>
                </a:solidFill>
                <a:latin typeface="Inter" pitchFamily="34" charset="0"/>
                <a:ea typeface="Inter" pitchFamily="34" charset="-122"/>
                <a:cs typeface="Inter" pitchFamily="34" charset="-120"/>
              </a:rPr>
              <a:t>Which spokesperson characteristics matter most when building trust with an audience, and in what situations?</a:t>
            </a:r>
            <a:endParaRPr lang="en-US" sz="950" dirty="0"/>
          </a:p>
          <a:p>
            <a:pPr algn="l" marL="193040" indent="-193040">
              <a:lnSpc>
                <a:spcPct val="110000"/>
              </a:lnSpc>
              <a:buSzPct val="100000"/>
              <a:buFont typeface="+mj-lt"/>
              <a:buAutoNum type="arabicPeriod" startAt="5"/>
            </a:pPr>
            <a:r>
              <a:rPr lang="en-US" sz="950" dirty="0">
                <a:solidFill>
                  <a:srgbClr val="272525"/>
                </a:solidFill>
                <a:latin typeface="Inter" pitchFamily="34" charset="0"/>
                <a:ea typeface="Inter" pitchFamily="34" charset="-122"/>
                <a:cs typeface="Inter" pitchFamily="34" charset="-120"/>
              </a:rPr>
              <a:t>How would you match an advertising appeal to a specific target audience based on their motivations, values, or decision style?</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2026-07-06T04:04:48Z</dcterms:created>
  <dcterms:modified xsi:type="dcterms:W3CDTF">2026-07-06T04:04:48Z</dcterms:modified>
</cp:coreProperties>
</file>