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autoCompressPictures="0" embedTrueTypeFonts="true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notesMasterIdLst>
    <p:notesMasterId r:id="rId32"/>
  </p:notesMasterIdLst>
  <p:sldSz cx="12191695" cy="6858000"/>
  <p:notesSz cx="6858000" cy="12191695"/>
  <p:embeddedFontLst>
    <p:embeddedFont>
      <p:font typeface="Libre Baskerville"/>
      <p:regular r:id="rId201314"/>
    </p:embeddedFont>
    <p:embeddedFont>
      <p:font typeface="Libre Baskerville Bold"/>
      <p:regular r:id="rId201315"/>
    </p:embeddedFont>
    <p:embeddedFont>
      <p:font typeface="Open Sans Light"/>
      <p:regular r:id="rId201316"/>
    </p:embeddedFont>
    <p:embeddedFont>
      <p:font typeface="Open Sans Bold"/>
      <p:regular r:id="rId201317"/>
    </p:embeddedFont>
    <p:embeddedFont>
      <p:font typeface="Open Sans"/>
      <p:regular r:id="rId201318"/>
    </p:embeddedFont>
    <p:embeddedFont>
      <p:font typeface="Open Sans Medium"/>
      <p:regular r:id="rId201319"/>
    </p:embeddedFont>
    <p:embeddedFont>
      <p:font typeface="Open Sans SemiBold"/>
      <p:regular r:id="rId201320"/>
    </p:embeddedFont>
    <p:embeddedFont>
      <p:font typeface="Open Sans ExtraBold"/>
      <p:regular r:id="rId201321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201314" Target="fonts/201314.fntdata" Type="http://schemas.openxmlformats.org/officeDocument/2006/relationships/font"/><Relationship Id="rId201315" Target="fonts/201315.fntdata" Type="http://schemas.openxmlformats.org/officeDocument/2006/relationships/font"/><Relationship Id="rId201316" Target="fonts/201316.fntdata" Type="http://schemas.openxmlformats.org/officeDocument/2006/relationships/font"/><Relationship Id="rId201317" Target="fonts/201317.fntdata" Type="http://schemas.openxmlformats.org/officeDocument/2006/relationships/font"/><Relationship Id="rId201318" Target="fonts/201318.fntdata" Type="http://schemas.openxmlformats.org/officeDocument/2006/relationships/font"/><Relationship Id="rId201319" Target="fonts/201319.fntdata" Type="http://schemas.openxmlformats.org/officeDocument/2006/relationships/font"/><Relationship Id="rId201320" Target="fonts/201320.fntdata" Type="http://schemas.openxmlformats.org/officeDocument/2006/relationships/font"/><Relationship Id="rId201321" Target="fonts/201321.fntdata" Type="http://schemas.openxmlformats.org/officeDocument/2006/relationships/font"/><Relationship Id="rId201322" Target="fonts/201322.fntdata" Type="http://schemas.openxmlformats.org/officeDocument/2006/relationships/font"/><Relationship Id="rId201323" Target="fonts/201323.fntdata" Type="http://schemas.openxmlformats.org/officeDocument/2006/relationships/font"/><Relationship Id="rId201324" Target="fonts/201324.fntdata" Type="http://schemas.openxmlformats.org/officeDocument/2006/relationships/font"/><Relationship Id="rId201325" Target="fonts/201325.fntdata" Type="http://schemas.openxmlformats.org/officeDocument/2006/relationships/font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4F0FF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BFA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image" Target="../media/image-5-2.png"/><Relationship Id="rId3" Type="http://schemas.openxmlformats.org/officeDocument/2006/relationships/image" Target="../media/image-5-3.svg"/><Relationship Id="rId4" Type="http://schemas.openxmlformats.org/officeDocument/2006/relationships/image" Target="../media/image-5-4.png"/><Relationship Id="rId5" Type="http://schemas.openxmlformats.org/officeDocument/2006/relationships/image" Target="../media/image-5-5.svg"/><Relationship Id="rId6" Type="http://schemas.openxmlformats.org/officeDocument/2006/relationships/image" Target="../media/image-5-2.png"/><Relationship Id="rId7" Type="http://schemas.openxmlformats.org/officeDocument/2006/relationships/image" Target="../media/image-5-3.svg"/><Relationship Id="rId8" Type="http://schemas.openxmlformats.org/officeDocument/2006/relationships/image" Target="../media/image-5-8.png"/><Relationship Id="rId9" Type="http://schemas.openxmlformats.org/officeDocument/2006/relationships/image" Target="../media/image-5-9.svg"/><Relationship Id="rId10" Type="http://schemas.openxmlformats.org/officeDocument/2006/relationships/image" Target="../media/image-5-2.png"/><Relationship Id="rId11" Type="http://schemas.openxmlformats.org/officeDocument/2006/relationships/image" Target="../media/image-5-3.svg"/><Relationship Id="rId12" Type="http://schemas.openxmlformats.org/officeDocument/2006/relationships/image" Target="../media/image-5-12.png"/><Relationship Id="rId13" Type="http://schemas.openxmlformats.org/officeDocument/2006/relationships/image" Target="../media/image-5-13.svg"/><Relationship Id="rId14" Type="http://schemas.openxmlformats.org/officeDocument/2006/relationships/slideLayout" Target="../slideLayouts/slideLayout2.xml"/><Relationship Id="rId1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svg"/><Relationship Id="rId4" Type="http://schemas.openxmlformats.org/officeDocument/2006/relationships/image" Target="../media/image-6-2.png"/><Relationship Id="rId5" Type="http://schemas.openxmlformats.org/officeDocument/2006/relationships/image" Target="../media/image-6-3.svg"/><Relationship Id="rId6" Type="http://schemas.openxmlformats.org/officeDocument/2006/relationships/image" Target="../media/image-6-2.png"/><Relationship Id="rId7" Type="http://schemas.openxmlformats.org/officeDocument/2006/relationships/image" Target="../media/image-6-3.sv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jpe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image" Target="../media/image-7-5.png"/><Relationship Id="rId6" Type="http://schemas.openxmlformats.org/officeDocument/2006/relationships/image" Target="../media/image-7-6.png"/><Relationship Id="rId7" Type="http://schemas.openxmlformats.org/officeDocument/2006/relationships/image" Target="../media/image-7-7.pn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svg"/><Relationship Id="rId3" Type="http://schemas.openxmlformats.org/officeDocument/2006/relationships/image" Target="../media/image-9-3.png"/><Relationship Id="rId4" Type="http://schemas.openxmlformats.org/officeDocument/2006/relationships/image" Target="../media/image-9-4.svg"/><Relationship Id="rId5" Type="http://schemas.openxmlformats.org/officeDocument/2006/relationships/image" Target="../media/image-9-5.png"/><Relationship Id="rId6" Type="http://schemas.openxmlformats.org/officeDocument/2006/relationships/image" Target="../media/image-9-6.svg"/><Relationship Id="rId7" Type="http://schemas.openxmlformats.org/officeDocument/2006/relationships/image" Target="../media/image-9-7.png"/><Relationship Id="rId8" Type="http://schemas.openxmlformats.org/officeDocument/2006/relationships/image" Target="../media/image-9-8.svg"/><Relationship Id="rId9" Type="http://schemas.openxmlformats.org/officeDocument/2006/relationships/image" Target="../media/image-9-9.png"/><Relationship Id="rId10" Type="http://schemas.openxmlformats.org/officeDocument/2006/relationships/image" Target="../media/image-9-10.svg"/><Relationship Id="rId11" Type="http://schemas.openxmlformats.org/officeDocument/2006/relationships/image" Target="../media/image-9-11.png"/><Relationship Id="rId12" Type="http://schemas.openxmlformats.org/officeDocument/2006/relationships/image" Target="../media/image-9-12.svg"/><Relationship Id="rId13" Type="http://schemas.openxmlformats.org/officeDocument/2006/relationships/slideLayout" Target="../slideLayouts/slideLayout2.xml"/><Relationship Id="rId1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svg"/><Relationship Id="rId3" Type="http://schemas.openxmlformats.org/officeDocument/2006/relationships/image" Target="../media/image-11-1.png"/><Relationship Id="rId4" Type="http://schemas.openxmlformats.org/officeDocument/2006/relationships/image" Target="../media/image-11-2.svg"/><Relationship Id="rId5" Type="http://schemas.openxmlformats.org/officeDocument/2006/relationships/image" Target="../media/image-11-5.png"/><Relationship Id="rId6" Type="http://schemas.openxmlformats.org/officeDocument/2006/relationships/image" Target="../media/image-11-6.svg"/><Relationship Id="rId7" Type="http://schemas.openxmlformats.org/officeDocument/2006/relationships/image" Target="../media/image-11-5.png"/><Relationship Id="rId8" Type="http://schemas.openxmlformats.org/officeDocument/2006/relationships/image" Target="../media/image-11-6.svg"/><Relationship Id="rId9" Type="http://schemas.openxmlformats.org/officeDocument/2006/relationships/image" Target="../media/image-11-9.pn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image" Target="../media/image-12-2.png"/><Relationship Id="rId3" Type="http://schemas.openxmlformats.org/officeDocument/2006/relationships/image" Target="../media/image-12-3.svg"/><Relationship Id="rId4" Type="http://schemas.openxmlformats.org/officeDocument/2006/relationships/image" Target="../media/image-12-2.png"/><Relationship Id="rId5" Type="http://schemas.openxmlformats.org/officeDocument/2006/relationships/image" Target="../media/image-12-3.svg"/><Relationship Id="rId6" Type="http://schemas.openxmlformats.org/officeDocument/2006/relationships/image" Target="../media/image-12-2.png"/><Relationship Id="rId7" Type="http://schemas.openxmlformats.org/officeDocument/2006/relationships/image" Target="../media/image-12-3.sv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image" Target="../media/image-14-2.svg"/><Relationship Id="rId3" Type="http://schemas.openxmlformats.org/officeDocument/2006/relationships/image" Target="../media/image-14-1.png"/><Relationship Id="rId4" Type="http://schemas.openxmlformats.org/officeDocument/2006/relationships/image" Target="../media/image-14-2.svg"/><Relationship Id="rId5" Type="http://schemas.openxmlformats.org/officeDocument/2006/relationships/image" Target="../media/image-14-5.png"/><Relationship Id="rId6" Type="http://schemas.openxmlformats.org/officeDocument/2006/relationships/image" Target="../media/image-14-6.sv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jpeg"/><Relationship Id="rId2" Type="http://schemas.openxmlformats.org/officeDocument/2006/relationships/image" Target="../media/image-19-2.png"/><Relationship Id="rId3" Type="http://schemas.openxmlformats.org/officeDocument/2006/relationships/image" Target="../media/image-19-3.svg"/><Relationship Id="rId4" Type="http://schemas.openxmlformats.org/officeDocument/2006/relationships/image" Target="../media/image-19-4.png"/><Relationship Id="rId5" Type="http://schemas.openxmlformats.org/officeDocument/2006/relationships/image" Target="../media/image-19-5.svg"/><Relationship Id="rId6" Type="http://schemas.openxmlformats.org/officeDocument/2006/relationships/image" Target="../media/image-19-6.png"/><Relationship Id="rId7" Type="http://schemas.openxmlformats.org/officeDocument/2006/relationships/image" Target="../media/image-19-7.svg"/><Relationship Id="rId8" Type="http://schemas.openxmlformats.org/officeDocument/2006/relationships/image" Target="../media/image-19-8.png"/><Relationship Id="rId9" Type="http://schemas.openxmlformats.org/officeDocument/2006/relationships/image" Target="../media/image-19-9.sv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2-1.png"/><Relationship Id="rId2" Type="http://schemas.openxmlformats.org/officeDocument/2006/relationships/image" Target="../media/image-22-2.png"/><Relationship Id="rId3" Type="http://schemas.openxmlformats.org/officeDocument/2006/relationships/image" Target="../media/image-22-3.svg"/><Relationship Id="rId4" Type="http://schemas.openxmlformats.org/officeDocument/2006/relationships/image" Target="../media/image-22-2.png"/><Relationship Id="rId5" Type="http://schemas.openxmlformats.org/officeDocument/2006/relationships/image" Target="../media/image-22-3.svg"/><Relationship Id="rId6" Type="http://schemas.openxmlformats.org/officeDocument/2006/relationships/image" Target="../media/image-22-2.png"/><Relationship Id="rId7" Type="http://schemas.openxmlformats.org/officeDocument/2006/relationships/image" Target="../media/image-22-3.svg"/><Relationship Id="rId8" Type="http://schemas.openxmlformats.org/officeDocument/2006/relationships/slideLayout" Target="../slideLayouts/slideLayout2.xml"/><Relationship Id="rId9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3-1.png"/><Relationship Id="rId2" Type="http://schemas.openxmlformats.org/officeDocument/2006/relationships/image" Target="../media/image-23-2.png"/><Relationship Id="rId3" Type="http://schemas.openxmlformats.org/officeDocument/2006/relationships/image" Target="../media/image-23-1.png"/><Relationship Id="rId4" Type="http://schemas.openxmlformats.org/officeDocument/2006/relationships/image" Target="../media/image-23-2.png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4-1.png"/><Relationship Id="rId2" Type="http://schemas.openxmlformats.org/officeDocument/2006/relationships/image" Target="../media/image-24-2.png"/><Relationship Id="rId3" Type="http://schemas.openxmlformats.org/officeDocument/2006/relationships/image" Target="../media/image-24-3.png"/><Relationship Id="rId4" Type="http://schemas.openxmlformats.org/officeDocument/2006/relationships/image" Target="../media/image-24-4.png"/><Relationship Id="rId5" Type="http://schemas.openxmlformats.org/officeDocument/2006/relationships/image" Target="../media/image-24-5.png"/><Relationship Id="rId6" Type="http://schemas.openxmlformats.org/officeDocument/2006/relationships/image" Target="../media/image-24-6.png"/><Relationship Id="rId7" Type="http://schemas.openxmlformats.org/officeDocument/2006/relationships/slideLayout" Target="../slideLayouts/slideLayout2.xml"/><Relationship Id="rId8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5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jpeg"/><Relationship Id="rId2" Type="http://schemas.openxmlformats.org/officeDocument/2006/relationships/image" Target="../media/image-26-2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8-1.png"/><Relationship Id="rId2" Type="http://schemas.openxmlformats.org/officeDocument/2006/relationships/image" Target="../media/image-28-2.svg"/><Relationship Id="rId3" Type="http://schemas.openxmlformats.org/officeDocument/2006/relationships/image" Target="../media/image-28-1.png"/><Relationship Id="rId4" Type="http://schemas.openxmlformats.org/officeDocument/2006/relationships/image" Target="../media/image-28-2.svg"/><Relationship Id="rId5" Type="http://schemas.openxmlformats.org/officeDocument/2006/relationships/image" Target="../media/image-28-1.png"/><Relationship Id="rId6" Type="http://schemas.openxmlformats.org/officeDocument/2006/relationships/image" Target="../media/image-28-2.svg"/><Relationship Id="rId7" Type="http://schemas.openxmlformats.org/officeDocument/2006/relationships/image" Target="../media/image-28-1.png"/><Relationship Id="rId8" Type="http://schemas.openxmlformats.org/officeDocument/2006/relationships/image" Target="../media/image-28-2.svg"/><Relationship Id="rId9" Type="http://schemas.openxmlformats.org/officeDocument/2006/relationships/image" Target="../media/image-28-1.png"/><Relationship Id="rId10" Type="http://schemas.openxmlformats.org/officeDocument/2006/relationships/image" Target="../media/image-28-2.svg"/><Relationship Id="rId11" Type="http://schemas.openxmlformats.org/officeDocument/2006/relationships/image" Target="../media/image-28-1.png"/><Relationship Id="rId12" Type="http://schemas.openxmlformats.org/officeDocument/2006/relationships/image" Target="../media/image-28-2.svg"/><Relationship Id="rId13" Type="http://schemas.openxmlformats.org/officeDocument/2006/relationships/slideLayout" Target="../slideLayouts/slideLayout2.xml"/><Relationship Id="rId1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9-1.jpeg"/><Relationship Id="rId2" Type="http://schemas.openxmlformats.org/officeDocument/2006/relationships/image" Target="../media/image-29-2.png"/><Relationship Id="rId3" Type="http://schemas.openxmlformats.org/officeDocument/2006/relationships/image" Target="../media/image-29-3.svg"/><Relationship Id="rId4" Type="http://schemas.openxmlformats.org/officeDocument/2006/relationships/image" Target="../media/image-29-4.png"/><Relationship Id="rId5" Type="http://schemas.openxmlformats.org/officeDocument/2006/relationships/image" Target="../media/image-29-5.svg"/><Relationship Id="rId6" Type="http://schemas.openxmlformats.org/officeDocument/2006/relationships/image" Target="../media/image-29-6.png"/><Relationship Id="rId7" Type="http://schemas.openxmlformats.org/officeDocument/2006/relationships/image" Target="../media/image-29-7.svg"/><Relationship Id="rId8" Type="http://schemas.openxmlformats.org/officeDocument/2006/relationships/image" Target="../media/image-29-8.png"/><Relationship Id="rId9" Type="http://schemas.openxmlformats.org/officeDocument/2006/relationships/image" Target="../media/image-29-9.svg"/><Relationship Id="rId10" Type="http://schemas.openxmlformats.org/officeDocument/2006/relationships/slideLayout" Target="../slideLayouts/slideLayout2.xml"/><Relationship Id="rId11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261493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Traditional Media Channels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3726259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Lecture 7 · Advertising and Integrated Marketing Communications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4241304"/>
            <a:ext cx="2357577" cy="355203"/>
          </a:xfrm>
          <a:prstGeom prst="roundRect">
            <a:avLst>
              <a:gd name="adj" fmla="val 6386"/>
            </a:avLst>
          </a:prstGeom>
          <a:solidFill>
            <a:srgbClr val="D7D6F5"/>
          </a:solidFill>
          <a:ln/>
        </p:spPr>
      </p:sp>
      <p:sp>
        <p:nvSpPr>
          <p:cNvPr id="6" name="Text 3"/>
          <p:cNvSpPr/>
          <p:nvPr/>
        </p:nvSpPr>
        <p:spPr>
          <a:xfrm>
            <a:off x="774879" y="4297958"/>
            <a:ext cx="2740353" cy="2418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1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BY PROF. FIDELA R. BALADJAIA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200828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765127"/>
            <a:ext cx="10243484" cy="502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1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Module Overview: Traditional Media Channels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661475" y="3471962"/>
            <a:ext cx="10868745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This module delves into the foundational channels that have shaped advertising for decades, providing a comprehensive understanding of their unique strengths and strategic applications.</a:t>
            </a:r>
            <a:endParaRPr lang="en-US" sz="1250" dirty="0"/>
          </a:p>
        </p:txBody>
      </p:sp>
      <p:sp>
        <p:nvSpPr>
          <p:cNvPr id="5" name="Shape 2"/>
          <p:cNvSpPr/>
          <p:nvPr/>
        </p:nvSpPr>
        <p:spPr>
          <a:xfrm>
            <a:off x="661475" y="4101009"/>
            <a:ext cx="361445" cy="361454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6" name="Text 3"/>
          <p:cNvSpPr/>
          <p:nvPr/>
        </p:nvSpPr>
        <p:spPr>
          <a:xfrm>
            <a:off x="1159441" y="4156174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Television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1159441" y="4489053"/>
            <a:ext cx="3011115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Exploring TV's broad reach and unparalleled visual impact.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4341208" y="4101009"/>
            <a:ext cx="361445" cy="361454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9" name="Text 6"/>
          <p:cNvSpPr/>
          <p:nvPr/>
        </p:nvSpPr>
        <p:spPr>
          <a:xfrm>
            <a:off x="4839174" y="4156174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Radio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4839174" y="4489053"/>
            <a:ext cx="3011214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Understanding auditory engagement and local market penetration.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8021040" y="4101009"/>
            <a:ext cx="361445" cy="361454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12" name="Text 9"/>
          <p:cNvSpPr/>
          <p:nvPr/>
        </p:nvSpPr>
        <p:spPr>
          <a:xfrm>
            <a:off x="8519006" y="4156174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Print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8519006" y="4489053"/>
            <a:ext cx="3011115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Analyzing newspapers, magazines, and their targeted readership.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661475" y="5237559"/>
            <a:ext cx="361445" cy="361454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15" name="Text 12"/>
          <p:cNvSpPr/>
          <p:nvPr/>
        </p:nvSpPr>
        <p:spPr>
          <a:xfrm>
            <a:off x="1159441" y="5292725"/>
            <a:ext cx="218424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Out-of-Home (OOH)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1159441" y="5625604"/>
            <a:ext cx="4850981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Grasping environmental advertising, from billboards to transit media.</a:t>
            </a:r>
            <a:endParaRPr lang="en-US" sz="1250" dirty="0"/>
          </a:p>
        </p:txBody>
      </p:sp>
      <p:sp>
        <p:nvSpPr>
          <p:cNvPr id="17" name="Shape 14"/>
          <p:cNvSpPr/>
          <p:nvPr/>
        </p:nvSpPr>
        <p:spPr>
          <a:xfrm>
            <a:off x="6181074" y="5237559"/>
            <a:ext cx="361445" cy="361454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18" name="Text 15"/>
          <p:cNvSpPr/>
          <p:nvPr/>
        </p:nvSpPr>
        <p:spPr>
          <a:xfrm>
            <a:off x="6679041" y="5292725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Planning</a:t>
            </a:r>
            <a:endParaRPr lang="en-US" sz="1550" dirty="0"/>
          </a:p>
        </p:txBody>
      </p:sp>
      <p:sp>
        <p:nvSpPr>
          <p:cNvPr id="19" name="Text 16"/>
          <p:cNvSpPr/>
          <p:nvPr/>
        </p:nvSpPr>
        <p:spPr>
          <a:xfrm>
            <a:off x="6679041" y="5625604"/>
            <a:ext cx="4851080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Strategizing effective campaigns across traditional platforms.</a:t>
            </a:r>
            <a:endParaRPr lang="en-US" sz="12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405037"/>
            <a:ext cx="7449554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Lecture Learning Objectives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373709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Libre Baskerville Light" pitchFamily="34" charset="0"/>
                <a:ea typeface="Libre Baskerville Light" pitchFamily="34" charset="-122"/>
                <a:cs typeface="Libre Baskerville Light" pitchFamily="34" charset="-120"/>
              </a:rPr>
              <a:t>01</a:t>
            </a:r>
            <a:endParaRPr lang="en-US" sz="1450" dirty="0"/>
          </a:p>
        </p:txBody>
      </p:sp>
      <p:sp>
        <p:nvSpPr>
          <p:cNvPr id="4" name="Shape 2"/>
          <p:cNvSpPr/>
          <p:nvPr/>
        </p:nvSpPr>
        <p:spPr>
          <a:xfrm>
            <a:off x="661475" y="2669580"/>
            <a:ext cx="3496877" cy="25400"/>
          </a:xfrm>
          <a:prstGeom prst="rect">
            <a:avLst/>
          </a:prstGeom>
          <a:solidFill>
            <a:srgbClr val="5955EB"/>
          </a:solidFill>
          <a:ln/>
        </p:spPr>
      </p:sp>
      <p:sp>
        <p:nvSpPr>
          <p:cNvPr id="5" name="Text 3"/>
          <p:cNvSpPr/>
          <p:nvPr/>
        </p:nvSpPr>
        <p:spPr>
          <a:xfrm>
            <a:off x="661475" y="2814836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Strategy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661475" y="3223518"/>
            <a:ext cx="349687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Analyze and choose media for campaigns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4347359" y="2373709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Libre Baskerville Light" pitchFamily="34" charset="0"/>
                <a:ea typeface="Libre Baskerville Light" pitchFamily="34" charset="-122"/>
                <a:cs typeface="Libre Baskerville Light" pitchFamily="34" charset="-120"/>
              </a:rPr>
              <a:t>02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4347359" y="2688431"/>
            <a:ext cx="3496877" cy="25400"/>
          </a:xfrm>
          <a:prstGeom prst="rect">
            <a:avLst/>
          </a:prstGeom>
          <a:solidFill>
            <a:srgbClr val="5955EB"/>
          </a:solidFill>
          <a:ln/>
        </p:spPr>
      </p:sp>
      <p:sp>
        <p:nvSpPr>
          <p:cNvPr id="9" name="Text 7"/>
          <p:cNvSpPr/>
          <p:nvPr/>
        </p:nvSpPr>
        <p:spPr>
          <a:xfrm>
            <a:off x="4347359" y="2814836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Planning</a:t>
            </a:r>
            <a:endParaRPr lang="en-US" sz="1850" dirty="0"/>
          </a:p>
        </p:txBody>
      </p:sp>
      <p:sp>
        <p:nvSpPr>
          <p:cNvPr id="10" name="Text 8"/>
          <p:cNvSpPr/>
          <p:nvPr/>
        </p:nvSpPr>
        <p:spPr>
          <a:xfrm>
            <a:off x="4347359" y="3223518"/>
            <a:ext cx="3496877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Elements, individuals, and key terms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8033244" y="2373709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Libre Baskerville Light" pitchFamily="34" charset="0"/>
                <a:ea typeface="Libre Baskerville Light" pitchFamily="34" charset="-122"/>
                <a:cs typeface="Libre Baskerville Light" pitchFamily="34" charset="-120"/>
              </a:rPr>
              <a:t>03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8033244" y="2688431"/>
            <a:ext cx="3496877" cy="25400"/>
          </a:xfrm>
          <a:prstGeom prst="rect">
            <a:avLst/>
          </a:prstGeom>
          <a:solidFill>
            <a:srgbClr val="5955EB"/>
          </a:solidFill>
          <a:ln/>
        </p:spPr>
      </p:sp>
      <p:sp>
        <p:nvSpPr>
          <p:cNvPr id="13" name="Text 11"/>
          <p:cNvSpPr/>
          <p:nvPr/>
        </p:nvSpPr>
        <p:spPr>
          <a:xfrm>
            <a:off x="8033244" y="2814836"/>
            <a:ext cx="271158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Advertising Objectives</a:t>
            </a:r>
            <a:endParaRPr lang="en-US" sz="1850" dirty="0"/>
          </a:p>
        </p:txBody>
      </p:sp>
      <p:sp>
        <p:nvSpPr>
          <p:cNvPr id="14" name="Text 12"/>
          <p:cNvSpPr/>
          <p:nvPr/>
        </p:nvSpPr>
        <p:spPr>
          <a:xfrm>
            <a:off x="8033244" y="3223518"/>
            <a:ext cx="3496877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Primary goals and how to achieve them</a:t>
            </a:r>
            <a:endParaRPr lang="en-US" sz="1450" dirty="0"/>
          </a:p>
        </p:txBody>
      </p:sp>
      <p:sp>
        <p:nvSpPr>
          <p:cNvPr id="15" name="Text 13"/>
          <p:cNvSpPr/>
          <p:nvPr/>
        </p:nvSpPr>
        <p:spPr>
          <a:xfrm>
            <a:off x="661475" y="4159052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Libre Baskerville Light" pitchFamily="34" charset="0"/>
                <a:ea typeface="Libre Baskerville Light" pitchFamily="34" charset="-122"/>
                <a:cs typeface="Libre Baskerville Light" pitchFamily="34" charset="-120"/>
              </a:rPr>
              <a:t>04</a:t>
            </a:r>
            <a:endParaRPr lang="en-US" sz="1450" dirty="0"/>
          </a:p>
        </p:txBody>
      </p:sp>
      <p:sp>
        <p:nvSpPr>
          <p:cNvPr id="16" name="Shape 14"/>
          <p:cNvSpPr/>
          <p:nvPr/>
        </p:nvSpPr>
        <p:spPr>
          <a:xfrm>
            <a:off x="661475" y="4435971"/>
            <a:ext cx="5339820" cy="25400"/>
          </a:xfrm>
          <a:prstGeom prst="rect">
            <a:avLst/>
          </a:prstGeom>
          <a:solidFill>
            <a:srgbClr val="5955EB"/>
          </a:solidFill>
          <a:ln/>
        </p:spPr>
      </p:sp>
      <p:sp>
        <p:nvSpPr>
          <p:cNvPr id="17" name="Text 15"/>
          <p:cNvSpPr/>
          <p:nvPr/>
        </p:nvSpPr>
        <p:spPr>
          <a:xfrm>
            <a:off x="661475" y="4600178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Selection</a:t>
            </a:r>
            <a:endParaRPr lang="en-US" sz="1850" dirty="0"/>
          </a:p>
        </p:txBody>
      </p:sp>
      <p:sp>
        <p:nvSpPr>
          <p:cNvPr id="18" name="Text 16"/>
          <p:cNvSpPr/>
          <p:nvPr/>
        </p:nvSpPr>
        <p:spPr>
          <a:xfrm>
            <a:off x="661475" y="5008860"/>
            <a:ext cx="533982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Advantages, disadvantages, and the media mix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6190301" y="4159052"/>
            <a:ext cx="378014" cy="23624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l" indent="0" marL="0">
              <a:lnSpc>
                <a:spcPct val="100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Libre Baskerville Light" pitchFamily="34" charset="0"/>
                <a:ea typeface="Libre Baskerville Light" pitchFamily="34" charset="-122"/>
                <a:cs typeface="Libre Baskerville Light" pitchFamily="34" charset="-120"/>
              </a:rPr>
              <a:t>05</a:t>
            </a:r>
            <a:endParaRPr lang="en-US" sz="1450" dirty="0"/>
          </a:p>
        </p:txBody>
      </p:sp>
      <p:sp>
        <p:nvSpPr>
          <p:cNvPr id="20" name="Shape 18"/>
          <p:cNvSpPr/>
          <p:nvPr/>
        </p:nvSpPr>
        <p:spPr>
          <a:xfrm>
            <a:off x="6190301" y="4435971"/>
            <a:ext cx="5339820" cy="25400"/>
          </a:xfrm>
          <a:prstGeom prst="rect">
            <a:avLst/>
          </a:prstGeom>
          <a:solidFill>
            <a:srgbClr val="5955EB"/>
          </a:solidFill>
          <a:ln/>
        </p:spPr>
      </p:sp>
      <p:sp>
        <p:nvSpPr>
          <p:cNvPr id="21" name="Text 19"/>
          <p:cNvSpPr/>
          <p:nvPr/>
        </p:nvSpPr>
        <p:spPr>
          <a:xfrm>
            <a:off x="6190301" y="4600178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Special Markets</a:t>
            </a:r>
            <a:endParaRPr lang="en-US" sz="1850" dirty="0"/>
          </a:p>
        </p:txBody>
      </p:sp>
      <p:sp>
        <p:nvSpPr>
          <p:cNvPr id="22" name="Text 20"/>
          <p:cNvSpPr/>
          <p:nvPr/>
        </p:nvSpPr>
        <p:spPr>
          <a:xfrm>
            <a:off x="6190301" y="5008860"/>
            <a:ext cx="533982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B2B and international media considerations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952996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Why Media Strategy Matters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417762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Too many ads fall unseen and unheard — like a tree falling in an empty forest.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3235226"/>
            <a:ext cx="3053877" cy="1391543"/>
          </a:xfrm>
          <a:prstGeom prst="roundRect">
            <a:avLst>
              <a:gd name="adj" fmla="val 2038"/>
            </a:avLst>
          </a:prstGeom>
          <a:solidFill>
            <a:srgbClr val="EAE8F3"/>
          </a:solidFill>
          <a:ln/>
        </p:spPr>
      </p:sp>
      <p:sp>
        <p:nvSpPr>
          <p:cNvPr id="6" name="Text 3"/>
          <p:cNvSpPr/>
          <p:nvPr/>
        </p:nvSpPr>
        <p:spPr>
          <a:xfrm>
            <a:off x="850482" y="3424238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200+ Magazines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50482" y="3832920"/>
            <a:ext cx="2675863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Average consumer reads only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9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3904359" y="3235226"/>
            <a:ext cx="3053976" cy="1391543"/>
          </a:xfrm>
          <a:prstGeom prst="roundRect">
            <a:avLst>
              <a:gd name="adj" fmla="val 2038"/>
            </a:avLst>
          </a:prstGeom>
          <a:solidFill>
            <a:srgbClr val="EAE8F3"/>
          </a:solidFill>
          <a:ln/>
        </p:spPr>
      </p:sp>
      <p:sp>
        <p:nvSpPr>
          <p:cNvPr id="9" name="Text 6"/>
          <p:cNvSpPr/>
          <p:nvPr/>
        </p:nvSpPr>
        <p:spPr>
          <a:xfrm>
            <a:off x="4093366" y="3424238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Radio Stations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4093366" y="3832920"/>
            <a:ext cx="2675962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Listeners tune in to only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3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661475" y="4815780"/>
            <a:ext cx="6296860" cy="1089124"/>
          </a:xfrm>
          <a:prstGeom prst="roundRect">
            <a:avLst>
              <a:gd name="adj" fmla="val 2603"/>
            </a:avLst>
          </a:prstGeom>
          <a:solidFill>
            <a:srgbClr val="EAE8F3"/>
          </a:solidFill>
          <a:ln/>
        </p:spPr>
      </p:sp>
      <p:sp>
        <p:nvSpPr>
          <p:cNvPr id="12" name="Text 9"/>
          <p:cNvSpPr/>
          <p:nvPr/>
        </p:nvSpPr>
        <p:spPr>
          <a:xfrm>
            <a:off x="850482" y="5004792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TV Viewership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850482" y="5413474"/>
            <a:ext cx="591884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Prime-time ratings down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30%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over a decade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177204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558355"/>
            <a:ext cx="7165300" cy="443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The Media Landscape: An Overview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661475" y="3160812"/>
            <a:ext cx="11478330" cy="198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Understanding where and how your message travels is crucial for effective advertising. The modern media landscape is broadly categorized into three distinct types.</a:t>
            </a:r>
            <a:endParaRPr lang="en-US" sz="110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3478808"/>
            <a:ext cx="3552042" cy="2076351"/>
          </a:xfrm>
          <a:prstGeom prst="rect">
            <a:avLst/>
          </a:prstGeom>
        </p:spPr>
      </p:pic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31185" y="3604121"/>
            <a:ext cx="212620" cy="212626"/>
          </a:xfrm>
          <a:prstGeom prst="rect">
            <a:avLst/>
          </a:prstGeom>
        </p:spPr>
      </p:pic>
      <p:sp>
        <p:nvSpPr>
          <p:cNvPr id="7" name="Shape 2"/>
          <p:cNvSpPr/>
          <p:nvPr/>
        </p:nvSpPr>
        <p:spPr>
          <a:xfrm>
            <a:off x="822205" y="4029373"/>
            <a:ext cx="804148" cy="243681"/>
          </a:xfrm>
          <a:prstGeom prst="roundRect">
            <a:avLst>
              <a:gd name="adj" fmla="val 6981"/>
            </a:avLst>
          </a:prstGeom>
          <a:solidFill>
            <a:srgbClr val="D7D6F5"/>
          </a:solidFill>
          <a:ln/>
        </p:spPr>
      </p:sp>
      <p:sp>
        <p:nvSpPr>
          <p:cNvPr id="8" name="Text 3"/>
          <p:cNvSpPr/>
          <p:nvPr/>
        </p:nvSpPr>
        <p:spPr>
          <a:xfrm>
            <a:off x="907234" y="4071838"/>
            <a:ext cx="634091" cy="158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8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PAID MEDIA</a:t>
            </a:r>
            <a:endParaRPr lang="en-US" sz="850" dirty="0"/>
          </a:p>
        </p:txBody>
      </p:sp>
      <p:sp>
        <p:nvSpPr>
          <p:cNvPr id="9" name="Text 4"/>
          <p:cNvSpPr/>
          <p:nvPr/>
        </p:nvSpPr>
        <p:spPr>
          <a:xfrm>
            <a:off x="822205" y="4315520"/>
            <a:ext cx="177200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Direct Investment</a:t>
            </a:r>
            <a:endParaRPr lang="en-US" sz="1350" dirty="0"/>
          </a:p>
        </p:txBody>
      </p:sp>
      <p:sp>
        <p:nvSpPr>
          <p:cNvPr id="10" name="Text 5"/>
          <p:cNvSpPr/>
          <p:nvPr/>
        </p:nvSpPr>
        <p:spPr>
          <a:xfrm>
            <a:off x="822205" y="4600674"/>
            <a:ext cx="323058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Purchased ad placements (TV, print, digital banners, social ads). Offers control over message and audience reach.</a:t>
            </a:r>
            <a:endParaRPr lang="en-US" sz="110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319777" y="3478808"/>
            <a:ext cx="3552042" cy="2076351"/>
          </a:xfrm>
          <a:prstGeom prst="rect">
            <a:avLst/>
          </a:prstGeom>
        </p:spPr>
      </p:pic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89488" y="3604121"/>
            <a:ext cx="212620" cy="212626"/>
          </a:xfrm>
          <a:prstGeom prst="rect">
            <a:avLst/>
          </a:prstGeom>
        </p:spPr>
      </p:pic>
      <p:sp>
        <p:nvSpPr>
          <p:cNvPr id="13" name="Shape 6"/>
          <p:cNvSpPr/>
          <p:nvPr/>
        </p:nvSpPr>
        <p:spPr>
          <a:xfrm>
            <a:off x="4480507" y="4029373"/>
            <a:ext cx="973808" cy="243681"/>
          </a:xfrm>
          <a:prstGeom prst="roundRect">
            <a:avLst>
              <a:gd name="adj" fmla="val 6981"/>
            </a:avLst>
          </a:prstGeom>
          <a:solidFill>
            <a:srgbClr val="D7D6F5"/>
          </a:solidFill>
          <a:ln/>
        </p:spPr>
      </p:sp>
      <p:sp>
        <p:nvSpPr>
          <p:cNvPr id="14" name="Text 7"/>
          <p:cNvSpPr/>
          <p:nvPr/>
        </p:nvSpPr>
        <p:spPr>
          <a:xfrm>
            <a:off x="4565536" y="4071838"/>
            <a:ext cx="803751" cy="158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8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OWNED MEDIA</a:t>
            </a:r>
            <a:endParaRPr lang="en-US" sz="850" dirty="0"/>
          </a:p>
        </p:txBody>
      </p:sp>
      <p:sp>
        <p:nvSpPr>
          <p:cNvPr id="15" name="Text 8"/>
          <p:cNvSpPr/>
          <p:nvPr/>
        </p:nvSpPr>
        <p:spPr>
          <a:xfrm>
            <a:off x="4480507" y="4315520"/>
            <a:ext cx="177200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Brand Platforms</a:t>
            </a:r>
            <a:endParaRPr lang="en-US" sz="1350" dirty="0"/>
          </a:p>
        </p:txBody>
      </p:sp>
      <p:sp>
        <p:nvSpPr>
          <p:cNvPr id="16" name="Text 9"/>
          <p:cNvSpPr/>
          <p:nvPr/>
        </p:nvSpPr>
        <p:spPr>
          <a:xfrm>
            <a:off x="4480507" y="4600674"/>
            <a:ext cx="3230581" cy="5953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Channels directly controlled by the brand (websites, blogs, social profiles, email lists). Builds trust and direct relationships.</a:t>
            </a:r>
            <a:endParaRPr lang="en-US" sz="1100" dirty="0"/>
          </a:p>
        </p:txBody>
      </p:sp>
      <p:pic>
        <p:nvPicPr>
          <p:cNvPr id="17" name="Image 5" descr="preencoded.png">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978079" y="3478808"/>
            <a:ext cx="3552042" cy="2076351"/>
          </a:xfrm>
          <a:prstGeom prst="rect">
            <a:avLst/>
          </a:prstGeom>
        </p:spPr>
      </p:pic>
      <p:pic>
        <p:nvPicPr>
          <p:cNvPr id="18" name="Image 6" descr="preencoded.png">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647790" y="3604121"/>
            <a:ext cx="212620" cy="212626"/>
          </a:xfrm>
          <a:prstGeom prst="rect">
            <a:avLst/>
          </a:prstGeom>
        </p:spPr>
      </p:pic>
      <p:sp>
        <p:nvSpPr>
          <p:cNvPr id="19" name="Shape 10"/>
          <p:cNvSpPr/>
          <p:nvPr/>
        </p:nvSpPr>
        <p:spPr>
          <a:xfrm>
            <a:off x="8138810" y="4029373"/>
            <a:ext cx="985614" cy="243681"/>
          </a:xfrm>
          <a:prstGeom prst="roundRect">
            <a:avLst>
              <a:gd name="adj" fmla="val 6981"/>
            </a:avLst>
          </a:prstGeom>
          <a:solidFill>
            <a:srgbClr val="D7D6F5"/>
          </a:solidFill>
          <a:ln/>
        </p:spPr>
      </p:sp>
      <p:sp>
        <p:nvSpPr>
          <p:cNvPr id="20" name="Text 11"/>
          <p:cNvSpPr/>
          <p:nvPr/>
        </p:nvSpPr>
        <p:spPr>
          <a:xfrm>
            <a:off x="8223838" y="4071838"/>
            <a:ext cx="815558" cy="1587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8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EARNED MEDIA</a:t>
            </a:r>
            <a:endParaRPr lang="en-US" sz="850" dirty="0"/>
          </a:p>
        </p:txBody>
      </p:sp>
      <p:sp>
        <p:nvSpPr>
          <p:cNvPr id="21" name="Text 12"/>
          <p:cNvSpPr/>
          <p:nvPr/>
        </p:nvSpPr>
        <p:spPr>
          <a:xfrm>
            <a:off x="8138810" y="4315520"/>
            <a:ext cx="177200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Organic Visibility</a:t>
            </a:r>
            <a:endParaRPr lang="en-US" sz="1350" dirty="0"/>
          </a:p>
        </p:txBody>
      </p:sp>
      <p:sp>
        <p:nvSpPr>
          <p:cNvPr id="22" name="Text 13"/>
          <p:cNvSpPr/>
          <p:nvPr/>
        </p:nvSpPr>
        <p:spPr>
          <a:xfrm>
            <a:off x="8138810" y="4600674"/>
            <a:ext cx="3230581" cy="7937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Publicity gained through promotional efforts beyond paid advertising (PR, word-of-mouth, reviews, social sharing). Highly credible but less controllable.</a:t>
            </a:r>
            <a:endParaRPr lang="en-US" sz="1100" dirty="0"/>
          </a:p>
        </p:txBody>
      </p:sp>
      <p:sp>
        <p:nvSpPr>
          <p:cNvPr id="23" name="Text 14"/>
          <p:cNvSpPr/>
          <p:nvPr/>
        </p:nvSpPr>
        <p:spPr>
          <a:xfrm>
            <a:off x="661475" y="5674717"/>
            <a:ext cx="10868745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This landscape is further divided into </a:t>
            </a:r>
            <a:pPr algn="l" indent="0" marL="0">
              <a:lnSpc>
                <a:spcPct val="117000"/>
              </a:lnSpc>
              <a:buNone/>
            </a:pPr>
            <a:r>
              <a:rPr lang="en-US" sz="11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traditional channels</a:t>
            </a:r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(TV, Radio, Print, OOH) and </a:t>
            </a:r>
            <a:pPr algn="l" indent="0" marL="0">
              <a:lnSpc>
                <a:spcPct val="117000"/>
              </a:lnSpc>
              <a:buNone/>
            </a:pPr>
            <a:r>
              <a:rPr lang="en-US" sz="11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digital channels</a:t>
            </a:r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(social, search, programmatic) – each with unique strengths for reaching audiences.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34417"/>
            <a:ext cx="4862490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Planning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61475" y="2507456"/>
            <a:ext cx="2735988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What It Involves</a:t>
            </a:r>
            <a:endParaRPr lang="en-US" sz="1650" dirty="0"/>
          </a:p>
        </p:txBody>
      </p:sp>
      <p:sp>
        <p:nvSpPr>
          <p:cNvPr id="4" name="Text 2"/>
          <p:cNvSpPr/>
          <p:nvPr/>
        </p:nvSpPr>
        <p:spPr>
          <a:xfrm>
            <a:off x="661475" y="2926259"/>
            <a:ext cx="3534282" cy="1034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Starts with </a:t>
            </a:r>
            <a:pPr algn="l" indent="0" marL="0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target market analysis</a:t>
            </a:r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understanding how customers make purchase decisions and what media they consume throughout the day.</a:t>
            </a:r>
            <a:endParaRPr lang="en-US" sz="1300" dirty="0"/>
          </a:p>
        </p:txBody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62996" y="1667867"/>
            <a:ext cx="6227408" cy="311685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4991026" y="3095260"/>
            <a:ext cx="1169570" cy="1749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Low Investment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7378185" y="4519349"/>
            <a:ext cx="1399752" cy="1749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Low Reach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9986583" y="3007774"/>
            <a:ext cx="1169570" cy="3499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High Investment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7374686" y="1795792"/>
            <a:ext cx="1399751" cy="1749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High Reach</a:t>
            </a:r>
            <a:endParaRPr lang="en-US" sz="1100" dirty="0"/>
          </a:p>
        </p:txBody>
      </p:sp>
      <p:sp>
        <p:nvSpPr>
          <p:cNvPr id="10" name="Text 7"/>
          <p:cNvSpPr/>
          <p:nvPr/>
        </p:nvSpPr>
        <p:spPr>
          <a:xfrm>
            <a:off x="6708055" y="3833648"/>
            <a:ext cx="1200676" cy="2659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9000"/>
              </a:lnSpc>
              <a:buNone/>
            </a:pPr>
            <a:r>
              <a:rPr lang="en-US" sz="8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Media Schedule - Timing &amp; Placements</a:t>
            </a:r>
            <a:endParaRPr lang="en-US" sz="850" dirty="0"/>
          </a:p>
        </p:txBody>
      </p:sp>
      <p:sp>
        <p:nvSpPr>
          <p:cNvPr id="11" name="Text 8"/>
          <p:cNvSpPr/>
          <p:nvPr/>
        </p:nvSpPr>
        <p:spPr>
          <a:xfrm>
            <a:off x="8356651" y="3773379"/>
            <a:ext cx="1200676" cy="3989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9000"/>
              </a:lnSpc>
              <a:buNone/>
            </a:pPr>
            <a:r>
              <a:rPr lang="en-US" sz="8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Justification &amp; Summary - ROI &amp; Rationale</a:t>
            </a:r>
            <a:endParaRPr lang="en-US" sz="850" dirty="0"/>
          </a:p>
        </p:txBody>
      </p:sp>
      <p:sp>
        <p:nvSpPr>
          <p:cNvPr id="12" name="Text 9"/>
          <p:cNvSpPr/>
          <p:nvPr/>
        </p:nvSpPr>
        <p:spPr>
          <a:xfrm>
            <a:off x="8356651" y="2688934"/>
            <a:ext cx="1200676" cy="2659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9000"/>
              </a:lnSpc>
              <a:buNone/>
            </a:pPr>
            <a:r>
              <a:rPr lang="en-US" sz="8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Advertising Analysis - Channels &amp; Creative</a:t>
            </a:r>
            <a:endParaRPr lang="en-US" sz="850" dirty="0"/>
          </a:p>
        </p:txBody>
      </p:sp>
      <p:sp>
        <p:nvSpPr>
          <p:cNvPr id="13" name="Text 10"/>
          <p:cNvSpPr/>
          <p:nvPr/>
        </p:nvSpPr>
        <p:spPr>
          <a:xfrm>
            <a:off x="6670727" y="2688934"/>
            <a:ext cx="1200676" cy="2659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99000"/>
              </a:lnSpc>
              <a:buNone/>
            </a:pPr>
            <a:r>
              <a:rPr lang="en-US" sz="8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Marketing Analysis - Audience &amp; Insights</a:t>
            </a:r>
            <a:endParaRPr lang="en-US" sz="850" dirty="0"/>
          </a:p>
        </p:txBody>
      </p:sp>
      <p:pic>
        <p:nvPicPr>
          <p:cNvPr id="14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5129213"/>
            <a:ext cx="3520788" cy="994271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926779" y="5318323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Morning</a:t>
            </a:r>
            <a:endParaRPr lang="en-US" sz="1650" dirty="0"/>
          </a:p>
        </p:txBody>
      </p:sp>
      <p:sp>
        <p:nvSpPr>
          <p:cNvPr id="16" name="Text 12"/>
          <p:cNvSpPr/>
          <p:nvPr/>
        </p:nvSpPr>
        <p:spPr>
          <a:xfrm>
            <a:off x="926779" y="5675809"/>
            <a:ext cx="3066378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Radio, news shows, newspapers</a:t>
            </a:r>
            <a:endParaRPr lang="en-US" sz="1300" dirty="0"/>
          </a:p>
        </p:txBody>
      </p:sp>
      <p:pic>
        <p:nvPicPr>
          <p:cNvPr id="17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35354" y="5129213"/>
            <a:ext cx="3520888" cy="994271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4600658" y="5318323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Work Hours</a:t>
            </a:r>
            <a:endParaRPr lang="en-US" sz="1650" dirty="0"/>
          </a:p>
        </p:txBody>
      </p:sp>
      <p:sp>
        <p:nvSpPr>
          <p:cNvPr id="19" name="Text 14"/>
          <p:cNvSpPr/>
          <p:nvPr/>
        </p:nvSpPr>
        <p:spPr>
          <a:xfrm>
            <a:off x="4600658" y="5675809"/>
            <a:ext cx="3066477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Trade journals, websites, office radio</a:t>
            </a:r>
            <a:endParaRPr lang="en-US" sz="1300" dirty="0"/>
          </a:p>
        </p:txBody>
      </p:sp>
      <p:pic>
        <p:nvPicPr>
          <p:cNvPr id="20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09332" y="5129213"/>
            <a:ext cx="3520888" cy="994271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8274637" y="5318323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Evening</a:t>
            </a:r>
            <a:endParaRPr lang="en-US" sz="1650" dirty="0"/>
          </a:p>
        </p:txBody>
      </p:sp>
      <p:sp>
        <p:nvSpPr>
          <p:cNvPr id="22" name="Text 16"/>
          <p:cNvSpPr/>
          <p:nvPr/>
        </p:nvSpPr>
        <p:spPr>
          <a:xfrm>
            <a:off x="8274637" y="5675809"/>
            <a:ext cx="3066477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TV, magazines, leisure internet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1695" cy="131980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880295"/>
            <a:ext cx="4259255" cy="329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0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The Media Plan Document</a:t>
            </a:r>
            <a:endParaRPr lang="en-US" sz="2050" dirty="0"/>
          </a:p>
        </p:txBody>
      </p:sp>
      <p:sp>
        <p:nvSpPr>
          <p:cNvPr id="4" name="Text 1"/>
          <p:cNvSpPr/>
          <p:nvPr/>
        </p:nvSpPr>
        <p:spPr>
          <a:xfrm>
            <a:off x="661475" y="2298601"/>
            <a:ext cx="11478330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8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 comprehensive media plan is a critical roadmap for any successful advertising campaign, detailing how messages will reach the target audience.</a:t>
            </a:r>
            <a:endParaRPr lang="en-US" sz="80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475" y="2496443"/>
            <a:ext cx="527831" cy="52794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248240" y="2496443"/>
            <a:ext cx="1319775" cy="164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Situation Analysis</a:t>
            </a:r>
            <a:endParaRPr lang="en-US" sz="1000" dirty="0"/>
          </a:p>
        </p:txBody>
      </p:sp>
      <p:sp>
        <p:nvSpPr>
          <p:cNvPr id="7" name="Text 3"/>
          <p:cNvSpPr/>
          <p:nvPr/>
        </p:nvSpPr>
        <p:spPr>
          <a:xfrm>
            <a:off x="1248240" y="2696666"/>
            <a:ext cx="10281980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8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Current market conditions, competitive landscape, and brand positioning.</a:t>
            </a:r>
            <a:endParaRPr lang="en-US" sz="80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3129955"/>
            <a:ext cx="527831" cy="527943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248240" y="3129955"/>
            <a:ext cx="1319775" cy="164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Target Audience</a:t>
            </a:r>
            <a:endParaRPr lang="en-US" sz="1000" dirty="0"/>
          </a:p>
        </p:txBody>
      </p:sp>
      <p:sp>
        <p:nvSpPr>
          <p:cNvPr id="10" name="Text 5"/>
          <p:cNvSpPr/>
          <p:nvPr/>
        </p:nvSpPr>
        <p:spPr>
          <a:xfrm>
            <a:off x="1248240" y="3330178"/>
            <a:ext cx="10281980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8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Detailed profile of who we're trying to reach, including media consumption habits.</a:t>
            </a:r>
            <a:endParaRPr lang="en-US" sz="80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475" y="3763466"/>
            <a:ext cx="527831" cy="527943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248240" y="3763466"/>
            <a:ext cx="1319775" cy="164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Objectives</a:t>
            </a:r>
            <a:endParaRPr lang="en-US" sz="1000" dirty="0"/>
          </a:p>
        </p:txBody>
      </p:sp>
      <p:sp>
        <p:nvSpPr>
          <p:cNvPr id="13" name="Text 7"/>
          <p:cNvSpPr/>
          <p:nvPr/>
        </p:nvSpPr>
        <p:spPr>
          <a:xfrm>
            <a:off x="1248240" y="3963690"/>
            <a:ext cx="10281980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8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Specific, measurable goals for the media campaign (e.g., reach, frequency, impact).</a:t>
            </a:r>
            <a:endParaRPr lang="en-US" sz="800" dirty="0"/>
          </a:p>
        </p:txBody>
      </p:sp>
      <p:pic>
        <p:nvPicPr>
          <p:cNvPr id="14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75" y="4396978"/>
            <a:ext cx="527831" cy="527943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248240" y="4396978"/>
            <a:ext cx="1319775" cy="164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Strategy</a:t>
            </a:r>
            <a:endParaRPr lang="en-US" sz="1000" dirty="0"/>
          </a:p>
        </p:txBody>
      </p:sp>
      <p:sp>
        <p:nvSpPr>
          <p:cNvPr id="16" name="Text 9"/>
          <p:cNvSpPr/>
          <p:nvPr/>
        </p:nvSpPr>
        <p:spPr>
          <a:xfrm>
            <a:off x="1248240" y="4597202"/>
            <a:ext cx="10281980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8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chosen approach to achieve objectives, including media mix and rationale.</a:t>
            </a:r>
            <a:endParaRPr lang="en-US" sz="800" dirty="0"/>
          </a:p>
        </p:txBody>
      </p:sp>
      <p:pic>
        <p:nvPicPr>
          <p:cNvPr id="17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475" y="5030490"/>
            <a:ext cx="527831" cy="527943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1248240" y="5030490"/>
            <a:ext cx="1319775" cy="164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Scheduling</a:t>
            </a:r>
            <a:endParaRPr lang="en-US" sz="1000" dirty="0"/>
          </a:p>
        </p:txBody>
      </p:sp>
      <p:sp>
        <p:nvSpPr>
          <p:cNvPr id="19" name="Text 11"/>
          <p:cNvSpPr/>
          <p:nvPr/>
        </p:nvSpPr>
        <p:spPr>
          <a:xfrm>
            <a:off x="1248240" y="5230713"/>
            <a:ext cx="10281980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8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Determining the timing and duration of ad placements across selected channels.</a:t>
            </a:r>
            <a:endParaRPr lang="en-US" sz="800" dirty="0"/>
          </a:p>
        </p:txBody>
      </p:sp>
      <p:pic>
        <p:nvPicPr>
          <p:cNvPr id="20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475" y="5664002"/>
            <a:ext cx="527831" cy="527943"/>
          </a:xfrm>
          <a:prstGeom prst="rect">
            <a:avLst/>
          </a:prstGeom>
        </p:spPr>
      </p:pic>
      <p:sp>
        <p:nvSpPr>
          <p:cNvPr id="21" name="Text 12"/>
          <p:cNvSpPr/>
          <p:nvPr/>
        </p:nvSpPr>
        <p:spPr>
          <a:xfrm>
            <a:off x="1248240" y="5664002"/>
            <a:ext cx="1319775" cy="164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Budget Allocation</a:t>
            </a:r>
            <a:endParaRPr lang="en-US" sz="1000" dirty="0"/>
          </a:p>
        </p:txBody>
      </p:sp>
      <p:sp>
        <p:nvSpPr>
          <p:cNvPr id="22" name="Text 13"/>
          <p:cNvSpPr/>
          <p:nvPr/>
        </p:nvSpPr>
        <p:spPr>
          <a:xfrm>
            <a:off x="1248240" y="5864225"/>
            <a:ext cx="10281980" cy="131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8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Detailed breakdown of spending per medium and activity, ensuring fiscal responsibility.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09439"/>
            <a:ext cx="8562662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Planners vs. Media Buyers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661475" y="1878112"/>
            <a:ext cx="10868745" cy="2799457"/>
          </a:xfrm>
          <a:prstGeom prst="roundRect">
            <a:avLst>
              <a:gd name="adj" fmla="val 1013"/>
            </a:avLst>
          </a:prstGeom>
          <a:solidFill>
            <a:srgbClr val="EAE8F3"/>
          </a:solidFill>
          <a:ln/>
        </p:spPr>
      </p:sp>
      <p:sp>
        <p:nvSpPr>
          <p:cNvPr id="4" name="Shape 2"/>
          <p:cNvSpPr/>
          <p:nvPr/>
        </p:nvSpPr>
        <p:spPr>
          <a:xfrm>
            <a:off x="661475" y="1878112"/>
            <a:ext cx="5434373" cy="2799457"/>
          </a:xfrm>
          <a:prstGeom prst="rect">
            <a:avLst/>
          </a:prstGeom>
          <a:solidFill>
            <a:srgbClr val="EAE8F3"/>
          </a:solidFill>
          <a:ln/>
        </p:spPr>
      </p:sp>
      <p:sp>
        <p:nvSpPr>
          <p:cNvPr id="5" name="Text 3"/>
          <p:cNvSpPr/>
          <p:nvPr/>
        </p:nvSpPr>
        <p:spPr>
          <a:xfrm>
            <a:off x="850482" y="2067123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Planner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850482" y="2475805"/>
            <a:ext cx="5056359" cy="17103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Formulates where and when to place ads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Matches product with market and media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Works with creatives, account executives, and buyers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Considered the 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heart of communications strategy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at P&amp;G and Unilever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6095848" y="1878112"/>
            <a:ext cx="5434373" cy="2799457"/>
          </a:xfrm>
          <a:prstGeom prst="rect">
            <a:avLst/>
          </a:prstGeom>
          <a:solidFill>
            <a:srgbClr val="EAE8F3"/>
          </a:solidFill>
          <a:ln/>
        </p:spPr>
      </p:sp>
      <p:sp>
        <p:nvSpPr>
          <p:cNvPr id="8" name="Shape 6"/>
          <p:cNvSpPr/>
          <p:nvPr/>
        </p:nvSpPr>
        <p:spPr>
          <a:xfrm>
            <a:off x="6095848" y="1878112"/>
            <a:ext cx="25399" cy="2799457"/>
          </a:xfrm>
          <a:prstGeom prst="roundRect">
            <a:avLst>
              <a:gd name="adj" fmla="val 111630"/>
            </a:avLst>
          </a:prstGeom>
          <a:solidFill>
            <a:srgbClr val="D0CED9"/>
          </a:solidFill>
          <a:ln/>
        </p:spPr>
      </p:sp>
      <p:sp>
        <p:nvSpPr>
          <p:cNvPr id="9" name="Text 7"/>
          <p:cNvSpPr/>
          <p:nvPr/>
        </p:nvSpPr>
        <p:spPr>
          <a:xfrm>
            <a:off x="6284854" y="2067123"/>
            <a:ext cx="236263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Buyer</a:t>
            </a:r>
            <a:endParaRPr lang="en-US" sz="1850" dirty="0"/>
          </a:p>
        </p:txBody>
      </p:sp>
      <p:sp>
        <p:nvSpPr>
          <p:cNvPr id="10" name="Text 8"/>
          <p:cNvSpPr/>
          <p:nvPr/>
        </p:nvSpPr>
        <p:spPr>
          <a:xfrm>
            <a:off x="6284854" y="2475805"/>
            <a:ext cx="5056359" cy="20127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Purchases ad space; negotiates rates and schedules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Monitors special deals and tie-ins between outlets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Spot TV prices fluctuate up to 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45%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for the same time slot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Timing of purchase — not agency size — drives cost differences</a:t>
            </a:r>
            <a:endParaRPr lang="en-US" sz="1450" dirty="0"/>
          </a:p>
        </p:txBody>
      </p:sp>
      <p:sp>
        <p:nvSpPr>
          <p:cNvPr id="11" name="Shape 9"/>
          <p:cNvSpPr/>
          <p:nvPr/>
        </p:nvSpPr>
        <p:spPr>
          <a:xfrm>
            <a:off x="661475" y="4890195"/>
            <a:ext cx="10868745" cy="1058366"/>
          </a:xfrm>
          <a:prstGeom prst="roundRect">
            <a:avLst>
              <a:gd name="adj" fmla="val 2679"/>
            </a:avLst>
          </a:prstGeom>
          <a:solidFill>
            <a:srgbClr val="B6D6FC"/>
          </a:solidFill>
          <a:ln/>
        </p:spPr>
      </p:sp>
      <p:pic>
        <p:nvPicPr>
          <p:cNvPr id="1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0482" y="5157887"/>
            <a:ext cx="236234" cy="189012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1275723" y="5126434"/>
            <a:ext cx="1006549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Bob Brennan, Leo Burnett Starcom: "In the past, 95% success was great creative, 5% great media. Now it's much closer to 50–50."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16273"/>
            <a:ext cx="5762481" cy="502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1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Advertising Terminology</a:t>
            </a:r>
            <a:endParaRPr lang="en-US" sz="31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1591370"/>
            <a:ext cx="401627" cy="40163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2163663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Reach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661475" y="2496542"/>
            <a:ext cx="5349047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People exposed to a media vehicle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at least once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in a 4-week period</a:t>
            </a:r>
            <a:endParaRPr lang="en-US" sz="12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81173" y="1591370"/>
            <a:ext cx="401627" cy="40163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181173" y="2163663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Frequency</a:t>
            </a:r>
            <a:endParaRPr lang="en-US" sz="1550" dirty="0"/>
          </a:p>
        </p:txBody>
      </p:sp>
      <p:sp>
        <p:nvSpPr>
          <p:cNvPr id="8" name="Text 4"/>
          <p:cNvSpPr/>
          <p:nvPr/>
        </p:nvSpPr>
        <p:spPr>
          <a:xfrm>
            <a:off x="6181173" y="2496542"/>
            <a:ext cx="5349047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Average times a person is exposed to an ad within a given period</a:t>
            </a:r>
            <a:endParaRPr lang="en-US" sz="12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3007320"/>
            <a:ext cx="401627" cy="401638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61475" y="3579614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OTS</a:t>
            </a:r>
            <a:endParaRPr lang="en-US" sz="1550" dirty="0"/>
          </a:p>
        </p:txBody>
      </p:sp>
      <p:sp>
        <p:nvSpPr>
          <p:cNvPr id="11" name="Text 6"/>
          <p:cNvSpPr/>
          <p:nvPr/>
        </p:nvSpPr>
        <p:spPr>
          <a:xfrm>
            <a:off x="661475" y="3912493"/>
            <a:ext cx="5349047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Cumulative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opportunities to see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an ad in a given time period</a:t>
            </a:r>
            <a:endParaRPr lang="en-US" sz="125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181173" y="3007320"/>
            <a:ext cx="401627" cy="401638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181173" y="3579614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GRP</a:t>
            </a:r>
            <a:endParaRPr lang="en-US" sz="1550" dirty="0"/>
          </a:p>
        </p:txBody>
      </p:sp>
      <p:sp>
        <p:nvSpPr>
          <p:cNvPr id="14" name="Text 8"/>
          <p:cNvSpPr/>
          <p:nvPr/>
        </p:nvSpPr>
        <p:spPr>
          <a:xfrm>
            <a:off x="6181173" y="3912493"/>
            <a:ext cx="5349047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Vehicle rating × OTS — measures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impact and intensity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of a media plan</a:t>
            </a:r>
            <a:endParaRPr lang="en-US" sz="1250" dirty="0"/>
          </a:p>
        </p:txBody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1475" y="4660999"/>
            <a:ext cx="401627" cy="401638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661475" y="5233293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CPM</a:t>
            </a:r>
            <a:endParaRPr lang="en-US" sz="1550" dirty="0"/>
          </a:p>
        </p:txBody>
      </p:sp>
      <p:sp>
        <p:nvSpPr>
          <p:cNvPr id="17" name="Text 10"/>
          <p:cNvSpPr/>
          <p:nvPr/>
        </p:nvSpPr>
        <p:spPr>
          <a:xfrm>
            <a:off x="661475" y="5566172"/>
            <a:ext cx="5349047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Dollar cost of reaching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1,000 members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of a media vehicle's audience</a:t>
            </a:r>
            <a:endParaRPr lang="en-US" sz="1250" dirty="0"/>
          </a:p>
        </p:txBody>
      </p:sp>
      <p:pic>
        <p:nvPicPr>
          <p:cNvPr id="18" name="Image 5" descr="preencoded.png">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181173" y="4660999"/>
            <a:ext cx="401627" cy="401638"/>
          </a:xfrm>
          <a:prstGeom prst="rect">
            <a:avLst/>
          </a:prstGeom>
        </p:spPr>
      </p:pic>
      <p:sp>
        <p:nvSpPr>
          <p:cNvPr id="19" name="Text 11"/>
          <p:cNvSpPr/>
          <p:nvPr/>
        </p:nvSpPr>
        <p:spPr>
          <a:xfrm>
            <a:off x="6181173" y="5233293"/>
            <a:ext cx="2008236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Continuity</a:t>
            </a:r>
            <a:endParaRPr lang="en-US" sz="1550" dirty="0"/>
          </a:p>
        </p:txBody>
      </p:sp>
      <p:sp>
        <p:nvSpPr>
          <p:cNvPr id="20" name="Text 12"/>
          <p:cNvSpPr/>
          <p:nvPr/>
        </p:nvSpPr>
        <p:spPr>
          <a:xfrm>
            <a:off x="6181173" y="5566172"/>
            <a:ext cx="5349047" cy="4754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Continuous, pulsating, or flighting — the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schedule pattern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of ad placements</a:t>
            </a:r>
            <a:endParaRPr lang="en-US" sz="12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95623"/>
            <a:ext cx="7372662" cy="502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1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Achieving Advertising Objectives</a:t>
            </a:r>
            <a:endParaRPr lang="en-US" sz="3150" dirty="0"/>
          </a:p>
        </p:txBody>
      </p:sp>
      <p:sp>
        <p:nvSpPr>
          <p:cNvPr id="3" name="Text 1"/>
          <p:cNvSpPr/>
          <p:nvPr/>
        </p:nvSpPr>
        <p:spPr>
          <a:xfrm>
            <a:off x="661475" y="2366466"/>
            <a:ext cx="3505509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Three-Exposure Hypothesis</a:t>
            </a:r>
            <a:endParaRPr lang="en-US" sz="1550" dirty="0"/>
          </a:p>
        </p:txBody>
      </p:sp>
      <p:sp>
        <p:nvSpPr>
          <p:cNvPr id="4" name="Text 2"/>
          <p:cNvSpPr/>
          <p:nvPr/>
        </p:nvSpPr>
        <p:spPr>
          <a:xfrm>
            <a:off x="661475" y="2754015"/>
            <a:ext cx="5238421" cy="7131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Herbert Krugman: a minimum of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3 exposures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needed for impact, regardless of individual needs.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Intrusion value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capturing attention without voluntary effort.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661475" y="3660874"/>
            <a:ext cx="5238421" cy="19050"/>
          </a:xfrm>
          <a:prstGeom prst="roundRect">
            <a:avLst>
              <a:gd name="adj" fmla="val 59999"/>
            </a:avLst>
          </a:prstGeom>
          <a:solidFill>
            <a:srgbClr val="49495A">
              <a:alpha val="50000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661475" y="3873599"/>
            <a:ext cx="2617821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Recency Theory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661475" y="4261148"/>
            <a:ext cx="5238421" cy="9509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Consumers exhibit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selective attention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one exposure may be enough if the consumer is already in the market. Advertise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continuously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across multiple media to catch buyers at the moment of decision.</a:t>
            </a:r>
            <a:endParaRPr lang="en-US" sz="1250" dirty="0"/>
          </a:p>
        </p:txBody>
      </p:sp>
      <p:pic>
        <p:nvPicPr>
          <p:cNvPr id="8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98149" y="1556048"/>
            <a:ext cx="4452628" cy="445273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15491"/>
            <a:ext cx="6926188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Effective Reach &amp; Frequency</a:t>
            </a:r>
            <a:endParaRPr lang="en-US" sz="33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1753295"/>
            <a:ext cx="5357778" cy="174406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50581" y="2433638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Effective Reach</a:t>
            </a:r>
            <a:endParaRPr lang="en-US" sz="1650" dirty="0"/>
          </a:p>
        </p:txBody>
      </p:sp>
      <p:sp>
        <p:nvSpPr>
          <p:cNvPr id="5" name="Text 2"/>
          <p:cNvSpPr/>
          <p:nvPr/>
        </p:nvSpPr>
        <p:spPr>
          <a:xfrm>
            <a:off x="850581" y="2791123"/>
            <a:ext cx="4979565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% of audience that must be exposed to achieve a </a:t>
            </a:r>
            <a:pPr algn="l" indent="0" marL="0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specific objective</a:t>
            </a:r>
            <a:endParaRPr lang="en-US" sz="130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72343" y="1753295"/>
            <a:ext cx="5357877" cy="174406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361449" y="2433638"/>
            <a:ext cx="2182659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Effective Frequency</a:t>
            </a:r>
            <a:endParaRPr lang="en-US" sz="1650" dirty="0"/>
          </a:p>
        </p:txBody>
      </p:sp>
      <p:sp>
        <p:nvSpPr>
          <p:cNvPr id="8" name="Text 4"/>
          <p:cNvSpPr/>
          <p:nvPr/>
        </p:nvSpPr>
        <p:spPr>
          <a:xfrm>
            <a:off x="6361449" y="2791123"/>
            <a:ext cx="4979664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Number of exposures needed to achieve a </a:t>
            </a:r>
            <a:pPr algn="l" indent="0" marL="0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particular objective</a:t>
            </a:r>
            <a:endParaRPr lang="en-US" sz="130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3650456"/>
            <a:ext cx="5357778" cy="148550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50581" y="4330799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Too Few</a:t>
            </a:r>
            <a:endParaRPr lang="en-US" sz="1650" dirty="0"/>
          </a:p>
        </p:txBody>
      </p:sp>
      <p:sp>
        <p:nvSpPr>
          <p:cNvPr id="11" name="Text 6"/>
          <p:cNvSpPr/>
          <p:nvPr/>
        </p:nvSpPr>
        <p:spPr>
          <a:xfrm>
            <a:off x="850581" y="4688284"/>
            <a:ext cx="4979565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Fails to meet intended objectives</a:t>
            </a:r>
            <a:endParaRPr lang="en-US" sz="130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172343" y="3650456"/>
            <a:ext cx="5357877" cy="1485503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361449" y="4330799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Too Many</a:t>
            </a:r>
            <a:endParaRPr lang="en-US" sz="1650" dirty="0"/>
          </a:p>
        </p:txBody>
      </p:sp>
      <p:sp>
        <p:nvSpPr>
          <p:cNvPr id="14" name="Text 8"/>
          <p:cNvSpPr/>
          <p:nvPr/>
        </p:nvSpPr>
        <p:spPr>
          <a:xfrm>
            <a:off x="6361449" y="4688284"/>
            <a:ext cx="4979664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Wastes resources — diminishing returns</a:t>
            </a:r>
            <a:endParaRPr lang="en-US" sz="1300" dirty="0"/>
          </a:p>
        </p:txBody>
      </p:sp>
      <p:sp>
        <p:nvSpPr>
          <p:cNvPr id="15" name="Shape 9"/>
          <p:cNvSpPr/>
          <p:nvPr/>
        </p:nvSpPr>
        <p:spPr>
          <a:xfrm>
            <a:off x="661475" y="5308203"/>
            <a:ext cx="10868745" cy="634305"/>
          </a:xfrm>
          <a:prstGeom prst="roundRect">
            <a:avLst>
              <a:gd name="adj" fmla="val 4023"/>
            </a:avLst>
          </a:prstGeom>
          <a:solidFill>
            <a:srgbClr val="D7D6F5"/>
          </a:solidFill>
          <a:ln/>
        </p:spPr>
      </p:sp>
      <p:pic>
        <p:nvPicPr>
          <p:cNvPr id="16" name="Image 4" descr="preencoded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1532" y="5543352"/>
            <a:ext cx="212620" cy="170061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214209" y="5503763"/>
            <a:ext cx="10755540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Brand </a:t>
            </a:r>
            <a:pPr algn="l" indent="0" marL="0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00000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recognition</a:t>
            </a:r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→ maximize reach (TV, billboards, magazines). Brand </a:t>
            </a:r>
            <a:pPr algn="l" indent="0" marL="0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000000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recall</a:t>
            </a:r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→ maximize frequency (TV, radio, newspapers).</a:t>
            </a:r>
            <a:endParaRPr lang="en-US" sz="13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0204"/>
            <a:ext cx="5786690" cy="377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3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Advertising Scheduling Strategies</a:t>
            </a:r>
            <a:endParaRPr lang="en-US" sz="2350" dirty="0"/>
          </a:p>
        </p:txBody>
      </p:sp>
      <p:sp>
        <p:nvSpPr>
          <p:cNvPr id="3" name="Text 1"/>
          <p:cNvSpPr/>
          <p:nvPr/>
        </p:nvSpPr>
        <p:spPr>
          <a:xfrm>
            <a:off x="661475" y="1052711"/>
            <a:ext cx="11478330" cy="1586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9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Crafting an effective media plan involves strategic decisions about when and how often ads are placed. There are three primary approaches to scheduling advertising over time:</a:t>
            </a:r>
            <a:endParaRPr lang="en-US" sz="95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298377"/>
            <a:ext cx="7064595" cy="3973909"/>
          </a:xfrm>
          <a:prstGeom prst="rect">
            <a:avLst/>
          </a:prstGeom>
        </p:spPr>
      </p:pic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5359301"/>
            <a:ext cx="3571389" cy="978396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845819" y="5492849"/>
            <a:ext cx="1511758" cy="189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Continuity</a:t>
            </a:r>
            <a:endParaRPr lang="en-US" sz="1150" dirty="0"/>
          </a:p>
        </p:txBody>
      </p:sp>
      <p:sp>
        <p:nvSpPr>
          <p:cNvPr id="7" name="Text 3"/>
          <p:cNvSpPr/>
          <p:nvPr/>
        </p:nvSpPr>
        <p:spPr>
          <a:xfrm>
            <a:off x="845819" y="5728196"/>
            <a:ext cx="3253500" cy="4759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9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Maintains a steady level of advertising throughout the campaign. Ideal for frequently purchased products with no seasonal variations.</a:t>
            </a:r>
            <a:endParaRPr lang="en-US" sz="95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10153" y="5359301"/>
            <a:ext cx="3571389" cy="978396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494497" y="5492849"/>
            <a:ext cx="1511758" cy="189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Flighting</a:t>
            </a:r>
            <a:endParaRPr lang="en-US" sz="1150" dirty="0"/>
          </a:p>
        </p:txBody>
      </p:sp>
      <p:sp>
        <p:nvSpPr>
          <p:cNvPr id="10" name="Text 5"/>
          <p:cNvSpPr/>
          <p:nvPr/>
        </p:nvSpPr>
        <p:spPr>
          <a:xfrm>
            <a:off x="4494497" y="5728196"/>
            <a:ext cx="3253500" cy="4759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9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Involves intermittent periods of heavy advertising interspersed with periods of no advertising. Best suited for products with seasonal demand.</a:t>
            </a:r>
            <a:endParaRPr lang="en-US" sz="95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958831" y="5359301"/>
            <a:ext cx="3571389" cy="978396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8143175" y="5492849"/>
            <a:ext cx="1511758" cy="189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1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Pulsing</a:t>
            </a:r>
            <a:endParaRPr lang="en-US" sz="1150" dirty="0"/>
          </a:p>
        </p:txBody>
      </p:sp>
      <p:sp>
        <p:nvSpPr>
          <p:cNvPr id="13" name="Text 7"/>
          <p:cNvSpPr/>
          <p:nvPr/>
        </p:nvSpPr>
        <p:spPr>
          <a:xfrm>
            <a:off x="8143175" y="5728196"/>
            <a:ext cx="3253500" cy="4759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9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Combines continuity and flighting, maintaining a low-level presence year-round while increasing advertising intensity during peak selling periods.</a:t>
            </a:r>
            <a:endParaRPr lang="en-US" sz="9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162248"/>
            <a:ext cx="5974506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Television Advertising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225377"/>
            <a:ext cx="29722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Advantages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2709664"/>
            <a:ext cx="2917851" cy="292000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Highest reach — single ad reaches millions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Low cost per contact (Super Bowl: ~$4M/30 sec, 110M+ households)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High intrusion value; creative opportunities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Segmentation via cable/specialty channels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4046833" y="2225377"/>
            <a:ext cx="29722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Disadvantages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4046833" y="2709664"/>
            <a:ext cx="2917851" cy="23151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Heavy clutter — up to 31 commercials/hour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Low recall for mid-break placements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DVRs; channel surfing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Avg. 30-sec national ad production: </a:t>
            </a:r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$358,000</a:t>
            </a:r>
            <a:endParaRPr lang="en-US" sz="14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60822"/>
            <a:ext cx="6196552" cy="561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5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TV Ratings, Shares &amp; C3</a:t>
            </a:r>
            <a:endParaRPr lang="en-US" sz="3500" dirty="0"/>
          </a:p>
        </p:txBody>
      </p:sp>
      <p:sp>
        <p:nvSpPr>
          <p:cNvPr id="3" name="Text 1"/>
          <p:cNvSpPr/>
          <p:nvPr/>
        </p:nvSpPr>
        <p:spPr>
          <a:xfrm>
            <a:off x="661475" y="1848445"/>
            <a:ext cx="2854154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Key Formulas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661475" y="2299494"/>
            <a:ext cx="5215303" cy="17074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Rating</a:t>
            </a:r>
            <a:pPr algn="l" indent="0" marL="0">
              <a:lnSpc>
                <a:spcPct val="130000"/>
              </a:lnSpc>
              <a:spcAft>
                <a:spcPts val="1200"/>
              </a:spcAft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= Households tuned in ÷ Total TV households</a:t>
            </a:r>
            <a:endParaRPr lang="en-US" sz="1400" dirty="0"/>
          </a:p>
          <a:p>
            <a:pPr algn="l"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Share</a:t>
            </a:r>
            <a:pPr algn="l" indent="0" marL="0">
              <a:lnSpc>
                <a:spcPct val="130000"/>
              </a:lnSpc>
              <a:spcAft>
                <a:spcPts val="1200"/>
              </a:spcAft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= Households tuned in ÷ Households with TV on</a:t>
            </a:r>
            <a:endParaRPr lang="en-US" sz="1400" dirty="0"/>
          </a:p>
          <a:p>
            <a:pPr algn="l" indent="0" marL="0">
              <a:lnSpc>
                <a:spcPct val="130000"/>
              </a:lnSpc>
              <a:buNone/>
            </a:pPr>
            <a:r>
              <a:rPr lang="en-US" sz="1400" i="1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Example — Sunday Night Football:</a:t>
            </a:r>
            <a:endParaRPr lang="en-US" sz="1400" dirty="0"/>
          </a:p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17.8M ÷ 109.7M = </a:t>
            </a:r>
            <a:pPr algn="l"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16.2 rating</a:t>
            </a:r>
            <a:endParaRPr lang="en-US" sz="1400" dirty="0"/>
          </a:p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17.8M ÷ 71M = </a:t>
            </a:r>
            <a:pPr algn="l"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25 share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661475" y="4243685"/>
            <a:ext cx="5215303" cy="25400"/>
          </a:xfrm>
          <a:prstGeom prst="roundRect">
            <a:avLst>
              <a:gd name="adj" fmla="val 59999"/>
            </a:avLst>
          </a:prstGeom>
          <a:solidFill>
            <a:srgbClr val="49495A">
              <a:alpha val="50000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661475" y="4505821"/>
            <a:ext cx="2854154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C3 Rating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661475" y="4956870"/>
            <a:ext cx="5215303" cy="8402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Rates the </a:t>
            </a:r>
            <a:pPr algn="l"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actual commercial slot</a:t>
            </a:r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+ viewing within 3 days. First pod position generates </a:t>
            </a:r>
            <a:pPr algn="l" indent="0" marL="0">
              <a:lnSpc>
                <a:spcPct val="130000"/>
              </a:lnSpc>
              <a:buNone/>
            </a:pPr>
            <a:r>
              <a:rPr lang="en-US" sz="14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28% higher awareness</a:t>
            </a:r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than mid-sequence ads.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6321267" y="1848445"/>
            <a:ext cx="3325134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Dynamic &amp; Retargeting</a:t>
            </a:r>
            <a:endParaRPr lang="en-US" sz="1750" dirty="0"/>
          </a:p>
        </p:txBody>
      </p:sp>
      <p:pic>
        <p:nvPicPr>
          <p:cNvPr id="9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295867" y="2295426"/>
            <a:ext cx="2526443" cy="2182813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6551548" y="2320826"/>
            <a:ext cx="2270763" cy="5609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Dynamic Advertising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6551548" y="3052366"/>
            <a:ext cx="2270763" cy="14004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Targets specific subscribers using combined consumer data (e.g., Toyota → tech-savvy DirecTV users in CA)</a:t>
            </a:r>
            <a:endParaRPr lang="en-US" sz="1400" dirty="0"/>
          </a:p>
        </p:txBody>
      </p:sp>
      <p:pic>
        <p:nvPicPr>
          <p:cNvPr id="12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010127" y="2295426"/>
            <a:ext cx="2526443" cy="2182813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9265807" y="2320826"/>
            <a:ext cx="224457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Retargeting</a:t>
            </a:r>
            <a:endParaRPr lang="en-US" sz="1750" dirty="0"/>
          </a:p>
        </p:txBody>
      </p:sp>
      <p:sp>
        <p:nvSpPr>
          <p:cNvPr id="14" name="Text 10"/>
          <p:cNvSpPr/>
          <p:nvPr/>
        </p:nvSpPr>
        <p:spPr>
          <a:xfrm>
            <a:off x="9265807" y="2771874"/>
            <a:ext cx="2270763" cy="8402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Follow-up video ads sent to mobile after TV viewing — sequential messaging</a:t>
            </a:r>
            <a:endParaRPr lang="en-US" sz="1400" dirty="0"/>
          </a:p>
        </p:txBody>
      </p:sp>
      <p:pic>
        <p:nvPicPr>
          <p:cNvPr id="15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95867" y="4768552"/>
            <a:ext cx="5240702" cy="1062038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6551548" y="4793952"/>
            <a:ext cx="224457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YouTube Pre-roll</a:t>
            </a:r>
            <a:endParaRPr lang="en-US" sz="1750" dirty="0"/>
          </a:p>
        </p:txBody>
      </p:sp>
      <p:sp>
        <p:nvSpPr>
          <p:cNvPr id="17" name="Text 12"/>
          <p:cNvSpPr/>
          <p:nvPr/>
        </p:nvSpPr>
        <p:spPr>
          <a:xfrm>
            <a:off x="6551548" y="5245001"/>
            <a:ext cx="4985022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200% higher recall for viewers who saw ad on both YouTube and TV</a:t>
            </a:r>
            <a:endParaRPr lang="en-US" sz="1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189434"/>
            <a:ext cx="6296860" cy="11223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5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TV Advertising: Advantages &amp; Disadvantages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5233360" y="2738239"/>
            <a:ext cx="2854154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Advantages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5233360" y="3189287"/>
            <a:ext cx="2929360" cy="24196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Mass reach to a broad audience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Engaging sight, sound, and motion capabilities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Opportunity for strong emotional impact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Builds brand prestige and credibility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8607210" y="2738239"/>
            <a:ext cx="2854154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Disadvantages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8607210" y="3189287"/>
            <a:ext cx="2929360" cy="21395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High production and media costs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Significant ad clutter and noise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Audience avoidance (zapping/zipping)</a:t>
            </a:r>
            <a:endParaRPr lang="en-US" sz="1400" dirty="0"/>
          </a:p>
          <a:p>
            <a:pPr algn="l" marL="284480" indent="-284480">
              <a:lnSpc>
                <a:spcPct val="130000"/>
              </a:lnSpc>
              <a:buSzPct val="100000"/>
              <a:buChar char="•"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Short message life and retention</a:t>
            </a:r>
            <a:endParaRPr lang="en-US" sz="1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720427"/>
            <a:ext cx="5334958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Radio Advertising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1594545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~80% of Americans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listen to radio daily. Delivers intimate, one-on-one messages.</a:t>
            </a:r>
            <a:endParaRPr lang="en-US" sz="1450" dirty="0"/>
          </a:p>
        </p:txBody>
      </p:sp>
      <p:sp>
        <p:nvSpPr>
          <p:cNvPr id="5" name="Text 2"/>
          <p:cNvSpPr/>
          <p:nvPr/>
        </p:nvSpPr>
        <p:spPr>
          <a:xfrm>
            <a:off x="5233360" y="2601020"/>
            <a:ext cx="29722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Advantages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5233360" y="3085306"/>
            <a:ext cx="2917851" cy="298608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Promotes recall via repetition and sound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Narrow, definable target markets by format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Intimacy with DJs builds credibility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Low cost; flexible; mobile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Reaches businesses during work hours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8618719" y="2601020"/>
            <a:ext cx="29722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Disadvantages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618719" y="3085306"/>
            <a:ext cx="2917851" cy="23151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Short exposure (15–30 sec); low attention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Difficult to reach national audiences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Duplication across stations in large markets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Information overload</a:t>
            </a:r>
            <a:endParaRPr lang="en-US" sz="14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096665"/>
            <a:ext cx="6296860" cy="10632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Radio Advertising: Advantages &amp; Disadvantages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661475" y="2542580"/>
            <a:ext cx="2735988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Advantages</a:t>
            </a:r>
            <a:endParaRPr lang="en-US" sz="1650" dirty="0"/>
          </a:p>
        </p:txBody>
      </p:sp>
      <p:sp>
        <p:nvSpPr>
          <p:cNvPr id="5" name="Text 2"/>
          <p:cNvSpPr/>
          <p:nvPr/>
        </p:nvSpPr>
        <p:spPr>
          <a:xfrm>
            <a:off x="661475" y="2961382"/>
            <a:ext cx="2940969" cy="248781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Excellent for 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local targeting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and community engagement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Low production and media costs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compared to TV and print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Allows for 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high message frequency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and repetition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Effective at reaching 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captive commuter audiences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during drive times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4023716" y="2542580"/>
            <a:ext cx="2735988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Disadvantages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4023716" y="2961382"/>
            <a:ext cx="2940969" cy="27463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Audio-only format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limits creative possibilities (no visuals)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Fragmented audiences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across many stations and formats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Often perceived as a 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background medium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leading to lower attention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Short exposure time</a:t>
            </a:r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for individual ads, requiring repetition</a:t>
            </a:r>
            <a:endParaRPr lang="en-US" sz="13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904677"/>
            <a:ext cx="6876481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Out-of-Home Advertising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1778794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Annual OOH expenditures exceed </a:t>
            </a:r>
            <a:pPr algn="l" indent="0" marL="0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$5.5 billion</a:t>
            </a:r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 LED and digital technology transformed the medium.</a:t>
            </a:r>
            <a:endParaRPr lang="en-US" sz="1450" dirty="0"/>
          </a:p>
        </p:txBody>
      </p:sp>
      <p:sp>
        <p:nvSpPr>
          <p:cNvPr id="5" name="Text 2"/>
          <p:cNvSpPr/>
          <p:nvPr/>
        </p:nvSpPr>
        <p:spPr>
          <a:xfrm>
            <a:off x="5233360" y="2785269"/>
            <a:ext cx="29722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Advantages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5233360" y="3269555"/>
            <a:ext cx="2917851" cy="2617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Long life; broad reach; high frequency on commuter routes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Low cost per impression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Geographic selectivity for local firms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Digital boards: on-demand message changes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8618719" y="2785269"/>
            <a:ext cx="29722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Disadvantages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618719" y="3269555"/>
            <a:ext cx="2917851" cy="201275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Short exposure time; brief messages only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Little segmentation possible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Clutter in high-traffic areas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Rising costs in congested urban corridors</a:t>
            </a:r>
            <a:endParaRPr lang="en-US" sz="14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869752"/>
            <a:ext cx="6131764" cy="3839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Types of Out-of-Home Advertising</a:t>
            </a:r>
            <a:endParaRPr lang="en-US" sz="2400" dirty="0"/>
          </a:p>
        </p:txBody>
      </p:sp>
      <p:sp>
        <p:nvSpPr>
          <p:cNvPr id="4" name="Text 1"/>
          <p:cNvSpPr/>
          <p:nvPr/>
        </p:nvSpPr>
        <p:spPr>
          <a:xfrm>
            <a:off x="661475" y="1373485"/>
            <a:ext cx="6296860" cy="3242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Out-of-home (OOH) advertising encompasses diverse formats that reach consumers outside their homes, offering unique opportunities for brand visibility and engagement.</a:t>
            </a:r>
            <a:endParaRPr lang="en-US" sz="9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1787525"/>
            <a:ext cx="307074" cy="307082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61475" y="2194421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Billboards</a:t>
            </a:r>
            <a:endParaRPr lang="en-US" sz="1200" dirty="0"/>
          </a:p>
        </p:txBody>
      </p:sp>
      <p:sp>
        <p:nvSpPr>
          <p:cNvPr id="7" name="Text 3"/>
          <p:cNvSpPr/>
          <p:nvPr/>
        </p:nvSpPr>
        <p:spPr>
          <a:xfrm>
            <a:off x="661475" y="2434233"/>
            <a:ext cx="6296860" cy="3242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Large-format displays along highways and urban areas. Includes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standard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digital LED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and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spectacular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(custom-built) formats.</a:t>
            </a:r>
            <a:endParaRPr lang="en-US" sz="95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2918123"/>
            <a:ext cx="307074" cy="307082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61475" y="3325019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Transit Advertising</a:t>
            </a:r>
            <a:endParaRPr lang="en-US" sz="1200" dirty="0"/>
          </a:p>
        </p:txBody>
      </p:sp>
      <p:sp>
        <p:nvSpPr>
          <p:cNvPr id="10" name="Text 5"/>
          <p:cNvSpPr/>
          <p:nvPr/>
        </p:nvSpPr>
        <p:spPr>
          <a:xfrm>
            <a:off x="661475" y="3564830"/>
            <a:ext cx="6296860" cy="3242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Ads on or inside public transport like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buses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subways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taxis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and at transport hubs such as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airports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and train stations.</a:t>
            </a:r>
            <a:endParaRPr lang="en-US" sz="95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1475" y="4048720"/>
            <a:ext cx="307074" cy="307082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661475" y="4455616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Street Furniture</a:t>
            </a:r>
            <a:endParaRPr lang="en-US" sz="1200" dirty="0"/>
          </a:p>
        </p:txBody>
      </p:sp>
      <p:sp>
        <p:nvSpPr>
          <p:cNvPr id="13" name="Text 7"/>
          <p:cNvSpPr/>
          <p:nvPr/>
        </p:nvSpPr>
        <p:spPr>
          <a:xfrm>
            <a:off x="661475" y="4695428"/>
            <a:ext cx="6296860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Advertisements integrated into urban amenities like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bus shelters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kiosks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newsstands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and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public benches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950" dirty="0"/>
          </a:p>
        </p:txBody>
      </p:sp>
      <p:pic>
        <p:nvPicPr>
          <p:cNvPr id="14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1475" y="5017195"/>
            <a:ext cx="307074" cy="307082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661475" y="5424091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Place-Based Media</a:t>
            </a:r>
            <a:endParaRPr lang="en-US" sz="1200" dirty="0"/>
          </a:p>
        </p:txBody>
      </p:sp>
      <p:sp>
        <p:nvSpPr>
          <p:cNvPr id="16" name="Text 9"/>
          <p:cNvSpPr/>
          <p:nvPr/>
        </p:nvSpPr>
        <p:spPr>
          <a:xfrm>
            <a:off x="661475" y="5663902"/>
            <a:ext cx="6296860" cy="3242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Ads in specific locations such as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cinemas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stadiums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restaurants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malls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and </a:t>
            </a:r>
            <a:pPr algn="l" indent="0" marL="0">
              <a:lnSpc>
                <a:spcPct val="110000"/>
              </a:lnSpc>
              <a:buNone/>
            </a:pPr>
            <a:r>
              <a:rPr lang="en-US" sz="9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health clubs</a:t>
            </a:r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, targeting captive audiences.</a:t>
            </a:r>
            <a:endParaRPr lang="en-US" sz="9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996156"/>
            <a:ext cx="5316603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Magazine Advertising</a:t>
            </a:r>
            <a:endParaRPr lang="en-US" sz="33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045097"/>
            <a:ext cx="6227408" cy="352891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02189" y="1910457"/>
            <a:ext cx="2735988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Advantages</a:t>
            </a:r>
            <a:endParaRPr lang="en-US" sz="1650" dirty="0"/>
          </a:p>
        </p:txBody>
      </p:sp>
      <p:sp>
        <p:nvSpPr>
          <p:cNvPr id="5" name="Text 2"/>
          <p:cNvSpPr/>
          <p:nvPr/>
        </p:nvSpPr>
        <p:spPr>
          <a:xfrm>
            <a:off x="8002189" y="2329259"/>
            <a:ext cx="3534282" cy="20242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High market segmentation by topic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Engaged readers; longer attention to ads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High-quality color; long shelf life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Ideal for B2B — trade journals reach buying centers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Half of readers take action after seeing an ad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8002189" y="4506615"/>
            <a:ext cx="2735988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Disadvantages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8002189" y="4925417"/>
            <a:ext cx="3534282" cy="8828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Declining readership; high cost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Long lead time; little flexibility</a:t>
            </a:r>
            <a:endParaRPr lang="en-US" sz="1300" dirty="0"/>
          </a:p>
          <a:p>
            <a:pPr algn="l" marL="264160" indent="-264160">
              <a:lnSpc>
                <a:spcPct val="127000"/>
              </a:lnSpc>
              <a:buSzPct val="100000"/>
              <a:buChar char="•"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Clutter</a:t>
            </a:r>
            <a:endParaRPr lang="en-US" sz="13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67792"/>
            <a:ext cx="6174328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Newspaper Advertising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130921"/>
            <a:ext cx="29722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Advantages</a:t>
            </a:r>
            <a:endParaRPr lang="en-US" sz="1850" dirty="0"/>
          </a:p>
        </p:txBody>
      </p:sp>
      <p:sp>
        <p:nvSpPr>
          <p:cNvPr id="4" name="Text 2"/>
          <p:cNvSpPr/>
          <p:nvPr/>
        </p:nvSpPr>
        <p:spPr>
          <a:xfrm>
            <a:off x="661475" y="2615208"/>
            <a:ext cx="5203794" cy="171033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Geographic selectivity — ideal for local retailers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Short lead time; high flexibility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High credibility — most trusted source for purchase decisions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Longer copy; coupons and special-response features</a:t>
            </a:r>
            <a:endParaRPr lang="en-US" sz="1450" dirty="0"/>
          </a:p>
        </p:txBody>
      </p:sp>
      <p:sp>
        <p:nvSpPr>
          <p:cNvPr id="5" name="Shape 3"/>
          <p:cNvSpPr/>
          <p:nvPr/>
        </p:nvSpPr>
        <p:spPr>
          <a:xfrm>
            <a:off x="661475" y="4538166"/>
            <a:ext cx="5203794" cy="1039416"/>
          </a:xfrm>
          <a:prstGeom prst="roundRect">
            <a:avLst>
              <a:gd name="adj" fmla="val 2728"/>
            </a:avLst>
          </a:prstGeom>
          <a:solidFill>
            <a:srgbClr val="B6FCB8"/>
          </a:solidFill>
          <a:ln/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0482" y="4831259"/>
            <a:ext cx="236234" cy="18901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75723" y="4755455"/>
            <a:ext cx="4400539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Starbucks newspaper campaign: $545K spend → 500K store visits, 12M impressions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6332776" y="2130921"/>
            <a:ext cx="297222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8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Disadvantages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6332776" y="2615208"/>
            <a:ext cx="5203794" cy="14079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Short life span; rarely re-read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Poor reproduction quality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Aging readership (avg. print reader: age 51)</a:t>
            </a:r>
            <a:endParaRPr lang="en-US" sz="1450" dirty="0"/>
          </a:p>
          <a:p>
            <a:pPr algn="l" marL="294640" indent="-294640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Internet competition</a:t>
            </a:r>
            <a:endParaRPr lang="en-US" sz="14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50788"/>
            <a:ext cx="5348551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Coca-Cola Media Mix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61475" y="1649710"/>
            <a:ext cx="5226911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Total U.S. ad spend: </a:t>
            </a:r>
            <a:pPr algn="l" indent="0" marL="0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$752.1 million</a:t>
            </a:r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 Television dominates — all other media play supporting roles.</a:t>
            </a:r>
            <a:endParaRPr lang="en-US" sz="13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339082"/>
            <a:ext cx="4704141" cy="338693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309659" y="1665089"/>
            <a:ext cx="3648877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The Media Multiplier Effect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6309659" y="2083891"/>
            <a:ext cx="5226911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Combined impact of </a:t>
            </a:r>
            <a:pPr algn="l" indent="0" marL="0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two or more media</a:t>
            </a:r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is stronger than either alone.</a:t>
            </a:r>
            <a:endParaRPr lang="en-US" sz="130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373455" y="2778472"/>
            <a:ext cx="255085" cy="25509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862392" y="2773263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TV + Magazine</a:t>
            </a:r>
            <a:endParaRPr lang="en-US" sz="1650" dirty="0"/>
          </a:p>
        </p:txBody>
      </p:sp>
      <p:sp>
        <p:nvSpPr>
          <p:cNvPr id="9" name="Text 5"/>
          <p:cNvSpPr/>
          <p:nvPr/>
        </p:nvSpPr>
        <p:spPr>
          <a:xfrm>
            <a:off x="6862392" y="3192066"/>
            <a:ext cx="4674178" cy="2585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Highest ad awareness — Millward Brown</a:t>
            </a:r>
            <a:endParaRPr lang="en-US" sz="1300" dirty="0"/>
          </a:p>
        </p:txBody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73455" y="3762028"/>
            <a:ext cx="255085" cy="255091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62392" y="3756819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Multiple Channels</a:t>
            </a:r>
            <a:endParaRPr lang="en-US" sz="1650" dirty="0"/>
          </a:p>
        </p:txBody>
      </p:sp>
      <p:sp>
        <p:nvSpPr>
          <p:cNvPr id="12" name="Text 7"/>
          <p:cNvSpPr/>
          <p:nvPr/>
        </p:nvSpPr>
        <p:spPr>
          <a:xfrm>
            <a:off x="6862392" y="4175621"/>
            <a:ext cx="4674178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89% of B2B respondents: multi-media raises brand awareness</a:t>
            </a:r>
            <a:endParaRPr lang="en-US" sz="1300" dirty="0"/>
          </a:p>
        </p:txBody>
      </p:sp>
      <p:pic>
        <p:nvPicPr>
          <p:cNvPr id="13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373455" y="5004147"/>
            <a:ext cx="255085" cy="25509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862392" y="4998938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Unified Creative</a:t>
            </a:r>
            <a:endParaRPr lang="en-US" sz="1650" dirty="0"/>
          </a:p>
        </p:txBody>
      </p:sp>
      <p:sp>
        <p:nvSpPr>
          <p:cNvPr id="15" name="Text 9"/>
          <p:cNvSpPr/>
          <p:nvPr/>
        </p:nvSpPr>
        <p:spPr>
          <a:xfrm>
            <a:off x="6862392" y="5417741"/>
            <a:ext cx="4674178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Consistent images and copy across media strengthen brand recognition</a:t>
            </a:r>
            <a:endParaRPr lang="en-US" sz="13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10295"/>
            <a:ext cx="7540139" cy="413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6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Developing Logical Media Combinations</a:t>
            </a:r>
            <a:endParaRPr lang="en-US" sz="26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407418"/>
            <a:ext cx="5388039" cy="9525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3730" y="1896864"/>
            <a:ext cx="1653836" cy="206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Market Scale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793730" y="2159099"/>
            <a:ext cx="5123528" cy="81696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Local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Regional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National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Global</a:t>
            </a:r>
            <a:endParaRPr lang="en-US" sz="100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2082" y="1208980"/>
            <a:ext cx="5388138" cy="9525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74338" y="1698427"/>
            <a:ext cx="1897809" cy="206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Market Characteristics</a:t>
            </a:r>
            <a:endParaRPr lang="en-US" sz="1300" dirty="0"/>
          </a:p>
        </p:txBody>
      </p:sp>
      <p:sp>
        <p:nvSpPr>
          <p:cNvPr id="8" name="Text 4"/>
          <p:cNvSpPr/>
          <p:nvPr/>
        </p:nvSpPr>
        <p:spPr>
          <a:xfrm>
            <a:off x="6274338" y="1960662"/>
            <a:ext cx="5123627" cy="10292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Demographics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Geographic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Psychographics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Geodemographics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Media habits</a:t>
            </a:r>
            <a:endParaRPr lang="en-US" sz="100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3413224"/>
            <a:ext cx="5388039" cy="95250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93730" y="3902670"/>
            <a:ext cx="1653836" cy="206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Choices</a:t>
            </a:r>
            <a:endParaRPr lang="en-US" sz="1300" dirty="0"/>
          </a:p>
        </p:txBody>
      </p:sp>
      <p:sp>
        <p:nvSpPr>
          <p:cNvPr id="11" name="Text 6"/>
          <p:cNvSpPr/>
          <p:nvPr/>
        </p:nvSpPr>
        <p:spPr>
          <a:xfrm>
            <a:off x="793730" y="4164905"/>
            <a:ext cx="5123528" cy="1666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Television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Radio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Outdoor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Newspaper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Internet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Magazine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Direct mail</a:t>
            </a:r>
            <a:endParaRPr lang="en-US" sz="1000" dirty="0"/>
          </a:p>
          <a:p>
            <a:pPr algn="l" marL="203200" indent="-203200">
              <a:lnSpc>
                <a:spcPct val="113000"/>
              </a:lnSpc>
              <a:buSzPct val="100000"/>
              <a:buChar char="•"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Other</a:t>
            </a:r>
            <a:endParaRPr lang="en-US" sz="100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2082" y="3214787"/>
            <a:ext cx="5388138" cy="95250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274338" y="3704233"/>
            <a:ext cx="1653836" cy="2066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Message Content</a:t>
            </a:r>
            <a:endParaRPr lang="en-US" sz="1300" dirty="0"/>
          </a:p>
        </p:txBody>
      </p:sp>
      <p:sp>
        <p:nvSpPr>
          <p:cNvPr id="14" name="Text 8"/>
          <p:cNvSpPr/>
          <p:nvPr/>
        </p:nvSpPr>
        <p:spPr>
          <a:xfrm>
            <a:off x="661475" y="6067623"/>
            <a:ext cx="11478330" cy="1799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3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Media selection flows from </a:t>
            </a:r>
            <a:pPr algn="l" indent="0" marL="0">
              <a:lnSpc>
                <a:spcPct val="113000"/>
              </a:lnSpc>
              <a:buNone/>
            </a:pPr>
            <a:r>
              <a:rPr lang="en-US" sz="100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market scale → market characteristics → media choices → message content</a:t>
            </a:r>
            <a:pPr algn="l" indent="0" marL="0">
              <a:lnSpc>
                <a:spcPct val="113000"/>
              </a:lnSpc>
              <a:buNone/>
            </a:pPr>
            <a:r>
              <a:rPr lang="en-US" sz="10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 No two media plans are alike.</a:t>
            </a:r>
            <a:endParaRPr lang="en-US" sz="1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96615"/>
            <a:ext cx="8141687" cy="443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7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Mix Strategy: Decision Framework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661475" y="1352252"/>
            <a:ext cx="11478330" cy="198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Developing an effective media mix involves a systematic evaluation of several critical factors to ensure optimal reach, impact, and return on investment.</a:t>
            </a:r>
            <a:endParaRPr lang="en-US" sz="1100" dirty="0"/>
          </a:p>
        </p:txBody>
      </p:sp>
      <p:pic>
        <p:nvPicPr>
          <p:cNvPr id="4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670248"/>
            <a:ext cx="5434373" cy="56703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803156" y="2343547"/>
            <a:ext cx="177200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Campaign Goals</a:t>
            </a:r>
            <a:endParaRPr lang="en-US" sz="1350" dirty="0"/>
          </a:p>
        </p:txBody>
      </p:sp>
      <p:sp>
        <p:nvSpPr>
          <p:cNvPr id="6" name="Text 3"/>
          <p:cNvSpPr/>
          <p:nvPr/>
        </p:nvSpPr>
        <p:spPr>
          <a:xfrm>
            <a:off x="803156" y="2628702"/>
            <a:ext cx="5151011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Define clear objectives: brand awareness, lead generation, sales, or customer engagement. These will guide channel selection and measurement.</a:t>
            </a:r>
            <a:endParaRPr lang="en-US" sz="1100" dirty="0"/>
          </a:p>
        </p:txBody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848" y="1670248"/>
            <a:ext cx="5434373" cy="56703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237528" y="2343547"/>
            <a:ext cx="177200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Target Audience</a:t>
            </a:r>
            <a:endParaRPr lang="en-US" sz="1350" dirty="0"/>
          </a:p>
        </p:txBody>
      </p:sp>
      <p:sp>
        <p:nvSpPr>
          <p:cNvPr id="9" name="Text 5"/>
          <p:cNvSpPr/>
          <p:nvPr/>
        </p:nvSpPr>
        <p:spPr>
          <a:xfrm>
            <a:off x="6237528" y="2628702"/>
            <a:ext cx="5151011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Understand demographics, psychographics, and media consumption habits. Where does your audience spend their time and attention?</a:t>
            </a:r>
            <a:endParaRPr lang="en-US" sz="1100" dirty="0"/>
          </a:p>
        </p:txBody>
      </p:sp>
      <p:pic>
        <p:nvPicPr>
          <p:cNvPr id="10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3167261"/>
            <a:ext cx="5434373" cy="56703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03156" y="3840559"/>
            <a:ext cx="1881041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Message Complexity</a:t>
            </a:r>
            <a:endParaRPr lang="en-US" sz="1350" dirty="0"/>
          </a:p>
        </p:txBody>
      </p:sp>
      <p:sp>
        <p:nvSpPr>
          <p:cNvPr id="12" name="Text 7"/>
          <p:cNvSpPr/>
          <p:nvPr/>
        </p:nvSpPr>
        <p:spPr>
          <a:xfrm>
            <a:off x="803156" y="4125714"/>
            <a:ext cx="5151011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Determine if your message is simple and direct or requires detailed explanation. This influences suitability for different media types.</a:t>
            </a:r>
            <a:endParaRPr lang="en-US" sz="1100" dirty="0"/>
          </a:p>
        </p:txBody>
      </p:sp>
      <p:pic>
        <p:nvPicPr>
          <p:cNvPr id="13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848" y="3167261"/>
            <a:ext cx="5434373" cy="567035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237528" y="3840559"/>
            <a:ext cx="181803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Budget &amp; Resources</a:t>
            </a:r>
            <a:endParaRPr lang="en-US" sz="1350" dirty="0"/>
          </a:p>
        </p:txBody>
      </p:sp>
      <p:sp>
        <p:nvSpPr>
          <p:cNvPr id="15" name="Text 9"/>
          <p:cNvSpPr/>
          <p:nvPr/>
        </p:nvSpPr>
        <p:spPr>
          <a:xfrm>
            <a:off x="6237528" y="4125714"/>
            <a:ext cx="5151011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Assess available funds for media buys and creative production. Consider cost-per-impression and overall campaign efficiency.</a:t>
            </a:r>
            <a:endParaRPr lang="en-US" sz="1100" dirty="0"/>
          </a:p>
        </p:txBody>
      </p:sp>
      <p:pic>
        <p:nvPicPr>
          <p:cNvPr id="16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75" y="4664273"/>
            <a:ext cx="5434373" cy="567035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803156" y="5337572"/>
            <a:ext cx="1876576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Competitive Activity</a:t>
            </a:r>
            <a:endParaRPr lang="en-US" sz="1350" dirty="0"/>
          </a:p>
        </p:txBody>
      </p:sp>
      <p:sp>
        <p:nvSpPr>
          <p:cNvPr id="18" name="Text 11"/>
          <p:cNvSpPr/>
          <p:nvPr/>
        </p:nvSpPr>
        <p:spPr>
          <a:xfrm>
            <a:off x="803156" y="5622727"/>
            <a:ext cx="5151011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Analyze competitor media strategies. Identify opportunities for differentiation or areas of oversaturation to avoid.</a:t>
            </a:r>
            <a:endParaRPr lang="en-US" sz="1100" dirty="0"/>
          </a:p>
        </p:txBody>
      </p:sp>
      <p:pic>
        <p:nvPicPr>
          <p:cNvPr id="19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5848" y="4664273"/>
            <a:ext cx="5434373" cy="567035"/>
          </a:xfrm>
          <a:prstGeom prst="rect">
            <a:avLst/>
          </a:prstGeom>
        </p:spPr>
      </p:pic>
      <p:sp>
        <p:nvSpPr>
          <p:cNvPr id="20" name="Text 12"/>
          <p:cNvSpPr/>
          <p:nvPr/>
        </p:nvSpPr>
        <p:spPr>
          <a:xfrm>
            <a:off x="6237528" y="5337572"/>
            <a:ext cx="2025401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3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Channel Combination</a:t>
            </a:r>
            <a:endParaRPr lang="en-US" sz="1350" dirty="0"/>
          </a:p>
        </p:txBody>
      </p:sp>
      <p:sp>
        <p:nvSpPr>
          <p:cNvPr id="21" name="Text 13"/>
          <p:cNvSpPr/>
          <p:nvPr/>
        </p:nvSpPr>
        <p:spPr>
          <a:xfrm>
            <a:off x="6237528" y="5622727"/>
            <a:ext cx="5151011" cy="3968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17000"/>
              </a:lnSpc>
              <a:buNone/>
            </a:pPr>
            <a:r>
              <a:rPr lang="en-US" sz="11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Select a synergistic mix of channels that maximize reach, frequency, and impact, reinforcing messages across platforms.</a:t>
            </a:r>
            <a:endParaRPr lang="en-US" sz="11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82948"/>
            <a:ext cx="4880944" cy="5020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1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B2B Media Selection</a:t>
            </a:r>
            <a:endParaRPr lang="en-US" sz="31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743373"/>
            <a:ext cx="5888287" cy="371742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5614392"/>
            <a:ext cx="7537063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B2B ad spend: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$14B+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annually. Business publications now only </a:t>
            </a:r>
            <a:pPr algn="l" indent="0" marL="0">
              <a:lnSpc>
                <a:spcPct val="123000"/>
              </a:lnSpc>
              <a:buNone/>
            </a:pPr>
            <a:r>
              <a:rPr lang="en-US" sz="1250" b="1" dirty="0">
                <a:solidFill>
                  <a:srgbClr val="49495A"/>
                </a:solidFill>
                <a:latin typeface="Open Sans Bold" pitchFamily="34" charset="0"/>
                <a:ea typeface="Open Sans Bold" pitchFamily="34" charset="-122"/>
                <a:cs typeface="Open Sans Bold" pitchFamily="34" charset="-120"/>
              </a:rPr>
              <a:t>26%</a:t>
            </a:r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— down from ~50%.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7987207" y="2026741"/>
            <a:ext cx="3951685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Why B2B Uses Consumer Media</a:t>
            </a:r>
            <a:endParaRPr lang="en-US" sz="1550" dirty="0"/>
          </a:p>
        </p:txBody>
      </p:sp>
      <p:sp>
        <p:nvSpPr>
          <p:cNvPr id="6" name="Shape 3"/>
          <p:cNvSpPr/>
          <p:nvPr/>
        </p:nvSpPr>
        <p:spPr>
          <a:xfrm>
            <a:off x="7987207" y="2431355"/>
            <a:ext cx="361445" cy="361454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7" name="Text 4"/>
          <p:cNvSpPr/>
          <p:nvPr/>
        </p:nvSpPr>
        <p:spPr>
          <a:xfrm>
            <a:off x="8047382" y="2461419"/>
            <a:ext cx="240996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485174" y="2486521"/>
            <a:ext cx="3051297" cy="5020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Decision-makers are consumers too</a:t>
            </a:r>
            <a:endParaRPr lang="en-US" sz="1550" dirty="0"/>
          </a:p>
        </p:txBody>
      </p:sp>
      <p:sp>
        <p:nvSpPr>
          <p:cNvPr id="9" name="Text 6"/>
          <p:cNvSpPr/>
          <p:nvPr/>
        </p:nvSpPr>
        <p:spPr>
          <a:xfrm>
            <a:off x="8485174" y="3125093"/>
            <a:ext cx="3051297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Same psychological techniques apply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7987207" y="3635871"/>
            <a:ext cx="361445" cy="361454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11" name="Text 8"/>
          <p:cNvSpPr/>
          <p:nvPr/>
        </p:nvSpPr>
        <p:spPr>
          <a:xfrm>
            <a:off x="8047382" y="3665934"/>
            <a:ext cx="240996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8485174" y="3691037"/>
            <a:ext cx="3051297" cy="5020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Gatekeepers block workplace reach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8485174" y="4329609"/>
            <a:ext cx="3051297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Reach buyers at home, in car, or online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7987207" y="4840387"/>
            <a:ext cx="361445" cy="361454"/>
          </a:xfrm>
          <a:prstGeom prst="roundRect">
            <a:avLst>
              <a:gd name="adj" fmla="val 6668"/>
            </a:avLst>
          </a:prstGeom>
          <a:solidFill>
            <a:srgbClr val="EAE8F3"/>
          </a:solidFill>
          <a:ln/>
        </p:spPr>
      </p:sp>
      <p:sp>
        <p:nvSpPr>
          <p:cNvPr id="15" name="Text 12"/>
          <p:cNvSpPr/>
          <p:nvPr/>
        </p:nvSpPr>
        <p:spPr>
          <a:xfrm>
            <a:off x="8047382" y="4870450"/>
            <a:ext cx="240996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18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8485174" y="4895552"/>
            <a:ext cx="2276319" cy="2510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5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Clutter in trade media</a:t>
            </a:r>
            <a:endParaRPr lang="en-US" sz="1550" dirty="0"/>
          </a:p>
        </p:txBody>
      </p:sp>
      <p:sp>
        <p:nvSpPr>
          <p:cNvPr id="17" name="Text 14"/>
          <p:cNvSpPr/>
          <p:nvPr/>
        </p:nvSpPr>
        <p:spPr>
          <a:xfrm>
            <a:off x="8485174" y="5283101"/>
            <a:ext cx="3051297" cy="2377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23000"/>
              </a:lnSpc>
              <a:buNone/>
            </a:pPr>
            <a:r>
              <a:rPr lang="en-US" sz="12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Strong brand names cut through noise</a:t>
            </a:r>
            <a:endParaRPr lang="en-US" sz="12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769739"/>
            <a:ext cx="6296860" cy="11223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5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International Media Selection</a:t>
            </a:r>
            <a:endParaRPr lang="en-US" sz="3500" dirty="0"/>
          </a:p>
        </p:txBody>
      </p:sp>
      <p:sp>
        <p:nvSpPr>
          <p:cNvPr id="4" name="Shape 1"/>
          <p:cNvSpPr/>
          <p:nvPr/>
        </p:nvSpPr>
        <p:spPr>
          <a:xfrm>
            <a:off x="661475" y="2147987"/>
            <a:ext cx="3063104" cy="1301948"/>
          </a:xfrm>
          <a:prstGeom prst="roundRect">
            <a:avLst>
              <a:gd name="adj" fmla="val 2069"/>
            </a:avLst>
          </a:prstGeom>
          <a:solidFill>
            <a:srgbClr val="EAE8F3"/>
          </a:solidFill>
          <a:ln/>
        </p:spPr>
      </p:sp>
      <p:sp>
        <p:nvSpPr>
          <p:cNvPr id="5" name="Text 2"/>
          <p:cNvSpPr/>
          <p:nvPr/>
        </p:nvSpPr>
        <p:spPr>
          <a:xfrm>
            <a:off x="840957" y="2327473"/>
            <a:ext cx="224457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Different Processes</a:t>
            </a:r>
            <a:endParaRPr lang="en-US" sz="1750" dirty="0"/>
          </a:p>
        </p:txBody>
      </p:sp>
      <p:sp>
        <p:nvSpPr>
          <p:cNvPr id="6" name="Text 3"/>
          <p:cNvSpPr/>
          <p:nvPr/>
        </p:nvSpPr>
        <p:spPr>
          <a:xfrm>
            <a:off x="840957" y="2710259"/>
            <a:ext cx="2704139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Media buying processes vary significantly by country</a:t>
            </a:r>
            <a:endParaRPr lang="en-US" sz="1400" dirty="0"/>
          </a:p>
        </p:txBody>
      </p:sp>
      <p:sp>
        <p:nvSpPr>
          <p:cNvPr id="7" name="Shape 4"/>
          <p:cNvSpPr/>
          <p:nvPr/>
        </p:nvSpPr>
        <p:spPr>
          <a:xfrm>
            <a:off x="3895131" y="2147987"/>
            <a:ext cx="3063203" cy="1301948"/>
          </a:xfrm>
          <a:prstGeom prst="roundRect">
            <a:avLst>
              <a:gd name="adj" fmla="val 2069"/>
            </a:avLst>
          </a:prstGeom>
          <a:solidFill>
            <a:srgbClr val="EAE8F3"/>
          </a:solidFill>
          <a:ln/>
        </p:spPr>
      </p:sp>
      <p:sp>
        <p:nvSpPr>
          <p:cNvPr id="8" name="Text 5"/>
          <p:cNvSpPr/>
          <p:nvPr/>
        </p:nvSpPr>
        <p:spPr>
          <a:xfrm>
            <a:off x="4074614" y="2327473"/>
            <a:ext cx="224457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Local Preferences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4074614" y="2710259"/>
            <a:ext cx="2704239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Media habits and preferred channels differ across markets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661475" y="3620492"/>
            <a:ext cx="6296860" cy="1301948"/>
          </a:xfrm>
          <a:prstGeom prst="roundRect">
            <a:avLst>
              <a:gd name="adj" fmla="val 2069"/>
            </a:avLst>
          </a:prstGeom>
          <a:solidFill>
            <a:srgbClr val="EAE8F3"/>
          </a:solidFill>
          <a:ln/>
        </p:spPr>
      </p:sp>
      <p:sp>
        <p:nvSpPr>
          <p:cNvPr id="11" name="Text 8"/>
          <p:cNvSpPr/>
          <p:nvPr/>
        </p:nvSpPr>
        <p:spPr>
          <a:xfrm>
            <a:off x="840957" y="3799979"/>
            <a:ext cx="2244570" cy="2804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7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Same Core Goal</a:t>
            </a:r>
            <a:endParaRPr lang="en-US" sz="1750" dirty="0"/>
          </a:p>
        </p:txBody>
      </p:sp>
      <p:sp>
        <p:nvSpPr>
          <p:cNvPr id="12" name="Text 9"/>
          <p:cNvSpPr/>
          <p:nvPr/>
        </p:nvSpPr>
        <p:spPr>
          <a:xfrm>
            <a:off x="840957" y="4182765"/>
            <a:ext cx="5937895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Choose media most effective for the target audience — universal principle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661475" y="5114330"/>
            <a:ext cx="6296860" cy="973931"/>
          </a:xfrm>
          <a:prstGeom prst="roundRect">
            <a:avLst>
              <a:gd name="adj" fmla="val 2766"/>
            </a:avLst>
          </a:prstGeom>
          <a:solidFill>
            <a:srgbClr val="B6D6FC"/>
          </a:solidFill>
          <a:ln/>
        </p:spPr>
      </p:sp>
      <p:pic>
        <p:nvPicPr>
          <p:cNvPr id="1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957" y="5365750"/>
            <a:ext cx="224427" cy="179487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1244867" y="5329734"/>
            <a:ext cx="5533986" cy="5601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process of media selection is fundamentally similar worldwide — the challenge is adapting to local conditions.</a:t>
            </a:r>
            <a:endParaRPr lang="en-US" sz="14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91468"/>
            <a:ext cx="7360359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3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Measuring Media Effectiveness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661475" y="1629271"/>
            <a:ext cx="10868745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Evaluating traditional media campaigns requires a clear understanding of key metrics to assess performance and optimize future strategies.</a:t>
            </a:r>
            <a:endParaRPr lang="en-US" sz="1300" dirty="0"/>
          </a:p>
        </p:txBody>
      </p:sp>
      <p:sp>
        <p:nvSpPr>
          <p:cNvPr id="4" name="Text 2"/>
          <p:cNvSpPr/>
          <p:nvPr/>
        </p:nvSpPr>
        <p:spPr>
          <a:xfrm>
            <a:off x="836195" y="2403673"/>
            <a:ext cx="3145850" cy="561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44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$15.50</a:t>
            </a:r>
            <a:endParaRPr lang="en-US" sz="4400" dirty="0"/>
          </a:p>
        </p:txBody>
      </p:sp>
      <p:sp>
        <p:nvSpPr>
          <p:cNvPr id="5" name="Text 3"/>
          <p:cNvSpPr/>
          <p:nvPr/>
        </p:nvSpPr>
        <p:spPr>
          <a:xfrm>
            <a:off x="1345968" y="3164880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CPM</a:t>
            </a:r>
            <a:endParaRPr lang="en-US" sz="1650" dirty="0"/>
          </a:p>
        </p:txBody>
      </p:sp>
      <p:sp>
        <p:nvSpPr>
          <p:cNvPr id="6" name="Text 4"/>
          <p:cNvSpPr/>
          <p:nvPr/>
        </p:nvSpPr>
        <p:spPr>
          <a:xfrm>
            <a:off x="661475" y="3522365"/>
            <a:ext cx="3495389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Cost Per Thousand impressions, a standard for comparing media efficiency.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522873" y="2403673"/>
            <a:ext cx="3145850" cy="561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44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200</a:t>
            </a:r>
            <a:endParaRPr lang="en-US" sz="4400" dirty="0"/>
          </a:p>
        </p:txBody>
      </p:sp>
      <p:sp>
        <p:nvSpPr>
          <p:cNvPr id="8" name="Text 6"/>
          <p:cNvSpPr/>
          <p:nvPr/>
        </p:nvSpPr>
        <p:spPr>
          <a:xfrm>
            <a:off x="5032646" y="3164880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GRPs</a:t>
            </a:r>
            <a:endParaRPr lang="en-US" sz="1650" dirty="0"/>
          </a:p>
        </p:txBody>
      </p:sp>
      <p:sp>
        <p:nvSpPr>
          <p:cNvPr id="9" name="Text 7"/>
          <p:cNvSpPr/>
          <p:nvPr/>
        </p:nvSpPr>
        <p:spPr>
          <a:xfrm>
            <a:off x="4348153" y="3522365"/>
            <a:ext cx="3495389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Gross Rating Points, indicating the total audience exposed to an ad schedule.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8209551" y="2403673"/>
            <a:ext cx="3145850" cy="561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44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3.5x</a:t>
            </a:r>
            <a:endParaRPr lang="en-US" sz="4400" dirty="0"/>
          </a:p>
        </p:txBody>
      </p:sp>
      <p:sp>
        <p:nvSpPr>
          <p:cNvPr id="11" name="Text 9"/>
          <p:cNvSpPr/>
          <p:nvPr/>
        </p:nvSpPr>
        <p:spPr>
          <a:xfrm>
            <a:off x="8719324" y="3164880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ROI</a:t>
            </a:r>
            <a:endParaRPr lang="en-US" sz="1650" dirty="0"/>
          </a:p>
        </p:txBody>
      </p:sp>
      <p:sp>
        <p:nvSpPr>
          <p:cNvPr id="12" name="Text 10"/>
          <p:cNvSpPr/>
          <p:nvPr/>
        </p:nvSpPr>
        <p:spPr>
          <a:xfrm>
            <a:off x="8034831" y="3522365"/>
            <a:ext cx="3495389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Return on Investment, measuring the financial gains relative to advertising spend.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2679534" y="4430713"/>
            <a:ext cx="3145850" cy="561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44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75%</a:t>
            </a:r>
            <a:endParaRPr lang="en-US" sz="4400" dirty="0"/>
          </a:p>
        </p:txBody>
      </p:sp>
      <p:sp>
        <p:nvSpPr>
          <p:cNvPr id="14" name="Text 12"/>
          <p:cNvSpPr/>
          <p:nvPr/>
        </p:nvSpPr>
        <p:spPr>
          <a:xfrm>
            <a:off x="3189307" y="5191919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Brand Recall</a:t>
            </a:r>
            <a:endParaRPr lang="en-US" sz="1650" dirty="0"/>
          </a:p>
        </p:txBody>
      </p:sp>
      <p:sp>
        <p:nvSpPr>
          <p:cNvPr id="15" name="Text 13"/>
          <p:cNvSpPr/>
          <p:nvPr/>
        </p:nvSpPr>
        <p:spPr>
          <a:xfrm>
            <a:off x="2504814" y="5549404"/>
            <a:ext cx="3495389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Percentage of consumers who remember the ad or brand after exposure.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6366212" y="4430713"/>
            <a:ext cx="3145850" cy="5613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83000"/>
              </a:lnSpc>
              <a:buNone/>
            </a:pPr>
            <a:r>
              <a:rPr lang="en-US" sz="44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8%</a:t>
            </a:r>
            <a:endParaRPr lang="en-US" sz="4400" dirty="0"/>
          </a:p>
        </p:txBody>
      </p:sp>
      <p:sp>
        <p:nvSpPr>
          <p:cNvPr id="17" name="Text 15"/>
          <p:cNvSpPr/>
          <p:nvPr/>
        </p:nvSpPr>
        <p:spPr>
          <a:xfrm>
            <a:off x="6875985" y="5191919"/>
            <a:ext cx="2126403" cy="265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ct val="104000"/>
              </a:lnSpc>
              <a:buNone/>
            </a:pPr>
            <a:r>
              <a:rPr lang="en-US" sz="165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Sales Lift</a:t>
            </a:r>
            <a:endParaRPr lang="en-US" sz="1650" dirty="0"/>
          </a:p>
        </p:txBody>
      </p:sp>
      <p:sp>
        <p:nvSpPr>
          <p:cNvPr id="18" name="Text 16"/>
          <p:cNvSpPr/>
          <p:nvPr/>
        </p:nvSpPr>
        <p:spPr>
          <a:xfrm>
            <a:off x="6191492" y="5549404"/>
            <a:ext cx="3495389" cy="5171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lnSpc>
                <a:spcPct val="127000"/>
              </a:lnSpc>
              <a:buNone/>
            </a:pPr>
            <a:r>
              <a:rPr lang="en-US" sz="130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The increase in sales attributed directly to the media campaign's influence.</a:t>
            </a:r>
            <a:endParaRPr lang="en-US" sz="13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46423"/>
            <a:ext cx="4091183" cy="3839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Key Terms at a Glance</a:t>
            </a:r>
            <a:endParaRPr lang="en-US" sz="24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1290042"/>
            <a:ext cx="10868745" cy="73709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245363" y="1425575"/>
            <a:ext cx="1985218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Reach / Frequency / OTS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1245363" y="1665387"/>
            <a:ext cx="10149328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Exposure metrics — how many, how often, how many opportunities</a:t>
            </a:r>
            <a:endParaRPr lang="en-US" sz="950" dirty="0"/>
          </a:p>
        </p:txBody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2106910"/>
            <a:ext cx="10868745" cy="737096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245363" y="2242443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GRP / CPM / CPRP</a:t>
            </a:r>
            <a:endParaRPr lang="en-US" sz="1200" dirty="0"/>
          </a:p>
        </p:txBody>
      </p:sp>
      <p:sp>
        <p:nvSpPr>
          <p:cNvPr id="8" name="Text 4"/>
          <p:cNvSpPr/>
          <p:nvPr/>
        </p:nvSpPr>
        <p:spPr>
          <a:xfrm>
            <a:off x="1245363" y="2482255"/>
            <a:ext cx="10149328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Efficiency metrics — intensity, cost per thousand, cost per rating point</a:t>
            </a:r>
            <a:endParaRPr lang="en-US" sz="950" dirty="0"/>
          </a:p>
        </p:txBody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61475" y="2923778"/>
            <a:ext cx="10868745" cy="737096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1245363" y="3059311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Continuity</a:t>
            </a:r>
            <a:endParaRPr lang="en-US" sz="1200" dirty="0"/>
          </a:p>
        </p:txBody>
      </p:sp>
      <p:sp>
        <p:nvSpPr>
          <p:cNvPr id="11" name="Text 6"/>
          <p:cNvSpPr/>
          <p:nvPr/>
        </p:nvSpPr>
        <p:spPr>
          <a:xfrm>
            <a:off x="1245363" y="3299123"/>
            <a:ext cx="10149328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Continuous, pulsating, or flighting schedule patterns</a:t>
            </a:r>
            <a:endParaRPr lang="en-US" sz="950" dirty="0"/>
          </a:p>
        </p:txBody>
      </p:sp>
      <p:pic>
        <p:nvPicPr>
          <p:cNvPr id="12" name="Image 3" descr="preencoded.png">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1475" y="3740646"/>
            <a:ext cx="10868745" cy="737096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245363" y="3876179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Intrusion Value</a:t>
            </a:r>
            <a:endParaRPr lang="en-US" sz="1200" dirty="0"/>
          </a:p>
        </p:txBody>
      </p:sp>
      <p:sp>
        <p:nvSpPr>
          <p:cNvPr id="14" name="Text 8"/>
          <p:cNvSpPr/>
          <p:nvPr/>
        </p:nvSpPr>
        <p:spPr>
          <a:xfrm>
            <a:off x="1245363" y="4115991"/>
            <a:ext cx="10149328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Capturing attention without voluntary viewer effort</a:t>
            </a:r>
            <a:endParaRPr lang="en-US" sz="950" dirty="0"/>
          </a:p>
        </p:txBody>
      </p:sp>
      <p:pic>
        <p:nvPicPr>
          <p:cNvPr id="15" name="Image 4" descr="preencoded.png">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61475" y="4557514"/>
            <a:ext cx="10868745" cy="737096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1245363" y="4693047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Recency Theory</a:t>
            </a:r>
            <a:endParaRPr lang="en-US" sz="1200" dirty="0"/>
          </a:p>
        </p:txBody>
      </p:sp>
      <p:sp>
        <p:nvSpPr>
          <p:cNvPr id="17" name="Text 10"/>
          <p:cNvSpPr/>
          <p:nvPr/>
        </p:nvSpPr>
        <p:spPr>
          <a:xfrm>
            <a:off x="1245363" y="4932859"/>
            <a:ext cx="10149328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Selective attention — one timely exposure may be enough</a:t>
            </a:r>
            <a:endParaRPr lang="en-US" sz="950" dirty="0"/>
          </a:p>
        </p:txBody>
      </p:sp>
      <p:pic>
        <p:nvPicPr>
          <p:cNvPr id="18" name="Image 5" descr="preencoded.png">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61475" y="5374382"/>
            <a:ext cx="10868745" cy="737096"/>
          </a:xfrm>
          <a:prstGeom prst="rect">
            <a:avLst/>
          </a:prstGeom>
        </p:spPr>
      </p:pic>
      <p:sp>
        <p:nvSpPr>
          <p:cNvPr id="19" name="Text 11"/>
          <p:cNvSpPr/>
          <p:nvPr/>
        </p:nvSpPr>
        <p:spPr>
          <a:xfrm>
            <a:off x="1245363" y="5509915"/>
            <a:ext cx="1834211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Media Multiplier Effect</a:t>
            </a:r>
            <a:endParaRPr lang="en-US" sz="1200" dirty="0"/>
          </a:p>
        </p:txBody>
      </p:sp>
      <p:sp>
        <p:nvSpPr>
          <p:cNvPr id="20" name="Text 12"/>
          <p:cNvSpPr/>
          <p:nvPr/>
        </p:nvSpPr>
        <p:spPr>
          <a:xfrm>
            <a:off x="1245363" y="5749727"/>
            <a:ext cx="10149328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Two or more media together outperform any single medium</a:t>
            </a:r>
            <a:endParaRPr lang="en-US" sz="95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719138"/>
            <a:ext cx="3681122" cy="3839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24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Module Summary</a:t>
            </a:r>
            <a:endParaRPr lang="en-US" sz="2400" dirty="0"/>
          </a:p>
        </p:txBody>
      </p:sp>
      <p:sp>
        <p:nvSpPr>
          <p:cNvPr id="4" name="Shape 1"/>
          <p:cNvSpPr/>
          <p:nvPr/>
        </p:nvSpPr>
        <p:spPr>
          <a:xfrm>
            <a:off x="5233360" y="1222871"/>
            <a:ext cx="6296860" cy="1095871"/>
          </a:xfrm>
          <a:prstGeom prst="roundRect">
            <a:avLst>
              <a:gd name="adj" fmla="val 1682"/>
            </a:avLst>
          </a:prstGeom>
          <a:solidFill>
            <a:srgbClr val="EAE8F3"/>
          </a:solidFill>
          <a:ln/>
        </p:spPr>
      </p:sp>
      <p:sp>
        <p:nvSpPr>
          <p:cNvPr id="5" name="Shape 2"/>
          <p:cNvSpPr/>
          <p:nvPr/>
        </p:nvSpPr>
        <p:spPr>
          <a:xfrm>
            <a:off x="5356190" y="1345704"/>
            <a:ext cx="368489" cy="368498"/>
          </a:xfrm>
          <a:prstGeom prst="ellipse">
            <a:avLst/>
          </a:prstGeom>
          <a:solidFill>
            <a:srgbClr val="5955EB"/>
          </a:solidFill>
          <a:ln/>
        </p:spPr>
      </p:sp>
      <p:pic>
        <p:nvPicPr>
          <p:cNvPr id="6" name="Image 1" descr="preencoded.png">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57490" y="1447006"/>
            <a:ext cx="165790" cy="165795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356190" y="1793974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Strategy First</a:t>
            </a:r>
            <a:endParaRPr lang="en-US" sz="1200" dirty="0"/>
          </a:p>
        </p:txBody>
      </p:sp>
      <p:sp>
        <p:nvSpPr>
          <p:cNvPr id="8" name="Text 4"/>
          <p:cNvSpPr/>
          <p:nvPr/>
        </p:nvSpPr>
        <p:spPr>
          <a:xfrm>
            <a:off x="5356190" y="2033786"/>
            <a:ext cx="6051200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Media strategy guides planning by aligning market, message, and medium.</a:t>
            </a:r>
            <a:endParaRPr lang="en-US" sz="950" dirty="0"/>
          </a:p>
        </p:txBody>
      </p:sp>
      <p:sp>
        <p:nvSpPr>
          <p:cNvPr id="9" name="Shape 5"/>
          <p:cNvSpPr/>
          <p:nvPr/>
        </p:nvSpPr>
        <p:spPr>
          <a:xfrm>
            <a:off x="5233360" y="2398514"/>
            <a:ext cx="6296860" cy="1095871"/>
          </a:xfrm>
          <a:prstGeom prst="roundRect">
            <a:avLst>
              <a:gd name="adj" fmla="val 1682"/>
            </a:avLst>
          </a:prstGeom>
          <a:solidFill>
            <a:srgbClr val="EAE8F3"/>
          </a:solidFill>
          <a:ln/>
        </p:spPr>
      </p:sp>
      <p:sp>
        <p:nvSpPr>
          <p:cNvPr id="10" name="Shape 6"/>
          <p:cNvSpPr/>
          <p:nvPr/>
        </p:nvSpPr>
        <p:spPr>
          <a:xfrm>
            <a:off x="5356190" y="2521347"/>
            <a:ext cx="368489" cy="368498"/>
          </a:xfrm>
          <a:prstGeom prst="ellipse">
            <a:avLst/>
          </a:prstGeom>
          <a:solidFill>
            <a:srgbClr val="5955EB"/>
          </a:solidFill>
          <a:ln/>
        </p:spPr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57490" y="2622649"/>
            <a:ext cx="165790" cy="165795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5356190" y="2969617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Planners &amp; Buyers</a:t>
            </a:r>
            <a:endParaRPr lang="en-US" sz="1200" dirty="0"/>
          </a:p>
        </p:txBody>
      </p:sp>
      <p:sp>
        <p:nvSpPr>
          <p:cNvPr id="13" name="Text 8"/>
          <p:cNvSpPr/>
          <p:nvPr/>
        </p:nvSpPr>
        <p:spPr>
          <a:xfrm>
            <a:off x="5356190" y="3209429"/>
            <a:ext cx="6051200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Planners shape the strategy; buyers negotiate and place the media.</a:t>
            </a:r>
            <a:endParaRPr lang="en-US" sz="950" dirty="0"/>
          </a:p>
        </p:txBody>
      </p:sp>
      <p:sp>
        <p:nvSpPr>
          <p:cNvPr id="14" name="Shape 9"/>
          <p:cNvSpPr/>
          <p:nvPr/>
        </p:nvSpPr>
        <p:spPr>
          <a:xfrm>
            <a:off x="5233360" y="3574157"/>
            <a:ext cx="6296860" cy="1095871"/>
          </a:xfrm>
          <a:prstGeom prst="roundRect">
            <a:avLst>
              <a:gd name="adj" fmla="val 1682"/>
            </a:avLst>
          </a:prstGeom>
          <a:solidFill>
            <a:srgbClr val="EAE8F3"/>
          </a:solidFill>
          <a:ln/>
        </p:spPr>
      </p:sp>
      <p:sp>
        <p:nvSpPr>
          <p:cNvPr id="15" name="Shape 10"/>
          <p:cNvSpPr/>
          <p:nvPr/>
        </p:nvSpPr>
        <p:spPr>
          <a:xfrm>
            <a:off x="5356190" y="3696990"/>
            <a:ext cx="368489" cy="368498"/>
          </a:xfrm>
          <a:prstGeom prst="ellipse">
            <a:avLst/>
          </a:prstGeom>
          <a:solidFill>
            <a:srgbClr val="5955EB"/>
          </a:solidFill>
          <a:ln/>
        </p:spPr>
      </p:sp>
      <p:pic>
        <p:nvPicPr>
          <p:cNvPr id="16" name="Image 3" descr="preencoded.png">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57490" y="3798292"/>
            <a:ext cx="165790" cy="165795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356190" y="4145260"/>
            <a:ext cx="197370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Reach, Frequency, &amp; Mix</a:t>
            </a:r>
            <a:endParaRPr lang="en-US" sz="1200" dirty="0"/>
          </a:p>
        </p:txBody>
      </p:sp>
      <p:sp>
        <p:nvSpPr>
          <p:cNvPr id="18" name="Text 12"/>
          <p:cNvSpPr/>
          <p:nvPr/>
        </p:nvSpPr>
        <p:spPr>
          <a:xfrm>
            <a:off x="5356190" y="4385072"/>
            <a:ext cx="6051200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Use the right balance of reach and frequency, and combine channels for multiplier effects.</a:t>
            </a:r>
            <a:endParaRPr lang="en-US" sz="950" dirty="0"/>
          </a:p>
        </p:txBody>
      </p:sp>
      <p:sp>
        <p:nvSpPr>
          <p:cNvPr id="19" name="Shape 13"/>
          <p:cNvSpPr/>
          <p:nvPr/>
        </p:nvSpPr>
        <p:spPr>
          <a:xfrm>
            <a:off x="5233360" y="4749800"/>
            <a:ext cx="6296860" cy="1095871"/>
          </a:xfrm>
          <a:prstGeom prst="roundRect">
            <a:avLst>
              <a:gd name="adj" fmla="val 1682"/>
            </a:avLst>
          </a:prstGeom>
          <a:solidFill>
            <a:srgbClr val="EAE8F3"/>
          </a:solidFill>
          <a:ln/>
        </p:spPr>
      </p:sp>
      <p:sp>
        <p:nvSpPr>
          <p:cNvPr id="20" name="Shape 14"/>
          <p:cNvSpPr/>
          <p:nvPr/>
        </p:nvSpPr>
        <p:spPr>
          <a:xfrm>
            <a:off x="5356190" y="4872633"/>
            <a:ext cx="368489" cy="368498"/>
          </a:xfrm>
          <a:prstGeom prst="ellipse">
            <a:avLst/>
          </a:prstGeom>
          <a:solidFill>
            <a:srgbClr val="5955EB"/>
          </a:solidFill>
          <a:ln/>
        </p:spPr>
      </p:sp>
      <p:pic>
        <p:nvPicPr>
          <p:cNvPr id="21" name="Image 4" descr="preencoded.png">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457490" y="4973935"/>
            <a:ext cx="165790" cy="165795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5356190" y="5320903"/>
            <a:ext cx="1535769" cy="1919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1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Match the Market</a:t>
            </a:r>
            <a:endParaRPr lang="en-US" sz="1200" dirty="0"/>
          </a:p>
        </p:txBody>
      </p:sp>
      <p:sp>
        <p:nvSpPr>
          <p:cNvPr id="23" name="Text 16"/>
          <p:cNvSpPr/>
          <p:nvPr/>
        </p:nvSpPr>
        <p:spPr>
          <a:xfrm>
            <a:off x="5356190" y="5560715"/>
            <a:ext cx="6051200" cy="1621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9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TV, radio, print, and OOH each work differently, so media choices should fit the audience and market.</a:t>
            </a:r>
            <a:endParaRPr lang="en-US" sz="950" dirty="0"/>
          </a:p>
        </p:txBody>
      </p:sp>
      <p:sp>
        <p:nvSpPr>
          <p:cNvPr id="24" name="Shape 17"/>
          <p:cNvSpPr/>
          <p:nvPr/>
        </p:nvSpPr>
        <p:spPr>
          <a:xfrm>
            <a:off x="5233360" y="5935464"/>
            <a:ext cx="1313723" cy="203398"/>
          </a:xfrm>
          <a:prstGeom prst="roundRect">
            <a:avLst>
              <a:gd name="adj" fmla="val 7249"/>
            </a:avLst>
          </a:prstGeom>
          <a:noFill/>
          <a:ln/>
          <a:effectLst>
            <a:outerShdw sx="100000" sy="100000" kx="0" ky="0" algn="bl" rotWithShape="0" blurRad="101600" dist="50800" dir="16200000">
              <a:srgbClr val="403ccf">
                <a:alpha val="100000"/>
              </a:srgbClr>
            </a:outerShdw>
          </a:effectLst>
        </p:spPr>
      </p:sp>
      <p:sp>
        <p:nvSpPr>
          <p:cNvPr id="25" name="Text 18"/>
          <p:cNvSpPr/>
          <p:nvPr/>
        </p:nvSpPr>
        <p:spPr>
          <a:xfrm>
            <a:off x="5306979" y="5972274"/>
            <a:ext cx="1776070" cy="129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750" dirty="0">
                <a:solidFill>
                  <a:srgbClr val="403CC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ANDREWS &amp; SHIMP, 2025</a:t>
            </a:r>
            <a:endParaRPr lang="en-US" sz="750" dirty="0"/>
          </a:p>
        </p:txBody>
      </p:sp>
      <p:sp>
        <p:nvSpPr>
          <p:cNvPr id="26" name="Shape 19"/>
          <p:cNvSpPr/>
          <p:nvPr/>
        </p:nvSpPr>
        <p:spPr>
          <a:xfrm>
            <a:off x="6608498" y="5935464"/>
            <a:ext cx="1135332" cy="203398"/>
          </a:xfrm>
          <a:prstGeom prst="roundRect">
            <a:avLst>
              <a:gd name="adj" fmla="val 7249"/>
            </a:avLst>
          </a:prstGeom>
          <a:noFill/>
          <a:ln/>
          <a:effectLst>
            <a:outerShdw sx="100000" sy="100000" kx="0" ky="0" algn="bl" rotWithShape="0" blurRad="101600" dist="50800" dir="16200000">
              <a:srgbClr val="403ccf">
                <a:alpha val="100000"/>
              </a:srgbClr>
            </a:outerShdw>
          </a:effectLst>
        </p:spPr>
      </p:sp>
      <p:sp>
        <p:nvSpPr>
          <p:cNvPr id="27" name="Text 20"/>
          <p:cNvSpPr/>
          <p:nvPr/>
        </p:nvSpPr>
        <p:spPr>
          <a:xfrm>
            <a:off x="6682116" y="5972274"/>
            <a:ext cx="1597680" cy="1297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750" dirty="0">
                <a:solidFill>
                  <a:srgbClr val="403CC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CLOW &amp; BAACK, 2021</a:t>
            </a:r>
            <a:endParaRPr lang="en-US" sz="7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416050"/>
            <a:ext cx="5334958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ct val="104000"/>
              </a:lnSpc>
              <a:buNone/>
            </a:pPr>
            <a:r>
              <a:rPr lang="en-US" sz="3700" dirty="0">
                <a:solidFill>
                  <a:srgbClr val="403CCF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Review Questions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661475" y="2384723"/>
            <a:ext cx="425241" cy="425252"/>
          </a:xfrm>
          <a:prstGeom prst="roundRect">
            <a:avLst>
              <a:gd name="adj" fmla="val 6667"/>
            </a:avLst>
          </a:prstGeom>
          <a:solidFill>
            <a:srgbClr val="EAE8F3"/>
          </a:solidFill>
          <a:ln/>
        </p:spPr>
      </p:sp>
      <p:sp>
        <p:nvSpPr>
          <p:cNvPr id="4" name="Text 2"/>
          <p:cNvSpPr/>
          <p:nvPr/>
        </p:nvSpPr>
        <p:spPr>
          <a:xfrm>
            <a:off x="732365" y="2420144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1275723" y="2446139"/>
            <a:ext cx="470195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How does media strategy influence the rest of the media planning process?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6213915" y="2384723"/>
            <a:ext cx="425241" cy="425252"/>
          </a:xfrm>
          <a:prstGeom prst="roundRect">
            <a:avLst>
              <a:gd name="adj" fmla="val 6667"/>
            </a:avLst>
          </a:prstGeom>
          <a:solidFill>
            <a:srgbClr val="EAE8F3"/>
          </a:solidFill>
          <a:ln/>
        </p:spPr>
      </p:sp>
      <p:sp>
        <p:nvSpPr>
          <p:cNvPr id="7" name="Text 5"/>
          <p:cNvSpPr/>
          <p:nvPr/>
        </p:nvSpPr>
        <p:spPr>
          <a:xfrm>
            <a:off x="6284805" y="2420144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2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6828163" y="2446139"/>
            <a:ext cx="470205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What is the difference between media planners and media buyers, and why do both roles matter?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661475" y="3429000"/>
            <a:ext cx="425241" cy="425252"/>
          </a:xfrm>
          <a:prstGeom prst="roundRect">
            <a:avLst>
              <a:gd name="adj" fmla="val 6667"/>
            </a:avLst>
          </a:prstGeom>
          <a:solidFill>
            <a:srgbClr val="EAE8F3"/>
          </a:solidFill>
          <a:ln/>
        </p:spPr>
      </p:sp>
      <p:sp>
        <p:nvSpPr>
          <p:cNvPr id="10" name="Text 8"/>
          <p:cNvSpPr/>
          <p:nvPr/>
        </p:nvSpPr>
        <p:spPr>
          <a:xfrm>
            <a:off x="732365" y="3464421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3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1275723" y="3490416"/>
            <a:ext cx="470195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How do you think about the tradeoff between reach and frequency when choosing media channels?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6213915" y="3429000"/>
            <a:ext cx="425241" cy="425252"/>
          </a:xfrm>
          <a:prstGeom prst="roundRect">
            <a:avLst>
              <a:gd name="adj" fmla="val 6667"/>
            </a:avLst>
          </a:prstGeom>
          <a:solidFill>
            <a:srgbClr val="EAE8F3"/>
          </a:solidFill>
          <a:ln/>
        </p:spPr>
      </p:sp>
      <p:sp>
        <p:nvSpPr>
          <p:cNvPr id="13" name="Text 11"/>
          <p:cNvSpPr/>
          <p:nvPr/>
        </p:nvSpPr>
        <p:spPr>
          <a:xfrm>
            <a:off x="6284805" y="3464421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4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6828163" y="3490416"/>
            <a:ext cx="4702057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What are the main advantages and disadvantages of TV advertising compared with other traditional media?</a:t>
            </a:r>
            <a:endParaRPr lang="en-US" sz="1450" dirty="0"/>
          </a:p>
        </p:txBody>
      </p:sp>
      <p:sp>
        <p:nvSpPr>
          <p:cNvPr id="15" name="Shape 13"/>
          <p:cNvSpPr/>
          <p:nvPr/>
        </p:nvSpPr>
        <p:spPr>
          <a:xfrm>
            <a:off x="661475" y="4775696"/>
            <a:ext cx="425241" cy="425252"/>
          </a:xfrm>
          <a:prstGeom prst="roundRect">
            <a:avLst>
              <a:gd name="adj" fmla="val 6667"/>
            </a:avLst>
          </a:prstGeom>
          <a:solidFill>
            <a:srgbClr val="EAE8F3"/>
          </a:solidFill>
          <a:ln/>
        </p:spPr>
      </p:sp>
      <p:sp>
        <p:nvSpPr>
          <p:cNvPr id="16" name="Text 14"/>
          <p:cNvSpPr/>
          <p:nvPr/>
        </p:nvSpPr>
        <p:spPr>
          <a:xfrm>
            <a:off x="732365" y="4811117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5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1275723" y="4837113"/>
            <a:ext cx="4701958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How would you build a logical media mix for a campaign using TV, radio, print, and out-of-home?</a:t>
            </a:r>
            <a:endParaRPr lang="en-US" sz="1450" dirty="0"/>
          </a:p>
        </p:txBody>
      </p:sp>
      <p:sp>
        <p:nvSpPr>
          <p:cNvPr id="18" name="Shape 16"/>
          <p:cNvSpPr/>
          <p:nvPr/>
        </p:nvSpPr>
        <p:spPr>
          <a:xfrm>
            <a:off x="6213915" y="4775696"/>
            <a:ext cx="425241" cy="425252"/>
          </a:xfrm>
          <a:prstGeom prst="roundRect">
            <a:avLst>
              <a:gd name="adj" fmla="val 6667"/>
            </a:avLst>
          </a:prstGeom>
          <a:solidFill>
            <a:srgbClr val="EAE8F3"/>
          </a:solidFill>
          <a:ln/>
        </p:spPr>
      </p:sp>
      <p:sp>
        <p:nvSpPr>
          <p:cNvPr id="19" name="Text 17"/>
          <p:cNvSpPr/>
          <p:nvPr/>
        </p:nvSpPr>
        <p:spPr>
          <a:xfrm>
            <a:off x="6284805" y="4811117"/>
            <a:ext cx="283461" cy="354409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algn="ctr" indent="0" marL="0">
              <a:lnSpc>
                <a:spcPct val="100000"/>
              </a:lnSpc>
              <a:buNone/>
            </a:pPr>
            <a:r>
              <a:rPr lang="en-US" sz="2200" dirty="0">
                <a:solidFill>
                  <a:srgbClr val="49495A"/>
                </a:solidFill>
                <a:latin typeface="Libre Baskerville" pitchFamily="34" charset="0"/>
                <a:ea typeface="Libre Baskerville" pitchFamily="34" charset="-122"/>
                <a:cs typeface="Libre Baskerville" pitchFamily="34" charset="-120"/>
              </a:rPr>
              <a:t>6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6828163" y="4837113"/>
            <a:ext cx="470205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indent="0" marL="0">
              <a:lnSpc>
                <a:spcPct val="133000"/>
              </a:lnSpc>
              <a:buNone/>
            </a:pPr>
            <a:r>
              <a:rPr lang="en-US" sz="1450" dirty="0">
                <a:solidFill>
                  <a:srgbClr val="49495A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How should media selection differ for a B2B audience versus a consumer audience?</a:t>
            </a:r>
            <a:endParaRPr lang="en-US" sz="1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/>
  <cp:revision>1</cp:revision>
  <dcterms:created xsi:type="dcterms:W3CDTF">2026-07-06T04:35:16Z</dcterms:created>
  <dcterms:modified xsi:type="dcterms:W3CDTF">2026-07-06T04:35:16Z</dcterms:modified>
</cp:coreProperties>
</file>