
<file path=[Content_Types].xml><?xml version="1.0" encoding="utf-8"?>
<Types xmlns="http://schemas.openxmlformats.org/package/2006/content-types">
  <Default Extension="fntdata" ContentType="application/x-fontdata"/>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slideMasters/slideMaster27.xml" ContentType="application/vnd.openxmlformats-officedocument.presentationml.slideMaster+xml"/>
  <Override PartName="/ppt/slides/slide27.xml" ContentType="application/vnd.openxmlformats-officedocument.presentationml.slide+xml"/>
  <Override PartName="/ppt/slideMasters/slideMaster28.xml" ContentType="application/vnd.openxmlformats-officedocument.presentationml.slideMaster+xml"/>
  <Override PartName="/ppt/slides/slide28.xml" ContentType="application/vnd.openxmlformats-officedocument.presentationml.slide+xml"/>
  <Override PartName="/ppt/slideMasters/slideMaster29.xml" ContentType="application/vnd.openxmlformats-officedocument.presentationml.slideMaster+xml"/>
  <Override PartName="/ppt/slides/slide29.xml" ContentType="application/vnd.openxmlformats-officedocument.presentationml.slide+xml"/>
  <Override PartName="/ppt/slideMasters/slideMaster30.xml" ContentType="application/vnd.openxmlformats-officedocument.presentationml.slideMaster+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true" autoCompressPictures="0" embedTrueTypeFonts="true">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Lst>
  <p:notesMasterIdLst>
    <p:notesMasterId r:id="rId32"/>
  </p:notesMasterIdLst>
  <p:sldSz cx="12191695" cy="6858000"/>
  <p:notesSz cx="6858000" cy="12191695"/>
  <p:embeddedFontLst>
    <p:embeddedFont>
      <p:font typeface="Alice"/>
      <p:regular r:id="rId201314"/>
    </p:embeddedFont>
    <p:embeddedFont>
      <p:font typeface="Lora"/>
      <p:regular r:id="rId201315"/>
    </p:embeddedFont>
    <p:embeddedFont>
      <p:font typeface="Lora Medium"/>
      <p:regular r:id="rId201316"/>
    </p:embeddedFont>
    <p:embeddedFont>
      <p:font typeface="Lora SemiBold"/>
      <p:regular r:id="rId201317"/>
    </p:embeddedFont>
    <p:embeddedFont>
      <p:font typeface="Lora Bold"/>
      <p:regular r:id="rId201318"/>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notesMaster" Target="notesMasters/notesMaster1.xml"/><Relationship Id="rId33" Type="http://schemas.openxmlformats.org/officeDocument/2006/relationships/presProps" Target="presProps.xml"/><Relationship Id="rId34" Type="http://schemas.openxmlformats.org/officeDocument/2006/relationships/viewProps" Target="viewProps.xml"/><Relationship Id="rId35" Type="http://schemas.openxmlformats.org/officeDocument/2006/relationships/theme" Target="theme/theme1.xml"/><Relationship Id="rId36" Type="http://schemas.openxmlformats.org/officeDocument/2006/relationships/tableStyles" Target="tableStyles.xml"/><Relationship Id="rId201314" Target="fonts/201314.fntdata" Type="http://schemas.openxmlformats.org/officeDocument/2006/relationships/font"/><Relationship Id="rId201315" Target="fonts/201315.fntdata" Type="http://schemas.openxmlformats.org/officeDocument/2006/relationships/font"/><Relationship Id="rId201316" Target="fonts/201316.fntdata" Type="http://schemas.openxmlformats.org/officeDocument/2006/relationships/font"/><Relationship Id="rId201317" Target="fonts/201317.fntdata" Type="http://schemas.openxmlformats.org/officeDocument/2006/relationships/font"/><Relationship Id="rId201318" Target="fonts/201318.fntdata" Type="http://schemas.openxmlformats.org/officeDocument/2006/relationships/font"/><Relationship Id="rId201319" Target="fonts/201319.fntdata" Type="http://schemas.openxmlformats.org/officeDocument/2006/relationships/font"/><Relationship Id="rId201320" Target="fonts/201320.fntdata" Type="http://schemas.openxmlformats.org/officeDocument/2006/relationships/font"/><Relationship Id="rId201321" Target="fonts/201321.fntdata" Type="http://schemas.openxmlformats.org/officeDocument/2006/relationships/font"/></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_rels/notesSlide2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7.xml"/>
		</Relationships>
</file>

<file path=ppt/notesSlides/_rels/notesSlide2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8.xml"/>
		</Relationships>
</file>

<file path=ppt/notesSlides/_rels/notesSlide2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9.xml"/>
		</Relationships>
</file>

<file path=ppt/notesSlides/_rels/notesSlide3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Speaker Notes
CRM — Customer Relationship Management — is the backbone of modern direct marketing. It's the system that collects, organizes, and activates customer data. Think of it as a living profile of every customer: what they bought, when, how often, how much they spent, what they responded to. Database marketing uses that information to identify your most valuable customers, customize your offers, and reduce service costs by anticipating needs. Amazon is the gold standard here — their recommendation engine is pure database marketing. 'Customers who bought this also bought...' — that's CRM in action, driving billions in additional revenue. But CRM is only as smart as the data going in. That's where AI and data mining come in — which is our next slide.
[~2 min | Running total: ~26 min]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Speaker Notes
Let's bring it all together. Today we covered a lot of ground. Direct marketing is a powerful, measurable, and increasingly data-driven way to reach customers directly — through mail, digital, telemarketing, and more. CRM and database marketing are the engines that make personalization at scale possible. AI and data mining are transforming targeting and efficiency — but ethical boundaries matter. Indirect marketing builds the trust and brand authority that direct marketing alone can't create. And personal selling — with its 7 steps — remains the most powerful tool for complex, high-value sales. The key insight tying it all together: whether you're sending an email, making a call, or sitting across from a prospect, the goal is the same — build a relationship that creates value for both sides. That's what great marketing and great selling have in common.
[~2 min | Running total: ~57 min]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Speaker Notes
And we close with our review questions — these are excellent exam prep and discussion starters. Let's spend the last few minutes going through these together. You can answer them individually or we can discuss as a class. [Pause and invite responses for 2-3 questions, or assign as take-home reflection.] For next session, I'd encourage you to pick one brand you interact with regularly and identify: which direct marketing channels do they use? Do they practice relationship or transactional selling? How do they use data to personalize their communications? Applying these frameworks to real brands is the best way to internalize them. Thank you all — great work today. See you next lecture!
[~3 min | Running total: ~60 min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master 1">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F1F2DE"/>
          </a:solidFill>
          <a:ln/>
        </p:spPr>
      </p:sp>
      <p:sp>
        <p:nvSpPr>
          <p:cNvPr id="3" name="Shape 1"/>
          <p:cNvSpPr/>
          <p:nvPr/>
        </p:nvSpPr>
        <p:spPr>
          <a:xfrm>
            <a:off x="0" y="0"/>
            <a:ext cx="12191695" cy="6858000"/>
          </a:xfrm>
          <a:prstGeom prst="rect">
            <a:avLst/>
          </a:prstGeom>
          <a:solidFill>
            <a:srgbClr val="FCFBF8"/>
          </a:solidFill>
          <a:ln/>
        </p:spPr>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master 2">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F1F2DE"/>
          </a:solidFill>
          <a:ln/>
        </p:spPr>
      </p:sp>
      <p:sp>
        <p:nvSpPr>
          <p:cNvPr id="3" name="Shape 1"/>
          <p:cNvSpPr/>
          <p:nvPr/>
        </p:nvSpPr>
        <p:spPr>
          <a:xfrm>
            <a:off x="0" y="0"/>
            <a:ext cx="12191695" cy="6858000"/>
          </a:xfrm>
          <a:prstGeom prst="rect">
            <a:avLst/>
          </a:prstGeom>
          <a:solidFill>
            <a:srgbClr val="FCFBF8"/>
          </a:solidFill>
          <a:ln/>
        </p:spPr>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jpeg"/><Relationship Id="rId2" Type="http://schemas.openxmlformats.org/officeDocument/2006/relationships/slideLayout" Target="../slideLayouts/slideLayout2.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jpeg"/><Relationship Id="rId2" Type="http://schemas.openxmlformats.org/officeDocument/2006/relationships/image" Target="../media/image-3-2.png"/><Relationship Id="rId3" Type="http://schemas.openxmlformats.org/officeDocument/2006/relationships/image" Target="../media/image-3-3.svg"/><Relationship Id="rId4" Type="http://schemas.openxmlformats.org/officeDocument/2006/relationships/image" Target="../media/image-3-2.png"/><Relationship Id="rId5" Type="http://schemas.openxmlformats.org/officeDocument/2006/relationships/image" Target="../media/image-3-3.svg"/><Relationship Id="rId6" Type="http://schemas.openxmlformats.org/officeDocument/2006/relationships/image" Target="../media/image-3-2.png"/><Relationship Id="rId7" Type="http://schemas.openxmlformats.org/officeDocument/2006/relationships/image" Target="../media/image-3-3.svg"/><Relationship Id="rId8" Type="http://schemas.openxmlformats.org/officeDocument/2006/relationships/slideLayout" Target="../slideLayouts/slideLayout3.xml"/><Relationship Id="rId9"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jpeg"/><Relationship Id="rId2" Type="http://schemas.openxmlformats.org/officeDocument/2006/relationships/slideLayout" Target="../slideLayouts/slideLayout3.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image" Target="../media/image-5-2.svg"/><Relationship Id="rId3" Type="http://schemas.openxmlformats.org/officeDocument/2006/relationships/image" Target="../media/image-5-3.png"/><Relationship Id="rId4" Type="http://schemas.openxmlformats.org/officeDocument/2006/relationships/image" Target="../media/image-5-4.svg"/><Relationship Id="rId5" Type="http://schemas.openxmlformats.org/officeDocument/2006/relationships/image" Target="../media/image-5-5.png"/><Relationship Id="rId6" Type="http://schemas.openxmlformats.org/officeDocument/2006/relationships/image" Target="../media/image-5-6.svg"/><Relationship Id="rId7" Type="http://schemas.openxmlformats.org/officeDocument/2006/relationships/image" Target="../media/image-5-7.png"/><Relationship Id="rId8" Type="http://schemas.openxmlformats.org/officeDocument/2006/relationships/image" Target="../media/image-5-8.svg"/><Relationship Id="rId9" Type="http://schemas.openxmlformats.org/officeDocument/2006/relationships/image" Target="../media/image-5-9.png"/><Relationship Id="rId10" Type="http://schemas.openxmlformats.org/officeDocument/2006/relationships/image" Target="../media/image-5-10.svg"/><Relationship Id="rId11" Type="http://schemas.openxmlformats.org/officeDocument/2006/relationships/slideLayout" Target="../slideLayouts/slideLayout3.xml"/><Relationship Id="rId1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jpeg"/><Relationship Id="rId2" Type="http://schemas.openxmlformats.org/officeDocument/2006/relationships/image" Target="../media/image-6-2.png"/><Relationship Id="rId3" Type="http://schemas.openxmlformats.org/officeDocument/2006/relationships/slideLayout" Target="../slideLayouts/slideLayout3.xml"/><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jpeg"/><Relationship Id="rId2" Type="http://schemas.openxmlformats.org/officeDocument/2006/relationships/image" Target="../media/image-7-2.png"/><Relationship Id="rId3" Type="http://schemas.openxmlformats.org/officeDocument/2006/relationships/image" Target="../media/image-7-3.svg"/><Relationship Id="rId4" Type="http://schemas.openxmlformats.org/officeDocument/2006/relationships/image" Target="../media/image-7-4.png"/><Relationship Id="rId5" Type="http://schemas.openxmlformats.org/officeDocument/2006/relationships/image" Target="../media/image-7-5.svg"/><Relationship Id="rId6" Type="http://schemas.openxmlformats.org/officeDocument/2006/relationships/image" Target="../media/image-7-6.png"/><Relationship Id="rId7" Type="http://schemas.openxmlformats.org/officeDocument/2006/relationships/image" Target="../media/image-7-7.svg"/><Relationship Id="rId8" Type="http://schemas.openxmlformats.org/officeDocument/2006/relationships/slideLayout" Target="../slideLayouts/slideLayout3.xml"/><Relationship Id="rId9"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jpeg"/><Relationship Id="rId2" Type="http://schemas.openxmlformats.org/officeDocument/2006/relationships/image" Target="../media/image-8-2.jpeg"/><Relationship Id="rId3" Type="http://schemas.openxmlformats.org/officeDocument/2006/relationships/image" Target="../media/image-8-3.jpeg"/><Relationship Id="rId4" Type="http://schemas.openxmlformats.org/officeDocument/2006/relationships/image" Target="../media/image-8-4.jpeg"/><Relationship Id="rId5" Type="http://schemas.openxmlformats.org/officeDocument/2006/relationships/image" Target="../media/image-8-5.jpeg"/><Relationship Id="rId6" Type="http://schemas.openxmlformats.org/officeDocument/2006/relationships/image" Target="../media/image-8-6.jpeg"/><Relationship Id="rId7" Type="http://schemas.openxmlformats.org/officeDocument/2006/relationships/slideLayout" Target="../slideLayouts/slideLayout3.xml"/><Relationship Id="rId8"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jpeg"/><Relationship Id="rId2" Type="http://schemas.openxmlformats.org/officeDocument/2006/relationships/image" Target="../media/image-10-2.png"/><Relationship Id="rId3" Type="http://schemas.openxmlformats.org/officeDocument/2006/relationships/image" Target="../media/image-10-3.svg"/><Relationship Id="rId4" Type="http://schemas.openxmlformats.org/officeDocument/2006/relationships/image" Target="../media/image-10-2.png"/><Relationship Id="rId5" Type="http://schemas.openxmlformats.org/officeDocument/2006/relationships/image" Target="../media/image-10-3.svg"/><Relationship Id="rId6" Type="http://schemas.openxmlformats.org/officeDocument/2006/relationships/image" Target="../media/image-10-2.png"/><Relationship Id="rId7" Type="http://schemas.openxmlformats.org/officeDocument/2006/relationships/image" Target="../media/image-10-3.svg"/><Relationship Id="rId8" Type="http://schemas.openxmlformats.org/officeDocument/2006/relationships/slideLayout" Target="../slideLayouts/slideLayout3.xml"/><Relationship Id="rId9"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jpeg"/><Relationship Id="rId2" Type="http://schemas.openxmlformats.org/officeDocument/2006/relationships/slideLayout" Target="../slideLayouts/slideLayout3.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jpeg"/><Relationship Id="rId2" Type="http://schemas.openxmlformats.org/officeDocument/2006/relationships/slideLayout" Target="../slideLayouts/slideLayout3.xml"/><Relationship Id="rId3"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jpeg"/><Relationship Id="rId2" Type="http://schemas.openxmlformats.org/officeDocument/2006/relationships/image" Target="../media/image-14-2.png"/><Relationship Id="rId3" Type="http://schemas.openxmlformats.org/officeDocument/2006/relationships/image" Target="../media/image-14-3.svg"/><Relationship Id="rId4" Type="http://schemas.openxmlformats.org/officeDocument/2006/relationships/image" Target="../media/image-14-2.png"/><Relationship Id="rId5" Type="http://schemas.openxmlformats.org/officeDocument/2006/relationships/image" Target="../media/image-14-3.svg"/><Relationship Id="rId6" Type="http://schemas.openxmlformats.org/officeDocument/2006/relationships/image" Target="../media/image-14-2.png"/><Relationship Id="rId7" Type="http://schemas.openxmlformats.org/officeDocument/2006/relationships/image" Target="../media/image-14-3.svg"/><Relationship Id="rId8" Type="http://schemas.openxmlformats.org/officeDocument/2006/relationships/image" Target="../media/image-14-2.png"/><Relationship Id="rId9" Type="http://schemas.openxmlformats.org/officeDocument/2006/relationships/image" Target="../media/image-14-3.svg"/><Relationship Id="rId10" Type="http://schemas.openxmlformats.org/officeDocument/2006/relationships/image" Target="../media/image-14-10.png"/><Relationship Id="rId11" Type="http://schemas.openxmlformats.org/officeDocument/2006/relationships/image" Target="../media/image-14-11.svg"/><Relationship Id="rId12" Type="http://schemas.openxmlformats.org/officeDocument/2006/relationships/slideLayout" Target="../slideLayouts/slideLayout3.xml"/><Relationship Id="rId13"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png"/><Relationship Id="rId2" Type="http://schemas.openxmlformats.org/officeDocument/2006/relationships/image" Target="../media/image-15-2.svg"/><Relationship Id="rId3" Type="http://schemas.openxmlformats.org/officeDocument/2006/relationships/image" Target="../media/image-15-3.png"/><Relationship Id="rId4" Type="http://schemas.openxmlformats.org/officeDocument/2006/relationships/image" Target="../media/image-15-4.svg"/><Relationship Id="rId5" Type="http://schemas.openxmlformats.org/officeDocument/2006/relationships/image" Target="../media/image-15-5.png"/><Relationship Id="rId6" Type="http://schemas.openxmlformats.org/officeDocument/2006/relationships/image" Target="../media/image-15-6.svg"/><Relationship Id="rId7" Type="http://schemas.openxmlformats.org/officeDocument/2006/relationships/image" Target="../media/image-15-7.png"/><Relationship Id="rId8" Type="http://schemas.openxmlformats.org/officeDocument/2006/relationships/image" Target="../media/image-15-8.svg"/><Relationship Id="rId9" Type="http://schemas.openxmlformats.org/officeDocument/2006/relationships/image" Target="../media/image-15-9.png"/><Relationship Id="rId10" Type="http://schemas.openxmlformats.org/officeDocument/2006/relationships/slideLayout" Target="../slideLayouts/slideLayout3.xml"/><Relationship Id="rId11"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png"/><Relationship Id="rId2" Type="http://schemas.openxmlformats.org/officeDocument/2006/relationships/image" Target="../media/image-16-2.svg"/><Relationship Id="rId3" Type="http://schemas.openxmlformats.org/officeDocument/2006/relationships/image" Target="../media/image-16-3.png"/><Relationship Id="rId4" Type="http://schemas.openxmlformats.org/officeDocument/2006/relationships/image" Target="../media/image-16-4.svg"/><Relationship Id="rId5" Type="http://schemas.openxmlformats.org/officeDocument/2006/relationships/image" Target="../media/image-16-5.png"/><Relationship Id="rId6" Type="http://schemas.openxmlformats.org/officeDocument/2006/relationships/image" Target="../media/image-16-6.svg"/><Relationship Id="rId7" Type="http://schemas.openxmlformats.org/officeDocument/2006/relationships/image" Target="../media/image-16-7.png"/><Relationship Id="rId8" Type="http://schemas.openxmlformats.org/officeDocument/2006/relationships/image" Target="../media/image-16-8.svg"/><Relationship Id="rId9" Type="http://schemas.openxmlformats.org/officeDocument/2006/relationships/image" Target="../media/image-16-9.png"/><Relationship Id="rId10" Type="http://schemas.openxmlformats.org/officeDocument/2006/relationships/image" Target="../media/image-16-10.svg"/><Relationship Id="rId11" Type="http://schemas.openxmlformats.org/officeDocument/2006/relationships/image" Target="../media/image-16-11.png"/><Relationship Id="rId12" Type="http://schemas.openxmlformats.org/officeDocument/2006/relationships/slideLayout" Target="../slideLayouts/slideLayout3.xml"/><Relationship Id="rId13"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image" Target="../media/image-17-1.png"/><Relationship Id="rId2" Type="http://schemas.openxmlformats.org/officeDocument/2006/relationships/image" Target="../media/image-17-2.svg"/><Relationship Id="rId3" Type="http://schemas.openxmlformats.org/officeDocument/2006/relationships/image" Target="../media/image-17-3.png"/><Relationship Id="rId4" Type="http://schemas.openxmlformats.org/officeDocument/2006/relationships/image" Target="../media/image-17-4.svg"/><Relationship Id="rId5" Type="http://schemas.openxmlformats.org/officeDocument/2006/relationships/image" Target="../media/image-17-5.png"/><Relationship Id="rId6" Type="http://schemas.openxmlformats.org/officeDocument/2006/relationships/image" Target="../media/image-17-6.svg"/><Relationship Id="rId7" Type="http://schemas.openxmlformats.org/officeDocument/2006/relationships/image" Target="../media/image-17-7.png"/><Relationship Id="rId8" Type="http://schemas.openxmlformats.org/officeDocument/2006/relationships/image" Target="../media/image-17-8.svg"/><Relationship Id="rId9" Type="http://schemas.openxmlformats.org/officeDocument/2006/relationships/image" Target="../media/image-17-9.png"/><Relationship Id="rId10" Type="http://schemas.openxmlformats.org/officeDocument/2006/relationships/image" Target="../media/image-17-10.svg"/><Relationship Id="rId11" Type="http://schemas.openxmlformats.org/officeDocument/2006/relationships/image" Target="../media/image-16-11.png"/><Relationship Id="rId12" Type="http://schemas.openxmlformats.org/officeDocument/2006/relationships/slideLayout" Target="../slideLayouts/slideLayout3.xml"/><Relationship Id="rId13"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5-9.png"/><Relationship Id="rId2" Type="http://schemas.openxmlformats.org/officeDocument/2006/relationships/slideLayout" Target="../slideLayouts/slideLayout3.xml"/><Relationship Id="rId3"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image" Target="../media/image-20-1.jpeg"/><Relationship Id="rId2" Type="http://schemas.openxmlformats.org/officeDocument/2006/relationships/slideLayout" Target="../slideLayouts/slideLayout3.xml"/><Relationship Id="rId3"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image" Target="../media/image-21-1.jpeg"/><Relationship Id="rId2" Type="http://schemas.openxmlformats.org/officeDocument/2006/relationships/slideLayout" Target="../slideLayouts/slideLayout3.xml"/><Relationship Id="rId3"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image" Target="../media/image-22-1.png"/><Relationship Id="rId2" Type="http://schemas.openxmlformats.org/officeDocument/2006/relationships/image" Target="../media/image-22-2.svg"/><Relationship Id="rId3" Type="http://schemas.openxmlformats.org/officeDocument/2006/relationships/image" Target="../media/image-22-3.png"/><Relationship Id="rId4" Type="http://schemas.openxmlformats.org/officeDocument/2006/relationships/image" Target="../media/image-22-4.svg"/><Relationship Id="rId5" Type="http://schemas.openxmlformats.org/officeDocument/2006/relationships/image" Target="../media/image-22-5.png"/><Relationship Id="rId6" Type="http://schemas.openxmlformats.org/officeDocument/2006/relationships/image" Target="../media/image-22-6.svg"/><Relationship Id="rId7" Type="http://schemas.openxmlformats.org/officeDocument/2006/relationships/image" Target="../media/image-22-7.png"/><Relationship Id="rId8" Type="http://schemas.openxmlformats.org/officeDocument/2006/relationships/image" Target="../media/image-22-8.svg"/><Relationship Id="rId9" Type="http://schemas.openxmlformats.org/officeDocument/2006/relationships/image" Target="../media/image-22-9.png"/><Relationship Id="rId10" Type="http://schemas.openxmlformats.org/officeDocument/2006/relationships/image" Target="../media/image-22-10.svg"/><Relationship Id="rId11" Type="http://schemas.openxmlformats.org/officeDocument/2006/relationships/slideLayout" Target="../slideLayouts/slideLayout3.xml"/><Relationship Id="rId1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image" Target="../media/image-23-1.png"/><Relationship Id="rId2" Type="http://schemas.openxmlformats.org/officeDocument/2006/relationships/image" Target="../media/image-23-2.svg"/><Relationship Id="rId3" Type="http://schemas.openxmlformats.org/officeDocument/2006/relationships/image" Target="../media/image-23-3.png"/><Relationship Id="rId4" Type="http://schemas.openxmlformats.org/officeDocument/2006/relationships/image" Target="../media/image-23-4.svg"/><Relationship Id="rId5" Type="http://schemas.openxmlformats.org/officeDocument/2006/relationships/image" Target="../media/image-23-5.png"/><Relationship Id="rId6" Type="http://schemas.openxmlformats.org/officeDocument/2006/relationships/image" Target="../media/image-23-6.svg"/><Relationship Id="rId7" Type="http://schemas.openxmlformats.org/officeDocument/2006/relationships/image" Target="../media/image-23-7.png"/><Relationship Id="rId8" Type="http://schemas.openxmlformats.org/officeDocument/2006/relationships/image" Target="../media/image-23-8.svg"/><Relationship Id="rId9" Type="http://schemas.openxmlformats.org/officeDocument/2006/relationships/slideLayout" Target="../slideLayouts/slideLayout3.xml"/><Relationship Id="rId10"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image" Target="../media/image-24-1.jpeg"/><Relationship Id="rId2" Type="http://schemas.openxmlformats.org/officeDocument/2006/relationships/image" Target="../media/image-24-2.png"/><Relationship Id="rId3" Type="http://schemas.openxmlformats.org/officeDocument/2006/relationships/image" Target="../media/image-24-3.svg"/><Relationship Id="rId4" Type="http://schemas.openxmlformats.org/officeDocument/2006/relationships/image" Target="../media/image-24-4.png"/><Relationship Id="rId5" Type="http://schemas.openxmlformats.org/officeDocument/2006/relationships/image" Target="../media/image-24-5.svg"/><Relationship Id="rId6" Type="http://schemas.openxmlformats.org/officeDocument/2006/relationships/image" Target="../media/image-24-2.png"/><Relationship Id="rId7" Type="http://schemas.openxmlformats.org/officeDocument/2006/relationships/image" Target="../media/image-24-3.svg"/><Relationship Id="rId8" Type="http://schemas.openxmlformats.org/officeDocument/2006/relationships/image" Target="../media/image-24-8.png"/><Relationship Id="rId9" Type="http://schemas.openxmlformats.org/officeDocument/2006/relationships/image" Target="../media/image-24-9.svg"/><Relationship Id="rId10" Type="http://schemas.openxmlformats.org/officeDocument/2006/relationships/image" Target="../media/image-24-2.png"/><Relationship Id="rId11" Type="http://schemas.openxmlformats.org/officeDocument/2006/relationships/image" Target="../media/image-24-3.svg"/><Relationship Id="rId12" Type="http://schemas.openxmlformats.org/officeDocument/2006/relationships/image" Target="../media/image-24-12.png"/><Relationship Id="rId13" Type="http://schemas.openxmlformats.org/officeDocument/2006/relationships/image" Target="../media/image-24-13.svg"/><Relationship Id="rId14" Type="http://schemas.openxmlformats.org/officeDocument/2006/relationships/image" Target="../media/image-24-2.png"/><Relationship Id="rId15" Type="http://schemas.openxmlformats.org/officeDocument/2006/relationships/image" Target="../media/image-24-3.svg"/><Relationship Id="rId16" Type="http://schemas.openxmlformats.org/officeDocument/2006/relationships/image" Target="../media/image-24-16.png"/><Relationship Id="rId17" Type="http://schemas.openxmlformats.org/officeDocument/2006/relationships/image" Target="../media/image-24-17.svg"/><Relationship Id="rId18" Type="http://schemas.openxmlformats.org/officeDocument/2006/relationships/image" Target="../media/image-24-2.png"/><Relationship Id="rId19" Type="http://schemas.openxmlformats.org/officeDocument/2006/relationships/image" Target="../media/image-24-3.svg"/><Relationship Id="rId20" Type="http://schemas.openxmlformats.org/officeDocument/2006/relationships/image" Target="../media/image-24-20.png"/><Relationship Id="rId21" Type="http://schemas.openxmlformats.org/officeDocument/2006/relationships/image" Target="../media/image-24-21.svg"/><Relationship Id="rId22" Type="http://schemas.openxmlformats.org/officeDocument/2006/relationships/slideLayout" Target="../slideLayouts/slideLayout3.xml"/><Relationship Id="rId23"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image" Target="../media/image-25-1.png"/><Relationship Id="rId2" Type="http://schemas.openxmlformats.org/officeDocument/2006/relationships/slideLayout" Target="../slideLayouts/slideLayout3.xml"/><Relationship Id="rId3"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image" Target="../media/image-26-1.png"/><Relationship Id="rId2" Type="http://schemas.openxmlformats.org/officeDocument/2006/relationships/image" Target="../media/image-26-2.png"/><Relationship Id="rId3" Type="http://schemas.openxmlformats.org/officeDocument/2006/relationships/image" Target="../media/image-26-3.png"/><Relationship Id="rId4" Type="http://schemas.openxmlformats.org/officeDocument/2006/relationships/image" Target="../media/image-26-4.png"/><Relationship Id="rId5" Type="http://schemas.openxmlformats.org/officeDocument/2006/relationships/image" Target="../media/image-26-5.png"/><Relationship Id="rId6" Type="http://schemas.openxmlformats.org/officeDocument/2006/relationships/slideLayout" Target="../slideLayouts/slideLayout3.xml"/><Relationship Id="rId7"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image" Target="../media/image-27-1.jpeg"/><Relationship Id="rId2" Type="http://schemas.openxmlformats.org/officeDocument/2006/relationships/slideLayout" Target="../slideLayouts/slideLayout3.xml"/><Relationship Id="rId3"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image" Target="../media/image-29-1.jpeg"/><Relationship Id="rId2" Type="http://schemas.openxmlformats.org/officeDocument/2006/relationships/image" Target="../media/image-29-2.png"/><Relationship Id="rId3" Type="http://schemas.openxmlformats.org/officeDocument/2006/relationships/image" Target="../media/image-29-3.svg"/><Relationship Id="rId4" Type="http://schemas.openxmlformats.org/officeDocument/2006/relationships/image" Target="../media/image-29-2.png"/><Relationship Id="rId5" Type="http://schemas.openxmlformats.org/officeDocument/2006/relationships/image" Target="../media/image-29-3.svg"/><Relationship Id="rId6" Type="http://schemas.openxmlformats.org/officeDocument/2006/relationships/image" Target="../media/image-29-2.png"/><Relationship Id="rId7" Type="http://schemas.openxmlformats.org/officeDocument/2006/relationships/image" Target="../media/image-29-3.svg"/><Relationship Id="rId8" Type="http://schemas.openxmlformats.org/officeDocument/2006/relationships/image" Target="../media/image-29-2.png"/><Relationship Id="rId9" Type="http://schemas.openxmlformats.org/officeDocument/2006/relationships/image" Target="../media/image-29-3.svg"/><Relationship Id="rId10" Type="http://schemas.openxmlformats.org/officeDocument/2006/relationships/slideLayout" Target="../slideLayouts/slideLayout3.xml"/><Relationship Id="rId11"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2412702"/>
            <a:ext cx="6296860" cy="1063228"/>
          </a:xfrm>
          <a:prstGeom prst="rect">
            <a:avLst/>
          </a:prstGeom>
          <a:noFill/>
          <a:ln/>
        </p:spPr>
        <p:txBody>
          <a:bodyPr wrap="square" lIns="0" tIns="0" rIns="0" bIns="0" rtlCol="0" anchor="t">
            <a:normAutofit/>
          </a:bodyPr>
          <a:lstStyle/>
          <a:p>
            <a:pPr algn="l" indent="0" marL="0">
              <a:lnSpc>
                <a:spcPct val="104000"/>
              </a:lnSpc>
              <a:buNone/>
            </a:pPr>
            <a:r>
              <a:rPr lang="en-US" sz="3300" dirty="0">
                <a:solidFill>
                  <a:srgbClr val="233E32"/>
                </a:solidFill>
                <a:latin typeface="Alice" pitchFamily="34" charset="0"/>
                <a:ea typeface="Alice" pitchFamily="34" charset="-122"/>
                <a:cs typeface="Alice" pitchFamily="34" charset="-120"/>
              </a:rPr>
              <a:t>Database &amp; Direct Response Marketing and Personal Selling</a:t>
            </a:r>
            <a:endParaRPr lang="en-US" sz="3300" dirty="0"/>
          </a:p>
        </p:txBody>
      </p:sp>
      <p:sp>
        <p:nvSpPr>
          <p:cNvPr id="4" name="Text 1"/>
          <p:cNvSpPr/>
          <p:nvPr/>
        </p:nvSpPr>
        <p:spPr>
          <a:xfrm>
            <a:off x="661475" y="3705523"/>
            <a:ext cx="6906444" cy="258564"/>
          </a:xfrm>
          <a:prstGeom prst="rect">
            <a:avLst/>
          </a:prstGeom>
          <a:noFill/>
          <a:ln/>
        </p:spPr>
        <p:txBody>
          <a:bodyPr wrap="none" lIns="0" tIns="0" rIns="0" bIns="0" rtlCol="0" anchor="t"/>
          <a:lstStyle/>
          <a:p>
            <a:pPr algn="l" indent="0" marL="0">
              <a:lnSpc>
                <a:spcPct val="127000"/>
              </a:lnSpc>
              <a:buNone/>
            </a:pPr>
            <a:r>
              <a:rPr lang="en-US" sz="1300" dirty="0">
                <a:solidFill>
                  <a:srgbClr val="2C2821"/>
                </a:solidFill>
                <a:latin typeface="Lora" pitchFamily="34" charset="0"/>
                <a:ea typeface="Lora" pitchFamily="34" charset="-122"/>
                <a:cs typeface="Lora" pitchFamily="34" charset="-120"/>
              </a:rPr>
              <a:t>Lecture 11 · Advertising and Integrated Marketing Communications</a:t>
            </a:r>
            <a:endParaRPr lang="en-US" sz="1300" dirty="0"/>
          </a:p>
        </p:txBody>
      </p:sp>
      <p:sp>
        <p:nvSpPr>
          <p:cNvPr id="5" name="Shape 2"/>
          <p:cNvSpPr/>
          <p:nvPr/>
        </p:nvSpPr>
        <p:spPr>
          <a:xfrm>
            <a:off x="661475" y="4136330"/>
            <a:ext cx="1976090" cy="308868"/>
          </a:xfrm>
          <a:prstGeom prst="roundRect">
            <a:avLst>
              <a:gd name="adj" fmla="val 6609"/>
            </a:avLst>
          </a:prstGeom>
          <a:noFill/>
          <a:ln/>
          <a:effectLst>
            <a:outerShdw sx="100000" sy="100000" kx="0" ky="0" algn="bl" rotWithShape="0" blurRad="101600" dist="50800" dir="16200000">
              <a:srgbClr val="1b5f39">
                <a:alpha val="100000"/>
              </a:srgbClr>
            </a:outerShdw>
          </a:effectLst>
        </p:spPr>
      </p:sp>
      <p:sp>
        <p:nvSpPr>
          <p:cNvPr id="6" name="Text 3"/>
          <p:cNvSpPr/>
          <p:nvPr/>
        </p:nvSpPr>
        <p:spPr>
          <a:xfrm>
            <a:off x="763469" y="4187329"/>
            <a:ext cx="2381687" cy="206871"/>
          </a:xfrm>
          <a:prstGeom prst="rect">
            <a:avLst/>
          </a:prstGeom>
          <a:noFill/>
          <a:ln/>
        </p:spPr>
        <p:txBody>
          <a:bodyPr wrap="none" lIns="0" tIns="0" rIns="0" bIns="0" rtlCol="0" anchor="t"/>
          <a:lstStyle/>
          <a:p>
            <a:pPr algn="l" indent="0" marL="0">
              <a:lnSpc>
                <a:spcPct val="127000"/>
              </a:lnSpc>
              <a:buNone/>
            </a:pPr>
            <a:r>
              <a:rPr lang="en-US" sz="1050" dirty="0">
                <a:solidFill>
                  <a:srgbClr val="1B5F39"/>
                </a:solidFill>
                <a:latin typeface="Lora" pitchFamily="34" charset="0"/>
                <a:ea typeface="Lora" pitchFamily="34" charset="-122"/>
                <a:cs typeface="Lora" pitchFamily="34" charset="-120"/>
              </a:rPr>
              <a:t>PROF. FIDELA R. BALAJADIA</a:t>
            </a:r>
            <a:endParaRPr lang="en-US" sz="10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661475" y="1909862"/>
            <a:ext cx="4626157" cy="502047"/>
          </a:xfrm>
          <a:prstGeom prst="rect">
            <a:avLst/>
          </a:prstGeom>
          <a:noFill/>
          <a:ln/>
        </p:spPr>
        <p:txBody>
          <a:bodyPr wrap="none" lIns="0" tIns="0" rIns="0" bIns="0" rtlCol="0" anchor="t"/>
          <a:lstStyle/>
          <a:p>
            <a:pPr algn="l" indent="0" marL="0">
              <a:lnSpc>
                <a:spcPct val="104000"/>
              </a:lnSpc>
              <a:buNone/>
            </a:pPr>
            <a:r>
              <a:rPr lang="en-US" sz="3150" dirty="0">
                <a:solidFill>
                  <a:srgbClr val="233E32"/>
                </a:solidFill>
                <a:latin typeface="Alice" pitchFamily="34" charset="0"/>
                <a:ea typeface="Alice" pitchFamily="34" charset="-122"/>
                <a:cs typeface="Alice" pitchFamily="34" charset="-120"/>
              </a:rPr>
              <a:t>Learning Objectives</a:t>
            </a:r>
            <a:endParaRPr lang="en-US" sz="3150" dirty="0"/>
          </a:p>
        </p:txBody>
      </p:sp>
      <p:sp>
        <p:nvSpPr>
          <p:cNvPr id="3" name="Text 1"/>
          <p:cNvSpPr/>
          <p:nvPr/>
        </p:nvSpPr>
        <p:spPr>
          <a:xfrm>
            <a:off x="661475" y="2684959"/>
            <a:ext cx="321262" cy="200819"/>
          </a:xfrm>
          <a:prstGeom prst="rect">
            <a:avLst/>
          </a:prstGeom>
          <a:noFill/>
          <a:ln/>
        </p:spPr>
        <p:txBody>
          <a:bodyPr wrap="none" lIns="0" tIns="0" rIns="0" bIns="0" rtlCol="0" anchor="ctr"/>
          <a:lstStyle/>
          <a:p>
            <a:pPr algn="l" indent="0" marL="0">
              <a:lnSpc>
                <a:spcPct val="100000"/>
              </a:lnSpc>
              <a:buNone/>
            </a:pPr>
            <a:r>
              <a:rPr lang="en-US" sz="1250" dirty="0">
                <a:solidFill>
                  <a:srgbClr val="2C2821"/>
                </a:solidFill>
                <a:latin typeface="Alice Light" pitchFamily="34" charset="0"/>
                <a:ea typeface="Alice Light" pitchFamily="34" charset="-122"/>
                <a:cs typeface="Alice Light" pitchFamily="34" charset="-120"/>
              </a:rPr>
              <a:t>01</a:t>
            </a:r>
            <a:endParaRPr lang="en-US" sz="1250" dirty="0"/>
          </a:p>
        </p:txBody>
      </p:sp>
      <p:sp>
        <p:nvSpPr>
          <p:cNvPr id="4" name="Shape 2"/>
          <p:cNvSpPr/>
          <p:nvPr/>
        </p:nvSpPr>
        <p:spPr>
          <a:xfrm>
            <a:off x="661475" y="2938859"/>
            <a:ext cx="3531901" cy="19050"/>
          </a:xfrm>
          <a:prstGeom prst="rect">
            <a:avLst/>
          </a:prstGeom>
          <a:solidFill>
            <a:srgbClr val="1B5F39"/>
          </a:solidFill>
          <a:ln/>
        </p:spPr>
      </p:sp>
      <p:sp>
        <p:nvSpPr>
          <p:cNvPr id="5" name="Text 3"/>
          <p:cNvSpPr/>
          <p:nvPr/>
        </p:nvSpPr>
        <p:spPr>
          <a:xfrm>
            <a:off x="661475" y="3057227"/>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2C2821"/>
                </a:solidFill>
                <a:latin typeface="Alice" pitchFamily="34" charset="0"/>
                <a:ea typeface="Alice" pitchFamily="34" charset="-122"/>
                <a:cs typeface="Alice" pitchFamily="34" charset="-120"/>
              </a:rPr>
              <a:t>Direct Marketing</a:t>
            </a:r>
            <a:endParaRPr lang="en-US" sz="1550" dirty="0"/>
          </a:p>
        </p:txBody>
      </p:sp>
      <p:sp>
        <p:nvSpPr>
          <p:cNvPr id="6" name="Text 4"/>
          <p:cNvSpPr/>
          <p:nvPr/>
        </p:nvSpPr>
        <p:spPr>
          <a:xfrm>
            <a:off x="661475" y="3390106"/>
            <a:ext cx="3531901" cy="237728"/>
          </a:xfrm>
          <a:prstGeom prst="rect">
            <a:avLst/>
          </a:prstGeom>
          <a:noFill/>
          <a:ln/>
        </p:spPr>
        <p:txBody>
          <a:bodyPr wrap="none" lIns="0" tIns="0" rIns="0" bIns="0" rtlCol="0" anchor="t"/>
          <a:lstStyle/>
          <a:p>
            <a:pPr algn="l" indent="0" marL="0">
              <a:lnSpc>
                <a:spcPct val="123000"/>
              </a:lnSpc>
              <a:buNone/>
            </a:pPr>
            <a:r>
              <a:rPr lang="en-US" sz="1250" dirty="0">
                <a:solidFill>
                  <a:srgbClr val="2C2821"/>
                </a:solidFill>
                <a:latin typeface="Lora" pitchFamily="34" charset="0"/>
                <a:ea typeface="Lora" pitchFamily="34" charset="-122"/>
                <a:cs typeface="Lora" pitchFamily="34" charset="-120"/>
              </a:rPr>
              <a:t>Define, explain growth, and AI's influence</a:t>
            </a:r>
            <a:endParaRPr lang="en-US" sz="1250" dirty="0"/>
          </a:p>
        </p:txBody>
      </p:sp>
      <p:sp>
        <p:nvSpPr>
          <p:cNvPr id="7" name="Text 5"/>
          <p:cNvSpPr/>
          <p:nvPr/>
        </p:nvSpPr>
        <p:spPr>
          <a:xfrm>
            <a:off x="4329897" y="2684959"/>
            <a:ext cx="321262" cy="200819"/>
          </a:xfrm>
          <a:prstGeom prst="rect">
            <a:avLst/>
          </a:prstGeom>
          <a:noFill/>
          <a:ln/>
        </p:spPr>
        <p:txBody>
          <a:bodyPr wrap="none" lIns="0" tIns="0" rIns="0" bIns="0" rtlCol="0" anchor="ctr"/>
          <a:lstStyle/>
          <a:p>
            <a:pPr algn="l" indent="0" marL="0">
              <a:lnSpc>
                <a:spcPct val="100000"/>
              </a:lnSpc>
              <a:buNone/>
            </a:pPr>
            <a:r>
              <a:rPr lang="en-US" sz="1250" dirty="0">
                <a:solidFill>
                  <a:srgbClr val="2C2821"/>
                </a:solidFill>
                <a:latin typeface="Alice Light" pitchFamily="34" charset="0"/>
                <a:ea typeface="Alice Light" pitchFamily="34" charset="-122"/>
                <a:cs typeface="Alice Light" pitchFamily="34" charset="-120"/>
              </a:rPr>
              <a:t>02</a:t>
            </a:r>
            <a:endParaRPr lang="en-US" sz="1250" dirty="0"/>
          </a:p>
        </p:txBody>
      </p:sp>
      <p:sp>
        <p:nvSpPr>
          <p:cNvPr id="8" name="Shape 6"/>
          <p:cNvSpPr/>
          <p:nvPr/>
        </p:nvSpPr>
        <p:spPr>
          <a:xfrm>
            <a:off x="4329897" y="2938859"/>
            <a:ext cx="3531901" cy="19050"/>
          </a:xfrm>
          <a:prstGeom prst="rect">
            <a:avLst/>
          </a:prstGeom>
          <a:solidFill>
            <a:srgbClr val="1B5F39"/>
          </a:solidFill>
          <a:ln/>
        </p:spPr>
      </p:sp>
      <p:sp>
        <p:nvSpPr>
          <p:cNvPr id="9" name="Text 7"/>
          <p:cNvSpPr/>
          <p:nvPr/>
        </p:nvSpPr>
        <p:spPr>
          <a:xfrm>
            <a:off x="4329897" y="3057227"/>
            <a:ext cx="2726165" cy="251023"/>
          </a:xfrm>
          <a:prstGeom prst="rect">
            <a:avLst/>
          </a:prstGeom>
          <a:noFill/>
          <a:ln/>
        </p:spPr>
        <p:txBody>
          <a:bodyPr wrap="none" lIns="0" tIns="0" rIns="0" bIns="0" rtlCol="0" anchor="t"/>
          <a:lstStyle/>
          <a:p>
            <a:pPr algn="l" indent="0" marL="0">
              <a:lnSpc>
                <a:spcPct val="104000"/>
              </a:lnSpc>
              <a:buNone/>
            </a:pPr>
            <a:r>
              <a:rPr lang="en-US" sz="1550" dirty="0">
                <a:solidFill>
                  <a:srgbClr val="2C2821"/>
                </a:solidFill>
                <a:latin typeface="Alice" pitchFamily="34" charset="0"/>
                <a:ea typeface="Alice" pitchFamily="34" charset="-122"/>
                <a:cs typeface="Alice" pitchFamily="34" charset="-120"/>
              </a:rPr>
              <a:t>Direct Response &amp; Direct Mail</a:t>
            </a:r>
            <a:endParaRPr lang="en-US" sz="1550" dirty="0"/>
          </a:p>
        </p:txBody>
      </p:sp>
      <p:sp>
        <p:nvSpPr>
          <p:cNvPr id="10" name="Text 8"/>
          <p:cNvSpPr/>
          <p:nvPr/>
        </p:nvSpPr>
        <p:spPr>
          <a:xfrm>
            <a:off x="4329897" y="3390106"/>
            <a:ext cx="3531901" cy="237728"/>
          </a:xfrm>
          <a:prstGeom prst="rect">
            <a:avLst/>
          </a:prstGeom>
          <a:noFill/>
          <a:ln/>
        </p:spPr>
        <p:txBody>
          <a:bodyPr wrap="none" lIns="0" tIns="0" rIns="0" bIns="0" rtlCol="0" anchor="t"/>
          <a:lstStyle/>
          <a:p>
            <a:pPr algn="l" indent="0" marL="0">
              <a:lnSpc>
                <a:spcPct val="123000"/>
              </a:lnSpc>
              <a:buNone/>
            </a:pPr>
            <a:r>
              <a:rPr lang="en-US" sz="1250" dirty="0">
                <a:solidFill>
                  <a:srgbClr val="2C2821"/>
                </a:solidFill>
                <a:latin typeface="Lora" pitchFamily="34" charset="0"/>
                <a:ea typeface="Lora" pitchFamily="34" charset="-122"/>
                <a:cs typeface="Lora" pitchFamily="34" charset="-120"/>
              </a:rPr>
              <a:t>Characteristics and distinctive features</a:t>
            </a:r>
            <a:endParaRPr lang="en-US" sz="1250" dirty="0"/>
          </a:p>
        </p:txBody>
      </p:sp>
      <p:sp>
        <p:nvSpPr>
          <p:cNvPr id="11" name="Text 9"/>
          <p:cNvSpPr/>
          <p:nvPr/>
        </p:nvSpPr>
        <p:spPr>
          <a:xfrm>
            <a:off x="7998319" y="2684959"/>
            <a:ext cx="321262" cy="200819"/>
          </a:xfrm>
          <a:prstGeom prst="rect">
            <a:avLst/>
          </a:prstGeom>
          <a:noFill/>
          <a:ln/>
        </p:spPr>
        <p:txBody>
          <a:bodyPr wrap="none" lIns="0" tIns="0" rIns="0" bIns="0" rtlCol="0" anchor="ctr"/>
          <a:lstStyle/>
          <a:p>
            <a:pPr algn="l" indent="0" marL="0">
              <a:lnSpc>
                <a:spcPct val="100000"/>
              </a:lnSpc>
              <a:buNone/>
            </a:pPr>
            <a:r>
              <a:rPr lang="en-US" sz="1250" dirty="0">
                <a:solidFill>
                  <a:srgbClr val="2C2821"/>
                </a:solidFill>
                <a:latin typeface="Alice Light" pitchFamily="34" charset="0"/>
                <a:ea typeface="Alice Light" pitchFamily="34" charset="-122"/>
                <a:cs typeface="Alice Light" pitchFamily="34" charset="-120"/>
              </a:rPr>
              <a:t>03</a:t>
            </a:r>
            <a:endParaRPr lang="en-US" sz="1250" dirty="0"/>
          </a:p>
        </p:txBody>
      </p:sp>
      <p:sp>
        <p:nvSpPr>
          <p:cNvPr id="12" name="Shape 10"/>
          <p:cNvSpPr/>
          <p:nvPr/>
        </p:nvSpPr>
        <p:spPr>
          <a:xfrm>
            <a:off x="7998319" y="2938859"/>
            <a:ext cx="3531901" cy="19050"/>
          </a:xfrm>
          <a:prstGeom prst="rect">
            <a:avLst/>
          </a:prstGeom>
          <a:solidFill>
            <a:srgbClr val="1B5F39"/>
          </a:solidFill>
          <a:ln/>
        </p:spPr>
      </p:sp>
      <p:sp>
        <p:nvSpPr>
          <p:cNvPr id="13" name="Text 11"/>
          <p:cNvSpPr/>
          <p:nvPr/>
        </p:nvSpPr>
        <p:spPr>
          <a:xfrm>
            <a:off x="7998319" y="3057227"/>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2C2821"/>
                </a:solidFill>
                <a:latin typeface="Alice" pitchFamily="34" charset="0"/>
                <a:ea typeface="Alice" pitchFamily="34" charset="-122"/>
                <a:cs typeface="Alice" pitchFamily="34" charset="-120"/>
              </a:rPr>
              <a:t>CRM &amp; Databases</a:t>
            </a:r>
            <a:endParaRPr lang="en-US" sz="1550" dirty="0"/>
          </a:p>
        </p:txBody>
      </p:sp>
      <p:sp>
        <p:nvSpPr>
          <p:cNvPr id="14" name="Text 12"/>
          <p:cNvSpPr/>
          <p:nvPr/>
        </p:nvSpPr>
        <p:spPr>
          <a:xfrm>
            <a:off x="7998319" y="3390106"/>
            <a:ext cx="3531901" cy="237728"/>
          </a:xfrm>
          <a:prstGeom prst="rect">
            <a:avLst/>
          </a:prstGeom>
          <a:noFill/>
          <a:ln/>
        </p:spPr>
        <p:txBody>
          <a:bodyPr wrap="none" lIns="0" tIns="0" rIns="0" bIns="0" rtlCol="0" anchor="t"/>
          <a:lstStyle/>
          <a:p>
            <a:pPr algn="l" indent="0" marL="0">
              <a:lnSpc>
                <a:spcPct val="123000"/>
              </a:lnSpc>
              <a:buNone/>
            </a:pPr>
            <a:r>
              <a:rPr lang="en-US" sz="1250" dirty="0">
                <a:solidFill>
                  <a:srgbClr val="2C2821"/>
                </a:solidFill>
                <a:latin typeface="Lora" pitchFamily="34" charset="0"/>
                <a:ea typeface="Lora" pitchFamily="34" charset="-122"/>
                <a:cs typeface="Lora" pitchFamily="34" charset="-120"/>
              </a:rPr>
              <a:t>Data mining, lifetime value, telemarketing</a:t>
            </a:r>
            <a:endParaRPr lang="en-US" sz="1250" dirty="0"/>
          </a:p>
        </p:txBody>
      </p:sp>
      <p:sp>
        <p:nvSpPr>
          <p:cNvPr id="15" name="Text 13"/>
          <p:cNvSpPr/>
          <p:nvPr/>
        </p:nvSpPr>
        <p:spPr>
          <a:xfrm>
            <a:off x="661475" y="3884811"/>
            <a:ext cx="321262" cy="200819"/>
          </a:xfrm>
          <a:prstGeom prst="rect">
            <a:avLst/>
          </a:prstGeom>
          <a:noFill/>
          <a:ln/>
        </p:spPr>
        <p:txBody>
          <a:bodyPr wrap="none" lIns="0" tIns="0" rIns="0" bIns="0" rtlCol="0" anchor="ctr"/>
          <a:lstStyle/>
          <a:p>
            <a:pPr algn="l" indent="0" marL="0">
              <a:lnSpc>
                <a:spcPct val="100000"/>
              </a:lnSpc>
              <a:buNone/>
            </a:pPr>
            <a:r>
              <a:rPr lang="en-US" sz="1250" dirty="0">
                <a:solidFill>
                  <a:srgbClr val="2C2821"/>
                </a:solidFill>
                <a:latin typeface="Alice Light" pitchFamily="34" charset="0"/>
                <a:ea typeface="Alice Light" pitchFamily="34" charset="-122"/>
                <a:cs typeface="Alice Light" pitchFamily="34" charset="-120"/>
              </a:rPr>
              <a:t>04</a:t>
            </a:r>
            <a:endParaRPr lang="en-US" sz="1250" dirty="0"/>
          </a:p>
        </p:txBody>
      </p:sp>
      <p:sp>
        <p:nvSpPr>
          <p:cNvPr id="16" name="Shape 14"/>
          <p:cNvSpPr/>
          <p:nvPr/>
        </p:nvSpPr>
        <p:spPr>
          <a:xfrm>
            <a:off x="661475" y="4138712"/>
            <a:ext cx="5366112" cy="19050"/>
          </a:xfrm>
          <a:prstGeom prst="rect">
            <a:avLst/>
          </a:prstGeom>
          <a:solidFill>
            <a:srgbClr val="1B5F39"/>
          </a:solidFill>
          <a:ln/>
        </p:spPr>
      </p:sp>
      <p:sp>
        <p:nvSpPr>
          <p:cNvPr id="17" name="Text 15"/>
          <p:cNvSpPr/>
          <p:nvPr/>
        </p:nvSpPr>
        <p:spPr>
          <a:xfrm>
            <a:off x="661475" y="4257080"/>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2C2821"/>
                </a:solidFill>
                <a:latin typeface="Alice" pitchFamily="34" charset="0"/>
                <a:ea typeface="Alice" pitchFamily="34" charset="-122"/>
                <a:cs typeface="Alice" pitchFamily="34" charset="-120"/>
              </a:rPr>
              <a:t>Indirect Marketing</a:t>
            </a:r>
            <a:endParaRPr lang="en-US" sz="1550" dirty="0"/>
          </a:p>
        </p:txBody>
      </p:sp>
      <p:sp>
        <p:nvSpPr>
          <p:cNvPr id="18" name="Text 16"/>
          <p:cNvSpPr/>
          <p:nvPr/>
        </p:nvSpPr>
        <p:spPr>
          <a:xfrm>
            <a:off x="661475" y="4589959"/>
            <a:ext cx="5366112" cy="237728"/>
          </a:xfrm>
          <a:prstGeom prst="rect">
            <a:avLst/>
          </a:prstGeom>
          <a:noFill/>
          <a:ln/>
        </p:spPr>
        <p:txBody>
          <a:bodyPr wrap="none" lIns="0" tIns="0" rIns="0" bIns="0" rtlCol="0" anchor="t"/>
          <a:lstStyle/>
          <a:p>
            <a:pPr algn="l" indent="0" marL="0">
              <a:lnSpc>
                <a:spcPct val="123000"/>
              </a:lnSpc>
              <a:buNone/>
            </a:pPr>
            <a:r>
              <a:rPr lang="en-US" sz="1250" dirty="0">
                <a:solidFill>
                  <a:srgbClr val="2C2821"/>
                </a:solidFill>
                <a:latin typeface="Lora" pitchFamily="34" charset="0"/>
                <a:ea typeface="Lora" pitchFamily="34" charset="-122"/>
                <a:cs typeface="Lora" pitchFamily="34" charset="-120"/>
              </a:rPr>
              <a:t>Types, advantages, disadvantages, real examples</a:t>
            </a:r>
            <a:endParaRPr lang="en-US" sz="1250" dirty="0"/>
          </a:p>
        </p:txBody>
      </p:sp>
      <p:sp>
        <p:nvSpPr>
          <p:cNvPr id="19" name="Text 17"/>
          <p:cNvSpPr/>
          <p:nvPr/>
        </p:nvSpPr>
        <p:spPr>
          <a:xfrm>
            <a:off x="6164108" y="3884811"/>
            <a:ext cx="321262" cy="200819"/>
          </a:xfrm>
          <a:prstGeom prst="rect">
            <a:avLst/>
          </a:prstGeom>
          <a:noFill/>
          <a:ln/>
        </p:spPr>
        <p:txBody>
          <a:bodyPr wrap="none" lIns="0" tIns="0" rIns="0" bIns="0" rtlCol="0" anchor="ctr"/>
          <a:lstStyle/>
          <a:p>
            <a:pPr algn="l" indent="0" marL="0">
              <a:lnSpc>
                <a:spcPct val="100000"/>
              </a:lnSpc>
              <a:buNone/>
            </a:pPr>
            <a:r>
              <a:rPr lang="en-US" sz="1250" dirty="0">
                <a:solidFill>
                  <a:srgbClr val="2C2821"/>
                </a:solidFill>
                <a:latin typeface="Alice Light" pitchFamily="34" charset="0"/>
                <a:ea typeface="Alice Light" pitchFamily="34" charset="-122"/>
                <a:cs typeface="Alice Light" pitchFamily="34" charset="-120"/>
              </a:rPr>
              <a:t>05</a:t>
            </a:r>
            <a:endParaRPr lang="en-US" sz="1250" dirty="0"/>
          </a:p>
        </p:txBody>
      </p:sp>
      <p:sp>
        <p:nvSpPr>
          <p:cNvPr id="20" name="Shape 18"/>
          <p:cNvSpPr/>
          <p:nvPr/>
        </p:nvSpPr>
        <p:spPr>
          <a:xfrm>
            <a:off x="6164108" y="4138712"/>
            <a:ext cx="5366112" cy="19050"/>
          </a:xfrm>
          <a:prstGeom prst="rect">
            <a:avLst/>
          </a:prstGeom>
          <a:solidFill>
            <a:srgbClr val="1B5F39"/>
          </a:solidFill>
          <a:ln/>
        </p:spPr>
      </p:sp>
      <p:sp>
        <p:nvSpPr>
          <p:cNvPr id="21" name="Text 19"/>
          <p:cNvSpPr/>
          <p:nvPr/>
        </p:nvSpPr>
        <p:spPr>
          <a:xfrm>
            <a:off x="6164108" y="4257080"/>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2C2821"/>
                </a:solidFill>
                <a:latin typeface="Alice" pitchFamily="34" charset="0"/>
                <a:ea typeface="Alice" pitchFamily="34" charset="-122"/>
                <a:cs typeface="Alice" pitchFamily="34" charset="-120"/>
              </a:rPr>
              <a:t>Personal Selling</a:t>
            </a:r>
            <a:endParaRPr lang="en-US" sz="1550" dirty="0"/>
          </a:p>
        </p:txBody>
      </p:sp>
      <p:sp>
        <p:nvSpPr>
          <p:cNvPr id="22" name="Text 20"/>
          <p:cNvSpPr/>
          <p:nvPr/>
        </p:nvSpPr>
        <p:spPr>
          <a:xfrm>
            <a:off x="6164108" y="4589959"/>
            <a:ext cx="5366112" cy="237728"/>
          </a:xfrm>
          <a:prstGeom prst="rect">
            <a:avLst/>
          </a:prstGeom>
          <a:noFill/>
          <a:ln/>
        </p:spPr>
        <p:txBody>
          <a:bodyPr wrap="none" lIns="0" tIns="0" rIns="0" bIns="0" rtlCol="0" anchor="t"/>
          <a:lstStyle/>
          <a:p>
            <a:pPr algn="l" indent="0" marL="0">
              <a:lnSpc>
                <a:spcPct val="123000"/>
              </a:lnSpc>
              <a:buNone/>
            </a:pPr>
            <a:r>
              <a:rPr lang="en-US" sz="1250" dirty="0">
                <a:solidFill>
                  <a:srgbClr val="2C2821"/>
                </a:solidFill>
                <a:latin typeface="Lora" pitchFamily="34" charset="0"/>
                <a:ea typeface="Lora" pitchFamily="34" charset="-122"/>
                <a:cs typeface="Lora" pitchFamily="34" charset="-120"/>
              </a:rPr>
              <a:t>Role in IMC, advantages, and 7 basic steps</a:t>
            </a:r>
            <a:endParaRPr lang="en-US" sz="12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820738"/>
            <a:ext cx="6329799" cy="561181"/>
          </a:xfrm>
          <a:prstGeom prst="rect">
            <a:avLst/>
          </a:prstGeom>
          <a:noFill/>
          <a:ln/>
        </p:spPr>
        <p:txBody>
          <a:bodyPr wrap="none" lIns="0" tIns="0" rIns="0" bIns="0" rtlCol="0" anchor="t"/>
          <a:lstStyle/>
          <a:p>
            <a:pPr algn="l" indent="0" marL="0">
              <a:lnSpc>
                <a:spcPct val="104000"/>
              </a:lnSpc>
              <a:buNone/>
            </a:pPr>
            <a:r>
              <a:rPr lang="en-US" sz="3500" dirty="0">
                <a:solidFill>
                  <a:srgbClr val="233E32"/>
                </a:solidFill>
                <a:latin typeface="Alice" pitchFamily="34" charset="0"/>
                <a:ea typeface="Alice" pitchFamily="34" charset="-122"/>
                <a:cs typeface="Alice" pitchFamily="34" charset="-120"/>
              </a:rPr>
              <a:t>The Rise of Direct Marketing</a:t>
            </a:r>
            <a:endParaRPr lang="en-US" sz="3500" dirty="0"/>
          </a:p>
        </p:txBody>
      </p:sp>
      <p:pic>
        <p:nvPicPr>
          <p:cNvPr id="4"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61475" y="1637804"/>
            <a:ext cx="6296860" cy="1352748"/>
          </a:xfrm>
          <a:prstGeom prst="rect">
            <a:avLst/>
          </a:prstGeom>
        </p:spPr>
      </p:pic>
      <p:sp>
        <p:nvSpPr>
          <p:cNvPr id="5" name="Text 1"/>
          <p:cNvSpPr/>
          <p:nvPr/>
        </p:nvSpPr>
        <p:spPr>
          <a:xfrm>
            <a:off x="967954" y="1842691"/>
            <a:ext cx="2663758" cy="280491"/>
          </a:xfrm>
          <a:prstGeom prst="rect">
            <a:avLst/>
          </a:prstGeom>
          <a:noFill/>
          <a:ln/>
        </p:spPr>
        <p:txBody>
          <a:bodyPr wrap="none" lIns="0" tIns="0" rIns="0" bIns="0" rtlCol="0" anchor="t"/>
          <a:lstStyle/>
          <a:p>
            <a:pPr algn="l" indent="0" marL="0">
              <a:lnSpc>
                <a:spcPct val="104000"/>
              </a:lnSpc>
              <a:buNone/>
            </a:pPr>
            <a:r>
              <a:rPr lang="en-US" sz="1750" dirty="0">
                <a:solidFill>
                  <a:srgbClr val="2C2821"/>
                </a:solidFill>
                <a:latin typeface="Alice" pitchFamily="34" charset="0"/>
                <a:ea typeface="Alice" pitchFamily="34" charset="-122"/>
                <a:cs typeface="Alice" pitchFamily="34" charset="-120"/>
              </a:rPr>
              <a:t>Explosive Internet Growth</a:t>
            </a:r>
            <a:endParaRPr lang="en-US" sz="1750" dirty="0"/>
          </a:p>
        </p:txBody>
      </p:sp>
      <p:sp>
        <p:nvSpPr>
          <p:cNvPr id="6" name="Text 2"/>
          <p:cNvSpPr/>
          <p:nvPr/>
        </p:nvSpPr>
        <p:spPr>
          <a:xfrm>
            <a:off x="967954" y="2225477"/>
            <a:ext cx="5785499" cy="560189"/>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2C2821"/>
                </a:solidFill>
                <a:latin typeface="Lora" pitchFamily="34" charset="0"/>
                <a:ea typeface="Lora" pitchFamily="34" charset="-122"/>
                <a:cs typeface="Lora" pitchFamily="34" charset="-120"/>
              </a:rPr>
              <a:t>Global internet users surged, enabling direct digital access to consumers worldwide.</a:t>
            </a:r>
            <a:endParaRPr lang="en-US" sz="1400" dirty="0"/>
          </a:p>
        </p:txBody>
      </p:sp>
      <p:pic>
        <p:nvPicPr>
          <p:cNvPr id="7"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61475" y="3161109"/>
            <a:ext cx="6296860" cy="1352748"/>
          </a:xfrm>
          <a:prstGeom prst="rect">
            <a:avLst/>
          </a:prstGeom>
        </p:spPr>
      </p:pic>
      <p:sp>
        <p:nvSpPr>
          <p:cNvPr id="8" name="Text 3"/>
          <p:cNvSpPr/>
          <p:nvPr/>
        </p:nvSpPr>
        <p:spPr>
          <a:xfrm>
            <a:off x="967954" y="3365996"/>
            <a:ext cx="3251218" cy="280491"/>
          </a:xfrm>
          <a:prstGeom prst="rect">
            <a:avLst/>
          </a:prstGeom>
          <a:noFill/>
          <a:ln/>
        </p:spPr>
        <p:txBody>
          <a:bodyPr wrap="none" lIns="0" tIns="0" rIns="0" bIns="0" rtlCol="0" anchor="t"/>
          <a:lstStyle/>
          <a:p>
            <a:pPr algn="l" indent="0" marL="0">
              <a:lnSpc>
                <a:spcPct val="104000"/>
              </a:lnSpc>
              <a:buNone/>
            </a:pPr>
            <a:r>
              <a:rPr lang="en-US" sz="1750" dirty="0">
                <a:solidFill>
                  <a:srgbClr val="2C2821"/>
                </a:solidFill>
                <a:latin typeface="Alice" pitchFamily="34" charset="0"/>
                <a:ea typeface="Alice" pitchFamily="34" charset="-122"/>
                <a:cs typeface="Alice" pitchFamily="34" charset="-120"/>
              </a:rPr>
              <a:t>Unprecedented Data Availability</a:t>
            </a:r>
            <a:endParaRPr lang="en-US" sz="1750" dirty="0"/>
          </a:p>
        </p:txBody>
      </p:sp>
      <p:sp>
        <p:nvSpPr>
          <p:cNvPr id="9" name="Text 4"/>
          <p:cNvSpPr/>
          <p:nvPr/>
        </p:nvSpPr>
        <p:spPr>
          <a:xfrm>
            <a:off x="967954" y="3748782"/>
            <a:ext cx="5785499" cy="560189"/>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2C2821"/>
                </a:solidFill>
                <a:latin typeface="Lora" pitchFamily="34" charset="0"/>
                <a:ea typeface="Lora" pitchFamily="34" charset="-122"/>
                <a:cs typeface="Lora" pitchFamily="34" charset="-120"/>
              </a:rPr>
              <a:t>Advanced analytics provide deep insights into consumer behavior, preferences, and needs.</a:t>
            </a:r>
            <a:endParaRPr lang="en-US" sz="1400" dirty="0"/>
          </a:p>
        </p:txBody>
      </p:sp>
      <p:pic>
        <p:nvPicPr>
          <p:cNvPr id="10"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61475" y="4684415"/>
            <a:ext cx="6296860" cy="1352748"/>
          </a:xfrm>
          <a:prstGeom prst="rect">
            <a:avLst/>
          </a:prstGeom>
        </p:spPr>
      </p:pic>
      <p:sp>
        <p:nvSpPr>
          <p:cNvPr id="11" name="Text 5"/>
          <p:cNvSpPr/>
          <p:nvPr/>
        </p:nvSpPr>
        <p:spPr>
          <a:xfrm>
            <a:off x="967954" y="4889302"/>
            <a:ext cx="2922415" cy="280491"/>
          </a:xfrm>
          <a:prstGeom prst="rect">
            <a:avLst/>
          </a:prstGeom>
          <a:noFill/>
          <a:ln/>
        </p:spPr>
        <p:txBody>
          <a:bodyPr wrap="none" lIns="0" tIns="0" rIns="0" bIns="0" rtlCol="0" anchor="t"/>
          <a:lstStyle/>
          <a:p>
            <a:pPr algn="l" indent="0" marL="0">
              <a:lnSpc>
                <a:spcPct val="104000"/>
              </a:lnSpc>
              <a:buNone/>
            </a:pPr>
            <a:r>
              <a:rPr lang="en-US" sz="1750" dirty="0">
                <a:solidFill>
                  <a:srgbClr val="2C2821"/>
                </a:solidFill>
                <a:latin typeface="Alice" pitchFamily="34" charset="0"/>
                <a:ea typeface="Alice" pitchFamily="34" charset="-122"/>
                <a:cs typeface="Alice" pitchFamily="34" charset="-120"/>
              </a:rPr>
              <a:t>Personalization Expectations</a:t>
            </a:r>
            <a:endParaRPr lang="en-US" sz="1750" dirty="0"/>
          </a:p>
        </p:txBody>
      </p:sp>
      <p:sp>
        <p:nvSpPr>
          <p:cNvPr id="12" name="Text 6"/>
          <p:cNvSpPr/>
          <p:nvPr/>
        </p:nvSpPr>
        <p:spPr>
          <a:xfrm>
            <a:off x="967954" y="5272088"/>
            <a:ext cx="5785499" cy="560189"/>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2C2821"/>
                </a:solidFill>
                <a:latin typeface="Lora" pitchFamily="34" charset="0"/>
                <a:ea typeface="Lora" pitchFamily="34" charset="-122"/>
                <a:cs typeface="Lora" pitchFamily="34" charset="-120"/>
              </a:rPr>
              <a:t>Consumers now demand tailored messages and offers, making direct engagement crucial.</a:t>
            </a:r>
            <a:endParaRPr lang="en-US" sz="1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1465461"/>
            <a:ext cx="4175417" cy="383977"/>
          </a:xfrm>
          <a:prstGeom prst="rect">
            <a:avLst/>
          </a:prstGeom>
          <a:noFill/>
          <a:ln/>
        </p:spPr>
        <p:txBody>
          <a:bodyPr wrap="none" lIns="0" tIns="0" rIns="0" bIns="0" rtlCol="0" anchor="t"/>
          <a:lstStyle/>
          <a:p>
            <a:pPr algn="l" indent="0" marL="0">
              <a:lnSpc>
                <a:spcPct val="104000"/>
              </a:lnSpc>
              <a:buNone/>
            </a:pPr>
            <a:r>
              <a:rPr lang="en-US" sz="2400" dirty="0">
                <a:solidFill>
                  <a:srgbClr val="233E32"/>
                </a:solidFill>
                <a:latin typeface="Alice" pitchFamily="34" charset="0"/>
                <a:ea typeface="Alice" pitchFamily="34" charset="-122"/>
                <a:cs typeface="Alice" pitchFamily="34" charset="-120"/>
              </a:rPr>
              <a:t>What is Direct Marketing?</a:t>
            </a:r>
            <a:endParaRPr lang="en-US" sz="2400" dirty="0"/>
          </a:p>
        </p:txBody>
      </p:sp>
      <p:sp>
        <p:nvSpPr>
          <p:cNvPr id="4" name="Shape 1"/>
          <p:cNvSpPr/>
          <p:nvPr/>
        </p:nvSpPr>
        <p:spPr>
          <a:xfrm>
            <a:off x="661475" y="1969195"/>
            <a:ext cx="12700" cy="503833"/>
          </a:xfrm>
          <a:prstGeom prst="roundRect">
            <a:avLst>
              <a:gd name="adj" fmla="val 59999"/>
            </a:avLst>
          </a:prstGeom>
          <a:solidFill>
            <a:srgbClr val="1B5F39"/>
          </a:solidFill>
          <a:ln/>
        </p:spPr>
      </p:sp>
      <p:sp>
        <p:nvSpPr>
          <p:cNvPr id="5" name="Text 2"/>
          <p:cNvSpPr/>
          <p:nvPr/>
        </p:nvSpPr>
        <p:spPr>
          <a:xfrm>
            <a:off x="845719" y="2058988"/>
            <a:ext cx="6112615"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An interactive system of marketing that uses one or more advertising media to effect a measurable response and/or transaction at any location. — DMA/ANA</a:t>
            </a:r>
            <a:endParaRPr lang="en-US" sz="950" dirty="0"/>
          </a:p>
        </p:txBody>
      </p:sp>
      <p:sp>
        <p:nvSpPr>
          <p:cNvPr id="6" name="Shape 3"/>
          <p:cNvSpPr/>
          <p:nvPr/>
        </p:nvSpPr>
        <p:spPr>
          <a:xfrm>
            <a:off x="661475" y="2562820"/>
            <a:ext cx="6296860" cy="647601"/>
          </a:xfrm>
          <a:prstGeom prst="roundRect">
            <a:avLst>
              <a:gd name="adj" fmla="val 2846"/>
            </a:avLst>
          </a:prstGeom>
          <a:solidFill>
            <a:srgbClr val="F0EDE6"/>
          </a:solidFill>
          <a:ln/>
        </p:spPr>
      </p:sp>
      <p:sp>
        <p:nvSpPr>
          <p:cNvPr id="7" name="Text 4"/>
          <p:cNvSpPr/>
          <p:nvPr/>
        </p:nvSpPr>
        <p:spPr>
          <a:xfrm>
            <a:off x="784305" y="2685653"/>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Interactive</a:t>
            </a:r>
            <a:endParaRPr lang="en-US" sz="1200" dirty="0"/>
          </a:p>
        </p:txBody>
      </p:sp>
      <p:sp>
        <p:nvSpPr>
          <p:cNvPr id="8" name="Text 5"/>
          <p:cNvSpPr/>
          <p:nvPr/>
        </p:nvSpPr>
        <p:spPr>
          <a:xfrm>
            <a:off x="784305" y="2925465"/>
            <a:ext cx="6051200" cy="162123"/>
          </a:xfrm>
          <a:prstGeom prst="rect">
            <a:avLst/>
          </a:prstGeom>
          <a:noFill/>
          <a:ln/>
        </p:spPr>
        <p:txBody>
          <a:bodyPr wrap="none" lIns="0" tIns="0" rIns="0" bIns="0" rtlCol="0" anchor="t"/>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Personalized marketer-to-prospect communication</a:t>
            </a:r>
            <a:endParaRPr lang="en-US" sz="950" dirty="0"/>
          </a:p>
        </p:txBody>
      </p:sp>
      <p:sp>
        <p:nvSpPr>
          <p:cNvPr id="9" name="Shape 6"/>
          <p:cNvSpPr/>
          <p:nvPr/>
        </p:nvSpPr>
        <p:spPr>
          <a:xfrm>
            <a:off x="661475" y="3290193"/>
            <a:ext cx="6296860" cy="647601"/>
          </a:xfrm>
          <a:prstGeom prst="roundRect">
            <a:avLst>
              <a:gd name="adj" fmla="val 2846"/>
            </a:avLst>
          </a:prstGeom>
          <a:solidFill>
            <a:srgbClr val="F0EDE6"/>
          </a:solidFill>
          <a:ln/>
        </p:spPr>
      </p:sp>
      <p:sp>
        <p:nvSpPr>
          <p:cNvPr id="10" name="Text 7"/>
          <p:cNvSpPr/>
          <p:nvPr/>
        </p:nvSpPr>
        <p:spPr>
          <a:xfrm>
            <a:off x="784305" y="3413026"/>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Multi-Media</a:t>
            </a:r>
            <a:endParaRPr lang="en-US" sz="1200" dirty="0"/>
          </a:p>
        </p:txBody>
      </p:sp>
      <p:sp>
        <p:nvSpPr>
          <p:cNvPr id="11" name="Text 8"/>
          <p:cNvSpPr/>
          <p:nvPr/>
        </p:nvSpPr>
        <p:spPr>
          <a:xfrm>
            <a:off x="784305" y="3652838"/>
            <a:ext cx="6051200" cy="162123"/>
          </a:xfrm>
          <a:prstGeom prst="rect">
            <a:avLst/>
          </a:prstGeom>
          <a:noFill/>
          <a:ln/>
        </p:spPr>
        <p:txBody>
          <a:bodyPr wrap="none" lIns="0" tIns="0" rIns="0" bIns="0" rtlCol="0" anchor="t"/>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Mail, digital, social, SMS, and more</a:t>
            </a:r>
            <a:endParaRPr lang="en-US" sz="950" dirty="0"/>
          </a:p>
        </p:txBody>
      </p:sp>
      <p:sp>
        <p:nvSpPr>
          <p:cNvPr id="12" name="Shape 9"/>
          <p:cNvSpPr/>
          <p:nvPr/>
        </p:nvSpPr>
        <p:spPr>
          <a:xfrm>
            <a:off x="661475" y="4017566"/>
            <a:ext cx="6296860" cy="647601"/>
          </a:xfrm>
          <a:prstGeom prst="roundRect">
            <a:avLst>
              <a:gd name="adj" fmla="val 2846"/>
            </a:avLst>
          </a:prstGeom>
          <a:solidFill>
            <a:srgbClr val="F0EDE6"/>
          </a:solidFill>
          <a:ln/>
        </p:spPr>
      </p:sp>
      <p:sp>
        <p:nvSpPr>
          <p:cNvPr id="13" name="Text 10"/>
          <p:cNvSpPr/>
          <p:nvPr/>
        </p:nvSpPr>
        <p:spPr>
          <a:xfrm>
            <a:off x="784305" y="4140398"/>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Measurable</a:t>
            </a:r>
            <a:endParaRPr lang="en-US" sz="1200" dirty="0"/>
          </a:p>
        </p:txBody>
      </p:sp>
      <p:sp>
        <p:nvSpPr>
          <p:cNvPr id="14" name="Text 11"/>
          <p:cNvSpPr/>
          <p:nvPr/>
        </p:nvSpPr>
        <p:spPr>
          <a:xfrm>
            <a:off x="784305" y="4380210"/>
            <a:ext cx="6051200" cy="162123"/>
          </a:xfrm>
          <a:prstGeom prst="rect">
            <a:avLst/>
          </a:prstGeom>
          <a:noFill/>
          <a:ln/>
        </p:spPr>
        <p:txBody>
          <a:bodyPr wrap="none" lIns="0" tIns="0" rIns="0" bIns="0" rtlCol="0" anchor="t"/>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Responses tracked to specific customers</a:t>
            </a:r>
            <a:endParaRPr lang="en-US" sz="950" dirty="0"/>
          </a:p>
        </p:txBody>
      </p:sp>
      <p:sp>
        <p:nvSpPr>
          <p:cNvPr id="15" name="Shape 12"/>
          <p:cNvSpPr/>
          <p:nvPr/>
        </p:nvSpPr>
        <p:spPr>
          <a:xfrm>
            <a:off x="661475" y="4744938"/>
            <a:ext cx="6296860" cy="647601"/>
          </a:xfrm>
          <a:prstGeom prst="roundRect">
            <a:avLst>
              <a:gd name="adj" fmla="val 2846"/>
            </a:avLst>
          </a:prstGeom>
          <a:solidFill>
            <a:srgbClr val="F0EDE6"/>
          </a:solidFill>
          <a:ln/>
        </p:spPr>
      </p:sp>
      <p:sp>
        <p:nvSpPr>
          <p:cNvPr id="16" name="Text 13"/>
          <p:cNvSpPr/>
          <p:nvPr/>
        </p:nvSpPr>
        <p:spPr>
          <a:xfrm>
            <a:off x="784305" y="4867771"/>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Anywhere</a:t>
            </a:r>
            <a:endParaRPr lang="en-US" sz="1200" dirty="0"/>
          </a:p>
        </p:txBody>
      </p:sp>
      <p:sp>
        <p:nvSpPr>
          <p:cNvPr id="17" name="Text 14"/>
          <p:cNvSpPr/>
          <p:nvPr/>
        </p:nvSpPr>
        <p:spPr>
          <a:xfrm>
            <a:off x="784305" y="5107583"/>
            <a:ext cx="6051200" cy="162123"/>
          </a:xfrm>
          <a:prstGeom prst="rect">
            <a:avLst/>
          </a:prstGeom>
          <a:noFill/>
          <a:ln/>
        </p:spPr>
        <p:txBody>
          <a:bodyPr wrap="none" lIns="0" tIns="0" rIns="0" bIns="0" rtlCol="0" anchor="t"/>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Online, phone, kiosk, mail, or in person</a:t>
            </a:r>
            <a:endParaRPr lang="en-US" sz="9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661475" y="1677491"/>
            <a:ext cx="5040682" cy="472480"/>
          </a:xfrm>
          <a:prstGeom prst="rect">
            <a:avLst/>
          </a:prstGeom>
          <a:noFill/>
          <a:ln/>
        </p:spPr>
        <p:txBody>
          <a:bodyPr wrap="none" lIns="0" tIns="0" rIns="0" bIns="0" rtlCol="0" anchor="t"/>
          <a:lstStyle/>
          <a:p>
            <a:pPr algn="l" indent="0" marL="0">
              <a:lnSpc>
                <a:spcPct val="104000"/>
              </a:lnSpc>
              <a:buNone/>
            </a:pPr>
            <a:r>
              <a:rPr lang="en-US" sz="2950" dirty="0">
                <a:solidFill>
                  <a:srgbClr val="233E32"/>
                </a:solidFill>
                <a:latin typeface="Alice" pitchFamily="34" charset="0"/>
                <a:ea typeface="Alice" pitchFamily="34" charset="-122"/>
                <a:cs typeface="Alice" pitchFamily="34" charset="-120"/>
              </a:rPr>
              <a:t>Forms of Direct Marketing</a:t>
            </a:r>
            <a:endParaRPr lang="en-US" sz="295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391866"/>
            <a:ext cx="378014" cy="378023"/>
          </a:xfrm>
          <a:prstGeom prst="rect">
            <a:avLst/>
          </a:prstGeom>
        </p:spPr>
      </p:pic>
      <p:sp>
        <p:nvSpPr>
          <p:cNvPr id="4" name="Text 1"/>
          <p:cNvSpPr/>
          <p:nvPr/>
        </p:nvSpPr>
        <p:spPr>
          <a:xfrm>
            <a:off x="661475" y="2921099"/>
            <a:ext cx="1890169" cy="236240"/>
          </a:xfrm>
          <a:prstGeom prst="rect">
            <a:avLst/>
          </a:prstGeom>
          <a:noFill/>
          <a:ln/>
        </p:spPr>
        <p:txBody>
          <a:bodyPr wrap="none" lIns="0" tIns="0" rIns="0" bIns="0" rtlCol="0" anchor="t"/>
          <a:lstStyle/>
          <a:p>
            <a:pPr algn="l" indent="0" marL="0">
              <a:lnSpc>
                <a:spcPct val="104000"/>
              </a:lnSpc>
              <a:buNone/>
            </a:pPr>
            <a:r>
              <a:rPr lang="en-US" sz="1450" dirty="0">
                <a:solidFill>
                  <a:srgbClr val="2C2821"/>
                </a:solidFill>
                <a:latin typeface="Alice" pitchFamily="34" charset="0"/>
                <a:ea typeface="Alice" pitchFamily="34" charset="-122"/>
                <a:cs typeface="Alice" pitchFamily="34" charset="-120"/>
              </a:rPr>
              <a:t>Direct Mail</a:t>
            </a:r>
            <a:endParaRPr lang="en-US" sz="1450" dirty="0"/>
          </a:p>
        </p:txBody>
      </p:sp>
      <p:sp>
        <p:nvSpPr>
          <p:cNvPr id="5" name="Text 2"/>
          <p:cNvSpPr/>
          <p:nvPr/>
        </p:nvSpPr>
        <p:spPr>
          <a:xfrm>
            <a:off x="661475" y="3229868"/>
            <a:ext cx="3522078"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2C2821"/>
                </a:solidFill>
                <a:latin typeface="Lora" pitchFamily="34" charset="0"/>
                <a:ea typeface="Lora" pitchFamily="34" charset="-122"/>
                <a:cs typeface="Lora" pitchFamily="34" charset="-120"/>
              </a:rPr>
              <a:t>Physical outreach for targeted offers and campaigns.</a:t>
            </a:r>
            <a:endParaRPr lang="en-US" sz="115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34759" y="2391866"/>
            <a:ext cx="378014" cy="378023"/>
          </a:xfrm>
          <a:prstGeom prst="rect">
            <a:avLst/>
          </a:prstGeom>
        </p:spPr>
      </p:pic>
      <p:sp>
        <p:nvSpPr>
          <p:cNvPr id="7" name="Text 3"/>
          <p:cNvSpPr/>
          <p:nvPr/>
        </p:nvSpPr>
        <p:spPr>
          <a:xfrm>
            <a:off x="4334759" y="2921099"/>
            <a:ext cx="1890169" cy="236240"/>
          </a:xfrm>
          <a:prstGeom prst="rect">
            <a:avLst/>
          </a:prstGeom>
          <a:noFill/>
          <a:ln/>
        </p:spPr>
        <p:txBody>
          <a:bodyPr wrap="none" lIns="0" tIns="0" rIns="0" bIns="0" rtlCol="0" anchor="t"/>
          <a:lstStyle/>
          <a:p>
            <a:pPr algn="l" indent="0" marL="0">
              <a:lnSpc>
                <a:spcPct val="104000"/>
              </a:lnSpc>
              <a:buNone/>
            </a:pPr>
            <a:r>
              <a:rPr lang="en-US" sz="1450" dirty="0">
                <a:solidFill>
                  <a:srgbClr val="2C2821"/>
                </a:solidFill>
                <a:latin typeface="Alice" pitchFamily="34" charset="0"/>
                <a:ea typeface="Alice" pitchFamily="34" charset="-122"/>
                <a:cs typeface="Alice" pitchFamily="34" charset="-120"/>
              </a:rPr>
              <a:t>Telemarketing</a:t>
            </a:r>
            <a:endParaRPr lang="en-US" sz="1450" dirty="0"/>
          </a:p>
        </p:txBody>
      </p:sp>
      <p:sp>
        <p:nvSpPr>
          <p:cNvPr id="8" name="Text 4"/>
          <p:cNvSpPr/>
          <p:nvPr/>
        </p:nvSpPr>
        <p:spPr>
          <a:xfrm>
            <a:off x="4334759" y="3229868"/>
            <a:ext cx="3522078"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2C2821"/>
                </a:solidFill>
                <a:latin typeface="Lora" pitchFamily="34" charset="0"/>
                <a:ea typeface="Lora" pitchFamily="34" charset="-122"/>
                <a:cs typeface="Lora" pitchFamily="34" charset="-120"/>
              </a:rPr>
              <a:t>Personalized phone calls for sales or lead generation.</a:t>
            </a:r>
            <a:endParaRPr lang="en-US" sz="1150" dirty="0"/>
          </a:p>
        </p:txBody>
      </p:sp>
      <p:pic>
        <p:nvPicPr>
          <p:cNvPr id="9"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008043" y="2391866"/>
            <a:ext cx="378014" cy="378023"/>
          </a:xfrm>
          <a:prstGeom prst="rect">
            <a:avLst/>
          </a:prstGeom>
        </p:spPr>
      </p:pic>
      <p:sp>
        <p:nvSpPr>
          <p:cNvPr id="10" name="Text 5"/>
          <p:cNvSpPr/>
          <p:nvPr/>
        </p:nvSpPr>
        <p:spPr>
          <a:xfrm>
            <a:off x="8008043" y="2921099"/>
            <a:ext cx="2204784" cy="236240"/>
          </a:xfrm>
          <a:prstGeom prst="rect">
            <a:avLst/>
          </a:prstGeom>
          <a:noFill/>
          <a:ln/>
        </p:spPr>
        <p:txBody>
          <a:bodyPr wrap="none" lIns="0" tIns="0" rIns="0" bIns="0" rtlCol="0" anchor="t"/>
          <a:lstStyle/>
          <a:p>
            <a:pPr algn="l" indent="0" marL="0">
              <a:lnSpc>
                <a:spcPct val="104000"/>
              </a:lnSpc>
              <a:buNone/>
            </a:pPr>
            <a:r>
              <a:rPr lang="en-US" sz="1450" dirty="0">
                <a:solidFill>
                  <a:srgbClr val="2C2821"/>
                </a:solidFill>
                <a:latin typeface="Alice" pitchFamily="34" charset="0"/>
                <a:ea typeface="Alice" pitchFamily="34" charset="-122"/>
                <a:cs typeface="Alice" pitchFamily="34" charset="-120"/>
              </a:rPr>
              <a:t>Direct Response TV/Radio</a:t>
            </a:r>
            <a:endParaRPr lang="en-US" sz="1450" dirty="0"/>
          </a:p>
        </p:txBody>
      </p:sp>
      <p:sp>
        <p:nvSpPr>
          <p:cNvPr id="11" name="Text 6"/>
          <p:cNvSpPr/>
          <p:nvPr/>
        </p:nvSpPr>
        <p:spPr>
          <a:xfrm>
            <a:off x="8008043" y="3229868"/>
            <a:ext cx="3522178" cy="217686"/>
          </a:xfrm>
          <a:prstGeom prst="rect">
            <a:avLst/>
          </a:prstGeom>
          <a:noFill/>
          <a:ln/>
        </p:spPr>
        <p:txBody>
          <a:bodyPr wrap="none" lIns="0" tIns="0" rIns="0" bIns="0" rtlCol="0" anchor="t"/>
          <a:lstStyle/>
          <a:p>
            <a:pPr algn="l" indent="0" marL="0">
              <a:lnSpc>
                <a:spcPct val="120000"/>
              </a:lnSpc>
              <a:buNone/>
            </a:pPr>
            <a:r>
              <a:rPr lang="en-US" sz="1150" dirty="0">
                <a:solidFill>
                  <a:srgbClr val="2C2821"/>
                </a:solidFill>
                <a:latin typeface="Lora" pitchFamily="34" charset="0"/>
                <a:ea typeface="Lora" pitchFamily="34" charset="-122"/>
                <a:cs typeface="Lora" pitchFamily="34" charset="-120"/>
              </a:rPr>
              <a:t>Broadcast ads with immediate call-to-action.</a:t>
            </a:r>
            <a:endParaRPr lang="en-US" sz="1150" dirty="0"/>
          </a:p>
        </p:txBody>
      </p:sp>
      <p:pic>
        <p:nvPicPr>
          <p:cNvPr id="12"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61475" y="3907135"/>
            <a:ext cx="378014" cy="378023"/>
          </a:xfrm>
          <a:prstGeom prst="rect">
            <a:avLst/>
          </a:prstGeom>
        </p:spPr>
      </p:pic>
      <p:sp>
        <p:nvSpPr>
          <p:cNvPr id="13" name="Text 7"/>
          <p:cNvSpPr/>
          <p:nvPr/>
        </p:nvSpPr>
        <p:spPr>
          <a:xfrm>
            <a:off x="661475" y="4436368"/>
            <a:ext cx="2218972" cy="236240"/>
          </a:xfrm>
          <a:prstGeom prst="rect">
            <a:avLst/>
          </a:prstGeom>
          <a:noFill/>
          <a:ln/>
        </p:spPr>
        <p:txBody>
          <a:bodyPr wrap="none" lIns="0" tIns="0" rIns="0" bIns="0" rtlCol="0" anchor="t"/>
          <a:lstStyle/>
          <a:p>
            <a:pPr algn="l" indent="0" marL="0">
              <a:lnSpc>
                <a:spcPct val="104000"/>
              </a:lnSpc>
              <a:buNone/>
            </a:pPr>
            <a:r>
              <a:rPr lang="en-US" sz="1450" dirty="0">
                <a:solidFill>
                  <a:srgbClr val="2C2821"/>
                </a:solidFill>
                <a:latin typeface="Alice" pitchFamily="34" charset="0"/>
                <a:ea typeface="Alice" pitchFamily="34" charset="-122"/>
                <a:cs typeface="Alice" pitchFamily="34" charset="-120"/>
              </a:rPr>
              <a:t>Online &amp; Email Marketing</a:t>
            </a:r>
            <a:endParaRPr lang="en-US" sz="1450" dirty="0"/>
          </a:p>
        </p:txBody>
      </p:sp>
      <p:sp>
        <p:nvSpPr>
          <p:cNvPr id="14" name="Text 8"/>
          <p:cNvSpPr/>
          <p:nvPr/>
        </p:nvSpPr>
        <p:spPr>
          <a:xfrm>
            <a:off x="661475" y="4745137"/>
            <a:ext cx="3522078" cy="217686"/>
          </a:xfrm>
          <a:prstGeom prst="rect">
            <a:avLst/>
          </a:prstGeom>
          <a:noFill/>
          <a:ln/>
        </p:spPr>
        <p:txBody>
          <a:bodyPr wrap="none" lIns="0" tIns="0" rIns="0" bIns="0" rtlCol="0" anchor="t"/>
          <a:lstStyle/>
          <a:p>
            <a:pPr algn="l" indent="0" marL="0">
              <a:lnSpc>
                <a:spcPct val="120000"/>
              </a:lnSpc>
              <a:buNone/>
            </a:pPr>
            <a:r>
              <a:rPr lang="en-US" sz="1150" dirty="0">
                <a:solidFill>
                  <a:srgbClr val="2C2821"/>
                </a:solidFill>
                <a:latin typeface="Lora" pitchFamily="34" charset="0"/>
                <a:ea typeface="Lora" pitchFamily="34" charset="-122"/>
                <a:cs typeface="Lora" pitchFamily="34" charset="-120"/>
              </a:rPr>
              <a:t>Digital campaigns via web, search, and inbox.</a:t>
            </a:r>
            <a:endParaRPr lang="en-US" sz="1150" dirty="0"/>
          </a:p>
        </p:txBody>
      </p:sp>
      <p:pic>
        <p:nvPicPr>
          <p:cNvPr id="15"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334759" y="3907135"/>
            <a:ext cx="378014" cy="378023"/>
          </a:xfrm>
          <a:prstGeom prst="rect">
            <a:avLst/>
          </a:prstGeom>
        </p:spPr>
      </p:pic>
      <p:sp>
        <p:nvSpPr>
          <p:cNvPr id="16" name="Text 9"/>
          <p:cNvSpPr/>
          <p:nvPr/>
        </p:nvSpPr>
        <p:spPr>
          <a:xfrm>
            <a:off x="4334759" y="4436368"/>
            <a:ext cx="1890169" cy="236240"/>
          </a:xfrm>
          <a:prstGeom prst="rect">
            <a:avLst/>
          </a:prstGeom>
          <a:noFill/>
          <a:ln/>
        </p:spPr>
        <p:txBody>
          <a:bodyPr wrap="none" lIns="0" tIns="0" rIns="0" bIns="0" rtlCol="0" anchor="t"/>
          <a:lstStyle/>
          <a:p>
            <a:pPr algn="l" indent="0" marL="0">
              <a:lnSpc>
                <a:spcPct val="104000"/>
              </a:lnSpc>
              <a:buNone/>
            </a:pPr>
            <a:r>
              <a:rPr lang="en-US" sz="1450" dirty="0">
                <a:solidFill>
                  <a:srgbClr val="2C2821"/>
                </a:solidFill>
                <a:latin typeface="Alice" pitchFamily="34" charset="0"/>
                <a:ea typeface="Alice" pitchFamily="34" charset="-122"/>
                <a:cs typeface="Alice" pitchFamily="34" charset="-120"/>
              </a:rPr>
              <a:t>Mobile Marketing</a:t>
            </a:r>
            <a:endParaRPr lang="en-US" sz="1450" dirty="0"/>
          </a:p>
        </p:txBody>
      </p:sp>
      <p:sp>
        <p:nvSpPr>
          <p:cNvPr id="17" name="Text 10"/>
          <p:cNvSpPr/>
          <p:nvPr/>
        </p:nvSpPr>
        <p:spPr>
          <a:xfrm>
            <a:off x="4334759" y="4745137"/>
            <a:ext cx="3522078"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2C2821"/>
                </a:solidFill>
                <a:latin typeface="Lora" pitchFamily="34" charset="0"/>
                <a:ea typeface="Lora" pitchFamily="34" charset="-122"/>
                <a:cs typeface="Lora" pitchFamily="34" charset="-120"/>
              </a:rPr>
              <a:t>Reach customers on-the-go via apps and messages.</a:t>
            </a:r>
            <a:endParaRPr lang="en-US" sz="11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661475" y="1369814"/>
            <a:ext cx="4559880" cy="383977"/>
          </a:xfrm>
          <a:prstGeom prst="rect">
            <a:avLst/>
          </a:prstGeom>
          <a:noFill/>
          <a:ln/>
        </p:spPr>
        <p:txBody>
          <a:bodyPr wrap="none" lIns="0" tIns="0" rIns="0" bIns="0" rtlCol="0" anchor="t"/>
          <a:lstStyle/>
          <a:p>
            <a:pPr algn="l" indent="0" marL="0">
              <a:lnSpc>
                <a:spcPct val="104000"/>
              </a:lnSpc>
              <a:buNone/>
            </a:pPr>
            <a:r>
              <a:rPr lang="en-US" sz="2400" dirty="0">
                <a:solidFill>
                  <a:srgbClr val="233E32"/>
                </a:solidFill>
                <a:latin typeface="Alice" pitchFamily="34" charset="0"/>
                <a:ea typeface="Alice" pitchFamily="34" charset="-122"/>
                <a:cs typeface="Alice" pitchFamily="34" charset="-120"/>
              </a:rPr>
              <a:t>Direct vs. Indirect Marketing</a:t>
            </a:r>
            <a:endParaRPr lang="en-US" sz="2400" dirty="0"/>
          </a:p>
        </p:txBody>
      </p:sp>
      <p:pic>
        <p:nvPicPr>
          <p:cNvPr id="3" name="Image 0" descr="preencoded.png">    </p:cNvPr>
          <p:cNvPicPr>
            <a:picLocks noChangeAspect="1"/>
          </p:cNvPicPr>
          <p:nvPr/>
        </p:nvPicPr>
        <p:blipFill>
          <a:blip r:embed="rId1"/>
          <a:stretch>
            <a:fillRect/>
          </a:stretch>
        </p:blipFill>
        <p:spPr>
          <a:xfrm>
            <a:off x="661475" y="1963341"/>
            <a:ext cx="3434867" cy="3434953"/>
          </a:xfrm>
          <a:prstGeom prst="rect">
            <a:avLst/>
          </a:prstGeom>
        </p:spPr>
      </p:pic>
      <p:sp>
        <p:nvSpPr>
          <p:cNvPr id="4" name="Text 1"/>
          <p:cNvSpPr/>
          <p:nvPr/>
        </p:nvSpPr>
        <p:spPr>
          <a:xfrm>
            <a:off x="6252014" y="3032323"/>
            <a:ext cx="2145353" cy="191988"/>
          </a:xfrm>
          <a:prstGeom prst="rect">
            <a:avLst/>
          </a:prstGeom>
          <a:noFill/>
          <a:ln/>
        </p:spPr>
        <p:txBody>
          <a:bodyPr wrap="none" lIns="0" tIns="0" rIns="0" bIns="0" rtlCol="0" anchor="t"/>
          <a:lstStyle/>
          <a:p>
            <a:pPr algn="l" indent="0" marL="0">
              <a:lnSpc>
                <a:spcPct val="104000"/>
              </a:lnSpc>
              <a:buNone/>
            </a:pPr>
            <a:r>
              <a:rPr lang="en-US" sz="1200" dirty="0">
                <a:solidFill>
                  <a:srgbClr val="233E32"/>
                </a:solidFill>
                <a:latin typeface="Alice" pitchFamily="34" charset="0"/>
                <a:ea typeface="Alice" pitchFamily="34" charset="-122"/>
                <a:cs typeface="Alice" pitchFamily="34" charset="-120"/>
              </a:rPr>
              <a:t>Key Distinction</a:t>
            </a:r>
            <a:endParaRPr lang="en-US" sz="1200" dirty="0"/>
          </a:p>
        </p:txBody>
      </p:sp>
      <p:sp>
        <p:nvSpPr>
          <p:cNvPr id="5" name="Text 2"/>
          <p:cNvSpPr/>
          <p:nvPr/>
        </p:nvSpPr>
        <p:spPr>
          <a:xfrm>
            <a:off x="6252014" y="3304084"/>
            <a:ext cx="5284556" cy="396081"/>
          </a:xfrm>
          <a:prstGeom prst="rect">
            <a:avLst/>
          </a:prstGeom>
          <a:noFill/>
          <a:ln/>
        </p:spPr>
        <p:txBody>
          <a:bodyPr wrap="square" lIns="0" tIns="0" rIns="0" bIns="0" rtlCol="0" anchor="t"/>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A pharmacy sending a </a:t>
            </a:r>
            <a:pPr algn="l" indent="0" marL="0">
              <a:lnSpc>
                <a:spcPct val="110000"/>
              </a:lnSpc>
              <a:buNone/>
            </a:pPr>
            <a:r>
              <a:rPr lang="en-US" sz="950" b="1" dirty="0">
                <a:solidFill>
                  <a:srgbClr val="2C2821"/>
                </a:solidFill>
                <a:latin typeface="Lora Bold" pitchFamily="34" charset="0"/>
                <a:ea typeface="Lora Bold" pitchFamily="34" charset="-122"/>
                <a:cs typeface="Lora Bold" pitchFamily="34" charset="-120"/>
              </a:rPr>
              <a:t>coupon</a:t>
            </a:r>
            <a:pPr algn="l" indent="0" marL="0">
              <a:lnSpc>
                <a:spcPct val="110000"/>
              </a:lnSpc>
              <a:spcAft>
                <a:spcPts val="550"/>
              </a:spcAft>
              <a:buNone/>
            </a:pPr>
            <a:r>
              <a:rPr lang="en-US" sz="950" dirty="0">
                <a:solidFill>
                  <a:srgbClr val="2C2821"/>
                </a:solidFill>
                <a:latin typeface="Lora" pitchFamily="34" charset="0"/>
                <a:ea typeface="Lora" pitchFamily="34" charset="-122"/>
                <a:cs typeface="Lora" pitchFamily="34" charset="-120"/>
              </a:rPr>
              <a:t> = Direct Marketing</a:t>
            </a:r>
            <a:endParaRPr lang="en-US" sz="950" dirty="0"/>
          </a:p>
          <a:p>
            <a:pPr algn="l" indent="0" marL="0">
              <a:lnSpc>
                <a:spcPct val="110000"/>
              </a:lnSpc>
              <a:buNone/>
            </a:pPr>
            <a:r>
              <a:rPr lang="en-US" sz="950" dirty="0">
                <a:solidFill>
                  <a:srgbClr val="2C2821"/>
                </a:solidFill>
                <a:latin typeface="Lora" pitchFamily="34" charset="0"/>
                <a:ea typeface="Lora" pitchFamily="34" charset="-122"/>
                <a:cs typeface="Lora" pitchFamily="34" charset="-120"/>
              </a:rPr>
              <a:t>A pharmacy publishing </a:t>
            </a:r>
            <a:pPr algn="l" indent="0" marL="0">
              <a:lnSpc>
                <a:spcPct val="110000"/>
              </a:lnSpc>
              <a:buNone/>
            </a:pPr>
            <a:r>
              <a:rPr lang="en-US" sz="950" b="1" dirty="0">
                <a:solidFill>
                  <a:srgbClr val="2C2821"/>
                </a:solidFill>
                <a:latin typeface="Lora Bold" pitchFamily="34" charset="0"/>
                <a:ea typeface="Lora Bold" pitchFamily="34" charset="-122"/>
                <a:cs typeface="Lora Bold" pitchFamily="34" charset="-120"/>
              </a:rPr>
              <a:t>health articles</a:t>
            </a:r>
            <a:pPr algn="l" indent="0" marL="0">
              <a:lnSpc>
                <a:spcPct val="110000"/>
              </a:lnSpc>
              <a:buNone/>
            </a:pPr>
            <a:r>
              <a:rPr lang="en-US" sz="950" dirty="0">
                <a:solidFill>
                  <a:srgbClr val="2C2821"/>
                </a:solidFill>
                <a:latin typeface="Lora" pitchFamily="34" charset="0"/>
                <a:ea typeface="Lora" pitchFamily="34" charset="-122"/>
                <a:cs typeface="Lora" pitchFamily="34" charset="-120"/>
              </a:rPr>
              <a:t> = Indirect Marketing</a:t>
            </a:r>
            <a:endParaRPr lang="en-US" sz="950" dirty="0"/>
          </a:p>
        </p:txBody>
      </p:sp>
      <p:sp>
        <p:nvSpPr>
          <p:cNvPr id="6" name="Shape 3"/>
          <p:cNvSpPr/>
          <p:nvPr/>
        </p:nvSpPr>
        <p:spPr>
          <a:xfrm>
            <a:off x="6252014" y="3789958"/>
            <a:ext cx="5284556" cy="529233"/>
          </a:xfrm>
          <a:prstGeom prst="roundRect">
            <a:avLst>
              <a:gd name="adj" fmla="val 3482"/>
            </a:avLst>
          </a:prstGeom>
          <a:solidFill>
            <a:srgbClr val="D7F4E4"/>
          </a:solidFill>
          <a:ln/>
        </p:spPr>
      </p:sp>
      <p:pic>
        <p:nvPicPr>
          <p:cNvPr id="7" name="Image 1" descr="preencoded.png">    </p:cNvPr>
          <p:cNvPicPr>
            <a:picLocks noChangeAspect="1"/>
          </p:cNvPicPr>
          <p:nvPr/>
        </p:nvPicPr>
        <p:blipFill>
          <a:blip r:embed="rId2"/>
          <a:stretch>
            <a:fillRect/>
          </a:stretch>
        </p:blipFill>
        <p:spPr>
          <a:xfrm>
            <a:off x="6374844" y="3956546"/>
            <a:ext cx="153488" cy="122833"/>
          </a:xfrm>
          <a:prstGeom prst="rect">
            <a:avLst/>
          </a:prstGeom>
        </p:spPr>
      </p:pic>
      <p:sp>
        <p:nvSpPr>
          <p:cNvPr id="8" name="Text 4"/>
          <p:cNvSpPr/>
          <p:nvPr/>
        </p:nvSpPr>
        <p:spPr>
          <a:xfrm>
            <a:off x="6651161" y="3892451"/>
            <a:ext cx="4762579"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000000"/>
                </a:solidFill>
                <a:latin typeface="Lora" pitchFamily="34" charset="0"/>
                <a:ea typeface="Lora" pitchFamily="34" charset="-122"/>
                <a:cs typeface="Lora" pitchFamily="34" charset="-120"/>
              </a:rPr>
              <a:t>Indirect marketing influences decisions over time by providing value, not pushing a sale.</a:t>
            </a:r>
            <a:endParaRPr lang="en-US" sz="9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1931491"/>
            <a:ext cx="5708011" cy="443012"/>
          </a:xfrm>
          <a:prstGeom prst="rect">
            <a:avLst/>
          </a:prstGeom>
          <a:noFill/>
          <a:ln/>
        </p:spPr>
        <p:txBody>
          <a:bodyPr wrap="none" lIns="0" tIns="0" rIns="0" bIns="0" rtlCol="0" anchor="t"/>
          <a:lstStyle/>
          <a:p>
            <a:pPr algn="l" indent="0" marL="0">
              <a:lnSpc>
                <a:spcPct val="104000"/>
              </a:lnSpc>
              <a:buNone/>
            </a:pPr>
            <a:r>
              <a:rPr lang="en-US" sz="2750" dirty="0">
                <a:solidFill>
                  <a:srgbClr val="233E32"/>
                </a:solidFill>
                <a:latin typeface="Alice" pitchFamily="34" charset="0"/>
                <a:ea typeface="Alice" pitchFamily="34" charset="-122"/>
                <a:cs typeface="Alice" pitchFamily="34" charset="-120"/>
              </a:rPr>
              <a:t>Why Indirect Marketing Matters</a:t>
            </a:r>
            <a:endParaRPr lang="en-US" sz="2750" dirty="0"/>
          </a:p>
        </p:txBody>
      </p:sp>
      <p:sp>
        <p:nvSpPr>
          <p:cNvPr id="4" name="Text 1"/>
          <p:cNvSpPr/>
          <p:nvPr/>
        </p:nvSpPr>
        <p:spPr>
          <a:xfrm>
            <a:off x="661475" y="2533948"/>
            <a:ext cx="6296860"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2C2821"/>
                </a:solidFill>
                <a:latin typeface="Lora" pitchFamily="34" charset="0"/>
                <a:ea typeface="Lora" pitchFamily="34" charset="-122"/>
                <a:cs typeface="Lora" pitchFamily="34" charset="-120"/>
              </a:rPr>
              <a:t>Consumers see thousands of ads daily — many develop </a:t>
            </a:r>
            <a:pPr algn="l" indent="0" marL="0">
              <a:lnSpc>
                <a:spcPct val="117000"/>
              </a:lnSpc>
              <a:buNone/>
            </a:pPr>
            <a:r>
              <a:rPr lang="en-US" sz="1100" b="1" dirty="0">
                <a:solidFill>
                  <a:srgbClr val="2C2821"/>
                </a:solidFill>
                <a:latin typeface="Lora Bold" pitchFamily="34" charset="0"/>
                <a:ea typeface="Lora Bold" pitchFamily="34" charset="-122"/>
                <a:cs typeface="Lora Bold" pitchFamily="34" charset="-120"/>
              </a:rPr>
              <a:t>advertising fatigue</a:t>
            </a:r>
            <a:pPr algn="l" indent="0" marL="0">
              <a:lnSpc>
                <a:spcPct val="117000"/>
              </a:lnSpc>
              <a:buNone/>
            </a:pPr>
            <a:r>
              <a:rPr lang="en-US" sz="1100" dirty="0">
                <a:solidFill>
                  <a:srgbClr val="2C2821"/>
                </a:solidFill>
                <a:latin typeface="Lora" pitchFamily="34" charset="0"/>
                <a:ea typeface="Lora" pitchFamily="34" charset="-122"/>
                <a:cs typeface="Lora" pitchFamily="34" charset="-120"/>
              </a:rPr>
              <a:t>. Indirect marketing cuts through by building genuine trust.</a:t>
            </a:r>
            <a:endParaRPr lang="en-US" sz="1100" dirty="0"/>
          </a:p>
        </p:txBody>
      </p:sp>
      <p:pic>
        <p:nvPicPr>
          <p:cNvPr id="5"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61475" y="3050381"/>
            <a:ext cx="354401" cy="354409"/>
          </a:xfrm>
          <a:prstGeom prst="rect">
            <a:avLst/>
          </a:prstGeom>
        </p:spPr>
      </p:pic>
      <p:sp>
        <p:nvSpPr>
          <p:cNvPr id="6" name="Text 2"/>
          <p:cNvSpPr/>
          <p:nvPr/>
        </p:nvSpPr>
        <p:spPr>
          <a:xfrm>
            <a:off x="1148726" y="3050381"/>
            <a:ext cx="1772003" cy="221456"/>
          </a:xfrm>
          <a:prstGeom prst="rect">
            <a:avLst/>
          </a:prstGeom>
          <a:noFill/>
          <a:ln/>
        </p:spPr>
        <p:txBody>
          <a:bodyPr wrap="none" lIns="0" tIns="0" rIns="0" bIns="0" rtlCol="0" anchor="t"/>
          <a:lstStyle/>
          <a:p>
            <a:pPr algn="l" indent="0" marL="0">
              <a:lnSpc>
                <a:spcPct val="104000"/>
              </a:lnSpc>
              <a:buNone/>
            </a:pPr>
            <a:r>
              <a:rPr lang="en-US" sz="1350" dirty="0">
                <a:solidFill>
                  <a:srgbClr val="2C2821"/>
                </a:solidFill>
                <a:latin typeface="Alice" pitchFamily="34" charset="0"/>
                <a:ea typeface="Alice" pitchFamily="34" charset="-122"/>
                <a:cs typeface="Alice" pitchFamily="34" charset="-120"/>
              </a:rPr>
              <a:t>Builds Trust</a:t>
            </a:r>
            <a:endParaRPr lang="en-US" sz="1350" dirty="0"/>
          </a:p>
        </p:txBody>
      </p:sp>
      <p:sp>
        <p:nvSpPr>
          <p:cNvPr id="7" name="Text 3"/>
          <p:cNvSpPr/>
          <p:nvPr/>
        </p:nvSpPr>
        <p:spPr>
          <a:xfrm>
            <a:off x="1148726" y="3335536"/>
            <a:ext cx="5809609" cy="198438"/>
          </a:xfrm>
          <a:prstGeom prst="rect">
            <a:avLst/>
          </a:prstGeom>
          <a:noFill/>
          <a:ln/>
        </p:spPr>
        <p:txBody>
          <a:bodyPr wrap="none" lIns="0" tIns="0" rIns="0" bIns="0" rtlCol="0" anchor="t"/>
          <a:lstStyle/>
          <a:p>
            <a:pPr algn="l" indent="0" marL="0">
              <a:lnSpc>
                <a:spcPct val="117000"/>
              </a:lnSpc>
              <a:buNone/>
            </a:pPr>
            <a:r>
              <a:rPr lang="en-US" sz="1100" dirty="0">
                <a:solidFill>
                  <a:srgbClr val="2C2821"/>
                </a:solidFill>
                <a:latin typeface="Lora" pitchFamily="34" charset="0"/>
                <a:ea typeface="Lora" pitchFamily="34" charset="-122"/>
                <a:cs typeface="Lora" pitchFamily="34" charset="-120"/>
              </a:rPr>
              <a:t>Educational content and peer recommendations outperform ads</a:t>
            </a:r>
            <a:endParaRPr lang="en-US" sz="1100" dirty="0"/>
          </a:p>
        </p:txBody>
      </p:sp>
      <p:pic>
        <p:nvPicPr>
          <p:cNvPr id="8"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61475" y="3746599"/>
            <a:ext cx="354401" cy="354409"/>
          </a:xfrm>
          <a:prstGeom prst="rect">
            <a:avLst/>
          </a:prstGeom>
        </p:spPr>
      </p:pic>
      <p:sp>
        <p:nvSpPr>
          <p:cNvPr id="9" name="Text 4"/>
          <p:cNvSpPr/>
          <p:nvPr/>
        </p:nvSpPr>
        <p:spPr>
          <a:xfrm>
            <a:off x="1148726" y="3746599"/>
            <a:ext cx="1772003" cy="221456"/>
          </a:xfrm>
          <a:prstGeom prst="rect">
            <a:avLst/>
          </a:prstGeom>
          <a:noFill/>
          <a:ln/>
        </p:spPr>
        <p:txBody>
          <a:bodyPr wrap="none" lIns="0" tIns="0" rIns="0" bIns="0" rtlCol="0" anchor="t"/>
          <a:lstStyle/>
          <a:p>
            <a:pPr algn="l" indent="0" marL="0">
              <a:lnSpc>
                <a:spcPct val="104000"/>
              </a:lnSpc>
              <a:buNone/>
            </a:pPr>
            <a:r>
              <a:rPr lang="en-US" sz="1350" dirty="0">
                <a:solidFill>
                  <a:srgbClr val="2C2821"/>
                </a:solidFill>
                <a:latin typeface="Alice" pitchFamily="34" charset="0"/>
                <a:ea typeface="Alice" pitchFamily="34" charset="-122"/>
                <a:cs typeface="Alice" pitchFamily="34" charset="-120"/>
              </a:rPr>
              <a:t>Long-Term Loyalty</a:t>
            </a:r>
            <a:endParaRPr lang="en-US" sz="1350" dirty="0"/>
          </a:p>
        </p:txBody>
      </p:sp>
      <p:sp>
        <p:nvSpPr>
          <p:cNvPr id="10" name="Text 5"/>
          <p:cNvSpPr/>
          <p:nvPr/>
        </p:nvSpPr>
        <p:spPr>
          <a:xfrm>
            <a:off x="1148726" y="4031754"/>
            <a:ext cx="5809609" cy="198438"/>
          </a:xfrm>
          <a:prstGeom prst="rect">
            <a:avLst/>
          </a:prstGeom>
          <a:noFill/>
          <a:ln/>
        </p:spPr>
        <p:txBody>
          <a:bodyPr wrap="none" lIns="0" tIns="0" rIns="0" bIns="0" rtlCol="0" anchor="t"/>
          <a:lstStyle/>
          <a:p>
            <a:pPr algn="l" indent="0" marL="0">
              <a:lnSpc>
                <a:spcPct val="117000"/>
              </a:lnSpc>
              <a:buNone/>
            </a:pPr>
            <a:r>
              <a:rPr lang="en-US" sz="1100" dirty="0">
                <a:solidFill>
                  <a:srgbClr val="2C2821"/>
                </a:solidFill>
                <a:latin typeface="Lora" pitchFamily="34" charset="0"/>
                <a:ea typeface="Lora" pitchFamily="34" charset="-122"/>
                <a:cs typeface="Lora" pitchFamily="34" charset="-120"/>
              </a:rPr>
              <a:t>Focuses on engagement, not just transactions</a:t>
            </a:r>
            <a:endParaRPr lang="en-US" sz="1100" dirty="0"/>
          </a:p>
        </p:txBody>
      </p:sp>
      <p:pic>
        <p:nvPicPr>
          <p:cNvPr id="11"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61475" y="4442817"/>
            <a:ext cx="354401" cy="354409"/>
          </a:xfrm>
          <a:prstGeom prst="rect">
            <a:avLst/>
          </a:prstGeom>
        </p:spPr>
      </p:pic>
      <p:sp>
        <p:nvSpPr>
          <p:cNvPr id="12" name="Text 6"/>
          <p:cNvSpPr/>
          <p:nvPr/>
        </p:nvSpPr>
        <p:spPr>
          <a:xfrm>
            <a:off x="1148726" y="4442817"/>
            <a:ext cx="1772003" cy="221456"/>
          </a:xfrm>
          <a:prstGeom prst="rect">
            <a:avLst/>
          </a:prstGeom>
          <a:noFill/>
          <a:ln/>
        </p:spPr>
        <p:txBody>
          <a:bodyPr wrap="none" lIns="0" tIns="0" rIns="0" bIns="0" rtlCol="0" anchor="t"/>
          <a:lstStyle/>
          <a:p>
            <a:pPr algn="l" indent="0" marL="0">
              <a:lnSpc>
                <a:spcPct val="104000"/>
              </a:lnSpc>
              <a:buNone/>
            </a:pPr>
            <a:r>
              <a:rPr lang="en-US" sz="1350" dirty="0">
                <a:solidFill>
                  <a:srgbClr val="2C2821"/>
                </a:solidFill>
                <a:latin typeface="Alice" pitchFamily="34" charset="0"/>
                <a:ea typeface="Alice" pitchFamily="34" charset="-122"/>
                <a:cs typeface="Alice" pitchFamily="34" charset="-120"/>
              </a:rPr>
              <a:t>Brand Authority</a:t>
            </a:r>
            <a:endParaRPr lang="en-US" sz="1350" dirty="0"/>
          </a:p>
        </p:txBody>
      </p:sp>
      <p:sp>
        <p:nvSpPr>
          <p:cNvPr id="13" name="Text 7"/>
          <p:cNvSpPr/>
          <p:nvPr/>
        </p:nvSpPr>
        <p:spPr>
          <a:xfrm>
            <a:off x="1148726" y="4727972"/>
            <a:ext cx="5809609" cy="198438"/>
          </a:xfrm>
          <a:prstGeom prst="rect">
            <a:avLst/>
          </a:prstGeom>
          <a:noFill/>
          <a:ln/>
        </p:spPr>
        <p:txBody>
          <a:bodyPr wrap="none" lIns="0" tIns="0" rIns="0" bIns="0" rtlCol="0" anchor="t"/>
          <a:lstStyle/>
          <a:p>
            <a:pPr algn="l" indent="0" marL="0">
              <a:lnSpc>
                <a:spcPct val="117000"/>
              </a:lnSpc>
              <a:buNone/>
            </a:pPr>
            <a:r>
              <a:rPr lang="en-US" sz="1100" dirty="0">
                <a:solidFill>
                  <a:srgbClr val="2C2821"/>
                </a:solidFill>
                <a:latin typeface="Lora" pitchFamily="34" charset="0"/>
                <a:ea typeface="Lora" pitchFamily="34" charset="-122"/>
                <a:cs typeface="Lora" pitchFamily="34" charset="-120"/>
              </a:rPr>
              <a:t>Businesses become recognized experts in their field</a:t>
            </a:r>
            <a:endParaRPr lang="en-US" sz="11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661475" y="595412"/>
            <a:ext cx="8517816" cy="590649"/>
          </a:xfrm>
          <a:prstGeom prst="rect">
            <a:avLst/>
          </a:prstGeom>
          <a:noFill/>
          <a:ln/>
        </p:spPr>
        <p:txBody>
          <a:bodyPr wrap="none" lIns="0" tIns="0" rIns="0" bIns="0" rtlCol="0" anchor="t"/>
          <a:lstStyle/>
          <a:p>
            <a:pPr algn="l" indent="0" marL="0">
              <a:lnSpc>
                <a:spcPct val="104000"/>
              </a:lnSpc>
              <a:buNone/>
            </a:pPr>
            <a:r>
              <a:rPr lang="en-US" sz="3700" dirty="0">
                <a:solidFill>
                  <a:srgbClr val="233E32"/>
                </a:solidFill>
                <a:latin typeface="Alice" pitchFamily="34" charset="0"/>
                <a:ea typeface="Alice" pitchFamily="34" charset="-122"/>
                <a:cs typeface="Alice" pitchFamily="34" charset="-120"/>
              </a:rPr>
              <a:t>Common Types of Indirect Marketing</a:t>
            </a:r>
            <a:endParaRPr lang="en-US" sz="3700" dirty="0"/>
          </a:p>
        </p:txBody>
      </p:sp>
      <p:pic>
        <p:nvPicPr>
          <p:cNvPr id="3" name="Image 0" descr="preencoded.png">    </p:cNvPr>
          <p:cNvPicPr>
            <a:picLocks noChangeAspect="1"/>
          </p:cNvPicPr>
          <p:nvPr/>
        </p:nvPicPr>
        <p:blipFill>
          <a:blip r:embed="rId1"/>
          <a:stretch>
            <a:fillRect/>
          </a:stretch>
        </p:blipFill>
        <p:spPr>
          <a:xfrm>
            <a:off x="661475" y="1564084"/>
            <a:ext cx="1473163" cy="910431"/>
          </a:xfrm>
          <a:prstGeom prst="rect">
            <a:avLst/>
          </a:prstGeom>
        </p:spPr>
      </p:pic>
      <p:sp>
        <p:nvSpPr>
          <p:cNvPr id="4" name="Text 1"/>
          <p:cNvSpPr/>
          <p:nvPr/>
        </p:nvSpPr>
        <p:spPr>
          <a:xfrm>
            <a:off x="661475" y="2710755"/>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2C2821"/>
                </a:solidFill>
                <a:latin typeface="Alice" pitchFamily="34" charset="0"/>
                <a:ea typeface="Alice" pitchFamily="34" charset="-122"/>
                <a:cs typeface="Alice" pitchFamily="34" charset="-120"/>
              </a:rPr>
              <a:t>Content Marketing</a:t>
            </a:r>
            <a:endParaRPr lang="en-US" sz="1850" dirty="0"/>
          </a:p>
        </p:txBody>
      </p:sp>
      <p:sp>
        <p:nvSpPr>
          <p:cNvPr id="5" name="Text 2"/>
          <p:cNvSpPr/>
          <p:nvPr/>
        </p:nvSpPr>
        <p:spPr>
          <a:xfrm>
            <a:off x="661475" y="3119438"/>
            <a:ext cx="2539936"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C2821"/>
                </a:solidFill>
                <a:latin typeface="Lora" pitchFamily="34" charset="0"/>
                <a:ea typeface="Lora" pitchFamily="34" charset="-122"/>
                <a:cs typeface="Lora" pitchFamily="34" charset="-120"/>
              </a:rPr>
              <a:t>Blogs, videos, podcasts, infographics, e-books</a:t>
            </a:r>
            <a:endParaRPr lang="en-US" sz="1450" dirty="0"/>
          </a:p>
        </p:txBody>
      </p:sp>
      <p:pic>
        <p:nvPicPr>
          <p:cNvPr id="6" name="Image 1" descr="preencoded.png">    </p:cNvPr>
          <p:cNvPicPr>
            <a:picLocks noChangeAspect="1"/>
          </p:cNvPicPr>
          <p:nvPr/>
        </p:nvPicPr>
        <p:blipFill>
          <a:blip r:embed="rId2"/>
          <a:stretch>
            <a:fillRect/>
          </a:stretch>
        </p:blipFill>
        <p:spPr>
          <a:xfrm>
            <a:off x="3437645" y="1564084"/>
            <a:ext cx="1473163" cy="910431"/>
          </a:xfrm>
          <a:prstGeom prst="rect">
            <a:avLst/>
          </a:prstGeom>
        </p:spPr>
      </p:pic>
      <p:sp>
        <p:nvSpPr>
          <p:cNvPr id="7" name="Text 3"/>
          <p:cNvSpPr/>
          <p:nvPr/>
        </p:nvSpPr>
        <p:spPr>
          <a:xfrm>
            <a:off x="3437645" y="2710755"/>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2C2821"/>
                </a:solidFill>
                <a:latin typeface="Alice" pitchFamily="34" charset="0"/>
                <a:ea typeface="Alice" pitchFamily="34" charset="-122"/>
                <a:cs typeface="Alice" pitchFamily="34" charset="-120"/>
              </a:rPr>
              <a:t>Social Media</a:t>
            </a:r>
            <a:endParaRPr lang="en-US" sz="1850" dirty="0"/>
          </a:p>
        </p:txBody>
      </p:sp>
      <p:sp>
        <p:nvSpPr>
          <p:cNvPr id="8" name="Text 4"/>
          <p:cNvSpPr/>
          <p:nvPr/>
        </p:nvSpPr>
        <p:spPr>
          <a:xfrm>
            <a:off x="3437645" y="3119438"/>
            <a:ext cx="2540036"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C2821"/>
                </a:solidFill>
                <a:latin typeface="Lora" pitchFamily="34" charset="0"/>
                <a:ea typeface="Lora" pitchFamily="34" charset="-122"/>
                <a:cs typeface="Lora" pitchFamily="34" charset="-120"/>
              </a:rPr>
              <a:t>Health tips, customer stories, educational videos</a:t>
            </a:r>
            <a:endParaRPr lang="en-US" sz="1450" dirty="0"/>
          </a:p>
        </p:txBody>
      </p:sp>
      <p:pic>
        <p:nvPicPr>
          <p:cNvPr id="9" name="Image 2" descr="preencoded.png">    </p:cNvPr>
          <p:cNvPicPr>
            <a:picLocks noChangeAspect="1"/>
          </p:cNvPicPr>
          <p:nvPr/>
        </p:nvPicPr>
        <p:blipFill>
          <a:blip r:embed="rId3"/>
          <a:stretch>
            <a:fillRect/>
          </a:stretch>
        </p:blipFill>
        <p:spPr>
          <a:xfrm>
            <a:off x="6213915" y="1564084"/>
            <a:ext cx="1473163" cy="910431"/>
          </a:xfrm>
          <a:prstGeom prst="rect">
            <a:avLst/>
          </a:prstGeom>
        </p:spPr>
      </p:pic>
      <p:sp>
        <p:nvSpPr>
          <p:cNvPr id="10" name="Text 5"/>
          <p:cNvSpPr/>
          <p:nvPr/>
        </p:nvSpPr>
        <p:spPr>
          <a:xfrm>
            <a:off x="6213915" y="2710755"/>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2C2821"/>
                </a:solidFill>
                <a:latin typeface="Alice" pitchFamily="34" charset="0"/>
                <a:ea typeface="Alice" pitchFamily="34" charset="-122"/>
                <a:cs typeface="Alice" pitchFamily="34" charset="-120"/>
              </a:rPr>
              <a:t>Word-of-Mouth</a:t>
            </a:r>
            <a:endParaRPr lang="en-US" sz="1850" dirty="0"/>
          </a:p>
        </p:txBody>
      </p:sp>
      <p:sp>
        <p:nvSpPr>
          <p:cNvPr id="11" name="Text 6"/>
          <p:cNvSpPr/>
          <p:nvPr/>
        </p:nvSpPr>
        <p:spPr>
          <a:xfrm>
            <a:off x="6213915" y="3119438"/>
            <a:ext cx="2540036"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C2821"/>
                </a:solidFill>
                <a:latin typeface="Lora" pitchFamily="34" charset="0"/>
                <a:ea typeface="Lora" pitchFamily="34" charset="-122"/>
                <a:cs typeface="Lora" pitchFamily="34" charset="-120"/>
              </a:rPr>
              <a:t>Satisfied customers sharing positive experiences</a:t>
            </a:r>
            <a:endParaRPr lang="en-US" sz="1450" dirty="0"/>
          </a:p>
        </p:txBody>
      </p:sp>
      <p:pic>
        <p:nvPicPr>
          <p:cNvPr id="12" name="Image 3" descr="preencoded.png">    </p:cNvPr>
          <p:cNvPicPr>
            <a:picLocks noChangeAspect="1"/>
          </p:cNvPicPr>
          <p:nvPr/>
        </p:nvPicPr>
        <p:blipFill>
          <a:blip r:embed="rId4"/>
          <a:stretch>
            <a:fillRect/>
          </a:stretch>
        </p:blipFill>
        <p:spPr>
          <a:xfrm>
            <a:off x="8990184" y="1564084"/>
            <a:ext cx="1473163" cy="910431"/>
          </a:xfrm>
          <a:prstGeom prst="rect">
            <a:avLst/>
          </a:prstGeom>
        </p:spPr>
      </p:pic>
      <p:sp>
        <p:nvSpPr>
          <p:cNvPr id="13" name="Text 7"/>
          <p:cNvSpPr/>
          <p:nvPr/>
        </p:nvSpPr>
        <p:spPr>
          <a:xfrm>
            <a:off x="8990184" y="2710755"/>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2C2821"/>
                </a:solidFill>
                <a:latin typeface="Alice" pitchFamily="34" charset="0"/>
                <a:ea typeface="Alice" pitchFamily="34" charset="-122"/>
                <a:cs typeface="Alice" pitchFamily="34" charset="-120"/>
              </a:rPr>
              <a:t>Influencer Marketing</a:t>
            </a:r>
            <a:endParaRPr lang="en-US" sz="1850" dirty="0"/>
          </a:p>
        </p:txBody>
      </p:sp>
      <p:sp>
        <p:nvSpPr>
          <p:cNvPr id="14" name="Text 8"/>
          <p:cNvSpPr/>
          <p:nvPr/>
        </p:nvSpPr>
        <p:spPr>
          <a:xfrm>
            <a:off x="8990184" y="3119438"/>
            <a:ext cx="2540036"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C2821"/>
                </a:solidFill>
                <a:latin typeface="Lora" pitchFamily="34" charset="0"/>
                <a:ea typeface="Lora" pitchFamily="34" charset="-122"/>
                <a:cs typeface="Lora" pitchFamily="34" charset="-120"/>
              </a:rPr>
              <a:t>Credible voices introducing products authentically</a:t>
            </a:r>
            <a:endParaRPr lang="en-US" sz="1450" dirty="0"/>
          </a:p>
        </p:txBody>
      </p:sp>
      <p:pic>
        <p:nvPicPr>
          <p:cNvPr id="15" name="Image 4" descr="preencoded.png">    </p:cNvPr>
          <p:cNvPicPr>
            <a:picLocks noChangeAspect="1"/>
          </p:cNvPicPr>
          <p:nvPr/>
        </p:nvPicPr>
        <p:blipFill>
          <a:blip r:embed="rId5"/>
          <a:stretch>
            <a:fillRect/>
          </a:stretch>
        </p:blipFill>
        <p:spPr>
          <a:xfrm>
            <a:off x="661475" y="4102298"/>
            <a:ext cx="1473163" cy="910431"/>
          </a:xfrm>
          <a:prstGeom prst="rect">
            <a:avLst/>
          </a:prstGeom>
        </p:spPr>
      </p:pic>
      <p:sp>
        <p:nvSpPr>
          <p:cNvPr id="16" name="Text 9"/>
          <p:cNvSpPr/>
          <p:nvPr/>
        </p:nvSpPr>
        <p:spPr>
          <a:xfrm>
            <a:off x="661475" y="5248970"/>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2C2821"/>
                </a:solidFill>
                <a:latin typeface="Alice" pitchFamily="34" charset="0"/>
                <a:ea typeface="Alice" pitchFamily="34" charset="-122"/>
                <a:cs typeface="Alice" pitchFamily="34" charset="-120"/>
              </a:rPr>
              <a:t>Public Relations</a:t>
            </a:r>
            <a:endParaRPr lang="en-US" sz="1850" dirty="0"/>
          </a:p>
        </p:txBody>
      </p:sp>
      <p:sp>
        <p:nvSpPr>
          <p:cNvPr id="17" name="Text 10"/>
          <p:cNvSpPr/>
          <p:nvPr/>
        </p:nvSpPr>
        <p:spPr>
          <a:xfrm>
            <a:off x="661475" y="5657652"/>
            <a:ext cx="2539936"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C2821"/>
                </a:solidFill>
                <a:latin typeface="Lora" pitchFamily="34" charset="0"/>
                <a:ea typeface="Lora" pitchFamily="34" charset="-122"/>
                <a:cs typeface="Lora" pitchFamily="34" charset="-120"/>
              </a:rPr>
              <a:t>Press releases, charity events, CSR programs</a:t>
            </a:r>
            <a:endParaRPr lang="en-US" sz="1450" dirty="0"/>
          </a:p>
        </p:txBody>
      </p:sp>
      <p:pic>
        <p:nvPicPr>
          <p:cNvPr id="18" name="Image 5" descr="preencoded.png">    </p:cNvPr>
          <p:cNvPicPr>
            <a:picLocks noChangeAspect="1"/>
          </p:cNvPicPr>
          <p:nvPr/>
        </p:nvPicPr>
        <p:blipFill>
          <a:blip r:embed="rId6"/>
          <a:stretch>
            <a:fillRect/>
          </a:stretch>
        </p:blipFill>
        <p:spPr>
          <a:xfrm>
            <a:off x="3437645" y="4102298"/>
            <a:ext cx="1473163" cy="910431"/>
          </a:xfrm>
          <a:prstGeom prst="rect">
            <a:avLst/>
          </a:prstGeom>
        </p:spPr>
      </p:pic>
      <p:sp>
        <p:nvSpPr>
          <p:cNvPr id="19" name="Text 11"/>
          <p:cNvSpPr/>
          <p:nvPr/>
        </p:nvSpPr>
        <p:spPr>
          <a:xfrm>
            <a:off x="3437645" y="5248970"/>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2C2821"/>
                </a:solidFill>
                <a:latin typeface="Alice" pitchFamily="34" charset="0"/>
                <a:ea typeface="Alice" pitchFamily="34" charset="-122"/>
                <a:cs typeface="Alice" pitchFamily="34" charset="-120"/>
              </a:rPr>
              <a:t>Community Building</a:t>
            </a:r>
            <a:endParaRPr lang="en-US" sz="1850" dirty="0"/>
          </a:p>
        </p:txBody>
      </p:sp>
      <p:sp>
        <p:nvSpPr>
          <p:cNvPr id="20" name="Text 12"/>
          <p:cNvSpPr/>
          <p:nvPr/>
        </p:nvSpPr>
        <p:spPr>
          <a:xfrm>
            <a:off x="3437645" y="5657652"/>
            <a:ext cx="2540036"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C2821"/>
                </a:solidFill>
                <a:latin typeface="Lora" pitchFamily="34" charset="0"/>
                <a:ea typeface="Lora" pitchFamily="34" charset="-122"/>
                <a:cs typeface="Lora" pitchFamily="34" charset="-120"/>
              </a:rPr>
              <a:t>Forums, Facebook groups, brand ambassador programs</a:t>
            </a:r>
            <a:endParaRPr lang="en-US" sz="1450" dirty="0"/>
          </a:p>
        </p:txBody>
      </p:sp>
      <p:sp>
        <p:nvSpPr>
          <p:cNvPr id="21" name="Text 13"/>
          <p:cNvSpPr/>
          <p:nvPr/>
        </p:nvSpPr>
        <p:spPr>
          <a:xfrm>
            <a:off x="661475" y="3277791"/>
            <a:ext cx="11478330" cy="302419"/>
          </a:xfrm>
          <a:prstGeom prst="rect">
            <a:avLst/>
          </a:prstGeom>
          <a:noFill/>
          <a:ln/>
        </p:spPr>
        <p:txBody>
          <a:bodyPr wrap="none" lIns="0" tIns="0" rIns="0" bIns="0" rtlCol="0" anchor="t"/>
          <a:lstStyle/>
          <a:p>
            <a:pPr algn="l" indent="0" marL="0">
              <a:lnSpc>
                <a:spcPct val="133000"/>
              </a:lnSpc>
              <a:buNone/>
            </a:pPr>
            <a:endParaRPr lang="en-US" sz="14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661475" y="1982093"/>
            <a:ext cx="6764565" cy="531614"/>
          </a:xfrm>
          <a:prstGeom prst="rect">
            <a:avLst/>
          </a:prstGeom>
          <a:noFill/>
          <a:ln/>
        </p:spPr>
        <p:txBody>
          <a:bodyPr wrap="none" lIns="0" tIns="0" rIns="0" bIns="0" rtlCol="0" anchor="t"/>
          <a:lstStyle/>
          <a:p>
            <a:pPr algn="l" indent="0" marL="0">
              <a:lnSpc>
                <a:spcPct val="104000"/>
              </a:lnSpc>
              <a:buNone/>
            </a:pPr>
            <a:r>
              <a:rPr lang="en-US" sz="3300" dirty="0">
                <a:solidFill>
                  <a:srgbClr val="233E32"/>
                </a:solidFill>
                <a:latin typeface="Alice" pitchFamily="34" charset="0"/>
                <a:ea typeface="Alice" pitchFamily="34" charset="-122"/>
                <a:cs typeface="Alice" pitchFamily="34" charset="-120"/>
              </a:rPr>
              <a:t>Indirect Marketing: Pros &amp; Cons</a:t>
            </a:r>
            <a:endParaRPr lang="en-US" sz="3300" dirty="0"/>
          </a:p>
        </p:txBody>
      </p:sp>
      <p:sp>
        <p:nvSpPr>
          <p:cNvPr id="3" name="Shape 1"/>
          <p:cNvSpPr/>
          <p:nvPr/>
        </p:nvSpPr>
        <p:spPr>
          <a:xfrm>
            <a:off x="539042" y="2743299"/>
            <a:ext cx="5471777" cy="2132608"/>
          </a:xfrm>
          <a:prstGeom prst="roundRect">
            <a:avLst>
              <a:gd name="adj" fmla="val 1197"/>
            </a:avLst>
          </a:prstGeom>
          <a:solidFill>
            <a:srgbClr val="1B5F39"/>
          </a:solidFill>
          <a:ln/>
        </p:spPr>
      </p:sp>
      <p:sp>
        <p:nvSpPr>
          <p:cNvPr id="4" name="Text 2"/>
          <p:cNvSpPr/>
          <p:nvPr/>
        </p:nvSpPr>
        <p:spPr>
          <a:xfrm>
            <a:off x="709099" y="2896394"/>
            <a:ext cx="2735988" cy="265708"/>
          </a:xfrm>
          <a:prstGeom prst="rect">
            <a:avLst/>
          </a:prstGeom>
          <a:noFill/>
          <a:ln/>
        </p:spPr>
        <p:txBody>
          <a:bodyPr wrap="none" lIns="0" tIns="0" rIns="0" bIns="0" rtlCol="0" anchor="t"/>
          <a:lstStyle/>
          <a:p>
            <a:pPr algn="l" indent="0" marL="0">
              <a:lnSpc>
                <a:spcPct val="104000"/>
              </a:lnSpc>
              <a:buNone/>
            </a:pPr>
            <a:r>
              <a:rPr lang="en-US" sz="1650" dirty="0">
                <a:solidFill>
                  <a:srgbClr val="FFFFFF"/>
                </a:solidFill>
                <a:latin typeface="Alice" pitchFamily="34" charset="0"/>
                <a:ea typeface="Alice" pitchFamily="34" charset="-122"/>
                <a:cs typeface="Alice" pitchFamily="34" charset="-120"/>
              </a:rPr>
              <a:t>Advantages</a:t>
            </a:r>
            <a:endParaRPr lang="en-US" sz="1650" dirty="0"/>
          </a:p>
        </p:txBody>
      </p:sp>
      <p:sp>
        <p:nvSpPr>
          <p:cNvPr id="5" name="Text 3"/>
          <p:cNvSpPr/>
          <p:nvPr/>
        </p:nvSpPr>
        <p:spPr>
          <a:xfrm>
            <a:off x="709099" y="3315196"/>
            <a:ext cx="5131664" cy="1507133"/>
          </a:xfrm>
          <a:prstGeom prst="rect">
            <a:avLst/>
          </a:prstGeom>
          <a:noFill/>
          <a:ln/>
        </p:spPr>
        <p:txBody>
          <a:bodyPr wrap="square" lIns="0" tIns="0" rIns="0" bIns="0" rtlCol="0" anchor="t">
            <a:normAutofit/>
          </a:bodyPr>
          <a:lstStyle/>
          <a:p>
            <a:pPr algn="l" marL="264160" indent="-264160">
              <a:lnSpc>
                <a:spcPct val="127000"/>
              </a:lnSpc>
              <a:buSzPct val="100000"/>
              <a:buChar char="•"/>
            </a:pPr>
            <a:r>
              <a:rPr lang="en-US" sz="1300" dirty="0">
                <a:solidFill>
                  <a:srgbClr val="FFFFFF"/>
                </a:solidFill>
                <a:latin typeface="Lora" pitchFamily="34" charset="0"/>
                <a:ea typeface="Lora" pitchFamily="34" charset="-122"/>
                <a:cs typeface="Lora" pitchFamily="34" charset="-120"/>
              </a:rPr>
              <a:t>Builds lasting trust and credibility</a:t>
            </a:r>
            <a:endParaRPr lang="en-US" sz="1300" dirty="0"/>
          </a:p>
          <a:p>
            <a:pPr algn="l" marL="264160" indent="-264160">
              <a:lnSpc>
                <a:spcPct val="127000"/>
              </a:lnSpc>
              <a:buSzPct val="100000"/>
              <a:buChar char="•"/>
            </a:pPr>
            <a:r>
              <a:rPr lang="en-US" sz="1300" dirty="0">
                <a:solidFill>
                  <a:srgbClr val="FFFFFF"/>
                </a:solidFill>
                <a:latin typeface="Lora" pitchFamily="34" charset="0"/>
                <a:ea typeface="Lora" pitchFamily="34" charset="-122"/>
                <a:cs typeface="Lora" pitchFamily="34" charset="-120"/>
              </a:rPr>
              <a:t>Creates long-term customer relationships</a:t>
            </a:r>
            <a:endParaRPr lang="en-US" sz="1300" dirty="0"/>
          </a:p>
          <a:p>
            <a:pPr algn="l" marL="264160" indent="-264160">
              <a:lnSpc>
                <a:spcPct val="127000"/>
              </a:lnSpc>
              <a:buSzPct val="100000"/>
              <a:buChar char="•"/>
            </a:pPr>
            <a:r>
              <a:rPr lang="en-US" sz="1300" dirty="0">
                <a:solidFill>
                  <a:srgbClr val="FFFFFF"/>
                </a:solidFill>
                <a:latin typeface="Lora" pitchFamily="34" charset="0"/>
                <a:ea typeface="Lora" pitchFamily="34" charset="-122"/>
                <a:cs typeface="Lora" pitchFamily="34" charset="-120"/>
              </a:rPr>
              <a:t>Cost-effective (content, WOM)</a:t>
            </a:r>
            <a:endParaRPr lang="en-US" sz="1300" dirty="0"/>
          </a:p>
          <a:p>
            <a:pPr algn="l" marL="264160" indent="-264160">
              <a:lnSpc>
                <a:spcPct val="127000"/>
              </a:lnSpc>
              <a:buSzPct val="100000"/>
              <a:buChar char="•"/>
            </a:pPr>
            <a:r>
              <a:rPr lang="en-US" sz="1300" dirty="0">
                <a:solidFill>
                  <a:srgbClr val="FFFFFF"/>
                </a:solidFill>
                <a:latin typeface="Lora" pitchFamily="34" charset="0"/>
                <a:ea typeface="Lora" pitchFamily="34" charset="-122"/>
                <a:cs typeface="Lora" pitchFamily="34" charset="-120"/>
              </a:rPr>
              <a:t>Strengthens brand reputation</a:t>
            </a:r>
            <a:endParaRPr lang="en-US" sz="1300" dirty="0"/>
          </a:p>
          <a:p>
            <a:pPr algn="l" marL="264160" indent="-264160">
              <a:lnSpc>
                <a:spcPct val="127000"/>
              </a:lnSpc>
              <a:buSzPct val="100000"/>
              <a:buChar char="•"/>
            </a:pPr>
            <a:r>
              <a:rPr lang="en-US" sz="1300" dirty="0">
                <a:solidFill>
                  <a:srgbClr val="FFFFFF"/>
                </a:solidFill>
                <a:latin typeface="Lora" pitchFamily="34" charset="0"/>
                <a:ea typeface="Lora" pitchFamily="34" charset="-122"/>
                <a:cs typeface="Lora" pitchFamily="34" charset="-120"/>
              </a:rPr>
              <a:t>Increases customer loyalty and advocacy</a:t>
            </a:r>
            <a:endParaRPr lang="en-US" sz="1300" dirty="0"/>
          </a:p>
        </p:txBody>
      </p:sp>
      <p:sp>
        <p:nvSpPr>
          <p:cNvPr id="6" name="Text 4"/>
          <p:cNvSpPr/>
          <p:nvPr/>
        </p:nvSpPr>
        <p:spPr>
          <a:xfrm>
            <a:off x="6309659" y="2896394"/>
            <a:ext cx="2735988" cy="265708"/>
          </a:xfrm>
          <a:prstGeom prst="rect">
            <a:avLst/>
          </a:prstGeom>
          <a:noFill/>
          <a:ln/>
        </p:spPr>
        <p:txBody>
          <a:bodyPr wrap="none" lIns="0" tIns="0" rIns="0" bIns="0" rtlCol="0" anchor="t"/>
          <a:lstStyle/>
          <a:p>
            <a:pPr algn="l" indent="0" marL="0">
              <a:lnSpc>
                <a:spcPct val="104000"/>
              </a:lnSpc>
              <a:buNone/>
            </a:pPr>
            <a:r>
              <a:rPr lang="en-US" sz="1650" dirty="0">
                <a:solidFill>
                  <a:srgbClr val="233E32"/>
                </a:solidFill>
                <a:latin typeface="Alice" pitchFamily="34" charset="0"/>
                <a:ea typeface="Alice" pitchFamily="34" charset="-122"/>
                <a:cs typeface="Alice" pitchFamily="34" charset="-120"/>
              </a:rPr>
              <a:t>Disadvantages</a:t>
            </a:r>
            <a:endParaRPr lang="en-US" sz="1650" dirty="0"/>
          </a:p>
        </p:txBody>
      </p:sp>
      <p:sp>
        <p:nvSpPr>
          <p:cNvPr id="7" name="Text 5"/>
          <p:cNvSpPr/>
          <p:nvPr/>
        </p:nvSpPr>
        <p:spPr>
          <a:xfrm>
            <a:off x="6309659" y="3315196"/>
            <a:ext cx="5226911" cy="1194991"/>
          </a:xfrm>
          <a:prstGeom prst="rect">
            <a:avLst/>
          </a:prstGeom>
          <a:noFill/>
          <a:ln/>
        </p:spPr>
        <p:txBody>
          <a:bodyPr wrap="square" lIns="0" tIns="0" rIns="0" bIns="0" rtlCol="0" anchor="t">
            <a:normAutofit/>
          </a:bodyPr>
          <a:lstStyle/>
          <a:p>
            <a:pPr algn="l" marL="264160" indent="-264160">
              <a:lnSpc>
                <a:spcPct val="127000"/>
              </a:lnSpc>
              <a:buSzPct val="100000"/>
              <a:buChar char="•"/>
            </a:pPr>
            <a:r>
              <a:rPr lang="en-US" sz="1300" dirty="0">
                <a:solidFill>
                  <a:srgbClr val="2C2821"/>
                </a:solidFill>
                <a:latin typeface="Lora" pitchFamily="34" charset="0"/>
                <a:ea typeface="Lora" pitchFamily="34" charset="-122"/>
                <a:cs typeface="Lora" pitchFamily="34" charset="-120"/>
              </a:rPr>
              <a:t>Results take months or years</a:t>
            </a:r>
            <a:endParaRPr lang="en-US" sz="1300" dirty="0"/>
          </a:p>
          <a:p>
            <a:pPr algn="l" marL="264160" indent="-264160">
              <a:lnSpc>
                <a:spcPct val="127000"/>
              </a:lnSpc>
              <a:buSzPct val="100000"/>
              <a:buChar char="•"/>
            </a:pPr>
            <a:r>
              <a:rPr lang="en-US" sz="1300" dirty="0">
                <a:solidFill>
                  <a:srgbClr val="2C2821"/>
                </a:solidFill>
                <a:latin typeface="Lora" pitchFamily="34" charset="0"/>
                <a:ea typeface="Lora" pitchFamily="34" charset="-122"/>
                <a:cs typeface="Lora" pitchFamily="34" charset="-120"/>
              </a:rPr>
              <a:t>Difficult to measure directly</a:t>
            </a:r>
            <a:endParaRPr lang="en-US" sz="1300" dirty="0"/>
          </a:p>
          <a:p>
            <a:pPr algn="l" marL="264160" indent="-264160">
              <a:lnSpc>
                <a:spcPct val="127000"/>
              </a:lnSpc>
              <a:buSzPct val="100000"/>
              <a:buChar char="•"/>
            </a:pPr>
            <a:r>
              <a:rPr lang="en-US" sz="1300" dirty="0">
                <a:solidFill>
                  <a:srgbClr val="2C2821"/>
                </a:solidFill>
                <a:latin typeface="Lora" pitchFamily="34" charset="0"/>
                <a:ea typeface="Lora" pitchFamily="34" charset="-122"/>
                <a:cs typeface="Lora" pitchFamily="34" charset="-120"/>
              </a:rPr>
              <a:t>Requires consistent content creation</a:t>
            </a:r>
            <a:endParaRPr lang="en-US" sz="1300" dirty="0"/>
          </a:p>
          <a:p>
            <a:pPr algn="l" marL="264160" indent="-264160">
              <a:lnSpc>
                <a:spcPct val="127000"/>
              </a:lnSpc>
              <a:buSzPct val="100000"/>
              <a:buChar char="•"/>
            </a:pPr>
            <a:r>
              <a:rPr lang="en-US" sz="1300" dirty="0">
                <a:solidFill>
                  <a:srgbClr val="2C2821"/>
                </a:solidFill>
                <a:latin typeface="Lora" pitchFamily="34" charset="0"/>
                <a:ea typeface="Lora" pitchFamily="34" charset="-122"/>
                <a:cs typeface="Lora" pitchFamily="34" charset="-120"/>
              </a:rPr>
              <a:t>Less control over WOM and user-generated content</a:t>
            </a:r>
            <a:endParaRPr lang="en-US" sz="13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661475" y="1501973"/>
            <a:ext cx="4805738" cy="413445"/>
          </a:xfrm>
          <a:prstGeom prst="rect">
            <a:avLst/>
          </a:prstGeom>
          <a:noFill/>
          <a:ln/>
        </p:spPr>
        <p:txBody>
          <a:bodyPr wrap="none" lIns="0" tIns="0" rIns="0" bIns="0" rtlCol="0" anchor="t"/>
          <a:lstStyle/>
          <a:p>
            <a:pPr algn="l" indent="0" marL="0">
              <a:lnSpc>
                <a:spcPct val="104000"/>
              </a:lnSpc>
              <a:buNone/>
            </a:pPr>
            <a:r>
              <a:rPr lang="en-US" sz="2600" dirty="0">
                <a:solidFill>
                  <a:srgbClr val="233E32"/>
                </a:solidFill>
                <a:latin typeface="Alice" pitchFamily="34" charset="0"/>
                <a:ea typeface="Alice" pitchFamily="34" charset="-122"/>
                <a:cs typeface="Alice" pitchFamily="34" charset="-120"/>
              </a:rPr>
              <a:t>Direct Response Advertising</a:t>
            </a:r>
            <a:endParaRPr lang="en-US" sz="2600" dirty="0"/>
          </a:p>
        </p:txBody>
      </p:sp>
      <p:pic>
        <p:nvPicPr>
          <p:cNvPr id="3" name="Image 0" descr="preencoded.png">    </p:cNvPr>
          <p:cNvPicPr>
            <a:picLocks noChangeAspect="1"/>
          </p:cNvPicPr>
          <p:nvPr/>
        </p:nvPicPr>
        <p:blipFill>
          <a:blip r:embed="rId1"/>
          <a:stretch>
            <a:fillRect/>
          </a:stretch>
        </p:blipFill>
        <p:spPr>
          <a:xfrm>
            <a:off x="661475" y="2326382"/>
            <a:ext cx="4866161" cy="2757488"/>
          </a:xfrm>
          <a:prstGeom prst="rect">
            <a:avLst/>
          </a:prstGeom>
        </p:spPr>
      </p:pic>
      <p:sp>
        <p:nvSpPr>
          <p:cNvPr id="4" name="Text 1"/>
          <p:cNvSpPr/>
          <p:nvPr/>
        </p:nvSpPr>
        <p:spPr>
          <a:xfrm>
            <a:off x="7942163" y="2146895"/>
            <a:ext cx="2388036" cy="206673"/>
          </a:xfrm>
          <a:prstGeom prst="rect">
            <a:avLst/>
          </a:prstGeom>
          <a:noFill/>
          <a:ln/>
        </p:spPr>
        <p:txBody>
          <a:bodyPr wrap="none" lIns="0" tIns="0" rIns="0" bIns="0" rtlCol="0" anchor="t"/>
          <a:lstStyle/>
          <a:p>
            <a:pPr algn="l" indent="0" marL="0">
              <a:lnSpc>
                <a:spcPct val="104000"/>
              </a:lnSpc>
              <a:buNone/>
            </a:pPr>
            <a:r>
              <a:rPr lang="en-US" sz="1300" dirty="0">
                <a:solidFill>
                  <a:srgbClr val="233E32"/>
                </a:solidFill>
                <a:latin typeface="Alice" pitchFamily="34" charset="0"/>
                <a:ea typeface="Alice" pitchFamily="34" charset="-122"/>
                <a:cs typeface="Alice" pitchFamily="34" charset="-120"/>
              </a:rPr>
              <a:t>Three Defining Features</a:t>
            </a:r>
            <a:endParaRPr lang="en-US" sz="1300" dirty="0"/>
          </a:p>
        </p:txBody>
      </p:sp>
      <p:pic>
        <p:nvPicPr>
          <p:cNvPr id="5"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942163" y="2457748"/>
            <a:ext cx="3594308" cy="781844"/>
          </a:xfrm>
          <a:prstGeom prst="rect">
            <a:avLst/>
          </a:prstGeom>
        </p:spPr>
      </p:pic>
      <p:sp>
        <p:nvSpPr>
          <p:cNvPr id="6" name="Text 2"/>
          <p:cNvSpPr/>
          <p:nvPr/>
        </p:nvSpPr>
        <p:spPr>
          <a:xfrm>
            <a:off x="8169666" y="2609056"/>
            <a:ext cx="1653836" cy="206673"/>
          </a:xfrm>
          <a:prstGeom prst="rect">
            <a:avLst/>
          </a:prstGeom>
          <a:noFill/>
          <a:ln/>
        </p:spPr>
        <p:txBody>
          <a:bodyPr wrap="none" lIns="0" tIns="0" rIns="0" bIns="0" rtlCol="0" anchor="t"/>
          <a:lstStyle/>
          <a:p>
            <a:pPr algn="l" indent="0" marL="0">
              <a:lnSpc>
                <a:spcPct val="104000"/>
              </a:lnSpc>
              <a:buNone/>
            </a:pPr>
            <a:r>
              <a:rPr lang="en-US" sz="1300" dirty="0">
                <a:solidFill>
                  <a:srgbClr val="2C2821"/>
                </a:solidFill>
                <a:latin typeface="Alice" pitchFamily="34" charset="0"/>
                <a:ea typeface="Alice" pitchFamily="34" charset="-122"/>
                <a:cs typeface="Alice" pitchFamily="34" charset="-120"/>
              </a:rPr>
              <a:t>Definite Offer</a:t>
            </a:r>
            <a:endParaRPr lang="en-US" sz="1300" dirty="0"/>
          </a:p>
        </p:txBody>
      </p:sp>
      <p:sp>
        <p:nvSpPr>
          <p:cNvPr id="7" name="Text 3"/>
          <p:cNvSpPr/>
          <p:nvPr/>
        </p:nvSpPr>
        <p:spPr>
          <a:xfrm>
            <a:off x="8169666" y="2908300"/>
            <a:ext cx="3215500" cy="179983"/>
          </a:xfrm>
          <a:prstGeom prst="rect">
            <a:avLst/>
          </a:prstGeom>
          <a:noFill/>
          <a:ln/>
        </p:spPr>
        <p:txBody>
          <a:bodyPr wrap="none" lIns="0" tIns="0" rIns="0" bIns="0" rtlCol="0" anchor="t"/>
          <a:lstStyle/>
          <a:p>
            <a:pPr algn="l" indent="0" marL="0">
              <a:lnSpc>
                <a:spcPct val="113000"/>
              </a:lnSpc>
              <a:buNone/>
            </a:pPr>
            <a:r>
              <a:rPr lang="en-US" sz="1000" dirty="0">
                <a:solidFill>
                  <a:srgbClr val="2C2821"/>
                </a:solidFill>
                <a:latin typeface="Lora" pitchFamily="34" charset="0"/>
                <a:ea typeface="Lora" pitchFamily="34" charset="-122"/>
                <a:cs typeface="Lora" pitchFamily="34" charset="-120"/>
              </a:rPr>
              <a:t>Clear, specific proposition to the prospect</a:t>
            </a:r>
            <a:endParaRPr lang="en-US" sz="1000" dirty="0"/>
          </a:p>
        </p:txBody>
      </p:sp>
      <p:pic>
        <p:nvPicPr>
          <p:cNvPr id="8"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942163" y="3332163"/>
            <a:ext cx="3594308" cy="781844"/>
          </a:xfrm>
          <a:prstGeom prst="rect">
            <a:avLst/>
          </a:prstGeom>
        </p:spPr>
      </p:pic>
      <p:sp>
        <p:nvSpPr>
          <p:cNvPr id="9" name="Text 4"/>
          <p:cNvSpPr/>
          <p:nvPr/>
        </p:nvSpPr>
        <p:spPr>
          <a:xfrm>
            <a:off x="8169666" y="3483471"/>
            <a:ext cx="1653836" cy="206673"/>
          </a:xfrm>
          <a:prstGeom prst="rect">
            <a:avLst/>
          </a:prstGeom>
          <a:noFill/>
          <a:ln/>
        </p:spPr>
        <p:txBody>
          <a:bodyPr wrap="none" lIns="0" tIns="0" rIns="0" bIns="0" rtlCol="0" anchor="t"/>
          <a:lstStyle/>
          <a:p>
            <a:pPr algn="l" indent="0" marL="0">
              <a:lnSpc>
                <a:spcPct val="104000"/>
              </a:lnSpc>
              <a:buNone/>
            </a:pPr>
            <a:r>
              <a:rPr lang="en-US" sz="1300" dirty="0">
                <a:solidFill>
                  <a:srgbClr val="2C2821"/>
                </a:solidFill>
                <a:latin typeface="Alice" pitchFamily="34" charset="0"/>
                <a:ea typeface="Alice" pitchFamily="34" charset="-122"/>
                <a:cs typeface="Alice" pitchFamily="34" charset="-120"/>
              </a:rPr>
              <a:t>Complete Information</a:t>
            </a:r>
            <a:endParaRPr lang="en-US" sz="1300" dirty="0"/>
          </a:p>
        </p:txBody>
      </p:sp>
      <p:sp>
        <p:nvSpPr>
          <p:cNvPr id="10" name="Text 5"/>
          <p:cNvSpPr/>
          <p:nvPr/>
        </p:nvSpPr>
        <p:spPr>
          <a:xfrm>
            <a:off x="8169666" y="3782715"/>
            <a:ext cx="3215500" cy="179983"/>
          </a:xfrm>
          <a:prstGeom prst="rect">
            <a:avLst/>
          </a:prstGeom>
          <a:noFill/>
          <a:ln/>
        </p:spPr>
        <p:txBody>
          <a:bodyPr wrap="none" lIns="0" tIns="0" rIns="0" bIns="0" rtlCol="0" anchor="t"/>
          <a:lstStyle/>
          <a:p>
            <a:pPr algn="l" indent="0" marL="0">
              <a:lnSpc>
                <a:spcPct val="113000"/>
              </a:lnSpc>
              <a:buNone/>
            </a:pPr>
            <a:r>
              <a:rPr lang="en-US" sz="1000" dirty="0">
                <a:solidFill>
                  <a:srgbClr val="2C2821"/>
                </a:solidFill>
                <a:latin typeface="Lora" pitchFamily="34" charset="0"/>
                <a:ea typeface="Lora" pitchFamily="34" charset="-122"/>
                <a:cs typeface="Lora" pitchFamily="34" charset="-120"/>
              </a:rPr>
              <a:t>All details needed to make a decision</a:t>
            </a:r>
            <a:endParaRPr lang="en-US" sz="1000" dirty="0"/>
          </a:p>
        </p:txBody>
      </p:sp>
      <p:pic>
        <p:nvPicPr>
          <p:cNvPr id="11"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942163" y="4206577"/>
            <a:ext cx="3594308" cy="781844"/>
          </a:xfrm>
          <a:prstGeom prst="rect">
            <a:avLst/>
          </a:prstGeom>
        </p:spPr>
      </p:pic>
      <p:sp>
        <p:nvSpPr>
          <p:cNvPr id="12" name="Text 6"/>
          <p:cNvSpPr/>
          <p:nvPr/>
        </p:nvSpPr>
        <p:spPr>
          <a:xfrm>
            <a:off x="8169666" y="4357886"/>
            <a:ext cx="1653836" cy="206673"/>
          </a:xfrm>
          <a:prstGeom prst="rect">
            <a:avLst/>
          </a:prstGeom>
          <a:noFill/>
          <a:ln/>
        </p:spPr>
        <p:txBody>
          <a:bodyPr wrap="none" lIns="0" tIns="0" rIns="0" bIns="0" rtlCol="0" anchor="t"/>
          <a:lstStyle/>
          <a:p>
            <a:pPr algn="l" indent="0" marL="0">
              <a:lnSpc>
                <a:spcPct val="104000"/>
              </a:lnSpc>
              <a:buNone/>
            </a:pPr>
            <a:r>
              <a:rPr lang="en-US" sz="1300" dirty="0">
                <a:solidFill>
                  <a:srgbClr val="2C2821"/>
                </a:solidFill>
                <a:latin typeface="Alice" pitchFamily="34" charset="0"/>
                <a:ea typeface="Alice" pitchFamily="34" charset="-122"/>
                <a:cs typeface="Alice" pitchFamily="34" charset="-120"/>
              </a:rPr>
              <a:t>Response Device</a:t>
            </a:r>
            <a:endParaRPr lang="en-US" sz="1300" dirty="0"/>
          </a:p>
        </p:txBody>
      </p:sp>
      <p:sp>
        <p:nvSpPr>
          <p:cNvPr id="13" name="Text 7"/>
          <p:cNvSpPr/>
          <p:nvPr/>
        </p:nvSpPr>
        <p:spPr>
          <a:xfrm>
            <a:off x="8169666" y="4657130"/>
            <a:ext cx="3215500" cy="179983"/>
          </a:xfrm>
          <a:prstGeom prst="rect">
            <a:avLst/>
          </a:prstGeom>
          <a:noFill/>
          <a:ln/>
        </p:spPr>
        <p:txBody>
          <a:bodyPr wrap="none" lIns="0" tIns="0" rIns="0" bIns="0" rtlCol="0" anchor="t"/>
          <a:lstStyle/>
          <a:p>
            <a:pPr algn="l" indent="0" marL="0">
              <a:lnSpc>
                <a:spcPct val="113000"/>
              </a:lnSpc>
              <a:buNone/>
            </a:pPr>
            <a:r>
              <a:rPr lang="en-US" sz="1000" dirty="0">
                <a:solidFill>
                  <a:srgbClr val="2C2821"/>
                </a:solidFill>
                <a:latin typeface="Lora" pitchFamily="34" charset="0"/>
                <a:ea typeface="Lora" pitchFamily="34" charset="-122"/>
                <a:cs typeface="Lora" pitchFamily="34" charset="-120"/>
              </a:rPr>
              <a:t>QR code, web link, coupon, or phone number</a:t>
            </a:r>
            <a:endParaRPr lang="en-US" sz="1000" dirty="0"/>
          </a:p>
        </p:txBody>
      </p:sp>
      <p:sp>
        <p:nvSpPr>
          <p:cNvPr id="14" name="Text 8"/>
          <p:cNvSpPr/>
          <p:nvPr/>
        </p:nvSpPr>
        <p:spPr>
          <a:xfrm>
            <a:off x="7942163" y="5092601"/>
            <a:ext cx="4203892" cy="179983"/>
          </a:xfrm>
          <a:prstGeom prst="rect">
            <a:avLst/>
          </a:prstGeom>
          <a:noFill/>
          <a:ln/>
        </p:spPr>
        <p:txBody>
          <a:bodyPr wrap="none" lIns="0" tIns="0" rIns="0" bIns="0" rtlCol="0" anchor="t"/>
          <a:lstStyle/>
          <a:p>
            <a:pPr algn="l" indent="0" marL="0">
              <a:lnSpc>
                <a:spcPct val="113000"/>
              </a:lnSpc>
              <a:buNone/>
            </a:pPr>
            <a:r>
              <a:rPr lang="en-US" sz="1000" dirty="0">
                <a:solidFill>
                  <a:srgbClr val="2C2821"/>
                </a:solidFill>
                <a:latin typeface="Lora" pitchFamily="34" charset="0"/>
                <a:ea typeface="Lora" pitchFamily="34" charset="-122"/>
                <a:cs typeface="Lora" pitchFamily="34" charset="-120"/>
              </a:rPr>
              <a:t>Media: TV, online, social, magazines, direct mail, SMS</a:t>
            </a:r>
            <a:endParaRPr lang="en-US" sz="1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637580"/>
            <a:ext cx="5334958" cy="590649"/>
          </a:xfrm>
          <a:prstGeom prst="rect">
            <a:avLst/>
          </a:prstGeom>
          <a:noFill/>
          <a:ln/>
        </p:spPr>
        <p:txBody>
          <a:bodyPr wrap="none" lIns="0" tIns="0" rIns="0" bIns="0" rtlCol="0" anchor="t"/>
          <a:lstStyle/>
          <a:p>
            <a:pPr algn="l" indent="0" marL="0">
              <a:lnSpc>
                <a:spcPct val="104000"/>
              </a:lnSpc>
              <a:buNone/>
            </a:pPr>
            <a:r>
              <a:rPr lang="en-US" sz="3700" dirty="0">
                <a:solidFill>
                  <a:srgbClr val="233E32"/>
                </a:solidFill>
                <a:latin typeface="Alice" pitchFamily="34" charset="0"/>
                <a:ea typeface="Alice" pitchFamily="34" charset="-122"/>
                <a:cs typeface="Alice" pitchFamily="34" charset="-120"/>
              </a:rPr>
              <a:t>Catalog Marketing</a:t>
            </a:r>
            <a:endParaRPr lang="en-US" sz="3700" dirty="0"/>
          </a:p>
        </p:txBody>
      </p:sp>
      <p:sp>
        <p:nvSpPr>
          <p:cNvPr id="4" name="Text 1"/>
          <p:cNvSpPr/>
          <p:nvPr/>
        </p:nvSpPr>
        <p:spPr>
          <a:xfrm>
            <a:off x="661475" y="1511697"/>
            <a:ext cx="6296860"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C2821"/>
                </a:solidFill>
                <a:latin typeface="Lora" pitchFamily="34" charset="0"/>
                <a:ea typeface="Lora" pitchFamily="34" charset="-122"/>
                <a:cs typeface="Lora" pitchFamily="34" charset="-120"/>
              </a:rPr>
              <a:t>One of the oldest direct marketing forms, catalogs bring a curated selection of products directly to consumers.</a:t>
            </a:r>
            <a:endParaRPr lang="en-US" sz="1450" dirty="0"/>
          </a:p>
        </p:txBody>
      </p:sp>
      <p:sp>
        <p:nvSpPr>
          <p:cNvPr id="5" name="Shape 2"/>
          <p:cNvSpPr/>
          <p:nvPr/>
        </p:nvSpPr>
        <p:spPr>
          <a:xfrm>
            <a:off x="661475" y="2329160"/>
            <a:ext cx="3053877" cy="1442343"/>
          </a:xfrm>
          <a:prstGeom prst="roundRect">
            <a:avLst>
              <a:gd name="adj" fmla="val 1966"/>
            </a:avLst>
          </a:prstGeom>
          <a:solidFill>
            <a:srgbClr val="FCFBF8"/>
          </a:solidFill>
          <a:ln w="25399">
            <a:solidFill>
              <a:srgbClr val="D6D3CC"/>
            </a:solidFill>
            <a:prstDash val="solid"/>
          </a:ln>
        </p:spPr>
      </p:sp>
      <p:sp>
        <p:nvSpPr>
          <p:cNvPr id="6" name="Text 3"/>
          <p:cNvSpPr/>
          <p:nvPr/>
        </p:nvSpPr>
        <p:spPr>
          <a:xfrm>
            <a:off x="875881" y="2543572"/>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2C2821"/>
                </a:solidFill>
                <a:latin typeface="Alice" pitchFamily="34" charset="0"/>
                <a:ea typeface="Alice" pitchFamily="34" charset="-122"/>
                <a:cs typeface="Alice" pitchFamily="34" charset="-120"/>
              </a:rPr>
              <a:t>Consumer Catalogs</a:t>
            </a:r>
            <a:endParaRPr lang="en-US" sz="1850" dirty="0"/>
          </a:p>
        </p:txBody>
      </p:sp>
      <p:sp>
        <p:nvSpPr>
          <p:cNvPr id="7" name="Text 4"/>
          <p:cNvSpPr/>
          <p:nvPr/>
        </p:nvSpPr>
        <p:spPr>
          <a:xfrm>
            <a:off x="875881" y="2952254"/>
            <a:ext cx="2625064"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C2821"/>
                </a:solidFill>
                <a:latin typeface="Lora" pitchFamily="34" charset="0"/>
                <a:ea typeface="Lora" pitchFamily="34" charset="-122"/>
                <a:cs typeface="Lora" pitchFamily="34" charset="-120"/>
              </a:rPr>
              <a:t>Targeting individual shoppers with diverse goods.</a:t>
            </a:r>
            <a:endParaRPr lang="en-US" sz="1450" dirty="0"/>
          </a:p>
        </p:txBody>
      </p:sp>
      <p:sp>
        <p:nvSpPr>
          <p:cNvPr id="8" name="Shape 5"/>
          <p:cNvSpPr/>
          <p:nvPr/>
        </p:nvSpPr>
        <p:spPr>
          <a:xfrm>
            <a:off x="3904359" y="2329160"/>
            <a:ext cx="3053976" cy="1442343"/>
          </a:xfrm>
          <a:prstGeom prst="roundRect">
            <a:avLst>
              <a:gd name="adj" fmla="val 1966"/>
            </a:avLst>
          </a:prstGeom>
          <a:solidFill>
            <a:srgbClr val="FCFBF8"/>
          </a:solidFill>
          <a:ln w="25399">
            <a:solidFill>
              <a:srgbClr val="D6D3CC"/>
            </a:solidFill>
            <a:prstDash val="solid"/>
          </a:ln>
        </p:spPr>
      </p:sp>
      <p:sp>
        <p:nvSpPr>
          <p:cNvPr id="9" name="Text 6"/>
          <p:cNvSpPr/>
          <p:nvPr/>
        </p:nvSpPr>
        <p:spPr>
          <a:xfrm>
            <a:off x="4118765" y="2543572"/>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2C2821"/>
                </a:solidFill>
                <a:latin typeface="Alice" pitchFamily="34" charset="0"/>
                <a:ea typeface="Alice" pitchFamily="34" charset="-122"/>
                <a:cs typeface="Alice" pitchFamily="34" charset="-120"/>
              </a:rPr>
              <a:t>Business Catalogs</a:t>
            </a:r>
            <a:endParaRPr lang="en-US" sz="1850" dirty="0"/>
          </a:p>
        </p:txBody>
      </p:sp>
      <p:sp>
        <p:nvSpPr>
          <p:cNvPr id="10" name="Text 7"/>
          <p:cNvSpPr/>
          <p:nvPr/>
        </p:nvSpPr>
        <p:spPr>
          <a:xfrm>
            <a:off x="4118765" y="2952254"/>
            <a:ext cx="2625163"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C2821"/>
                </a:solidFill>
                <a:latin typeface="Lora" pitchFamily="34" charset="0"/>
                <a:ea typeface="Lora" pitchFamily="34" charset="-122"/>
                <a:cs typeface="Lora" pitchFamily="34" charset="-120"/>
              </a:rPr>
              <a:t>Specialized products for B2B procurement and operations.</a:t>
            </a:r>
            <a:endParaRPr lang="en-US" sz="1450" dirty="0"/>
          </a:p>
        </p:txBody>
      </p:sp>
      <p:sp>
        <p:nvSpPr>
          <p:cNvPr id="11" name="Shape 8"/>
          <p:cNvSpPr/>
          <p:nvPr/>
        </p:nvSpPr>
        <p:spPr>
          <a:xfrm>
            <a:off x="661475" y="3960515"/>
            <a:ext cx="6296860" cy="1139924"/>
          </a:xfrm>
          <a:prstGeom prst="roundRect">
            <a:avLst>
              <a:gd name="adj" fmla="val 2487"/>
            </a:avLst>
          </a:prstGeom>
          <a:solidFill>
            <a:srgbClr val="FCFBF8"/>
          </a:solidFill>
          <a:ln w="25399">
            <a:solidFill>
              <a:srgbClr val="D6D3CC"/>
            </a:solidFill>
            <a:prstDash val="solid"/>
          </a:ln>
        </p:spPr>
      </p:sp>
      <p:sp>
        <p:nvSpPr>
          <p:cNvPr id="12" name="Text 9"/>
          <p:cNvSpPr/>
          <p:nvPr/>
        </p:nvSpPr>
        <p:spPr>
          <a:xfrm>
            <a:off x="875881" y="4174927"/>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2C2821"/>
                </a:solidFill>
                <a:latin typeface="Alice" pitchFamily="34" charset="0"/>
                <a:ea typeface="Alice" pitchFamily="34" charset="-122"/>
                <a:cs typeface="Alice" pitchFamily="34" charset="-120"/>
              </a:rPr>
              <a:t>Specialty Catalogs</a:t>
            </a:r>
            <a:endParaRPr lang="en-US" sz="1850" dirty="0"/>
          </a:p>
        </p:txBody>
      </p:sp>
      <p:sp>
        <p:nvSpPr>
          <p:cNvPr id="13" name="Text 10"/>
          <p:cNvSpPr/>
          <p:nvPr/>
        </p:nvSpPr>
        <p:spPr>
          <a:xfrm>
            <a:off x="875881" y="4583609"/>
            <a:ext cx="5868047" cy="302419"/>
          </a:xfrm>
          <a:prstGeom prst="rect">
            <a:avLst/>
          </a:prstGeom>
          <a:noFill/>
          <a:ln/>
        </p:spPr>
        <p:txBody>
          <a:bodyPr wrap="none" lIns="0" tIns="0" rIns="0" bIns="0" rtlCol="0" anchor="t"/>
          <a:lstStyle/>
          <a:p>
            <a:pPr algn="l" indent="0" marL="0">
              <a:lnSpc>
                <a:spcPct val="133000"/>
              </a:lnSpc>
              <a:buNone/>
            </a:pPr>
            <a:r>
              <a:rPr lang="en-US" sz="1450" dirty="0">
                <a:solidFill>
                  <a:srgbClr val="2C2821"/>
                </a:solidFill>
                <a:latin typeface="Lora" pitchFamily="34" charset="0"/>
                <a:ea typeface="Lora" pitchFamily="34" charset="-122"/>
                <a:cs typeface="Lora" pitchFamily="34" charset="-120"/>
              </a:rPr>
              <a:t>Niche markets with unique or exclusive offerings.</a:t>
            </a:r>
            <a:endParaRPr lang="en-US" sz="1450" dirty="0"/>
          </a:p>
        </p:txBody>
      </p:sp>
      <p:sp>
        <p:nvSpPr>
          <p:cNvPr id="14" name="Text 11"/>
          <p:cNvSpPr/>
          <p:nvPr/>
        </p:nvSpPr>
        <p:spPr>
          <a:xfrm>
            <a:off x="661475" y="5313065"/>
            <a:ext cx="6296860"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C2821"/>
                </a:solidFill>
                <a:latin typeface="Lora" pitchFamily="34" charset="0"/>
                <a:ea typeface="Lora" pitchFamily="34" charset="-122"/>
                <a:cs typeface="Lora" pitchFamily="34" charset="-120"/>
              </a:rPr>
              <a:t>Catalogs offer convenience and a browsing experience. Today, digital catalogs and interactive online versions extend their reach, offering direct links and personalized content.</a:t>
            </a:r>
            <a:endParaRPr lang="en-US" sz="14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661475" y="1201043"/>
            <a:ext cx="7885610" cy="590649"/>
          </a:xfrm>
          <a:prstGeom prst="rect">
            <a:avLst/>
          </a:prstGeom>
          <a:noFill/>
          <a:ln/>
        </p:spPr>
        <p:txBody>
          <a:bodyPr wrap="none" lIns="0" tIns="0" rIns="0" bIns="0" rtlCol="0" anchor="t"/>
          <a:lstStyle/>
          <a:p>
            <a:pPr algn="l" indent="0" marL="0">
              <a:lnSpc>
                <a:spcPct val="104000"/>
              </a:lnSpc>
              <a:buNone/>
            </a:pPr>
            <a:r>
              <a:rPr lang="en-US" sz="3700" dirty="0">
                <a:solidFill>
                  <a:srgbClr val="233E32"/>
                </a:solidFill>
                <a:latin typeface="Alice" pitchFamily="34" charset="0"/>
                <a:ea typeface="Alice" pitchFamily="34" charset="-122"/>
                <a:cs typeface="Alice" pitchFamily="34" charset="-120"/>
              </a:rPr>
              <a:t>Direct Mail's 5 Distinctive Features</a:t>
            </a:r>
            <a:endParaRPr lang="en-US" sz="3700" dirty="0"/>
          </a:p>
        </p:txBody>
      </p:sp>
      <p:sp>
        <p:nvSpPr>
          <p:cNvPr id="3" name="Text 1"/>
          <p:cNvSpPr/>
          <p:nvPr/>
        </p:nvSpPr>
        <p:spPr>
          <a:xfrm>
            <a:off x="661475" y="2169716"/>
            <a:ext cx="11478330" cy="302419"/>
          </a:xfrm>
          <a:prstGeom prst="rect">
            <a:avLst/>
          </a:prstGeom>
          <a:noFill/>
          <a:ln/>
        </p:spPr>
        <p:txBody>
          <a:bodyPr wrap="none" lIns="0" tIns="0" rIns="0" bIns="0" rtlCol="0" anchor="t"/>
          <a:lstStyle/>
          <a:p>
            <a:pPr algn="l" indent="0" marL="0">
              <a:lnSpc>
                <a:spcPct val="133000"/>
              </a:lnSpc>
              <a:buNone/>
            </a:pPr>
            <a:r>
              <a:rPr lang="en-US" sz="1450" b="1" dirty="0">
                <a:solidFill>
                  <a:srgbClr val="2C2821"/>
                </a:solidFill>
                <a:latin typeface="Lora Bold" pitchFamily="34" charset="0"/>
                <a:ea typeface="Lora Bold" pitchFamily="34" charset="-122"/>
                <a:cs typeface="Lora Bold" pitchFamily="34" charset="-120"/>
              </a:rPr>
              <a:t>$38.5 billion</a:t>
            </a:r>
            <a:pPr algn="l" indent="0" marL="0">
              <a:lnSpc>
                <a:spcPct val="133000"/>
              </a:lnSpc>
              <a:buNone/>
            </a:pPr>
            <a:r>
              <a:rPr lang="en-US" sz="1450" dirty="0">
                <a:solidFill>
                  <a:srgbClr val="2C2821"/>
                </a:solidFill>
                <a:latin typeface="Lora" pitchFamily="34" charset="0"/>
                <a:ea typeface="Lora" pitchFamily="34" charset="-122"/>
                <a:cs typeface="Lora" pitchFamily="34" charset="-120"/>
              </a:rPr>
              <a:t> invested annually in the U.S. alone</a:t>
            </a:r>
            <a:endParaRPr lang="en-US" sz="1450" dirty="0"/>
          </a:p>
        </p:txBody>
      </p:sp>
      <p:sp>
        <p:nvSpPr>
          <p:cNvPr id="4" name="Shape 2"/>
          <p:cNvSpPr/>
          <p:nvPr/>
        </p:nvSpPr>
        <p:spPr>
          <a:xfrm>
            <a:off x="661475" y="2684760"/>
            <a:ext cx="3496877" cy="1391543"/>
          </a:xfrm>
          <a:prstGeom prst="roundRect">
            <a:avLst>
              <a:gd name="adj" fmla="val 2038"/>
            </a:avLst>
          </a:prstGeom>
          <a:solidFill>
            <a:srgbClr val="F0EDE6"/>
          </a:solidFill>
          <a:ln/>
        </p:spPr>
      </p:sp>
      <p:sp>
        <p:nvSpPr>
          <p:cNvPr id="5" name="Text 3"/>
          <p:cNvSpPr/>
          <p:nvPr/>
        </p:nvSpPr>
        <p:spPr>
          <a:xfrm>
            <a:off x="850482" y="2873772"/>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2C2821"/>
                </a:solidFill>
                <a:latin typeface="Alice" pitchFamily="34" charset="0"/>
                <a:ea typeface="Alice" pitchFamily="34" charset="-122"/>
                <a:cs typeface="Alice" pitchFamily="34" charset="-120"/>
              </a:rPr>
              <a:t>Targetability</a:t>
            </a:r>
            <a:endParaRPr lang="en-US" sz="1850" dirty="0"/>
          </a:p>
        </p:txBody>
      </p:sp>
      <p:sp>
        <p:nvSpPr>
          <p:cNvPr id="6" name="Text 4"/>
          <p:cNvSpPr/>
          <p:nvPr/>
        </p:nvSpPr>
        <p:spPr>
          <a:xfrm>
            <a:off x="850482" y="3282454"/>
            <a:ext cx="3118863"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C2821"/>
                </a:solidFill>
                <a:latin typeface="Lora" pitchFamily="34" charset="0"/>
                <a:ea typeface="Lora" pitchFamily="34" charset="-122"/>
                <a:cs typeface="Lora" pitchFamily="34" charset="-120"/>
              </a:rPr>
              <a:t>Precisely defined audience (e.g., 200K Saab owners)</a:t>
            </a:r>
            <a:endParaRPr lang="en-US" sz="1450" dirty="0"/>
          </a:p>
        </p:txBody>
      </p:sp>
      <p:sp>
        <p:nvSpPr>
          <p:cNvPr id="7" name="Shape 5"/>
          <p:cNvSpPr/>
          <p:nvPr/>
        </p:nvSpPr>
        <p:spPr>
          <a:xfrm>
            <a:off x="4347359" y="2684760"/>
            <a:ext cx="3496877" cy="1391543"/>
          </a:xfrm>
          <a:prstGeom prst="roundRect">
            <a:avLst>
              <a:gd name="adj" fmla="val 2038"/>
            </a:avLst>
          </a:prstGeom>
          <a:solidFill>
            <a:srgbClr val="F0EDE6"/>
          </a:solidFill>
          <a:ln/>
        </p:spPr>
      </p:sp>
      <p:sp>
        <p:nvSpPr>
          <p:cNvPr id="8" name="Text 6"/>
          <p:cNvSpPr/>
          <p:nvPr/>
        </p:nvSpPr>
        <p:spPr>
          <a:xfrm>
            <a:off x="4536366" y="2873772"/>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2C2821"/>
                </a:solidFill>
                <a:latin typeface="Alice" pitchFamily="34" charset="0"/>
                <a:ea typeface="Alice" pitchFamily="34" charset="-122"/>
                <a:cs typeface="Alice" pitchFamily="34" charset="-120"/>
              </a:rPr>
              <a:t>Measurability</a:t>
            </a:r>
            <a:endParaRPr lang="en-US" sz="1850" dirty="0"/>
          </a:p>
        </p:txBody>
      </p:sp>
      <p:sp>
        <p:nvSpPr>
          <p:cNvPr id="9" name="Text 7"/>
          <p:cNvSpPr/>
          <p:nvPr/>
        </p:nvSpPr>
        <p:spPr>
          <a:xfrm>
            <a:off x="4536366" y="3282454"/>
            <a:ext cx="3118863"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C2821"/>
                </a:solidFill>
                <a:latin typeface="Lora" pitchFamily="34" charset="0"/>
                <a:ea typeface="Lora" pitchFamily="34" charset="-122"/>
                <a:cs typeface="Lora" pitchFamily="34" charset="-120"/>
              </a:rPr>
              <a:t>Track cost per inquiry and cost per order</a:t>
            </a:r>
            <a:endParaRPr lang="en-US" sz="1450" dirty="0"/>
          </a:p>
        </p:txBody>
      </p:sp>
      <p:sp>
        <p:nvSpPr>
          <p:cNvPr id="10" name="Shape 8"/>
          <p:cNvSpPr/>
          <p:nvPr/>
        </p:nvSpPr>
        <p:spPr>
          <a:xfrm>
            <a:off x="8033244" y="2684760"/>
            <a:ext cx="3496877" cy="1391543"/>
          </a:xfrm>
          <a:prstGeom prst="roundRect">
            <a:avLst>
              <a:gd name="adj" fmla="val 2038"/>
            </a:avLst>
          </a:prstGeom>
          <a:solidFill>
            <a:srgbClr val="F0EDE6"/>
          </a:solidFill>
          <a:ln/>
        </p:spPr>
      </p:sp>
      <p:sp>
        <p:nvSpPr>
          <p:cNvPr id="11" name="Text 9"/>
          <p:cNvSpPr/>
          <p:nvPr/>
        </p:nvSpPr>
        <p:spPr>
          <a:xfrm>
            <a:off x="8222251" y="2873772"/>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2C2821"/>
                </a:solidFill>
                <a:latin typeface="Alice" pitchFamily="34" charset="0"/>
                <a:ea typeface="Alice" pitchFamily="34" charset="-122"/>
                <a:cs typeface="Alice" pitchFamily="34" charset="-120"/>
              </a:rPr>
              <a:t>Accountability</a:t>
            </a:r>
            <a:endParaRPr lang="en-US" sz="1850" dirty="0"/>
          </a:p>
        </p:txBody>
      </p:sp>
      <p:sp>
        <p:nvSpPr>
          <p:cNvPr id="12" name="Text 10"/>
          <p:cNvSpPr/>
          <p:nvPr/>
        </p:nvSpPr>
        <p:spPr>
          <a:xfrm>
            <a:off x="8222251" y="3282454"/>
            <a:ext cx="3118863"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C2821"/>
                </a:solidFill>
                <a:latin typeface="Lora" pitchFamily="34" charset="0"/>
                <a:ea typeface="Lora" pitchFamily="34" charset="-122"/>
                <a:cs typeface="Lora" pitchFamily="34" charset="-120"/>
              </a:rPr>
              <a:t>Results easily demonstrated to justify budgets</a:t>
            </a:r>
            <a:endParaRPr lang="en-US" sz="1450" dirty="0"/>
          </a:p>
        </p:txBody>
      </p:sp>
      <p:sp>
        <p:nvSpPr>
          <p:cNvPr id="13" name="Shape 11"/>
          <p:cNvSpPr/>
          <p:nvPr/>
        </p:nvSpPr>
        <p:spPr>
          <a:xfrm>
            <a:off x="661475" y="4265315"/>
            <a:ext cx="5339820" cy="1391543"/>
          </a:xfrm>
          <a:prstGeom prst="roundRect">
            <a:avLst>
              <a:gd name="adj" fmla="val 2038"/>
            </a:avLst>
          </a:prstGeom>
          <a:solidFill>
            <a:srgbClr val="F0EDE6"/>
          </a:solidFill>
          <a:ln/>
        </p:spPr>
      </p:sp>
      <p:sp>
        <p:nvSpPr>
          <p:cNvPr id="14" name="Text 12"/>
          <p:cNvSpPr/>
          <p:nvPr/>
        </p:nvSpPr>
        <p:spPr>
          <a:xfrm>
            <a:off x="850482" y="4454327"/>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2C2821"/>
                </a:solidFill>
                <a:latin typeface="Alice" pitchFamily="34" charset="0"/>
                <a:ea typeface="Alice" pitchFamily="34" charset="-122"/>
                <a:cs typeface="Alice" pitchFamily="34" charset="-120"/>
              </a:rPr>
              <a:t>Flexibility</a:t>
            </a:r>
            <a:endParaRPr lang="en-US" sz="1850" dirty="0"/>
          </a:p>
        </p:txBody>
      </p:sp>
      <p:sp>
        <p:nvSpPr>
          <p:cNvPr id="15" name="Text 13"/>
          <p:cNvSpPr/>
          <p:nvPr/>
        </p:nvSpPr>
        <p:spPr>
          <a:xfrm>
            <a:off x="850482" y="4863009"/>
            <a:ext cx="4961806" cy="302419"/>
          </a:xfrm>
          <a:prstGeom prst="rect">
            <a:avLst/>
          </a:prstGeom>
          <a:noFill/>
          <a:ln/>
        </p:spPr>
        <p:txBody>
          <a:bodyPr wrap="none" lIns="0" tIns="0" rIns="0" bIns="0" rtlCol="0" anchor="t"/>
          <a:lstStyle/>
          <a:p>
            <a:pPr algn="l" indent="0" marL="0">
              <a:lnSpc>
                <a:spcPct val="133000"/>
              </a:lnSpc>
              <a:buNone/>
            </a:pPr>
            <a:r>
              <a:rPr lang="en-US" sz="1450" dirty="0">
                <a:solidFill>
                  <a:srgbClr val="2C2821"/>
                </a:solidFill>
                <a:latin typeface="Lora" pitchFamily="34" charset="0"/>
                <a:ea typeface="Lora" pitchFamily="34" charset="-122"/>
                <a:cs typeface="Lora" pitchFamily="34" charset="-120"/>
              </a:rPr>
              <a:t>Fast to produce; no constraints on form, color, or size</a:t>
            </a:r>
            <a:endParaRPr lang="en-US" sz="1450" dirty="0"/>
          </a:p>
        </p:txBody>
      </p:sp>
      <p:sp>
        <p:nvSpPr>
          <p:cNvPr id="16" name="Shape 14"/>
          <p:cNvSpPr/>
          <p:nvPr/>
        </p:nvSpPr>
        <p:spPr>
          <a:xfrm>
            <a:off x="6190301" y="4265315"/>
            <a:ext cx="5339820" cy="1391543"/>
          </a:xfrm>
          <a:prstGeom prst="roundRect">
            <a:avLst>
              <a:gd name="adj" fmla="val 2038"/>
            </a:avLst>
          </a:prstGeom>
          <a:solidFill>
            <a:srgbClr val="F0EDE6"/>
          </a:solidFill>
          <a:ln/>
        </p:spPr>
      </p:sp>
      <p:sp>
        <p:nvSpPr>
          <p:cNvPr id="17" name="Text 15"/>
          <p:cNvSpPr/>
          <p:nvPr/>
        </p:nvSpPr>
        <p:spPr>
          <a:xfrm>
            <a:off x="6379308" y="4454327"/>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2C2821"/>
                </a:solidFill>
                <a:latin typeface="Alice" pitchFamily="34" charset="0"/>
                <a:ea typeface="Alice" pitchFamily="34" charset="-122"/>
                <a:cs typeface="Alice" pitchFamily="34" charset="-120"/>
              </a:rPr>
              <a:t>Efficiency</a:t>
            </a:r>
            <a:endParaRPr lang="en-US" sz="1850" dirty="0"/>
          </a:p>
        </p:txBody>
      </p:sp>
      <p:sp>
        <p:nvSpPr>
          <p:cNvPr id="18" name="Text 16"/>
          <p:cNvSpPr/>
          <p:nvPr/>
        </p:nvSpPr>
        <p:spPr>
          <a:xfrm>
            <a:off x="6379308" y="4863009"/>
            <a:ext cx="4961806"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C2821"/>
                </a:solidFill>
                <a:latin typeface="Lora" pitchFamily="34" charset="0"/>
                <a:ea typeface="Lora" pitchFamily="34" charset="-122"/>
                <a:cs typeface="Lora" pitchFamily="34" charset="-120"/>
              </a:rPr>
              <a:t>Lower cost vs. mass advertising through precise targeting</a:t>
            </a:r>
            <a:endParaRPr lang="en-US" sz="14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661475" y="523974"/>
            <a:ext cx="5910214" cy="531614"/>
          </a:xfrm>
          <a:prstGeom prst="rect">
            <a:avLst/>
          </a:prstGeom>
          <a:noFill/>
          <a:ln/>
        </p:spPr>
        <p:txBody>
          <a:bodyPr wrap="none" lIns="0" tIns="0" rIns="0" bIns="0" rtlCol="0" anchor="t"/>
          <a:lstStyle/>
          <a:p>
            <a:pPr algn="l" indent="0" marL="0">
              <a:lnSpc>
                <a:spcPct val="104000"/>
              </a:lnSpc>
              <a:buNone/>
            </a:pPr>
            <a:r>
              <a:rPr lang="en-US" sz="3300" dirty="0">
                <a:solidFill>
                  <a:srgbClr val="233E32"/>
                </a:solidFill>
                <a:latin typeface="Alice" pitchFamily="34" charset="0"/>
                <a:ea typeface="Alice" pitchFamily="34" charset="-122"/>
                <a:cs typeface="Alice" pitchFamily="34" charset="-120"/>
              </a:rPr>
              <a:t>CRM &amp; Database Marketing</a:t>
            </a:r>
            <a:endParaRPr lang="en-US" sz="3300" dirty="0"/>
          </a:p>
        </p:txBody>
      </p:sp>
      <p:pic>
        <p:nvPicPr>
          <p:cNvPr id="3" name="Image 0" descr="preencoded.png">    </p:cNvPr>
          <p:cNvPicPr>
            <a:picLocks noChangeAspect="1"/>
          </p:cNvPicPr>
          <p:nvPr/>
        </p:nvPicPr>
        <p:blipFill>
          <a:blip r:embed="rId1"/>
          <a:stretch>
            <a:fillRect/>
          </a:stretch>
        </p:blipFill>
        <p:spPr>
          <a:xfrm>
            <a:off x="661475" y="1457424"/>
            <a:ext cx="4704141" cy="4704259"/>
          </a:xfrm>
          <a:prstGeom prst="rect">
            <a:avLst/>
          </a:prstGeom>
        </p:spPr>
      </p:pic>
      <p:sp>
        <p:nvSpPr>
          <p:cNvPr id="4" name="Text 1"/>
          <p:cNvSpPr/>
          <p:nvPr/>
        </p:nvSpPr>
        <p:spPr>
          <a:xfrm>
            <a:off x="6309659" y="2336502"/>
            <a:ext cx="2735988" cy="265708"/>
          </a:xfrm>
          <a:prstGeom prst="rect">
            <a:avLst/>
          </a:prstGeom>
          <a:noFill/>
          <a:ln/>
        </p:spPr>
        <p:txBody>
          <a:bodyPr wrap="none" lIns="0" tIns="0" rIns="0" bIns="0" rtlCol="0" anchor="t"/>
          <a:lstStyle/>
          <a:p>
            <a:pPr algn="l" indent="0" marL="0">
              <a:lnSpc>
                <a:spcPct val="104000"/>
              </a:lnSpc>
              <a:buNone/>
            </a:pPr>
            <a:r>
              <a:rPr lang="en-US" sz="1650" dirty="0">
                <a:solidFill>
                  <a:srgbClr val="233E32"/>
                </a:solidFill>
                <a:latin typeface="Alice" pitchFamily="34" charset="0"/>
                <a:ea typeface="Alice" pitchFamily="34" charset="-122"/>
                <a:cs typeface="Alice" pitchFamily="34" charset="-120"/>
              </a:rPr>
              <a:t>CRM vs. DBM</a:t>
            </a:r>
            <a:endParaRPr lang="en-US" sz="1650" dirty="0"/>
          </a:p>
        </p:txBody>
      </p:sp>
      <p:sp>
        <p:nvSpPr>
          <p:cNvPr id="5" name="Text 2"/>
          <p:cNvSpPr/>
          <p:nvPr/>
        </p:nvSpPr>
        <p:spPr>
          <a:xfrm>
            <a:off x="6309659" y="2755305"/>
            <a:ext cx="5226911" cy="1171972"/>
          </a:xfrm>
          <a:prstGeom prst="rect">
            <a:avLst/>
          </a:prstGeom>
          <a:noFill/>
          <a:ln/>
        </p:spPr>
        <p:txBody>
          <a:bodyPr wrap="square" lIns="0" tIns="0" rIns="0" bIns="0" rtlCol="0" anchor="t">
            <a:normAutofit/>
          </a:bodyPr>
          <a:lstStyle/>
          <a:p>
            <a:pPr algn="l" indent="0" marL="0">
              <a:lnSpc>
                <a:spcPct val="127000"/>
              </a:lnSpc>
              <a:buNone/>
            </a:pPr>
            <a:r>
              <a:rPr lang="en-US" sz="1300" b="1" dirty="0">
                <a:solidFill>
                  <a:srgbClr val="2C2821"/>
                </a:solidFill>
                <a:latin typeface="Lora Bold" pitchFamily="34" charset="0"/>
                <a:ea typeface="Lora Bold" pitchFamily="34" charset="-122"/>
                <a:cs typeface="Lora Bold" pitchFamily="34" charset="-120"/>
              </a:rPr>
              <a:t>CRM</a:t>
            </a:r>
            <a:pPr algn="l" indent="0" marL="0">
              <a:lnSpc>
                <a:spcPct val="127000"/>
              </a:lnSpc>
              <a:spcAft>
                <a:spcPts val="1050"/>
              </a:spcAft>
              <a:buNone/>
            </a:pPr>
            <a:r>
              <a:rPr lang="en-US" sz="1300" dirty="0">
                <a:solidFill>
                  <a:srgbClr val="2C2821"/>
                </a:solidFill>
                <a:latin typeface="Lora" pitchFamily="34" charset="0"/>
                <a:ea typeface="Lora" pitchFamily="34" charset="-122"/>
                <a:cs typeface="Lora" pitchFamily="34" charset="-120"/>
              </a:rPr>
              <a:t> — Customer-focused; manages touchpoints to maximize loyalty, now powered by AI</a:t>
            </a:r>
            <a:endParaRPr lang="en-US" sz="1300" dirty="0"/>
          </a:p>
          <a:p>
            <a:pPr algn="l" indent="0" marL="0">
              <a:lnSpc>
                <a:spcPct val="127000"/>
              </a:lnSpc>
              <a:buNone/>
            </a:pPr>
            <a:r>
              <a:rPr lang="en-US" sz="1300" b="1" dirty="0">
                <a:solidFill>
                  <a:srgbClr val="2C2821"/>
                </a:solidFill>
                <a:latin typeface="Lora Bold" pitchFamily="34" charset="0"/>
                <a:ea typeface="Lora Bold" pitchFamily="34" charset="-122"/>
                <a:cs typeface="Lora Bold" pitchFamily="34" charset="-120"/>
              </a:rPr>
              <a:t>DBM</a:t>
            </a:r>
            <a:pPr algn="l" indent="0" marL="0">
              <a:lnSpc>
                <a:spcPct val="127000"/>
              </a:lnSpc>
              <a:buNone/>
            </a:pPr>
            <a:r>
              <a:rPr lang="en-US" sz="1300" dirty="0">
                <a:solidFill>
                  <a:srgbClr val="2C2821"/>
                </a:solidFill>
                <a:latin typeface="Lora" pitchFamily="34" charset="0"/>
                <a:ea typeface="Lora" pitchFamily="34" charset="-122"/>
                <a:cs typeface="Lora" pitchFamily="34" charset="-120"/>
              </a:rPr>
              <a:t> — Data-focused; collects, analyzes, and targets consumers with tailored messages</a:t>
            </a:r>
            <a:endParaRPr lang="en-US" sz="1300" dirty="0"/>
          </a:p>
        </p:txBody>
      </p:sp>
      <p:sp>
        <p:nvSpPr>
          <p:cNvPr id="6" name="Text 3"/>
          <p:cNvSpPr/>
          <p:nvPr/>
        </p:nvSpPr>
        <p:spPr>
          <a:xfrm>
            <a:off x="6309659" y="4080371"/>
            <a:ext cx="2735988" cy="265708"/>
          </a:xfrm>
          <a:prstGeom prst="rect">
            <a:avLst/>
          </a:prstGeom>
          <a:noFill/>
          <a:ln/>
        </p:spPr>
        <p:txBody>
          <a:bodyPr wrap="none" lIns="0" tIns="0" rIns="0" bIns="0" rtlCol="0" anchor="t"/>
          <a:lstStyle/>
          <a:p>
            <a:pPr algn="l" indent="0" marL="0">
              <a:lnSpc>
                <a:spcPct val="104000"/>
              </a:lnSpc>
              <a:buNone/>
            </a:pPr>
            <a:r>
              <a:rPr lang="en-US" sz="1650" dirty="0">
                <a:solidFill>
                  <a:srgbClr val="233E32"/>
                </a:solidFill>
                <a:latin typeface="Alice" pitchFamily="34" charset="0"/>
                <a:ea typeface="Alice" pitchFamily="34" charset="-122"/>
                <a:cs typeface="Alice" pitchFamily="34" charset="-120"/>
              </a:rPr>
              <a:t>Common Pitfalls</a:t>
            </a:r>
            <a:endParaRPr lang="en-US" sz="1650" dirty="0"/>
          </a:p>
        </p:txBody>
      </p:sp>
      <p:sp>
        <p:nvSpPr>
          <p:cNvPr id="7" name="Text 4"/>
          <p:cNvSpPr/>
          <p:nvPr/>
        </p:nvSpPr>
        <p:spPr>
          <a:xfrm>
            <a:off x="6309659" y="4499173"/>
            <a:ext cx="5226911" cy="882848"/>
          </a:xfrm>
          <a:prstGeom prst="rect">
            <a:avLst/>
          </a:prstGeom>
          <a:noFill/>
          <a:ln/>
        </p:spPr>
        <p:txBody>
          <a:bodyPr wrap="square" lIns="0" tIns="0" rIns="0" bIns="0" rtlCol="0" anchor="t">
            <a:normAutofit/>
          </a:bodyPr>
          <a:lstStyle/>
          <a:p>
            <a:pPr algn="l" marL="264160" indent="-264160">
              <a:lnSpc>
                <a:spcPct val="127000"/>
              </a:lnSpc>
              <a:buSzPct val="100000"/>
              <a:buChar char="•"/>
            </a:pPr>
            <a:r>
              <a:rPr lang="en-US" sz="1300" dirty="0">
                <a:solidFill>
                  <a:srgbClr val="2C2821"/>
                </a:solidFill>
                <a:latin typeface="Lora" pitchFamily="34" charset="0"/>
                <a:ea typeface="Lora" pitchFamily="34" charset="-122"/>
                <a:cs typeface="Lora" pitchFamily="34" charset="-120"/>
              </a:rPr>
              <a:t>Implementing CRM before customer strategy</a:t>
            </a:r>
            <a:endParaRPr lang="en-US" sz="1300" dirty="0"/>
          </a:p>
          <a:p>
            <a:pPr algn="l" marL="264160" indent="-264160">
              <a:lnSpc>
                <a:spcPct val="127000"/>
              </a:lnSpc>
              <a:buSzPct val="100000"/>
              <a:buChar char="•"/>
            </a:pPr>
            <a:r>
              <a:rPr lang="en-US" sz="1300" dirty="0">
                <a:solidFill>
                  <a:srgbClr val="2C2821"/>
                </a:solidFill>
                <a:latin typeface="Lora" pitchFamily="34" charset="0"/>
                <a:ea typeface="Lora" pitchFamily="34" charset="-122"/>
                <a:cs typeface="Lora" pitchFamily="34" charset="-120"/>
              </a:rPr>
              <a:t>Assuming more technology = better results</a:t>
            </a:r>
            <a:endParaRPr lang="en-US" sz="1300" dirty="0"/>
          </a:p>
          <a:p>
            <a:pPr algn="l" marL="264160" indent="-264160">
              <a:lnSpc>
                <a:spcPct val="127000"/>
              </a:lnSpc>
              <a:buSzPct val="100000"/>
              <a:buChar char="•"/>
            </a:pPr>
            <a:r>
              <a:rPr lang="en-US" sz="1300" dirty="0">
                <a:solidFill>
                  <a:srgbClr val="2C2821"/>
                </a:solidFill>
                <a:latin typeface="Lora" pitchFamily="34" charset="0"/>
                <a:ea typeface="Lora" pitchFamily="34" charset="-122"/>
                <a:cs typeface="Lora" pitchFamily="34" charset="-120"/>
              </a:rPr>
              <a:t>Stalking, not wooing, customers</a:t>
            </a:r>
            <a:endParaRPr lang="en-US" sz="13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1925737"/>
            <a:ext cx="5655426" cy="383977"/>
          </a:xfrm>
          <a:prstGeom prst="rect">
            <a:avLst/>
          </a:prstGeom>
          <a:noFill/>
          <a:ln/>
        </p:spPr>
        <p:txBody>
          <a:bodyPr wrap="none" lIns="0" tIns="0" rIns="0" bIns="0" rtlCol="0" anchor="t"/>
          <a:lstStyle/>
          <a:p>
            <a:pPr algn="l" indent="0" marL="0">
              <a:lnSpc>
                <a:spcPct val="104000"/>
              </a:lnSpc>
              <a:buNone/>
            </a:pPr>
            <a:r>
              <a:rPr lang="en-US" sz="2400" dirty="0">
                <a:solidFill>
                  <a:srgbClr val="233E32"/>
                </a:solidFill>
                <a:latin typeface="Alice" pitchFamily="34" charset="0"/>
                <a:ea typeface="Alice" pitchFamily="34" charset="-122"/>
                <a:cs typeface="Alice" pitchFamily="34" charset="-120"/>
              </a:rPr>
              <a:t>Privacy &amp; Ethics in Direct Marketing</a:t>
            </a:r>
            <a:endParaRPr lang="en-US" sz="2400" dirty="0"/>
          </a:p>
        </p:txBody>
      </p:sp>
      <p:pic>
        <p:nvPicPr>
          <p:cNvPr id="4"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61475" y="2429470"/>
            <a:ext cx="3108545" cy="835124"/>
          </a:xfrm>
          <a:prstGeom prst="rect">
            <a:avLst/>
          </a:prstGeom>
        </p:spPr>
      </p:pic>
      <p:sp>
        <p:nvSpPr>
          <p:cNvPr id="5" name="Text 1"/>
          <p:cNvSpPr/>
          <p:nvPr/>
        </p:nvSpPr>
        <p:spPr>
          <a:xfrm>
            <a:off x="847803" y="2565003"/>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Do-Not-Call Lists</a:t>
            </a:r>
            <a:endParaRPr lang="en-US" sz="1200" dirty="0"/>
          </a:p>
        </p:txBody>
      </p:sp>
      <p:sp>
        <p:nvSpPr>
          <p:cNvPr id="6" name="Text 2"/>
          <p:cNvSpPr/>
          <p:nvPr/>
        </p:nvSpPr>
        <p:spPr>
          <a:xfrm>
            <a:off x="847803" y="2804815"/>
            <a:ext cx="2786687"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Respecting consumer choices for unsolicited calls.</a:t>
            </a:r>
            <a:endParaRPr lang="en-US" sz="950" dirty="0"/>
          </a:p>
        </p:txBody>
      </p:sp>
      <p:pic>
        <p:nvPicPr>
          <p:cNvPr id="7"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849790" y="2429470"/>
            <a:ext cx="3108545" cy="835124"/>
          </a:xfrm>
          <a:prstGeom prst="rect">
            <a:avLst/>
          </a:prstGeom>
        </p:spPr>
      </p:pic>
      <p:sp>
        <p:nvSpPr>
          <p:cNvPr id="8" name="Text 3"/>
          <p:cNvSpPr/>
          <p:nvPr/>
        </p:nvSpPr>
        <p:spPr>
          <a:xfrm>
            <a:off x="4036118" y="2565003"/>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CAN-SPAM Act</a:t>
            </a:r>
            <a:endParaRPr lang="en-US" sz="1200" dirty="0"/>
          </a:p>
        </p:txBody>
      </p:sp>
      <p:sp>
        <p:nvSpPr>
          <p:cNvPr id="9" name="Text 4"/>
          <p:cNvSpPr/>
          <p:nvPr/>
        </p:nvSpPr>
        <p:spPr>
          <a:xfrm>
            <a:off x="4036118" y="2804815"/>
            <a:ext cx="2786687" cy="162123"/>
          </a:xfrm>
          <a:prstGeom prst="rect">
            <a:avLst/>
          </a:prstGeom>
          <a:noFill/>
          <a:ln/>
        </p:spPr>
        <p:txBody>
          <a:bodyPr wrap="none" lIns="0" tIns="0" rIns="0" bIns="0" rtlCol="0" anchor="t"/>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Regulations for commercial email, clear opt-out.</a:t>
            </a:r>
            <a:endParaRPr lang="en-US" sz="950" dirty="0"/>
          </a:p>
        </p:txBody>
      </p:sp>
      <p:pic>
        <p:nvPicPr>
          <p:cNvPr id="10"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61475" y="3344366"/>
            <a:ext cx="3108545" cy="835124"/>
          </a:xfrm>
          <a:prstGeom prst="rect">
            <a:avLst/>
          </a:prstGeom>
        </p:spPr>
      </p:pic>
      <p:sp>
        <p:nvSpPr>
          <p:cNvPr id="11" name="Text 5"/>
          <p:cNvSpPr/>
          <p:nvPr/>
        </p:nvSpPr>
        <p:spPr>
          <a:xfrm>
            <a:off x="847803" y="3479899"/>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GDPR</a:t>
            </a:r>
            <a:endParaRPr lang="en-US" sz="1200" dirty="0"/>
          </a:p>
        </p:txBody>
      </p:sp>
      <p:sp>
        <p:nvSpPr>
          <p:cNvPr id="12" name="Text 6"/>
          <p:cNvSpPr/>
          <p:nvPr/>
        </p:nvSpPr>
        <p:spPr>
          <a:xfrm>
            <a:off x="847803" y="3719711"/>
            <a:ext cx="2786687"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EU data protection, emphasizing consent &amp; rights.</a:t>
            </a:r>
            <a:endParaRPr lang="en-US" sz="950" dirty="0"/>
          </a:p>
        </p:txBody>
      </p:sp>
      <p:pic>
        <p:nvPicPr>
          <p:cNvPr id="13"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849790" y="3344366"/>
            <a:ext cx="3108545" cy="835124"/>
          </a:xfrm>
          <a:prstGeom prst="rect">
            <a:avLst/>
          </a:prstGeom>
        </p:spPr>
      </p:pic>
      <p:sp>
        <p:nvSpPr>
          <p:cNvPr id="14" name="Text 7"/>
          <p:cNvSpPr/>
          <p:nvPr/>
        </p:nvSpPr>
        <p:spPr>
          <a:xfrm>
            <a:off x="4036118" y="3479899"/>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Opt-in vs. Opt-out</a:t>
            </a:r>
            <a:endParaRPr lang="en-US" sz="1200" dirty="0"/>
          </a:p>
        </p:txBody>
      </p:sp>
      <p:sp>
        <p:nvSpPr>
          <p:cNvPr id="15" name="Text 8"/>
          <p:cNvSpPr/>
          <p:nvPr/>
        </p:nvSpPr>
        <p:spPr>
          <a:xfrm>
            <a:off x="4036118" y="3719711"/>
            <a:ext cx="2786687"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Preferred consent methods for communication preferences.</a:t>
            </a:r>
            <a:endParaRPr lang="en-US" sz="950" dirty="0"/>
          </a:p>
        </p:txBody>
      </p:sp>
      <p:pic>
        <p:nvPicPr>
          <p:cNvPr id="16" name="Image 5" descr="preencoded.png">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61475" y="4259263"/>
            <a:ext cx="3108545" cy="673001"/>
          </a:xfrm>
          <a:prstGeom prst="rect">
            <a:avLst/>
          </a:prstGeom>
        </p:spPr>
      </p:pic>
      <p:sp>
        <p:nvSpPr>
          <p:cNvPr id="17" name="Text 9"/>
          <p:cNvSpPr/>
          <p:nvPr/>
        </p:nvSpPr>
        <p:spPr>
          <a:xfrm>
            <a:off x="847803" y="4394795"/>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Consumer Trust</a:t>
            </a:r>
            <a:endParaRPr lang="en-US" sz="1200" dirty="0"/>
          </a:p>
        </p:txBody>
      </p:sp>
      <p:sp>
        <p:nvSpPr>
          <p:cNvPr id="18" name="Text 10"/>
          <p:cNvSpPr/>
          <p:nvPr/>
        </p:nvSpPr>
        <p:spPr>
          <a:xfrm>
            <a:off x="847803" y="4634607"/>
            <a:ext cx="2786687" cy="162123"/>
          </a:xfrm>
          <a:prstGeom prst="rect">
            <a:avLst/>
          </a:prstGeom>
          <a:noFill/>
          <a:ln/>
        </p:spPr>
        <p:txBody>
          <a:bodyPr wrap="none" lIns="0" tIns="0" rIns="0" bIns="0" rtlCol="0" anchor="t"/>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The foundation for lasting, ethical relationships.</a:t>
            </a:r>
            <a:endParaRPr lang="en-US" sz="9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661475" y="1728589"/>
            <a:ext cx="6553036" cy="443012"/>
          </a:xfrm>
          <a:prstGeom prst="rect">
            <a:avLst/>
          </a:prstGeom>
          <a:noFill/>
          <a:ln/>
        </p:spPr>
        <p:txBody>
          <a:bodyPr wrap="none" lIns="0" tIns="0" rIns="0" bIns="0" rtlCol="0" anchor="t"/>
          <a:lstStyle/>
          <a:p>
            <a:pPr algn="l" indent="0" marL="0">
              <a:lnSpc>
                <a:spcPct val="104000"/>
              </a:lnSpc>
              <a:buNone/>
            </a:pPr>
            <a:r>
              <a:rPr lang="en-US" sz="2750" dirty="0">
                <a:solidFill>
                  <a:srgbClr val="233E32"/>
                </a:solidFill>
                <a:latin typeface="Alice" pitchFamily="34" charset="0"/>
                <a:ea typeface="Alice" pitchFamily="34" charset="-122"/>
                <a:cs typeface="Alice" pitchFamily="34" charset="-120"/>
              </a:rPr>
              <a:t>AI &amp; Data Mining in Direct Marketing</a:t>
            </a:r>
            <a:endParaRPr lang="en-US" sz="275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384227"/>
            <a:ext cx="354401" cy="354409"/>
          </a:xfrm>
          <a:prstGeom prst="rect">
            <a:avLst/>
          </a:prstGeom>
        </p:spPr>
      </p:pic>
      <p:sp>
        <p:nvSpPr>
          <p:cNvPr id="4" name="Text 1"/>
          <p:cNvSpPr/>
          <p:nvPr/>
        </p:nvSpPr>
        <p:spPr>
          <a:xfrm>
            <a:off x="661475" y="2871490"/>
            <a:ext cx="1772003" cy="221456"/>
          </a:xfrm>
          <a:prstGeom prst="rect">
            <a:avLst/>
          </a:prstGeom>
          <a:noFill/>
          <a:ln/>
        </p:spPr>
        <p:txBody>
          <a:bodyPr wrap="none" lIns="0" tIns="0" rIns="0" bIns="0" rtlCol="0" anchor="t"/>
          <a:lstStyle/>
          <a:p>
            <a:pPr algn="l" indent="0" marL="0">
              <a:lnSpc>
                <a:spcPct val="104000"/>
              </a:lnSpc>
              <a:buNone/>
            </a:pPr>
            <a:r>
              <a:rPr lang="en-US" sz="1350" dirty="0">
                <a:solidFill>
                  <a:srgbClr val="2C2821"/>
                </a:solidFill>
                <a:latin typeface="Alice" pitchFamily="34" charset="0"/>
                <a:ea typeface="Alice" pitchFamily="34" charset="-122"/>
                <a:cs typeface="Alice" pitchFamily="34" charset="-120"/>
              </a:rPr>
              <a:t>Better Targeting</a:t>
            </a:r>
            <a:endParaRPr lang="en-US" sz="1350" dirty="0"/>
          </a:p>
        </p:txBody>
      </p:sp>
      <p:sp>
        <p:nvSpPr>
          <p:cNvPr id="5" name="Text 2"/>
          <p:cNvSpPr/>
          <p:nvPr/>
        </p:nvSpPr>
        <p:spPr>
          <a:xfrm>
            <a:off x="661475" y="3156645"/>
            <a:ext cx="5367898" cy="198438"/>
          </a:xfrm>
          <a:prstGeom prst="rect">
            <a:avLst/>
          </a:prstGeom>
          <a:noFill/>
          <a:ln/>
        </p:spPr>
        <p:txBody>
          <a:bodyPr wrap="none" lIns="0" tIns="0" rIns="0" bIns="0" rtlCol="0" anchor="t"/>
          <a:lstStyle/>
          <a:p>
            <a:pPr algn="l" indent="0" marL="0">
              <a:lnSpc>
                <a:spcPct val="117000"/>
              </a:lnSpc>
              <a:buNone/>
            </a:pPr>
            <a:r>
              <a:rPr lang="en-US" sz="1100" dirty="0">
                <a:solidFill>
                  <a:srgbClr val="2C2821"/>
                </a:solidFill>
                <a:latin typeface="Lora" pitchFamily="34" charset="0"/>
                <a:ea typeface="Lora" pitchFamily="34" charset="-122"/>
                <a:cs typeface="Lora" pitchFamily="34" charset="-120"/>
              </a:rPr>
              <a:t>Right audience, right time — even with cookie limitations</a:t>
            </a:r>
            <a:endParaRPr lang="en-US" sz="110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62223" y="2384227"/>
            <a:ext cx="354401" cy="354409"/>
          </a:xfrm>
          <a:prstGeom prst="rect">
            <a:avLst/>
          </a:prstGeom>
        </p:spPr>
      </p:pic>
      <p:sp>
        <p:nvSpPr>
          <p:cNvPr id="7" name="Text 3"/>
          <p:cNvSpPr/>
          <p:nvPr/>
        </p:nvSpPr>
        <p:spPr>
          <a:xfrm>
            <a:off x="6162223" y="2871490"/>
            <a:ext cx="1772003" cy="221456"/>
          </a:xfrm>
          <a:prstGeom prst="rect">
            <a:avLst/>
          </a:prstGeom>
          <a:noFill/>
          <a:ln/>
        </p:spPr>
        <p:txBody>
          <a:bodyPr wrap="none" lIns="0" tIns="0" rIns="0" bIns="0" rtlCol="0" anchor="t"/>
          <a:lstStyle/>
          <a:p>
            <a:pPr algn="l" indent="0" marL="0">
              <a:lnSpc>
                <a:spcPct val="104000"/>
              </a:lnSpc>
              <a:buNone/>
            </a:pPr>
            <a:r>
              <a:rPr lang="en-US" sz="1350" dirty="0">
                <a:solidFill>
                  <a:srgbClr val="2C2821"/>
                </a:solidFill>
                <a:latin typeface="Alice" pitchFamily="34" charset="0"/>
                <a:ea typeface="Alice" pitchFamily="34" charset="-122"/>
                <a:cs typeface="Alice" pitchFamily="34" charset="-120"/>
              </a:rPr>
              <a:t>Lead Scoring</a:t>
            </a:r>
            <a:endParaRPr lang="en-US" sz="1350" dirty="0"/>
          </a:p>
        </p:txBody>
      </p:sp>
      <p:sp>
        <p:nvSpPr>
          <p:cNvPr id="8" name="Text 4"/>
          <p:cNvSpPr/>
          <p:nvPr/>
        </p:nvSpPr>
        <p:spPr>
          <a:xfrm>
            <a:off x="6162223" y="3156645"/>
            <a:ext cx="5367997" cy="198438"/>
          </a:xfrm>
          <a:prstGeom prst="rect">
            <a:avLst/>
          </a:prstGeom>
          <a:noFill/>
          <a:ln/>
        </p:spPr>
        <p:txBody>
          <a:bodyPr wrap="none" lIns="0" tIns="0" rIns="0" bIns="0" rtlCol="0" anchor="t"/>
          <a:lstStyle/>
          <a:p>
            <a:pPr algn="l" indent="0" marL="0">
              <a:lnSpc>
                <a:spcPct val="117000"/>
              </a:lnSpc>
              <a:buNone/>
            </a:pPr>
            <a:r>
              <a:rPr lang="en-US" sz="1100" dirty="0">
                <a:solidFill>
                  <a:srgbClr val="2C2821"/>
                </a:solidFill>
                <a:latin typeface="Lora" pitchFamily="34" charset="0"/>
                <a:ea typeface="Lora" pitchFamily="34" charset="-122"/>
                <a:cs typeface="Lora" pitchFamily="34" charset="-120"/>
              </a:rPr>
              <a:t>Vetting and prioritizing prospects with AI algorithms</a:t>
            </a:r>
            <a:endParaRPr lang="en-US" sz="1100" dirty="0"/>
          </a:p>
        </p:txBody>
      </p:sp>
      <p:pic>
        <p:nvPicPr>
          <p:cNvPr id="9"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61475" y="3567708"/>
            <a:ext cx="354401" cy="354409"/>
          </a:xfrm>
          <a:prstGeom prst="rect">
            <a:avLst/>
          </a:prstGeom>
        </p:spPr>
      </p:pic>
      <p:sp>
        <p:nvSpPr>
          <p:cNvPr id="10" name="Text 5"/>
          <p:cNvSpPr/>
          <p:nvPr/>
        </p:nvSpPr>
        <p:spPr>
          <a:xfrm>
            <a:off x="661475" y="4054971"/>
            <a:ext cx="1772003" cy="221456"/>
          </a:xfrm>
          <a:prstGeom prst="rect">
            <a:avLst/>
          </a:prstGeom>
          <a:noFill/>
          <a:ln/>
        </p:spPr>
        <p:txBody>
          <a:bodyPr wrap="none" lIns="0" tIns="0" rIns="0" bIns="0" rtlCol="0" anchor="t"/>
          <a:lstStyle/>
          <a:p>
            <a:pPr algn="l" indent="0" marL="0">
              <a:lnSpc>
                <a:spcPct val="104000"/>
              </a:lnSpc>
              <a:buNone/>
            </a:pPr>
            <a:r>
              <a:rPr lang="en-US" sz="1350" dirty="0">
                <a:solidFill>
                  <a:srgbClr val="2C2821"/>
                </a:solidFill>
                <a:latin typeface="Alice" pitchFamily="34" charset="0"/>
                <a:ea typeface="Alice" pitchFamily="34" charset="-122"/>
                <a:cs typeface="Alice" pitchFamily="34" charset="-120"/>
              </a:rPr>
              <a:t>R-F-M Analysis</a:t>
            </a:r>
            <a:endParaRPr lang="en-US" sz="1350" dirty="0"/>
          </a:p>
        </p:txBody>
      </p:sp>
      <p:sp>
        <p:nvSpPr>
          <p:cNvPr id="11" name="Text 6"/>
          <p:cNvSpPr/>
          <p:nvPr/>
        </p:nvSpPr>
        <p:spPr>
          <a:xfrm>
            <a:off x="661475" y="4340126"/>
            <a:ext cx="5367898" cy="198438"/>
          </a:xfrm>
          <a:prstGeom prst="rect">
            <a:avLst/>
          </a:prstGeom>
          <a:noFill/>
          <a:ln/>
        </p:spPr>
        <p:txBody>
          <a:bodyPr wrap="none" lIns="0" tIns="0" rIns="0" bIns="0" rtlCol="0" anchor="t"/>
          <a:lstStyle/>
          <a:p>
            <a:pPr algn="l" indent="0" marL="0">
              <a:lnSpc>
                <a:spcPct val="117000"/>
              </a:lnSpc>
              <a:buNone/>
            </a:pPr>
            <a:r>
              <a:rPr lang="en-US" sz="1100" dirty="0">
                <a:solidFill>
                  <a:srgbClr val="2C2821"/>
                </a:solidFill>
                <a:latin typeface="Lora" pitchFamily="34" charset="0"/>
                <a:ea typeface="Lora" pitchFamily="34" charset="-122"/>
                <a:cs typeface="Lora" pitchFamily="34" charset="-120"/>
              </a:rPr>
              <a:t>Recency, Frequency, Monetary value to rank customers</a:t>
            </a:r>
            <a:endParaRPr lang="en-US" sz="1100" dirty="0"/>
          </a:p>
        </p:txBody>
      </p:sp>
      <p:pic>
        <p:nvPicPr>
          <p:cNvPr id="12"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162223" y="3567708"/>
            <a:ext cx="354401" cy="354409"/>
          </a:xfrm>
          <a:prstGeom prst="rect">
            <a:avLst/>
          </a:prstGeom>
        </p:spPr>
      </p:pic>
      <p:sp>
        <p:nvSpPr>
          <p:cNvPr id="13" name="Text 7"/>
          <p:cNvSpPr/>
          <p:nvPr/>
        </p:nvSpPr>
        <p:spPr>
          <a:xfrm>
            <a:off x="6162223" y="4054971"/>
            <a:ext cx="1772003" cy="221456"/>
          </a:xfrm>
          <a:prstGeom prst="rect">
            <a:avLst/>
          </a:prstGeom>
          <a:noFill/>
          <a:ln/>
        </p:spPr>
        <p:txBody>
          <a:bodyPr wrap="none" lIns="0" tIns="0" rIns="0" bIns="0" rtlCol="0" anchor="t"/>
          <a:lstStyle/>
          <a:p>
            <a:pPr algn="l" indent="0" marL="0">
              <a:lnSpc>
                <a:spcPct val="104000"/>
              </a:lnSpc>
              <a:buNone/>
            </a:pPr>
            <a:r>
              <a:rPr lang="en-US" sz="1350" dirty="0">
                <a:solidFill>
                  <a:srgbClr val="2C2821"/>
                </a:solidFill>
                <a:latin typeface="Alice" pitchFamily="34" charset="0"/>
                <a:ea typeface="Alice" pitchFamily="34" charset="-122"/>
                <a:cs typeface="Alice" pitchFamily="34" charset="-120"/>
              </a:rPr>
              <a:t>Privacy Limits</a:t>
            </a:r>
            <a:endParaRPr lang="en-US" sz="1350" dirty="0"/>
          </a:p>
        </p:txBody>
      </p:sp>
      <p:sp>
        <p:nvSpPr>
          <p:cNvPr id="14" name="Text 8"/>
          <p:cNvSpPr/>
          <p:nvPr/>
        </p:nvSpPr>
        <p:spPr>
          <a:xfrm>
            <a:off x="6162223" y="4340126"/>
            <a:ext cx="5367997" cy="198438"/>
          </a:xfrm>
          <a:prstGeom prst="rect">
            <a:avLst/>
          </a:prstGeom>
          <a:noFill/>
          <a:ln/>
        </p:spPr>
        <p:txBody>
          <a:bodyPr wrap="none" lIns="0" tIns="0" rIns="0" bIns="0" rtlCol="0" anchor="t"/>
          <a:lstStyle/>
          <a:p>
            <a:pPr algn="l" indent="0" marL="0">
              <a:lnSpc>
                <a:spcPct val="117000"/>
              </a:lnSpc>
              <a:buNone/>
            </a:pPr>
            <a:r>
              <a:rPr lang="en-US" sz="1100" dirty="0">
                <a:solidFill>
                  <a:srgbClr val="2C2821"/>
                </a:solidFill>
                <a:latin typeface="Lora" pitchFamily="34" charset="0"/>
                <a:ea typeface="Lora" pitchFamily="34" charset="-122"/>
                <a:cs typeface="Lora" pitchFamily="34" charset="-120"/>
              </a:rPr>
              <a:t>Restrictions on facial recognition, deep fakes, underage data</a:t>
            </a:r>
            <a:endParaRPr lang="en-US" sz="1100" dirty="0"/>
          </a:p>
        </p:txBody>
      </p:sp>
      <p:sp>
        <p:nvSpPr>
          <p:cNvPr id="15" name="Shape 9"/>
          <p:cNvSpPr/>
          <p:nvPr/>
        </p:nvSpPr>
        <p:spPr>
          <a:xfrm>
            <a:off x="661475" y="4658122"/>
            <a:ext cx="10868745" cy="471190"/>
          </a:xfrm>
          <a:prstGeom prst="roundRect">
            <a:avLst>
              <a:gd name="adj" fmla="val 4513"/>
            </a:avLst>
          </a:prstGeom>
          <a:solidFill>
            <a:srgbClr val="D7F4E4"/>
          </a:solidFill>
          <a:ln/>
        </p:spPr>
      </p:sp>
      <p:pic>
        <p:nvPicPr>
          <p:cNvPr id="16" name="Image 4" descr="preencoded.png">    </p:cNvPr>
          <p:cNvPicPr>
            <a:picLocks noChangeAspect="1"/>
          </p:cNvPicPr>
          <p:nvPr/>
        </p:nvPicPr>
        <p:blipFill>
          <a:blip r:embed="rId9"/>
          <a:stretch>
            <a:fillRect/>
          </a:stretch>
        </p:blipFill>
        <p:spPr>
          <a:xfrm>
            <a:off x="803156" y="4850904"/>
            <a:ext cx="177200" cy="141684"/>
          </a:xfrm>
          <a:prstGeom prst="rect">
            <a:avLst/>
          </a:prstGeom>
        </p:spPr>
      </p:pic>
      <p:sp>
        <p:nvSpPr>
          <p:cNvPr id="17" name="Text 10"/>
          <p:cNvSpPr/>
          <p:nvPr/>
        </p:nvSpPr>
        <p:spPr>
          <a:xfrm>
            <a:off x="1122037" y="4799806"/>
            <a:ext cx="10876087" cy="198438"/>
          </a:xfrm>
          <a:prstGeom prst="rect">
            <a:avLst/>
          </a:prstGeom>
          <a:noFill/>
          <a:ln/>
        </p:spPr>
        <p:txBody>
          <a:bodyPr wrap="none" lIns="0" tIns="0" rIns="0" bIns="0" rtlCol="0" anchor="t"/>
          <a:lstStyle/>
          <a:p>
            <a:pPr algn="l" indent="0" marL="0">
              <a:lnSpc>
                <a:spcPct val="117000"/>
              </a:lnSpc>
              <a:buNone/>
            </a:pPr>
            <a:r>
              <a:rPr lang="en-US" sz="1100" dirty="0">
                <a:solidFill>
                  <a:srgbClr val="000000"/>
                </a:solidFill>
                <a:latin typeface="Lora" pitchFamily="34" charset="0"/>
                <a:ea typeface="Lora" pitchFamily="34" charset="-122"/>
                <a:cs typeface="Lora" pitchFamily="34" charset="-120"/>
              </a:rPr>
              <a:t>AI aids cross-selling, upselling, forecasting, and automating repetitive tasks — but ethical boundaries apply.</a:t>
            </a:r>
            <a:endParaRPr lang="en-US" sz="11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nvSpPr>
        <p:spPr>
          <a:xfrm>
            <a:off x="661475" y="1581944"/>
            <a:ext cx="5141387" cy="383977"/>
          </a:xfrm>
          <a:prstGeom prst="rect">
            <a:avLst/>
          </a:prstGeom>
          <a:noFill/>
          <a:ln/>
        </p:spPr>
        <p:txBody>
          <a:bodyPr wrap="none" lIns="0" tIns="0" rIns="0" bIns="0" rtlCol="0" anchor="t"/>
          <a:lstStyle/>
          <a:p>
            <a:pPr algn="l" indent="0" marL="0">
              <a:lnSpc>
                <a:spcPct val="104000"/>
              </a:lnSpc>
              <a:buNone/>
            </a:pPr>
            <a:r>
              <a:rPr lang="en-US" sz="2400" dirty="0">
                <a:solidFill>
                  <a:srgbClr val="233E32"/>
                </a:solidFill>
                <a:latin typeface="Alice" pitchFamily="34" charset="0"/>
                <a:ea typeface="Alice" pitchFamily="34" charset="-122"/>
                <a:cs typeface="Alice" pitchFamily="34" charset="-120"/>
              </a:rPr>
              <a:t>Online &amp; Email Direct Marketing</a:t>
            </a:r>
            <a:endParaRPr lang="en-US" sz="2400" dirty="0"/>
          </a:p>
        </p:txBody>
      </p:sp>
      <p:sp>
        <p:nvSpPr>
          <p:cNvPr id="3" name="Text 1"/>
          <p:cNvSpPr/>
          <p:nvPr/>
        </p:nvSpPr>
        <p:spPr>
          <a:xfrm>
            <a:off x="661475" y="2125563"/>
            <a:ext cx="11478330" cy="162123"/>
          </a:xfrm>
          <a:prstGeom prst="rect">
            <a:avLst/>
          </a:prstGeom>
          <a:noFill/>
          <a:ln/>
        </p:spPr>
        <p:txBody>
          <a:bodyPr wrap="none" lIns="0" tIns="0" rIns="0" bIns="0" rtlCol="0" anchor="t"/>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Harnessing digital channels for targeted and measurable campaigns.</a:t>
            </a:r>
            <a:endParaRPr lang="en-US" sz="950" dirty="0"/>
          </a:p>
        </p:txBody>
      </p:sp>
      <p:sp>
        <p:nvSpPr>
          <p:cNvPr id="4" name="Shape 2"/>
          <p:cNvSpPr/>
          <p:nvPr/>
        </p:nvSpPr>
        <p:spPr>
          <a:xfrm>
            <a:off x="661475" y="2377480"/>
            <a:ext cx="3569702" cy="1257995"/>
          </a:xfrm>
          <a:prstGeom prst="roundRect">
            <a:avLst>
              <a:gd name="adj" fmla="val 1465"/>
            </a:avLst>
          </a:prstGeom>
          <a:solidFill>
            <a:srgbClr val="F0EDE6"/>
          </a:solidFill>
          <a:ln/>
        </p:spPr>
      </p:sp>
      <p:sp>
        <p:nvSpPr>
          <p:cNvPr id="5" name="Shape 3"/>
          <p:cNvSpPr/>
          <p:nvPr/>
        </p:nvSpPr>
        <p:spPr>
          <a:xfrm>
            <a:off x="784305" y="2500313"/>
            <a:ext cx="368489" cy="368498"/>
          </a:xfrm>
          <a:prstGeom prst="ellipse">
            <a:avLst/>
          </a:prstGeom>
          <a:solidFill>
            <a:srgbClr val="1B5F39"/>
          </a:solidFill>
          <a:ln/>
        </p:spPr>
      </p:sp>
      <p:pic>
        <p:nvPicPr>
          <p:cNvPr id="6"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885604" y="2601615"/>
            <a:ext cx="165790" cy="165795"/>
          </a:xfrm>
          <a:prstGeom prst="rect">
            <a:avLst/>
          </a:prstGeom>
        </p:spPr>
      </p:pic>
      <p:sp>
        <p:nvSpPr>
          <p:cNvPr id="7" name="Text 4"/>
          <p:cNvSpPr/>
          <p:nvPr/>
        </p:nvSpPr>
        <p:spPr>
          <a:xfrm>
            <a:off x="784305" y="2948583"/>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Email Campaigns</a:t>
            </a:r>
            <a:endParaRPr lang="en-US" sz="1200" dirty="0"/>
          </a:p>
        </p:txBody>
      </p:sp>
      <p:sp>
        <p:nvSpPr>
          <p:cNvPr id="8" name="Text 5"/>
          <p:cNvSpPr/>
          <p:nvPr/>
        </p:nvSpPr>
        <p:spPr>
          <a:xfrm>
            <a:off x="784305" y="3188395"/>
            <a:ext cx="3324043"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Personalized messages, newsletters, and promotional offers to subscribers.</a:t>
            </a:r>
            <a:endParaRPr lang="en-US" sz="950" dirty="0"/>
          </a:p>
        </p:txBody>
      </p:sp>
      <p:sp>
        <p:nvSpPr>
          <p:cNvPr id="9" name="Shape 6"/>
          <p:cNvSpPr/>
          <p:nvPr/>
        </p:nvSpPr>
        <p:spPr>
          <a:xfrm>
            <a:off x="4310947" y="2377480"/>
            <a:ext cx="3569702" cy="1257995"/>
          </a:xfrm>
          <a:prstGeom prst="roundRect">
            <a:avLst>
              <a:gd name="adj" fmla="val 1465"/>
            </a:avLst>
          </a:prstGeom>
          <a:solidFill>
            <a:srgbClr val="F0EDE6"/>
          </a:solidFill>
          <a:ln/>
        </p:spPr>
      </p:sp>
      <p:sp>
        <p:nvSpPr>
          <p:cNvPr id="10" name="Shape 7"/>
          <p:cNvSpPr/>
          <p:nvPr/>
        </p:nvSpPr>
        <p:spPr>
          <a:xfrm>
            <a:off x="4433777" y="2500313"/>
            <a:ext cx="368489" cy="368498"/>
          </a:xfrm>
          <a:prstGeom prst="ellipse">
            <a:avLst/>
          </a:prstGeom>
          <a:solidFill>
            <a:srgbClr val="1B5F39"/>
          </a:solidFill>
          <a:ln/>
        </p:spPr>
      </p:sp>
      <p:pic>
        <p:nvPicPr>
          <p:cNvPr id="11"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35076" y="2601615"/>
            <a:ext cx="165790" cy="165795"/>
          </a:xfrm>
          <a:prstGeom prst="rect">
            <a:avLst/>
          </a:prstGeom>
        </p:spPr>
      </p:pic>
      <p:sp>
        <p:nvSpPr>
          <p:cNvPr id="12" name="Text 8"/>
          <p:cNvSpPr/>
          <p:nvPr/>
        </p:nvSpPr>
        <p:spPr>
          <a:xfrm>
            <a:off x="4433777" y="2948583"/>
            <a:ext cx="1714656"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Search Engine Marketing</a:t>
            </a:r>
            <a:endParaRPr lang="en-US" sz="1200" dirty="0"/>
          </a:p>
        </p:txBody>
      </p:sp>
      <p:sp>
        <p:nvSpPr>
          <p:cNvPr id="13" name="Text 9"/>
          <p:cNvSpPr/>
          <p:nvPr/>
        </p:nvSpPr>
        <p:spPr>
          <a:xfrm>
            <a:off x="4433777" y="3188395"/>
            <a:ext cx="3324043"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Paid ads on search results pages, driving immediate traffic and leads.</a:t>
            </a:r>
            <a:endParaRPr lang="en-US" sz="950" dirty="0"/>
          </a:p>
        </p:txBody>
      </p:sp>
      <p:sp>
        <p:nvSpPr>
          <p:cNvPr id="14" name="Shape 10"/>
          <p:cNvSpPr/>
          <p:nvPr/>
        </p:nvSpPr>
        <p:spPr>
          <a:xfrm>
            <a:off x="7960419" y="2377480"/>
            <a:ext cx="3569801" cy="1257995"/>
          </a:xfrm>
          <a:prstGeom prst="roundRect">
            <a:avLst>
              <a:gd name="adj" fmla="val 1465"/>
            </a:avLst>
          </a:prstGeom>
          <a:solidFill>
            <a:srgbClr val="F0EDE6"/>
          </a:solidFill>
          <a:ln/>
        </p:spPr>
      </p:sp>
      <p:sp>
        <p:nvSpPr>
          <p:cNvPr id="15" name="Shape 11"/>
          <p:cNvSpPr/>
          <p:nvPr/>
        </p:nvSpPr>
        <p:spPr>
          <a:xfrm>
            <a:off x="8083249" y="2500313"/>
            <a:ext cx="368489" cy="368498"/>
          </a:xfrm>
          <a:prstGeom prst="ellipse">
            <a:avLst/>
          </a:prstGeom>
          <a:solidFill>
            <a:srgbClr val="1B5F39"/>
          </a:solidFill>
          <a:ln/>
        </p:spPr>
      </p:sp>
      <p:pic>
        <p:nvPicPr>
          <p:cNvPr id="16"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184548" y="2601615"/>
            <a:ext cx="165790" cy="165795"/>
          </a:xfrm>
          <a:prstGeom prst="rect">
            <a:avLst/>
          </a:prstGeom>
        </p:spPr>
      </p:pic>
      <p:sp>
        <p:nvSpPr>
          <p:cNvPr id="17" name="Text 12"/>
          <p:cNvSpPr/>
          <p:nvPr/>
        </p:nvSpPr>
        <p:spPr>
          <a:xfrm>
            <a:off x="8083249" y="2948583"/>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Social Media Ads</a:t>
            </a:r>
            <a:endParaRPr lang="en-US" sz="1200" dirty="0"/>
          </a:p>
        </p:txBody>
      </p:sp>
      <p:sp>
        <p:nvSpPr>
          <p:cNvPr id="18" name="Text 13"/>
          <p:cNvSpPr/>
          <p:nvPr/>
        </p:nvSpPr>
        <p:spPr>
          <a:xfrm>
            <a:off x="8083249" y="3188395"/>
            <a:ext cx="3324142"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Highly targeted campaigns on platforms like Facebook, Instagram, and LinkedIn.</a:t>
            </a:r>
            <a:endParaRPr lang="en-US" sz="950" dirty="0"/>
          </a:p>
        </p:txBody>
      </p:sp>
      <p:sp>
        <p:nvSpPr>
          <p:cNvPr id="19" name="Shape 14"/>
          <p:cNvSpPr/>
          <p:nvPr/>
        </p:nvSpPr>
        <p:spPr>
          <a:xfrm>
            <a:off x="661475" y="3715246"/>
            <a:ext cx="5394488" cy="1095871"/>
          </a:xfrm>
          <a:prstGeom prst="roundRect">
            <a:avLst>
              <a:gd name="adj" fmla="val 1682"/>
            </a:avLst>
          </a:prstGeom>
          <a:solidFill>
            <a:srgbClr val="F0EDE6"/>
          </a:solidFill>
          <a:ln/>
        </p:spPr>
      </p:sp>
      <p:sp>
        <p:nvSpPr>
          <p:cNvPr id="20" name="Shape 15"/>
          <p:cNvSpPr/>
          <p:nvPr/>
        </p:nvSpPr>
        <p:spPr>
          <a:xfrm>
            <a:off x="784305" y="3838079"/>
            <a:ext cx="368489" cy="368498"/>
          </a:xfrm>
          <a:prstGeom prst="ellipse">
            <a:avLst/>
          </a:prstGeom>
          <a:solidFill>
            <a:srgbClr val="1B5F39"/>
          </a:solidFill>
          <a:ln/>
        </p:spPr>
      </p:sp>
      <p:pic>
        <p:nvPicPr>
          <p:cNvPr id="21"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85604" y="3939381"/>
            <a:ext cx="165790" cy="165795"/>
          </a:xfrm>
          <a:prstGeom prst="rect">
            <a:avLst/>
          </a:prstGeom>
        </p:spPr>
      </p:pic>
      <p:sp>
        <p:nvSpPr>
          <p:cNvPr id="22" name="Text 16"/>
          <p:cNvSpPr/>
          <p:nvPr/>
        </p:nvSpPr>
        <p:spPr>
          <a:xfrm>
            <a:off x="784305" y="4286349"/>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Retargeting</a:t>
            </a:r>
            <a:endParaRPr lang="en-US" sz="1200" dirty="0"/>
          </a:p>
        </p:txBody>
      </p:sp>
      <p:sp>
        <p:nvSpPr>
          <p:cNvPr id="23" name="Text 17"/>
          <p:cNvSpPr/>
          <p:nvPr/>
        </p:nvSpPr>
        <p:spPr>
          <a:xfrm>
            <a:off x="784305" y="4526161"/>
            <a:ext cx="5148828" cy="162123"/>
          </a:xfrm>
          <a:prstGeom prst="rect">
            <a:avLst/>
          </a:prstGeom>
          <a:noFill/>
          <a:ln/>
        </p:spPr>
        <p:txBody>
          <a:bodyPr wrap="none" lIns="0" tIns="0" rIns="0" bIns="0" rtlCol="0" anchor="t"/>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Re-engaging website visitors with tailored ads across various platforms.</a:t>
            </a:r>
            <a:endParaRPr lang="en-US" sz="950" dirty="0"/>
          </a:p>
        </p:txBody>
      </p:sp>
      <p:sp>
        <p:nvSpPr>
          <p:cNvPr id="24" name="Shape 18"/>
          <p:cNvSpPr/>
          <p:nvPr/>
        </p:nvSpPr>
        <p:spPr>
          <a:xfrm>
            <a:off x="6135732" y="3715246"/>
            <a:ext cx="5394488" cy="1095871"/>
          </a:xfrm>
          <a:prstGeom prst="roundRect">
            <a:avLst>
              <a:gd name="adj" fmla="val 1682"/>
            </a:avLst>
          </a:prstGeom>
          <a:solidFill>
            <a:srgbClr val="F0EDE6"/>
          </a:solidFill>
          <a:ln/>
        </p:spPr>
      </p:sp>
      <p:sp>
        <p:nvSpPr>
          <p:cNvPr id="25" name="Shape 19"/>
          <p:cNvSpPr/>
          <p:nvPr/>
        </p:nvSpPr>
        <p:spPr>
          <a:xfrm>
            <a:off x="6258562" y="3838079"/>
            <a:ext cx="368489" cy="368498"/>
          </a:xfrm>
          <a:prstGeom prst="ellipse">
            <a:avLst/>
          </a:prstGeom>
          <a:solidFill>
            <a:srgbClr val="1B5F39"/>
          </a:solidFill>
          <a:ln/>
        </p:spPr>
      </p:sp>
      <p:pic>
        <p:nvPicPr>
          <p:cNvPr id="26"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359862" y="3939381"/>
            <a:ext cx="165790" cy="165795"/>
          </a:xfrm>
          <a:prstGeom prst="rect">
            <a:avLst/>
          </a:prstGeom>
        </p:spPr>
      </p:pic>
      <p:sp>
        <p:nvSpPr>
          <p:cNvPr id="27" name="Text 20"/>
          <p:cNvSpPr/>
          <p:nvPr/>
        </p:nvSpPr>
        <p:spPr>
          <a:xfrm>
            <a:off x="6258562" y="4286349"/>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Landing Pages</a:t>
            </a:r>
            <a:endParaRPr lang="en-US" sz="1200" dirty="0"/>
          </a:p>
        </p:txBody>
      </p:sp>
      <p:sp>
        <p:nvSpPr>
          <p:cNvPr id="28" name="Text 21"/>
          <p:cNvSpPr/>
          <p:nvPr/>
        </p:nvSpPr>
        <p:spPr>
          <a:xfrm>
            <a:off x="6258562" y="4526161"/>
            <a:ext cx="5148828" cy="162123"/>
          </a:xfrm>
          <a:prstGeom prst="rect">
            <a:avLst/>
          </a:prstGeom>
          <a:noFill/>
          <a:ln/>
        </p:spPr>
        <p:txBody>
          <a:bodyPr wrap="none" lIns="0" tIns="0" rIns="0" bIns="0" rtlCol="0" anchor="t"/>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Dedicated pages optimized for conversion, capturing specific campaign actions.</a:t>
            </a:r>
            <a:endParaRPr lang="en-US" sz="950" dirty="0"/>
          </a:p>
        </p:txBody>
      </p:sp>
      <p:sp>
        <p:nvSpPr>
          <p:cNvPr id="29" name="Shape 22"/>
          <p:cNvSpPr/>
          <p:nvPr/>
        </p:nvSpPr>
        <p:spPr>
          <a:xfrm>
            <a:off x="661475" y="4900910"/>
            <a:ext cx="10868745" cy="375047"/>
          </a:xfrm>
          <a:prstGeom prst="roundRect">
            <a:avLst>
              <a:gd name="adj" fmla="val 4914"/>
            </a:avLst>
          </a:prstGeom>
          <a:solidFill>
            <a:srgbClr val="B6D6FC"/>
          </a:solidFill>
          <a:ln/>
        </p:spPr>
      </p:sp>
      <p:pic>
        <p:nvPicPr>
          <p:cNvPr id="30" name="Image 5" descr="preencoded.png">    </p:cNvPr>
          <p:cNvPicPr>
            <a:picLocks noChangeAspect="1"/>
          </p:cNvPicPr>
          <p:nvPr/>
        </p:nvPicPr>
        <p:blipFill>
          <a:blip r:embed="rId11"/>
          <a:stretch>
            <a:fillRect/>
          </a:stretch>
        </p:blipFill>
        <p:spPr>
          <a:xfrm>
            <a:off x="784305" y="5061148"/>
            <a:ext cx="153488" cy="122833"/>
          </a:xfrm>
          <a:prstGeom prst="rect">
            <a:avLst/>
          </a:prstGeom>
        </p:spPr>
      </p:pic>
      <p:sp>
        <p:nvSpPr>
          <p:cNvPr id="31" name="Text 23"/>
          <p:cNvSpPr/>
          <p:nvPr/>
        </p:nvSpPr>
        <p:spPr>
          <a:xfrm>
            <a:off x="1060622" y="5011341"/>
            <a:ext cx="10956353" cy="162123"/>
          </a:xfrm>
          <a:prstGeom prst="rect">
            <a:avLst/>
          </a:prstGeom>
          <a:noFill/>
          <a:ln/>
        </p:spPr>
        <p:txBody>
          <a:bodyPr wrap="none" lIns="0" tIns="0" rIns="0" bIns="0" rtlCol="0" anchor="t"/>
          <a:lstStyle/>
          <a:p>
            <a:pPr algn="l" indent="0" marL="0">
              <a:lnSpc>
                <a:spcPct val="110000"/>
              </a:lnSpc>
              <a:buNone/>
            </a:pPr>
            <a:r>
              <a:rPr lang="en-US" sz="950" dirty="0">
                <a:solidFill>
                  <a:srgbClr val="000000"/>
                </a:solidFill>
                <a:latin typeface="Lora" pitchFamily="34" charset="0"/>
                <a:ea typeface="Lora" pitchFamily="34" charset="-122"/>
                <a:cs typeface="Lora" pitchFamily="34" charset="-120"/>
              </a:rPr>
              <a:t>Email campaigns boast an average </a:t>
            </a:r>
            <a:pPr algn="l" indent="0" marL="0">
              <a:lnSpc>
                <a:spcPct val="110000"/>
              </a:lnSpc>
              <a:buNone/>
            </a:pPr>
            <a:r>
              <a:rPr lang="en-US" sz="950" b="1" dirty="0">
                <a:solidFill>
                  <a:srgbClr val="000000"/>
                </a:solidFill>
                <a:latin typeface="Lora Bold" pitchFamily="34" charset="0"/>
                <a:ea typeface="Lora Bold" pitchFamily="34" charset="-122"/>
                <a:cs typeface="Lora Bold" pitchFamily="34" charset="-120"/>
              </a:rPr>
              <a:t>15-25% open rate</a:t>
            </a:r>
            <a:pPr algn="l" indent="0" marL="0">
              <a:lnSpc>
                <a:spcPct val="110000"/>
              </a:lnSpc>
              <a:buNone/>
            </a:pPr>
            <a:r>
              <a:rPr lang="en-US" sz="950" dirty="0">
                <a:solidFill>
                  <a:srgbClr val="000000"/>
                </a:solidFill>
                <a:latin typeface="Lora" pitchFamily="34" charset="0"/>
                <a:ea typeface="Lora" pitchFamily="34" charset="-122"/>
                <a:cs typeface="Lora" pitchFamily="34" charset="-120"/>
              </a:rPr>
              <a:t> and an impressive </a:t>
            </a:r>
            <a:pPr algn="l" indent="0" marL="0">
              <a:lnSpc>
                <a:spcPct val="110000"/>
              </a:lnSpc>
              <a:buNone/>
            </a:pPr>
            <a:r>
              <a:rPr lang="en-US" sz="950" b="1" dirty="0">
                <a:solidFill>
                  <a:srgbClr val="000000"/>
                </a:solidFill>
                <a:latin typeface="Lora Bold" pitchFamily="34" charset="0"/>
                <a:ea typeface="Lora Bold" pitchFamily="34" charset="-122"/>
                <a:cs typeface="Lora Bold" pitchFamily="34" charset="-120"/>
              </a:rPr>
              <a:t>$36 ROI for every $1 spent</a:t>
            </a:r>
            <a:pPr algn="l" indent="0" marL="0">
              <a:lnSpc>
                <a:spcPct val="110000"/>
              </a:lnSpc>
              <a:buNone/>
            </a:pPr>
            <a:r>
              <a:rPr lang="en-US" sz="950" dirty="0">
                <a:solidFill>
                  <a:srgbClr val="000000"/>
                </a:solidFill>
                <a:latin typeface="Lora" pitchFamily="34" charset="0"/>
                <a:ea typeface="Lora" pitchFamily="34" charset="-122"/>
                <a:cs typeface="Lora" pitchFamily="34" charset="-120"/>
              </a:rPr>
              <a:t>.</a:t>
            </a:r>
            <a:endParaRPr lang="en-US" sz="95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nvSpPr>
        <p:spPr>
          <a:xfrm>
            <a:off x="661475" y="1182886"/>
            <a:ext cx="5109836" cy="383977"/>
          </a:xfrm>
          <a:prstGeom prst="rect">
            <a:avLst/>
          </a:prstGeom>
          <a:noFill/>
          <a:ln/>
        </p:spPr>
        <p:txBody>
          <a:bodyPr wrap="none" lIns="0" tIns="0" rIns="0" bIns="0" rtlCol="0" anchor="t"/>
          <a:lstStyle/>
          <a:p>
            <a:pPr algn="l" indent="0" marL="0">
              <a:lnSpc>
                <a:spcPct val="104000"/>
              </a:lnSpc>
              <a:buNone/>
            </a:pPr>
            <a:r>
              <a:rPr lang="en-US" sz="2400" dirty="0">
                <a:solidFill>
                  <a:srgbClr val="233E32"/>
                </a:solidFill>
                <a:latin typeface="Alice" pitchFamily="34" charset="0"/>
                <a:ea typeface="Alice" pitchFamily="34" charset="-122"/>
                <a:cs typeface="Alice" pitchFamily="34" charset="-120"/>
              </a:rPr>
              <a:t>Lifetime Value: 5 Ways to Grow It</a:t>
            </a:r>
            <a:endParaRPr lang="en-US" sz="2400" dirty="0"/>
          </a:p>
        </p:txBody>
      </p:sp>
      <p:sp>
        <p:nvSpPr>
          <p:cNvPr id="3" name="Shape 1"/>
          <p:cNvSpPr/>
          <p:nvPr/>
        </p:nvSpPr>
        <p:spPr>
          <a:xfrm>
            <a:off x="661475" y="1726505"/>
            <a:ext cx="1086815" cy="647601"/>
          </a:xfrm>
          <a:prstGeom prst="roundRect">
            <a:avLst>
              <a:gd name="adj" fmla="val 2846"/>
            </a:avLst>
          </a:prstGeom>
          <a:solidFill>
            <a:srgbClr val="F0EDE6"/>
          </a:solidFill>
          <a:ln/>
        </p:spPr>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1118465" y="1963837"/>
            <a:ext cx="172736" cy="172740"/>
          </a:xfrm>
          <a:prstGeom prst="rect">
            <a:avLst/>
          </a:prstGeom>
        </p:spPr>
      </p:pic>
      <p:sp>
        <p:nvSpPr>
          <p:cNvPr id="5" name="Text 2"/>
          <p:cNvSpPr/>
          <p:nvPr/>
        </p:nvSpPr>
        <p:spPr>
          <a:xfrm>
            <a:off x="1871120" y="1849338"/>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Reduce Marcom Costs</a:t>
            </a:r>
            <a:endParaRPr lang="en-US" sz="1200" dirty="0"/>
          </a:p>
        </p:txBody>
      </p:sp>
      <p:sp>
        <p:nvSpPr>
          <p:cNvPr id="6" name="Text 3"/>
          <p:cNvSpPr/>
          <p:nvPr/>
        </p:nvSpPr>
        <p:spPr>
          <a:xfrm>
            <a:off x="1871120" y="2089150"/>
            <a:ext cx="9536271" cy="162123"/>
          </a:xfrm>
          <a:prstGeom prst="rect">
            <a:avLst/>
          </a:prstGeom>
          <a:noFill/>
          <a:ln/>
        </p:spPr>
        <p:txBody>
          <a:bodyPr wrap="none" lIns="0" tIns="0" rIns="0" bIns="0" rtlCol="0" anchor="t"/>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Direct advertising more productive than mass media</a:t>
            </a:r>
            <a:endParaRPr lang="en-US" sz="950" dirty="0"/>
          </a:p>
        </p:txBody>
      </p:sp>
      <p:sp>
        <p:nvSpPr>
          <p:cNvPr id="7" name="Shape 4"/>
          <p:cNvSpPr/>
          <p:nvPr/>
        </p:nvSpPr>
        <p:spPr>
          <a:xfrm>
            <a:off x="1809705" y="2370931"/>
            <a:ext cx="9659101" cy="6350"/>
          </a:xfrm>
          <a:prstGeom prst="roundRect">
            <a:avLst>
              <a:gd name="adj" fmla="val 290225"/>
            </a:avLst>
          </a:prstGeom>
          <a:solidFill>
            <a:srgbClr val="D6D3CC"/>
          </a:solidFill>
          <a:ln/>
        </p:spPr>
      </p:sp>
      <p:sp>
        <p:nvSpPr>
          <p:cNvPr id="8" name="Shape 5"/>
          <p:cNvSpPr/>
          <p:nvPr/>
        </p:nvSpPr>
        <p:spPr>
          <a:xfrm>
            <a:off x="661475" y="2435523"/>
            <a:ext cx="2173729" cy="647601"/>
          </a:xfrm>
          <a:prstGeom prst="roundRect">
            <a:avLst>
              <a:gd name="adj" fmla="val 2846"/>
            </a:avLst>
          </a:prstGeom>
          <a:solidFill>
            <a:srgbClr val="F0EDE6"/>
          </a:solidFill>
          <a:ln/>
        </p:spPr>
      </p:sp>
      <p:pic>
        <p:nvPicPr>
          <p:cNvPr id="9"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661972" y="2672854"/>
            <a:ext cx="172736" cy="172740"/>
          </a:xfrm>
          <a:prstGeom prst="rect">
            <a:avLst/>
          </a:prstGeom>
        </p:spPr>
      </p:pic>
      <p:sp>
        <p:nvSpPr>
          <p:cNvPr id="10" name="Text 6"/>
          <p:cNvSpPr/>
          <p:nvPr/>
        </p:nvSpPr>
        <p:spPr>
          <a:xfrm>
            <a:off x="2958034" y="2558355"/>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Cut Direct Costs</a:t>
            </a:r>
            <a:endParaRPr lang="en-US" sz="1200" dirty="0"/>
          </a:p>
        </p:txBody>
      </p:sp>
      <p:sp>
        <p:nvSpPr>
          <p:cNvPr id="11" name="Text 7"/>
          <p:cNvSpPr/>
          <p:nvPr/>
        </p:nvSpPr>
        <p:spPr>
          <a:xfrm>
            <a:off x="2958034" y="2798167"/>
            <a:ext cx="8449357" cy="162123"/>
          </a:xfrm>
          <a:prstGeom prst="rect">
            <a:avLst/>
          </a:prstGeom>
          <a:noFill/>
          <a:ln/>
        </p:spPr>
        <p:txBody>
          <a:bodyPr wrap="none" lIns="0" tIns="0" rIns="0" bIns="0" rtlCol="0" anchor="t"/>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Bypass intermediaries via direct marketing</a:t>
            </a:r>
            <a:endParaRPr lang="en-US" sz="950" dirty="0"/>
          </a:p>
        </p:txBody>
      </p:sp>
      <p:sp>
        <p:nvSpPr>
          <p:cNvPr id="12" name="Shape 8"/>
          <p:cNvSpPr/>
          <p:nvPr/>
        </p:nvSpPr>
        <p:spPr>
          <a:xfrm>
            <a:off x="2896619" y="3079948"/>
            <a:ext cx="8572186" cy="6350"/>
          </a:xfrm>
          <a:prstGeom prst="roundRect">
            <a:avLst>
              <a:gd name="adj" fmla="val 290225"/>
            </a:avLst>
          </a:prstGeom>
          <a:solidFill>
            <a:srgbClr val="D6D3CC"/>
          </a:solidFill>
          <a:ln/>
        </p:spPr>
      </p:sp>
      <p:sp>
        <p:nvSpPr>
          <p:cNvPr id="13" name="Shape 9"/>
          <p:cNvSpPr/>
          <p:nvPr/>
        </p:nvSpPr>
        <p:spPr>
          <a:xfrm>
            <a:off x="661475" y="3144540"/>
            <a:ext cx="3260544" cy="647601"/>
          </a:xfrm>
          <a:prstGeom prst="roundRect">
            <a:avLst>
              <a:gd name="adj" fmla="val 2846"/>
            </a:avLst>
          </a:prstGeom>
          <a:solidFill>
            <a:srgbClr val="F0EDE6"/>
          </a:solidFill>
          <a:ln/>
        </p:spPr>
      </p:sp>
      <p:pic>
        <p:nvPicPr>
          <p:cNvPr id="14"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205379" y="3381871"/>
            <a:ext cx="172736" cy="172740"/>
          </a:xfrm>
          <a:prstGeom prst="rect">
            <a:avLst/>
          </a:prstGeom>
        </p:spPr>
      </p:pic>
      <p:sp>
        <p:nvSpPr>
          <p:cNvPr id="15" name="Text 10"/>
          <p:cNvSpPr/>
          <p:nvPr/>
        </p:nvSpPr>
        <p:spPr>
          <a:xfrm>
            <a:off x="4044849" y="3267373"/>
            <a:ext cx="1801073"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Increase Purchase Volume</a:t>
            </a:r>
            <a:endParaRPr lang="en-US" sz="1200" dirty="0"/>
          </a:p>
        </p:txBody>
      </p:sp>
      <p:sp>
        <p:nvSpPr>
          <p:cNvPr id="16" name="Text 11"/>
          <p:cNvSpPr/>
          <p:nvPr/>
        </p:nvSpPr>
        <p:spPr>
          <a:xfrm>
            <a:off x="4044849" y="3507184"/>
            <a:ext cx="7362542" cy="162123"/>
          </a:xfrm>
          <a:prstGeom prst="rect">
            <a:avLst/>
          </a:prstGeom>
          <a:noFill/>
          <a:ln/>
        </p:spPr>
        <p:txBody>
          <a:bodyPr wrap="none" lIns="0" tIns="0" rIns="0" bIns="0" rtlCol="0" anchor="t"/>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Encourage existing customers to buy more</a:t>
            </a:r>
            <a:endParaRPr lang="en-US" sz="950" dirty="0"/>
          </a:p>
        </p:txBody>
      </p:sp>
      <p:sp>
        <p:nvSpPr>
          <p:cNvPr id="17" name="Shape 12"/>
          <p:cNvSpPr/>
          <p:nvPr/>
        </p:nvSpPr>
        <p:spPr>
          <a:xfrm>
            <a:off x="3983434" y="3788966"/>
            <a:ext cx="7485371" cy="6350"/>
          </a:xfrm>
          <a:prstGeom prst="roundRect">
            <a:avLst>
              <a:gd name="adj" fmla="val 290225"/>
            </a:avLst>
          </a:prstGeom>
          <a:solidFill>
            <a:srgbClr val="D6D3CC"/>
          </a:solidFill>
          <a:ln/>
        </p:spPr>
      </p:sp>
      <p:sp>
        <p:nvSpPr>
          <p:cNvPr id="18" name="Shape 13"/>
          <p:cNvSpPr/>
          <p:nvPr/>
        </p:nvSpPr>
        <p:spPr>
          <a:xfrm>
            <a:off x="661475" y="3853557"/>
            <a:ext cx="4347458" cy="647601"/>
          </a:xfrm>
          <a:prstGeom prst="roundRect">
            <a:avLst>
              <a:gd name="adj" fmla="val 2846"/>
            </a:avLst>
          </a:prstGeom>
          <a:solidFill>
            <a:srgbClr val="F0EDE6"/>
          </a:solidFill>
          <a:ln/>
        </p:spPr>
      </p:sp>
      <p:pic>
        <p:nvPicPr>
          <p:cNvPr id="19"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748787" y="4090888"/>
            <a:ext cx="172736" cy="172740"/>
          </a:xfrm>
          <a:prstGeom prst="rect">
            <a:avLst/>
          </a:prstGeom>
        </p:spPr>
      </p:pic>
      <p:sp>
        <p:nvSpPr>
          <p:cNvPr id="20" name="Text 14"/>
          <p:cNvSpPr/>
          <p:nvPr/>
        </p:nvSpPr>
        <p:spPr>
          <a:xfrm>
            <a:off x="5131763" y="3976390"/>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Increase Referral Rate</a:t>
            </a:r>
            <a:endParaRPr lang="en-US" sz="1200" dirty="0"/>
          </a:p>
        </p:txBody>
      </p:sp>
      <p:sp>
        <p:nvSpPr>
          <p:cNvPr id="21" name="Text 15"/>
          <p:cNvSpPr/>
          <p:nvPr/>
        </p:nvSpPr>
        <p:spPr>
          <a:xfrm>
            <a:off x="5131763" y="4216202"/>
            <a:ext cx="6275627" cy="162123"/>
          </a:xfrm>
          <a:prstGeom prst="rect">
            <a:avLst/>
          </a:prstGeom>
          <a:noFill/>
          <a:ln/>
        </p:spPr>
        <p:txBody>
          <a:bodyPr wrap="none" lIns="0" tIns="0" rIns="0" bIns="0" rtlCol="0" anchor="t"/>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Positive WOM turns customers into advocates</a:t>
            </a:r>
            <a:endParaRPr lang="en-US" sz="950" dirty="0"/>
          </a:p>
        </p:txBody>
      </p:sp>
      <p:sp>
        <p:nvSpPr>
          <p:cNvPr id="22" name="Shape 16"/>
          <p:cNvSpPr/>
          <p:nvPr/>
        </p:nvSpPr>
        <p:spPr>
          <a:xfrm>
            <a:off x="5070348" y="4497983"/>
            <a:ext cx="6398457" cy="6350"/>
          </a:xfrm>
          <a:prstGeom prst="roundRect">
            <a:avLst>
              <a:gd name="adj" fmla="val 290225"/>
            </a:avLst>
          </a:prstGeom>
          <a:solidFill>
            <a:srgbClr val="D6D3CC"/>
          </a:solidFill>
          <a:ln/>
        </p:spPr>
      </p:sp>
      <p:sp>
        <p:nvSpPr>
          <p:cNvPr id="23" name="Shape 17"/>
          <p:cNvSpPr/>
          <p:nvPr/>
        </p:nvSpPr>
        <p:spPr>
          <a:xfrm>
            <a:off x="661475" y="4562574"/>
            <a:ext cx="5434373" cy="647601"/>
          </a:xfrm>
          <a:prstGeom prst="roundRect">
            <a:avLst>
              <a:gd name="adj" fmla="val 2846"/>
            </a:avLst>
          </a:prstGeom>
          <a:solidFill>
            <a:srgbClr val="F0EDE6"/>
          </a:solidFill>
          <a:ln/>
        </p:spPr>
      </p:sp>
      <p:pic>
        <p:nvPicPr>
          <p:cNvPr id="24"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292293" y="4799905"/>
            <a:ext cx="172736" cy="172740"/>
          </a:xfrm>
          <a:prstGeom prst="rect">
            <a:avLst/>
          </a:prstGeom>
        </p:spPr>
      </p:pic>
      <p:sp>
        <p:nvSpPr>
          <p:cNvPr id="25" name="Text 18"/>
          <p:cNvSpPr/>
          <p:nvPr/>
        </p:nvSpPr>
        <p:spPr>
          <a:xfrm>
            <a:off x="6218677" y="4685407"/>
            <a:ext cx="1644212"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Increase Retention Rate</a:t>
            </a:r>
            <a:endParaRPr lang="en-US" sz="1200" dirty="0"/>
          </a:p>
        </p:txBody>
      </p:sp>
      <p:sp>
        <p:nvSpPr>
          <p:cNvPr id="26" name="Text 19"/>
          <p:cNvSpPr/>
          <p:nvPr/>
        </p:nvSpPr>
        <p:spPr>
          <a:xfrm>
            <a:off x="6218677" y="4925219"/>
            <a:ext cx="5188713" cy="162123"/>
          </a:xfrm>
          <a:prstGeom prst="rect">
            <a:avLst/>
          </a:prstGeom>
          <a:noFill/>
          <a:ln/>
        </p:spPr>
        <p:txBody>
          <a:bodyPr wrap="none" lIns="0" tIns="0" rIns="0" bIns="0" rtlCol="0" anchor="t"/>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Longer relationships = greater lifetime value</a:t>
            </a:r>
            <a:endParaRPr lang="en-US" sz="950" dirty="0"/>
          </a:p>
        </p:txBody>
      </p:sp>
      <p:sp>
        <p:nvSpPr>
          <p:cNvPr id="27" name="Shape 20"/>
          <p:cNvSpPr/>
          <p:nvPr/>
        </p:nvSpPr>
        <p:spPr>
          <a:xfrm>
            <a:off x="661475" y="5299968"/>
            <a:ext cx="10868745" cy="375047"/>
          </a:xfrm>
          <a:prstGeom prst="roundRect">
            <a:avLst>
              <a:gd name="adj" fmla="val 4914"/>
            </a:avLst>
          </a:prstGeom>
          <a:solidFill>
            <a:srgbClr val="B6D6FC"/>
          </a:solidFill>
          <a:ln/>
        </p:spPr>
      </p:sp>
      <p:pic>
        <p:nvPicPr>
          <p:cNvPr id="28" name="Image 5" descr="preencoded.png">    </p:cNvPr>
          <p:cNvPicPr>
            <a:picLocks noChangeAspect="1"/>
          </p:cNvPicPr>
          <p:nvPr/>
        </p:nvPicPr>
        <p:blipFill>
          <a:blip r:embed="rId11"/>
          <a:stretch>
            <a:fillRect/>
          </a:stretch>
        </p:blipFill>
        <p:spPr>
          <a:xfrm>
            <a:off x="784305" y="5460206"/>
            <a:ext cx="153488" cy="122833"/>
          </a:xfrm>
          <a:prstGeom prst="rect">
            <a:avLst/>
          </a:prstGeom>
        </p:spPr>
      </p:pic>
      <p:sp>
        <p:nvSpPr>
          <p:cNvPr id="29" name="Text 21"/>
          <p:cNvSpPr/>
          <p:nvPr/>
        </p:nvSpPr>
        <p:spPr>
          <a:xfrm>
            <a:off x="1060622" y="5410398"/>
            <a:ext cx="10956353" cy="162123"/>
          </a:xfrm>
          <a:prstGeom prst="rect">
            <a:avLst/>
          </a:prstGeom>
          <a:noFill/>
          <a:ln/>
        </p:spPr>
        <p:txBody>
          <a:bodyPr wrap="none" lIns="0" tIns="0" rIns="0" bIns="0" rtlCol="0" anchor="t"/>
          <a:lstStyle/>
          <a:p>
            <a:pPr algn="l" indent="0" marL="0">
              <a:lnSpc>
                <a:spcPct val="110000"/>
              </a:lnSpc>
              <a:buNone/>
            </a:pPr>
            <a:r>
              <a:rPr lang="en-US" sz="950" dirty="0">
                <a:solidFill>
                  <a:srgbClr val="000000"/>
                </a:solidFill>
                <a:latin typeface="Lora" pitchFamily="34" charset="0"/>
                <a:ea typeface="Lora" pitchFamily="34" charset="-122"/>
                <a:cs typeface="Lora" pitchFamily="34" charset="-120"/>
              </a:rPr>
              <a:t>Email campaigns boast an average </a:t>
            </a:r>
            <a:pPr algn="l" indent="0" marL="0">
              <a:lnSpc>
                <a:spcPct val="110000"/>
              </a:lnSpc>
              <a:buNone/>
            </a:pPr>
            <a:r>
              <a:rPr lang="en-US" sz="950" b="1" dirty="0">
                <a:solidFill>
                  <a:srgbClr val="000000"/>
                </a:solidFill>
                <a:latin typeface="Lora Bold" pitchFamily="34" charset="0"/>
                <a:ea typeface="Lora Bold" pitchFamily="34" charset="-122"/>
                <a:cs typeface="Lora Bold" pitchFamily="34" charset="-120"/>
              </a:rPr>
              <a:t>15-25% open rate</a:t>
            </a:r>
            <a:pPr algn="l" indent="0" marL="0">
              <a:lnSpc>
                <a:spcPct val="110000"/>
              </a:lnSpc>
              <a:buNone/>
            </a:pPr>
            <a:r>
              <a:rPr lang="en-US" sz="950" dirty="0">
                <a:solidFill>
                  <a:srgbClr val="000000"/>
                </a:solidFill>
                <a:latin typeface="Lora" pitchFamily="34" charset="0"/>
                <a:ea typeface="Lora" pitchFamily="34" charset="-122"/>
                <a:cs typeface="Lora" pitchFamily="34" charset="-120"/>
              </a:rPr>
              <a:t> and an impressive </a:t>
            </a:r>
            <a:pPr algn="l" indent="0" marL="0">
              <a:lnSpc>
                <a:spcPct val="110000"/>
              </a:lnSpc>
              <a:buNone/>
            </a:pPr>
            <a:r>
              <a:rPr lang="en-US" sz="950" b="1" dirty="0">
                <a:solidFill>
                  <a:srgbClr val="000000"/>
                </a:solidFill>
                <a:latin typeface="Lora Bold" pitchFamily="34" charset="0"/>
                <a:ea typeface="Lora Bold" pitchFamily="34" charset="-122"/>
                <a:cs typeface="Lora Bold" pitchFamily="34" charset="-120"/>
              </a:rPr>
              <a:t>$36 ROI for every $1 spent</a:t>
            </a:r>
            <a:pPr algn="l" indent="0" marL="0">
              <a:lnSpc>
                <a:spcPct val="110000"/>
              </a:lnSpc>
              <a:buNone/>
            </a:pPr>
            <a:r>
              <a:rPr lang="en-US" sz="950" dirty="0">
                <a:solidFill>
                  <a:srgbClr val="000000"/>
                </a:solidFill>
                <a:latin typeface="Lora" pitchFamily="34" charset="0"/>
                <a:ea typeface="Lora" pitchFamily="34" charset="-122"/>
                <a:cs typeface="Lora" pitchFamily="34" charset="-120"/>
              </a:rPr>
              <a:t>.</a:t>
            </a:r>
            <a:endParaRPr lang="en-US" sz="95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661475" y="1922661"/>
            <a:ext cx="6528232" cy="443012"/>
          </a:xfrm>
          <a:prstGeom prst="rect">
            <a:avLst/>
          </a:prstGeom>
          <a:noFill/>
          <a:ln/>
        </p:spPr>
        <p:txBody>
          <a:bodyPr wrap="none" lIns="0" tIns="0" rIns="0" bIns="0" rtlCol="0" anchor="t"/>
          <a:lstStyle/>
          <a:p>
            <a:pPr algn="l" indent="0" marL="0">
              <a:lnSpc>
                <a:spcPct val="104000"/>
              </a:lnSpc>
              <a:buNone/>
            </a:pPr>
            <a:r>
              <a:rPr lang="en-US" sz="2750" dirty="0">
                <a:solidFill>
                  <a:srgbClr val="233E32"/>
                </a:solidFill>
                <a:latin typeface="Alice" pitchFamily="34" charset="0"/>
                <a:ea typeface="Alice" pitchFamily="34" charset="-122"/>
                <a:cs typeface="Alice" pitchFamily="34" charset="-120"/>
              </a:rPr>
              <a:t>Telemarketing: Outbound &amp; Inbound</a:t>
            </a:r>
            <a:endParaRPr lang="en-US" sz="2750" dirty="0"/>
          </a:p>
        </p:txBody>
      </p:sp>
      <p:sp>
        <p:nvSpPr>
          <p:cNvPr id="3" name="Text 1"/>
          <p:cNvSpPr/>
          <p:nvPr/>
        </p:nvSpPr>
        <p:spPr>
          <a:xfrm>
            <a:off x="661475" y="2578298"/>
            <a:ext cx="11478330" cy="198438"/>
          </a:xfrm>
          <a:prstGeom prst="rect">
            <a:avLst/>
          </a:prstGeom>
          <a:noFill/>
          <a:ln/>
        </p:spPr>
        <p:txBody>
          <a:bodyPr wrap="none" lIns="0" tIns="0" rIns="0" bIns="0" rtlCol="0" anchor="t"/>
          <a:lstStyle/>
          <a:p>
            <a:pPr algn="l" indent="0" marL="0">
              <a:lnSpc>
                <a:spcPct val="117000"/>
              </a:lnSpc>
              <a:buNone/>
            </a:pPr>
            <a:r>
              <a:rPr lang="en-US" sz="1100" b="1" dirty="0">
                <a:solidFill>
                  <a:srgbClr val="2C2821"/>
                </a:solidFill>
                <a:latin typeface="Lora Bold" pitchFamily="34" charset="0"/>
                <a:ea typeface="Lora Bold" pitchFamily="34" charset="-122"/>
                <a:cs typeface="Lora Bold" pitchFamily="34" charset="-120"/>
              </a:rPr>
              <a:t>~8,850</a:t>
            </a:r>
            <a:pPr algn="l" indent="0" marL="0">
              <a:lnSpc>
                <a:spcPct val="117000"/>
              </a:lnSpc>
              <a:buNone/>
            </a:pPr>
            <a:r>
              <a:rPr lang="en-US" sz="1100" dirty="0">
                <a:solidFill>
                  <a:srgbClr val="2C2821"/>
                </a:solidFill>
                <a:latin typeface="Lora" pitchFamily="34" charset="0"/>
                <a:ea typeface="Lora" pitchFamily="34" charset="-122"/>
                <a:cs typeface="Lora" pitchFamily="34" charset="-120"/>
              </a:rPr>
              <a:t> telemarketing companies · </a:t>
            </a:r>
            <a:pPr algn="l" indent="0" marL="0">
              <a:lnSpc>
                <a:spcPct val="117000"/>
              </a:lnSpc>
              <a:buNone/>
            </a:pPr>
            <a:r>
              <a:rPr lang="en-US" sz="1100" b="1" dirty="0">
                <a:solidFill>
                  <a:srgbClr val="2C2821"/>
                </a:solidFill>
                <a:latin typeface="Lora Bold" pitchFamily="34" charset="0"/>
                <a:ea typeface="Lora Bold" pitchFamily="34" charset="-122"/>
                <a:cs typeface="Lora Bold" pitchFamily="34" charset="-120"/>
              </a:rPr>
              <a:t>511,000</a:t>
            </a:r>
            <a:pPr algn="l" indent="0" marL="0">
              <a:lnSpc>
                <a:spcPct val="117000"/>
              </a:lnSpc>
              <a:buNone/>
            </a:pPr>
            <a:r>
              <a:rPr lang="en-US" sz="1100" dirty="0">
                <a:solidFill>
                  <a:srgbClr val="2C2821"/>
                </a:solidFill>
                <a:latin typeface="Lora" pitchFamily="34" charset="0"/>
                <a:ea typeface="Lora" pitchFamily="34" charset="-122"/>
                <a:cs typeface="Lora" pitchFamily="34" charset="-120"/>
              </a:rPr>
              <a:t> workers in the U.S.</a:t>
            </a:r>
            <a:endParaRPr lang="en-US" sz="1100" dirty="0"/>
          </a:p>
        </p:txBody>
      </p:sp>
      <p:sp>
        <p:nvSpPr>
          <p:cNvPr id="4" name="Shape 2"/>
          <p:cNvSpPr/>
          <p:nvPr/>
        </p:nvSpPr>
        <p:spPr>
          <a:xfrm>
            <a:off x="559381" y="2896295"/>
            <a:ext cx="5465626" cy="2039045"/>
          </a:xfrm>
          <a:prstGeom prst="roundRect">
            <a:avLst>
              <a:gd name="adj" fmla="val 1043"/>
            </a:avLst>
          </a:prstGeom>
          <a:solidFill>
            <a:srgbClr val="1B5F39"/>
          </a:solidFill>
          <a:ln/>
        </p:spPr>
      </p:sp>
      <p:sp>
        <p:nvSpPr>
          <p:cNvPr id="5" name="Text 3"/>
          <p:cNvSpPr/>
          <p:nvPr/>
        </p:nvSpPr>
        <p:spPr>
          <a:xfrm>
            <a:off x="701062" y="3002558"/>
            <a:ext cx="2381587" cy="221456"/>
          </a:xfrm>
          <a:prstGeom prst="rect">
            <a:avLst/>
          </a:prstGeom>
          <a:noFill/>
          <a:ln/>
        </p:spPr>
        <p:txBody>
          <a:bodyPr wrap="none" lIns="0" tIns="0" rIns="0" bIns="0" rtlCol="0" anchor="t"/>
          <a:lstStyle/>
          <a:p>
            <a:pPr algn="l" indent="0" marL="0">
              <a:lnSpc>
                <a:spcPct val="104000"/>
              </a:lnSpc>
              <a:buNone/>
            </a:pPr>
            <a:r>
              <a:rPr lang="en-US" sz="1350" dirty="0">
                <a:solidFill>
                  <a:srgbClr val="FFFFFF"/>
                </a:solidFill>
                <a:latin typeface="Alice" pitchFamily="34" charset="0"/>
                <a:ea typeface="Alice" pitchFamily="34" charset="-122"/>
                <a:cs typeface="Alice" pitchFamily="34" charset="-120"/>
              </a:rPr>
              <a:t>Outbound</a:t>
            </a:r>
            <a:endParaRPr lang="en-US" sz="1350" dirty="0"/>
          </a:p>
        </p:txBody>
      </p:sp>
      <p:sp>
        <p:nvSpPr>
          <p:cNvPr id="6" name="Text 4"/>
          <p:cNvSpPr/>
          <p:nvPr/>
        </p:nvSpPr>
        <p:spPr>
          <a:xfrm>
            <a:off x="701062" y="3330277"/>
            <a:ext cx="5182264" cy="1141016"/>
          </a:xfrm>
          <a:prstGeom prst="rect">
            <a:avLst/>
          </a:prstGeom>
          <a:noFill/>
          <a:ln/>
        </p:spPr>
        <p:txBody>
          <a:bodyPr wrap="square" lIns="0" tIns="0" rIns="0" bIns="0" rtlCol="0" anchor="t">
            <a:normAutofit/>
          </a:bodyPr>
          <a:lstStyle/>
          <a:p>
            <a:pPr algn="l" marL="223520" indent="-223520">
              <a:lnSpc>
                <a:spcPct val="117000"/>
              </a:lnSpc>
              <a:buSzPct val="100000"/>
              <a:buChar char="•"/>
            </a:pPr>
            <a:r>
              <a:rPr lang="en-US" sz="1100" dirty="0">
                <a:solidFill>
                  <a:srgbClr val="FFFFFF"/>
                </a:solidFill>
                <a:latin typeface="Lora" pitchFamily="34" charset="0"/>
                <a:ea typeface="Lora" pitchFamily="34" charset="-122"/>
                <a:cs typeface="Lora" pitchFamily="34" charset="-120"/>
              </a:rPr>
              <a:t>Open new accounts</a:t>
            </a:r>
            <a:endParaRPr lang="en-US" sz="1100" dirty="0"/>
          </a:p>
          <a:p>
            <a:pPr algn="l" marL="223520" indent="-223520">
              <a:lnSpc>
                <a:spcPct val="117000"/>
              </a:lnSpc>
              <a:buSzPct val="100000"/>
              <a:buChar char="•"/>
            </a:pPr>
            <a:r>
              <a:rPr lang="en-US" sz="1100" dirty="0">
                <a:solidFill>
                  <a:srgbClr val="FFFFFF"/>
                </a:solidFill>
                <a:latin typeface="Lora" pitchFamily="34" charset="0"/>
                <a:ea typeface="Lora" pitchFamily="34" charset="-122"/>
                <a:cs typeface="Lora" pitchFamily="34" charset="-120"/>
              </a:rPr>
              <a:t>Qualify advertising leads</a:t>
            </a:r>
            <a:endParaRPr lang="en-US" sz="1100" dirty="0"/>
          </a:p>
          <a:p>
            <a:pPr algn="l" marL="223520" indent="-223520">
              <a:lnSpc>
                <a:spcPct val="117000"/>
              </a:lnSpc>
              <a:buSzPct val="100000"/>
              <a:buChar char="•"/>
            </a:pPr>
            <a:r>
              <a:rPr lang="en-US" sz="1100" dirty="0">
                <a:solidFill>
                  <a:srgbClr val="FFFFFF"/>
                </a:solidFill>
                <a:latin typeface="Lora" pitchFamily="34" charset="0"/>
                <a:ea typeface="Lora" pitchFamily="34" charset="-122"/>
                <a:cs typeface="Lora" pitchFamily="34" charset="-120"/>
              </a:rPr>
              <a:t>Service existing business and reorders</a:t>
            </a:r>
            <a:endParaRPr lang="en-US" sz="1100" dirty="0"/>
          </a:p>
          <a:p>
            <a:pPr algn="l" marL="223520" indent="-223520">
              <a:lnSpc>
                <a:spcPct val="117000"/>
              </a:lnSpc>
              <a:buSzPct val="100000"/>
              <a:buChar char="•"/>
            </a:pPr>
            <a:r>
              <a:rPr lang="en-US" sz="1100" dirty="0">
                <a:solidFill>
                  <a:srgbClr val="FFFFFF"/>
                </a:solidFill>
                <a:latin typeface="Lora" pitchFamily="34" charset="0"/>
                <a:ea typeface="Lora" pitchFamily="34" charset="-122"/>
                <a:cs typeface="Lora" pitchFamily="34" charset="-120"/>
              </a:rPr>
              <a:t>Best for dispersed, small, or routine accounts</a:t>
            </a:r>
            <a:endParaRPr lang="en-US" sz="1100" dirty="0"/>
          </a:p>
          <a:p>
            <a:pPr algn="l" marL="223520" indent="-223520">
              <a:lnSpc>
                <a:spcPct val="117000"/>
              </a:lnSpc>
              <a:buSzPct val="100000"/>
              <a:buChar char="•"/>
            </a:pPr>
            <a:r>
              <a:rPr lang="en-US" sz="1100" dirty="0">
                <a:solidFill>
                  <a:srgbClr val="FFFFFF"/>
                </a:solidFill>
                <a:latin typeface="Lora" pitchFamily="34" charset="0"/>
                <a:ea typeface="Lora" pitchFamily="34" charset="-122"/>
                <a:cs typeface="Lora" pitchFamily="34" charset="-120"/>
              </a:rPr>
              <a:t>Less suited for complex, high-level decisions</a:t>
            </a:r>
            <a:endParaRPr lang="en-US" sz="1100" dirty="0"/>
          </a:p>
        </p:txBody>
      </p:sp>
      <p:sp>
        <p:nvSpPr>
          <p:cNvPr id="7" name="Text 5"/>
          <p:cNvSpPr/>
          <p:nvPr/>
        </p:nvSpPr>
        <p:spPr>
          <a:xfrm>
            <a:off x="6275131" y="3002558"/>
            <a:ext cx="2381587" cy="221456"/>
          </a:xfrm>
          <a:prstGeom prst="rect">
            <a:avLst/>
          </a:prstGeom>
          <a:noFill/>
          <a:ln/>
        </p:spPr>
        <p:txBody>
          <a:bodyPr wrap="none" lIns="0" tIns="0" rIns="0" bIns="0" rtlCol="0" anchor="t"/>
          <a:lstStyle/>
          <a:p>
            <a:pPr algn="l" indent="0" marL="0">
              <a:lnSpc>
                <a:spcPct val="104000"/>
              </a:lnSpc>
              <a:buNone/>
            </a:pPr>
            <a:r>
              <a:rPr lang="en-US" sz="1350" dirty="0">
                <a:solidFill>
                  <a:srgbClr val="233E32"/>
                </a:solidFill>
                <a:latin typeface="Alice" pitchFamily="34" charset="0"/>
                <a:ea typeface="Alice" pitchFamily="34" charset="-122"/>
                <a:cs typeface="Alice" pitchFamily="34" charset="-120"/>
              </a:rPr>
              <a:t>Inbound</a:t>
            </a:r>
            <a:endParaRPr lang="en-US" sz="1350" dirty="0"/>
          </a:p>
        </p:txBody>
      </p:sp>
      <p:sp>
        <p:nvSpPr>
          <p:cNvPr id="8" name="Text 6"/>
          <p:cNvSpPr/>
          <p:nvPr/>
        </p:nvSpPr>
        <p:spPr>
          <a:xfrm>
            <a:off x="6275131" y="3330277"/>
            <a:ext cx="5261439" cy="905371"/>
          </a:xfrm>
          <a:prstGeom prst="rect">
            <a:avLst/>
          </a:prstGeom>
          <a:noFill/>
          <a:ln/>
        </p:spPr>
        <p:txBody>
          <a:bodyPr wrap="square" lIns="0" tIns="0" rIns="0" bIns="0" rtlCol="0" anchor="t">
            <a:normAutofit/>
          </a:bodyPr>
          <a:lstStyle/>
          <a:p>
            <a:pPr algn="l" marL="223520" indent="-223520">
              <a:lnSpc>
                <a:spcPct val="117000"/>
              </a:lnSpc>
              <a:buSzPct val="100000"/>
              <a:buChar char="•"/>
            </a:pPr>
            <a:r>
              <a:rPr lang="en-US" sz="1100" dirty="0">
                <a:solidFill>
                  <a:srgbClr val="2C2821"/>
                </a:solidFill>
                <a:latin typeface="Lora" pitchFamily="34" charset="0"/>
                <a:ea typeface="Lora" pitchFamily="34" charset="-122"/>
                <a:cs typeface="Lora" pitchFamily="34" charset="-120"/>
              </a:rPr>
              <a:t>Toll-free 800 numbers (800, 844, 855, 866, 877, 888)</a:t>
            </a:r>
            <a:endParaRPr lang="en-US" sz="1100" dirty="0"/>
          </a:p>
          <a:p>
            <a:pPr algn="l" marL="223520" indent="-223520">
              <a:lnSpc>
                <a:spcPct val="117000"/>
              </a:lnSpc>
              <a:buSzPct val="100000"/>
              <a:buChar char="•"/>
            </a:pPr>
            <a:r>
              <a:rPr lang="en-US" sz="1100" dirty="0">
                <a:solidFill>
                  <a:srgbClr val="2C2821"/>
                </a:solidFill>
                <a:latin typeface="Lora" pitchFamily="34" charset="0"/>
                <a:ea typeface="Lora" pitchFamily="34" charset="-122"/>
                <a:cs typeface="Lora" pitchFamily="34" charset="-120"/>
              </a:rPr>
              <a:t>Take orders and handle inquiries</a:t>
            </a:r>
            <a:endParaRPr lang="en-US" sz="1100" dirty="0"/>
          </a:p>
          <a:p>
            <a:pPr algn="l" marL="223520" indent="-223520">
              <a:lnSpc>
                <a:spcPct val="117000"/>
              </a:lnSpc>
              <a:buSzPct val="100000"/>
              <a:buChar char="•"/>
            </a:pPr>
            <a:r>
              <a:rPr lang="en-US" sz="1100" dirty="0">
                <a:solidFill>
                  <a:srgbClr val="2C2821"/>
                </a:solidFill>
                <a:latin typeface="Lora" pitchFamily="34" charset="0"/>
                <a:ea typeface="Lora" pitchFamily="34" charset="-122"/>
                <a:cs typeface="Lora" pitchFamily="34" charset="-120"/>
              </a:rPr>
              <a:t>Express complaints or request coupons</a:t>
            </a:r>
            <a:endParaRPr lang="en-US" sz="1100" dirty="0"/>
          </a:p>
          <a:p>
            <a:pPr algn="l" marL="223520" indent="-223520">
              <a:lnSpc>
                <a:spcPct val="117000"/>
              </a:lnSpc>
              <a:buSzPct val="100000"/>
              <a:buChar char="•"/>
            </a:pPr>
            <a:r>
              <a:rPr lang="en-US" sz="1100" dirty="0">
                <a:solidFill>
                  <a:srgbClr val="2C2821"/>
                </a:solidFill>
                <a:latin typeface="Lora" pitchFamily="34" charset="0"/>
                <a:ea typeface="Lora" pitchFamily="34" charset="-122"/>
                <a:cs typeface="Lora" pitchFamily="34" charset="-120"/>
              </a:rPr>
              <a:t>Locate nearest dealers or outlets</a:t>
            </a:r>
            <a:endParaRPr lang="en-US" sz="1100" dirty="0"/>
          </a:p>
        </p:txBody>
      </p:sp>
      <p:sp>
        <p:nvSpPr>
          <p:cNvPr id="9" name="Shape 7"/>
          <p:cNvSpPr/>
          <p:nvPr/>
        </p:nvSpPr>
        <p:spPr>
          <a:xfrm>
            <a:off x="6275131" y="4355207"/>
            <a:ext cx="5261439" cy="460573"/>
          </a:xfrm>
          <a:prstGeom prst="roundRect">
            <a:avLst>
              <a:gd name="adj" fmla="val 4617"/>
            </a:avLst>
          </a:prstGeom>
          <a:solidFill>
            <a:srgbClr val="D7F4E4"/>
          </a:solidFill>
          <a:ln/>
        </p:spPr>
      </p:sp>
      <p:pic>
        <p:nvPicPr>
          <p:cNvPr id="10" name="Image 0" descr="preencoded.png">    </p:cNvPr>
          <p:cNvPicPr>
            <a:picLocks noChangeAspect="1"/>
          </p:cNvPicPr>
          <p:nvPr/>
        </p:nvPicPr>
        <p:blipFill>
          <a:blip r:embed="rId1"/>
          <a:stretch>
            <a:fillRect/>
          </a:stretch>
        </p:blipFill>
        <p:spPr>
          <a:xfrm>
            <a:off x="6416812" y="4554339"/>
            <a:ext cx="177200" cy="141684"/>
          </a:xfrm>
          <a:prstGeom prst="rect">
            <a:avLst/>
          </a:prstGeom>
        </p:spPr>
      </p:pic>
      <p:sp>
        <p:nvSpPr>
          <p:cNvPr id="11" name="Text 8"/>
          <p:cNvSpPr/>
          <p:nvPr/>
        </p:nvSpPr>
        <p:spPr>
          <a:xfrm>
            <a:off x="6735693" y="4486275"/>
            <a:ext cx="5268781" cy="198438"/>
          </a:xfrm>
          <a:prstGeom prst="rect">
            <a:avLst/>
          </a:prstGeom>
          <a:noFill/>
          <a:ln/>
        </p:spPr>
        <p:txBody>
          <a:bodyPr wrap="none" lIns="0" tIns="0" rIns="0" bIns="0" rtlCol="0" anchor="t"/>
          <a:lstStyle/>
          <a:p>
            <a:pPr algn="l" indent="0" marL="0">
              <a:lnSpc>
                <a:spcPct val="117000"/>
              </a:lnSpc>
              <a:buNone/>
            </a:pPr>
            <a:r>
              <a:rPr lang="en-US" sz="1100" dirty="0">
                <a:solidFill>
                  <a:srgbClr val="000000"/>
                </a:solidFill>
                <a:latin typeface="Lora" pitchFamily="34" charset="0"/>
                <a:ea typeface="Lora" pitchFamily="34" charset="-122"/>
                <a:cs typeface="Lora" pitchFamily="34" charset="-120"/>
              </a:rPr>
              <a:t>SMS/texting is a modern outreach extension for current customers.</a:t>
            </a:r>
            <a:endParaRPr lang="en-US" sz="11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nvSpPr>
        <p:spPr>
          <a:xfrm>
            <a:off x="661475" y="1386582"/>
            <a:ext cx="5591333" cy="383977"/>
          </a:xfrm>
          <a:prstGeom prst="rect">
            <a:avLst/>
          </a:prstGeom>
          <a:noFill/>
          <a:ln/>
        </p:spPr>
        <p:txBody>
          <a:bodyPr wrap="none" lIns="0" tIns="0" rIns="0" bIns="0" rtlCol="0" anchor="t"/>
          <a:lstStyle/>
          <a:p>
            <a:pPr algn="l" indent="0" marL="0">
              <a:lnSpc>
                <a:spcPct val="104000"/>
              </a:lnSpc>
              <a:buNone/>
            </a:pPr>
            <a:r>
              <a:rPr lang="en-US" sz="2400" dirty="0">
                <a:solidFill>
                  <a:srgbClr val="233E32"/>
                </a:solidFill>
                <a:latin typeface="Alice" pitchFamily="34" charset="0"/>
                <a:ea typeface="Alice" pitchFamily="34" charset="-122"/>
                <a:cs typeface="Alice" pitchFamily="34" charset="-120"/>
              </a:rPr>
              <a:t>Measuring Direct Marketing Success</a:t>
            </a:r>
            <a:endParaRPr lang="en-US" sz="2400" dirty="0"/>
          </a:p>
        </p:txBody>
      </p:sp>
      <p:sp>
        <p:nvSpPr>
          <p:cNvPr id="3" name="Text 1"/>
          <p:cNvSpPr/>
          <p:nvPr/>
        </p:nvSpPr>
        <p:spPr>
          <a:xfrm>
            <a:off x="661475" y="1930202"/>
            <a:ext cx="11478330" cy="162123"/>
          </a:xfrm>
          <a:prstGeom prst="rect">
            <a:avLst/>
          </a:prstGeom>
          <a:noFill/>
          <a:ln/>
        </p:spPr>
        <p:txBody>
          <a:bodyPr wrap="none" lIns="0" tIns="0" rIns="0" bIns="0" rtlCol="0" anchor="t"/>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Key metrics to evaluate the effectiveness of your campaigns:</a:t>
            </a:r>
            <a:endParaRPr lang="en-US" sz="950" dirty="0"/>
          </a:p>
        </p:txBody>
      </p:sp>
      <p:sp>
        <p:nvSpPr>
          <p:cNvPr id="4" name="Text 2"/>
          <p:cNvSpPr/>
          <p:nvPr/>
        </p:nvSpPr>
        <p:spPr>
          <a:xfrm>
            <a:off x="1603732" y="2243534"/>
            <a:ext cx="3499854" cy="405408"/>
          </a:xfrm>
          <a:prstGeom prst="rect">
            <a:avLst/>
          </a:prstGeom>
          <a:noFill/>
          <a:ln/>
        </p:spPr>
        <p:txBody>
          <a:bodyPr wrap="none" lIns="0" tIns="0" rIns="0" bIns="0" rtlCol="0" anchor="t"/>
          <a:lstStyle/>
          <a:p>
            <a:pPr algn="ctr" indent="0" marL="0">
              <a:lnSpc>
                <a:spcPct val="83000"/>
              </a:lnSpc>
              <a:buNone/>
            </a:pPr>
            <a:r>
              <a:rPr lang="en-US" sz="3150" dirty="0">
                <a:solidFill>
                  <a:srgbClr val="2C2821"/>
                </a:solidFill>
                <a:latin typeface="Alice" pitchFamily="34" charset="0"/>
                <a:ea typeface="Alice" pitchFamily="34" charset="-122"/>
                <a:cs typeface="Alice" pitchFamily="34" charset="-120"/>
              </a:rPr>
              <a:t>—</a:t>
            </a:r>
            <a:endParaRPr lang="en-US" sz="3150" dirty="0"/>
          </a:p>
        </p:txBody>
      </p:sp>
      <p:sp>
        <p:nvSpPr>
          <p:cNvPr id="5" name="Text 3"/>
          <p:cNvSpPr/>
          <p:nvPr/>
        </p:nvSpPr>
        <p:spPr>
          <a:xfrm>
            <a:off x="2585774" y="2770188"/>
            <a:ext cx="1535769" cy="191988"/>
          </a:xfrm>
          <a:prstGeom prst="rect">
            <a:avLst/>
          </a:prstGeom>
          <a:noFill/>
          <a:ln/>
        </p:spPr>
        <p:txBody>
          <a:bodyPr wrap="none" lIns="0" tIns="0" rIns="0" bIns="0" rtlCol="0" anchor="t"/>
          <a:lstStyle/>
          <a:p>
            <a:pPr algn="ctr" indent="0" marL="0">
              <a:lnSpc>
                <a:spcPct val="104000"/>
              </a:lnSpc>
              <a:buNone/>
            </a:pPr>
            <a:r>
              <a:rPr lang="en-US" sz="1200" dirty="0">
                <a:solidFill>
                  <a:srgbClr val="2C2821"/>
                </a:solidFill>
                <a:latin typeface="Alice" pitchFamily="34" charset="0"/>
                <a:ea typeface="Alice" pitchFamily="34" charset="-122"/>
                <a:cs typeface="Alice" pitchFamily="34" charset="-120"/>
              </a:rPr>
              <a:t>Response Rate</a:t>
            </a:r>
            <a:endParaRPr lang="en-US" sz="1200" dirty="0"/>
          </a:p>
        </p:txBody>
      </p:sp>
      <p:sp>
        <p:nvSpPr>
          <p:cNvPr id="6" name="Text 4"/>
          <p:cNvSpPr/>
          <p:nvPr/>
        </p:nvSpPr>
        <p:spPr>
          <a:xfrm>
            <a:off x="661475" y="3009999"/>
            <a:ext cx="5384467" cy="162123"/>
          </a:xfrm>
          <a:prstGeom prst="rect">
            <a:avLst/>
          </a:prstGeom>
          <a:noFill/>
          <a:ln/>
        </p:spPr>
        <p:txBody>
          <a:bodyPr wrap="none" lIns="0" tIns="0" rIns="0" bIns="0" rtlCol="0" anchor="t"/>
          <a:lstStyle/>
          <a:p>
            <a:pPr algn="ctr" indent="0" marL="0">
              <a:lnSpc>
                <a:spcPct val="110000"/>
              </a:lnSpc>
              <a:buNone/>
            </a:pPr>
            <a:r>
              <a:rPr lang="en-US" sz="950" dirty="0">
                <a:solidFill>
                  <a:srgbClr val="2C2821"/>
                </a:solidFill>
                <a:latin typeface="Lora" pitchFamily="34" charset="0"/>
                <a:ea typeface="Lora" pitchFamily="34" charset="-122"/>
                <a:cs typeface="Lora" pitchFamily="34" charset="-120"/>
              </a:rPr>
              <a:t>Percentage of target audience that takes action.</a:t>
            </a:r>
            <a:endParaRPr lang="en-US" sz="950" dirty="0"/>
          </a:p>
        </p:txBody>
      </p:sp>
      <p:sp>
        <p:nvSpPr>
          <p:cNvPr id="7" name="Text 5"/>
          <p:cNvSpPr/>
          <p:nvPr/>
        </p:nvSpPr>
        <p:spPr>
          <a:xfrm>
            <a:off x="7088010" y="2243534"/>
            <a:ext cx="3499854" cy="405408"/>
          </a:xfrm>
          <a:prstGeom prst="rect">
            <a:avLst/>
          </a:prstGeom>
          <a:noFill/>
          <a:ln/>
        </p:spPr>
        <p:txBody>
          <a:bodyPr wrap="none" lIns="0" tIns="0" rIns="0" bIns="0" rtlCol="0" anchor="t"/>
          <a:lstStyle/>
          <a:p>
            <a:pPr algn="ctr" indent="0" marL="0">
              <a:lnSpc>
                <a:spcPct val="83000"/>
              </a:lnSpc>
              <a:buNone/>
            </a:pPr>
            <a:r>
              <a:rPr lang="en-US" sz="3150" dirty="0">
                <a:solidFill>
                  <a:srgbClr val="2C2821"/>
                </a:solidFill>
                <a:latin typeface="Alice" pitchFamily="34" charset="0"/>
                <a:ea typeface="Alice" pitchFamily="34" charset="-122"/>
                <a:cs typeface="Alice" pitchFamily="34" charset="-120"/>
              </a:rPr>
              <a:t>—</a:t>
            </a:r>
            <a:endParaRPr lang="en-US" sz="3150" dirty="0"/>
          </a:p>
        </p:txBody>
      </p:sp>
      <p:sp>
        <p:nvSpPr>
          <p:cNvPr id="8" name="Text 6"/>
          <p:cNvSpPr/>
          <p:nvPr/>
        </p:nvSpPr>
        <p:spPr>
          <a:xfrm>
            <a:off x="8070053" y="2770188"/>
            <a:ext cx="1535769" cy="191988"/>
          </a:xfrm>
          <a:prstGeom prst="rect">
            <a:avLst/>
          </a:prstGeom>
          <a:noFill/>
          <a:ln/>
        </p:spPr>
        <p:txBody>
          <a:bodyPr wrap="none" lIns="0" tIns="0" rIns="0" bIns="0" rtlCol="0" anchor="t"/>
          <a:lstStyle/>
          <a:p>
            <a:pPr algn="ctr" indent="0" marL="0">
              <a:lnSpc>
                <a:spcPct val="104000"/>
              </a:lnSpc>
              <a:buNone/>
            </a:pPr>
            <a:r>
              <a:rPr lang="en-US" sz="1200" dirty="0">
                <a:solidFill>
                  <a:srgbClr val="2C2821"/>
                </a:solidFill>
                <a:latin typeface="Alice" pitchFamily="34" charset="0"/>
                <a:ea typeface="Alice" pitchFamily="34" charset="-122"/>
                <a:cs typeface="Alice" pitchFamily="34" charset="-120"/>
              </a:rPr>
              <a:t>Cost Per Order (CPO)</a:t>
            </a:r>
            <a:endParaRPr lang="en-US" sz="1200" dirty="0"/>
          </a:p>
        </p:txBody>
      </p:sp>
      <p:sp>
        <p:nvSpPr>
          <p:cNvPr id="9" name="Text 7"/>
          <p:cNvSpPr/>
          <p:nvPr/>
        </p:nvSpPr>
        <p:spPr>
          <a:xfrm>
            <a:off x="6145753" y="3009999"/>
            <a:ext cx="5384467" cy="162123"/>
          </a:xfrm>
          <a:prstGeom prst="rect">
            <a:avLst/>
          </a:prstGeom>
          <a:noFill/>
          <a:ln/>
        </p:spPr>
        <p:txBody>
          <a:bodyPr wrap="none" lIns="0" tIns="0" rIns="0" bIns="0" rtlCol="0" anchor="t"/>
          <a:lstStyle/>
          <a:p>
            <a:pPr algn="ctr" indent="0" marL="0">
              <a:lnSpc>
                <a:spcPct val="110000"/>
              </a:lnSpc>
              <a:buNone/>
            </a:pPr>
            <a:r>
              <a:rPr lang="en-US" sz="950" dirty="0">
                <a:solidFill>
                  <a:srgbClr val="2C2821"/>
                </a:solidFill>
                <a:latin typeface="Lora" pitchFamily="34" charset="0"/>
                <a:ea typeface="Lora" pitchFamily="34" charset="-122"/>
                <a:cs typeface="Lora" pitchFamily="34" charset="-120"/>
              </a:rPr>
              <a:t>Total campaign cost divided by number of orders generated.</a:t>
            </a:r>
            <a:endParaRPr lang="en-US" sz="950" dirty="0"/>
          </a:p>
        </p:txBody>
      </p:sp>
      <p:sp>
        <p:nvSpPr>
          <p:cNvPr id="10" name="Text 8"/>
          <p:cNvSpPr/>
          <p:nvPr/>
        </p:nvSpPr>
        <p:spPr>
          <a:xfrm>
            <a:off x="1603732" y="3393182"/>
            <a:ext cx="3499854" cy="405408"/>
          </a:xfrm>
          <a:prstGeom prst="rect">
            <a:avLst/>
          </a:prstGeom>
          <a:noFill/>
          <a:ln/>
        </p:spPr>
        <p:txBody>
          <a:bodyPr wrap="none" lIns="0" tIns="0" rIns="0" bIns="0" rtlCol="0" anchor="t"/>
          <a:lstStyle/>
          <a:p>
            <a:pPr algn="ctr" indent="0" marL="0">
              <a:lnSpc>
                <a:spcPct val="83000"/>
              </a:lnSpc>
              <a:buNone/>
            </a:pPr>
            <a:r>
              <a:rPr lang="en-US" sz="3150" dirty="0">
                <a:solidFill>
                  <a:srgbClr val="2C2821"/>
                </a:solidFill>
                <a:latin typeface="Alice" pitchFamily="34" charset="0"/>
                <a:ea typeface="Alice" pitchFamily="34" charset="-122"/>
                <a:cs typeface="Alice" pitchFamily="34" charset="-120"/>
              </a:rPr>
              <a:t>—</a:t>
            </a:r>
            <a:endParaRPr lang="en-US" sz="3150" dirty="0"/>
          </a:p>
        </p:txBody>
      </p:sp>
      <p:sp>
        <p:nvSpPr>
          <p:cNvPr id="11" name="Text 9"/>
          <p:cNvSpPr/>
          <p:nvPr/>
        </p:nvSpPr>
        <p:spPr>
          <a:xfrm>
            <a:off x="2585774" y="3919835"/>
            <a:ext cx="1535769" cy="191988"/>
          </a:xfrm>
          <a:prstGeom prst="rect">
            <a:avLst/>
          </a:prstGeom>
          <a:noFill/>
          <a:ln/>
        </p:spPr>
        <p:txBody>
          <a:bodyPr wrap="none" lIns="0" tIns="0" rIns="0" bIns="0" rtlCol="0" anchor="t"/>
          <a:lstStyle/>
          <a:p>
            <a:pPr algn="ctr" indent="0" marL="0">
              <a:lnSpc>
                <a:spcPct val="104000"/>
              </a:lnSpc>
              <a:buNone/>
            </a:pPr>
            <a:r>
              <a:rPr lang="en-US" sz="1200" dirty="0">
                <a:solidFill>
                  <a:srgbClr val="2C2821"/>
                </a:solidFill>
                <a:latin typeface="Alice" pitchFamily="34" charset="0"/>
                <a:ea typeface="Alice" pitchFamily="34" charset="-122"/>
                <a:cs typeface="Alice" pitchFamily="34" charset="-120"/>
              </a:rPr>
              <a:t>Conversion Rate</a:t>
            </a:r>
            <a:endParaRPr lang="en-US" sz="1200" dirty="0"/>
          </a:p>
        </p:txBody>
      </p:sp>
      <p:sp>
        <p:nvSpPr>
          <p:cNvPr id="12" name="Text 10"/>
          <p:cNvSpPr/>
          <p:nvPr/>
        </p:nvSpPr>
        <p:spPr>
          <a:xfrm>
            <a:off x="661475" y="4159647"/>
            <a:ext cx="5384467" cy="162123"/>
          </a:xfrm>
          <a:prstGeom prst="rect">
            <a:avLst/>
          </a:prstGeom>
          <a:noFill/>
          <a:ln/>
        </p:spPr>
        <p:txBody>
          <a:bodyPr wrap="none" lIns="0" tIns="0" rIns="0" bIns="0" rtlCol="0" anchor="t"/>
          <a:lstStyle/>
          <a:p>
            <a:pPr algn="ctr" indent="0" marL="0">
              <a:lnSpc>
                <a:spcPct val="110000"/>
              </a:lnSpc>
              <a:buNone/>
            </a:pPr>
            <a:r>
              <a:rPr lang="en-US" sz="950" dirty="0">
                <a:solidFill>
                  <a:srgbClr val="2C2821"/>
                </a:solidFill>
                <a:latin typeface="Lora" pitchFamily="34" charset="0"/>
                <a:ea typeface="Lora" pitchFamily="34" charset="-122"/>
                <a:cs typeface="Lora" pitchFamily="34" charset="-120"/>
              </a:rPr>
              <a:t>Percentage of responders who complete the desired action (e.g., purchase).</a:t>
            </a:r>
            <a:endParaRPr lang="en-US" sz="950" dirty="0"/>
          </a:p>
        </p:txBody>
      </p:sp>
      <p:sp>
        <p:nvSpPr>
          <p:cNvPr id="13" name="Text 11"/>
          <p:cNvSpPr/>
          <p:nvPr/>
        </p:nvSpPr>
        <p:spPr>
          <a:xfrm>
            <a:off x="7088010" y="3393182"/>
            <a:ext cx="3499854" cy="405408"/>
          </a:xfrm>
          <a:prstGeom prst="rect">
            <a:avLst/>
          </a:prstGeom>
          <a:noFill/>
          <a:ln/>
        </p:spPr>
        <p:txBody>
          <a:bodyPr wrap="none" lIns="0" tIns="0" rIns="0" bIns="0" rtlCol="0" anchor="t"/>
          <a:lstStyle/>
          <a:p>
            <a:pPr algn="ctr" indent="0" marL="0">
              <a:lnSpc>
                <a:spcPct val="83000"/>
              </a:lnSpc>
              <a:buNone/>
            </a:pPr>
            <a:r>
              <a:rPr lang="en-US" sz="3150" dirty="0">
                <a:solidFill>
                  <a:srgbClr val="2C2821"/>
                </a:solidFill>
                <a:latin typeface="Alice" pitchFamily="34" charset="0"/>
                <a:ea typeface="Alice" pitchFamily="34" charset="-122"/>
                <a:cs typeface="Alice" pitchFamily="34" charset="-120"/>
              </a:rPr>
              <a:t>—</a:t>
            </a:r>
            <a:endParaRPr lang="en-US" sz="3150" dirty="0"/>
          </a:p>
        </p:txBody>
      </p:sp>
      <p:sp>
        <p:nvSpPr>
          <p:cNvPr id="14" name="Text 12"/>
          <p:cNvSpPr/>
          <p:nvPr/>
        </p:nvSpPr>
        <p:spPr>
          <a:xfrm>
            <a:off x="7887892" y="3919835"/>
            <a:ext cx="1900091" cy="191988"/>
          </a:xfrm>
          <a:prstGeom prst="rect">
            <a:avLst/>
          </a:prstGeom>
          <a:noFill/>
          <a:ln/>
        </p:spPr>
        <p:txBody>
          <a:bodyPr wrap="none" lIns="0" tIns="0" rIns="0" bIns="0" rtlCol="0" anchor="t"/>
          <a:lstStyle/>
          <a:p>
            <a:pPr algn="ctr" indent="0" marL="0">
              <a:lnSpc>
                <a:spcPct val="104000"/>
              </a:lnSpc>
              <a:buNone/>
            </a:pPr>
            <a:r>
              <a:rPr lang="en-US" sz="1200" dirty="0">
                <a:solidFill>
                  <a:srgbClr val="2C2821"/>
                </a:solidFill>
                <a:latin typeface="Alice" pitchFamily="34" charset="0"/>
                <a:ea typeface="Alice" pitchFamily="34" charset="-122"/>
                <a:cs typeface="Alice" pitchFamily="34" charset="-120"/>
              </a:rPr>
              <a:t>Return on Investment (ROI)</a:t>
            </a:r>
            <a:endParaRPr lang="en-US" sz="1200" dirty="0"/>
          </a:p>
        </p:txBody>
      </p:sp>
      <p:sp>
        <p:nvSpPr>
          <p:cNvPr id="15" name="Text 13"/>
          <p:cNvSpPr/>
          <p:nvPr/>
        </p:nvSpPr>
        <p:spPr>
          <a:xfrm>
            <a:off x="6145753" y="4159647"/>
            <a:ext cx="5384467" cy="162123"/>
          </a:xfrm>
          <a:prstGeom prst="rect">
            <a:avLst/>
          </a:prstGeom>
          <a:noFill/>
          <a:ln/>
        </p:spPr>
        <p:txBody>
          <a:bodyPr wrap="none" lIns="0" tIns="0" rIns="0" bIns="0" rtlCol="0" anchor="t"/>
          <a:lstStyle/>
          <a:p>
            <a:pPr algn="ctr" indent="0" marL="0">
              <a:lnSpc>
                <a:spcPct val="110000"/>
              </a:lnSpc>
              <a:buNone/>
            </a:pPr>
            <a:r>
              <a:rPr lang="en-US" sz="950" dirty="0">
                <a:solidFill>
                  <a:srgbClr val="2C2821"/>
                </a:solidFill>
                <a:latin typeface="Lora" pitchFamily="34" charset="0"/>
                <a:ea typeface="Lora" pitchFamily="34" charset="-122"/>
                <a:cs typeface="Lora" pitchFamily="34" charset="-120"/>
              </a:rPr>
              <a:t>Net profit generated from the campaign compared to its cost.</a:t>
            </a:r>
            <a:endParaRPr lang="en-US" sz="950" dirty="0"/>
          </a:p>
        </p:txBody>
      </p:sp>
      <p:sp>
        <p:nvSpPr>
          <p:cNvPr id="16" name="Text 14"/>
          <p:cNvSpPr/>
          <p:nvPr/>
        </p:nvSpPr>
        <p:spPr>
          <a:xfrm>
            <a:off x="1603732" y="4542830"/>
            <a:ext cx="3499854" cy="405408"/>
          </a:xfrm>
          <a:prstGeom prst="rect">
            <a:avLst/>
          </a:prstGeom>
          <a:noFill/>
          <a:ln/>
        </p:spPr>
        <p:txBody>
          <a:bodyPr wrap="none" lIns="0" tIns="0" rIns="0" bIns="0" rtlCol="0" anchor="t"/>
          <a:lstStyle/>
          <a:p>
            <a:pPr algn="ctr" indent="0" marL="0">
              <a:lnSpc>
                <a:spcPct val="83000"/>
              </a:lnSpc>
              <a:buNone/>
            </a:pPr>
            <a:r>
              <a:rPr lang="en-US" sz="3150" dirty="0">
                <a:solidFill>
                  <a:srgbClr val="2C2821"/>
                </a:solidFill>
                <a:latin typeface="Alice" pitchFamily="34" charset="0"/>
                <a:ea typeface="Alice" pitchFamily="34" charset="-122"/>
                <a:cs typeface="Alice" pitchFamily="34" charset="-120"/>
              </a:rPr>
              <a:t>—</a:t>
            </a:r>
            <a:endParaRPr lang="en-US" sz="3150" dirty="0"/>
          </a:p>
        </p:txBody>
      </p:sp>
      <p:sp>
        <p:nvSpPr>
          <p:cNvPr id="17" name="Text 15"/>
          <p:cNvSpPr/>
          <p:nvPr/>
        </p:nvSpPr>
        <p:spPr>
          <a:xfrm>
            <a:off x="2229290" y="5069483"/>
            <a:ext cx="2248737" cy="191988"/>
          </a:xfrm>
          <a:prstGeom prst="rect">
            <a:avLst/>
          </a:prstGeom>
          <a:noFill/>
          <a:ln/>
        </p:spPr>
        <p:txBody>
          <a:bodyPr wrap="none" lIns="0" tIns="0" rIns="0" bIns="0" rtlCol="0" anchor="t"/>
          <a:lstStyle/>
          <a:p>
            <a:pPr algn="ctr" indent="0" marL="0">
              <a:lnSpc>
                <a:spcPct val="104000"/>
              </a:lnSpc>
              <a:buNone/>
            </a:pPr>
            <a:r>
              <a:rPr lang="en-US" sz="1200" dirty="0">
                <a:solidFill>
                  <a:srgbClr val="2C2821"/>
                </a:solidFill>
                <a:latin typeface="Alice" pitchFamily="34" charset="0"/>
                <a:ea typeface="Alice" pitchFamily="34" charset="-122"/>
                <a:cs typeface="Alice" pitchFamily="34" charset="-120"/>
              </a:rPr>
              <a:t>Customer Acquisition Cost (CAC)</a:t>
            </a:r>
            <a:endParaRPr lang="en-US" sz="1200" dirty="0"/>
          </a:p>
        </p:txBody>
      </p:sp>
      <p:sp>
        <p:nvSpPr>
          <p:cNvPr id="18" name="Text 16"/>
          <p:cNvSpPr/>
          <p:nvPr/>
        </p:nvSpPr>
        <p:spPr>
          <a:xfrm>
            <a:off x="661475" y="5309295"/>
            <a:ext cx="5384467" cy="162123"/>
          </a:xfrm>
          <a:prstGeom prst="rect">
            <a:avLst/>
          </a:prstGeom>
          <a:noFill/>
          <a:ln/>
        </p:spPr>
        <p:txBody>
          <a:bodyPr wrap="none" lIns="0" tIns="0" rIns="0" bIns="0" rtlCol="0" anchor="t"/>
          <a:lstStyle/>
          <a:p>
            <a:pPr algn="ctr" indent="0" marL="0">
              <a:lnSpc>
                <a:spcPct val="110000"/>
              </a:lnSpc>
              <a:buNone/>
            </a:pPr>
            <a:r>
              <a:rPr lang="en-US" sz="950" dirty="0">
                <a:solidFill>
                  <a:srgbClr val="2C2821"/>
                </a:solidFill>
                <a:latin typeface="Lora" pitchFamily="34" charset="0"/>
                <a:ea typeface="Lora" pitchFamily="34" charset="-122"/>
                <a:cs typeface="Lora" pitchFamily="34" charset="-120"/>
              </a:rPr>
              <a:t>Total marketing spend to acquire one new paying customer.</a:t>
            </a:r>
            <a:endParaRPr lang="en-US" sz="950" dirty="0"/>
          </a:p>
        </p:txBody>
      </p:sp>
      <p:sp>
        <p:nvSpPr>
          <p:cNvPr id="19" name="Text 17"/>
          <p:cNvSpPr/>
          <p:nvPr/>
        </p:nvSpPr>
        <p:spPr>
          <a:xfrm>
            <a:off x="7088010" y="4542830"/>
            <a:ext cx="3499854" cy="405408"/>
          </a:xfrm>
          <a:prstGeom prst="rect">
            <a:avLst/>
          </a:prstGeom>
          <a:noFill/>
          <a:ln/>
        </p:spPr>
        <p:txBody>
          <a:bodyPr wrap="none" lIns="0" tIns="0" rIns="0" bIns="0" rtlCol="0" anchor="t"/>
          <a:lstStyle/>
          <a:p>
            <a:pPr algn="ctr" indent="0" marL="0">
              <a:lnSpc>
                <a:spcPct val="83000"/>
              </a:lnSpc>
              <a:buNone/>
            </a:pPr>
            <a:r>
              <a:rPr lang="en-US" sz="3150" dirty="0">
                <a:solidFill>
                  <a:srgbClr val="2C2821"/>
                </a:solidFill>
                <a:latin typeface="Alice" pitchFamily="34" charset="0"/>
                <a:ea typeface="Alice" pitchFamily="34" charset="-122"/>
                <a:cs typeface="Alice" pitchFamily="34" charset="-120"/>
              </a:rPr>
              <a:t>—</a:t>
            </a:r>
            <a:endParaRPr lang="en-US" sz="3150" dirty="0"/>
          </a:p>
        </p:txBody>
      </p:sp>
      <p:sp>
        <p:nvSpPr>
          <p:cNvPr id="20" name="Text 18"/>
          <p:cNvSpPr/>
          <p:nvPr/>
        </p:nvSpPr>
        <p:spPr>
          <a:xfrm>
            <a:off x="8070053" y="5069483"/>
            <a:ext cx="1535769" cy="191988"/>
          </a:xfrm>
          <a:prstGeom prst="rect">
            <a:avLst/>
          </a:prstGeom>
          <a:noFill/>
          <a:ln/>
        </p:spPr>
        <p:txBody>
          <a:bodyPr wrap="none" lIns="0" tIns="0" rIns="0" bIns="0" rtlCol="0" anchor="t"/>
          <a:lstStyle/>
          <a:p>
            <a:pPr algn="ctr" indent="0" marL="0">
              <a:lnSpc>
                <a:spcPct val="104000"/>
              </a:lnSpc>
              <a:buNone/>
            </a:pPr>
            <a:r>
              <a:rPr lang="en-US" sz="1200" dirty="0">
                <a:solidFill>
                  <a:srgbClr val="2C2821"/>
                </a:solidFill>
                <a:latin typeface="Alice" pitchFamily="34" charset="0"/>
                <a:ea typeface="Alice" pitchFamily="34" charset="-122"/>
                <a:cs typeface="Alice" pitchFamily="34" charset="-120"/>
              </a:rPr>
              <a:t>Lifetime Value (LTV)</a:t>
            </a:r>
            <a:endParaRPr lang="en-US" sz="1200" dirty="0"/>
          </a:p>
        </p:txBody>
      </p:sp>
      <p:sp>
        <p:nvSpPr>
          <p:cNvPr id="21" name="Text 19"/>
          <p:cNvSpPr/>
          <p:nvPr/>
        </p:nvSpPr>
        <p:spPr>
          <a:xfrm>
            <a:off x="6145753" y="5309295"/>
            <a:ext cx="5384467" cy="162123"/>
          </a:xfrm>
          <a:prstGeom prst="rect">
            <a:avLst/>
          </a:prstGeom>
          <a:noFill/>
          <a:ln/>
        </p:spPr>
        <p:txBody>
          <a:bodyPr wrap="none" lIns="0" tIns="0" rIns="0" bIns="0" rtlCol="0" anchor="t"/>
          <a:lstStyle/>
          <a:p>
            <a:pPr algn="ctr" indent="0" marL="0">
              <a:lnSpc>
                <a:spcPct val="110000"/>
              </a:lnSpc>
              <a:buNone/>
            </a:pPr>
            <a:r>
              <a:rPr lang="en-US" sz="950" dirty="0">
                <a:solidFill>
                  <a:srgbClr val="2C2821"/>
                </a:solidFill>
                <a:latin typeface="Lora" pitchFamily="34" charset="0"/>
                <a:ea typeface="Lora" pitchFamily="34" charset="-122"/>
                <a:cs typeface="Lora" pitchFamily="34" charset="-120"/>
              </a:rPr>
              <a:t>Predicted revenue that a customer will generate over their relationship.</a:t>
            </a:r>
            <a:endParaRPr lang="en-US" sz="95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1711424"/>
            <a:ext cx="4462152" cy="383977"/>
          </a:xfrm>
          <a:prstGeom prst="rect">
            <a:avLst/>
          </a:prstGeom>
          <a:noFill/>
          <a:ln/>
        </p:spPr>
        <p:txBody>
          <a:bodyPr wrap="none" lIns="0" tIns="0" rIns="0" bIns="0" rtlCol="0" anchor="t"/>
          <a:lstStyle/>
          <a:p>
            <a:pPr algn="l" indent="0" marL="0">
              <a:lnSpc>
                <a:spcPct val="104000"/>
              </a:lnSpc>
              <a:buNone/>
            </a:pPr>
            <a:r>
              <a:rPr lang="en-US" sz="2400" dirty="0">
                <a:solidFill>
                  <a:srgbClr val="233E32"/>
                </a:solidFill>
                <a:latin typeface="Alice" pitchFamily="34" charset="0"/>
                <a:ea typeface="Alice" pitchFamily="34" charset="-122"/>
                <a:cs typeface="Alice" pitchFamily="34" charset="-120"/>
              </a:rPr>
              <a:t>Alternative &amp; "Other" Media</a:t>
            </a:r>
            <a:endParaRPr lang="en-US" sz="2400" dirty="0"/>
          </a:p>
        </p:txBody>
      </p:sp>
      <p:sp>
        <p:nvSpPr>
          <p:cNvPr id="4" name="Shape 1"/>
          <p:cNvSpPr/>
          <p:nvPr/>
        </p:nvSpPr>
        <p:spPr>
          <a:xfrm>
            <a:off x="661475" y="2215158"/>
            <a:ext cx="6296860" cy="673001"/>
          </a:xfrm>
          <a:prstGeom prst="roundRect">
            <a:avLst>
              <a:gd name="adj" fmla="val 2738"/>
            </a:avLst>
          </a:prstGeom>
          <a:solidFill>
            <a:srgbClr val="FCFBF8"/>
          </a:solidFill>
          <a:ln w="12700">
            <a:solidFill>
              <a:srgbClr val="D6D3CC"/>
            </a:solidFill>
            <a:prstDash val="solid"/>
          </a:ln>
        </p:spPr>
      </p:sp>
      <p:sp>
        <p:nvSpPr>
          <p:cNvPr id="5" name="Text 2"/>
          <p:cNvSpPr/>
          <p:nvPr/>
        </p:nvSpPr>
        <p:spPr>
          <a:xfrm>
            <a:off x="797004" y="2350691"/>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Brand Placements</a:t>
            </a:r>
            <a:endParaRPr lang="en-US" sz="1200" dirty="0"/>
          </a:p>
        </p:txBody>
      </p:sp>
      <p:sp>
        <p:nvSpPr>
          <p:cNvPr id="6" name="Text 3"/>
          <p:cNvSpPr/>
          <p:nvPr/>
        </p:nvSpPr>
        <p:spPr>
          <a:xfrm>
            <a:off x="797004" y="2590502"/>
            <a:ext cx="6025801" cy="162123"/>
          </a:xfrm>
          <a:prstGeom prst="rect">
            <a:avLst/>
          </a:prstGeom>
          <a:noFill/>
          <a:ln/>
        </p:spPr>
        <p:txBody>
          <a:bodyPr wrap="none" lIns="0" tIns="0" rIns="0" bIns="0" rtlCol="0" anchor="t"/>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Movies (80.5%) and TV (≈70% of placement spend) — once every 3 min in prime time</a:t>
            </a:r>
            <a:endParaRPr lang="en-US" sz="950" dirty="0"/>
          </a:p>
        </p:txBody>
      </p:sp>
      <p:sp>
        <p:nvSpPr>
          <p:cNvPr id="7" name="Shape 4"/>
          <p:cNvSpPr/>
          <p:nvPr/>
        </p:nvSpPr>
        <p:spPr>
          <a:xfrm>
            <a:off x="661475" y="2967930"/>
            <a:ext cx="6296860" cy="673001"/>
          </a:xfrm>
          <a:prstGeom prst="roundRect">
            <a:avLst>
              <a:gd name="adj" fmla="val 2738"/>
            </a:avLst>
          </a:prstGeom>
          <a:solidFill>
            <a:srgbClr val="FCFBF8"/>
          </a:solidFill>
          <a:ln w="12700">
            <a:solidFill>
              <a:srgbClr val="D6D3CC"/>
            </a:solidFill>
            <a:prstDash val="solid"/>
          </a:ln>
        </p:spPr>
      </p:sp>
      <p:sp>
        <p:nvSpPr>
          <p:cNvPr id="8" name="Text 5"/>
          <p:cNvSpPr/>
          <p:nvPr/>
        </p:nvSpPr>
        <p:spPr>
          <a:xfrm>
            <a:off x="797004" y="3103463"/>
            <a:ext cx="1654530"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Video Game Advertising</a:t>
            </a:r>
            <a:endParaRPr lang="en-US" sz="1200" dirty="0"/>
          </a:p>
        </p:txBody>
      </p:sp>
      <p:sp>
        <p:nvSpPr>
          <p:cNvPr id="9" name="Text 6"/>
          <p:cNvSpPr/>
          <p:nvPr/>
        </p:nvSpPr>
        <p:spPr>
          <a:xfrm>
            <a:off x="797004" y="3343275"/>
            <a:ext cx="6025801" cy="162123"/>
          </a:xfrm>
          <a:prstGeom prst="rect">
            <a:avLst/>
          </a:prstGeom>
          <a:noFill/>
          <a:ln/>
        </p:spPr>
        <p:txBody>
          <a:bodyPr wrap="none" lIns="0" tIns="0" rIns="0" bIns="0" rtlCol="0" anchor="t"/>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In-game ads and advergaming — reaches hard-to-reach millennials and Gen Z</a:t>
            </a:r>
            <a:endParaRPr lang="en-US" sz="950" dirty="0"/>
          </a:p>
        </p:txBody>
      </p:sp>
      <p:sp>
        <p:nvSpPr>
          <p:cNvPr id="10" name="Shape 7"/>
          <p:cNvSpPr/>
          <p:nvPr/>
        </p:nvSpPr>
        <p:spPr>
          <a:xfrm>
            <a:off x="661475" y="3720703"/>
            <a:ext cx="6296860" cy="673001"/>
          </a:xfrm>
          <a:prstGeom prst="roundRect">
            <a:avLst>
              <a:gd name="adj" fmla="val 2738"/>
            </a:avLst>
          </a:prstGeom>
          <a:solidFill>
            <a:srgbClr val="FCFBF8"/>
          </a:solidFill>
          <a:ln w="12700">
            <a:solidFill>
              <a:srgbClr val="D6D3CC"/>
            </a:solidFill>
            <a:prstDash val="solid"/>
          </a:ln>
        </p:spPr>
      </p:sp>
      <p:sp>
        <p:nvSpPr>
          <p:cNvPr id="11" name="Text 8"/>
          <p:cNvSpPr/>
          <p:nvPr/>
        </p:nvSpPr>
        <p:spPr>
          <a:xfrm>
            <a:off x="797004" y="3856236"/>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Cinema Advertising</a:t>
            </a:r>
            <a:endParaRPr lang="en-US" sz="1200" dirty="0"/>
          </a:p>
        </p:txBody>
      </p:sp>
      <p:sp>
        <p:nvSpPr>
          <p:cNvPr id="12" name="Text 9"/>
          <p:cNvSpPr/>
          <p:nvPr/>
        </p:nvSpPr>
        <p:spPr>
          <a:xfrm>
            <a:off x="797004" y="4096048"/>
            <a:ext cx="6025801" cy="162123"/>
          </a:xfrm>
          <a:prstGeom prst="rect">
            <a:avLst/>
          </a:prstGeom>
          <a:noFill/>
          <a:ln/>
        </p:spPr>
        <p:txBody>
          <a:bodyPr wrap="none" lIns="0" tIns="0" rIns="0" bIns="0" rtlCol="0" anchor="t"/>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$800M in U.S. (2023), rising to $887M (2024) — captive young audience</a:t>
            </a:r>
            <a:endParaRPr lang="en-US" sz="950" dirty="0"/>
          </a:p>
        </p:txBody>
      </p:sp>
      <p:sp>
        <p:nvSpPr>
          <p:cNvPr id="13" name="Shape 10"/>
          <p:cNvSpPr/>
          <p:nvPr/>
        </p:nvSpPr>
        <p:spPr>
          <a:xfrm>
            <a:off x="661475" y="4473476"/>
            <a:ext cx="6296860" cy="673001"/>
          </a:xfrm>
          <a:prstGeom prst="roundRect">
            <a:avLst>
              <a:gd name="adj" fmla="val 2738"/>
            </a:avLst>
          </a:prstGeom>
          <a:solidFill>
            <a:srgbClr val="FCFBF8"/>
          </a:solidFill>
          <a:ln w="12700">
            <a:solidFill>
              <a:srgbClr val="D6D3CC"/>
            </a:solidFill>
            <a:prstDash val="solid"/>
          </a:ln>
        </p:spPr>
      </p:sp>
      <p:sp>
        <p:nvSpPr>
          <p:cNvPr id="14" name="Text 11"/>
          <p:cNvSpPr/>
          <p:nvPr/>
        </p:nvSpPr>
        <p:spPr>
          <a:xfrm>
            <a:off x="797004" y="4609009"/>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Yellow Pages</a:t>
            </a:r>
            <a:endParaRPr lang="en-US" sz="1200" dirty="0"/>
          </a:p>
        </p:txBody>
      </p:sp>
      <p:sp>
        <p:nvSpPr>
          <p:cNvPr id="15" name="Text 12"/>
          <p:cNvSpPr/>
          <p:nvPr/>
        </p:nvSpPr>
        <p:spPr>
          <a:xfrm>
            <a:off x="797004" y="4848820"/>
            <a:ext cx="6025801" cy="162123"/>
          </a:xfrm>
          <a:prstGeom prst="rect">
            <a:avLst/>
          </a:prstGeom>
          <a:noFill/>
          <a:ln/>
        </p:spPr>
        <p:txBody>
          <a:bodyPr wrap="none" lIns="0" tIns="0" rIns="0" bIns="0" rtlCol="0" anchor="t"/>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yellowpages.com (Thryv) — key for local businesses seeking ready-to-buy consumers</a:t>
            </a:r>
            <a:endParaRPr lang="en-US" sz="95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p:nvPr/>
        </p:nvSpPr>
        <p:spPr>
          <a:xfrm>
            <a:off x="661475" y="1532632"/>
            <a:ext cx="6596592" cy="443012"/>
          </a:xfrm>
          <a:prstGeom prst="rect">
            <a:avLst/>
          </a:prstGeom>
          <a:noFill/>
          <a:ln/>
        </p:spPr>
        <p:txBody>
          <a:bodyPr wrap="none" lIns="0" tIns="0" rIns="0" bIns="0" rtlCol="0" anchor="t"/>
          <a:lstStyle/>
          <a:p>
            <a:pPr algn="l" indent="0" marL="0">
              <a:lnSpc>
                <a:spcPct val="104000"/>
              </a:lnSpc>
              <a:buNone/>
            </a:pPr>
            <a:r>
              <a:rPr lang="en-US" sz="2750" dirty="0">
                <a:solidFill>
                  <a:srgbClr val="233E32"/>
                </a:solidFill>
                <a:latin typeface="Alice" pitchFamily="34" charset="0"/>
                <a:ea typeface="Alice" pitchFamily="34" charset="-122"/>
                <a:cs typeface="Alice" pitchFamily="34" charset="-120"/>
              </a:rPr>
              <a:t>Personal Selling in the Promotion Mix</a:t>
            </a:r>
            <a:endParaRPr lang="en-US" sz="2750" dirty="0"/>
          </a:p>
        </p:txBody>
      </p:sp>
      <p:pic>
        <p:nvPicPr>
          <p:cNvPr id="3" name="Image 0" descr="preencoded.png">    </p:cNvPr>
          <p:cNvPicPr>
            <a:picLocks noChangeAspect="1"/>
          </p:cNvPicPr>
          <p:nvPr/>
        </p:nvPicPr>
        <p:blipFill>
          <a:blip r:embed="rId1"/>
          <a:stretch>
            <a:fillRect/>
          </a:stretch>
        </p:blipFill>
        <p:spPr>
          <a:xfrm>
            <a:off x="661475" y="2254647"/>
            <a:ext cx="5207663" cy="2951063"/>
          </a:xfrm>
          <a:prstGeom prst="rect">
            <a:avLst/>
          </a:prstGeom>
        </p:spPr>
      </p:pic>
      <p:sp>
        <p:nvSpPr>
          <p:cNvPr id="4" name="Text 1"/>
          <p:cNvSpPr/>
          <p:nvPr/>
        </p:nvSpPr>
        <p:spPr>
          <a:xfrm>
            <a:off x="7957244" y="2566988"/>
            <a:ext cx="2381587" cy="221456"/>
          </a:xfrm>
          <a:prstGeom prst="rect">
            <a:avLst/>
          </a:prstGeom>
          <a:noFill/>
          <a:ln/>
        </p:spPr>
        <p:txBody>
          <a:bodyPr wrap="none" lIns="0" tIns="0" rIns="0" bIns="0" rtlCol="0" anchor="t"/>
          <a:lstStyle/>
          <a:p>
            <a:pPr algn="l" indent="0" marL="0">
              <a:lnSpc>
                <a:spcPct val="104000"/>
              </a:lnSpc>
              <a:buNone/>
            </a:pPr>
            <a:r>
              <a:rPr lang="en-US" sz="1350" dirty="0">
                <a:solidFill>
                  <a:srgbClr val="233E32"/>
                </a:solidFill>
                <a:latin typeface="Alice" pitchFamily="34" charset="0"/>
                <a:ea typeface="Alice" pitchFamily="34" charset="-122"/>
                <a:cs typeface="Alice" pitchFamily="34" charset="-120"/>
              </a:rPr>
              <a:t>What Makes It Unique</a:t>
            </a:r>
            <a:endParaRPr lang="en-US" sz="1350" dirty="0"/>
          </a:p>
        </p:txBody>
      </p:sp>
      <p:sp>
        <p:nvSpPr>
          <p:cNvPr id="5" name="Text 2"/>
          <p:cNvSpPr/>
          <p:nvPr/>
        </p:nvSpPr>
        <p:spPr>
          <a:xfrm>
            <a:off x="7957244" y="2894707"/>
            <a:ext cx="3579227"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2C2821"/>
                </a:solidFill>
                <a:latin typeface="Lora" pitchFamily="34" charset="0"/>
                <a:ea typeface="Lora" pitchFamily="34" charset="-122"/>
                <a:cs typeface="Lora" pitchFamily="34" charset="-120"/>
              </a:rPr>
              <a:t>Person-to-person interaction — unlike any other IMC element</a:t>
            </a:r>
            <a:endParaRPr lang="en-US" sz="1100" dirty="0"/>
          </a:p>
        </p:txBody>
      </p:sp>
      <p:sp>
        <p:nvSpPr>
          <p:cNvPr id="6" name="Text 3"/>
          <p:cNvSpPr/>
          <p:nvPr/>
        </p:nvSpPr>
        <p:spPr>
          <a:xfrm>
            <a:off x="7957244" y="3387229"/>
            <a:ext cx="3579227" cy="1575098"/>
          </a:xfrm>
          <a:prstGeom prst="rect">
            <a:avLst/>
          </a:prstGeom>
          <a:noFill/>
          <a:ln/>
        </p:spPr>
        <p:txBody>
          <a:bodyPr wrap="square" lIns="0" tIns="0" rIns="0" bIns="0" rtlCol="0" anchor="t">
            <a:normAutofit/>
          </a:bodyPr>
          <a:lstStyle/>
          <a:p>
            <a:pPr algn="l" marL="223520" indent="-223520">
              <a:lnSpc>
                <a:spcPct val="117000"/>
              </a:lnSpc>
              <a:buSzPct val="100000"/>
              <a:buChar char="•"/>
            </a:pPr>
            <a:r>
              <a:rPr lang="en-US" sz="1100" dirty="0">
                <a:solidFill>
                  <a:srgbClr val="2C2821"/>
                </a:solidFill>
                <a:latin typeface="Lora" pitchFamily="34" charset="0"/>
                <a:ea typeface="Lora" pitchFamily="34" charset="-122"/>
                <a:cs typeface="Lora" pitchFamily="34" charset="-120"/>
              </a:rPr>
              <a:t>High customer attention — hard to ignore face-to-face</a:t>
            </a:r>
            <a:endParaRPr lang="en-US" sz="1100" dirty="0"/>
          </a:p>
          <a:p>
            <a:pPr algn="l" marL="223520" indent="-223520">
              <a:lnSpc>
                <a:spcPct val="117000"/>
              </a:lnSpc>
              <a:buSzPct val="100000"/>
              <a:buChar char="•"/>
            </a:pPr>
            <a:r>
              <a:rPr lang="en-US" sz="1100" dirty="0">
                <a:solidFill>
                  <a:srgbClr val="2C2821"/>
                </a:solidFill>
                <a:latin typeface="Lora" pitchFamily="34" charset="0"/>
                <a:ea typeface="Lora" pitchFamily="34" charset="-122"/>
                <a:cs typeface="Lora" pitchFamily="34" charset="-120"/>
              </a:rPr>
              <a:t>Customized message per customer</a:t>
            </a:r>
            <a:endParaRPr lang="en-US" sz="1100" dirty="0"/>
          </a:p>
          <a:p>
            <a:pPr algn="l" marL="223520" indent="-223520">
              <a:lnSpc>
                <a:spcPct val="117000"/>
              </a:lnSpc>
              <a:buSzPct val="100000"/>
              <a:buChar char="•"/>
            </a:pPr>
            <a:r>
              <a:rPr lang="en-US" sz="1100" dirty="0">
                <a:solidFill>
                  <a:srgbClr val="2C2821"/>
                </a:solidFill>
                <a:latin typeface="Lora" pitchFamily="34" charset="0"/>
                <a:ea typeface="Lora" pitchFamily="34" charset="-122"/>
                <a:cs typeface="Lora" pitchFamily="34" charset="-120"/>
              </a:rPr>
              <a:t>Immediate two-way feedback</a:t>
            </a:r>
            <a:endParaRPr lang="en-US" sz="1100" dirty="0"/>
          </a:p>
          <a:p>
            <a:pPr algn="l" marL="223520" indent="-223520">
              <a:lnSpc>
                <a:spcPct val="117000"/>
              </a:lnSpc>
              <a:buSzPct val="100000"/>
              <a:buChar char="•"/>
            </a:pPr>
            <a:r>
              <a:rPr lang="en-US" sz="1100" dirty="0">
                <a:solidFill>
                  <a:srgbClr val="2C2821"/>
                </a:solidFill>
                <a:latin typeface="Lora" pitchFamily="34" charset="0"/>
                <a:ea typeface="Lora" pitchFamily="34" charset="-122"/>
                <a:cs typeface="Lora" pitchFamily="34" charset="-120"/>
              </a:rPr>
              <a:t>Communicates complex technical information</a:t>
            </a:r>
            <a:endParaRPr lang="en-US" sz="1100" dirty="0"/>
          </a:p>
          <a:p>
            <a:pPr algn="l" marL="223520" indent="-223520">
              <a:lnSpc>
                <a:spcPct val="117000"/>
              </a:lnSpc>
              <a:buSzPct val="100000"/>
              <a:buChar char="•"/>
            </a:pPr>
            <a:r>
              <a:rPr lang="en-US" sz="1100" dirty="0">
                <a:solidFill>
                  <a:srgbClr val="2C2821"/>
                </a:solidFill>
                <a:latin typeface="Lora" pitchFamily="34" charset="0"/>
                <a:ea typeface="Lora" pitchFamily="34" charset="-122"/>
                <a:cs typeface="Lora" pitchFamily="34" charset="-120"/>
              </a:rPr>
              <a:t>Demonstrates product performance live</a:t>
            </a:r>
            <a:endParaRPr lang="en-US" sz="1100" dirty="0"/>
          </a:p>
          <a:p>
            <a:pPr algn="l" marL="223520" indent="-223520">
              <a:lnSpc>
                <a:spcPct val="117000"/>
              </a:lnSpc>
              <a:buSzPct val="100000"/>
              <a:buChar char="•"/>
            </a:pPr>
            <a:r>
              <a:rPr lang="en-US" sz="1100" dirty="0">
                <a:solidFill>
                  <a:srgbClr val="2C2821"/>
                </a:solidFill>
                <a:latin typeface="Lora" pitchFamily="34" charset="0"/>
                <a:ea typeface="Lora" pitchFamily="34" charset="-122"/>
                <a:cs typeface="Lora" pitchFamily="34" charset="-120"/>
              </a:rPr>
              <a:t>Builds long-term buyer-seller relationships</a:t>
            </a:r>
            <a:endParaRPr lang="en-US" sz="11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p:nvPr/>
        </p:nvSpPr>
        <p:spPr>
          <a:xfrm>
            <a:off x="661475" y="1517352"/>
            <a:ext cx="4118864" cy="413445"/>
          </a:xfrm>
          <a:prstGeom prst="rect">
            <a:avLst/>
          </a:prstGeom>
          <a:noFill/>
          <a:ln/>
        </p:spPr>
        <p:txBody>
          <a:bodyPr wrap="none" lIns="0" tIns="0" rIns="0" bIns="0" rtlCol="0" anchor="t"/>
          <a:lstStyle/>
          <a:p>
            <a:pPr algn="l" indent="0" marL="0">
              <a:lnSpc>
                <a:spcPct val="104000"/>
              </a:lnSpc>
              <a:buNone/>
            </a:pPr>
            <a:r>
              <a:rPr lang="en-US" sz="2600" dirty="0">
                <a:solidFill>
                  <a:srgbClr val="233E32"/>
                </a:solidFill>
                <a:latin typeface="Alice" pitchFamily="34" charset="0"/>
                <a:ea typeface="Alice" pitchFamily="34" charset="-122"/>
                <a:cs typeface="Alice" pitchFamily="34" charset="-120"/>
              </a:rPr>
              <a:t>Types of Sales Positions</a:t>
            </a:r>
            <a:endParaRPr lang="en-US" sz="2600" dirty="0"/>
          </a:p>
        </p:txBody>
      </p:sp>
      <p:sp>
        <p:nvSpPr>
          <p:cNvPr id="3" name="Text 1"/>
          <p:cNvSpPr/>
          <p:nvPr/>
        </p:nvSpPr>
        <p:spPr>
          <a:xfrm>
            <a:off x="661475" y="2116038"/>
            <a:ext cx="11478330" cy="179983"/>
          </a:xfrm>
          <a:prstGeom prst="rect">
            <a:avLst/>
          </a:prstGeom>
          <a:noFill/>
          <a:ln/>
        </p:spPr>
        <p:txBody>
          <a:bodyPr wrap="none" lIns="0" tIns="0" rIns="0" bIns="0" rtlCol="0" anchor="t"/>
          <a:lstStyle/>
          <a:p>
            <a:pPr algn="l" indent="0" marL="0">
              <a:lnSpc>
                <a:spcPct val="113000"/>
              </a:lnSpc>
              <a:buNone/>
            </a:pPr>
            <a:r>
              <a:rPr lang="en-US" sz="1000" dirty="0">
                <a:solidFill>
                  <a:srgbClr val="2C2821"/>
                </a:solidFill>
                <a:latin typeface="Lora" pitchFamily="34" charset="0"/>
                <a:ea typeface="Lora" pitchFamily="34" charset="-122"/>
                <a:cs typeface="Lora" pitchFamily="34" charset="-120"/>
              </a:rPr>
              <a:t>Understanding the diverse roles within a sales force is crucial for effective strategy and management.</a:t>
            </a:r>
            <a:endParaRPr lang="en-US" sz="1000" dirty="0"/>
          </a:p>
        </p:txBody>
      </p:sp>
      <p:sp>
        <p:nvSpPr>
          <p:cNvPr id="4" name="Shape 2"/>
          <p:cNvSpPr/>
          <p:nvPr/>
        </p:nvSpPr>
        <p:spPr>
          <a:xfrm>
            <a:off x="661475" y="2400201"/>
            <a:ext cx="3561170" cy="396875"/>
          </a:xfrm>
          <a:prstGeom prst="roundRect">
            <a:avLst>
              <a:gd name="adj" fmla="val 480078"/>
            </a:avLst>
          </a:prstGeom>
          <a:solidFill>
            <a:srgbClr val="F0EDE6"/>
          </a:solidFill>
          <a:ln/>
        </p:spPr>
      </p:sp>
      <p:pic>
        <p:nvPicPr>
          <p:cNvPr id="5"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2342794" y="2499420"/>
            <a:ext cx="198433" cy="198438"/>
          </a:xfrm>
          <a:prstGeom prst="rect">
            <a:avLst/>
          </a:prstGeom>
        </p:spPr>
      </p:pic>
      <p:sp>
        <p:nvSpPr>
          <p:cNvPr id="6" name="Text 3"/>
          <p:cNvSpPr/>
          <p:nvPr/>
        </p:nvSpPr>
        <p:spPr>
          <a:xfrm>
            <a:off x="793730" y="2889647"/>
            <a:ext cx="1653836" cy="206673"/>
          </a:xfrm>
          <a:prstGeom prst="rect">
            <a:avLst/>
          </a:prstGeom>
          <a:noFill/>
          <a:ln/>
        </p:spPr>
        <p:txBody>
          <a:bodyPr wrap="none" lIns="0" tIns="0" rIns="0" bIns="0" rtlCol="0" anchor="t"/>
          <a:lstStyle/>
          <a:p>
            <a:pPr algn="l" indent="0" marL="0">
              <a:lnSpc>
                <a:spcPct val="104000"/>
              </a:lnSpc>
              <a:buNone/>
            </a:pPr>
            <a:r>
              <a:rPr lang="en-US" sz="1300" dirty="0">
                <a:solidFill>
                  <a:srgbClr val="2C2821"/>
                </a:solidFill>
                <a:latin typeface="Alice" pitchFamily="34" charset="0"/>
                <a:ea typeface="Alice" pitchFamily="34" charset="-122"/>
                <a:cs typeface="Alice" pitchFamily="34" charset="-120"/>
              </a:rPr>
              <a:t>Order Takers</a:t>
            </a:r>
            <a:endParaRPr lang="en-US" sz="1300" dirty="0"/>
          </a:p>
        </p:txBody>
      </p:sp>
      <p:sp>
        <p:nvSpPr>
          <p:cNvPr id="7" name="Text 4"/>
          <p:cNvSpPr/>
          <p:nvPr/>
        </p:nvSpPr>
        <p:spPr>
          <a:xfrm>
            <a:off x="793730" y="3151882"/>
            <a:ext cx="3296659" cy="359966"/>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C2821"/>
                </a:solidFill>
                <a:latin typeface="Lora" pitchFamily="34" charset="0"/>
                <a:ea typeface="Lora" pitchFamily="34" charset="-122"/>
                <a:cs typeface="Lora" pitchFamily="34" charset="-120"/>
              </a:rPr>
              <a:t>Process routine orders; can be </a:t>
            </a:r>
            <a:pPr algn="l" indent="0" marL="0">
              <a:lnSpc>
                <a:spcPct val="113000"/>
              </a:lnSpc>
              <a:buNone/>
            </a:pPr>
            <a:r>
              <a:rPr lang="en-US" sz="1000" b="1" dirty="0">
                <a:solidFill>
                  <a:srgbClr val="2C2821"/>
                </a:solidFill>
                <a:latin typeface="Lora Bold" pitchFamily="34" charset="0"/>
                <a:ea typeface="Lora Bold" pitchFamily="34" charset="-122"/>
                <a:cs typeface="Lora Bold" pitchFamily="34" charset="-120"/>
              </a:rPr>
              <a:t>inside</a:t>
            </a:r>
            <a:pPr algn="l" indent="0" marL="0">
              <a:lnSpc>
                <a:spcPct val="113000"/>
              </a:lnSpc>
              <a:buNone/>
            </a:pPr>
            <a:r>
              <a:rPr lang="en-US" sz="1000" dirty="0">
                <a:solidFill>
                  <a:srgbClr val="2C2821"/>
                </a:solidFill>
                <a:latin typeface="Lora" pitchFamily="34" charset="0"/>
                <a:ea typeface="Lora" pitchFamily="34" charset="-122"/>
                <a:cs typeface="Lora" pitchFamily="34" charset="-120"/>
              </a:rPr>
              <a:t> (phone/online) or </a:t>
            </a:r>
            <a:pPr algn="l" indent="0" marL="0">
              <a:lnSpc>
                <a:spcPct val="113000"/>
              </a:lnSpc>
              <a:buNone/>
            </a:pPr>
            <a:r>
              <a:rPr lang="en-US" sz="1000" b="1" dirty="0">
                <a:solidFill>
                  <a:srgbClr val="2C2821"/>
                </a:solidFill>
                <a:latin typeface="Lora Bold" pitchFamily="34" charset="0"/>
                <a:ea typeface="Lora Bold" pitchFamily="34" charset="-122"/>
                <a:cs typeface="Lora Bold" pitchFamily="34" charset="-120"/>
              </a:rPr>
              <a:t>outside</a:t>
            </a:r>
            <a:pPr algn="l" indent="0" marL="0">
              <a:lnSpc>
                <a:spcPct val="113000"/>
              </a:lnSpc>
              <a:buNone/>
            </a:pPr>
            <a:r>
              <a:rPr lang="en-US" sz="1000" dirty="0">
                <a:solidFill>
                  <a:srgbClr val="2C2821"/>
                </a:solidFill>
                <a:latin typeface="Lora" pitchFamily="34" charset="0"/>
                <a:ea typeface="Lora" pitchFamily="34" charset="-122"/>
                <a:cs typeface="Lora" pitchFamily="34" charset="-120"/>
              </a:rPr>
              <a:t> (field sales).</a:t>
            </a:r>
            <a:endParaRPr lang="en-US" sz="1000" dirty="0"/>
          </a:p>
        </p:txBody>
      </p:sp>
      <p:sp>
        <p:nvSpPr>
          <p:cNvPr id="8" name="Shape 5"/>
          <p:cNvSpPr/>
          <p:nvPr/>
        </p:nvSpPr>
        <p:spPr>
          <a:xfrm>
            <a:off x="4315213" y="2400201"/>
            <a:ext cx="3561170" cy="396875"/>
          </a:xfrm>
          <a:prstGeom prst="roundRect">
            <a:avLst>
              <a:gd name="adj" fmla="val 480078"/>
            </a:avLst>
          </a:prstGeom>
          <a:solidFill>
            <a:srgbClr val="F0EDE6"/>
          </a:solidFill>
          <a:ln/>
        </p:spPr>
      </p:sp>
      <p:pic>
        <p:nvPicPr>
          <p:cNvPr id="9"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996532" y="2499420"/>
            <a:ext cx="198433" cy="198438"/>
          </a:xfrm>
          <a:prstGeom prst="rect">
            <a:avLst/>
          </a:prstGeom>
        </p:spPr>
      </p:pic>
      <p:sp>
        <p:nvSpPr>
          <p:cNvPr id="10" name="Text 6"/>
          <p:cNvSpPr/>
          <p:nvPr/>
        </p:nvSpPr>
        <p:spPr>
          <a:xfrm>
            <a:off x="4447468" y="2889647"/>
            <a:ext cx="1653836" cy="206673"/>
          </a:xfrm>
          <a:prstGeom prst="rect">
            <a:avLst/>
          </a:prstGeom>
          <a:noFill/>
          <a:ln/>
        </p:spPr>
        <p:txBody>
          <a:bodyPr wrap="none" lIns="0" tIns="0" rIns="0" bIns="0" rtlCol="0" anchor="t"/>
          <a:lstStyle/>
          <a:p>
            <a:pPr algn="l" indent="0" marL="0">
              <a:lnSpc>
                <a:spcPct val="104000"/>
              </a:lnSpc>
              <a:buNone/>
            </a:pPr>
            <a:r>
              <a:rPr lang="en-US" sz="1300" dirty="0">
                <a:solidFill>
                  <a:srgbClr val="2C2821"/>
                </a:solidFill>
                <a:latin typeface="Alice" pitchFamily="34" charset="0"/>
                <a:ea typeface="Alice" pitchFamily="34" charset="-122"/>
                <a:cs typeface="Alice" pitchFamily="34" charset="-120"/>
              </a:rPr>
              <a:t>Order Getters</a:t>
            </a:r>
            <a:endParaRPr lang="en-US" sz="1300" dirty="0"/>
          </a:p>
        </p:txBody>
      </p:sp>
      <p:sp>
        <p:nvSpPr>
          <p:cNvPr id="11" name="Text 7"/>
          <p:cNvSpPr/>
          <p:nvPr/>
        </p:nvSpPr>
        <p:spPr>
          <a:xfrm>
            <a:off x="4447468" y="3151882"/>
            <a:ext cx="3296659" cy="53994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C2821"/>
                </a:solidFill>
                <a:latin typeface="Lora" pitchFamily="34" charset="0"/>
                <a:ea typeface="Lora" pitchFamily="34" charset="-122"/>
                <a:cs typeface="Lora" pitchFamily="34" charset="-120"/>
              </a:rPr>
              <a:t>Proactively identify prospects and persuade new customers to buy, often involving complex negotiations.</a:t>
            </a:r>
            <a:endParaRPr lang="en-US" sz="1000" dirty="0"/>
          </a:p>
        </p:txBody>
      </p:sp>
      <p:sp>
        <p:nvSpPr>
          <p:cNvPr id="12" name="Shape 8"/>
          <p:cNvSpPr/>
          <p:nvPr/>
        </p:nvSpPr>
        <p:spPr>
          <a:xfrm>
            <a:off x="7968951" y="2400201"/>
            <a:ext cx="3561170" cy="396875"/>
          </a:xfrm>
          <a:prstGeom prst="roundRect">
            <a:avLst>
              <a:gd name="adj" fmla="val 480078"/>
            </a:avLst>
          </a:prstGeom>
          <a:solidFill>
            <a:srgbClr val="F0EDE6"/>
          </a:solidFill>
          <a:ln/>
        </p:spPr>
      </p:sp>
      <p:pic>
        <p:nvPicPr>
          <p:cNvPr id="13"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650270" y="2499420"/>
            <a:ext cx="198433" cy="198438"/>
          </a:xfrm>
          <a:prstGeom prst="rect">
            <a:avLst/>
          </a:prstGeom>
        </p:spPr>
      </p:pic>
      <p:sp>
        <p:nvSpPr>
          <p:cNvPr id="14" name="Text 9"/>
          <p:cNvSpPr/>
          <p:nvPr/>
        </p:nvSpPr>
        <p:spPr>
          <a:xfrm>
            <a:off x="8101207" y="2889647"/>
            <a:ext cx="1726760" cy="206673"/>
          </a:xfrm>
          <a:prstGeom prst="rect">
            <a:avLst/>
          </a:prstGeom>
          <a:noFill/>
          <a:ln/>
        </p:spPr>
        <p:txBody>
          <a:bodyPr wrap="none" lIns="0" tIns="0" rIns="0" bIns="0" rtlCol="0" anchor="t"/>
          <a:lstStyle/>
          <a:p>
            <a:pPr algn="l" indent="0" marL="0">
              <a:lnSpc>
                <a:spcPct val="104000"/>
              </a:lnSpc>
              <a:buNone/>
            </a:pPr>
            <a:r>
              <a:rPr lang="en-US" sz="1300" dirty="0">
                <a:solidFill>
                  <a:srgbClr val="2C2821"/>
                </a:solidFill>
                <a:latin typeface="Alice" pitchFamily="34" charset="0"/>
                <a:ea typeface="Alice" pitchFamily="34" charset="-122"/>
                <a:cs typeface="Alice" pitchFamily="34" charset="-120"/>
              </a:rPr>
              <a:t>Missionary Salespeople</a:t>
            </a:r>
            <a:endParaRPr lang="en-US" sz="1300" dirty="0"/>
          </a:p>
        </p:txBody>
      </p:sp>
      <p:sp>
        <p:nvSpPr>
          <p:cNvPr id="15" name="Text 10"/>
          <p:cNvSpPr/>
          <p:nvPr/>
        </p:nvSpPr>
        <p:spPr>
          <a:xfrm>
            <a:off x="8101207" y="3151882"/>
            <a:ext cx="3296659" cy="53994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C2821"/>
                </a:solidFill>
                <a:latin typeface="Lora" pitchFamily="34" charset="0"/>
                <a:ea typeface="Lora" pitchFamily="34" charset="-122"/>
                <a:cs typeface="Lora" pitchFamily="34" charset="-120"/>
              </a:rPr>
              <a:t>Build goodwill and educate potential customers, influencing purchase decisions indirectly (e.g., pharmaceutical reps).</a:t>
            </a:r>
            <a:endParaRPr lang="en-US" sz="1000" dirty="0"/>
          </a:p>
        </p:txBody>
      </p:sp>
      <p:sp>
        <p:nvSpPr>
          <p:cNvPr id="16" name="Shape 11"/>
          <p:cNvSpPr/>
          <p:nvPr/>
        </p:nvSpPr>
        <p:spPr>
          <a:xfrm>
            <a:off x="661475" y="3916660"/>
            <a:ext cx="3561170" cy="396875"/>
          </a:xfrm>
          <a:prstGeom prst="roundRect">
            <a:avLst>
              <a:gd name="adj" fmla="val 480078"/>
            </a:avLst>
          </a:prstGeom>
          <a:solidFill>
            <a:srgbClr val="F0EDE6"/>
          </a:solidFill>
          <a:ln/>
        </p:spPr>
      </p:sp>
      <p:pic>
        <p:nvPicPr>
          <p:cNvPr id="17"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342794" y="4015879"/>
            <a:ext cx="198433" cy="198438"/>
          </a:xfrm>
          <a:prstGeom prst="rect">
            <a:avLst/>
          </a:prstGeom>
        </p:spPr>
      </p:pic>
      <p:sp>
        <p:nvSpPr>
          <p:cNvPr id="18" name="Text 12"/>
          <p:cNvSpPr/>
          <p:nvPr/>
        </p:nvSpPr>
        <p:spPr>
          <a:xfrm>
            <a:off x="793730" y="4406106"/>
            <a:ext cx="1653836" cy="206673"/>
          </a:xfrm>
          <a:prstGeom prst="rect">
            <a:avLst/>
          </a:prstGeom>
          <a:noFill/>
          <a:ln/>
        </p:spPr>
        <p:txBody>
          <a:bodyPr wrap="none" lIns="0" tIns="0" rIns="0" bIns="0" rtlCol="0" anchor="t"/>
          <a:lstStyle/>
          <a:p>
            <a:pPr algn="l" indent="0" marL="0">
              <a:lnSpc>
                <a:spcPct val="104000"/>
              </a:lnSpc>
              <a:buNone/>
            </a:pPr>
            <a:r>
              <a:rPr lang="en-US" sz="1300" dirty="0">
                <a:solidFill>
                  <a:srgbClr val="2C2821"/>
                </a:solidFill>
                <a:latin typeface="Alice" pitchFamily="34" charset="0"/>
                <a:ea typeface="Alice" pitchFamily="34" charset="-122"/>
                <a:cs typeface="Alice" pitchFamily="34" charset="-120"/>
              </a:rPr>
              <a:t>Sales Engineers</a:t>
            </a:r>
            <a:endParaRPr lang="en-US" sz="1300" dirty="0"/>
          </a:p>
        </p:txBody>
      </p:sp>
      <p:sp>
        <p:nvSpPr>
          <p:cNvPr id="19" name="Text 13"/>
          <p:cNvSpPr/>
          <p:nvPr/>
        </p:nvSpPr>
        <p:spPr>
          <a:xfrm>
            <a:off x="793730" y="4668341"/>
            <a:ext cx="3296659" cy="53994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C2821"/>
                </a:solidFill>
                <a:latin typeface="Lora" pitchFamily="34" charset="0"/>
                <a:ea typeface="Lora" pitchFamily="34" charset="-122"/>
                <a:cs typeface="Lora" pitchFamily="34" charset="-120"/>
              </a:rPr>
              <a:t>Possess deep technical knowledge to explain and demonstrate complex products, solving client-specific challenges.</a:t>
            </a:r>
            <a:endParaRPr lang="en-US" sz="1000" dirty="0"/>
          </a:p>
        </p:txBody>
      </p:sp>
      <p:sp>
        <p:nvSpPr>
          <p:cNvPr id="20" name="Shape 14"/>
          <p:cNvSpPr/>
          <p:nvPr/>
        </p:nvSpPr>
        <p:spPr>
          <a:xfrm>
            <a:off x="4315213" y="3916660"/>
            <a:ext cx="3561170" cy="396875"/>
          </a:xfrm>
          <a:prstGeom prst="roundRect">
            <a:avLst>
              <a:gd name="adj" fmla="val 480078"/>
            </a:avLst>
          </a:prstGeom>
          <a:solidFill>
            <a:srgbClr val="F0EDE6"/>
          </a:solidFill>
          <a:ln/>
        </p:spPr>
      </p:sp>
      <p:pic>
        <p:nvPicPr>
          <p:cNvPr id="21"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996532" y="4015879"/>
            <a:ext cx="198433" cy="198438"/>
          </a:xfrm>
          <a:prstGeom prst="rect">
            <a:avLst/>
          </a:prstGeom>
        </p:spPr>
      </p:pic>
      <p:sp>
        <p:nvSpPr>
          <p:cNvPr id="22" name="Text 15"/>
          <p:cNvSpPr/>
          <p:nvPr/>
        </p:nvSpPr>
        <p:spPr>
          <a:xfrm>
            <a:off x="4447468" y="4406106"/>
            <a:ext cx="1653836" cy="206673"/>
          </a:xfrm>
          <a:prstGeom prst="rect">
            <a:avLst/>
          </a:prstGeom>
          <a:noFill/>
          <a:ln/>
        </p:spPr>
        <p:txBody>
          <a:bodyPr wrap="none" lIns="0" tIns="0" rIns="0" bIns="0" rtlCol="0" anchor="t"/>
          <a:lstStyle/>
          <a:p>
            <a:pPr algn="l" indent="0" marL="0">
              <a:lnSpc>
                <a:spcPct val="104000"/>
              </a:lnSpc>
              <a:buNone/>
            </a:pPr>
            <a:r>
              <a:rPr lang="en-US" sz="1300" dirty="0">
                <a:solidFill>
                  <a:srgbClr val="2C2821"/>
                </a:solidFill>
                <a:latin typeface="Alice" pitchFamily="34" charset="0"/>
                <a:ea typeface="Alice" pitchFamily="34" charset="-122"/>
                <a:cs typeface="Alice" pitchFamily="34" charset="-120"/>
              </a:rPr>
              <a:t>Team Selling</a:t>
            </a:r>
            <a:endParaRPr lang="en-US" sz="1300" dirty="0"/>
          </a:p>
        </p:txBody>
      </p:sp>
      <p:sp>
        <p:nvSpPr>
          <p:cNvPr id="23" name="Text 16"/>
          <p:cNvSpPr/>
          <p:nvPr/>
        </p:nvSpPr>
        <p:spPr>
          <a:xfrm>
            <a:off x="4447468" y="4668341"/>
            <a:ext cx="3296659" cy="359966"/>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C2821"/>
                </a:solidFill>
                <a:latin typeface="Lora" pitchFamily="34" charset="0"/>
                <a:ea typeface="Lora" pitchFamily="34" charset="-122"/>
                <a:cs typeface="Lora" pitchFamily="34" charset="-120"/>
              </a:rPr>
              <a:t>Leverage multiple specialists (technical, financial, legal) to serve a single, high-value client account.</a:t>
            </a:r>
            <a:endParaRPr lang="en-US" sz="10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0"/>
          <p:cNvSpPr/>
          <p:nvPr/>
        </p:nvSpPr>
        <p:spPr>
          <a:xfrm>
            <a:off x="661475" y="1004987"/>
            <a:ext cx="8194172" cy="590649"/>
          </a:xfrm>
          <a:prstGeom prst="rect">
            <a:avLst/>
          </a:prstGeom>
          <a:noFill/>
          <a:ln/>
        </p:spPr>
        <p:txBody>
          <a:bodyPr wrap="none" lIns="0" tIns="0" rIns="0" bIns="0" rtlCol="0" anchor="t"/>
          <a:lstStyle/>
          <a:p>
            <a:pPr algn="l" indent="0" marL="0">
              <a:lnSpc>
                <a:spcPct val="104000"/>
              </a:lnSpc>
              <a:buNone/>
            </a:pPr>
            <a:r>
              <a:rPr lang="en-US" sz="3700" dirty="0">
                <a:solidFill>
                  <a:srgbClr val="233E32"/>
                </a:solidFill>
                <a:latin typeface="Alice" pitchFamily="34" charset="0"/>
                <a:ea typeface="Alice" pitchFamily="34" charset="-122"/>
                <a:cs typeface="Alice" pitchFamily="34" charset="-120"/>
              </a:rPr>
              <a:t>Attractive Features of a Sales Career</a:t>
            </a:r>
            <a:endParaRPr lang="en-US" sz="3700" dirty="0"/>
          </a:p>
        </p:txBody>
      </p:sp>
      <p:sp>
        <p:nvSpPr>
          <p:cNvPr id="3" name="Shape 1"/>
          <p:cNvSpPr/>
          <p:nvPr/>
        </p:nvSpPr>
        <p:spPr>
          <a:xfrm>
            <a:off x="661475" y="1973659"/>
            <a:ext cx="5339820" cy="1845171"/>
          </a:xfrm>
          <a:prstGeom prst="roundRect">
            <a:avLst>
              <a:gd name="adj" fmla="val 1537"/>
            </a:avLst>
          </a:prstGeom>
          <a:solidFill>
            <a:srgbClr val="F0EDE6"/>
          </a:solidFill>
          <a:ln/>
        </p:spPr>
      </p:sp>
      <p:sp>
        <p:nvSpPr>
          <p:cNvPr id="4" name="Shape 2"/>
          <p:cNvSpPr/>
          <p:nvPr/>
        </p:nvSpPr>
        <p:spPr>
          <a:xfrm>
            <a:off x="850482" y="2162671"/>
            <a:ext cx="567021" cy="567035"/>
          </a:xfrm>
          <a:prstGeom prst="ellipse">
            <a:avLst/>
          </a:prstGeom>
          <a:solidFill>
            <a:srgbClr val="1B5F39"/>
          </a:solidFill>
          <a:ln/>
        </p:spPr>
      </p:sp>
      <p:pic>
        <p:nvPicPr>
          <p:cNvPr id="5"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1006450" y="2318544"/>
            <a:ext cx="255085" cy="255091"/>
          </a:xfrm>
          <a:prstGeom prst="rect">
            <a:avLst/>
          </a:prstGeom>
        </p:spPr>
      </p:pic>
      <p:sp>
        <p:nvSpPr>
          <p:cNvPr id="6" name="Text 3"/>
          <p:cNvSpPr/>
          <p:nvPr/>
        </p:nvSpPr>
        <p:spPr>
          <a:xfrm>
            <a:off x="850482" y="2918718"/>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2C2821"/>
                </a:solidFill>
                <a:latin typeface="Alice" pitchFamily="34" charset="0"/>
                <a:ea typeface="Alice" pitchFamily="34" charset="-122"/>
                <a:cs typeface="Alice" pitchFamily="34" charset="-120"/>
              </a:rPr>
              <a:t>Job Freedom</a:t>
            </a:r>
            <a:endParaRPr lang="en-US" sz="1850" dirty="0"/>
          </a:p>
        </p:txBody>
      </p:sp>
      <p:sp>
        <p:nvSpPr>
          <p:cNvPr id="7" name="Text 4"/>
          <p:cNvSpPr/>
          <p:nvPr/>
        </p:nvSpPr>
        <p:spPr>
          <a:xfrm>
            <a:off x="850482" y="3327400"/>
            <a:ext cx="4961806" cy="302419"/>
          </a:xfrm>
          <a:prstGeom prst="rect">
            <a:avLst/>
          </a:prstGeom>
          <a:noFill/>
          <a:ln/>
        </p:spPr>
        <p:txBody>
          <a:bodyPr wrap="none" lIns="0" tIns="0" rIns="0" bIns="0" rtlCol="0" anchor="t"/>
          <a:lstStyle/>
          <a:p>
            <a:pPr algn="l" indent="0" marL="0">
              <a:lnSpc>
                <a:spcPct val="133000"/>
              </a:lnSpc>
              <a:buNone/>
            </a:pPr>
            <a:r>
              <a:rPr lang="en-US" sz="1450" dirty="0">
                <a:solidFill>
                  <a:srgbClr val="2C2821"/>
                </a:solidFill>
                <a:latin typeface="Lora" pitchFamily="34" charset="0"/>
                <a:ea typeface="Lora" pitchFamily="34" charset="-122"/>
                <a:cs typeface="Lora" pitchFamily="34" charset="-120"/>
              </a:rPr>
              <a:t>Minimal supervision; manage your own day</a:t>
            </a:r>
            <a:endParaRPr lang="en-US" sz="1450" dirty="0"/>
          </a:p>
        </p:txBody>
      </p:sp>
      <p:sp>
        <p:nvSpPr>
          <p:cNvPr id="8" name="Shape 5"/>
          <p:cNvSpPr/>
          <p:nvPr/>
        </p:nvSpPr>
        <p:spPr>
          <a:xfrm>
            <a:off x="6190301" y="1973659"/>
            <a:ext cx="5339919" cy="1845171"/>
          </a:xfrm>
          <a:prstGeom prst="roundRect">
            <a:avLst>
              <a:gd name="adj" fmla="val 1537"/>
            </a:avLst>
          </a:prstGeom>
          <a:solidFill>
            <a:srgbClr val="F0EDE6"/>
          </a:solidFill>
          <a:ln/>
        </p:spPr>
      </p:sp>
      <p:sp>
        <p:nvSpPr>
          <p:cNvPr id="9" name="Shape 6"/>
          <p:cNvSpPr/>
          <p:nvPr/>
        </p:nvSpPr>
        <p:spPr>
          <a:xfrm>
            <a:off x="6379308" y="2162671"/>
            <a:ext cx="567021" cy="567035"/>
          </a:xfrm>
          <a:prstGeom prst="ellipse">
            <a:avLst/>
          </a:prstGeom>
          <a:solidFill>
            <a:srgbClr val="1B5F39"/>
          </a:solidFill>
          <a:ln/>
        </p:spPr>
      </p:sp>
      <p:pic>
        <p:nvPicPr>
          <p:cNvPr id="10"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535276" y="2318544"/>
            <a:ext cx="255085" cy="255091"/>
          </a:xfrm>
          <a:prstGeom prst="rect">
            <a:avLst/>
          </a:prstGeom>
        </p:spPr>
      </p:pic>
      <p:sp>
        <p:nvSpPr>
          <p:cNvPr id="11" name="Text 7"/>
          <p:cNvSpPr/>
          <p:nvPr/>
        </p:nvSpPr>
        <p:spPr>
          <a:xfrm>
            <a:off x="6379308" y="2918718"/>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2C2821"/>
                </a:solidFill>
                <a:latin typeface="Alice" pitchFamily="34" charset="0"/>
                <a:ea typeface="Alice" pitchFamily="34" charset="-122"/>
                <a:cs typeface="Alice" pitchFamily="34" charset="-120"/>
              </a:rPr>
              <a:t>Variety &amp; Challenge</a:t>
            </a:r>
            <a:endParaRPr lang="en-US" sz="1850" dirty="0"/>
          </a:p>
        </p:txBody>
      </p:sp>
      <p:sp>
        <p:nvSpPr>
          <p:cNvPr id="12" name="Text 8"/>
          <p:cNvSpPr/>
          <p:nvPr/>
        </p:nvSpPr>
        <p:spPr>
          <a:xfrm>
            <a:off x="6379308" y="3327400"/>
            <a:ext cx="4961905" cy="302419"/>
          </a:xfrm>
          <a:prstGeom prst="rect">
            <a:avLst/>
          </a:prstGeom>
          <a:noFill/>
          <a:ln/>
        </p:spPr>
        <p:txBody>
          <a:bodyPr wrap="none" lIns="0" tIns="0" rIns="0" bIns="0" rtlCol="0" anchor="t"/>
          <a:lstStyle/>
          <a:p>
            <a:pPr algn="l" indent="0" marL="0">
              <a:lnSpc>
                <a:spcPct val="133000"/>
              </a:lnSpc>
              <a:buNone/>
            </a:pPr>
            <a:r>
              <a:rPr lang="en-US" sz="1450" dirty="0">
                <a:solidFill>
                  <a:srgbClr val="2C2821"/>
                </a:solidFill>
                <a:latin typeface="Lora" pitchFamily="34" charset="0"/>
                <a:ea typeface="Lora" pitchFamily="34" charset="-122"/>
                <a:cs typeface="Lora" pitchFamily="34" charset="-120"/>
              </a:rPr>
              <a:t>Rewarded for hard work and smart effort</a:t>
            </a:r>
            <a:endParaRPr lang="en-US" sz="1450" dirty="0"/>
          </a:p>
        </p:txBody>
      </p:sp>
      <p:sp>
        <p:nvSpPr>
          <p:cNvPr id="13" name="Shape 9"/>
          <p:cNvSpPr/>
          <p:nvPr/>
        </p:nvSpPr>
        <p:spPr>
          <a:xfrm>
            <a:off x="661475" y="4007842"/>
            <a:ext cx="5339820" cy="1845171"/>
          </a:xfrm>
          <a:prstGeom prst="roundRect">
            <a:avLst>
              <a:gd name="adj" fmla="val 1537"/>
            </a:avLst>
          </a:prstGeom>
          <a:solidFill>
            <a:srgbClr val="F0EDE6"/>
          </a:solidFill>
          <a:ln/>
        </p:spPr>
      </p:sp>
      <p:sp>
        <p:nvSpPr>
          <p:cNvPr id="14" name="Shape 10"/>
          <p:cNvSpPr/>
          <p:nvPr/>
        </p:nvSpPr>
        <p:spPr>
          <a:xfrm>
            <a:off x="850482" y="4196854"/>
            <a:ext cx="567021" cy="567035"/>
          </a:xfrm>
          <a:prstGeom prst="ellipse">
            <a:avLst/>
          </a:prstGeom>
          <a:solidFill>
            <a:srgbClr val="1B5F39"/>
          </a:solidFill>
          <a:ln/>
        </p:spPr>
      </p:sp>
      <p:pic>
        <p:nvPicPr>
          <p:cNvPr id="15"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06450" y="4352727"/>
            <a:ext cx="255085" cy="255091"/>
          </a:xfrm>
          <a:prstGeom prst="rect">
            <a:avLst/>
          </a:prstGeom>
        </p:spPr>
      </p:pic>
      <p:sp>
        <p:nvSpPr>
          <p:cNvPr id="16" name="Text 11"/>
          <p:cNvSpPr/>
          <p:nvPr/>
        </p:nvSpPr>
        <p:spPr>
          <a:xfrm>
            <a:off x="850482" y="4952901"/>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2C2821"/>
                </a:solidFill>
                <a:latin typeface="Alice" pitchFamily="34" charset="0"/>
                <a:ea typeface="Alice" pitchFamily="34" charset="-122"/>
                <a:cs typeface="Alice" pitchFamily="34" charset="-120"/>
              </a:rPr>
              <a:t>Advancement</a:t>
            </a:r>
            <a:endParaRPr lang="en-US" sz="1850" dirty="0"/>
          </a:p>
        </p:txBody>
      </p:sp>
      <p:sp>
        <p:nvSpPr>
          <p:cNvPr id="17" name="Text 12"/>
          <p:cNvSpPr/>
          <p:nvPr/>
        </p:nvSpPr>
        <p:spPr>
          <a:xfrm>
            <a:off x="850482" y="5361583"/>
            <a:ext cx="4961806" cy="302419"/>
          </a:xfrm>
          <a:prstGeom prst="rect">
            <a:avLst/>
          </a:prstGeom>
          <a:noFill/>
          <a:ln/>
        </p:spPr>
        <p:txBody>
          <a:bodyPr wrap="none" lIns="0" tIns="0" rIns="0" bIns="0" rtlCol="0" anchor="t"/>
          <a:lstStyle/>
          <a:p>
            <a:pPr algn="l" indent="0" marL="0">
              <a:lnSpc>
                <a:spcPct val="133000"/>
              </a:lnSpc>
              <a:buNone/>
            </a:pPr>
            <a:r>
              <a:rPr lang="en-US" sz="1450" dirty="0">
                <a:solidFill>
                  <a:srgbClr val="2C2821"/>
                </a:solidFill>
                <a:latin typeface="Lora" pitchFamily="34" charset="0"/>
                <a:ea typeface="Lora" pitchFamily="34" charset="-122"/>
                <a:cs typeface="Lora" pitchFamily="34" charset="-120"/>
              </a:rPr>
              <a:t>More CEOs/CMOs come from sales than any other area</a:t>
            </a:r>
            <a:endParaRPr lang="en-US" sz="1450" dirty="0"/>
          </a:p>
        </p:txBody>
      </p:sp>
      <p:sp>
        <p:nvSpPr>
          <p:cNvPr id="18" name="Shape 13"/>
          <p:cNvSpPr/>
          <p:nvPr/>
        </p:nvSpPr>
        <p:spPr>
          <a:xfrm>
            <a:off x="6190301" y="4007842"/>
            <a:ext cx="5339919" cy="1845171"/>
          </a:xfrm>
          <a:prstGeom prst="roundRect">
            <a:avLst>
              <a:gd name="adj" fmla="val 1537"/>
            </a:avLst>
          </a:prstGeom>
          <a:solidFill>
            <a:srgbClr val="F0EDE6"/>
          </a:solidFill>
          <a:ln/>
        </p:spPr>
      </p:sp>
      <p:sp>
        <p:nvSpPr>
          <p:cNvPr id="19" name="Shape 14"/>
          <p:cNvSpPr/>
          <p:nvPr/>
        </p:nvSpPr>
        <p:spPr>
          <a:xfrm>
            <a:off x="6379308" y="4196854"/>
            <a:ext cx="567021" cy="567035"/>
          </a:xfrm>
          <a:prstGeom prst="ellipse">
            <a:avLst/>
          </a:prstGeom>
          <a:solidFill>
            <a:srgbClr val="1B5F39"/>
          </a:solidFill>
          <a:ln/>
        </p:spPr>
      </p:sp>
      <p:pic>
        <p:nvPicPr>
          <p:cNvPr id="20"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535276" y="4352727"/>
            <a:ext cx="255085" cy="255091"/>
          </a:xfrm>
          <a:prstGeom prst="rect">
            <a:avLst/>
          </a:prstGeom>
        </p:spPr>
      </p:pic>
      <p:sp>
        <p:nvSpPr>
          <p:cNvPr id="21" name="Text 15"/>
          <p:cNvSpPr/>
          <p:nvPr/>
        </p:nvSpPr>
        <p:spPr>
          <a:xfrm>
            <a:off x="6379308" y="4952901"/>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2C2821"/>
                </a:solidFill>
                <a:latin typeface="Alice" pitchFamily="34" charset="0"/>
                <a:ea typeface="Alice" pitchFamily="34" charset="-122"/>
                <a:cs typeface="Alice" pitchFamily="34" charset="-120"/>
              </a:rPr>
              <a:t>Financial Rewards</a:t>
            </a:r>
            <a:endParaRPr lang="en-US" sz="1850" dirty="0"/>
          </a:p>
        </p:txBody>
      </p:sp>
      <p:sp>
        <p:nvSpPr>
          <p:cNvPr id="22" name="Text 16"/>
          <p:cNvSpPr/>
          <p:nvPr/>
        </p:nvSpPr>
        <p:spPr>
          <a:xfrm>
            <a:off x="6379308" y="5361583"/>
            <a:ext cx="4961905" cy="302419"/>
          </a:xfrm>
          <a:prstGeom prst="rect">
            <a:avLst/>
          </a:prstGeom>
          <a:noFill/>
          <a:ln/>
        </p:spPr>
        <p:txBody>
          <a:bodyPr wrap="none" lIns="0" tIns="0" rIns="0" bIns="0" rtlCol="0" anchor="t"/>
          <a:lstStyle/>
          <a:p>
            <a:pPr algn="l" indent="0" marL="0">
              <a:lnSpc>
                <a:spcPct val="133000"/>
              </a:lnSpc>
              <a:buNone/>
            </a:pPr>
            <a:r>
              <a:rPr lang="en-US" sz="1450" dirty="0">
                <a:solidFill>
                  <a:srgbClr val="2C2821"/>
                </a:solidFill>
                <a:latin typeface="Lora" pitchFamily="34" charset="0"/>
                <a:ea typeface="Lora" pitchFamily="34" charset="-122"/>
                <a:cs typeface="Lora" pitchFamily="34" charset="-120"/>
              </a:rPr>
              <a:t>Lucrative compensation tied directly to performance</a:t>
            </a:r>
            <a:endParaRPr lang="en-US" sz="1450" dirty="0"/>
          </a:p>
        </p:txBody>
      </p:sp>
      <p:sp>
        <p:nvSpPr>
          <p:cNvPr id="23" name="Text 17"/>
          <p:cNvSpPr/>
          <p:nvPr/>
        </p:nvSpPr>
        <p:spPr>
          <a:xfrm>
            <a:off x="661475" y="3277791"/>
            <a:ext cx="11478330" cy="302419"/>
          </a:xfrm>
          <a:prstGeom prst="rect">
            <a:avLst/>
          </a:prstGeom>
          <a:noFill/>
          <a:ln/>
        </p:spPr>
        <p:txBody>
          <a:bodyPr wrap="none" lIns="0" tIns="0" rIns="0" bIns="0" rtlCol="0" anchor="t"/>
          <a:lstStyle/>
          <a:p>
            <a:pPr algn="l" indent="0" marL="0">
              <a:lnSpc>
                <a:spcPct val="133000"/>
              </a:lnSpc>
              <a:buNone/>
            </a:pPr>
            <a:endParaRPr lang="en-US" sz="145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33360" y="1048841"/>
            <a:ext cx="3981648" cy="383977"/>
          </a:xfrm>
          <a:prstGeom prst="rect">
            <a:avLst/>
          </a:prstGeom>
          <a:noFill/>
          <a:ln/>
        </p:spPr>
        <p:txBody>
          <a:bodyPr wrap="none" lIns="0" tIns="0" rIns="0" bIns="0" rtlCol="0" anchor="t"/>
          <a:lstStyle/>
          <a:p>
            <a:pPr algn="l" indent="0" marL="0">
              <a:lnSpc>
                <a:spcPct val="104000"/>
              </a:lnSpc>
              <a:buNone/>
            </a:pPr>
            <a:r>
              <a:rPr lang="en-US" sz="2400" dirty="0">
                <a:solidFill>
                  <a:srgbClr val="233E32"/>
                </a:solidFill>
                <a:latin typeface="Alice" pitchFamily="34" charset="0"/>
                <a:ea typeface="Alice" pitchFamily="34" charset="-122"/>
                <a:cs typeface="Alice" pitchFamily="34" charset="-120"/>
              </a:rPr>
              <a:t>Sales Force Management</a:t>
            </a:r>
            <a:endParaRPr lang="en-US" sz="2400" dirty="0"/>
          </a:p>
        </p:txBody>
      </p:sp>
      <p:sp>
        <p:nvSpPr>
          <p:cNvPr id="4" name="Text 1"/>
          <p:cNvSpPr/>
          <p:nvPr/>
        </p:nvSpPr>
        <p:spPr>
          <a:xfrm>
            <a:off x="5233360" y="1552575"/>
            <a:ext cx="6906444" cy="162123"/>
          </a:xfrm>
          <a:prstGeom prst="rect">
            <a:avLst/>
          </a:prstGeom>
          <a:noFill/>
          <a:ln/>
        </p:spPr>
        <p:txBody>
          <a:bodyPr wrap="none" lIns="0" tIns="0" rIns="0" bIns="0" rtlCol="0" anchor="t"/>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Effective sales leadership requires strategic oversight of multiple critical areas.</a:t>
            </a:r>
            <a:endParaRPr lang="en-US" sz="950" dirty="0"/>
          </a:p>
        </p:txBody>
      </p:sp>
      <p:pic>
        <p:nvPicPr>
          <p:cNvPr id="5"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233360" y="1804491"/>
            <a:ext cx="6296860" cy="737096"/>
          </a:xfrm>
          <a:prstGeom prst="rect">
            <a:avLst/>
          </a:prstGeom>
        </p:spPr>
      </p:pic>
      <p:pic>
        <p:nvPicPr>
          <p:cNvPr id="6"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399647" y="2080915"/>
            <a:ext cx="184245" cy="184249"/>
          </a:xfrm>
          <a:prstGeom prst="rect">
            <a:avLst/>
          </a:prstGeom>
        </p:spPr>
      </p:pic>
      <p:sp>
        <p:nvSpPr>
          <p:cNvPr id="7" name="Text 2"/>
          <p:cNvSpPr/>
          <p:nvPr/>
        </p:nvSpPr>
        <p:spPr>
          <a:xfrm>
            <a:off x="5817248" y="1940024"/>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Recruiting</a:t>
            </a:r>
            <a:endParaRPr lang="en-US" sz="1200" dirty="0"/>
          </a:p>
        </p:txBody>
      </p:sp>
      <p:sp>
        <p:nvSpPr>
          <p:cNvPr id="8" name="Text 3"/>
          <p:cNvSpPr/>
          <p:nvPr/>
        </p:nvSpPr>
        <p:spPr>
          <a:xfrm>
            <a:off x="5817248" y="2179836"/>
            <a:ext cx="5577443" cy="162123"/>
          </a:xfrm>
          <a:prstGeom prst="rect">
            <a:avLst/>
          </a:prstGeom>
          <a:noFill/>
          <a:ln/>
        </p:spPr>
        <p:txBody>
          <a:bodyPr wrap="none" lIns="0" tIns="0" rIns="0" bIns="0" rtlCol="0" anchor="t"/>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Attracting top talent to build a strong sales team.</a:t>
            </a:r>
            <a:endParaRPr lang="en-US" sz="950" dirty="0"/>
          </a:p>
        </p:txBody>
      </p:sp>
      <p:pic>
        <p:nvPicPr>
          <p:cNvPr id="9"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233360" y="2621359"/>
            <a:ext cx="6296860" cy="737096"/>
          </a:xfrm>
          <a:prstGeom prst="rect">
            <a:avLst/>
          </a:prstGeom>
        </p:spPr>
      </p:pic>
      <p:pic>
        <p:nvPicPr>
          <p:cNvPr id="10"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99647" y="2897783"/>
            <a:ext cx="184245" cy="184249"/>
          </a:xfrm>
          <a:prstGeom prst="rect">
            <a:avLst/>
          </a:prstGeom>
        </p:spPr>
      </p:pic>
      <p:sp>
        <p:nvSpPr>
          <p:cNvPr id="11" name="Text 4"/>
          <p:cNvSpPr/>
          <p:nvPr/>
        </p:nvSpPr>
        <p:spPr>
          <a:xfrm>
            <a:off x="5817248" y="2756892"/>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Training</a:t>
            </a:r>
            <a:endParaRPr lang="en-US" sz="1200" dirty="0"/>
          </a:p>
        </p:txBody>
      </p:sp>
      <p:sp>
        <p:nvSpPr>
          <p:cNvPr id="12" name="Text 5"/>
          <p:cNvSpPr/>
          <p:nvPr/>
        </p:nvSpPr>
        <p:spPr>
          <a:xfrm>
            <a:off x="5817248" y="2996704"/>
            <a:ext cx="5577443" cy="162123"/>
          </a:xfrm>
          <a:prstGeom prst="rect">
            <a:avLst/>
          </a:prstGeom>
          <a:noFill/>
          <a:ln/>
        </p:spPr>
        <p:txBody>
          <a:bodyPr wrap="none" lIns="0" tIns="0" rIns="0" bIns="0" rtlCol="0" anchor="t"/>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Developing skills and knowledge for peak performance.</a:t>
            </a:r>
            <a:endParaRPr lang="en-US" sz="950" dirty="0"/>
          </a:p>
        </p:txBody>
      </p:sp>
      <p:pic>
        <p:nvPicPr>
          <p:cNvPr id="13" name="Image 5" descr="preencoded.png">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233360" y="3438227"/>
            <a:ext cx="6296860" cy="737096"/>
          </a:xfrm>
          <a:prstGeom prst="rect">
            <a:avLst/>
          </a:prstGeom>
        </p:spPr>
      </p:pic>
      <p:pic>
        <p:nvPicPr>
          <p:cNvPr id="14" name="Image 6" descr="preencoded.png">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99647" y="3714651"/>
            <a:ext cx="184245" cy="184249"/>
          </a:xfrm>
          <a:prstGeom prst="rect">
            <a:avLst/>
          </a:prstGeom>
        </p:spPr>
      </p:pic>
      <p:sp>
        <p:nvSpPr>
          <p:cNvPr id="15" name="Text 6"/>
          <p:cNvSpPr/>
          <p:nvPr/>
        </p:nvSpPr>
        <p:spPr>
          <a:xfrm>
            <a:off x="5817248" y="3573760"/>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Motivating</a:t>
            </a:r>
            <a:endParaRPr lang="en-US" sz="1200" dirty="0"/>
          </a:p>
        </p:txBody>
      </p:sp>
      <p:sp>
        <p:nvSpPr>
          <p:cNvPr id="16" name="Text 7"/>
          <p:cNvSpPr/>
          <p:nvPr/>
        </p:nvSpPr>
        <p:spPr>
          <a:xfrm>
            <a:off x="5817248" y="3813572"/>
            <a:ext cx="5577443" cy="162123"/>
          </a:xfrm>
          <a:prstGeom prst="rect">
            <a:avLst/>
          </a:prstGeom>
          <a:noFill/>
          <a:ln/>
        </p:spPr>
        <p:txBody>
          <a:bodyPr wrap="none" lIns="0" tIns="0" rIns="0" bIns="0" rtlCol="0" anchor="t"/>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Inspiring the team to achieve and exceed targets.</a:t>
            </a:r>
            <a:endParaRPr lang="en-US" sz="950" dirty="0"/>
          </a:p>
        </p:txBody>
      </p:sp>
      <p:pic>
        <p:nvPicPr>
          <p:cNvPr id="17" name="Image 7" descr="preencoded.png">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233360" y="4255095"/>
            <a:ext cx="6296860" cy="737096"/>
          </a:xfrm>
          <a:prstGeom prst="rect">
            <a:avLst/>
          </a:prstGeom>
        </p:spPr>
      </p:pic>
      <p:pic>
        <p:nvPicPr>
          <p:cNvPr id="18" name="Image 8" descr="preencoded.png">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5399647" y="4531519"/>
            <a:ext cx="184245" cy="184249"/>
          </a:xfrm>
          <a:prstGeom prst="rect">
            <a:avLst/>
          </a:prstGeom>
        </p:spPr>
      </p:pic>
      <p:sp>
        <p:nvSpPr>
          <p:cNvPr id="19" name="Text 8"/>
          <p:cNvSpPr/>
          <p:nvPr/>
        </p:nvSpPr>
        <p:spPr>
          <a:xfrm>
            <a:off x="5817248" y="4390628"/>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Compensating</a:t>
            </a:r>
            <a:endParaRPr lang="en-US" sz="1200" dirty="0"/>
          </a:p>
        </p:txBody>
      </p:sp>
      <p:sp>
        <p:nvSpPr>
          <p:cNvPr id="20" name="Text 9"/>
          <p:cNvSpPr/>
          <p:nvPr/>
        </p:nvSpPr>
        <p:spPr>
          <a:xfrm>
            <a:off x="5817248" y="4630440"/>
            <a:ext cx="5577443" cy="162123"/>
          </a:xfrm>
          <a:prstGeom prst="rect">
            <a:avLst/>
          </a:prstGeom>
          <a:noFill/>
          <a:ln/>
        </p:spPr>
        <p:txBody>
          <a:bodyPr wrap="none" lIns="0" tIns="0" rIns="0" bIns="0" rtlCol="0" anchor="t"/>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Designing fair and performance-driven incentive structures.</a:t>
            </a:r>
            <a:endParaRPr lang="en-US" sz="950" dirty="0"/>
          </a:p>
        </p:txBody>
      </p:sp>
      <p:pic>
        <p:nvPicPr>
          <p:cNvPr id="21" name="Image 9" descr="preencoded.png">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5233360" y="5071963"/>
            <a:ext cx="6296860" cy="737096"/>
          </a:xfrm>
          <a:prstGeom prst="rect">
            <a:avLst/>
          </a:prstGeom>
        </p:spPr>
      </p:pic>
      <p:pic>
        <p:nvPicPr>
          <p:cNvPr id="22" name="Image 10" descr="preencoded.png">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5399647" y="5348387"/>
            <a:ext cx="184245" cy="184249"/>
          </a:xfrm>
          <a:prstGeom prst="rect">
            <a:avLst/>
          </a:prstGeom>
        </p:spPr>
      </p:pic>
      <p:sp>
        <p:nvSpPr>
          <p:cNvPr id="23" name="Text 10"/>
          <p:cNvSpPr/>
          <p:nvPr/>
        </p:nvSpPr>
        <p:spPr>
          <a:xfrm>
            <a:off x="5817248" y="5207496"/>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2C2821"/>
                </a:solidFill>
                <a:latin typeface="Alice" pitchFamily="34" charset="0"/>
                <a:ea typeface="Alice" pitchFamily="34" charset="-122"/>
                <a:cs typeface="Alice" pitchFamily="34" charset="-120"/>
              </a:rPr>
              <a:t>Evaluating</a:t>
            </a:r>
            <a:endParaRPr lang="en-US" sz="1200" dirty="0"/>
          </a:p>
        </p:txBody>
      </p:sp>
      <p:sp>
        <p:nvSpPr>
          <p:cNvPr id="24" name="Text 11"/>
          <p:cNvSpPr/>
          <p:nvPr/>
        </p:nvSpPr>
        <p:spPr>
          <a:xfrm>
            <a:off x="5817248" y="5447308"/>
            <a:ext cx="5577443" cy="162123"/>
          </a:xfrm>
          <a:prstGeom prst="rect">
            <a:avLst/>
          </a:prstGeom>
          <a:noFill/>
          <a:ln/>
        </p:spPr>
        <p:txBody>
          <a:bodyPr wrap="none" lIns="0" tIns="0" rIns="0" bIns="0" rtlCol="0" anchor="t"/>
          <a:lstStyle/>
          <a:p>
            <a:pPr algn="l" indent="0" marL="0">
              <a:lnSpc>
                <a:spcPct val="110000"/>
              </a:lnSpc>
              <a:buNone/>
            </a:pPr>
            <a:r>
              <a:rPr lang="en-US" sz="950" dirty="0">
                <a:solidFill>
                  <a:srgbClr val="2C2821"/>
                </a:solidFill>
                <a:latin typeface="Lora" pitchFamily="34" charset="0"/>
                <a:ea typeface="Lora" pitchFamily="34" charset="-122"/>
                <a:cs typeface="Lora" pitchFamily="34" charset="-120"/>
              </a:rPr>
              <a:t>Assessing performance and providing constructive feedback.</a:t>
            </a:r>
            <a:endParaRPr lang="en-US" sz="95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0"/>
          <p:cNvSpPr/>
          <p:nvPr/>
        </p:nvSpPr>
        <p:spPr>
          <a:xfrm>
            <a:off x="661475" y="561975"/>
            <a:ext cx="6958632" cy="590649"/>
          </a:xfrm>
          <a:prstGeom prst="rect">
            <a:avLst/>
          </a:prstGeom>
          <a:noFill/>
          <a:ln/>
        </p:spPr>
        <p:txBody>
          <a:bodyPr wrap="none" lIns="0" tIns="0" rIns="0" bIns="0" rtlCol="0" anchor="t"/>
          <a:lstStyle/>
          <a:p>
            <a:pPr algn="l" indent="0" marL="0">
              <a:lnSpc>
                <a:spcPct val="104000"/>
              </a:lnSpc>
              <a:buNone/>
            </a:pPr>
            <a:r>
              <a:rPr lang="en-US" sz="3700" dirty="0">
                <a:solidFill>
                  <a:srgbClr val="233E32"/>
                </a:solidFill>
                <a:latin typeface="Alice" pitchFamily="34" charset="0"/>
                <a:ea typeface="Alice" pitchFamily="34" charset="-122"/>
                <a:cs typeface="Alice" pitchFamily="34" charset="-120"/>
              </a:rPr>
              <a:t>The 7 Steps of Personal Selling</a:t>
            </a:r>
            <a:endParaRPr lang="en-US" sz="3700" dirty="0"/>
          </a:p>
        </p:txBody>
      </p:sp>
      <p:pic>
        <p:nvPicPr>
          <p:cNvPr id="3" name="Image 0" descr="preencoded.png">    </p:cNvPr>
          <p:cNvPicPr>
            <a:picLocks noChangeAspect="1"/>
          </p:cNvPicPr>
          <p:nvPr/>
        </p:nvPicPr>
        <p:blipFill>
          <a:blip r:embed="rId1"/>
          <a:stretch>
            <a:fillRect/>
          </a:stretch>
        </p:blipFill>
        <p:spPr>
          <a:xfrm>
            <a:off x="835500" y="1530648"/>
            <a:ext cx="10520595" cy="3947914"/>
          </a:xfrm>
          <a:prstGeom prst="rect">
            <a:avLst/>
          </a:prstGeom>
        </p:spPr>
      </p:pic>
      <p:sp>
        <p:nvSpPr>
          <p:cNvPr id="4" name="Text 1"/>
          <p:cNvSpPr/>
          <p:nvPr/>
        </p:nvSpPr>
        <p:spPr>
          <a:xfrm>
            <a:off x="9336045" y="4520169"/>
            <a:ext cx="1586822" cy="305688"/>
          </a:xfrm>
          <a:prstGeom prst="rect">
            <a:avLst/>
          </a:prstGeom>
          <a:noFill/>
          <a:ln/>
        </p:spPr>
        <p:txBody>
          <a:bodyPr wrap="none" lIns="0" tIns="0" rIns="0" bIns="0" rtlCol="0" anchor="t"/>
          <a:lstStyle/>
          <a:p>
            <a:pPr algn="ctr" indent="0" marL="0">
              <a:lnSpc>
                <a:spcPct val="104000"/>
              </a:lnSpc>
              <a:buNone/>
            </a:pPr>
            <a:r>
              <a:rPr lang="en-US" sz="1900" dirty="0">
                <a:solidFill>
                  <a:srgbClr val="2C2821"/>
                </a:solidFill>
                <a:latin typeface="Alice" pitchFamily="34" charset="0"/>
                <a:ea typeface="Alice" pitchFamily="34" charset="-122"/>
                <a:cs typeface="Alice" pitchFamily="34" charset="-120"/>
              </a:rPr>
              <a:t>Objections</a:t>
            </a:r>
            <a:endParaRPr lang="en-US" sz="1900" dirty="0"/>
          </a:p>
        </p:txBody>
      </p:sp>
      <p:sp>
        <p:nvSpPr>
          <p:cNvPr id="5" name="Text 2"/>
          <p:cNvSpPr/>
          <p:nvPr/>
        </p:nvSpPr>
        <p:spPr>
          <a:xfrm>
            <a:off x="7336215" y="4520169"/>
            <a:ext cx="1586822" cy="305688"/>
          </a:xfrm>
          <a:prstGeom prst="rect">
            <a:avLst/>
          </a:prstGeom>
          <a:noFill/>
          <a:ln/>
        </p:spPr>
        <p:txBody>
          <a:bodyPr wrap="none" lIns="0" tIns="0" rIns="0" bIns="0" rtlCol="0" anchor="t"/>
          <a:lstStyle/>
          <a:p>
            <a:pPr algn="ctr" indent="0" marL="0">
              <a:lnSpc>
                <a:spcPct val="104000"/>
              </a:lnSpc>
              <a:buNone/>
            </a:pPr>
            <a:r>
              <a:rPr lang="en-US" sz="1900" dirty="0">
                <a:solidFill>
                  <a:srgbClr val="2C2821"/>
                </a:solidFill>
                <a:latin typeface="Alice" pitchFamily="34" charset="0"/>
                <a:ea typeface="Alice" pitchFamily="34" charset="-122"/>
                <a:cs typeface="Alice" pitchFamily="34" charset="-120"/>
              </a:rPr>
              <a:t>Presentation</a:t>
            </a:r>
            <a:endParaRPr lang="en-US" sz="1900" dirty="0"/>
          </a:p>
        </p:txBody>
      </p:sp>
      <p:sp>
        <p:nvSpPr>
          <p:cNvPr id="6" name="Text 3"/>
          <p:cNvSpPr/>
          <p:nvPr/>
        </p:nvSpPr>
        <p:spPr>
          <a:xfrm>
            <a:off x="5347253" y="4520169"/>
            <a:ext cx="1586822" cy="305688"/>
          </a:xfrm>
          <a:prstGeom prst="rect">
            <a:avLst/>
          </a:prstGeom>
          <a:noFill/>
          <a:ln/>
        </p:spPr>
        <p:txBody>
          <a:bodyPr wrap="none" lIns="0" tIns="0" rIns="0" bIns="0" rtlCol="0" anchor="t"/>
          <a:lstStyle/>
          <a:p>
            <a:pPr algn="ctr" indent="0" marL="0">
              <a:lnSpc>
                <a:spcPct val="104000"/>
              </a:lnSpc>
              <a:buNone/>
            </a:pPr>
            <a:r>
              <a:rPr lang="en-US" sz="1900" dirty="0">
                <a:solidFill>
                  <a:srgbClr val="2C2821"/>
                </a:solidFill>
                <a:latin typeface="Alice" pitchFamily="34" charset="0"/>
                <a:ea typeface="Alice" pitchFamily="34" charset="-122"/>
                <a:cs typeface="Alice" pitchFamily="34" charset="-120"/>
              </a:rPr>
              <a:t>Approach</a:t>
            </a:r>
            <a:endParaRPr lang="en-US" sz="1900" dirty="0"/>
          </a:p>
        </p:txBody>
      </p:sp>
      <p:sp>
        <p:nvSpPr>
          <p:cNvPr id="7" name="Text 4"/>
          <p:cNvSpPr/>
          <p:nvPr/>
        </p:nvSpPr>
        <p:spPr>
          <a:xfrm>
            <a:off x="3358291" y="4520169"/>
            <a:ext cx="1586822" cy="305688"/>
          </a:xfrm>
          <a:prstGeom prst="rect">
            <a:avLst/>
          </a:prstGeom>
          <a:noFill/>
          <a:ln/>
        </p:spPr>
        <p:txBody>
          <a:bodyPr wrap="none" lIns="0" tIns="0" rIns="0" bIns="0" rtlCol="0" anchor="t"/>
          <a:lstStyle/>
          <a:p>
            <a:pPr algn="ctr" indent="0" marL="0">
              <a:lnSpc>
                <a:spcPct val="104000"/>
              </a:lnSpc>
              <a:buNone/>
            </a:pPr>
            <a:r>
              <a:rPr lang="en-US" sz="1900" dirty="0">
                <a:solidFill>
                  <a:srgbClr val="2C2821"/>
                </a:solidFill>
                <a:latin typeface="Alice" pitchFamily="34" charset="0"/>
                <a:ea typeface="Alice" pitchFamily="34" charset="-122"/>
                <a:cs typeface="Alice" pitchFamily="34" charset="-120"/>
              </a:rPr>
              <a:t>Pre‑Approach</a:t>
            </a:r>
            <a:endParaRPr lang="en-US" sz="1900" dirty="0"/>
          </a:p>
        </p:txBody>
      </p:sp>
      <p:sp>
        <p:nvSpPr>
          <p:cNvPr id="8" name="Text 5"/>
          <p:cNvSpPr/>
          <p:nvPr/>
        </p:nvSpPr>
        <p:spPr>
          <a:xfrm>
            <a:off x="1325854" y="4520169"/>
            <a:ext cx="1586822" cy="305688"/>
          </a:xfrm>
          <a:prstGeom prst="rect">
            <a:avLst/>
          </a:prstGeom>
          <a:noFill/>
          <a:ln/>
        </p:spPr>
        <p:txBody>
          <a:bodyPr wrap="none" lIns="0" tIns="0" rIns="0" bIns="0" rtlCol="0" anchor="t"/>
          <a:lstStyle/>
          <a:p>
            <a:pPr algn="ctr" indent="0" marL="0">
              <a:lnSpc>
                <a:spcPct val="104000"/>
              </a:lnSpc>
              <a:buNone/>
            </a:pPr>
            <a:r>
              <a:rPr lang="en-US" sz="1900" dirty="0">
                <a:solidFill>
                  <a:srgbClr val="2C2821"/>
                </a:solidFill>
                <a:latin typeface="Alice" pitchFamily="34" charset="0"/>
                <a:ea typeface="Alice" pitchFamily="34" charset="-122"/>
                <a:cs typeface="Alice" pitchFamily="34" charset="-120"/>
              </a:rPr>
              <a:t>Prospecting</a:t>
            </a:r>
            <a:endParaRPr lang="en-US" sz="1900" dirty="0"/>
          </a:p>
        </p:txBody>
      </p:sp>
      <p:sp>
        <p:nvSpPr>
          <p:cNvPr id="9" name="Text 6"/>
          <p:cNvSpPr/>
          <p:nvPr/>
        </p:nvSpPr>
        <p:spPr>
          <a:xfrm>
            <a:off x="661475" y="5691188"/>
            <a:ext cx="10868745"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C2821"/>
                </a:solidFill>
                <a:latin typeface="Lora" pitchFamily="34" charset="0"/>
                <a:ea typeface="Lora" pitchFamily="34" charset="-122"/>
                <a:cs typeface="Lora" pitchFamily="34" charset="-120"/>
              </a:rPr>
              <a:t>Every sales role — regardless of industry — follows these universal phases from identifying prospects to reducing post-purchase anxiety</a:t>
            </a:r>
            <a:endParaRPr lang="en-US" sz="145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sp>
        <p:nvSpPr>
          <p:cNvPr id="2" name="Text 0"/>
          <p:cNvSpPr/>
          <p:nvPr/>
        </p:nvSpPr>
        <p:spPr>
          <a:xfrm>
            <a:off x="661475" y="1670248"/>
            <a:ext cx="6650665" cy="413445"/>
          </a:xfrm>
          <a:prstGeom prst="rect">
            <a:avLst/>
          </a:prstGeom>
          <a:noFill/>
          <a:ln/>
        </p:spPr>
        <p:txBody>
          <a:bodyPr wrap="none" lIns="0" tIns="0" rIns="0" bIns="0" rtlCol="0" anchor="t"/>
          <a:lstStyle/>
          <a:p>
            <a:pPr algn="l" indent="0" marL="0">
              <a:lnSpc>
                <a:spcPct val="104000"/>
              </a:lnSpc>
              <a:buNone/>
            </a:pPr>
            <a:r>
              <a:rPr lang="en-US" sz="2600" dirty="0">
                <a:solidFill>
                  <a:srgbClr val="233E32"/>
                </a:solidFill>
                <a:latin typeface="Alice" pitchFamily="34" charset="0"/>
                <a:ea typeface="Alice" pitchFamily="34" charset="-122"/>
                <a:cs typeface="Alice" pitchFamily="34" charset="-120"/>
              </a:rPr>
              <a:t>Steps 1–4: From Prospect to Presentation</a:t>
            </a:r>
            <a:endParaRPr lang="en-US" sz="2600" dirty="0"/>
          </a:p>
        </p:txBody>
      </p:sp>
      <p:pic>
        <p:nvPicPr>
          <p:cNvPr id="3" name="Image 0" descr="preencoded.png">    </p:cNvPr>
          <p:cNvPicPr>
            <a:picLocks noChangeAspect="1"/>
          </p:cNvPicPr>
          <p:nvPr/>
        </p:nvPicPr>
        <p:blipFill>
          <a:blip r:embed="rId1"/>
          <a:stretch>
            <a:fillRect/>
          </a:stretch>
        </p:blipFill>
        <p:spPr>
          <a:xfrm>
            <a:off x="661475" y="2268934"/>
            <a:ext cx="5434373" cy="529233"/>
          </a:xfrm>
          <a:prstGeom prst="rect">
            <a:avLst/>
          </a:prstGeom>
        </p:spPr>
      </p:pic>
      <p:sp>
        <p:nvSpPr>
          <p:cNvPr id="4" name="Text 1"/>
          <p:cNvSpPr/>
          <p:nvPr/>
        </p:nvSpPr>
        <p:spPr>
          <a:xfrm>
            <a:off x="793730" y="2890738"/>
            <a:ext cx="1653836" cy="206673"/>
          </a:xfrm>
          <a:prstGeom prst="rect">
            <a:avLst/>
          </a:prstGeom>
          <a:noFill/>
          <a:ln/>
        </p:spPr>
        <p:txBody>
          <a:bodyPr wrap="none" lIns="0" tIns="0" rIns="0" bIns="0" rtlCol="0" anchor="t"/>
          <a:lstStyle/>
          <a:p>
            <a:pPr algn="l" indent="0" marL="0">
              <a:lnSpc>
                <a:spcPct val="104000"/>
              </a:lnSpc>
              <a:buNone/>
            </a:pPr>
            <a:r>
              <a:rPr lang="en-US" sz="1300" dirty="0">
                <a:solidFill>
                  <a:srgbClr val="2C2821"/>
                </a:solidFill>
                <a:latin typeface="Alice" pitchFamily="34" charset="0"/>
                <a:ea typeface="Alice" pitchFamily="34" charset="-122"/>
                <a:cs typeface="Alice" pitchFamily="34" charset="-120"/>
              </a:rPr>
              <a:t>Prospect &amp; Qualify</a:t>
            </a:r>
            <a:endParaRPr lang="en-US" sz="1300" dirty="0"/>
          </a:p>
        </p:txBody>
      </p:sp>
      <p:sp>
        <p:nvSpPr>
          <p:cNvPr id="5" name="Text 2"/>
          <p:cNvSpPr/>
          <p:nvPr/>
        </p:nvSpPr>
        <p:spPr>
          <a:xfrm>
            <a:off x="793730" y="3152973"/>
            <a:ext cx="5169862" cy="179983"/>
          </a:xfrm>
          <a:prstGeom prst="rect">
            <a:avLst/>
          </a:prstGeom>
          <a:noFill/>
          <a:ln/>
        </p:spPr>
        <p:txBody>
          <a:bodyPr wrap="none" lIns="0" tIns="0" rIns="0" bIns="0" rtlCol="0" anchor="t"/>
          <a:lstStyle/>
          <a:p>
            <a:pPr algn="l" indent="0" marL="0">
              <a:lnSpc>
                <a:spcPct val="113000"/>
              </a:lnSpc>
              <a:buNone/>
            </a:pPr>
            <a:r>
              <a:rPr lang="en-US" sz="1000" dirty="0">
                <a:solidFill>
                  <a:srgbClr val="2C2821"/>
                </a:solidFill>
                <a:latin typeface="Lora" pitchFamily="34" charset="0"/>
                <a:ea typeface="Lora" pitchFamily="34" charset="-122"/>
                <a:cs typeface="Lora" pitchFamily="34" charset="-120"/>
              </a:rPr>
              <a:t>Identify need, willingness, ability, and authority to buy</a:t>
            </a:r>
            <a:endParaRPr lang="en-US" sz="1000" dirty="0"/>
          </a:p>
        </p:txBody>
      </p:sp>
      <p:pic>
        <p:nvPicPr>
          <p:cNvPr id="6" name="Image 1" descr="preencoded.png">    </p:cNvPr>
          <p:cNvPicPr>
            <a:picLocks noChangeAspect="1"/>
          </p:cNvPicPr>
          <p:nvPr/>
        </p:nvPicPr>
        <p:blipFill>
          <a:blip r:embed="rId2"/>
          <a:stretch>
            <a:fillRect/>
          </a:stretch>
        </p:blipFill>
        <p:spPr>
          <a:xfrm>
            <a:off x="6095848" y="2268934"/>
            <a:ext cx="5434373" cy="529233"/>
          </a:xfrm>
          <a:prstGeom prst="rect">
            <a:avLst/>
          </a:prstGeom>
        </p:spPr>
      </p:pic>
      <p:sp>
        <p:nvSpPr>
          <p:cNvPr id="7" name="Text 3"/>
          <p:cNvSpPr/>
          <p:nvPr/>
        </p:nvSpPr>
        <p:spPr>
          <a:xfrm>
            <a:off x="6228103" y="2890738"/>
            <a:ext cx="1653836" cy="206673"/>
          </a:xfrm>
          <a:prstGeom prst="rect">
            <a:avLst/>
          </a:prstGeom>
          <a:noFill/>
          <a:ln/>
        </p:spPr>
        <p:txBody>
          <a:bodyPr wrap="none" lIns="0" tIns="0" rIns="0" bIns="0" rtlCol="0" anchor="t"/>
          <a:lstStyle/>
          <a:p>
            <a:pPr algn="l" indent="0" marL="0">
              <a:lnSpc>
                <a:spcPct val="104000"/>
              </a:lnSpc>
              <a:buNone/>
            </a:pPr>
            <a:r>
              <a:rPr lang="en-US" sz="1300" dirty="0">
                <a:solidFill>
                  <a:srgbClr val="2C2821"/>
                </a:solidFill>
                <a:latin typeface="Alice" pitchFamily="34" charset="0"/>
                <a:ea typeface="Alice" pitchFamily="34" charset="-122"/>
                <a:cs typeface="Alice" pitchFamily="34" charset="-120"/>
              </a:rPr>
              <a:t>Pre-Approach</a:t>
            </a:r>
            <a:endParaRPr lang="en-US" sz="1300" dirty="0"/>
          </a:p>
        </p:txBody>
      </p:sp>
      <p:sp>
        <p:nvSpPr>
          <p:cNvPr id="8" name="Text 4"/>
          <p:cNvSpPr/>
          <p:nvPr/>
        </p:nvSpPr>
        <p:spPr>
          <a:xfrm>
            <a:off x="6228103" y="3152973"/>
            <a:ext cx="5169862" cy="179983"/>
          </a:xfrm>
          <a:prstGeom prst="rect">
            <a:avLst/>
          </a:prstGeom>
          <a:noFill/>
          <a:ln/>
        </p:spPr>
        <p:txBody>
          <a:bodyPr wrap="none" lIns="0" tIns="0" rIns="0" bIns="0" rtlCol="0" anchor="t"/>
          <a:lstStyle/>
          <a:p>
            <a:pPr algn="l" indent="0" marL="0">
              <a:lnSpc>
                <a:spcPct val="113000"/>
              </a:lnSpc>
              <a:buNone/>
            </a:pPr>
            <a:r>
              <a:rPr lang="en-US" sz="1000" dirty="0">
                <a:solidFill>
                  <a:srgbClr val="2C2821"/>
                </a:solidFill>
                <a:latin typeface="Lora" pitchFamily="34" charset="0"/>
                <a:ea typeface="Lora" pitchFamily="34" charset="-122"/>
                <a:cs typeface="Lora" pitchFamily="34" charset="-120"/>
              </a:rPr>
              <a:t>Research the prospect; arrange the meeting</a:t>
            </a:r>
            <a:endParaRPr lang="en-US" sz="1000" dirty="0"/>
          </a:p>
        </p:txBody>
      </p:sp>
      <p:pic>
        <p:nvPicPr>
          <p:cNvPr id="9" name="Image 2" descr="preencoded.png">    </p:cNvPr>
          <p:cNvPicPr>
            <a:picLocks noChangeAspect="1"/>
          </p:cNvPicPr>
          <p:nvPr/>
        </p:nvPicPr>
        <p:blipFill>
          <a:blip r:embed="rId3"/>
          <a:stretch>
            <a:fillRect/>
          </a:stretch>
        </p:blipFill>
        <p:spPr>
          <a:xfrm>
            <a:off x="661475" y="3465215"/>
            <a:ext cx="5434373" cy="529233"/>
          </a:xfrm>
          <a:prstGeom prst="rect">
            <a:avLst/>
          </a:prstGeom>
        </p:spPr>
      </p:pic>
      <p:sp>
        <p:nvSpPr>
          <p:cNvPr id="10" name="Text 5"/>
          <p:cNvSpPr/>
          <p:nvPr/>
        </p:nvSpPr>
        <p:spPr>
          <a:xfrm>
            <a:off x="793730" y="4087019"/>
            <a:ext cx="1653836" cy="206673"/>
          </a:xfrm>
          <a:prstGeom prst="rect">
            <a:avLst/>
          </a:prstGeom>
          <a:noFill/>
          <a:ln/>
        </p:spPr>
        <p:txBody>
          <a:bodyPr wrap="none" lIns="0" tIns="0" rIns="0" bIns="0" rtlCol="0" anchor="t"/>
          <a:lstStyle/>
          <a:p>
            <a:pPr algn="l" indent="0" marL="0">
              <a:lnSpc>
                <a:spcPct val="104000"/>
              </a:lnSpc>
              <a:buNone/>
            </a:pPr>
            <a:r>
              <a:rPr lang="en-US" sz="1300" dirty="0">
                <a:solidFill>
                  <a:srgbClr val="2C2821"/>
                </a:solidFill>
                <a:latin typeface="Alice" pitchFamily="34" charset="0"/>
                <a:ea typeface="Alice" pitchFamily="34" charset="-122"/>
                <a:cs typeface="Alice" pitchFamily="34" charset="-120"/>
              </a:rPr>
              <a:t>Approach</a:t>
            </a:r>
            <a:endParaRPr lang="en-US" sz="1300" dirty="0"/>
          </a:p>
        </p:txBody>
      </p:sp>
      <p:sp>
        <p:nvSpPr>
          <p:cNvPr id="11" name="Text 6"/>
          <p:cNvSpPr/>
          <p:nvPr/>
        </p:nvSpPr>
        <p:spPr>
          <a:xfrm>
            <a:off x="793730" y="4349254"/>
            <a:ext cx="5169862" cy="179983"/>
          </a:xfrm>
          <a:prstGeom prst="rect">
            <a:avLst/>
          </a:prstGeom>
          <a:noFill/>
          <a:ln/>
        </p:spPr>
        <p:txBody>
          <a:bodyPr wrap="none" lIns="0" tIns="0" rIns="0" bIns="0" rtlCol="0" anchor="t"/>
          <a:lstStyle/>
          <a:p>
            <a:pPr algn="l" indent="0" marL="0">
              <a:lnSpc>
                <a:spcPct val="113000"/>
              </a:lnSpc>
              <a:buNone/>
            </a:pPr>
            <a:r>
              <a:rPr lang="en-US" sz="1000" dirty="0">
                <a:solidFill>
                  <a:srgbClr val="2C2821"/>
                </a:solidFill>
                <a:latin typeface="Lora" pitchFamily="34" charset="0"/>
                <a:ea typeface="Lora" pitchFamily="34" charset="-122"/>
                <a:cs typeface="Lora" pitchFamily="34" charset="-120"/>
              </a:rPr>
              <a:t>First impression is critical — use references, gifts, or questions</a:t>
            </a:r>
            <a:endParaRPr lang="en-US" sz="1000" dirty="0"/>
          </a:p>
        </p:txBody>
      </p:sp>
      <p:pic>
        <p:nvPicPr>
          <p:cNvPr id="12" name="Image 3" descr="preencoded.png">    </p:cNvPr>
          <p:cNvPicPr>
            <a:picLocks noChangeAspect="1"/>
          </p:cNvPicPr>
          <p:nvPr/>
        </p:nvPicPr>
        <p:blipFill>
          <a:blip r:embed="rId4"/>
          <a:stretch>
            <a:fillRect/>
          </a:stretch>
        </p:blipFill>
        <p:spPr>
          <a:xfrm>
            <a:off x="6095848" y="3465215"/>
            <a:ext cx="5434373" cy="529233"/>
          </a:xfrm>
          <a:prstGeom prst="rect">
            <a:avLst/>
          </a:prstGeom>
        </p:spPr>
      </p:pic>
      <p:sp>
        <p:nvSpPr>
          <p:cNvPr id="13" name="Text 7"/>
          <p:cNvSpPr/>
          <p:nvPr/>
        </p:nvSpPr>
        <p:spPr>
          <a:xfrm>
            <a:off x="6228103" y="4087019"/>
            <a:ext cx="1653836" cy="206673"/>
          </a:xfrm>
          <a:prstGeom prst="rect">
            <a:avLst/>
          </a:prstGeom>
          <a:noFill/>
          <a:ln/>
        </p:spPr>
        <p:txBody>
          <a:bodyPr wrap="none" lIns="0" tIns="0" rIns="0" bIns="0" rtlCol="0" anchor="t"/>
          <a:lstStyle/>
          <a:p>
            <a:pPr algn="l" indent="0" marL="0">
              <a:lnSpc>
                <a:spcPct val="104000"/>
              </a:lnSpc>
              <a:buNone/>
            </a:pPr>
            <a:r>
              <a:rPr lang="en-US" sz="1300" dirty="0">
                <a:solidFill>
                  <a:srgbClr val="2C2821"/>
                </a:solidFill>
                <a:latin typeface="Alice" pitchFamily="34" charset="0"/>
                <a:ea typeface="Alice" pitchFamily="34" charset="-122"/>
                <a:cs typeface="Alice" pitchFamily="34" charset="-120"/>
              </a:rPr>
              <a:t>Sales Presentation</a:t>
            </a:r>
            <a:endParaRPr lang="en-US" sz="1300" dirty="0"/>
          </a:p>
        </p:txBody>
      </p:sp>
      <p:sp>
        <p:nvSpPr>
          <p:cNvPr id="14" name="Text 8"/>
          <p:cNvSpPr/>
          <p:nvPr/>
        </p:nvSpPr>
        <p:spPr>
          <a:xfrm>
            <a:off x="6228103" y="4349254"/>
            <a:ext cx="5169862" cy="179983"/>
          </a:xfrm>
          <a:prstGeom prst="rect">
            <a:avLst/>
          </a:prstGeom>
          <a:noFill/>
          <a:ln/>
        </p:spPr>
        <p:txBody>
          <a:bodyPr wrap="none" lIns="0" tIns="0" rIns="0" bIns="0" rtlCol="0" anchor="t"/>
          <a:lstStyle/>
          <a:p>
            <a:pPr algn="l" indent="0" marL="0">
              <a:lnSpc>
                <a:spcPct val="113000"/>
              </a:lnSpc>
              <a:buNone/>
            </a:pPr>
            <a:r>
              <a:rPr lang="en-US" sz="1000" dirty="0">
                <a:solidFill>
                  <a:srgbClr val="2C2821"/>
                </a:solidFill>
                <a:latin typeface="Lora" pitchFamily="34" charset="0"/>
                <a:ea typeface="Lora" pitchFamily="34" charset="-122"/>
                <a:cs typeface="Lora" pitchFamily="34" charset="-120"/>
              </a:rPr>
              <a:t>Present, demonstrate, and show value using the SPIN method</a:t>
            </a:r>
            <a:endParaRPr lang="en-US" sz="1000" dirty="0"/>
          </a:p>
        </p:txBody>
      </p:sp>
      <p:sp>
        <p:nvSpPr>
          <p:cNvPr id="15" name="Shape 9"/>
          <p:cNvSpPr/>
          <p:nvPr/>
        </p:nvSpPr>
        <p:spPr>
          <a:xfrm>
            <a:off x="661475" y="4765675"/>
            <a:ext cx="10868745" cy="421977"/>
          </a:xfrm>
          <a:prstGeom prst="roundRect">
            <a:avLst>
              <a:gd name="adj" fmla="val 4703"/>
            </a:avLst>
          </a:prstGeom>
          <a:solidFill>
            <a:srgbClr val="D7F4E4"/>
          </a:solidFill>
          <a:ln/>
        </p:spPr>
      </p:sp>
      <p:pic>
        <p:nvPicPr>
          <p:cNvPr id="16" name="Image 4" descr="preencoded.png">    </p:cNvPr>
          <p:cNvPicPr>
            <a:picLocks noChangeAspect="1"/>
          </p:cNvPicPr>
          <p:nvPr/>
        </p:nvPicPr>
        <p:blipFill>
          <a:blip r:embed="rId5"/>
          <a:stretch>
            <a:fillRect/>
          </a:stretch>
        </p:blipFill>
        <p:spPr>
          <a:xfrm>
            <a:off x="793730" y="4942185"/>
            <a:ext cx="165294" cy="132259"/>
          </a:xfrm>
          <a:prstGeom prst="rect">
            <a:avLst/>
          </a:prstGeom>
        </p:spPr>
      </p:pic>
      <p:sp>
        <p:nvSpPr>
          <p:cNvPr id="17" name="Text 10"/>
          <p:cNvSpPr/>
          <p:nvPr/>
        </p:nvSpPr>
        <p:spPr>
          <a:xfrm>
            <a:off x="1091280" y="4891286"/>
            <a:ext cx="10916270" cy="179983"/>
          </a:xfrm>
          <a:prstGeom prst="rect">
            <a:avLst/>
          </a:prstGeom>
          <a:noFill/>
          <a:ln/>
        </p:spPr>
        <p:txBody>
          <a:bodyPr wrap="none" lIns="0" tIns="0" rIns="0" bIns="0" rtlCol="0" anchor="t"/>
          <a:lstStyle/>
          <a:p>
            <a:pPr algn="l" indent="0" marL="0">
              <a:lnSpc>
                <a:spcPct val="113000"/>
              </a:lnSpc>
              <a:buNone/>
            </a:pPr>
            <a:r>
              <a:rPr lang="en-US" sz="1000" dirty="0">
                <a:solidFill>
                  <a:srgbClr val="000000"/>
                </a:solidFill>
                <a:latin typeface="Lora" pitchFamily="34" charset="0"/>
                <a:ea typeface="Lora" pitchFamily="34" charset="-122"/>
                <a:cs typeface="Lora" pitchFamily="34" charset="-120"/>
              </a:rPr>
              <a:t>SPIN Method: Situation → Problem → Implication → Need Payoff questions forge long-term relationships.</a:t>
            </a:r>
            <a:endParaRPr lang="en-US" sz="10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sp>
        <p:nvSpPr>
          <p:cNvPr id="2" name="Text 0"/>
          <p:cNvSpPr/>
          <p:nvPr/>
        </p:nvSpPr>
        <p:spPr>
          <a:xfrm>
            <a:off x="661475" y="1669852"/>
            <a:ext cx="4471677" cy="413445"/>
          </a:xfrm>
          <a:prstGeom prst="rect">
            <a:avLst/>
          </a:prstGeom>
          <a:noFill/>
          <a:ln/>
        </p:spPr>
        <p:txBody>
          <a:bodyPr wrap="none" lIns="0" tIns="0" rIns="0" bIns="0" rtlCol="0" anchor="t"/>
          <a:lstStyle/>
          <a:p>
            <a:pPr algn="l" indent="0" marL="0">
              <a:lnSpc>
                <a:spcPct val="104000"/>
              </a:lnSpc>
              <a:buNone/>
            </a:pPr>
            <a:r>
              <a:rPr lang="en-US" sz="2600" dirty="0">
                <a:solidFill>
                  <a:srgbClr val="233E32"/>
                </a:solidFill>
                <a:latin typeface="Alice" pitchFamily="34" charset="0"/>
                <a:ea typeface="Alice" pitchFamily="34" charset="-122"/>
                <a:cs typeface="Alice" pitchFamily="34" charset="-120"/>
              </a:rPr>
              <a:t>Steps 5–7: Close &amp; Beyond</a:t>
            </a:r>
            <a:endParaRPr lang="en-US" sz="2600" dirty="0"/>
          </a:p>
        </p:txBody>
      </p:sp>
      <p:sp>
        <p:nvSpPr>
          <p:cNvPr id="3" name="Shape 1"/>
          <p:cNvSpPr/>
          <p:nvPr/>
        </p:nvSpPr>
        <p:spPr>
          <a:xfrm>
            <a:off x="661475" y="2462907"/>
            <a:ext cx="297649" cy="297656"/>
          </a:xfrm>
          <a:prstGeom prst="roundRect">
            <a:avLst>
              <a:gd name="adj" fmla="val 6668"/>
            </a:avLst>
          </a:prstGeom>
          <a:solidFill>
            <a:srgbClr val="F0EDE6"/>
          </a:solidFill>
          <a:ln/>
        </p:spPr>
      </p:sp>
      <p:sp>
        <p:nvSpPr>
          <p:cNvPr id="4" name="Text 2"/>
          <p:cNvSpPr/>
          <p:nvPr/>
        </p:nvSpPr>
        <p:spPr>
          <a:xfrm>
            <a:off x="711083" y="2487712"/>
            <a:ext cx="198433" cy="248047"/>
          </a:xfrm>
          <a:prstGeom prst="rect">
            <a:avLst/>
          </a:prstGeom>
          <a:noFill/>
          <a:ln/>
        </p:spPr>
        <p:txBody>
          <a:bodyPr wrap="none" lIns="0" tIns="0" rIns="0" bIns="0" rtlCol="0" anchor="ctr"/>
          <a:lstStyle/>
          <a:p>
            <a:pPr algn="ctr" indent="0" marL="0">
              <a:lnSpc>
                <a:spcPct val="100000"/>
              </a:lnSpc>
              <a:buNone/>
            </a:pPr>
            <a:r>
              <a:rPr lang="en-US" sz="1550" dirty="0">
                <a:solidFill>
                  <a:srgbClr val="2C2821"/>
                </a:solidFill>
                <a:latin typeface="Alice" pitchFamily="34" charset="0"/>
                <a:ea typeface="Alice" pitchFamily="34" charset="-122"/>
                <a:cs typeface="Alice" pitchFamily="34" charset="-120"/>
              </a:rPr>
              <a:t>1</a:t>
            </a:r>
            <a:endParaRPr lang="en-US" sz="1550" dirty="0"/>
          </a:p>
        </p:txBody>
      </p:sp>
      <p:sp>
        <p:nvSpPr>
          <p:cNvPr id="5" name="Text 3"/>
          <p:cNvSpPr/>
          <p:nvPr/>
        </p:nvSpPr>
        <p:spPr>
          <a:xfrm>
            <a:off x="1051692" y="2508349"/>
            <a:ext cx="1653836" cy="206673"/>
          </a:xfrm>
          <a:prstGeom prst="rect">
            <a:avLst/>
          </a:prstGeom>
          <a:noFill/>
          <a:ln/>
        </p:spPr>
        <p:txBody>
          <a:bodyPr wrap="none" lIns="0" tIns="0" rIns="0" bIns="0" rtlCol="0" anchor="t"/>
          <a:lstStyle/>
          <a:p>
            <a:pPr algn="l" indent="0" marL="0">
              <a:lnSpc>
                <a:spcPct val="104000"/>
              </a:lnSpc>
              <a:buNone/>
            </a:pPr>
            <a:r>
              <a:rPr lang="en-US" sz="1300" dirty="0">
                <a:solidFill>
                  <a:srgbClr val="2C2821"/>
                </a:solidFill>
                <a:latin typeface="Alice" pitchFamily="34" charset="0"/>
                <a:ea typeface="Alice" pitchFamily="34" charset="-122"/>
                <a:cs typeface="Alice" pitchFamily="34" charset="-120"/>
              </a:rPr>
              <a:t>Handle Objections</a:t>
            </a:r>
            <a:endParaRPr lang="en-US" sz="1300" dirty="0"/>
          </a:p>
        </p:txBody>
      </p:sp>
      <p:sp>
        <p:nvSpPr>
          <p:cNvPr id="6" name="Text 4"/>
          <p:cNvSpPr/>
          <p:nvPr/>
        </p:nvSpPr>
        <p:spPr>
          <a:xfrm>
            <a:off x="1051692" y="2807593"/>
            <a:ext cx="3204090" cy="359966"/>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C2821"/>
                </a:solidFill>
                <a:latin typeface="Lora" pitchFamily="34" charset="0"/>
                <a:ea typeface="Lora" pitchFamily="34" charset="-122"/>
                <a:cs typeface="Lora" pitchFamily="34" charset="-120"/>
              </a:rPr>
              <a:t>Reiterate benefits; address counterarguments and resistance</a:t>
            </a:r>
            <a:endParaRPr lang="en-US" sz="1000" dirty="0"/>
          </a:p>
        </p:txBody>
      </p:sp>
      <p:sp>
        <p:nvSpPr>
          <p:cNvPr id="7" name="Shape 5"/>
          <p:cNvSpPr/>
          <p:nvPr/>
        </p:nvSpPr>
        <p:spPr>
          <a:xfrm>
            <a:off x="661475" y="3352800"/>
            <a:ext cx="297649" cy="297656"/>
          </a:xfrm>
          <a:prstGeom prst="roundRect">
            <a:avLst>
              <a:gd name="adj" fmla="val 6668"/>
            </a:avLst>
          </a:prstGeom>
          <a:solidFill>
            <a:srgbClr val="F0EDE6"/>
          </a:solidFill>
          <a:ln/>
        </p:spPr>
      </p:sp>
      <p:sp>
        <p:nvSpPr>
          <p:cNvPr id="8" name="Text 6"/>
          <p:cNvSpPr/>
          <p:nvPr/>
        </p:nvSpPr>
        <p:spPr>
          <a:xfrm>
            <a:off x="711083" y="3377605"/>
            <a:ext cx="198433" cy="248047"/>
          </a:xfrm>
          <a:prstGeom prst="rect">
            <a:avLst/>
          </a:prstGeom>
          <a:noFill/>
          <a:ln/>
        </p:spPr>
        <p:txBody>
          <a:bodyPr wrap="none" lIns="0" tIns="0" rIns="0" bIns="0" rtlCol="0" anchor="ctr"/>
          <a:lstStyle/>
          <a:p>
            <a:pPr algn="ctr" indent="0" marL="0">
              <a:lnSpc>
                <a:spcPct val="100000"/>
              </a:lnSpc>
              <a:buNone/>
            </a:pPr>
            <a:r>
              <a:rPr lang="en-US" sz="1550" dirty="0">
                <a:solidFill>
                  <a:srgbClr val="2C2821"/>
                </a:solidFill>
                <a:latin typeface="Alice" pitchFamily="34" charset="0"/>
                <a:ea typeface="Alice" pitchFamily="34" charset="-122"/>
                <a:cs typeface="Alice" pitchFamily="34" charset="-120"/>
              </a:rPr>
              <a:t>2</a:t>
            </a:r>
            <a:endParaRPr lang="en-US" sz="1550" dirty="0"/>
          </a:p>
        </p:txBody>
      </p:sp>
      <p:sp>
        <p:nvSpPr>
          <p:cNvPr id="9" name="Text 7"/>
          <p:cNvSpPr/>
          <p:nvPr/>
        </p:nvSpPr>
        <p:spPr>
          <a:xfrm>
            <a:off x="1051692" y="3398242"/>
            <a:ext cx="1653836" cy="206673"/>
          </a:xfrm>
          <a:prstGeom prst="rect">
            <a:avLst/>
          </a:prstGeom>
          <a:noFill/>
          <a:ln/>
        </p:spPr>
        <p:txBody>
          <a:bodyPr wrap="none" lIns="0" tIns="0" rIns="0" bIns="0" rtlCol="0" anchor="t"/>
          <a:lstStyle/>
          <a:p>
            <a:pPr algn="l" indent="0" marL="0">
              <a:lnSpc>
                <a:spcPct val="104000"/>
              </a:lnSpc>
              <a:buNone/>
            </a:pPr>
            <a:r>
              <a:rPr lang="en-US" sz="1300" dirty="0">
                <a:solidFill>
                  <a:srgbClr val="2C2821"/>
                </a:solidFill>
                <a:latin typeface="Alice" pitchFamily="34" charset="0"/>
                <a:ea typeface="Alice" pitchFamily="34" charset="-122"/>
                <a:cs typeface="Alice" pitchFamily="34" charset="-120"/>
              </a:rPr>
              <a:t>The Close</a:t>
            </a:r>
            <a:endParaRPr lang="en-US" sz="1300" dirty="0"/>
          </a:p>
        </p:txBody>
      </p:sp>
      <p:sp>
        <p:nvSpPr>
          <p:cNvPr id="10" name="Text 8"/>
          <p:cNvSpPr/>
          <p:nvPr/>
        </p:nvSpPr>
        <p:spPr>
          <a:xfrm>
            <a:off x="1051692" y="3697486"/>
            <a:ext cx="3204090" cy="359966"/>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C2821"/>
                </a:solidFill>
                <a:latin typeface="Lora" pitchFamily="34" charset="0"/>
                <a:ea typeface="Lora" pitchFamily="34" charset="-122"/>
                <a:cs typeface="Lora" pitchFamily="34" charset="-120"/>
              </a:rPr>
              <a:t>Ask for commitment — use stories, options, incentives, or direct ask</a:t>
            </a:r>
            <a:endParaRPr lang="en-US" sz="1000" dirty="0"/>
          </a:p>
        </p:txBody>
      </p:sp>
      <p:sp>
        <p:nvSpPr>
          <p:cNvPr id="11" name="Shape 9"/>
          <p:cNvSpPr/>
          <p:nvPr/>
        </p:nvSpPr>
        <p:spPr>
          <a:xfrm>
            <a:off x="661475" y="4242693"/>
            <a:ext cx="297649" cy="297656"/>
          </a:xfrm>
          <a:prstGeom prst="roundRect">
            <a:avLst>
              <a:gd name="adj" fmla="val 6668"/>
            </a:avLst>
          </a:prstGeom>
          <a:solidFill>
            <a:srgbClr val="F0EDE6"/>
          </a:solidFill>
          <a:ln/>
        </p:spPr>
      </p:sp>
      <p:sp>
        <p:nvSpPr>
          <p:cNvPr id="12" name="Text 10"/>
          <p:cNvSpPr/>
          <p:nvPr/>
        </p:nvSpPr>
        <p:spPr>
          <a:xfrm>
            <a:off x="711083" y="4267498"/>
            <a:ext cx="198433" cy="248047"/>
          </a:xfrm>
          <a:prstGeom prst="rect">
            <a:avLst/>
          </a:prstGeom>
          <a:noFill/>
          <a:ln/>
        </p:spPr>
        <p:txBody>
          <a:bodyPr wrap="none" lIns="0" tIns="0" rIns="0" bIns="0" rtlCol="0" anchor="ctr"/>
          <a:lstStyle/>
          <a:p>
            <a:pPr algn="ctr" indent="0" marL="0">
              <a:lnSpc>
                <a:spcPct val="100000"/>
              </a:lnSpc>
              <a:buNone/>
            </a:pPr>
            <a:r>
              <a:rPr lang="en-US" sz="1550" dirty="0">
                <a:solidFill>
                  <a:srgbClr val="2C2821"/>
                </a:solidFill>
                <a:latin typeface="Alice" pitchFamily="34" charset="0"/>
                <a:ea typeface="Alice" pitchFamily="34" charset="-122"/>
                <a:cs typeface="Alice" pitchFamily="34" charset="-120"/>
              </a:rPr>
              <a:t>3</a:t>
            </a:r>
            <a:endParaRPr lang="en-US" sz="1550" dirty="0"/>
          </a:p>
        </p:txBody>
      </p:sp>
      <p:sp>
        <p:nvSpPr>
          <p:cNvPr id="13" name="Text 11"/>
          <p:cNvSpPr/>
          <p:nvPr/>
        </p:nvSpPr>
        <p:spPr>
          <a:xfrm>
            <a:off x="1051692" y="4288135"/>
            <a:ext cx="1653836" cy="206673"/>
          </a:xfrm>
          <a:prstGeom prst="rect">
            <a:avLst/>
          </a:prstGeom>
          <a:noFill/>
          <a:ln/>
        </p:spPr>
        <p:txBody>
          <a:bodyPr wrap="none" lIns="0" tIns="0" rIns="0" bIns="0" rtlCol="0" anchor="t"/>
          <a:lstStyle/>
          <a:p>
            <a:pPr algn="l" indent="0" marL="0">
              <a:lnSpc>
                <a:spcPct val="104000"/>
              </a:lnSpc>
              <a:buNone/>
            </a:pPr>
            <a:r>
              <a:rPr lang="en-US" sz="1300" dirty="0">
                <a:solidFill>
                  <a:srgbClr val="2C2821"/>
                </a:solidFill>
                <a:latin typeface="Alice" pitchFamily="34" charset="0"/>
                <a:ea typeface="Alice" pitchFamily="34" charset="-122"/>
                <a:cs typeface="Alice" pitchFamily="34" charset="-120"/>
              </a:rPr>
              <a:t>Follow-Up</a:t>
            </a:r>
            <a:endParaRPr lang="en-US" sz="1300" dirty="0"/>
          </a:p>
        </p:txBody>
      </p:sp>
      <p:sp>
        <p:nvSpPr>
          <p:cNvPr id="14" name="Text 12"/>
          <p:cNvSpPr/>
          <p:nvPr/>
        </p:nvSpPr>
        <p:spPr>
          <a:xfrm>
            <a:off x="1051692" y="4587379"/>
            <a:ext cx="3204090" cy="359966"/>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C2821"/>
                </a:solidFill>
                <a:latin typeface="Lora" pitchFamily="34" charset="0"/>
                <a:ea typeface="Lora" pitchFamily="34" charset="-122"/>
                <a:cs typeface="Lora" pitchFamily="34" charset="-120"/>
              </a:rPr>
              <a:t>Reduce cognitive dissonance; suggest accessories; build future sales</a:t>
            </a:r>
            <a:endParaRPr lang="en-US" sz="1000" dirty="0"/>
          </a:p>
        </p:txBody>
      </p:sp>
      <p:pic>
        <p:nvPicPr>
          <p:cNvPr id="15" name="Image 0" descr="preencoded.png">    </p:cNvPr>
          <p:cNvPicPr>
            <a:picLocks noChangeAspect="1"/>
          </p:cNvPicPr>
          <p:nvPr/>
        </p:nvPicPr>
        <p:blipFill>
          <a:blip r:embed="rId1"/>
          <a:stretch>
            <a:fillRect/>
          </a:stretch>
        </p:blipFill>
        <p:spPr>
          <a:xfrm>
            <a:off x="4584784" y="2326382"/>
            <a:ext cx="4866161" cy="2757488"/>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8">
    <p:spTree>
      <p:nvGrpSpPr>
        <p:cNvPr id="1" name=""/>
        <p:cNvGrpSpPr/>
        <p:nvPr/>
      </p:nvGrpSpPr>
      <p:grpSpPr>
        <a:xfrm>
          <a:off x="0" y="0"/>
          <a:ext cx="0" cy="0"/>
          <a:chOff x="0" y="0"/>
          <a:chExt cx="0" cy="0"/>
        </a:xfrm>
      </p:grpSpPr>
      <p:sp>
        <p:nvSpPr>
          <p:cNvPr id="2" name="Text 0"/>
          <p:cNvSpPr/>
          <p:nvPr/>
        </p:nvSpPr>
        <p:spPr>
          <a:xfrm>
            <a:off x="661475" y="890885"/>
            <a:ext cx="9055766" cy="531614"/>
          </a:xfrm>
          <a:prstGeom prst="rect">
            <a:avLst/>
          </a:prstGeom>
          <a:noFill/>
          <a:ln/>
        </p:spPr>
        <p:txBody>
          <a:bodyPr wrap="none" lIns="0" tIns="0" rIns="0" bIns="0" rtlCol="0" anchor="t"/>
          <a:lstStyle/>
          <a:p>
            <a:pPr algn="l" indent="0" marL="0">
              <a:lnSpc>
                <a:spcPct val="104000"/>
              </a:lnSpc>
              <a:buNone/>
            </a:pPr>
            <a:r>
              <a:rPr lang="en-US" sz="3300" dirty="0">
                <a:solidFill>
                  <a:srgbClr val="233E32"/>
                </a:solidFill>
                <a:latin typeface="Alice" pitchFamily="34" charset="0"/>
                <a:ea typeface="Alice" pitchFamily="34" charset="-122"/>
                <a:cs typeface="Alice" pitchFamily="34" charset="-120"/>
              </a:rPr>
              <a:t>Relationship Selling vs. Transactional Selling</a:t>
            </a:r>
            <a:endParaRPr lang="en-US" sz="3300" dirty="0"/>
          </a:p>
        </p:txBody>
      </p:sp>
      <p:sp>
        <p:nvSpPr>
          <p:cNvPr id="3" name="Text 1"/>
          <p:cNvSpPr/>
          <p:nvPr/>
        </p:nvSpPr>
        <p:spPr>
          <a:xfrm>
            <a:off x="661475" y="1728688"/>
            <a:ext cx="11478330" cy="258564"/>
          </a:xfrm>
          <a:prstGeom prst="rect">
            <a:avLst/>
          </a:prstGeom>
          <a:noFill/>
          <a:ln/>
        </p:spPr>
        <p:txBody>
          <a:bodyPr wrap="none" lIns="0" tIns="0" rIns="0" bIns="0" rtlCol="0" anchor="t"/>
          <a:lstStyle/>
          <a:p>
            <a:pPr algn="l" indent="0" marL="0">
              <a:lnSpc>
                <a:spcPct val="127000"/>
              </a:lnSpc>
              <a:buNone/>
            </a:pPr>
            <a:r>
              <a:rPr lang="en-US" sz="1300" dirty="0">
                <a:solidFill>
                  <a:srgbClr val="2C2821"/>
                </a:solidFill>
                <a:latin typeface="Lora" pitchFamily="34" charset="0"/>
                <a:ea typeface="Lora" pitchFamily="34" charset="-122"/>
                <a:cs typeface="Lora" pitchFamily="34" charset="-120"/>
              </a:rPr>
              <a:t>Two distinct approaches to sales, each with its own focus and long-term implications for customer engagement.</a:t>
            </a:r>
            <a:endParaRPr lang="en-US" sz="1300" dirty="0"/>
          </a:p>
        </p:txBody>
      </p:sp>
      <p:sp>
        <p:nvSpPr>
          <p:cNvPr id="4" name="Shape 2"/>
          <p:cNvSpPr/>
          <p:nvPr/>
        </p:nvSpPr>
        <p:spPr>
          <a:xfrm>
            <a:off x="661475" y="2159496"/>
            <a:ext cx="10868745" cy="3807619"/>
          </a:xfrm>
          <a:prstGeom prst="roundRect">
            <a:avLst>
              <a:gd name="adj" fmla="val 670"/>
            </a:avLst>
          </a:prstGeom>
          <a:noFill/>
          <a:ln w="6350">
            <a:solidFill>
              <a:srgbClr val="000000">
                <a:alpha val="8000"/>
              </a:srgbClr>
            </a:solidFill>
            <a:prstDash val="solid"/>
          </a:ln>
        </p:spPr>
      </p:sp>
      <p:sp>
        <p:nvSpPr>
          <p:cNvPr id="5" name="Text 3"/>
          <p:cNvSpPr/>
          <p:nvPr/>
        </p:nvSpPr>
        <p:spPr>
          <a:xfrm>
            <a:off x="837981" y="2263973"/>
            <a:ext cx="2437446" cy="258564"/>
          </a:xfrm>
          <a:prstGeom prst="rect">
            <a:avLst/>
          </a:prstGeom>
          <a:noFill/>
          <a:ln/>
        </p:spPr>
        <p:txBody>
          <a:bodyPr wrap="none" lIns="0" tIns="0" rIns="0" bIns="0" rtlCol="0" anchor="t"/>
          <a:lstStyle/>
          <a:p>
            <a:pPr algn="l" indent="0" marL="0">
              <a:lnSpc>
                <a:spcPct val="127000"/>
              </a:lnSpc>
              <a:buNone/>
            </a:pPr>
            <a:r>
              <a:rPr lang="en-US" sz="1300" b="1" dirty="0">
                <a:solidFill>
                  <a:srgbClr val="2C2821"/>
                </a:solidFill>
                <a:latin typeface="Lora Bold" pitchFamily="34" charset="0"/>
                <a:ea typeface="Lora Bold" pitchFamily="34" charset="-122"/>
                <a:cs typeface="Lora Bold" pitchFamily="34" charset="-120"/>
              </a:rPr>
              <a:t>Comparison Point</a:t>
            </a:r>
            <a:endParaRPr lang="en-US" sz="1300" dirty="0"/>
          </a:p>
        </p:txBody>
      </p:sp>
      <p:sp>
        <p:nvSpPr>
          <p:cNvPr id="6" name="Text 4"/>
          <p:cNvSpPr/>
          <p:nvPr/>
        </p:nvSpPr>
        <p:spPr>
          <a:xfrm>
            <a:off x="3012305" y="2263973"/>
            <a:ext cx="4605520" cy="258564"/>
          </a:xfrm>
          <a:prstGeom prst="rect">
            <a:avLst/>
          </a:prstGeom>
          <a:noFill/>
          <a:ln/>
        </p:spPr>
        <p:txBody>
          <a:bodyPr wrap="none" lIns="0" tIns="0" rIns="0" bIns="0" rtlCol="0" anchor="t"/>
          <a:lstStyle/>
          <a:p>
            <a:pPr algn="l" indent="0" marL="0">
              <a:lnSpc>
                <a:spcPct val="127000"/>
              </a:lnSpc>
              <a:buNone/>
            </a:pPr>
            <a:r>
              <a:rPr lang="en-US" sz="1300" b="1" dirty="0">
                <a:solidFill>
                  <a:srgbClr val="2C2821"/>
                </a:solidFill>
                <a:latin typeface="Lora Bold" pitchFamily="34" charset="0"/>
                <a:ea typeface="Lora Bold" pitchFamily="34" charset="-122"/>
                <a:cs typeface="Lora Bold" pitchFamily="34" charset="-120"/>
              </a:rPr>
              <a:t>Relationship Selling</a:t>
            </a:r>
            <a:endParaRPr lang="en-US" sz="1300" dirty="0"/>
          </a:p>
        </p:txBody>
      </p:sp>
      <p:sp>
        <p:nvSpPr>
          <p:cNvPr id="7" name="Text 5"/>
          <p:cNvSpPr/>
          <p:nvPr/>
        </p:nvSpPr>
        <p:spPr>
          <a:xfrm>
            <a:off x="7354704" y="2263973"/>
            <a:ext cx="4608695" cy="258564"/>
          </a:xfrm>
          <a:prstGeom prst="rect">
            <a:avLst/>
          </a:prstGeom>
          <a:noFill/>
          <a:ln/>
        </p:spPr>
        <p:txBody>
          <a:bodyPr wrap="none" lIns="0" tIns="0" rIns="0" bIns="0" rtlCol="0" anchor="t"/>
          <a:lstStyle/>
          <a:p>
            <a:pPr algn="l" indent="0" marL="0">
              <a:lnSpc>
                <a:spcPct val="127000"/>
              </a:lnSpc>
              <a:buNone/>
            </a:pPr>
            <a:r>
              <a:rPr lang="en-US" sz="1300" b="1" dirty="0">
                <a:solidFill>
                  <a:srgbClr val="2C2821"/>
                </a:solidFill>
                <a:latin typeface="Lora Bold" pitchFamily="34" charset="0"/>
                <a:ea typeface="Lora Bold" pitchFamily="34" charset="-122"/>
                <a:cs typeface="Lora Bold" pitchFamily="34" charset="-120"/>
              </a:rPr>
              <a:t>Transactional Selling</a:t>
            </a:r>
            <a:endParaRPr lang="en-US" sz="1300" dirty="0"/>
          </a:p>
        </p:txBody>
      </p:sp>
      <p:sp>
        <p:nvSpPr>
          <p:cNvPr id="8" name="Text 6"/>
          <p:cNvSpPr/>
          <p:nvPr/>
        </p:nvSpPr>
        <p:spPr>
          <a:xfrm>
            <a:off x="837981" y="2725142"/>
            <a:ext cx="2437446" cy="258564"/>
          </a:xfrm>
          <a:prstGeom prst="rect">
            <a:avLst/>
          </a:prstGeom>
          <a:noFill/>
          <a:ln/>
        </p:spPr>
        <p:txBody>
          <a:bodyPr wrap="none" lIns="0" tIns="0" rIns="0" bIns="0" rtlCol="0" anchor="t"/>
          <a:lstStyle/>
          <a:p>
            <a:pPr algn="l" indent="0" marL="0">
              <a:lnSpc>
                <a:spcPct val="127000"/>
              </a:lnSpc>
              <a:buNone/>
            </a:pPr>
            <a:r>
              <a:rPr lang="en-US" sz="1300" b="1" dirty="0">
                <a:solidFill>
                  <a:srgbClr val="2C2821"/>
                </a:solidFill>
                <a:latin typeface="Lora Bold" pitchFamily="34" charset="0"/>
                <a:ea typeface="Lora Bold" pitchFamily="34" charset="-122"/>
                <a:cs typeface="Lora Bold" pitchFamily="34" charset="-120"/>
              </a:rPr>
              <a:t>Primary Focus</a:t>
            </a:r>
            <a:endParaRPr lang="en-US" sz="1300" dirty="0"/>
          </a:p>
        </p:txBody>
      </p:sp>
      <p:sp>
        <p:nvSpPr>
          <p:cNvPr id="9" name="Text 7"/>
          <p:cNvSpPr/>
          <p:nvPr/>
        </p:nvSpPr>
        <p:spPr>
          <a:xfrm>
            <a:off x="3012305" y="2725142"/>
            <a:ext cx="3995935" cy="517128"/>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2C2821"/>
                </a:solidFill>
                <a:latin typeface="Lora" pitchFamily="34" charset="0"/>
                <a:ea typeface="Lora" pitchFamily="34" charset="-122"/>
                <a:cs typeface="Lora" pitchFamily="34" charset="-120"/>
              </a:rPr>
              <a:t>Building long-term customer partnerships and trust</a:t>
            </a:r>
            <a:endParaRPr lang="en-US" sz="1300" dirty="0"/>
          </a:p>
        </p:txBody>
      </p:sp>
      <p:sp>
        <p:nvSpPr>
          <p:cNvPr id="10" name="Text 8"/>
          <p:cNvSpPr/>
          <p:nvPr/>
        </p:nvSpPr>
        <p:spPr>
          <a:xfrm>
            <a:off x="7354704" y="2725142"/>
            <a:ext cx="3999110" cy="517128"/>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2C2821"/>
                </a:solidFill>
                <a:latin typeface="Lora" pitchFamily="34" charset="0"/>
                <a:ea typeface="Lora" pitchFamily="34" charset="-122"/>
                <a:cs typeface="Lora" pitchFamily="34" charset="-120"/>
              </a:rPr>
              <a:t>Completing a single sale, product features, and price</a:t>
            </a:r>
            <a:endParaRPr lang="en-US" sz="1300" dirty="0"/>
          </a:p>
        </p:txBody>
      </p:sp>
      <p:sp>
        <p:nvSpPr>
          <p:cNvPr id="11" name="Text 9"/>
          <p:cNvSpPr/>
          <p:nvPr/>
        </p:nvSpPr>
        <p:spPr>
          <a:xfrm>
            <a:off x="837981" y="3444875"/>
            <a:ext cx="2437446" cy="258564"/>
          </a:xfrm>
          <a:prstGeom prst="rect">
            <a:avLst/>
          </a:prstGeom>
          <a:noFill/>
          <a:ln/>
        </p:spPr>
        <p:txBody>
          <a:bodyPr wrap="none" lIns="0" tIns="0" rIns="0" bIns="0" rtlCol="0" anchor="t"/>
          <a:lstStyle/>
          <a:p>
            <a:pPr algn="l" indent="0" marL="0">
              <a:lnSpc>
                <a:spcPct val="127000"/>
              </a:lnSpc>
              <a:buNone/>
            </a:pPr>
            <a:r>
              <a:rPr lang="en-US" sz="1300" b="1" dirty="0">
                <a:solidFill>
                  <a:srgbClr val="2C2821"/>
                </a:solidFill>
                <a:latin typeface="Lora Bold" pitchFamily="34" charset="0"/>
                <a:ea typeface="Lora Bold" pitchFamily="34" charset="-122"/>
                <a:cs typeface="Lora Bold" pitchFamily="34" charset="-120"/>
              </a:rPr>
              <a:t>Time Horizon</a:t>
            </a:r>
            <a:endParaRPr lang="en-US" sz="1300" dirty="0"/>
          </a:p>
        </p:txBody>
      </p:sp>
      <p:sp>
        <p:nvSpPr>
          <p:cNvPr id="12" name="Text 10"/>
          <p:cNvSpPr/>
          <p:nvPr/>
        </p:nvSpPr>
        <p:spPr>
          <a:xfrm>
            <a:off x="3012305" y="3444875"/>
            <a:ext cx="4605520" cy="258564"/>
          </a:xfrm>
          <a:prstGeom prst="rect">
            <a:avLst/>
          </a:prstGeom>
          <a:noFill/>
          <a:ln/>
        </p:spPr>
        <p:txBody>
          <a:bodyPr wrap="none" lIns="0" tIns="0" rIns="0" bIns="0" rtlCol="0" anchor="t"/>
          <a:lstStyle/>
          <a:p>
            <a:pPr algn="l" indent="0" marL="0">
              <a:lnSpc>
                <a:spcPct val="127000"/>
              </a:lnSpc>
              <a:buNone/>
            </a:pPr>
            <a:r>
              <a:rPr lang="en-US" sz="1300" dirty="0">
                <a:solidFill>
                  <a:srgbClr val="2C2821"/>
                </a:solidFill>
                <a:latin typeface="Lora" pitchFamily="34" charset="0"/>
                <a:ea typeface="Lora" pitchFamily="34" charset="-122"/>
                <a:cs typeface="Lora" pitchFamily="34" charset="-120"/>
              </a:rPr>
              <a:t>Long-term customer lifetime value</a:t>
            </a:r>
            <a:endParaRPr lang="en-US" sz="1300" dirty="0"/>
          </a:p>
        </p:txBody>
      </p:sp>
      <p:sp>
        <p:nvSpPr>
          <p:cNvPr id="13" name="Text 11"/>
          <p:cNvSpPr/>
          <p:nvPr/>
        </p:nvSpPr>
        <p:spPr>
          <a:xfrm>
            <a:off x="7354704" y="3444875"/>
            <a:ext cx="4608695" cy="258564"/>
          </a:xfrm>
          <a:prstGeom prst="rect">
            <a:avLst/>
          </a:prstGeom>
          <a:noFill/>
          <a:ln/>
        </p:spPr>
        <p:txBody>
          <a:bodyPr wrap="none" lIns="0" tIns="0" rIns="0" bIns="0" rtlCol="0" anchor="t"/>
          <a:lstStyle/>
          <a:p>
            <a:pPr algn="l" indent="0" marL="0">
              <a:lnSpc>
                <a:spcPct val="127000"/>
              </a:lnSpc>
              <a:buNone/>
            </a:pPr>
            <a:r>
              <a:rPr lang="en-US" sz="1300" dirty="0">
                <a:solidFill>
                  <a:srgbClr val="2C2821"/>
                </a:solidFill>
                <a:latin typeface="Lora" pitchFamily="34" charset="0"/>
                <a:ea typeface="Lora" pitchFamily="34" charset="-122"/>
                <a:cs typeface="Lora" pitchFamily="34" charset="-120"/>
              </a:rPr>
              <a:t>Short-term, immediate revenue</a:t>
            </a:r>
            <a:endParaRPr lang="en-US" sz="1300" dirty="0"/>
          </a:p>
        </p:txBody>
      </p:sp>
      <p:sp>
        <p:nvSpPr>
          <p:cNvPr id="14" name="Text 12"/>
          <p:cNvSpPr/>
          <p:nvPr/>
        </p:nvSpPr>
        <p:spPr>
          <a:xfrm>
            <a:off x="837981" y="3906044"/>
            <a:ext cx="2437446" cy="258564"/>
          </a:xfrm>
          <a:prstGeom prst="rect">
            <a:avLst/>
          </a:prstGeom>
          <a:noFill/>
          <a:ln/>
        </p:spPr>
        <p:txBody>
          <a:bodyPr wrap="none" lIns="0" tIns="0" rIns="0" bIns="0" rtlCol="0" anchor="t"/>
          <a:lstStyle/>
          <a:p>
            <a:pPr algn="l" indent="0" marL="0">
              <a:lnSpc>
                <a:spcPct val="127000"/>
              </a:lnSpc>
              <a:buNone/>
            </a:pPr>
            <a:r>
              <a:rPr lang="en-US" sz="1300" b="1" dirty="0">
                <a:solidFill>
                  <a:srgbClr val="2C2821"/>
                </a:solidFill>
                <a:latin typeface="Lora Bold" pitchFamily="34" charset="0"/>
                <a:ea typeface="Lora Bold" pitchFamily="34" charset="-122"/>
                <a:cs typeface="Lora Bold" pitchFamily="34" charset="-120"/>
              </a:rPr>
              <a:t>Main Goal</a:t>
            </a:r>
            <a:endParaRPr lang="en-US" sz="1300" dirty="0"/>
          </a:p>
        </p:txBody>
      </p:sp>
      <p:sp>
        <p:nvSpPr>
          <p:cNvPr id="15" name="Text 13"/>
          <p:cNvSpPr/>
          <p:nvPr/>
        </p:nvSpPr>
        <p:spPr>
          <a:xfrm>
            <a:off x="3012305" y="3906044"/>
            <a:ext cx="3995935" cy="517128"/>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2C2821"/>
                </a:solidFill>
                <a:latin typeface="Lora" pitchFamily="34" charset="0"/>
                <a:ea typeface="Lora" pitchFamily="34" charset="-122"/>
                <a:cs typeface="Lora" pitchFamily="34" charset="-120"/>
              </a:rPr>
              <a:t>Customer loyalty, repeat business, strategic advice</a:t>
            </a:r>
            <a:endParaRPr lang="en-US" sz="1300" dirty="0"/>
          </a:p>
        </p:txBody>
      </p:sp>
      <p:sp>
        <p:nvSpPr>
          <p:cNvPr id="16" name="Text 14"/>
          <p:cNvSpPr/>
          <p:nvPr/>
        </p:nvSpPr>
        <p:spPr>
          <a:xfrm>
            <a:off x="7354704" y="3906044"/>
            <a:ext cx="3999110" cy="517128"/>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2C2821"/>
                </a:solidFill>
                <a:latin typeface="Lora" pitchFamily="34" charset="0"/>
                <a:ea typeface="Lora" pitchFamily="34" charset="-122"/>
                <a:cs typeface="Lora" pitchFamily="34" charset="-120"/>
              </a:rPr>
              <a:t>Maximizing individual transaction value, quick conversion</a:t>
            </a:r>
            <a:endParaRPr lang="en-US" sz="1300" dirty="0"/>
          </a:p>
        </p:txBody>
      </p:sp>
      <p:sp>
        <p:nvSpPr>
          <p:cNvPr id="17" name="Text 15"/>
          <p:cNvSpPr/>
          <p:nvPr/>
        </p:nvSpPr>
        <p:spPr>
          <a:xfrm>
            <a:off x="837981" y="4625777"/>
            <a:ext cx="2437446" cy="258564"/>
          </a:xfrm>
          <a:prstGeom prst="rect">
            <a:avLst/>
          </a:prstGeom>
          <a:noFill/>
          <a:ln/>
        </p:spPr>
        <p:txBody>
          <a:bodyPr wrap="none" lIns="0" tIns="0" rIns="0" bIns="0" rtlCol="0" anchor="t"/>
          <a:lstStyle/>
          <a:p>
            <a:pPr algn="l" indent="0" marL="0">
              <a:lnSpc>
                <a:spcPct val="127000"/>
              </a:lnSpc>
              <a:buNone/>
            </a:pPr>
            <a:r>
              <a:rPr lang="en-US" sz="1300" b="1" dirty="0">
                <a:solidFill>
                  <a:srgbClr val="2C2821"/>
                </a:solidFill>
                <a:latin typeface="Lora Bold" pitchFamily="34" charset="0"/>
                <a:ea typeface="Lora Bold" pitchFamily="34" charset="-122"/>
                <a:cs typeface="Lora Bold" pitchFamily="34" charset="-120"/>
              </a:rPr>
              <a:t>Interaction Style</a:t>
            </a:r>
            <a:endParaRPr lang="en-US" sz="1300" dirty="0"/>
          </a:p>
        </p:txBody>
      </p:sp>
      <p:sp>
        <p:nvSpPr>
          <p:cNvPr id="18" name="Text 16"/>
          <p:cNvSpPr/>
          <p:nvPr/>
        </p:nvSpPr>
        <p:spPr>
          <a:xfrm>
            <a:off x="3012305" y="4625777"/>
            <a:ext cx="3995935" cy="517128"/>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2C2821"/>
                </a:solidFill>
                <a:latin typeface="Lora" pitchFamily="34" charset="0"/>
                <a:ea typeface="Lora" pitchFamily="34" charset="-122"/>
                <a:cs typeface="Lora" pitchFamily="34" charset="-120"/>
              </a:rPr>
              <a:t>Consultative, personalized, problem-solving, ongoing communication</a:t>
            </a:r>
            <a:endParaRPr lang="en-US" sz="1300" dirty="0"/>
          </a:p>
        </p:txBody>
      </p:sp>
      <p:sp>
        <p:nvSpPr>
          <p:cNvPr id="19" name="Text 17"/>
          <p:cNvSpPr/>
          <p:nvPr/>
        </p:nvSpPr>
        <p:spPr>
          <a:xfrm>
            <a:off x="7354704" y="4625777"/>
            <a:ext cx="3999110" cy="517128"/>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2C2821"/>
                </a:solidFill>
                <a:latin typeface="Lora" pitchFamily="34" charset="0"/>
                <a:ea typeface="Lora" pitchFamily="34" charset="-122"/>
                <a:cs typeface="Lora" pitchFamily="34" charset="-120"/>
              </a:rPr>
              <a:t>Direct, persuasive, product-focused, one-off contact</a:t>
            </a:r>
            <a:endParaRPr lang="en-US" sz="1300" dirty="0"/>
          </a:p>
        </p:txBody>
      </p:sp>
      <p:sp>
        <p:nvSpPr>
          <p:cNvPr id="20" name="Text 18"/>
          <p:cNvSpPr/>
          <p:nvPr/>
        </p:nvSpPr>
        <p:spPr>
          <a:xfrm>
            <a:off x="837981" y="5345509"/>
            <a:ext cx="2437446" cy="258564"/>
          </a:xfrm>
          <a:prstGeom prst="rect">
            <a:avLst/>
          </a:prstGeom>
          <a:noFill/>
          <a:ln/>
        </p:spPr>
        <p:txBody>
          <a:bodyPr wrap="none" lIns="0" tIns="0" rIns="0" bIns="0" rtlCol="0" anchor="t"/>
          <a:lstStyle/>
          <a:p>
            <a:pPr algn="l" indent="0" marL="0">
              <a:lnSpc>
                <a:spcPct val="127000"/>
              </a:lnSpc>
              <a:buNone/>
            </a:pPr>
            <a:r>
              <a:rPr lang="en-US" sz="1300" b="1" dirty="0">
                <a:solidFill>
                  <a:srgbClr val="2C2821"/>
                </a:solidFill>
                <a:latin typeface="Lora Bold" pitchFamily="34" charset="0"/>
                <a:ea typeface="Lora Bold" pitchFamily="34" charset="-122"/>
                <a:cs typeface="Lora Bold" pitchFamily="34" charset="-120"/>
              </a:rPr>
              <a:t>Examples</a:t>
            </a:r>
            <a:endParaRPr lang="en-US" sz="1300" dirty="0"/>
          </a:p>
        </p:txBody>
      </p:sp>
      <p:sp>
        <p:nvSpPr>
          <p:cNvPr id="21" name="Text 19"/>
          <p:cNvSpPr/>
          <p:nvPr/>
        </p:nvSpPr>
        <p:spPr>
          <a:xfrm>
            <a:off x="3012305" y="5345509"/>
            <a:ext cx="3995935" cy="517128"/>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2C2821"/>
                </a:solidFill>
                <a:latin typeface="Lora" pitchFamily="34" charset="0"/>
                <a:ea typeface="Lora" pitchFamily="34" charset="-122"/>
                <a:cs typeface="Lora" pitchFamily="34" charset="-120"/>
              </a:rPr>
              <a:t>B2B enterprise solutions, financial advisors, real estate agents</a:t>
            </a:r>
            <a:endParaRPr lang="en-US" sz="1300" dirty="0"/>
          </a:p>
        </p:txBody>
      </p:sp>
      <p:sp>
        <p:nvSpPr>
          <p:cNvPr id="22" name="Text 20"/>
          <p:cNvSpPr/>
          <p:nvPr/>
        </p:nvSpPr>
        <p:spPr>
          <a:xfrm>
            <a:off x="7354704" y="5345509"/>
            <a:ext cx="3999110" cy="517128"/>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2C2821"/>
                </a:solidFill>
                <a:latin typeface="Lora" pitchFamily="34" charset="0"/>
                <a:ea typeface="Lora" pitchFamily="34" charset="-122"/>
                <a:cs typeface="Lora" pitchFamily="34" charset="-120"/>
              </a:rPr>
              <a:t>Retail goods, e-commerce, telemarketing campaigns</a:t>
            </a:r>
            <a:endParaRPr lang="en-US" sz="13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9">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614759"/>
            <a:ext cx="4862490" cy="531614"/>
          </a:xfrm>
          <a:prstGeom prst="rect">
            <a:avLst/>
          </a:prstGeom>
          <a:noFill/>
          <a:ln/>
        </p:spPr>
        <p:txBody>
          <a:bodyPr wrap="none" lIns="0" tIns="0" rIns="0" bIns="0" rtlCol="0" anchor="t"/>
          <a:lstStyle/>
          <a:p>
            <a:pPr algn="l" indent="0" marL="0">
              <a:lnSpc>
                <a:spcPct val="104000"/>
              </a:lnSpc>
              <a:buNone/>
            </a:pPr>
            <a:r>
              <a:rPr lang="en-US" sz="3300" dirty="0">
                <a:solidFill>
                  <a:srgbClr val="233E32"/>
                </a:solidFill>
                <a:latin typeface="Alice" pitchFamily="34" charset="0"/>
                <a:ea typeface="Alice" pitchFamily="34" charset="-122"/>
                <a:cs typeface="Alice" pitchFamily="34" charset="-120"/>
              </a:rPr>
              <a:t>Key Takeaways</a:t>
            </a:r>
            <a:endParaRPr lang="en-US" sz="3300" dirty="0"/>
          </a:p>
        </p:txBody>
      </p:sp>
      <p:pic>
        <p:nvPicPr>
          <p:cNvPr id="4"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61475" y="1375966"/>
            <a:ext cx="6296860" cy="994271"/>
          </a:xfrm>
          <a:prstGeom prst="rect">
            <a:avLst/>
          </a:prstGeom>
        </p:spPr>
      </p:pic>
      <p:sp>
        <p:nvSpPr>
          <p:cNvPr id="5" name="Text 1"/>
          <p:cNvSpPr/>
          <p:nvPr/>
        </p:nvSpPr>
        <p:spPr>
          <a:xfrm>
            <a:off x="926779" y="1565077"/>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2C2821"/>
                </a:solidFill>
                <a:latin typeface="Alice" pitchFamily="34" charset="0"/>
                <a:ea typeface="Alice" pitchFamily="34" charset="-122"/>
                <a:cs typeface="Alice" pitchFamily="34" charset="-120"/>
              </a:rPr>
              <a:t>Direct Marketing</a:t>
            </a:r>
            <a:endParaRPr lang="en-US" sz="1650" dirty="0"/>
          </a:p>
        </p:txBody>
      </p:sp>
      <p:sp>
        <p:nvSpPr>
          <p:cNvPr id="6" name="Text 2"/>
          <p:cNvSpPr/>
          <p:nvPr/>
        </p:nvSpPr>
        <p:spPr>
          <a:xfrm>
            <a:off x="926779" y="1922562"/>
            <a:ext cx="5842449" cy="258564"/>
          </a:xfrm>
          <a:prstGeom prst="rect">
            <a:avLst/>
          </a:prstGeom>
          <a:noFill/>
          <a:ln/>
        </p:spPr>
        <p:txBody>
          <a:bodyPr wrap="none" lIns="0" tIns="0" rIns="0" bIns="0" rtlCol="0" anchor="t"/>
          <a:lstStyle/>
          <a:p>
            <a:pPr algn="l" indent="0" marL="0">
              <a:lnSpc>
                <a:spcPct val="127000"/>
              </a:lnSpc>
              <a:buNone/>
            </a:pPr>
            <a:r>
              <a:rPr lang="en-US" sz="1300" dirty="0">
                <a:solidFill>
                  <a:srgbClr val="2C2821"/>
                </a:solidFill>
                <a:latin typeface="Lora" pitchFamily="34" charset="0"/>
                <a:ea typeface="Lora" pitchFamily="34" charset="-122"/>
                <a:cs typeface="Lora" pitchFamily="34" charset="-120"/>
              </a:rPr>
              <a:t>Interactive, measurable, multi-media — from mail to AI-powered digital</a:t>
            </a:r>
            <a:endParaRPr lang="en-US" sz="1300" dirty="0"/>
          </a:p>
        </p:txBody>
      </p:sp>
      <p:pic>
        <p:nvPicPr>
          <p:cNvPr id="7"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61475" y="2523331"/>
            <a:ext cx="6296860" cy="994271"/>
          </a:xfrm>
          <a:prstGeom prst="rect">
            <a:avLst/>
          </a:prstGeom>
        </p:spPr>
      </p:pic>
      <p:sp>
        <p:nvSpPr>
          <p:cNvPr id="8" name="Text 3"/>
          <p:cNvSpPr/>
          <p:nvPr/>
        </p:nvSpPr>
        <p:spPr>
          <a:xfrm>
            <a:off x="926779" y="2712442"/>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2C2821"/>
                </a:solidFill>
                <a:latin typeface="Alice" pitchFamily="34" charset="0"/>
                <a:ea typeface="Alice" pitchFamily="34" charset="-122"/>
                <a:cs typeface="Alice" pitchFamily="34" charset="-120"/>
              </a:rPr>
              <a:t>Indirect Marketing</a:t>
            </a:r>
            <a:endParaRPr lang="en-US" sz="1650" dirty="0"/>
          </a:p>
        </p:txBody>
      </p:sp>
      <p:sp>
        <p:nvSpPr>
          <p:cNvPr id="9" name="Text 4"/>
          <p:cNvSpPr/>
          <p:nvPr/>
        </p:nvSpPr>
        <p:spPr>
          <a:xfrm>
            <a:off x="926779" y="3069927"/>
            <a:ext cx="5842449" cy="258564"/>
          </a:xfrm>
          <a:prstGeom prst="rect">
            <a:avLst/>
          </a:prstGeom>
          <a:noFill/>
          <a:ln/>
        </p:spPr>
        <p:txBody>
          <a:bodyPr wrap="none" lIns="0" tIns="0" rIns="0" bIns="0" rtlCol="0" anchor="t"/>
          <a:lstStyle/>
          <a:p>
            <a:pPr algn="l" indent="0" marL="0">
              <a:lnSpc>
                <a:spcPct val="127000"/>
              </a:lnSpc>
              <a:buNone/>
            </a:pPr>
            <a:r>
              <a:rPr lang="en-US" sz="1300" dirty="0">
                <a:solidFill>
                  <a:srgbClr val="2C2821"/>
                </a:solidFill>
                <a:latin typeface="Lora" pitchFamily="34" charset="0"/>
                <a:ea typeface="Lora" pitchFamily="34" charset="-122"/>
                <a:cs typeface="Lora" pitchFamily="34" charset="-120"/>
              </a:rPr>
              <a:t>Builds trust and loyalty through content, WOM, influencers, and PR</a:t>
            </a:r>
            <a:endParaRPr lang="en-US" sz="1300" dirty="0"/>
          </a:p>
        </p:txBody>
      </p:sp>
      <p:pic>
        <p:nvPicPr>
          <p:cNvPr id="10"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61475" y="3670697"/>
            <a:ext cx="6296860" cy="994271"/>
          </a:xfrm>
          <a:prstGeom prst="rect">
            <a:avLst/>
          </a:prstGeom>
        </p:spPr>
      </p:pic>
      <p:sp>
        <p:nvSpPr>
          <p:cNvPr id="11" name="Text 5"/>
          <p:cNvSpPr/>
          <p:nvPr/>
        </p:nvSpPr>
        <p:spPr>
          <a:xfrm>
            <a:off x="926779" y="3859808"/>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2C2821"/>
                </a:solidFill>
                <a:latin typeface="Alice" pitchFamily="34" charset="0"/>
                <a:ea typeface="Alice" pitchFamily="34" charset="-122"/>
                <a:cs typeface="Alice" pitchFamily="34" charset="-120"/>
              </a:rPr>
              <a:t>CRM &amp; Data Mining</a:t>
            </a:r>
            <a:endParaRPr lang="en-US" sz="1650" dirty="0"/>
          </a:p>
        </p:txBody>
      </p:sp>
      <p:sp>
        <p:nvSpPr>
          <p:cNvPr id="12" name="Text 6"/>
          <p:cNvSpPr/>
          <p:nvPr/>
        </p:nvSpPr>
        <p:spPr>
          <a:xfrm>
            <a:off x="926779" y="4217293"/>
            <a:ext cx="5842449" cy="258564"/>
          </a:xfrm>
          <a:prstGeom prst="rect">
            <a:avLst/>
          </a:prstGeom>
          <a:noFill/>
          <a:ln/>
        </p:spPr>
        <p:txBody>
          <a:bodyPr wrap="none" lIns="0" tIns="0" rIns="0" bIns="0" rtlCol="0" anchor="t"/>
          <a:lstStyle/>
          <a:p>
            <a:pPr algn="l" indent="0" marL="0">
              <a:lnSpc>
                <a:spcPct val="127000"/>
              </a:lnSpc>
              <a:buNone/>
            </a:pPr>
            <a:r>
              <a:rPr lang="en-US" sz="1300" dirty="0">
                <a:solidFill>
                  <a:srgbClr val="2C2821"/>
                </a:solidFill>
                <a:latin typeface="Lora" pitchFamily="34" charset="0"/>
                <a:ea typeface="Lora" pitchFamily="34" charset="-122"/>
                <a:cs typeface="Lora" pitchFamily="34" charset="-120"/>
              </a:rPr>
              <a:t>Lifetime value, R-F-M analysis, and AI drive smarter targeting</a:t>
            </a:r>
            <a:endParaRPr lang="en-US" sz="1300" dirty="0"/>
          </a:p>
        </p:txBody>
      </p:sp>
      <p:pic>
        <p:nvPicPr>
          <p:cNvPr id="13"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61475" y="4818063"/>
            <a:ext cx="6296860" cy="994271"/>
          </a:xfrm>
          <a:prstGeom prst="rect">
            <a:avLst/>
          </a:prstGeom>
        </p:spPr>
      </p:pic>
      <p:sp>
        <p:nvSpPr>
          <p:cNvPr id="14" name="Text 7"/>
          <p:cNvSpPr/>
          <p:nvPr/>
        </p:nvSpPr>
        <p:spPr>
          <a:xfrm>
            <a:off x="926779" y="5007173"/>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2C2821"/>
                </a:solidFill>
                <a:latin typeface="Alice" pitchFamily="34" charset="0"/>
                <a:ea typeface="Alice" pitchFamily="34" charset="-122"/>
                <a:cs typeface="Alice" pitchFamily="34" charset="-120"/>
              </a:rPr>
              <a:t>Personal Selling</a:t>
            </a:r>
            <a:endParaRPr lang="en-US" sz="1650" dirty="0"/>
          </a:p>
        </p:txBody>
      </p:sp>
      <p:sp>
        <p:nvSpPr>
          <p:cNvPr id="15" name="Text 8"/>
          <p:cNvSpPr/>
          <p:nvPr/>
        </p:nvSpPr>
        <p:spPr>
          <a:xfrm>
            <a:off x="926779" y="5364659"/>
            <a:ext cx="5842449" cy="258564"/>
          </a:xfrm>
          <a:prstGeom prst="rect">
            <a:avLst/>
          </a:prstGeom>
          <a:noFill/>
          <a:ln/>
        </p:spPr>
        <p:txBody>
          <a:bodyPr wrap="none" lIns="0" tIns="0" rIns="0" bIns="0" rtlCol="0" anchor="t"/>
          <a:lstStyle/>
          <a:p>
            <a:pPr algn="l" indent="0" marL="0">
              <a:lnSpc>
                <a:spcPct val="127000"/>
              </a:lnSpc>
              <a:buNone/>
            </a:pPr>
            <a:r>
              <a:rPr lang="en-US" sz="1300" dirty="0">
                <a:solidFill>
                  <a:srgbClr val="2C2821"/>
                </a:solidFill>
                <a:latin typeface="Lora" pitchFamily="34" charset="0"/>
                <a:ea typeface="Lora" pitchFamily="34" charset="-122"/>
                <a:cs typeface="Lora" pitchFamily="34" charset="-120"/>
              </a:rPr>
              <a:t>7-step process + SPIN method = long-term buyer-seller relationships</a:t>
            </a:r>
            <a:endParaRPr lang="en-US" sz="1300" dirty="0"/>
          </a:p>
        </p:txBody>
      </p:sp>
      <p:sp>
        <p:nvSpPr>
          <p:cNvPr id="16" name="Text 9"/>
          <p:cNvSpPr/>
          <p:nvPr/>
        </p:nvSpPr>
        <p:spPr>
          <a:xfrm>
            <a:off x="356682" y="5984577"/>
            <a:ext cx="6906444" cy="258564"/>
          </a:xfrm>
          <a:prstGeom prst="rect">
            <a:avLst/>
          </a:prstGeom>
          <a:noFill/>
          <a:ln/>
        </p:spPr>
        <p:txBody>
          <a:bodyPr wrap="none" lIns="0" tIns="0" rIns="0" bIns="0" rtlCol="0" anchor="t"/>
          <a:lstStyle/>
          <a:p>
            <a:pPr algn="ctr" indent="0" marL="0">
              <a:lnSpc>
                <a:spcPct val="127000"/>
              </a:lnSpc>
              <a:buNone/>
            </a:pPr>
            <a:r>
              <a:rPr lang="en-US" sz="1300" i="1" dirty="0">
                <a:solidFill>
                  <a:srgbClr val="2C2821"/>
                </a:solidFill>
                <a:latin typeface="Lora" pitchFamily="34" charset="0"/>
                <a:ea typeface="Lora" pitchFamily="34" charset="-122"/>
                <a:cs typeface="Lora" pitchFamily="34" charset="-120"/>
              </a:rPr>
              <a:t>Andrews &amp; Shimp, IMC 11th Ed. (2025) · Clow &amp; Baack, IMC 9th Ed. (2021)</a:t>
            </a:r>
            <a:endParaRPr lang="en-US" sz="13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30">
    <p:spTree>
      <p:nvGrpSpPr>
        <p:cNvPr id="1" name=""/>
        <p:cNvGrpSpPr/>
        <p:nvPr/>
      </p:nvGrpSpPr>
      <p:grpSpPr>
        <a:xfrm>
          <a:off x="0" y="0"/>
          <a:ext cx="0" cy="0"/>
          <a:chOff x="0" y="0"/>
          <a:chExt cx="0" cy="0"/>
        </a:xfrm>
      </p:grpSpPr>
      <p:sp>
        <p:nvSpPr>
          <p:cNvPr id="2" name="Text 0"/>
          <p:cNvSpPr/>
          <p:nvPr/>
        </p:nvSpPr>
        <p:spPr>
          <a:xfrm>
            <a:off x="661475" y="639266"/>
            <a:ext cx="10868745" cy="944959"/>
          </a:xfrm>
          <a:prstGeom prst="rect">
            <a:avLst/>
          </a:prstGeom>
          <a:noFill/>
          <a:ln/>
        </p:spPr>
        <p:txBody>
          <a:bodyPr wrap="square" lIns="0" tIns="0" rIns="0" bIns="0" rtlCol="0" anchor="t">
            <a:normAutofit/>
          </a:bodyPr>
          <a:lstStyle/>
          <a:p>
            <a:pPr algn="l" indent="0" marL="0">
              <a:lnSpc>
                <a:spcPct val="104000"/>
              </a:lnSpc>
              <a:buNone/>
            </a:pPr>
            <a:r>
              <a:rPr lang="en-US" sz="2950" dirty="0">
                <a:solidFill>
                  <a:srgbClr val="233E32"/>
                </a:solidFill>
                <a:latin typeface="Alice" pitchFamily="34" charset="0"/>
                <a:ea typeface="Alice" pitchFamily="34" charset="-122"/>
                <a:cs typeface="Alice" pitchFamily="34" charset="-120"/>
              </a:rPr>
              <a:t>Review Questions: Database &amp; Direct Response Marketing and Personal Selling</a:t>
            </a:r>
            <a:endParaRPr lang="en-US" sz="2950" dirty="0"/>
          </a:p>
        </p:txBody>
      </p:sp>
      <p:sp>
        <p:nvSpPr>
          <p:cNvPr id="3" name="Text 1"/>
          <p:cNvSpPr/>
          <p:nvPr/>
        </p:nvSpPr>
        <p:spPr>
          <a:xfrm>
            <a:off x="661475" y="1826121"/>
            <a:ext cx="11478330" cy="217686"/>
          </a:xfrm>
          <a:prstGeom prst="rect">
            <a:avLst/>
          </a:prstGeom>
          <a:noFill/>
          <a:ln/>
        </p:spPr>
        <p:txBody>
          <a:bodyPr wrap="none" lIns="0" tIns="0" rIns="0" bIns="0" rtlCol="0" anchor="t"/>
          <a:lstStyle/>
          <a:p>
            <a:pPr algn="l" indent="0" marL="0">
              <a:lnSpc>
                <a:spcPct val="120000"/>
              </a:lnSpc>
              <a:buNone/>
            </a:pPr>
            <a:r>
              <a:rPr lang="en-US" sz="1150" dirty="0">
                <a:solidFill>
                  <a:srgbClr val="2C2821"/>
                </a:solidFill>
                <a:latin typeface="Lora" pitchFamily="34" charset="0"/>
                <a:ea typeface="Lora" pitchFamily="34" charset="-122"/>
                <a:cs typeface="Lora" pitchFamily="34" charset="-120"/>
              </a:rPr>
              <a:t>Reflect on the key concepts and applications discussed in this chapter with the following questions:</a:t>
            </a:r>
            <a:endParaRPr lang="en-US" sz="1150" dirty="0"/>
          </a:p>
        </p:txBody>
      </p:sp>
      <p:sp>
        <p:nvSpPr>
          <p:cNvPr id="4" name="Text 2"/>
          <p:cNvSpPr/>
          <p:nvPr/>
        </p:nvSpPr>
        <p:spPr>
          <a:xfrm>
            <a:off x="661475" y="2179836"/>
            <a:ext cx="10868745" cy="4038798"/>
          </a:xfrm>
          <a:prstGeom prst="rect">
            <a:avLst/>
          </a:prstGeom>
          <a:noFill/>
          <a:ln/>
        </p:spPr>
        <p:txBody>
          <a:bodyPr wrap="square" lIns="0" tIns="0" rIns="0" bIns="0" rtlCol="0" anchor="t">
            <a:normAutofit/>
          </a:bodyPr>
          <a:lstStyle/>
          <a:p>
            <a:pPr algn="l" marL="233680" indent="-233680">
              <a:lnSpc>
                <a:spcPct val="120000"/>
              </a:lnSpc>
              <a:buSzPct val="100000"/>
              <a:buFont typeface="+mj-lt"/>
              <a:buAutoNum type="arabicPeriod" startAt="1"/>
            </a:pPr>
            <a:r>
              <a:rPr lang="en-US" sz="1150" dirty="0">
                <a:solidFill>
                  <a:srgbClr val="2C2821"/>
                </a:solidFill>
                <a:latin typeface="Lora" pitchFamily="34" charset="0"/>
                <a:ea typeface="Lora" pitchFamily="34" charset="-122"/>
                <a:cs typeface="Lora" pitchFamily="34" charset="-120"/>
              </a:rPr>
              <a:t>How does direct marketing fundamentally differ from traditional mass advertising, and what are its core advantages in today's increasingly data-driven market?</a:t>
            </a:r>
            <a:endParaRPr lang="en-US" sz="1150" dirty="0"/>
          </a:p>
          <a:p>
            <a:pPr algn="l" marL="233680" indent="-233680">
              <a:lnSpc>
                <a:spcPct val="120000"/>
              </a:lnSpc>
              <a:buSzPct val="100000"/>
              <a:buFont typeface="+mj-lt"/>
              <a:buAutoNum type="arabicPeriod" startAt="2"/>
            </a:pPr>
            <a:r>
              <a:rPr lang="en-US" sz="1150" dirty="0">
                <a:solidFill>
                  <a:srgbClr val="2C2821"/>
                </a:solidFill>
                <a:latin typeface="Lora" pitchFamily="34" charset="0"/>
                <a:ea typeface="Lora" pitchFamily="34" charset="-122"/>
                <a:cs typeface="Lora" pitchFamily="34" charset="-120"/>
              </a:rPr>
              <a:t>Beyond direct mail and email, what are some less conventional or emerging forms of direct marketing that businesses are utilizing, and how do they leverage personalization?</a:t>
            </a:r>
            <a:endParaRPr lang="en-US" sz="1150" dirty="0"/>
          </a:p>
          <a:p>
            <a:pPr algn="l" marL="233680" indent="-233680">
              <a:lnSpc>
                <a:spcPct val="120000"/>
              </a:lnSpc>
              <a:buSzPct val="100000"/>
              <a:buFont typeface="+mj-lt"/>
              <a:buAutoNum type="arabicPeriod" startAt="3"/>
            </a:pPr>
            <a:r>
              <a:rPr lang="en-US" sz="1150" dirty="0">
                <a:solidFill>
                  <a:srgbClr val="2C2821"/>
                </a:solidFill>
                <a:latin typeface="Lora" pitchFamily="34" charset="0"/>
                <a:ea typeface="Lora" pitchFamily="34" charset="-122"/>
                <a:cs typeface="Lora" pitchFamily="34" charset="-120"/>
              </a:rPr>
              <a:t>Describe the synergistic relationship between Customer Relationship Management (CRM) systems and database marketing. How does the integration of AI further amplify this synergy?</a:t>
            </a:r>
            <a:endParaRPr lang="en-US" sz="1150" dirty="0"/>
          </a:p>
          <a:p>
            <a:pPr algn="l" marL="233680" indent="-233680">
              <a:lnSpc>
                <a:spcPct val="120000"/>
              </a:lnSpc>
              <a:buSzPct val="100000"/>
              <a:buFont typeface="+mj-lt"/>
              <a:buAutoNum type="arabicPeriod" startAt="4"/>
            </a:pPr>
            <a:r>
              <a:rPr lang="en-US" sz="1150" dirty="0">
                <a:solidFill>
                  <a:srgbClr val="2C2821"/>
                </a:solidFill>
                <a:latin typeface="Lora" pitchFamily="34" charset="0"/>
                <a:ea typeface="Lora" pitchFamily="34" charset="-122"/>
                <a:cs typeface="Lora" pitchFamily="34" charset="-120"/>
              </a:rPr>
              <a:t>Provide a concrete example of how Artificial Intelligence (AI) is currently being deployed to optimize direct marketing campaigns. What potential ethical challenges might arise from such applications?</a:t>
            </a:r>
            <a:endParaRPr lang="en-US" sz="1150" dirty="0"/>
          </a:p>
          <a:p>
            <a:pPr algn="l" marL="233680" indent="-233680">
              <a:lnSpc>
                <a:spcPct val="120000"/>
              </a:lnSpc>
              <a:buSzPct val="100000"/>
              <a:buFont typeface="+mj-lt"/>
              <a:buAutoNum type="arabicPeriod" startAt="5"/>
            </a:pPr>
            <a:r>
              <a:rPr lang="en-US" sz="1150" dirty="0">
                <a:solidFill>
                  <a:srgbClr val="2C2821"/>
                </a:solidFill>
                <a:latin typeface="Lora" pitchFamily="34" charset="0"/>
                <a:ea typeface="Lora" pitchFamily="34" charset="-122"/>
                <a:cs typeface="Lora" pitchFamily="34" charset="-120"/>
              </a:rPr>
              <a:t>Explain why customer lifetime value (LTV) is often considered a more crucial metric for long-term business sustainability than immediate conversion rates in direct marketing efforts.</a:t>
            </a:r>
            <a:endParaRPr lang="en-US" sz="1150" dirty="0"/>
          </a:p>
          <a:p>
            <a:pPr algn="l" marL="233680" indent="-233680">
              <a:lnSpc>
                <a:spcPct val="120000"/>
              </a:lnSpc>
              <a:buSzPct val="100000"/>
              <a:buFont typeface="+mj-lt"/>
              <a:buAutoNum type="arabicPeriod" startAt="6"/>
            </a:pPr>
            <a:r>
              <a:rPr lang="en-US" sz="1150" dirty="0">
                <a:solidFill>
                  <a:srgbClr val="2C2821"/>
                </a:solidFill>
                <a:latin typeface="Lora" pitchFamily="34" charset="0"/>
                <a:ea typeface="Lora" pitchFamily="34" charset="-122"/>
                <a:cs typeface="Lora" pitchFamily="34" charset="-120"/>
              </a:rPr>
              <a:t>In an era dominated by digital communication, what strategic role can modern telemarketing still effectively play in a comprehensive direct marketing mix, and how has its approach adapted?</a:t>
            </a:r>
            <a:endParaRPr lang="en-US" sz="1150" dirty="0"/>
          </a:p>
          <a:p>
            <a:pPr algn="l" marL="233680" indent="-233680">
              <a:lnSpc>
                <a:spcPct val="120000"/>
              </a:lnSpc>
              <a:buSzPct val="100000"/>
              <a:buFont typeface="+mj-lt"/>
              <a:buAutoNum type="arabicPeriod" startAt="7"/>
            </a:pPr>
            <a:r>
              <a:rPr lang="en-US" sz="1150" dirty="0">
                <a:solidFill>
                  <a:srgbClr val="2C2821"/>
                </a:solidFill>
                <a:latin typeface="Lora" pitchFamily="34" charset="0"/>
                <a:ea typeface="Lora" pitchFamily="34" charset="-122"/>
                <a:cs typeface="Lora" pitchFamily="34" charset="-120"/>
              </a:rPr>
              <a:t>Among the seven steps of personal selling, which step do you believe is the most critical for successfully building enduring customer relationships, and elaborate on your reasoning?</a:t>
            </a:r>
            <a:endParaRPr lang="en-US" sz="1150" dirty="0"/>
          </a:p>
          <a:p>
            <a:pPr algn="l" marL="233680" indent="-233680">
              <a:lnSpc>
                <a:spcPct val="120000"/>
              </a:lnSpc>
              <a:buSzPct val="100000"/>
              <a:buFont typeface="+mj-lt"/>
              <a:buAutoNum type="arabicPeriod" startAt="8"/>
            </a:pPr>
            <a:r>
              <a:rPr lang="en-US" sz="1150" dirty="0">
                <a:solidFill>
                  <a:srgbClr val="2C2821"/>
                </a:solidFill>
                <a:latin typeface="Lora" pitchFamily="34" charset="0"/>
                <a:ea typeface="Lora" pitchFamily="34" charset="-122"/>
                <a:cs typeface="Lora" pitchFamily="34" charset="-120"/>
              </a:rPr>
              <a:t>Compare and contrast the primary objectives and requisite skill sets for an "order getter" versus a "missionary salesperson" within a sales force.</a:t>
            </a:r>
            <a:endParaRPr lang="en-US" sz="1150" dirty="0"/>
          </a:p>
          <a:p>
            <a:pPr algn="l" marL="233680" indent="-233680">
              <a:lnSpc>
                <a:spcPct val="120000"/>
              </a:lnSpc>
              <a:buSzPct val="100000"/>
              <a:buFont typeface="+mj-lt"/>
              <a:buAutoNum type="arabicPeriod" startAt="9"/>
            </a:pPr>
            <a:r>
              <a:rPr lang="en-US" sz="1150" dirty="0">
                <a:solidFill>
                  <a:srgbClr val="2C2821"/>
                </a:solidFill>
                <a:latin typeface="Lora" pitchFamily="34" charset="0"/>
                <a:ea typeface="Lora" pitchFamily="34" charset="-122"/>
                <a:cs typeface="Lora" pitchFamily="34" charset="-120"/>
              </a:rPr>
              <a:t>In what specific business contexts or industries would a transactional selling approach prove more effective than relationship selling, and conversely, where would relationship selling undeniably be superior?</a:t>
            </a:r>
            <a:endParaRPr lang="en-US" sz="11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30</Slides>
  <Notes>30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30</vt:i4>
      </vt:variant>
    </vt:vector>
  </HeadingPairs>
  <TitlesOfParts>
    <vt:vector size="3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2026-07-06T05:32:22Z</dcterms:created>
  <dcterms:modified xsi:type="dcterms:W3CDTF">2026-07-06T05:32:22Z</dcterms:modified>
</cp:coreProperties>
</file>