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slideMasters/slideMaster27.xml" ContentType="application/vnd.openxmlformats-officedocument.presentationml.slideMaster+xml"/>
  <Override PartName="/ppt/slides/slide27.xml" ContentType="application/vnd.openxmlformats-officedocument.presentationml.slide+xml"/>
  <Override PartName="/ppt/slideMasters/slideMaster28.xml" ContentType="application/vnd.openxmlformats-officedocument.presentationml.slideMaster+xml"/>
  <Override PartName="/ppt/slides/slide28.xml" ContentType="application/vnd.openxmlformats-officedocument.presentationml.slide+xml"/>
  <Override PartName="/ppt/slideMasters/slideMaster29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30.xml" ContentType="application/vnd.openxmlformats-officedocument.presentationml.slideMaster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notesMasterIdLst>
    <p:notesMasterId r:id="rId32"/>
  </p:notesMasterIdLst>
  <p:sldSz cx="12191695" cy="6858000"/>
  <p:notesSz cx="6858000" cy="12191695"/>
  <p:embeddedFontLst>
    <p:embeddedFont>
      <p:font typeface="Inter Medium"/>
      <p:regular r:id="rId201314"/>
    </p:embeddedFont>
    <p:embeddedFont>
      <p:font typeface="Inter Light"/>
      <p:regular r:id="rId201315"/>
    </p:embeddedFont>
    <p:embeddedFont>
      <p:font typeface="Inter Thin"/>
      <p:regular r:id="rId201316"/>
    </p:embeddedFont>
    <p:embeddedFont>
      <p:font typeface="Inter ExtraLight"/>
      <p:regular r:id="rId201317"/>
    </p:embeddedFont>
    <p:embeddedFont>
      <p:font typeface="Inter SemiBold"/>
      <p:regular r:id="rId201318"/>
    </p:embeddedFont>
    <p:embeddedFont>
      <p:font typeface="Inter Bold"/>
      <p:regular r:id="rId201319"/>
    </p:embeddedFont>
    <p:embeddedFont>
      <p:font typeface="Inter ExtraBold"/>
      <p:regular r:id="rId201320"/>
    </p:embeddedFont>
    <p:embeddedFont>
      <p:font typeface="Inter"/>
      <p:regular r:id="rId201321"/>
    </p:embeddedFont>
    <p:embeddedFont>
      <p:font typeface="Inter Black"/>
      <p:regular r:id="rId201322"/>
    </p:embeddedFont>
    <p:embeddedFont>
      <p:font typeface="Petrona Thin"/>
      <p:regular r:id="rId201323"/>
    </p:embeddedFont>
    <p:embeddedFont>
      <p:font typeface="Petrona ExtraLight"/>
      <p:regular r:id="rId201324"/>
    </p:embeddedFont>
    <p:embeddedFont>
      <p:font typeface="Petrona Light"/>
      <p:regular r:id="rId201325"/>
    </p:embeddedFont>
    <p:embeddedFont>
      <p:font typeface="Petrona"/>
      <p:regular r:id="rId201326"/>
    </p:embeddedFont>
    <p:embeddedFont>
      <p:font typeface="Petrona Medium"/>
      <p:regular r:id="rId201327"/>
    </p:embeddedFont>
    <p:embeddedFont>
      <p:font typeface="Petrona SemiBold"/>
      <p:regular r:id="rId201328"/>
    </p:embeddedFont>
    <p:embeddedFont>
      <p:font typeface="Petrona Bold"/>
      <p:regular r:id="rId201329"/>
    </p:embeddedFont>
    <p:embeddedFont>
      <p:font typeface="Petrona ExtraBold"/>
      <p:regular r:id="rId201330"/>
    </p:embeddedFont>
    <p:embeddedFont>
      <p:font typeface="Petrona Black"/>
      <p:regular r:id="rId201331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Relationship Id="rId201317" Target="fonts/201317.fntdata" Type="http://schemas.openxmlformats.org/officeDocument/2006/relationships/font"/><Relationship Id="rId201318" Target="fonts/201318.fntdata" Type="http://schemas.openxmlformats.org/officeDocument/2006/relationships/font"/><Relationship Id="rId201319" Target="fonts/201319.fntdata" Type="http://schemas.openxmlformats.org/officeDocument/2006/relationships/font"/><Relationship Id="rId201320" Target="fonts/201320.fntdata" Type="http://schemas.openxmlformats.org/officeDocument/2006/relationships/font"/><Relationship Id="rId201321" Target="fonts/201321.fntdata" Type="http://schemas.openxmlformats.org/officeDocument/2006/relationships/font"/><Relationship Id="rId201322" Target="fonts/201322.fntdata" Type="http://schemas.openxmlformats.org/officeDocument/2006/relationships/font"/><Relationship Id="rId201323" Target="fonts/201323.fntdata" Type="http://schemas.openxmlformats.org/officeDocument/2006/relationships/font"/><Relationship Id="rId201324" Target="fonts/201324.fntdata" Type="http://schemas.openxmlformats.org/officeDocument/2006/relationships/font"/><Relationship Id="rId201325" Target="fonts/201325.fntdata" Type="http://schemas.openxmlformats.org/officeDocument/2006/relationships/font"/><Relationship Id="rId201326" Target="fonts/201326.fntdata" Type="http://schemas.openxmlformats.org/officeDocument/2006/relationships/font"/><Relationship Id="rId201327" Target="fonts/201327.fntdata" Type="http://schemas.openxmlformats.org/officeDocument/2006/relationships/font"/><Relationship Id="rId201328" Target="fonts/201328.fntdata" Type="http://schemas.openxmlformats.org/officeDocument/2006/relationships/font"/><Relationship Id="rId201329" Target="fonts/201329.fntdata" Type="http://schemas.openxmlformats.org/officeDocument/2006/relationships/font"/><Relationship Id="rId201330" Target="fonts/201330.fntdata" Type="http://schemas.openxmlformats.org/officeDocument/2006/relationships/font"/><Relationship Id="rId201331" Target="fonts/201331.fntdata" Type="http://schemas.openxmlformats.org/officeDocument/2006/relationships/font"/><Relationship Id="rId201332" Target="fonts/201332.fntdata" Type="http://schemas.openxmlformats.org/officeDocument/2006/relationships/font"/><Relationship Id="rId201333" Target="fonts/201333.fntdata" Type="http://schemas.openxmlformats.org/officeDocument/2006/relationships/font"/><Relationship Id="rId201334" Target="fonts/201334.fntdata" Type="http://schemas.openxmlformats.org/officeDocument/2006/relationships/font"/><Relationship Id="rId201335" Target="fonts/201335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_rels/notesSlide2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7.xml"/>
		</Relationships>
</file>

<file path=ppt/notesSlides/_rels/notesSlide2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8.xml"/>
		</Relationships>
</file>

<file path=ppt/notesSlides/_rels/notesSlide2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9.xml"/>
		</Relationships>
</file>

<file path=ppt/notesSlides/_rels/notesSlide3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• Fix a Poor Sales Force or Weak Advertising — Promotions are just a band-aid. If your team or ads aren't working, a discount won't solve the underlying problem.
• Create Long-Term Purchase Reasons — Customers who only buy on sale aren't loyal customers. They're deal-seekers. Once a competitor offers a better deal, they're gone.
• Reverse Permanent Decline — If your product is genuinely inferior or the category is dying, discounting won't save it. You need real product improvement or strong advertising.
Key takeaway: Promotions are tactical tools, not strategic solutions. Many brand managers make the mistake of relying on them to fix structural problems. They can't.
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jpe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image" Target="../media/image-5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svg"/><Relationship Id="rId3" Type="http://schemas.openxmlformats.org/officeDocument/2006/relationships/image" Target="../media/image-6-3.png"/><Relationship Id="rId4" Type="http://schemas.openxmlformats.org/officeDocument/2006/relationships/image" Target="../media/image-6-4.svg"/><Relationship Id="rId5" Type="http://schemas.openxmlformats.org/officeDocument/2006/relationships/image" Target="../media/image-6-5.png"/><Relationship Id="rId6" Type="http://schemas.openxmlformats.org/officeDocument/2006/relationships/image" Target="../media/image-6-6.sv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svg"/><Relationship Id="rId3" Type="http://schemas.openxmlformats.org/officeDocument/2006/relationships/image" Target="../media/image-7-3.png"/><Relationship Id="rId4" Type="http://schemas.openxmlformats.org/officeDocument/2006/relationships/image" Target="../media/image-7-4.svg"/><Relationship Id="rId5" Type="http://schemas.openxmlformats.org/officeDocument/2006/relationships/image" Target="../media/image-7-1.png"/><Relationship Id="rId6" Type="http://schemas.openxmlformats.org/officeDocument/2006/relationships/image" Target="../media/image-7-2.svg"/><Relationship Id="rId7" Type="http://schemas.openxmlformats.org/officeDocument/2006/relationships/image" Target="../media/image-7-7.png"/><Relationship Id="rId8" Type="http://schemas.openxmlformats.org/officeDocument/2006/relationships/image" Target="../media/image-7-8.svg"/><Relationship Id="rId9" Type="http://schemas.openxmlformats.org/officeDocument/2006/relationships/image" Target="../media/image-7-9.png"/><Relationship Id="rId10" Type="http://schemas.openxmlformats.org/officeDocument/2006/relationships/image" Target="../media/image-7-10.svg"/><Relationship Id="rId11" Type="http://schemas.openxmlformats.org/officeDocument/2006/relationships/image" Target="../media/image-7-11.png"/><Relationship Id="rId12" Type="http://schemas.openxmlformats.org/officeDocument/2006/relationships/image" Target="../media/image-7-12.svg"/><Relationship Id="rId13" Type="http://schemas.openxmlformats.org/officeDocument/2006/relationships/image" Target="../media/image-7-9.png"/><Relationship Id="rId14" Type="http://schemas.openxmlformats.org/officeDocument/2006/relationships/image" Target="../media/image-7-10.svg"/><Relationship Id="rId15" Type="http://schemas.openxmlformats.org/officeDocument/2006/relationships/image" Target="../media/image-7-15.png"/><Relationship Id="rId16" Type="http://schemas.openxmlformats.org/officeDocument/2006/relationships/image" Target="../media/image-7-16.svg"/><Relationship Id="rId17" Type="http://schemas.openxmlformats.org/officeDocument/2006/relationships/image" Target="../media/image-7-9.png"/><Relationship Id="rId18" Type="http://schemas.openxmlformats.org/officeDocument/2006/relationships/image" Target="../media/image-7-10.svg"/><Relationship Id="rId19" Type="http://schemas.openxmlformats.org/officeDocument/2006/relationships/image" Target="../media/image-7-19.png"/><Relationship Id="rId20" Type="http://schemas.openxmlformats.org/officeDocument/2006/relationships/image" Target="../media/image-7-20.svg"/><Relationship Id="rId21" Type="http://schemas.openxmlformats.org/officeDocument/2006/relationships/image" Target="../media/image-7-9.png"/><Relationship Id="rId22" Type="http://schemas.openxmlformats.org/officeDocument/2006/relationships/image" Target="../media/image-7-10.svg"/><Relationship Id="rId23" Type="http://schemas.openxmlformats.org/officeDocument/2006/relationships/image" Target="../media/image-7-23.png"/><Relationship Id="rId24" Type="http://schemas.openxmlformats.org/officeDocument/2006/relationships/image" Target="../media/image-7-24.svg"/><Relationship Id="rId25" Type="http://schemas.openxmlformats.org/officeDocument/2006/relationships/image" Target="../media/image-7-25.png"/><Relationship Id="rId26" Type="http://schemas.openxmlformats.org/officeDocument/2006/relationships/image" Target="../media/image-7-26.svg"/><Relationship Id="rId27" Type="http://schemas.openxmlformats.org/officeDocument/2006/relationships/image" Target="../media/image-7-27.png"/><Relationship Id="rId28" Type="http://schemas.openxmlformats.org/officeDocument/2006/relationships/image" Target="../media/image-7-28.svg"/><Relationship Id="rId29" Type="http://schemas.openxmlformats.org/officeDocument/2006/relationships/slideLayout" Target="../slideLayouts/slideLayout2.xml"/><Relationship Id="rId30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jpeg"/><Relationship Id="rId2" Type="http://schemas.openxmlformats.org/officeDocument/2006/relationships/image" Target="../media/image-8-2.png"/><Relationship Id="rId3" Type="http://schemas.openxmlformats.org/officeDocument/2006/relationships/image" Target="../media/image-8-3.svg"/><Relationship Id="rId4" Type="http://schemas.openxmlformats.org/officeDocument/2006/relationships/image" Target="../media/image-8-2.png"/><Relationship Id="rId5" Type="http://schemas.openxmlformats.org/officeDocument/2006/relationships/image" Target="../media/image-8-3.svg"/><Relationship Id="rId6" Type="http://schemas.openxmlformats.org/officeDocument/2006/relationships/image" Target="../media/image-8-6.png"/><Relationship Id="rId7" Type="http://schemas.openxmlformats.org/officeDocument/2006/relationships/image" Target="../media/image-8-7.sv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svg"/><Relationship Id="rId3" Type="http://schemas.openxmlformats.org/officeDocument/2006/relationships/image" Target="../media/image-9-1.png"/><Relationship Id="rId4" Type="http://schemas.openxmlformats.org/officeDocument/2006/relationships/image" Target="../media/image-9-2.svg"/><Relationship Id="rId5" Type="http://schemas.openxmlformats.org/officeDocument/2006/relationships/image" Target="../media/image-9-1.png"/><Relationship Id="rId6" Type="http://schemas.openxmlformats.org/officeDocument/2006/relationships/image" Target="../media/image-9-2.sv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image" Target="../media/image-10-2.png"/><Relationship Id="rId3" Type="http://schemas.openxmlformats.org/officeDocument/2006/relationships/image" Target="../media/image-10-3.svg"/><Relationship Id="rId4" Type="http://schemas.openxmlformats.org/officeDocument/2006/relationships/image" Target="../media/image-10-2.png"/><Relationship Id="rId5" Type="http://schemas.openxmlformats.org/officeDocument/2006/relationships/image" Target="../media/image-10-3.svg"/><Relationship Id="rId6" Type="http://schemas.openxmlformats.org/officeDocument/2006/relationships/image" Target="../media/image-10-2.png"/><Relationship Id="rId7" Type="http://schemas.openxmlformats.org/officeDocument/2006/relationships/image" Target="../media/image-10-3.svg"/><Relationship Id="rId8" Type="http://schemas.openxmlformats.org/officeDocument/2006/relationships/image" Target="../media/image-10-2.png"/><Relationship Id="rId9" Type="http://schemas.openxmlformats.org/officeDocument/2006/relationships/image" Target="../media/image-10-3.svg"/><Relationship Id="rId10" Type="http://schemas.openxmlformats.org/officeDocument/2006/relationships/slideLayout" Target="../slideLayouts/slideLayout2.xml"/><Relationship Id="rId11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image" Target="../media/image-15-2.svg"/><Relationship Id="rId3" Type="http://schemas.openxmlformats.org/officeDocument/2006/relationships/image" Target="../media/image-15-1.png"/><Relationship Id="rId4" Type="http://schemas.openxmlformats.org/officeDocument/2006/relationships/image" Target="../media/image-15-2.svg"/><Relationship Id="rId5" Type="http://schemas.openxmlformats.org/officeDocument/2006/relationships/image" Target="../media/image-15-1.png"/><Relationship Id="rId6" Type="http://schemas.openxmlformats.org/officeDocument/2006/relationships/image" Target="../media/image-15-2.svg"/><Relationship Id="rId7" Type="http://schemas.openxmlformats.org/officeDocument/2006/relationships/image" Target="../media/image-15-1.png"/><Relationship Id="rId8" Type="http://schemas.openxmlformats.org/officeDocument/2006/relationships/image" Target="../media/image-15-2.svg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png"/><Relationship Id="rId2" Type="http://schemas.openxmlformats.org/officeDocument/2006/relationships/image" Target="../media/image-16-2.svg"/><Relationship Id="rId3" Type="http://schemas.openxmlformats.org/officeDocument/2006/relationships/image" Target="../media/image-16-1.png"/><Relationship Id="rId4" Type="http://schemas.openxmlformats.org/officeDocument/2006/relationships/image" Target="../media/image-16-2.svg"/><Relationship Id="rId5" Type="http://schemas.openxmlformats.org/officeDocument/2006/relationships/image" Target="../media/image-16-1.png"/><Relationship Id="rId6" Type="http://schemas.openxmlformats.org/officeDocument/2006/relationships/image" Target="../media/image-16-2.svg"/><Relationship Id="rId7" Type="http://schemas.openxmlformats.org/officeDocument/2006/relationships/image" Target="../media/image-16-1.png"/><Relationship Id="rId8" Type="http://schemas.openxmlformats.org/officeDocument/2006/relationships/image" Target="../media/image-16-2.svg"/><Relationship Id="rId9" Type="http://schemas.openxmlformats.org/officeDocument/2006/relationships/image" Target="../media/image-16-1.png"/><Relationship Id="rId10" Type="http://schemas.openxmlformats.org/officeDocument/2006/relationships/image" Target="../media/image-16-2.svg"/><Relationship Id="rId11" Type="http://schemas.openxmlformats.org/officeDocument/2006/relationships/slideLayout" Target="../slideLayouts/slideLayout2.xml"/><Relationship Id="rId1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7-1.png"/><Relationship Id="rId2" Type="http://schemas.openxmlformats.org/officeDocument/2006/relationships/image" Target="../media/image-17-2.svg"/><Relationship Id="rId3" Type="http://schemas.openxmlformats.org/officeDocument/2006/relationships/image" Target="../media/image-17-1.png"/><Relationship Id="rId4" Type="http://schemas.openxmlformats.org/officeDocument/2006/relationships/image" Target="../media/image-17-2.svg"/><Relationship Id="rId5" Type="http://schemas.openxmlformats.org/officeDocument/2006/relationships/image" Target="../media/image-17-1.png"/><Relationship Id="rId6" Type="http://schemas.openxmlformats.org/officeDocument/2006/relationships/image" Target="../media/image-17-2.svg"/><Relationship Id="rId7" Type="http://schemas.openxmlformats.org/officeDocument/2006/relationships/image" Target="../media/image-17-7.png"/><Relationship Id="rId8" Type="http://schemas.openxmlformats.org/officeDocument/2006/relationships/image" Target="../media/image-17-8.svg"/><Relationship Id="rId9" Type="http://schemas.openxmlformats.org/officeDocument/2006/relationships/image" Target="../media/image-17-7.png"/><Relationship Id="rId10" Type="http://schemas.openxmlformats.org/officeDocument/2006/relationships/image" Target="../media/image-17-8.svg"/><Relationship Id="rId11" Type="http://schemas.openxmlformats.org/officeDocument/2006/relationships/slideLayout" Target="../slideLayouts/slideLayout2.xml"/><Relationship Id="rId1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image" Target="../media/image-18-2.svg"/><Relationship Id="rId3" Type="http://schemas.openxmlformats.org/officeDocument/2006/relationships/image" Target="../media/image-18-3.png"/><Relationship Id="rId4" Type="http://schemas.openxmlformats.org/officeDocument/2006/relationships/image" Target="../media/image-18-4.svg"/><Relationship Id="rId5" Type="http://schemas.openxmlformats.org/officeDocument/2006/relationships/image" Target="../media/image-18-5.png"/><Relationship Id="rId6" Type="http://schemas.openxmlformats.org/officeDocument/2006/relationships/image" Target="../media/image-18-6.svg"/><Relationship Id="rId7" Type="http://schemas.openxmlformats.org/officeDocument/2006/relationships/image" Target="../media/image-18-7.png"/><Relationship Id="rId8" Type="http://schemas.openxmlformats.org/officeDocument/2006/relationships/image" Target="../media/image-18-8.svg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9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0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1-1.png"/><Relationship Id="rId2" Type="http://schemas.openxmlformats.org/officeDocument/2006/relationships/image" Target="../media/image-21-2.svg"/><Relationship Id="rId3" Type="http://schemas.openxmlformats.org/officeDocument/2006/relationships/image" Target="../media/image-21-3.png"/><Relationship Id="rId4" Type="http://schemas.openxmlformats.org/officeDocument/2006/relationships/image" Target="../media/image-21-4.svg"/><Relationship Id="rId5" Type="http://schemas.openxmlformats.org/officeDocument/2006/relationships/image" Target="../media/image-21-5.png"/><Relationship Id="rId6" Type="http://schemas.openxmlformats.org/officeDocument/2006/relationships/image" Target="../media/image-21-6.svg"/><Relationship Id="rId7" Type="http://schemas.openxmlformats.org/officeDocument/2006/relationships/image" Target="../media/image-21-7.png"/><Relationship Id="rId8" Type="http://schemas.openxmlformats.org/officeDocument/2006/relationships/image" Target="../media/image-21-8.svg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2-1.jpeg"/><Relationship Id="rId2" Type="http://schemas.openxmlformats.org/officeDocument/2006/relationships/image" Target="../media/image-22-2.png"/><Relationship Id="rId3" Type="http://schemas.openxmlformats.org/officeDocument/2006/relationships/image" Target="../media/image-22-3.svg"/><Relationship Id="rId4" Type="http://schemas.openxmlformats.org/officeDocument/2006/relationships/image" Target="../media/image-22-4.png"/><Relationship Id="rId5" Type="http://schemas.openxmlformats.org/officeDocument/2006/relationships/image" Target="../media/image-22-5.svg"/><Relationship Id="rId6" Type="http://schemas.openxmlformats.org/officeDocument/2006/relationships/image" Target="../media/image-22-6.png"/><Relationship Id="rId7" Type="http://schemas.openxmlformats.org/officeDocument/2006/relationships/image" Target="../media/image-22-7.svg"/><Relationship Id="rId8" Type="http://schemas.openxmlformats.org/officeDocument/2006/relationships/image" Target="../media/image-22-8.png"/><Relationship Id="rId9" Type="http://schemas.openxmlformats.org/officeDocument/2006/relationships/image" Target="../media/image-22-9.svg"/><Relationship Id="rId10" Type="http://schemas.openxmlformats.org/officeDocument/2006/relationships/slideLayout" Target="../slideLayouts/slideLayout2.xml"/><Relationship Id="rId11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3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4-1.png"/><Relationship Id="rId2" Type="http://schemas.openxmlformats.org/officeDocument/2006/relationships/image" Target="../media/image-24-2.svg"/><Relationship Id="rId3" Type="http://schemas.openxmlformats.org/officeDocument/2006/relationships/image" Target="../media/image-24-1.png"/><Relationship Id="rId4" Type="http://schemas.openxmlformats.org/officeDocument/2006/relationships/image" Target="../media/image-24-2.svg"/><Relationship Id="rId5" Type="http://schemas.openxmlformats.org/officeDocument/2006/relationships/image" Target="../media/image-24-1.png"/><Relationship Id="rId6" Type="http://schemas.openxmlformats.org/officeDocument/2006/relationships/image" Target="../media/image-24-2.svg"/><Relationship Id="rId7" Type="http://schemas.openxmlformats.org/officeDocument/2006/relationships/image" Target="../media/image-24-1.png"/><Relationship Id="rId8" Type="http://schemas.openxmlformats.org/officeDocument/2006/relationships/image" Target="../media/image-24-2.svg"/><Relationship Id="rId9" Type="http://schemas.openxmlformats.org/officeDocument/2006/relationships/slideLayout" Target="../slideLayouts/slideLayout2.xml"/><Relationship Id="rId10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5-1.png"/><Relationship Id="rId2" Type="http://schemas.openxmlformats.org/officeDocument/2006/relationships/image" Target="../media/image-25-2.svg"/><Relationship Id="rId3" Type="http://schemas.openxmlformats.org/officeDocument/2006/relationships/image" Target="../media/image-25-3.png"/><Relationship Id="rId4" Type="http://schemas.openxmlformats.org/officeDocument/2006/relationships/image" Target="../media/image-25-4.svg"/><Relationship Id="rId5" Type="http://schemas.openxmlformats.org/officeDocument/2006/relationships/image" Target="../media/image-25-5.png"/><Relationship Id="rId6" Type="http://schemas.openxmlformats.org/officeDocument/2006/relationships/image" Target="../media/image-25-6.sv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6-1.png"/><Relationship Id="rId2" Type="http://schemas.openxmlformats.org/officeDocument/2006/relationships/image" Target="../media/image-26-2.svg"/><Relationship Id="rId3" Type="http://schemas.openxmlformats.org/officeDocument/2006/relationships/image" Target="../media/image-26-1.png"/><Relationship Id="rId4" Type="http://schemas.openxmlformats.org/officeDocument/2006/relationships/image" Target="../media/image-26-2.svg"/><Relationship Id="rId5" Type="http://schemas.openxmlformats.org/officeDocument/2006/relationships/image" Target="../media/image-26-1.png"/><Relationship Id="rId6" Type="http://schemas.openxmlformats.org/officeDocument/2006/relationships/image" Target="../media/image-26-2.svg"/><Relationship Id="rId7" Type="http://schemas.openxmlformats.org/officeDocument/2006/relationships/image" Target="../media/image-26-1.png"/><Relationship Id="rId8" Type="http://schemas.openxmlformats.org/officeDocument/2006/relationships/image" Target="../media/image-26-2.svg"/><Relationship Id="rId9" Type="http://schemas.openxmlformats.org/officeDocument/2006/relationships/image" Target="../media/image-26-1.png"/><Relationship Id="rId10" Type="http://schemas.openxmlformats.org/officeDocument/2006/relationships/image" Target="../media/image-26-2.svg"/><Relationship Id="rId11" Type="http://schemas.openxmlformats.org/officeDocument/2006/relationships/slideLayout" Target="../slideLayouts/slideLayout2.xml"/><Relationship Id="rId1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7-1.jpeg"/><Relationship Id="rId2" Type="http://schemas.openxmlformats.org/officeDocument/2006/relationships/image" Target="../media/image-27-2.png"/><Relationship Id="rId3" Type="http://schemas.openxmlformats.org/officeDocument/2006/relationships/image" Target="../media/image-27-3.png"/><Relationship Id="rId4" Type="http://schemas.openxmlformats.org/officeDocument/2006/relationships/image" Target="../media/image-27-4.svg"/><Relationship Id="rId5" Type="http://schemas.openxmlformats.org/officeDocument/2006/relationships/image" Target="../media/image-27-5.png"/><Relationship Id="rId6" Type="http://schemas.openxmlformats.org/officeDocument/2006/relationships/image" Target="../media/image-27-6.png"/><Relationship Id="rId7" Type="http://schemas.openxmlformats.org/officeDocument/2006/relationships/image" Target="../media/image-27-7.svg"/><Relationship Id="rId8" Type="http://schemas.openxmlformats.org/officeDocument/2006/relationships/image" Target="../media/image-27-8.png"/><Relationship Id="rId9" Type="http://schemas.openxmlformats.org/officeDocument/2006/relationships/image" Target="../media/image-27-9.png"/><Relationship Id="rId10" Type="http://schemas.openxmlformats.org/officeDocument/2006/relationships/image" Target="../media/image-27-10.svg"/><Relationship Id="rId11" Type="http://schemas.openxmlformats.org/officeDocument/2006/relationships/image" Target="../media/image-27-11.png"/><Relationship Id="rId12" Type="http://schemas.openxmlformats.org/officeDocument/2006/relationships/image" Target="../media/image-27-12.png"/><Relationship Id="rId13" Type="http://schemas.openxmlformats.org/officeDocument/2006/relationships/image" Target="../media/image-27-13.svg"/><Relationship Id="rId14" Type="http://schemas.openxmlformats.org/officeDocument/2006/relationships/image" Target="../media/image-27-14.png"/><Relationship Id="rId15" Type="http://schemas.openxmlformats.org/officeDocument/2006/relationships/image" Target="../media/image-27-15.png"/><Relationship Id="rId16" Type="http://schemas.openxmlformats.org/officeDocument/2006/relationships/image" Target="../media/image-27-16.svg"/><Relationship Id="rId17" Type="http://schemas.openxmlformats.org/officeDocument/2006/relationships/slideLayout" Target="../slideLayouts/slideLayout2.xml"/><Relationship Id="rId18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8-1.png"/><Relationship Id="rId2" Type="http://schemas.openxmlformats.org/officeDocument/2006/relationships/image" Target="../media/image-28-2.svg"/><Relationship Id="rId3" Type="http://schemas.openxmlformats.org/officeDocument/2006/relationships/image" Target="../media/image-28-1.png"/><Relationship Id="rId4" Type="http://schemas.openxmlformats.org/officeDocument/2006/relationships/image" Target="../media/image-28-2.svg"/><Relationship Id="rId5" Type="http://schemas.openxmlformats.org/officeDocument/2006/relationships/image" Target="../media/image-28-1.png"/><Relationship Id="rId6" Type="http://schemas.openxmlformats.org/officeDocument/2006/relationships/image" Target="../media/image-28-2.svg"/><Relationship Id="rId7" Type="http://schemas.openxmlformats.org/officeDocument/2006/relationships/image" Target="../media/image-28-1.png"/><Relationship Id="rId8" Type="http://schemas.openxmlformats.org/officeDocument/2006/relationships/image" Target="../media/image-28-2.svg"/><Relationship Id="rId9" Type="http://schemas.openxmlformats.org/officeDocument/2006/relationships/image" Target="../media/image-28-1.png"/><Relationship Id="rId10" Type="http://schemas.openxmlformats.org/officeDocument/2006/relationships/image" Target="../media/image-28-2.svg"/><Relationship Id="rId11" Type="http://schemas.openxmlformats.org/officeDocument/2006/relationships/image" Target="../media/image-28-1.png"/><Relationship Id="rId12" Type="http://schemas.openxmlformats.org/officeDocument/2006/relationships/image" Target="../media/image-28-2.svg"/><Relationship Id="rId13" Type="http://schemas.openxmlformats.org/officeDocument/2006/relationships/image" Target="../media/image-28-1.png"/><Relationship Id="rId14" Type="http://schemas.openxmlformats.org/officeDocument/2006/relationships/image" Target="../media/image-28-2.svg"/><Relationship Id="rId15" Type="http://schemas.openxmlformats.org/officeDocument/2006/relationships/image" Target="../media/image-28-1.png"/><Relationship Id="rId16" Type="http://schemas.openxmlformats.org/officeDocument/2006/relationships/image" Target="../media/image-28-2.svg"/><Relationship Id="rId17" Type="http://schemas.openxmlformats.org/officeDocument/2006/relationships/slideLayout" Target="../slideLayouts/slideLayout2.xml"/><Relationship Id="rId18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2326878"/>
            <a:ext cx="5571291" cy="620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Sales Promotions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5233360" y="3022699"/>
            <a:ext cx="6296860" cy="6201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Lecture 12 · Advertising &amp; Integrated Marketing Communications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5233360" y="3926284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Fidela R. Balajadia · Associate Professor 2 · University of the Assumption, Philippines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375470"/>
            <a:ext cx="5571291" cy="620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Learning Objectives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661475" y="2373709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Petrona Light" pitchFamily="34" charset="0"/>
                <a:ea typeface="Petrona Light" pitchFamily="34" charset="-122"/>
                <a:cs typeface="Petrona Light" pitchFamily="34" charset="-120"/>
              </a:rPr>
              <a:t>01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1475" y="2669580"/>
            <a:ext cx="5339820" cy="25400"/>
          </a:xfrm>
          <a:prstGeom prst="rect">
            <a:avLst/>
          </a:prstGeom>
          <a:solidFill>
            <a:srgbClr val="007EBD"/>
          </a:solidFill>
          <a:ln/>
        </p:spPr>
      </p:sp>
      <p:sp>
        <p:nvSpPr>
          <p:cNvPr id="5" name="Text 3"/>
          <p:cNvSpPr/>
          <p:nvPr/>
        </p:nvSpPr>
        <p:spPr>
          <a:xfrm>
            <a:off x="661475" y="2814836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Nature &amp; Purpose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661475" y="3238302"/>
            <a:ext cx="533982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Sales promotion, retail digital media networks, AI &amp; robotics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6190301" y="2373709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Petrona Light" pitchFamily="34" charset="0"/>
                <a:ea typeface="Petrona Light" pitchFamily="34" charset="-122"/>
                <a:cs typeface="Petrona Light" pitchFamily="34" charset="-120"/>
              </a:rPr>
              <a:t>02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6190301" y="2669580"/>
            <a:ext cx="5339919" cy="25400"/>
          </a:xfrm>
          <a:prstGeom prst="rect">
            <a:avLst/>
          </a:prstGeom>
          <a:solidFill>
            <a:srgbClr val="007EBD"/>
          </a:solidFill>
          <a:ln/>
        </p:spPr>
      </p:sp>
      <p:sp>
        <p:nvSpPr>
          <p:cNvPr id="9" name="Text 7"/>
          <p:cNvSpPr/>
          <p:nvPr/>
        </p:nvSpPr>
        <p:spPr>
          <a:xfrm>
            <a:off x="6190301" y="2814836"/>
            <a:ext cx="2945533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Shift to Trade Promotions</a:t>
            </a:r>
            <a:endParaRPr lang="en-US" sz="1950" dirty="0"/>
          </a:p>
        </p:txBody>
      </p:sp>
      <p:sp>
        <p:nvSpPr>
          <p:cNvPr id="10" name="Text 8"/>
          <p:cNvSpPr/>
          <p:nvPr/>
        </p:nvSpPr>
        <p:spPr>
          <a:xfrm>
            <a:off x="6190301" y="3238302"/>
            <a:ext cx="533991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Factors driving increased investment in trade-oriented promotions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661475" y="4173835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Petrona Light" pitchFamily="34" charset="0"/>
                <a:ea typeface="Petrona Light" pitchFamily="34" charset="-122"/>
                <a:cs typeface="Petrona Light" pitchFamily="34" charset="-120"/>
              </a:rPr>
              <a:t>03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661475" y="4469705"/>
            <a:ext cx="5339820" cy="25400"/>
          </a:xfrm>
          <a:prstGeom prst="rect">
            <a:avLst/>
          </a:prstGeom>
          <a:solidFill>
            <a:srgbClr val="007EBD"/>
          </a:solidFill>
          <a:ln/>
        </p:spPr>
      </p:sp>
      <p:sp>
        <p:nvSpPr>
          <p:cNvPr id="13" name="Text 11"/>
          <p:cNvSpPr/>
          <p:nvPr/>
        </p:nvSpPr>
        <p:spPr>
          <a:xfrm>
            <a:off x="661475" y="4614962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Capabilities &amp; Limits</a:t>
            </a:r>
            <a:endParaRPr lang="en-US" sz="1950" dirty="0"/>
          </a:p>
        </p:txBody>
      </p:sp>
      <p:sp>
        <p:nvSpPr>
          <p:cNvPr id="14" name="Text 12"/>
          <p:cNvSpPr/>
          <p:nvPr/>
        </p:nvSpPr>
        <p:spPr>
          <a:xfrm>
            <a:off x="661475" y="5038427"/>
            <a:ext cx="533982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What promotions can and cannot accomplish</a:t>
            </a:r>
            <a:endParaRPr lang="en-US" sz="1450" dirty="0"/>
          </a:p>
        </p:txBody>
      </p:sp>
      <p:sp>
        <p:nvSpPr>
          <p:cNvPr id="15" name="Text 13"/>
          <p:cNvSpPr/>
          <p:nvPr/>
        </p:nvSpPr>
        <p:spPr>
          <a:xfrm>
            <a:off x="6190301" y="4173835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Petrona Light" pitchFamily="34" charset="0"/>
                <a:ea typeface="Petrona Light" pitchFamily="34" charset="-122"/>
                <a:cs typeface="Petrona Light" pitchFamily="34" charset="-120"/>
              </a:rPr>
              <a:t>04</a:t>
            </a:r>
            <a:endParaRPr lang="en-US" sz="1450" dirty="0"/>
          </a:p>
        </p:txBody>
      </p:sp>
      <p:sp>
        <p:nvSpPr>
          <p:cNvPr id="16" name="Shape 14"/>
          <p:cNvSpPr/>
          <p:nvPr/>
        </p:nvSpPr>
        <p:spPr>
          <a:xfrm>
            <a:off x="6190301" y="4469705"/>
            <a:ext cx="5339919" cy="25400"/>
          </a:xfrm>
          <a:prstGeom prst="rect">
            <a:avLst/>
          </a:prstGeom>
          <a:solidFill>
            <a:srgbClr val="007EBD"/>
          </a:solidFill>
          <a:ln/>
        </p:spPr>
      </p:sp>
      <p:sp>
        <p:nvSpPr>
          <p:cNvPr id="17" name="Text 15"/>
          <p:cNvSpPr/>
          <p:nvPr/>
        </p:nvSpPr>
        <p:spPr>
          <a:xfrm>
            <a:off x="6190301" y="4614962"/>
            <a:ext cx="4087115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Trade Allowances &amp; Generalizations</a:t>
            </a:r>
            <a:endParaRPr lang="en-US" sz="1950" dirty="0"/>
          </a:p>
        </p:txBody>
      </p:sp>
      <p:sp>
        <p:nvSpPr>
          <p:cNvPr id="18" name="Text 16"/>
          <p:cNvSpPr/>
          <p:nvPr/>
        </p:nvSpPr>
        <p:spPr>
          <a:xfrm>
            <a:off x="6190301" y="5038427"/>
            <a:ext cx="5339919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Forms, objectives, and 9 empirical generalizations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080393"/>
            <a:ext cx="10868745" cy="124043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Advertising vs. Sales Promotion: Key Differences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661475" y="2793305"/>
            <a:ext cx="3090388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Advertising</a:t>
            </a:r>
            <a:endParaRPr lang="en-US" sz="1950" dirty="0"/>
          </a:p>
        </p:txBody>
      </p:sp>
      <p:sp>
        <p:nvSpPr>
          <p:cNvPr id="4" name="Text 2"/>
          <p:cNvSpPr/>
          <p:nvPr/>
        </p:nvSpPr>
        <p:spPr>
          <a:xfrm>
            <a:off x="661475" y="3292376"/>
            <a:ext cx="520379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Primarily focuses on building long-term brand equity, awareness, and preference. It communicates unique brand values and messages to a broad audience, fostering emotional connections over time.</a:t>
            </a:r>
            <a:endParaRPr lang="en-US" sz="1450" dirty="0"/>
          </a:p>
        </p:txBody>
      </p:sp>
      <p:sp>
        <p:nvSpPr>
          <p:cNvPr id="5" name="Text 3"/>
          <p:cNvSpPr/>
          <p:nvPr/>
        </p:nvSpPr>
        <p:spPr>
          <a:xfrm>
            <a:off x="661475" y="4672112"/>
            <a:ext cx="5203794" cy="10394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TV commercials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Magazine ads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Brand storytelling campaigns</a:t>
            </a:r>
            <a:endParaRPr lang="en-US" sz="1450" dirty="0"/>
          </a:p>
        </p:txBody>
      </p:sp>
      <p:sp>
        <p:nvSpPr>
          <p:cNvPr id="6" name="Text 4"/>
          <p:cNvSpPr/>
          <p:nvPr/>
        </p:nvSpPr>
        <p:spPr>
          <a:xfrm>
            <a:off x="6332776" y="2793305"/>
            <a:ext cx="3090388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Sales Promotion</a:t>
            </a:r>
            <a:endParaRPr lang="en-US" sz="1950" dirty="0"/>
          </a:p>
        </p:txBody>
      </p:sp>
      <p:sp>
        <p:nvSpPr>
          <p:cNvPr id="7" name="Text 5"/>
          <p:cNvSpPr/>
          <p:nvPr/>
        </p:nvSpPr>
        <p:spPr>
          <a:xfrm>
            <a:off x="6332776" y="3292376"/>
            <a:ext cx="520379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Designed to stimulate immediate purchase and short-term behavioral response. It provides direct incentives or temporary value to encourage quick action and boost sales volume rapidly.</a:t>
            </a:r>
            <a:endParaRPr lang="en-US" sz="1450" dirty="0"/>
          </a:p>
        </p:txBody>
      </p:sp>
      <p:sp>
        <p:nvSpPr>
          <p:cNvPr id="8" name="Text 6"/>
          <p:cNvSpPr/>
          <p:nvPr/>
        </p:nvSpPr>
        <p:spPr>
          <a:xfrm>
            <a:off x="6332776" y="4672112"/>
            <a:ext cx="5203794" cy="10394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Discounts &amp; coupons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Contests &amp; sweepstakes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Free samples &amp; trials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696020"/>
            <a:ext cx="6296860" cy="124043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The New Landscape of Trade Promotions</a:t>
            </a:r>
            <a:endParaRPr lang="en-US" sz="3900" dirty="0"/>
          </a:p>
        </p:txBody>
      </p:sp>
      <p:sp>
        <p:nvSpPr>
          <p:cNvPr id="4" name="Shape 1"/>
          <p:cNvSpPr/>
          <p:nvPr/>
        </p:nvSpPr>
        <p:spPr>
          <a:xfrm>
            <a:off x="661475" y="2219920"/>
            <a:ext cx="3053877" cy="2333923"/>
          </a:xfrm>
          <a:prstGeom prst="roundRect">
            <a:avLst>
              <a:gd name="adj" fmla="val 3401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56832" y="2415282"/>
            <a:ext cx="2663163" cy="6201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Retail Digital Media Networks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856832" y="3148806"/>
            <a:ext cx="2663163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Retailer-owned platforms delivering ads using direct shopper data — Amazon, Walmart, Instacart, eBay, Etsy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3904359" y="2219920"/>
            <a:ext cx="3053976" cy="2333923"/>
          </a:xfrm>
          <a:prstGeom prst="roundRect">
            <a:avLst>
              <a:gd name="adj" fmla="val 3401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099715" y="2415282"/>
            <a:ext cx="2663262" cy="6201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Direct-to-Consumer Selling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4099715" y="3148806"/>
            <a:ext cx="2663262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Brands bypassing retailers online — e.g., Dollar Shave Club disrupting Gillette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661475" y="4742855"/>
            <a:ext cx="6296860" cy="1419027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56832" y="4938216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Old Practices Revived</a:t>
            </a:r>
            <a:endParaRPr lang="en-US" sz="1950" dirty="0"/>
          </a:p>
        </p:txBody>
      </p:sp>
      <p:sp>
        <p:nvSpPr>
          <p:cNvPr id="12" name="Text 9"/>
          <p:cNvSpPr/>
          <p:nvPr/>
        </p:nvSpPr>
        <p:spPr>
          <a:xfrm>
            <a:off x="856832" y="5361682"/>
            <a:ext cx="590614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Traditional slotting allowances making a comeback alongside AI &amp; robotics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34987"/>
            <a:ext cx="6242291" cy="6008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What Is Sales Promotion?</a:t>
            </a:r>
            <a:endParaRPr lang="en-US" sz="37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905000"/>
            <a:ext cx="6908330" cy="39147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22826" y="1579166"/>
            <a:ext cx="3012900" cy="3003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Definition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8022826" y="2056805"/>
            <a:ext cx="3513645" cy="11537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100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All promotional activities — </a:t>
            </a:r>
            <a:pPr algn="l" indent="0" marL="0">
              <a:lnSpc>
                <a:spcPct val="131000"/>
              </a:lnSpc>
              <a:buNone/>
            </a:pPr>
            <a:r>
              <a:rPr lang="en-US" sz="1400" i="1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excluding</a:t>
            </a:r>
            <a:pPr algn="l" indent="0" marL="0">
              <a:lnSpc>
                <a:spcPct val="13100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advertising, PR, personal selling, direct &amp; online marketing — that stimulate </a:t>
            </a:r>
            <a:pPr algn="l" indent="0" marL="0">
              <a:lnSpc>
                <a:spcPct val="131000"/>
              </a:lnSpc>
              <a:buNone/>
            </a:pPr>
            <a:r>
              <a:rPr lang="en-US" sz="140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short-term behavioral responses</a:t>
            </a:r>
            <a:pPr algn="l" indent="0" marL="0">
              <a:lnSpc>
                <a:spcPct val="13100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from: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8022826" y="3370163"/>
            <a:ext cx="3513645" cy="127773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84480" indent="-284480">
              <a:lnSpc>
                <a:spcPct val="131000"/>
              </a:lnSpc>
              <a:buSzPct val="100000"/>
              <a:buChar char="•"/>
            </a:pPr>
            <a:r>
              <a:rPr lang="en-US" sz="1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Consumers</a:t>
            </a:r>
            <a:endParaRPr lang="en-US" sz="1400" dirty="0"/>
          </a:p>
          <a:p>
            <a:pPr algn="l" marL="284480" indent="-284480">
              <a:lnSpc>
                <a:spcPct val="131000"/>
              </a:lnSpc>
              <a:buSzPct val="100000"/>
              <a:buChar char="•"/>
            </a:pPr>
            <a:r>
              <a:rPr lang="en-US" sz="1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trade (distributors, wholesalers, retailers)</a:t>
            </a:r>
            <a:endParaRPr lang="en-US" sz="1400" dirty="0"/>
          </a:p>
          <a:p>
            <a:pPr algn="l" marL="284480" indent="-284480">
              <a:lnSpc>
                <a:spcPct val="131000"/>
              </a:lnSpc>
              <a:buSzPct val="100000"/>
              <a:buChar char="•"/>
            </a:pPr>
            <a:r>
              <a:rPr lang="en-US" sz="1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company's sales force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8022826" y="4847431"/>
            <a:ext cx="3513645" cy="1276052"/>
          </a:xfrm>
          <a:prstGeom prst="roundRect">
            <a:avLst>
              <a:gd name="adj" fmla="val 6027"/>
            </a:avLst>
          </a:prstGeom>
          <a:solidFill>
            <a:srgbClr val="CCEEFF"/>
          </a:solidFill>
          <a:ln/>
        </p:spPr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5880" y="5125541"/>
            <a:ext cx="228793" cy="183059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617727" y="5052814"/>
            <a:ext cx="2735690" cy="8652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1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Promotion = urgency to act </a:t>
            </a:r>
            <a:pPr algn="l" indent="0" marL="0">
              <a:lnSpc>
                <a:spcPct val="131000"/>
              </a:lnSpc>
              <a:buNone/>
            </a:pPr>
            <a:r>
              <a:rPr lang="en-US" sz="1400" i="1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now</a:t>
            </a:r>
            <a:pPr algn="l" indent="0" marL="0">
              <a:lnSpc>
                <a:spcPct val="131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 Advertising = long-term brand equity.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910159"/>
            <a:ext cx="6292693" cy="620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Three Promotion Targets</a:t>
            </a:r>
            <a:endParaRPr lang="en-US" sz="39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908399"/>
            <a:ext cx="472468" cy="4724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3617119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Sales Force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661475" y="4040584"/>
            <a:ext cx="346542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Tools &amp; motivation to sell enthusiastically — e.g., in-store robotic arm demos, contests, bonuses</a:t>
            </a:r>
            <a:endParaRPr lang="en-US" sz="14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63135" y="2908399"/>
            <a:ext cx="472468" cy="47248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363135" y="3617119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The Trade</a:t>
            </a:r>
            <a:endParaRPr lang="en-US" sz="1950" dirty="0"/>
          </a:p>
        </p:txBody>
      </p:sp>
      <p:sp>
        <p:nvSpPr>
          <p:cNvPr id="8" name="Text 4"/>
          <p:cNvSpPr/>
          <p:nvPr/>
        </p:nvSpPr>
        <p:spPr>
          <a:xfrm>
            <a:off x="4363135" y="4040584"/>
            <a:ext cx="346542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Push strategy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allowances, discounts, contests to get retailers to stock, display &amp; advertise brands</a:t>
            </a:r>
            <a:endParaRPr lang="en-US" sz="14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64794" y="2908399"/>
            <a:ext cx="472468" cy="47248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064794" y="3617119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Consumers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8064794" y="4040584"/>
            <a:ext cx="346542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Pull strategy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— coupons, samples, premiums, flash sales, sweepstakes to drive trial &amp; repeat purchase</a:t>
            </a:r>
            <a:endParaRPr lang="en-US" sz="14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3280"/>
            <a:ext cx="6088605" cy="3584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2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Consumer Promotions: Types &amp; Examples</a:t>
            </a:r>
            <a:endParaRPr lang="en-US" sz="22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1008063"/>
            <a:ext cx="5402822" cy="1387773"/>
          </a:xfrm>
          <a:prstGeom prst="rect">
            <a:avLst/>
          </a:prstGeom>
        </p:spPr>
      </p:pic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97254" y="1106388"/>
            <a:ext cx="131065" cy="13106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83412" y="1445121"/>
            <a:ext cx="1434171" cy="1792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Coupons</a:t>
            </a:r>
            <a:endParaRPr lang="en-US" sz="1100" dirty="0"/>
          </a:p>
        </p:txBody>
      </p:sp>
      <p:sp>
        <p:nvSpPr>
          <p:cNvPr id="6" name="Text 2"/>
          <p:cNvSpPr/>
          <p:nvPr/>
        </p:nvSpPr>
        <p:spPr>
          <a:xfrm>
            <a:off x="783412" y="1662311"/>
            <a:ext cx="5158948" cy="1379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5000"/>
              </a:lnSpc>
              <a:buNone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Certificates that entitle consumers to a reduction in price for a good or service.</a:t>
            </a:r>
            <a:endParaRPr lang="en-US" sz="850" dirty="0"/>
          </a:p>
        </p:txBody>
      </p:sp>
      <p:sp>
        <p:nvSpPr>
          <p:cNvPr id="7" name="Text 3"/>
          <p:cNvSpPr/>
          <p:nvPr/>
        </p:nvSpPr>
        <p:spPr>
          <a:xfrm>
            <a:off x="783412" y="1838127"/>
            <a:ext cx="5158948" cy="2978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72720" indent="-172720">
              <a:lnSpc>
                <a:spcPct val="105000"/>
              </a:lnSpc>
              <a:buSzPct val="100000"/>
              <a:buChar char="•"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Paper, digital, or mobile coupons</a:t>
            </a:r>
            <a:endParaRPr lang="en-US" sz="850" dirty="0"/>
          </a:p>
          <a:p>
            <a:pPr algn="l" marL="172720" indent="-172720">
              <a:lnSpc>
                <a:spcPct val="105000"/>
              </a:lnSpc>
              <a:buSzPct val="100000"/>
              <a:buChar char="•"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Instant discounts at checkout</a:t>
            </a:r>
            <a:endParaRPr lang="en-US" sz="85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127398" y="1008063"/>
            <a:ext cx="5402822" cy="1387773"/>
          </a:xfrm>
          <a:prstGeom prst="rect">
            <a:avLst/>
          </a:prstGeom>
        </p:spPr>
      </p:pic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763178" y="1106388"/>
            <a:ext cx="131065" cy="131068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6249335" y="1445121"/>
            <a:ext cx="1434171" cy="1792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Rebates</a:t>
            </a:r>
            <a:endParaRPr lang="en-US" sz="1100" dirty="0"/>
          </a:p>
        </p:txBody>
      </p:sp>
      <p:sp>
        <p:nvSpPr>
          <p:cNvPr id="11" name="Text 5"/>
          <p:cNvSpPr/>
          <p:nvPr/>
        </p:nvSpPr>
        <p:spPr>
          <a:xfrm>
            <a:off x="6249335" y="1662311"/>
            <a:ext cx="5158948" cy="2758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5000"/>
              </a:lnSpc>
              <a:buNone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Offers by the manufacturer to return a portion of the purchase price, usually after the consumer submits a form and proof of purchase.</a:t>
            </a:r>
            <a:endParaRPr lang="en-US" sz="850" dirty="0"/>
          </a:p>
        </p:txBody>
      </p:sp>
      <p:sp>
        <p:nvSpPr>
          <p:cNvPr id="12" name="Text 6"/>
          <p:cNvSpPr/>
          <p:nvPr/>
        </p:nvSpPr>
        <p:spPr>
          <a:xfrm>
            <a:off x="6249335" y="1976041"/>
            <a:ext cx="5158948" cy="2978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72720" indent="-172720">
              <a:lnSpc>
                <a:spcPct val="105000"/>
              </a:lnSpc>
              <a:buSzPct val="100000"/>
              <a:buChar char="•"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Mail-in or online cash back offers</a:t>
            </a:r>
            <a:endParaRPr lang="en-US" sz="850" dirty="0"/>
          </a:p>
          <a:p>
            <a:pPr algn="l" marL="172720" indent="-172720">
              <a:lnSpc>
                <a:spcPct val="105000"/>
              </a:lnSpc>
              <a:buSzPct val="100000"/>
              <a:buChar char="•"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Often for higher-priced items</a:t>
            </a:r>
            <a:endParaRPr lang="en-US" sz="850" dirty="0"/>
          </a:p>
        </p:txBody>
      </p:sp>
      <p:pic>
        <p:nvPicPr>
          <p:cNvPr id="13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61475" y="2458938"/>
            <a:ext cx="5402822" cy="1249859"/>
          </a:xfrm>
          <a:prstGeom prst="rect">
            <a:avLst/>
          </a:prstGeom>
        </p:spPr>
      </p:pic>
      <p:pic>
        <p:nvPicPr>
          <p:cNvPr id="14" name="Image 5" descr="preencoded.png">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297254" y="2557264"/>
            <a:ext cx="131065" cy="131068"/>
          </a:xfrm>
          <a:prstGeom prst="rect">
            <a:avLst/>
          </a:prstGeom>
        </p:spPr>
      </p:pic>
      <p:sp>
        <p:nvSpPr>
          <p:cNvPr id="15" name="Text 7"/>
          <p:cNvSpPr/>
          <p:nvPr/>
        </p:nvSpPr>
        <p:spPr>
          <a:xfrm>
            <a:off x="783412" y="2895997"/>
            <a:ext cx="1434171" cy="1792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Samples</a:t>
            </a:r>
            <a:endParaRPr lang="en-US" sz="1100" dirty="0"/>
          </a:p>
        </p:txBody>
      </p:sp>
      <p:sp>
        <p:nvSpPr>
          <p:cNvPr id="16" name="Text 8"/>
          <p:cNvSpPr/>
          <p:nvPr/>
        </p:nvSpPr>
        <p:spPr>
          <a:xfrm>
            <a:off x="783412" y="3113187"/>
            <a:ext cx="5158948" cy="1379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5000"/>
              </a:lnSpc>
              <a:buNone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Giving consumers a quantity of a product or service for free or at a reduced price.</a:t>
            </a:r>
            <a:endParaRPr lang="en-US" sz="850" dirty="0"/>
          </a:p>
        </p:txBody>
      </p:sp>
      <p:sp>
        <p:nvSpPr>
          <p:cNvPr id="17" name="Text 9"/>
          <p:cNvSpPr/>
          <p:nvPr/>
        </p:nvSpPr>
        <p:spPr>
          <a:xfrm>
            <a:off x="783412" y="3289002"/>
            <a:ext cx="5158948" cy="2978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72720" indent="-172720">
              <a:lnSpc>
                <a:spcPct val="105000"/>
              </a:lnSpc>
              <a:buSzPct val="100000"/>
              <a:buChar char="•"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In-store product tastings</a:t>
            </a:r>
            <a:endParaRPr lang="en-US" sz="850" dirty="0"/>
          </a:p>
          <a:p>
            <a:pPr algn="l" marL="172720" indent="-172720">
              <a:lnSpc>
                <a:spcPct val="105000"/>
              </a:lnSpc>
              <a:buSzPct val="100000"/>
              <a:buChar char="•"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Trial sizes of new products</a:t>
            </a:r>
            <a:endParaRPr lang="en-US" sz="850" dirty="0"/>
          </a:p>
        </p:txBody>
      </p:sp>
      <p:pic>
        <p:nvPicPr>
          <p:cNvPr id="18" name="Image 6" descr="preencoded.png">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127398" y="2458938"/>
            <a:ext cx="5402822" cy="1249859"/>
          </a:xfrm>
          <a:prstGeom prst="rect">
            <a:avLst/>
          </a:prstGeom>
        </p:spPr>
      </p:pic>
      <p:pic>
        <p:nvPicPr>
          <p:cNvPr id="19" name="Image 7" descr="preencoded.png">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8763178" y="2557264"/>
            <a:ext cx="131065" cy="131068"/>
          </a:xfrm>
          <a:prstGeom prst="rect">
            <a:avLst/>
          </a:prstGeom>
        </p:spPr>
      </p:pic>
      <p:sp>
        <p:nvSpPr>
          <p:cNvPr id="20" name="Text 10"/>
          <p:cNvSpPr/>
          <p:nvPr/>
        </p:nvSpPr>
        <p:spPr>
          <a:xfrm>
            <a:off x="6249335" y="2895997"/>
            <a:ext cx="1563648" cy="1792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Contests &amp; Sweepstakes</a:t>
            </a:r>
            <a:endParaRPr lang="en-US" sz="1100" dirty="0"/>
          </a:p>
        </p:txBody>
      </p:sp>
      <p:sp>
        <p:nvSpPr>
          <p:cNvPr id="21" name="Text 11"/>
          <p:cNvSpPr/>
          <p:nvPr/>
        </p:nvSpPr>
        <p:spPr>
          <a:xfrm>
            <a:off x="6249335" y="3113187"/>
            <a:ext cx="5158948" cy="1379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5000"/>
              </a:lnSpc>
              <a:buNone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Promotional games that offer consumers the chance to win prizes.</a:t>
            </a:r>
            <a:endParaRPr lang="en-US" sz="850" dirty="0"/>
          </a:p>
        </p:txBody>
      </p:sp>
      <p:sp>
        <p:nvSpPr>
          <p:cNvPr id="22" name="Text 12"/>
          <p:cNvSpPr/>
          <p:nvPr/>
        </p:nvSpPr>
        <p:spPr>
          <a:xfrm>
            <a:off x="6249335" y="3289002"/>
            <a:ext cx="5158948" cy="2978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72720" indent="-172720">
              <a:lnSpc>
                <a:spcPct val="105000"/>
              </a:lnSpc>
              <a:buSzPct val="100000"/>
              <a:buChar char="•"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Skill-based contests (e.g., photo submissions)</a:t>
            </a:r>
            <a:endParaRPr lang="en-US" sz="850" dirty="0"/>
          </a:p>
          <a:p>
            <a:pPr algn="l" marL="172720" indent="-172720">
              <a:lnSpc>
                <a:spcPct val="105000"/>
              </a:lnSpc>
              <a:buSzPct val="100000"/>
              <a:buChar char="•"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Chance-based sweepstakes (e.g., lucky draw)</a:t>
            </a:r>
            <a:endParaRPr lang="en-US" sz="850" dirty="0"/>
          </a:p>
        </p:txBody>
      </p:sp>
      <p:pic>
        <p:nvPicPr>
          <p:cNvPr id="23" name="Image 8" descr="preencoded.png">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661475" y="3771900"/>
            <a:ext cx="5402822" cy="1249859"/>
          </a:xfrm>
          <a:prstGeom prst="rect">
            <a:avLst/>
          </a:prstGeom>
        </p:spPr>
      </p:pic>
      <p:pic>
        <p:nvPicPr>
          <p:cNvPr id="24" name="Image 9" descr="preencoded.png">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3297254" y="3870226"/>
            <a:ext cx="131065" cy="131068"/>
          </a:xfrm>
          <a:prstGeom prst="rect">
            <a:avLst/>
          </a:prstGeom>
        </p:spPr>
      </p:pic>
      <p:sp>
        <p:nvSpPr>
          <p:cNvPr id="25" name="Text 13"/>
          <p:cNvSpPr/>
          <p:nvPr/>
        </p:nvSpPr>
        <p:spPr>
          <a:xfrm>
            <a:off x="783412" y="4208959"/>
            <a:ext cx="1434171" cy="1792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Loyalty Programs</a:t>
            </a:r>
            <a:endParaRPr lang="en-US" sz="1100" dirty="0"/>
          </a:p>
        </p:txBody>
      </p:sp>
      <p:sp>
        <p:nvSpPr>
          <p:cNvPr id="26" name="Text 14"/>
          <p:cNvSpPr/>
          <p:nvPr/>
        </p:nvSpPr>
        <p:spPr>
          <a:xfrm>
            <a:off x="783412" y="4426148"/>
            <a:ext cx="5158948" cy="1379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5000"/>
              </a:lnSpc>
              <a:buNone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Programs designed to reward customers for their continued patronage.</a:t>
            </a:r>
            <a:endParaRPr lang="en-US" sz="850" dirty="0"/>
          </a:p>
        </p:txBody>
      </p:sp>
      <p:sp>
        <p:nvSpPr>
          <p:cNvPr id="27" name="Text 15"/>
          <p:cNvSpPr/>
          <p:nvPr/>
        </p:nvSpPr>
        <p:spPr>
          <a:xfrm>
            <a:off x="783412" y="4601964"/>
            <a:ext cx="5158948" cy="2978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72720" indent="-172720">
              <a:lnSpc>
                <a:spcPct val="105000"/>
              </a:lnSpc>
              <a:buSzPct val="100000"/>
              <a:buChar char="•"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Points-based rewards</a:t>
            </a:r>
            <a:endParaRPr lang="en-US" sz="850" dirty="0"/>
          </a:p>
          <a:p>
            <a:pPr algn="l" marL="172720" indent="-172720">
              <a:lnSpc>
                <a:spcPct val="105000"/>
              </a:lnSpc>
              <a:buSzPct val="100000"/>
              <a:buChar char="•"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Tiered membership benefits</a:t>
            </a:r>
            <a:endParaRPr lang="en-US" sz="850" dirty="0"/>
          </a:p>
        </p:txBody>
      </p:sp>
      <p:pic>
        <p:nvPicPr>
          <p:cNvPr id="28" name="Image 10" descr="preencoded.png">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6127398" y="3771900"/>
            <a:ext cx="5402822" cy="1249859"/>
          </a:xfrm>
          <a:prstGeom prst="rect">
            <a:avLst/>
          </a:prstGeom>
        </p:spPr>
      </p:pic>
      <p:pic>
        <p:nvPicPr>
          <p:cNvPr id="29" name="Image 11" descr="preencoded.png">    </p:cNvPr>
          <p:cNvPicPr>
            <a:picLocks noChangeAspect="1"/>
          </p:cNvPicPr>
          <p:nvPr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8763178" y="3870226"/>
            <a:ext cx="131065" cy="131068"/>
          </a:xfrm>
          <a:prstGeom prst="rect">
            <a:avLst/>
          </a:prstGeom>
        </p:spPr>
      </p:pic>
      <p:sp>
        <p:nvSpPr>
          <p:cNvPr id="30" name="Text 16"/>
          <p:cNvSpPr/>
          <p:nvPr/>
        </p:nvSpPr>
        <p:spPr>
          <a:xfrm>
            <a:off x="6249335" y="4208959"/>
            <a:ext cx="1434171" cy="1792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Price Packs</a:t>
            </a:r>
            <a:endParaRPr lang="en-US" sz="1100" dirty="0"/>
          </a:p>
        </p:txBody>
      </p:sp>
      <p:sp>
        <p:nvSpPr>
          <p:cNvPr id="31" name="Text 17"/>
          <p:cNvSpPr/>
          <p:nvPr/>
        </p:nvSpPr>
        <p:spPr>
          <a:xfrm>
            <a:off x="6249335" y="4426148"/>
            <a:ext cx="5158948" cy="1379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5000"/>
              </a:lnSpc>
              <a:buNone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Bundles of goods offered at a reduced price or containing more product for the same price.</a:t>
            </a:r>
            <a:endParaRPr lang="en-US" sz="850" dirty="0"/>
          </a:p>
        </p:txBody>
      </p:sp>
      <p:sp>
        <p:nvSpPr>
          <p:cNvPr id="32" name="Text 18"/>
          <p:cNvSpPr/>
          <p:nvPr/>
        </p:nvSpPr>
        <p:spPr>
          <a:xfrm>
            <a:off x="6249335" y="4601964"/>
            <a:ext cx="5158948" cy="2978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72720" indent="-172720">
              <a:lnSpc>
                <a:spcPct val="105000"/>
              </a:lnSpc>
              <a:buSzPct val="100000"/>
              <a:buChar char="•"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Buy-one-get-one-free offers</a:t>
            </a:r>
            <a:endParaRPr lang="en-US" sz="850" dirty="0"/>
          </a:p>
          <a:p>
            <a:pPr algn="l" marL="172720" indent="-172720">
              <a:lnSpc>
                <a:spcPct val="105000"/>
              </a:lnSpc>
              <a:buSzPct val="100000"/>
              <a:buChar char="•"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Bonus packs with extra product volume</a:t>
            </a:r>
            <a:endParaRPr lang="en-US" sz="850" dirty="0"/>
          </a:p>
        </p:txBody>
      </p:sp>
      <p:pic>
        <p:nvPicPr>
          <p:cNvPr id="33" name="Image 12" descr="preencoded.png">    </p:cNvPr>
          <p:cNvPicPr>
            <a:picLocks noChangeAspect="1"/>
          </p:cNvPicPr>
          <p:nvPr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661475" y="5084862"/>
            <a:ext cx="10868745" cy="1249859"/>
          </a:xfrm>
          <a:prstGeom prst="rect">
            <a:avLst/>
          </a:prstGeom>
        </p:spPr>
      </p:pic>
      <p:pic>
        <p:nvPicPr>
          <p:cNvPr id="34" name="Image 13" descr="preencoded.png">    </p:cNvPr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6030266" y="5183188"/>
            <a:ext cx="131065" cy="131068"/>
          </a:xfrm>
          <a:prstGeom prst="rect">
            <a:avLst/>
          </a:prstGeom>
        </p:spPr>
      </p:pic>
      <p:sp>
        <p:nvSpPr>
          <p:cNvPr id="35" name="Text 19"/>
          <p:cNvSpPr/>
          <p:nvPr/>
        </p:nvSpPr>
        <p:spPr>
          <a:xfrm>
            <a:off x="783412" y="5521920"/>
            <a:ext cx="1434171" cy="1792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Premiums</a:t>
            </a:r>
            <a:endParaRPr lang="en-US" sz="1100" dirty="0"/>
          </a:p>
        </p:txBody>
      </p:sp>
      <p:sp>
        <p:nvSpPr>
          <p:cNvPr id="36" name="Text 20"/>
          <p:cNvSpPr/>
          <p:nvPr/>
        </p:nvSpPr>
        <p:spPr>
          <a:xfrm>
            <a:off x="783412" y="5739110"/>
            <a:ext cx="10624872" cy="1379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5000"/>
              </a:lnSpc>
              <a:buNone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Merchandise or service offered free or at a low cost as an incentive to buy a particular product.</a:t>
            </a:r>
            <a:endParaRPr lang="en-US" sz="850" dirty="0"/>
          </a:p>
        </p:txBody>
      </p:sp>
      <p:sp>
        <p:nvSpPr>
          <p:cNvPr id="37" name="Text 21"/>
          <p:cNvSpPr/>
          <p:nvPr/>
        </p:nvSpPr>
        <p:spPr>
          <a:xfrm>
            <a:off x="783412" y="5914926"/>
            <a:ext cx="10624872" cy="2978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172720" indent="-172720">
              <a:lnSpc>
                <a:spcPct val="105000"/>
              </a:lnSpc>
              <a:buSzPct val="100000"/>
              <a:buChar char="•"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Free toy with a meal</a:t>
            </a:r>
            <a:endParaRPr lang="en-US" sz="850" dirty="0"/>
          </a:p>
          <a:p>
            <a:pPr algn="l" marL="172720" indent="-172720">
              <a:lnSpc>
                <a:spcPct val="105000"/>
              </a:lnSpc>
              <a:buSzPct val="100000"/>
              <a:buChar char="•"/>
            </a:pPr>
            <a:r>
              <a:rPr lang="en-US" sz="8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Branded merchandise with purchase</a:t>
            </a:r>
            <a:endParaRPr lang="en-US" sz="8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61280"/>
            <a:ext cx="6296860" cy="12017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Why the Shift Toward Promotions?</a:t>
            </a:r>
            <a:endParaRPr lang="en-US" sz="375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3360" y="2029023"/>
            <a:ext cx="6296860" cy="140047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543411" y="2237482"/>
            <a:ext cx="2519994" cy="3003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Balance-of-Power Shift</a:t>
            </a:r>
            <a:endParaRPr lang="en-US" sz="1850" dirty="0"/>
          </a:p>
        </p:txBody>
      </p:sp>
      <p:sp>
        <p:nvSpPr>
          <p:cNvPr id="6" name="Text 2"/>
          <p:cNvSpPr/>
          <p:nvPr/>
        </p:nvSpPr>
        <p:spPr>
          <a:xfrm>
            <a:off x="5543411" y="2644180"/>
            <a:ext cx="5778355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100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Retailers gained power over manufacturers post-1980 via data &amp; scale</a:t>
            </a:r>
            <a:endParaRPr lang="en-US" sz="14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33360" y="3606800"/>
            <a:ext cx="6296860" cy="1400473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543411" y="3815259"/>
            <a:ext cx="3479118" cy="3003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Brand Parity &amp; Price Sensitivity</a:t>
            </a:r>
            <a:endParaRPr lang="en-US" sz="1850" dirty="0"/>
          </a:p>
        </p:txBody>
      </p:sp>
      <p:sp>
        <p:nvSpPr>
          <p:cNvPr id="9" name="Text 4"/>
          <p:cNvSpPr/>
          <p:nvPr/>
        </p:nvSpPr>
        <p:spPr>
          <a:xfrm>
            <a:off x="5543411" y="4221956"/>
            <a:ext cx="5778355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100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Fewer distinct product differences → consumers rely on price incentives</a:t>
            </a:r>
            <a:endParaRPr lang="en-US" sz="14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33360" y="5184577"/>
            <a:ext cx="6296860" cy="111204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543411" y="5393035"/>
            <a:ext cx="2531106" cy="3003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Reduced Brand Loyalty</a:t>
            </a:r>
            <a:endParaRPr lang="en-US" sz="1850" dirty="0"/>
          </a:p>
        </p:txBody>
      </p:sp>
      <p:sp>
        <p:nvSpPr>
          <p:cNvPr id="12" name="Text 6"/>
          <p:cNvSpPr/>
          <p:nvPr/>
        </p:nvSpPr>
        <p:spPr>
          <a:xfrm>
            <a:off x="5543411" y="5799733"/>
            <a:ext cx="5778355" cy="2884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1000"/>
              </a:lnSpc>
              <a:buNone/>
            </a:pPr>
            <a:r>
              <a:rPr lang="en-US" sz="14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Consumers trained to wait for deals; switching is easy</a:t>
            </a:r>
            <a:endParaRPr lang="en-US" sz="1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486297"/>
            <a:ext cx="6633500" cy="620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More Reasons for the Shift</a:t>
            </a:r>
            <a:endParaRPr lang="en-US" sz="39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484537"/>
            <a:ext cx="3496877" cy="206960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77479" y="2698948"/>
            <a:ext cx="2714458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Splintered Mass Market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977479" y="3122414"/>
            <a:ext cx="2966467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Diverse lifestyles &amp; fragmented media reduce mass-advertising efficiency</a:t>
            </a:r>
            <a:endParaRPr lang="en-US" sz="14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47359" y="2484537"/>
            <a:ext cx="3496877" cy="2069604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663363" y="2698948"/>
            <a:ext cx="2702552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Short-Term Orientation</a:t>
            </a:r>
            <a:endParaRPr lang="en-US" sz="1950" dirty="0"/>
          </a:p>
        </p:txBody>
      </p:sp>
      <p:sp>
        <p:nvSpPr>
          <p:cNvPr id="8" name="Text 4"/>
          <p:cNvSpPr/>
          <p:nvPr/>
        </p:nvSpPr>
        <p:spPr>
          <a:xfrm>
            <a:off x="4663363" y="3122414"/>
            <a:ext cx="2966467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Brand managers rewarded quarterly → promotions generate quick sales response</a:t>
            </a:r>
            <a:endParaRPr lang="en-US" sz="14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33244" y="2484537"/>
            <a:ext cx="3496877" cy="2069604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349247" y="2698948"/>
            <a:ext cx="2966467" cy="6201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Consumer Responsiveness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8349247" y="3432473"/>
            <a:ext cx="2966467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Consumers value money-saving offers — especially in inflationary periods</a:t>
            </a:r>
            <a:endParaRPr lang="en-US" sz="1450" dirty="0"/>
          </a:p>
        </p:txBody>
      </p:sp>
      <p:sp>
        <p:nvSpPr>
          <p:cNvPr id="12" name="Text 7"/>
          <p:cNvSpPr/>
          <p:nvPr/>
        </p:nvSpPr>
        <p:spPr>
          <a:xfrm>
            <a:off x="661475" y="4766766"/>
            <a:ext cx="1086874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Consumers gain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utilitarian benefits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(savings, reduced search costs, better quality access) and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Inter Bold" pitchFamily="34" charset="0"/>
                <a:ea typeface="Inter Bold" pitchFamily="34" charset="-122"/>
                <a:cs typeface="Inter Bold" pitchFamily="34" charset="-120"/>
              </a:rPr>
              <a:t>hedonic benefits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(feeling smart, variety-seeking, entertainment).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169822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264271"/>
            <a:ext cx="4871816" cy="4456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8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The Rise of Retailer Power</a:t>
            </a:r>
            <a:endParaRPr lang="en-US" sz="2800" dirty="0"/>
          </a:p>
        </p:txBody>
      </p:sp>
      <p:sp>
        <p:nvSpPr>
          <p:cNvPr id="4" name="Text 1"/>
          <p:cNvSpPr/>
          <p:nvPr/>
        </p:nvSpPr>
        <p:spPr>
          <a:xfrm>
            <a:off x="661475" y="2856409"/>
            <a:ext cx="11478330" cy="1867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landscape of marketing has dramatically shifted, with powerful retailers now dictating terms and influencing promotional spending like never before.</a:t>
            </a:r>
            <a:endParaRPr lang="en-US" sz="105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3152973"/>
            <a:ext cx="5385558" cy="1520627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3252408" y="3245247"/>
            <a:ext cx="203691" cy="25469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1600" dirty="0"/>
          </a:p>
        </p:txBody>
      </p:sp>
      <p:sp>
        <p:nvSpPr>
          <p:cNvPr id="7" name="Text 3"/>
          <p:cNvSpPr/>
          <p:nvPr/>
        </p:nvSpPr>
        <p:spPr>
          <a:xfrm>
            <a:off x="816351" y="3677146"/>
            <a:ext cx="1792441" cy="2228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Market Consolidation</a:t>
            </a:r>
            <a:endParaRPr lang="en-US" sz="1400" dirty="0"/>
          </a:p>
        </p:txBody>
      </p:sp>
      <p:sp>
        <p:nvSpPr>
          <p:cNvPr id="8" name="Text 4"/>
          <p:cNvSpPr/>
          <p:nvPr/>
        </p:nvSpPr>
        <p:spPr>
          <a:xfrm>
            <a:off x="816351" y="3958530"/>
            <a:ext cx="5075805" cy="3734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few dominant retailers (Walmart, Amazon, Costco) command massive market share, creating significant leverage over manufacturers.</a:t>
            </a:r>
            <a:endParaRPr lang="en-US" sz="10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44662" y="3152973"/>
            <a:ext cx="5385558" cy="1520627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735596" y="3245247"/>
            <a:ext cx="203691" cy="25469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1600" dirty="0"/>
          </a:p>
        </p:txBody>
      </p:sp>
      <p:sp>
        <p:nvSpPr>
          <p:cNvPr id="11" name="Text 6"/>
          <p:cNvSpPr/>
          <p:nvPr/>
        </p:nvSpPr>
        <p:spPr>
          <a:xfrm>
            <a:off x="6299538" y="3677146"/>
            <a:ext cx="1811887" cy="2228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Data-Driven Demands</a:t>
            </a:r>
            <a:endParaRPr lang="en-US" sz="1400" dirty="0"/>
          </a:p>
        </p:txBody>
      </p:sp>
      <p:sp>
        <p:nvSpPr>
          <p:cNvPr id="12" name="Text 7"/>
          <p:cNvSpPr/>
          <p:nvPr/>
        </p:nvSpPr>
        <p:spPr>
          <a:xfrm>
            <a:off x="6299538" y="3958530"/>
            <a:ext cx="5075805" cy="5601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Retailers harness advanced data analytics to understand consumer behavior and inventory trends, using this insight to demand specific, performance-based trade promotions.</a:t>
            </a:r>
            <a:endParaRPr lang="en-US" sz="1050" dirty="0"/>
          </a:p>
        </p:txBody>
      </p:sp>
      <p:pic>
        <p:nvPicPr>
          <p:cNvPr id="13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1475" y="4771231"/>
            <a:ext cx="5385558" cy="1520627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3252408" y="4863505"/>
            <a:ext cx="203691" cy="25469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3</a:t>
            </a:r>
            <a:endParaRPr lang="en-US" sz="1600" dirty="0"/>
          </a:p>
        </p:txBody>
      </p:sp>
      <p:sp>
        <p:nvSpPr>
          <p:cNvPr id="15" name="Text 9"/>
          <p:cNvSpPr/>
          <p:nvPr/>
        </p:nvSpPr>
        <p:spPr>
          <a:xfrm>
            <a:off x="816351" y="5295404"/>
            <a:ext cx="1872608" cy="2228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Increased Trade Spend</a:t>
            </a:r>
            <a:endParaRPr lang="en-US" sz="1400" dirty="0"/>
          </a:p>
        </p:txBody>
      </p:sp>
      <p:sp>
        <p:nvSpPr>
          <p:cNvPr id="16" name="Text 10"/>
          <p:cNvSpPr/>
          <p:nvPr/>
        </p:nvSpPr>
        <p:spPr>
          <a:xfrm>
            <a:off x="816351" y="5576788"/>
            <a:ext cx="5075805" cy="5601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Manufacturers are compelled to allocate a larger portion of their marketing budgets to trade promotions, often reducing investment in traditional consumer advertising.</a:t>
            </a:r>
            <a:endParaRPr lang="en-US" sz="1050" dirty="0"/>
          </a:p>
        </p:txBody>
      </p:sp>
      <p:pic>
        <p:nvPicPr>
          <p:cNvPr id="17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144662" y="4771231"/>
            <a:ext cx="5385558" cy="1520627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8735596" y="4863505"/>
            <a:ext cx="203691" cy="25469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6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4</a:t>
            </a:r>
            <a:endParaRPr lang="en-US" sz="1600" dirty="0"/>
          </a:p>
        </p:txBody>
      </p:sp>
      <p:sp>
        <p:nvSpPr>
          <p:cNvPr id="19" name="Text 12"/>
          <p:cNvSpPr/>
          <p:nvPr/>
        </p:nvSpPr>
        <p:spPr>
          <a:xfrm>
            <a:off x="6299538" y="5295404"/>
            <a:ext cx="2177301" cy="2228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Gatekeepers to Consumers</a:t>
            </a:r>
            <a:endParaRPr lang="en-US" sz="1400" dirty="0"/>
          </a:p>
        </p:txBody>
      </p:sp>
      <p:sp>
        <p:nvSpPr>
          <p:cNvPr id="20" name="Text 13"/>
          <p:cNvSpPr/>
          <p:nvPr/>
        </p:nvSpPr>
        <p:spPr>
          <a:xfrm>
            <a:off x="6299538" y="5576788"/>
            <a:ext cx="5075805" cy="5601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0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Retailers serve as critical intermediaries, controlling access to both physical and digital shelves, making their collaboration indispensable for brand success.</a:t>
            </a:r>
            <a:endParaRPr lang="en-US" sz="10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12279"/>
            <a:ext cx="8589549" cy="620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What Promotions </a:t>
            </a:r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7EBD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CAN</a:t>
            </a:r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Accomplish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661475" y="1610519"/>
            <a:ext cx="5339820" cy="1419027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56832" y="1805880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Energize Sales Force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856832" y="2229346"/>
            <a:ext cx="49491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Stimulate enthusiasm for new, improved, or mature products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6190301" y="1610519"/>
            <a:ext cx="5339919" cy="1419027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385658" y="1805880"/>
            <a:ext cx="2912097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Invigorate Mature Brands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6385658" y="2229346"/>
            <a:ext cx="4949205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Give a "shot in the arm" to flagging sales</a:t>
            </a:r>
            <a:endParaRPr lang="en-US" sz="1450" dirty="0"/>
          </a:p>
        </p:txBody>
      </p:sp>
      <p:sp>
        <p:nvSpPr>
          <p:cNvPr id="9" name="Shape 7"/>
          <p:cNvSpPr/>
          <p:nvPr/>
        </p:nvSpPr>
        <p:spPr>
          <a:xfrm>
            <a:off x="661475" y="3218557"/>
            <a:ext cx="5339820" cy="1419027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56832" y="3413919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Launch New Products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856832" y="3837384"/>
            <a:ext cx="494910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Encourage trade to handle new SKUs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6190301" y="3218557"/>
            <a:ext cx="5339919" cy="1419027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385658" y="3413919"/>
            <a:ext cx="2970337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Gain Shelf &amp; Online Space</a:t>
            </a:r>
            <a:endParaRPr lang="en-US" sz="1950" dirty="0"/>
          </a:p>
        </p:txBody>
      </p:sp>
      <p:sp>
        <p:nvSpPr>
          <p:cNvPr id="14" name="Text 12"/>
          <p:cNvSpPr/>
          <p:nvPr/>
        </p:nvSpPr>
        <p:spPr>
          <a:xfrm>
            <a:off x="6385658" y="3837384"/>
            <a:ext cx="49492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Secure extra facings, end-caps, or digital media placements</a:t>
            </a:r>
            <a:endParaRPr lang="en-US" sz="1450" dirty="0"/>
          </a:p>
        </p:txBody>
      </p:sp>
      <p:sp>
        <p:nvSpPr>
          <p:cNvPr id="15" name="Shape 13"/>
          <p:cNvSpPr/>
          <p:nvPr/>
        </p:nvSpPr>
        <p:spPr>
          <a:xfrm>
            <a:off x="661475" y="4826595"/>
            <a:ext cx="5339820" cy="1419027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56832" y="5021957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Drive Trial &amp; Repeat</a:t>
            </a:r>
            <a:endParaRPr lang="en-US" sz="1950" dirty="0"/>
          </a:p>
        </p:txBody>
      </p:sp>
      <p:sp>
        <p:nvSpPr>
          <p:cNvPr id="17" name="Text 15"/>
          <p:cNvSpPr/>
          <p:nvPr/>
        </p:nvSpPr>
        <p:spPr>
          <a:xfrm>
            <a:off x="856832" y="5445423"/>
            <a:ext cx="49491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Samples, coupons, flash sales encourage first purchase and loyalty</a:t>
            </a:r>
            <a:endParaRPr lang="en-US" sz="1450" dirty="0"/>
          </a:p>
        </p:txBody>
      </p:sp>
      <p:sp>
        <p:nvSpPr>
          <p:cNvPr id="18" name="Shape 16"/>
          <p:cNvSpPr/>
          <p:nvPr/>
        </p:nvSpPr>
        <p:spPr>
          <a:xfrm>
            <a:off x="6190301" y="4826595"/>
            <a:ext cx="5339919" cy="1419027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385658" y="5021957"/>
            <a:ext cx="2487153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Reinforce Advertising</a:t>
            </a:r>
            <a:endParaRPr lang="en-US" sz="1950" dirty="0"/>
          </a:p>
        </p:txBody>
      </p:sp>
      <p:sp>
        <p:nvSpPr>
          <p:cNvPr id="20" name="Text 18"/>
          <p:cNvSpPr/>
          <p:nvPr/>
        </p:nvSpPr>
        <p:spPr>
          <a:xfrm>
            <a:off x="6385658" y="5445423"/>
            <a:ext cx="49492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Well-coordinated promotions amplify ad &amp; social media campaigns</a:t>
            </a:r>
            <a:endParaRPr lang="en-US" sz="14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06152"/>
            <a:ext cx="8650270" cy="552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4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What Promotions </a:t>
            </a:r>
            <a:pPr algn="l" indent="0" marL="0">
              <a:lnSpc>
                <a:spcPct val="104000"/>
              </a:lnSpc>
              <a:buNone/>
            </a:pPr>
            <a:r>
              <a:rPr lang="en-US" sz="3450" b="1" dirty="0">
                <a:solidFill>
                  <a:srgbClr val="007EBD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CANNOT</a:t>
            </a:r>
            <a:pPr algn="l" indent="0" marL="0">
              <a:lnSpc>
                <a:spcPct val="104000"/>
              </a:lnSpc>
              <a:buNone/>
            </a:pPr>
            <a:r>
              <a:rPr lang="en-US" sz="34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 Accomplish</a:t>
            </a:r>
            <a:endParaRPr lang="en-US" sz="34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856680"/>
            <a:ext cx="6920831" cy="392182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7999411" y="1752005"/>
            <a:ext cx="378708" cy="378718"/>
          </a:xfrm>
          <a:prstGeom prst="roundRect">
            <a:avLst>
              <a:gd name="adj" fmla="val 18670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528035" y="1809849"/>
            <a:ext cx="3008436" cy="5522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Fix a Poor Sales Force or Weak Advertising</a:t>
            </a:r>
            <a:endParaRPr lang="en-US" sz="1700" dirty="0"/>
          </a:p>
        </p:txBody>
      </p:sp>
      <p:sp>
        <p:nvSpPr>
          <p:cNvPr id="6" name="Text 3"/>
          <p:cNvSpPr/>
          <p:nvPr/>
        </p:nvSpPr>
        <p:spPr>
          <a:xfrm>
            <a:off x="8528035" y="2512020"/>
            <a:ext cx="3008436" cy="5091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6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Promotions offer only a temporary fix — not a cure for structural problems</a:t>
            </a:r>
            <a:endParaRPr lang="en-US" sz="1300" dirty="0"/>
          </a:p>
        </p:txBody>
      </p:sp>
      <p:sp>
        <p:nvSpPr>
          <p:cNvPr id="7" name="Shape 4"/>
          <p:cNvSpPr/>
          <p:nvPr/>
        </p:nvSpPr>
        <p:spPr>
          <a:xfrm>
            <a:off x="7999411" y="3321050"/>
            <a:ext cx="378708" cy="378718"/>
          </a:xfrm>
          <a:prstGeom prst="roundRect">
            <a:avLst>
              <a:gd name="adj" fmla="val 18670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8528035" y="3378895"/>
            <a:ext cx="3008436" cy="5522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Create Long-Term Purchase Reasons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8528035" y="4081066"/>
            <a:ext cx="3008436" cy="5091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6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Repeat buying requires genuine brand satisfaction, not just deals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7999411" y="4890095"/>
            <a:ext cx="378708" cy="378718"/>
          </a:xfrm>
          <a:prstGeom prst="roundRect">
            <a:avLst>
              <a:gd name="adj" fmla="val 18670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528035" y="4947940"/>
            <a:ext cx="2775277" cy="2761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Reverse Permanent Decline</a:t>
            </a:r>
            <a:endParaRPr lang="en-US" sz="1700" dirty="0"/>
          </a:p>
        </p:txBody>
      </p:sp>
      <p:sp>
        <p:nvSpPr>
          <p:cNvPr id="12" name="Text 9"/>
          <p:cNvSpPr/>
          <p:nvPr/>
        </p:nvSpPr>
        <p:spPr>
          <a:xfrm>
            <a:off x="8528035" y="5373985"/>
            <a:ext cx="3008436" cy="5091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6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Only product improvements or strong advertising can revive a dying brand</a:t>
            </a:r>
            <a:endParaRPr lang="en-US" sz="13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42826"/>
            <a:ext cx="9709106" cy="5427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4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Promotion Elasticity vs. Advertising Elasticity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661475" y="1374973"/>
            <a:ext cx="11478330" cy="2480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Understanding the different sales response curves for promotions and advertising is crucial for effective marketing budget allocation.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661475" y="1930400"/>
            <a:ext cx="3214409" cy="325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0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Promotion Elasticity</a:t>
            </a:r>
            <a:endParaRPr lang="en-US" sz="2050" dirty="0"/>
          </a:p>
        </p:txBody>
      </p:sp>
      <p:sp>
        <p:nvSpPr>
          <p:cNvPr id="5" name="Shape 3"/>
          <p:cNvSpPr/>
          <p:nvPr/>
        </p:nvSpPr>
        <p:spPr>
          <a:xfrm>
            <a:off x="661475" y="2418655"/>
            <a:ext cx="372061" cy="372070"/>
          </a:xfrm>
          <a:prstGeom prst="roundRect">
            <a:avLst>
              <a:gd name="adj" fmla="val 18670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78193" y="2475508"/>
            <a:ext cx="2433775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High Short-Term Impact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1178193" y="2891532"/>
            <a:ext cx="4715948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Sales respond quickly and dramatically to promotional offers like discounts or flash sales.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661475" y="3677047"/>
            <a:ext cx="372061" cy="372070"/>
          </a:xfrm>
          <a:prstGeom prst="roundRect">
            <a:avLst>
              <a:gd name="adj" fmla="val 18670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178193" y="3733899"/>
            <a:ext cx="2296658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Low Long-Term Impact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1178193" y="4149923"/>
            <a:ext cx="4715948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Once the promotion ends, sales often revert to baseline levels, with minimal lasting effect on brand loyalty or perception.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61475" y="5183485"/>
            <a:ext cx="372061" cy="372070"/>
          </a:xfrm>
          <a:prstGeom prst="roundRect">
            <a:avLst>
              <a:gd name="adj" fmla="val 18670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178193" y="5240338"/>
            <a:ext cx="2170753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Behavioral Driver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1178193" y="5656362"/>
            <a:ext cx="4715948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Primarily influences immediate purchasing behavior, often appealing to price-sensitive buyers.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6303904" y="1930400"/>
            <a:ext cx="3214409" cy="325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0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Advertising Elasticity</a:t>
            </a:r>
            <a:endParaRPr lang="en-US" sz="2050" dirty="0"/>
          </a:p>
        </p:txBody>
      </p:sp>
      <p:sp>
        <p:nvSpPr>
          <p:cNvPr id="15" name="Shape 13"/>
          <p:cNvSpPr/>
          <p:nvPr/>
        </p:nvSpPr>
        <p:spPr>
          <a:xfrm>
            <a:off x="6303904" y="2418655"/>
            <a:ext cx="372061" cy="372070"/>
          </a:xfrm>
          <a:prstGeom prst="roundRect">
            <a:avLst>
              <a:gd name="adj" fmla="val 18670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820622" y="2475508"/>
            <a:ext cx="2552835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Lower Short-Term Impact</a:t>
            </a:r>
            <a:endParaRPr lang="en-US" sz="1700" dirty="0"/>
          </a:p>
        </p:txBody>
      </p:sp>
      <p:sp>
        <p:nvSpPr>
          <p:cNvPr id="17" name="Text 15"/>
          <p:cNvSpPr/>
          <p:nvPr/>
        </p:nvSpPr>
        <p:spPr>
          <a:xfrm>
            <a:off x="6820622" y="2891532"/>
            <a:ext cx="4715948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Sales response is typically slower and more moderate, building over time rather than spiking instantly.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6303904" y="3677047"/>
            <a:ext cx="372061" cy="372070"/>
          </a:xfrm>
          <a:prstGeom prst="roundRect">
            <a:avLst>
              <a:gd name="adj" fmla="val 18670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820622" y="3733899"/>
            <a:ext cx="2378412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High Long-Term Impact</a:t>
            </a:r>
            <a:endParaRPr lang="en-US" sz="1700" dirty="0"/>
          </a:p>
        </p:txBody>
      </p:sp>
      <p:sp>
        <p:nvSpPr>
          <p:cNvPr id="20" name="Text 18"/>
          <p:cNvSpPr/>
          <p:nvPr/>
        </p:nvSpPr>
        <p:spPr>
          <a:xfrm>
            <a:off x="6820622" y="4149923"/>
            <a:ext cx="4715948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Effectively builds brand awareness, preference, and loyalty, contributing to sustainable sales growth and market share.</a:t>
            </a:r>
            <a:endParaRPr lang="en-US" sz="1300" dirty="0"/>
          </a:p>
        </p:txBody>
      </p:sp>
      <p:sp>
        <p:nvSpPr>
          <p:cNvPr id="21" name="Shape 19"/>
          <p:cNvSpPr/>
          <p:nvPr/>
        </p:nvSpPr>
        <p:spPr>
          <a:xfrm>
            <a:off x="6303904" y="4935438"/>
            <a:ext cx="372061" cy="372070"/>
          </a:xfrm>
          <a:prstGeom prst="roundRect">
            <a:avLst>
              <a:gd name="adj" fmla="val 18670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820622" y="4992291"/>
            <a:ext cx="2170753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Attitudinal Driver</a:t>
            </a:r>
            <a:endParaRPr lang="en-US" sz="1700" dirty="0"/>
          </a:p>
        </p:txBody>
      </p:sp>
      <p:sp>
        <p:nvSpPr>
          <p:cNvPr id="23" name="Text 21"/>
          <p:cNvSpPr/>
          <p:nvPr/>
        </p:nvSpPr>
        <p:spPr>
          <a:xfrm>
            <a:off x="6820622" y="5408315"/>
            <a:ext cx="4715948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Aims to change consumer perceptions and attitudes towards the brand, fostering emotional connections.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661475" y="3304977"/>
            <a:ext cx="11478330" cy="2480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endParaRPr lang="en-US" sz="13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736030"/>
            <a:ext cx="6847808" cy="620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Dangers of Over-Promotion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661475" y="2734270"/>
            <a:ext cx="10868745" cy="1419027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667825" y="2740620"/>
            <a:ext cx="3618616" cy="1406327"/>
          </a:xfrm>
          <a:prstGeom prst="rect">
            <a:avLst/>
          </a:prstGeom>
          <a:solidFill>
            <a:srgbClr val="CCEEFF"/>
          </a:solidFill>
          <a:ln/>
        </p:spPr>
      </p:sp>
      <p:sp>
        <p:nvSpPr>
          <p:cNvPr id="5" name="Text 3"/>
          <p:cNvSpPr/>
          <p:nvPr/>
        </p:nvSpPr>
        <p:spPr>
          <a:xfrm>
            <a:off x="856832" y="2929632"/>
            <a:ext cx="2847408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Diminished Brand Image</a:t>
            </a:r>
            <a:endParaRPr lang="en-US" sz="1950" dirty="0"/>
          </a:p>
        </p:txBody>
      </p:sp>
      <p:sp>
        <p:nvSpPr>
          <p:cNvPr id="6" name="Text 4"/>
          <p:cNvSpPr/>
          <p:nvPr/>
        </p:nvSpPr>
        <p:spPr>
          <a:xfrm>
            <a:off x="856832" y="3353098"/>
            <a:ext cx="3240602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Excessive deals cheapen perceived quality</a:t>
            </a:r>
            <a:endParaRPr lang="en-US" sz="1450" dirty="0"/>
          </a:p>
        </p:txBody>
      </p:sp>
      <p:sp>
        <p:nvSpPr>
          <p:cNvPr id="7" name="Shape 5"/>
          <p:cNvSpPr/>
          <p:nvPr/>
        </p:nvSpPr>
        <p:spPr>
          <a:xfrm>
            <a:off x="4286440" y="2740620"/>
            <a:ext cx="3618715" cy="1406327"/>
          </a:xfrm>
          <a:prstGeom prst="rect">
            <a:avLst/>
          </a:prstGeom>
          <a:solidFill>
            <a:srgbClr val="CCEEFF"/>
          </a:solidFill>
          <a:ln/>
        </p:spPr>
      </p:sp>
      <p:sp>
        <p:nvSpPr>
          <p:cNvPr id="8" name="Shape 6"/>
          <p:cNvSpPr/>
          <p:nvPr/>
        </p:nvSpPr>
        <p:spPr>
          <a:xfrm>
            <a:off x="4286440" y="2740620"/>
            <a:ext cx="25399" cy="1406327"/>
          </a:xfrm>
          <a:prstGeom prst="roundRect">
            <a:avLst>
              <a:gd name="adj" fmla="val 312562"/>
            </a:avLst>
          </a:prstGeom>
          <a:solidFill>
            <a:srgbClr val="B2D4E5"/>
          </a:solidFill>
          <a:ln/>
        </p:spPr>
      </p:sp>
      <p:sp>
        <p:nvSpPr>
          <p:cNvPr id="9" name="Text 7"/>
          <p:cNvSpPr/>
          <p:nvPr/>
        </p:nvSpPr>
        <p:spPr>
          <a:xfrm>
            <a:off x="4475447" y="2929632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Eroded Brand Loyalty</a:t>
            </a:r>
            <a:endParaRPr lang="en-US" sz="1950" dirty="0"/>
          </a:p>
        </p:txBody>
      </p:sp>
      <p:sp>
        <p:nvSpPr>
          <p:cNvPr id="10" name="Text 8"/>
          <p:cNvSpPr/>
          <p:nvPr/>
        </p:nvSpPr>
        <p:spPr>
          <a:xfrm>
            <a:off x="4475447" y="3353098"/>
            <a:ext cx="3240701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Consumers buy the deal, not the brand</a:t>
            </a:r>
            <a:endParaRPr lang="en-US" sz="1450" dirty="0"/>
          </a:p>
        </p:txBody>
      </p:sp>
      <p:sp>
        <p:nvSpPr>
          <p:cNvPr id="11" name="Shape 9"/>
          <p:cNvSpPr/>
          <p:nvPr/>
        </p:nvSpPr>
        <p:spPr>
          <a:xfrm>
            <a:off x="7905155" y="2740620"/>
            <a:ext cx="3618715" cy="1406327"/>
          </a:xfrm>
          <a:prstGeom prst="rect">
            <a:avLst/>
          </a:prstGeom>
          <a:solidFill>
            <a:srgbClr val="CCEEFF"/>
          </a:solidFill>
          <a:ln/>
        </p:spPr>
      </p:sp>
      <p:sp>
        <p:nvSpPr>
          <p:cNvPr id="12" name="Shape 10"/>
          <p:cNvSpPr/>
          <p:nvPr/>
        </p:nvSpPr>
        <p:spPr>
          <a:xfrm>
            <a:off x="7905155" y="2740620"/>
            <a:ext cx="25399" cy="1406327"/>
          </a:xfrm>
          <a:prstGeom prst="roundRect">
            <a:avLst>
              <a:gd name="adj" fmla="val 312562"/>
            </a:avLst>
          </a:prstGeom>
          <a:solidFill>
            <a:srgbClr val="B2D4E5"/>
          </a:solidFill>
          <a:ln/>
        </p:spPr>
      </p:sp>
      <p:sp>
        <p:nvSpPr>
          <p:cNvPr id="13" name="Text 11"/>
          <p:cNvSpPr/>
          <p:nvPr/>
        </p:nvSpPr>
        <p:spPr>
          <a:xfrm>
            <a:off x="8094162" y="2929632"/>
            <a:ext cx="25947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Reduced Consumption</a:t>
            </a:r>
            <a:endParaRPr lang="en-US" sz="1950" dirty="0"/>
          </a:p>
        </p:txBody>
      </p:sp>
      <p:sp>
        <p:nvSpPr>
          <p:cNvPr id="14" name="Text 12"/>
          <p:cNvSpPr/>
          <p:nvPr/>
        </p:nvSpPr>
        <p:spPr>
          <a:xfrm>
            <a:off x="8094162" y="3353098"/>
            <a:ext cx="3240701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Obsession with promotions can distract from the product itself</a:t>
            </a:r>
            <a:endParaRPr lang="en-US" sz="1450" dirty="0"/>
          </a:p>
        </p:txBody>
      </p:sp>
      <p:sp>
        <p:nvSpPr>
          <p:cNvPr id="15" name="Shape 13"/>
          <p:cNvSpPr/>
          <p:nvPr/>
        </p:nvSpPr>
        <p:spPr>
          <a:xfrm>
            <a:off x="661475" y="4365923"/>
            <a:ext cx="10868745" cy="755948"/>
          </a:xfrm>
          <a:prstGeom prst="roundRect">
            <a:avLst>
              <a:gd name="adj" fmla="val 10502"/>
            </a:avLst>
          </a:prstGeom>
          <a:solidFill>
            <a:srgbClr val="FCF2B5"/>
          </a:solidFill>
          <a:ln/>
        </p:spPr>
      </p:sp>
      <p:pic>
        <p:nvPicPr>
          <p:cNvPr id="1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0482" y="4633615"/>
            <a:ext cx="236234" cy="189012"/>
          </a:xfrm>
          <a:prstGeom prst="rect">
            <a:avLst/>
          </a:prstGeom>
        </p:spPr>
      </p:pic>
      <p:sp>
        <p:nvSpPr>
          <p:cNvPr id="17" name="Text 14"/>
          <p:cNvSpPr/>
          <p:nvPr/>
        </p:nvSpPr>
        <p:spPr>
          <a:xfrm>
            <a:off x="1275723" y="4602163"/>
            <a:ext cx="10675075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Excessive promotion emphasis can undermine the very brand it is meant to support.</a:t>
            </a:r>
            <a:endParaRPr lang="en-US" sz="14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40643"/>
            <a:ext cx="7632013" cy="5427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4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Understanding Slotting Allowances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661475" y="1372791"/>
            <a:ext cx="11478330" cy="2480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Slotting allowances are a critical, yet often controversial, aspect of modern retail, impacting both manufacturers and consumers.</a:t>
            </a:r>
            <a:endParaRPr lang="en-US" sz="130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1783556"/>
            <a:ext cx="5362044" cy="21945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3218477" y="1892399"/>
            <a:ext cx="248041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845819" y="2443361"/>
            <a:ext cx="3091678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Definition: Fees for Shelf Space</a:t>
            </a:r>
            <a:endParaRPr lang="en-US" sz="1700" dirty="0"/>
          </a:p>
        </p:txBody>
      </p:sp>
      <p:sp>
        <p:nvSpPr>
          <p:cNvPr id="7" name="Text 4"/>
          <p:cNvSpPr/>
          <p:nvPr/>
        </p:nvSpPr>
        <p:spPr>
          <a:xfrm>
            <a:off x="845819" y="2801541"/>
            <a:ext cx="4993356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Payments made by manufacturers to retailers to secure prime shelf space or prominent product placement within stores.</a:t>
            </a:r>
            <a:endParaRPr lang="en-US" sz="1300" dirty="0"/>
          </a:p>
        </p:txBody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68176" y="1783556"/>
            <a:ext cx="5362044" cy="219452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725178" y="1892399"/>
            <a:ext cx="248041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1950" dirty="0"/>
          </a:p>
        </p:txBody>
      </p:sp>
      <p:sp>
        <p:nvSpPr>
          <p:cNvPr id="10" name="Text 6"/>
          <p:cNvSpPr/>
          <p:nvPr/>
        </p:nvSpPr>
        <p:spPr>
          <a:xfrm>
            <a:off x="6352520" y="2443361"/>
            <a:ext cx="2456099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Purpose: Risk &amp; Revenue</a:t>
            </a:r>
            <a:endParaRPr lang="en-US" sz="1700" dirty="0"/>
          </a:p>
        </p:txBody>
      </p:sp>
      <p:sp>
        <p:nvSpPr>
          <p:cNvPr id="11" name="Text 7"/>
          <p:cNvSpPr/>
          <p:nvPr/>
        </p:nvSpPr>
        <p:spPr>
          <a:xfrm>
            <a:off x="6352520" y="2801541"/>
            <a:ext cx="4993356" cy="9921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Retailers use these fees to offset the financial risk associated with stocking new products, cover handling costs, and generate additional revenue. For manufacturers, it guarantees product visibility and competitive advantage.</a:t>
            </a:r>
            <a:endParaRPr lang="en-US" sz="1300" dirty="0"/>
          </a:p>
        </p:txBody>
      </p:sp>
      <p:pic>
        <p:nvPicPr>
          <p:cNvPr id="12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4122738"/>
            <a:ext cx="5362044" cy="219452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3218477" y="4231580"/>
            <a:ext cx="248041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3</a:t>
            </a:r>
            <a:endParaRPr lang="en-US" sz="1950" dirty="0"/>
          </a:p>
        </p:txBody>
      </p:sp>
      <p:sp>
        <p:nvSpPr>
          <p:cNvPr id="14" name="Text 9"/>
          <p:cNvSpPr/>
          <p:nvPr/>
        </p:nvSpPr>
        <p:spPr>
          <a:xfrm>
            <a:off x="845819" y="4782542"/>
            <a:ext cx="2315906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Impact: Cost &amp; Barriers</a:t>
            </a:r>
            <a:endParaRPr lang="en-US" sz="1700" dirty="0"/>
          </a:p>
        </p:txBody>
      </p:sp>
      <p:sp>
        <p:nvSpPr>
          <p:cNvPr id="15" name="Text 10"/>
          <p:cNvSpPr/>
          <p:nvPr/>
        </p:nvSpPr>
        <p:spPr>
          <a:xfrm>
            <a:off x="845819" y="5140722"/>
            <a:ext cx="4993356" cy="9921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Slotting allowances can represent a substantial financial burden, particularly for smaller brands or startups, making market entry challenging and limiting product diversity on shelves.</a:t>
            </a:r>
            <a:endParaRPr lang="en-US" sz="1300" dirty="0"/>
          </a:p>
        </p:txBody>
      </p:sp>
      <p:pic>
        <p:nvPicPr>
          <p:cNvPr id="16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168176" y="4122738"/>
            <a:ext cx="5362044" cy="2194520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8725178" y="4231580"/>
            <a:ext cx="248041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4</a:t>
            </a:r>
            <a:endParaRPr lang="en-US" sz="1950" dirty="0"/>
          </a:p>
        </p:txBody>
      </p:sp>
      <p:sp>
        <p:nvSpPr>
          <p:cNvPr id="18" name="Text 12"/>
          <p:cNvSpPr/>
          <p:nvPr/>
        </p:nvSpPr>
        <p:spPr>
          <a:xfrm>
            <a:off x="6352520" y="4782542"/>
            <a:ext cx="3440523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Controversy: Ethics &amp; Competition</a:t>
            </a:r>
            <a:endParaRPr lang="en-US" sz="1700" dirty="0"/>
          </a:p>
        </p:txBody>
      </p:sp>
      <p:sp>
        <p:nvSpPr>
          <p:cNvPr id="19" name="Text 13"/>
          <p:cNvSpPr/>
          <p:nvPr/>
        </p:nvSpPr>
        <p:spPr>
          <a:xfrm>
            <a:off x="6352520" y="5140722"/>
            <a:ext cx="4993356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Critics argue they are anti-competitive, stifling innovation by favoring large brands. The debate centers on whether they are legitimate business costs or an unfair barrier to trade.</a:t>
            </a:r>
            <a:endParaRPr lang="en-US" sz="13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2135981"/>
            <a:ext cx="9236935" cy="620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Trade Promotions: Scope &amp; Objectives</a:t>
            </a:r>
            <a:endParaRPr lang="en-US" sz="39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32315" y="3143647"/>
            <a:ext cx="283461" cy="28346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275723" y="3134221"/>
            <a:ext cx="285117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Introduce new/revised products &amp; new package sizes</a:t>
            </a:r>
            <a:endParaRPr lang="en-US" sz="145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33975" y="3143647"/>
            <a:ext cx="283461" cy="283468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4977383" y="3134221"/>
            <a:ext cx="285117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Build retail inventories &amp; maintain shelf space</a:t>
            </a:r>
            <a:endParaRPr lang="en-US" sz="14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135635" y="3143647"/>
            <a:ext cx="283461" cy="28346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8679042" y="3134221"/>
            <a:ext cx="285117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Obtain off-shelf displays (in-store &amp; online)</a:t>
            </a:r>
            <a:endParaRPr lang="en-US" sz="1450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32315" y="4126508"/>
            <a:ext cx="283461" cy="283468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1275723" y="4117082"/>
            <a:ext cx="470195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Counter competitive activity &amp; reduce excess inventory</a:t>
            </a:r>
            <a:endParaRPr lang="en-US" sz="1450" dirty="0"/>
          </a:p>
        </p:txBody>
      </p:sp>
      <p:pic>
        <p:nvPicPr>
          <p:cNvPr id="11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284755" y="4126508"/>
            <a:ext cx="283461" cy="283468"/>
          </a:xfrm>
          <a:prstGeom prst="rect">
            <a:avLst/>
          </a:prstGeom>
        </p:spPr>
      </p:pic>
      <p:sp>
        <p:nvSpPr>
          <p:cNvPr id="12" name="Text 5"/>
          <p:cNvSpPr/>
          <p:nvPr/>
        </p:nvSpPr>
        <p:spPr>
          <a:xfrm>
            <a:off x="6828163" y="4117082"/>
            <a:ext cx="4702057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Achieve product features in retailer advertisements</a:t>
            </a:r>
            <a:endParaRPr lang="en-US" sz="14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987921"/>
            <a:ext cx="10916171" cy="620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Ingredients for a Successful Trade Promotion</a:t>
            </a:r>
            <a:endParaRPr lang="en-US" sz="39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1986161"/>
            <a:ext cx="3496877" cy="199866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296410" y="2127945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875881" y="2742109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Financial Incentive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875881" y="3165574"/>
            <a:ext cx="306806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Increased profit margins or sales volume for the retailer</a:t>
            </a:r>
            <a:endParaRPr lang="en-US" sz="145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47359" y="1986161"/>
            <a:ext cx="3496877" cy="199866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5982294" y="2127945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1750" dirty="0"/>
          </a:p>
        </p:txBody>
      </p:sp>
      <p:sp>
        <p:nvSpPr>
          <p:cNvPr id="9" name="Text 5"/>
          <p:cNvSpPr/>
          <p:nvPr/>
        </p:nvSpPr>
        <p:spPr>
          <a:xfrm>
            <a:off x="4561766" y="2742109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Correct Timing</a:t>
            </a:r>
            <a:endParaRPr lang="en-US" sz="1950" dirty="0"/>
          </a:p>
        </p:txBody>
      </p:sp>
      <p:sp>
        <p:nvSpPr>
          <p:cNvPr id="10" name="Text 6"/>
          <p:cNvSpPr/>
          <p:nvPr/>
        </p:nvSpPr>
        <p:spPr>
          <a:xfrm>
            <a:off x="4561766" y="3165574"/>
            <a:ext cx="306806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Seasonal events, consumer promotions, or competitive offsets</a:t>
            </a:r>
            <a:endParaRPr lang="en-US" sz="1450" dirty="0"/>
          </a:p>
        </p:txBody>
      </p:sp>
      <p:pic>
        <p:nvPicPr>
          <p:cNvPr id="11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33244" y="1986161"/>
            <a:ext cx="3496877" cy="1998662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9668179" y="2127945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3</a:t>
            </a:r>
            <a:endParaRPr lang="en-US" sz="1750" dirty="0"/>
          </a:p>
        </p:txBody>
      </p:sp>
      <p:sp>
        <p:nvSpPr>
          <p:cNvPr id="13" name="Text 8"/>
          <p:cNvSpPr/>
          <p:nvPr/>
        </p:nvSpPr>
        <p:spPr>
          <a:xfrm>
            <a:off x="8247650" y="2742109"/>
            <a:ext cx="2769523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Minimize Retailer Effort</a:t>
            </a:r>
            <a:endParaRPr lang="en-US" sz="1950" dirty="0"/>
          </a:p>
        </p:txBody>
      </p:sp>
      <p:sp>
        <p:nvSpPr>
          <p:cNvPr id="14" name="Text 9"/>
          <p:cNvSpPr/>
          <p:nvPr/>
        </p:nvSpPr>
        <p:spPr>
          <a:xfrm>
            <a:off x="8247650" y="3165574"/>
            <a:ext cx="306806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Less effort = more retailer cooperation</a:t>
            </a:r>
            <a:endParaRPr lang="en-US" sz="1450" dirty="0"/>
          </a:p>
        </p:txBody>
      </p:sp>
      <p:pic>
        <p:nvPicPr>
          <p:cNvPr id="15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1475" y="4173835"/>
            <a:ext cx="5339820" cy="1696244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3217931" y="4315619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4</a:t>
            </a:r>
            <a:endParaRPr lang="en-US" sz="1750" dirty="0"/>
          </a:p>
        </p:txBody>
      </p:sp>
      <p:sp>
        <p:nvSpPr>
          <p:cNvPr id="17" name="Text 11"/>
          <p:cNvSpPr/>
          <p:nvPr/>
        </p:nvSpPr>
        <p:spPr>
          <a:xfrm>
            <a:off x="875881" y="4929783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Quick Results</a:t>
            </a:r>
            <a:endParaRPr lang="en-US" sz="1950" dirty="0"/>
          </a:p>
        </p:txBody>
      </p:sp>
      <p:sp>
        <p:nvSpPr>
          <p:cNvPr id="18" name="Text 12"/>
          <p:cNvSpPr/>
          <p:nvPr/>
        </p:nvSpPr>
        <p:spPr>
          <a:xfrm>
            <a:off x="875881" y="5353248"/>
            <a:ext cx="4911007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Immediate sales lift or store traffic increase</a:t>
            </a:r>
            <a:endParaRPr lang="en-US" sz="1450" dirty="0"/>
          </a:p>
        </p:txBody>
      </p:sp>
      <p:pic>
        <p:nvPicPr>
          <p:cNvPr id="19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190301" y="4173835"/>
            <a:ext cx="5339820" cy="1696244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8746757" y="4315619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5</a:t>
            </a:r>
            <a:endParaRPr lang="en-US" sz="1750" dirty="0"/>
          </a:p>
        </p:txBody>
      </p:sp>
      <p:sp>
        <p:nvSpPr>
          <p:cNvPr id="21" name="Text 14"/>
          <p:cNvSpPr/>
          <p:nvPr/>
        </p:nvSpPr>
        <p:spPr>
          <a:xfrm>
            <a:off x="6404708" y="4929783"/>
            <a:ext cx="3435760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Improve Retailer Performance</a:t>
            </a:r>
            <a:endParaRPr lang="en-US" sz="1950" dirty="0"/>
          </a:p>
        </p:txBody>
      </p:sp>
      <p:sp>
        <p:nvSpPr>
          <p:cNvPr id="22" name="Text 15"/>
          <p:cNvSpPr/>
          <p:nvPr/>
        </p:nvSpPr>
        <p:spPr>
          <a:xfrm>
            <a:off x="6404708" y="5353248"/>
            <a:ext cx="4911007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Better displays, merchandising methods, selling tools</a:t>
            </a:r>
            <a:endParaRPr lang="en-US" sz="14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73683"/>
            <a:ext cx="9567524" cy="5814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6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Measuring Trade Promotion Effectiveness</a:t>
            </a:r>
            <a:endParaRPr lang="en-US" sz="3650" dirty="0"/>
          </a:p>
        </p:txBody>
      </p:sp>
      <p:sp>
        <p:nvSpPr>
          <p:cNvPr id="3" name="Text 1"/>
          <p:cNvSpPr/>
          <p:nvPr/>
        </p:nvSpPr>
        <p:spPr>
          <a:xfrm>
            <a:off x="661475" y="1487289"/>
            <a:ext cx="11478330" cy="274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9000"/>
              </a:lnSpc>
              <a:buNone/>
            </a:pPr>
            <a:r>
              <a:rPr lang="en-US" sz="13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Evaluating the success of trade promotions is crucial for optimizing ROI and ensuring marketing spend drives tangible results.</a:t>
            </a: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927275" y="2391767"/>
            <a:ext cx="5085429" cy="177205"/>
          </a:xfrm>
          <a:prstGeom prst="roundRect">
            <a:avLst>
              <a:gd name="adj" fmla="val 42000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61475" y="2214562"/>
            <a:ext cx="531601" cy="531614"/>
          </a:xfrm>
          <a:prstGeom prst="ellipse">
            <a:avLst/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94325" y="2347416"/>
            <a:ext cx="265800" cy="265807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38675" y="2912269"/>
            <a:ext cx="2325729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Incremental Volume</a:t>
            </a:r>
            <a:endParaRPr lang="en-US" sz="1800" dirty="0"/>
          </a:p>
        </p:txBody>
      </p:sp>
      <p:sp>
        <p:nvSpPr>
          <p:cNvPr id="8" name="Text 5"/>
          <p:cNvSpPr/>
          <p:nvPr/>
        </p:nvSpPr>
        <p:spPr>
          <a:xfrm>
            <a:off x="838675" y="3302595"/>
            <a:ext cx="4996928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9000"/>
              </a:lnSpc>
              <a:buNone/>
            </a:pPr>
            <a:r>
              <a:rPr lang="en-US" sz="13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Quantifying the additional sales generated directly by the promotion above normal baseline sales.</a:t>
            </a:r>
            <a:endParaRPr lang="en-US" sz="1350" dirty="0"/>
          </a:p>
        </p:txBody>
      </p:sp>
      <p:sp>
        <p:nvSpPr>
          <p:cNvPr id="9" name="Shape 6"/>
          <p:cNvSpPr/>
          <p:nvPr/>
        </p:nvSpPr>
        <p:spPr>
          <a:xfrm>
            <a:off x="6444692" y="2125960"/>
            <a:ext cx="5085429" cy="177205"/>
          </a:xfrm>
          <a:prstGeom prst="roundRect">
            <a:avLst>
              <a:gd name="adj" fmla="val 42000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6178892" y="1948755"/>
            <a:ext cx="531601" cy="531614"/>
          </a:xfrm>
          <a:prstGeom prst="ellipse">
            <a:avLst/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311742" y="2081609"/>
            <a:ext cx="265800" cy="265807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6356092" y="2646462"/>
            <a:ext cx="2325729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Baseline vs. Lift</a:t>
            </a:r>
            <a:endParaRPr lang="en-US" sz="1800" dirty="0"/>
          </a:p>
        </p:txBody>
      </p:sp>
      <p:sp>
        <p:nvSpPr>
          <p:cNvPr id="13" name="Text 9"/>
          <p:cNvSpPr/>
          <p:nvPr/>
        </p:nvSpPr>
        <p:spPr>
          <a:xfrm>
            <a:off x="6356092" y="3036788"/>
            <a:ext cx="4996928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9000"/>
              </a:lnSpc>
              <a:buNone/>
            </a:pPr>
            <a:r>
              <a:rPr lang="en-US" sz="13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Comparing promotional sales to a projected baseline to understand the true uplift attributable to the activity.</a:t>
            </a:r>
            <a:endParaRPr lang="en-US" sz="1350" dirty="0"/>
          </a:p>
        </p:txBody>
      </p:sp>
      <p:sp>
        <p:nvSpPr>
          <p:cNvPr id="14" name="Shape 10"/>
          <p:cNvSpPr/>
          <p:nvPr/>
        </p:nvSpPr>
        <p:spPr>
          <a:xfrm>
            <a:off x="927275" y="4638179"/>
            <a:ext cx="5085429" cy="177205"/>
          </a:xfrm>
          <a:prstGeom prst="roundRect">
            <a:avLst>
              <a:gd name="adj" fmla="val 42000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661475" y="4460974"/>
            <a:ext cx="531601" cy="531614"/>
          </a:xfrm>
          <a:prstGeom prst="ellipse">
            <a:avLst/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94325" y="4593828"/>
            <a:ext cx="265800" cy="265807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838675" y="5158680"/>
            <a:ext cx="2325729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Sell-Through Rates</a:t>
            </a:r>
            <a:endParaRPr lang="en-US" sz="1800" dirty="0"/>
          </a:p>
        </p:txBody>
      </p:sp>
      <p:sp>
        <p:nvSpPr>
          <p:cNvPr id="18" name="Text 13"/>
          <p:cNvSpPr/>
          <p:nvPr/>
        </p:nvSpPr>
        <p:spPr>
          <a:xfrm>
            <a:off x="838675" y="5549007"/>
            <a:ext cx="4996928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9000"/>
              </a:lnSpc>
              <a:buNone/>
            </a:pPr>
            <a:r>
              <a:rPr lang="en-US" sz="13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Analyzing the percentage of promoted inventory sold during the promotional period to gauge efficiency.</a:t>
            </a:r>
            <a:endParaRPr lang="en-US" sz="1350" dirty="0"/>
          </a:p>
        </p:txBody>
      </p:sp>
      <p:sp>
        <p:nvSpPr>
          <p:cNvPr id="19" name="Shape 14"/>
          <p:cNvSpPr/>
          <p:nvPr/>
        </p:nvSpPr>
        <p:spPr>
          <a:xfrm>
            <a:off x="6444692" y="4372372"/>
            <a:ext cx="5085429" cy="177205"/>
          </a:xfrm>
          <a:prstGeom prst="roundRect">
            <a:avLst>
              <a:gd name="adj" fmla="val 42000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20" name="Shape 15"/>
          <p:cNvSpPr/>
          <p:nvPr/>
        </p:nvSpPr>
        <p:spPr>
          <a:xfrm>
            <a:off x="6178892" y="4195167"/>
            <a:ext cx="531601" cy="531614"/>
          </a:xfrm>
          <a:prstGeom prst="ellipse">
            <a:avLst/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pic>
        <p:nvPicPr>
          <p:cNvPr id="21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11742" y="4328021"/>
            <a:ext cx="265800" cy="265807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6356092" y="4892873"/>
            <a:ext cx="2325729" cy="2907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Post-Event Analysis</a:t>
            </a:r>
            <a:endParaRPr lang="en-US" sz="1800" dirty="0"/>
          </a:p>
        </p:txBody>
      </p:sp>
      <p:sp>
        <p:nvSpPr>
          <p:cNvPr id="23" name="Text 17"/>
          <p:cNvSpPr/>
          <p:nvPr/>
        </p:nvSpPr>
        <p:spPr>
          <a:xfrm>
            <a:off x="6356092" y="5283200"/>
            <a:ext cx="4996928" cy="8239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9000"/>
              </a:lnSpc>
              <a:buNone/>
            </a:pPr>
            <a:r>
              <a:rPr lang="en-US" sz="13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comprehensive review of all aspects post-promotion, including financial impact, retailer feedback, and operational learnings.</a:t>
            </a:r>
            <a:endParaRPr lang="en-US" sz="13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5859"/>
            <a:ext cx="4070149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Three Major Trade Allowances</a:t>
            </a:r>
            <a:endParaRPr lang="en-US" sz="19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959842"/>
            <a:ext cx="5319083" cy="531921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217487" y="3101181"/>
            <a:ext cx="1849987" cy="1549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9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Off-Invoice</a:t>
            </a:r>
            <a:endParaRPr lang="en-US" sz="950" dirty="0"/>
          </a:p>
        </p:txBody>
      </p:sp>
      <p:sp>
        <p:nvSpPr>
          <p:cNvPr id="5" name="Text 2"/>
          <p:cNvSpPr/>
          <p:nvPr/>
        </p:nvSpPr>
        <p:spPr>
          <a:xfrm>
            <a:off x="6217487" y="3303389"/>
            <a:ext cx="5928668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7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Most common — retailer deducts fixed amount from invoice during deal period</a:t>
            </a:r>
            <a:endParaRPr lang="en-US" sz="700" dirty="0"/>
          </a:p>
        </p:txBody>
      </p:sp>
      <p:sp>
        <p:nvSpPr>
          <p:cNvPr id="6" name="Text 3"/>
          <p:cNvSpPr/>
          <p:nvPr/>
        </p:nvSpPr>
        <p:spPr>
          <a:xfrm>
            <a:off x="6217487" y="3464024"/>
            <a:ext cx="1849987" cy="1549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9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Bill-Back</a:t>
            </a:r>
            <a:endParaRPr lang="en-US" sz="950" dirty="0"/>
          </a:p>
        </p:txBody>
      </p:sp>
      <p:sp>
        <p:nvSpPr>
          <p:cNvPr id="7" name="Text 4"/>
          <p:cNvSpPr/>
          <p:nvPr/>
        </p:nvSpPr>
        <p:spPr>
          <a:xfrm>
            <a:off x="6217487" y="3666232"/>
            <a:ext cx="5928668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7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Earned by performing ad or display services on behalf of the manufacturer</a:t>
            </a:r>
            <a:endParaRPr lang="en-US" sz="700" dirty="0"/>
          </a:p>
        </p:txBody>
      </p:sp>
      <p:sp>
        <p:nvSpPr>
          <p:cNvPr id="8" name="Text 5"/>
          <p:cNvSpPr/>
          <p:nvPr/>
        </p:nvSpPr>
        <p:spPr>
          <a:xfrm>
            <a:off x="6217487" y="3826867"/>
            <a:ext cx="1849987" cy="1549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9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Slotting</a:t>
            </a:r>
            <a:endParaRPr lang="en-US" sz="950" dirty="0"/>
          </a:p>
        </p:txBody>
      </p:sp>
      <p:sp>
        <p:nvSpPr>
          <p:cNvPr id="9" name="Text 6"/>
          <p:cNvSpPr/>
          <p:nvPr/>
        </p:nvSpPr>
        <p:spPr>
          <a:xfrm>
            <a:off x="6217487" y="4029075"/>
            <a:ext cx="5928668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7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Fee for warehouse/distribution center slot — typically for new product introductions</a:t>
            </a:r>
            <a:endParaRPr lang="en-US" sz="7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851098"/>
            <a:ext cx="6296860" cy="124043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Forward Buying &amp; Diverting</a:t>
            </a:r>
            <a:endParaRPr lang="en-US" sz="3900" dirty="0"/>
          </a:p>
        </p:txBody>
      </p:sp>
      <p:sp>
        <p:nvSpPr>
          <p:cNvPr id="4" name="Shape 1"/>
          <p:cNvSpPr/>
          <p:nvPr/>
        </p:nvSpPr>
        <p:spPr>
          <a:xfrm>
            <a:off x="661475" y="2374999"/>
            <a:ext cx="3053877" cy="2023864"/>
          </a:xfrm>
          <a:prstGeom prst="roundRect">
            <a:avLst>
              <a:gd name="adj" fmla="val 3923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56832" y="2570361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Forward Buying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856832" y="2993827"/>
            <a:ext cx="2663163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Retailers stockpile product during off-invoice deal periods — shifting future demand to the present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3904359" y="2374999"/>
            <a:ext cx="3053976" cy="2023864"/>
          </a:xfrm>
          <a:prstGeom prst="roundRect">
            <a:avLst>
              <a:gd name="adj" fmla="val 3923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099715" y="2570361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Diverting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4099715" y="2993827"/>
            <a:ext cx="2663262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Retailers buy excess at deal price in one region, then resell at profit in higher-priced regions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661475" y="4587875"/>
            <a:ext cx="6296860" cy="1419027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56832" y="4783237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Solutions</a:t>
            </a:r>
            <a:endParaRPr lang="en-US" sz="1950" dirty="0"/>
          </a:p>
        </p:txBody>
      </p:sp>
      <p:sp>
        <p:nvSpPr>
          <p:cNvPr id="12" name="Text 9"/>
          <p:cNvSpPr/>
          <p:nvPr/>
        </p:nvSpPr>
        <p:spPr>
          <a:xfrm>
            <a:off x="856832" y="5206702"/>
            <a:ext cx="590614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Category management, EDLP, and pay-for-performance (scan-down) programs help reduce both practices</a:t>
            </a:r>
            <a:endParaRPr lang="en-US" sz="145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712516"/>
            <a:ext cx="7235247" cy="620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Other Trade Promotion Tools</a:t>
            </a:r>
            <a:endParaRPr lang="en-US" sz="39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710755"/>
            <a:ext cx="472468" cy="4724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370177" y="2710755"/>
            <a:ext cx="2745215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Cooperative Advertising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1370177" y="3134221"/>
            <a:ext cx="4607504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Manufacturer shares cost of retailer ads featuring the brand</a:t>
            </a:r>
            <a:endParaRPr lang="en-US" sz="14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3915" y="2710755"/>
            <a:ext cx="472468" cy="47248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922617" y="2710755"/>
            <a:ext cx="2945533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Vendor Support Programs</a:t>
            </a:r>
            <a:endParaRPr lang="en-US" sz="1950" dirty="0"/>
          </a:p>
        </p:txBody>
      </p:sp>
      <p:sp>
        <p:nvSpPr>
          <p:cNvPr id="8" name="Text 4"/>
          <p:cNvSpPr/>
          <p:nvPr/>
        </p:nvSpPr>
        <p:spPr>
          <a:xfrm>
            <a:off x="6922617" y="3134221"/>
            <a:ext cx="4607603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Manufacturer provides resources to help retailers sell more effectively</a:t>
            </a:r>
            <a:endParaRPr lang="en-US" sz="14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4117082"/>
            <a:ext cx="472468" cy="47248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370177" y="4117082"/>
            <a:ext cx="3182163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Trade Contests &amp; Incentives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1370177" y="4540548"/>
            <a:ext cx="4607504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Competitions motivating retailers and their staff to push the brand</a:t>
            </a:r>
            <a:endParaRPr lang="en-US" sz="1450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213915" y="4117082"/>
            <a:ext cx="472468" cy="47248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922617" y="4117082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Trade Shows</a:t>
            </a:r>
            <a:endParaRPr lang="en-US" sz="1950" dirty="0"/>
          </a:p>
        </p:txBody>
      </p:sp>
      <p:sp>
        <p:nvSpPr>
          <p:cNvPr id="14" name="Text 8"/>
          <p:cNvSpPr/>
          <p:nvPr/>
        </p:nvSpPr>
        <p:spPr>
          <a:xfrm>
            <a:off x="6922617" y="4540548"/>
            <a:ext cx="4607603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Industry events for launching products and building trade relationships</a:t>
            </a:r>
            <a:endParaRPr lang="en-US" sz="1450" dirty="0"/>
          </a:p>
        </p:txBody>
      </p:sp>
      <p:sp>
        <p:nvSpPr>
          <p:cNvPr id="15" name="Text 9"/>
          <p:cNvSpPr/>
          <p:nvPr/>
        </p:nvSpPr>
        <p:spPr>
          <a:xfrm>
            <a:off x="661475" y="3277791"/>
            <a:ext cx="114783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endParaRPr lang="en-US" sz="14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77056"/>
            <a:ext cx="6883228" cy="5427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4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Digital &amp; AI-Driven Promotions</a:t>
            </a:r>
            <a:endParaRPr lang="en-US" sz="3400" dirty="0"/>
          </a:p>
        </p:txBody>
      </p:sp>
      <p:sp>
        <p:nvSpPr>
          <p:cNvPr id="4" name="Text 1"/>
          <p:cNvSpPr/>
          <p:nvPr/>
        </p:nvSpPr>
        <p:spPr>
          <a:xfrm>
            <a:off x="661475" y="1336774"/>
            <a:ext cx="6296860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Technology is transforming promotional strategies, enabling more precise targeting and personalized consumer engagement.</a:t>
            </a:r>
            <a:endParaRPr lang="en-US" sz="130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1995587"/>
            <a:ext cx="413434" cy="41344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255780" y="1995587"/>
            <a:ext cx="2926086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Personalized Digital Coupons</a:t>
            </a:r>
            <a:endParaRPr lang="en-US" sz="1700" dirty="0"/>
          </a:p>
        </p:txBody>
      </p:sp>
      <p:sp>
        <p:nvSpPr>
          <p:cNvPr id="7" name="Text 3"/>
          <p:cNvSpPr/>
          <p:nvPr/>
        </p:nvSpPr>
        <p:spPr>
          <a:xfrm>
            <a:off x="1255780" y="2353766"/>
            <a:ext cx="5702554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Delivering tailored offers directly to consumers based on their purchasing history and preferences.</a:t>
            </a:r>
            <a:endParaRPr lang="en-US" sz="130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1475" y="3139281"/>
            <a:ext cx="413434" cy="413445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255780" y="3139281"/>
            <a:ext cx="2170753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AI-Powered Targeting</a:t>
            </a:r>
            <a:endParaRPr lang="en-US" sz="1700" dirty="0"/>
          </a:p>
        </p:txBody>
      </p:sp>
      <p:sp>
        <p:nvSpPr>
          <p:cNvPr id="10" name="Text 5"/>
          <p:cNvSpPr/>
          <p:nvPr/>
        </p:nvSpPr>
        <p:spPr>
          <a:xfrm>
            <a:off x="1255780" y="3497461"/>
            <a:ext cx="5702554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Utilizing artificial intelligence to identify high-value segments and predict optimal promotion timing and channels.</a:t>
            </a:r>
            <a:endParaRPr lang="en-US" sz="1300" dirty="0"/>
          </a:p>
        </p:txBody>
      </p:sp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1475" y="4282976"/>
            <a:ext cx="413434" cy="413445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255780" y="4282976"/>
            <a:ext cx="2252805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Retail Media Networks</a:t>
            </a:r>
            <a:endParaRPr lang="en-US" sz="1700" dirty="0"/>
          </a:p>
        </p:txBody>
      </p:sp>
      <p:sp>
        <p:nvSpPr>
          <p:cNvPr id="13" name="Text 7"/>
          <p:cNvSpPr/>
          <p:nvPr/>
        </p:nvSpPr>
        <p:spPr>
          <a:xfrm>
            <a:off x="1255780" y="4641155"/>
            <a:ext cx="5702554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Retailers leveraging their first-party data to offer advertisers targeted ad placements on their platforms.</a:t>
            </a:r>
            <a:endParaRPr lang="en-US" sz="1300" dirty="0"/>
          </a:p>
        </p:txBody>
      </p:sp>
      <p:pic>
        <p:nvPicPr>
          <p:cNvPr id="14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61475" y="5426670"/>
            <a:ext cx="413434" cy="413445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1255780" y="5426670"/>
            <a:ext cx="2651852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Programmatic Trade Deals</a:t>
            </a:r>
            <a:endParaRPr lang="en-US" sz="1700" dirty="0"/>
          </a:p>
        </p:txBody>
      </p:sp>
      <p:sp>
        <p:nvSpPr>
          <p:cNvPr id="16" name="Text 9"/>
          <p:cNvSpPr/>
          <p:nvPr/>
        </p:nvSpPr>
        <p:spPr>
          <a:xfrm>
            <a:off x="1255780" y="5784850"/>
            <a:ext cx="5702554" cy="496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3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Automating the negotiation and execution of trade promotions, optimizing terms based on real-time data and performance.</a:t>
            </a:r>
            <a:endParaRPr lang="en-US" sz="13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593045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9 Empirical Generalizations About Promotions</a:t>
            </a:r>
            <a:endParaRPr lang="en-US" sz="19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26591" y="924322"/>
            <a:ext cx="8138512" cy="598656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483744" y="4320090"/>
            <a:ext cx="2630196" cy="6419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200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Temporary Price Spikes</a:t>
            </a:r>
            <a:endParaRPr lang="en-US" sz="2000" dirty="0"/>
          </a:p>
        </p:txBody>
      </p:sp>
      <p:sp>
        <p:nvSpPr>
          <p:cNvPr id="5" name="Text 2"/>
          <p:cNvSpPr/>
          <p:nvPr/>
        </p:nvSpPr>
        <p:spPr>
          <a:xfrm>
            <a:off x="5516077" y="2744107"/>
            <a:ext cx="2021555" cy="6419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200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Deal Frequency Effects</a:t>
            </a:r>
            <a:endParaRPr lang="en-US" sz="2000" dirty="0"/>
          </a:p>
        </p:txBody>
      </p:sp>
      <p:sp>
        <p:nvSpPr>
          <p:cNvPr id="6" name="Text 3"/>
          <p:cNvSpPr/>
          <p:nvPr/>
        </p:nvSpPr>
        <p:spPr>
          <a:xfrm>
            <a:off x="7885427" y="4298352"/>
            <a:ext cx="1825920" cy="6419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200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Incomplete Pass-Through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5689974" y="5352631"/>
            <a:ext cx="1717235" cy="6419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200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Adverts Drive Traffic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3614076" y="1556515"/>
            <a:ext cx="1499864" cy="9629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2000" b="1" dirty="0">
                <a:solidFill>
                  <a:srgbClr val="FFFFFF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Cross-Category Impact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661475" y="6963966"/>
            <a:ext cx="11478330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7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These research-based conclusions guide how manufacturers and retailers design effective promotion programs.</a:t>
            </a:r>
            <a:endParaRPr lang="en-US" sz="700" dirty="0"/>
          </a:p>
        </p:txBody>
      </p:sp>
      <p:sp>
        <p:nvSpPr>
          <p:cNvPr id="10" name="Text 7"/>
          <p:cNvSpPr/>
          <p:nvPr/>
        </p:nvSpPr>
        <p:spPr>
          <a:xfrm>
            <a:off x="661475" y="3741837"/>
            <a:ext cx="11478330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0000"/>
              </a:lnSpc>
              <a:buNone/>
            </a:pPr>
            <a:endParaRPr lang="en-US" sz="7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11213"/>
            <a:ext cx="10493509" cy="620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Generalizations 1–4: Price &amp; Deal Dynamics</a:t>
            </a:r>
            <a:endParaRPr lang="en-US" sz="39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1809452"/>
            <a:ext cx="5339820" cy="202416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189605" y="1937941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875881" y="2590899"/>
            <a:ext cx="2757915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Short-Term Sales Spikes</a:t>
            </a:r>
            <a:endParaRPr lang="en-US" sz="1950" dirty="0"/>
          </a:p>
        </p:txBody>
      </p:sp>
      <p:sp>
        <p:nvSpPr>
          <p:cNvPr id="6" name="Text 3"/>
          <p:cNvSpPr/>
          <p:nvPr/>
        </p:nvSpPr>
        <p:spPr>
          <a:xfrm>
            <a:off x="875881" y="3014365"/>
            <a:ext cx="4911007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Temporary price cuts substantially boost sales — but often at the expense of pre/post-period purchases</a:t>
            </a:r>
            <a:endParaRPr lang="en-US" sz="145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90301" y="1809452"/>
            <a:ext cx="5339919" cy="202416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718530" y="1937941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2200" dirty="0"/>
          </a:p>
        </p:txBody>
      </p:sp>
      <p:sp>
        <p:nvSpPr>
          <p:cNvPr id="9" name="Text 5"/>
          <p:cNvSpPr/>
          <p:nvPr/>
        </p:nvSpPr>
        <p:spPr>
          <a:xfrm>
            <a:off x="6404708" y="2590899"/>
            <a:ext cx="3454611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Frequent Deals = Lower Spikes</a:t>
            </a:r>
            <a:endParaRPr lang="en-US" sz="1950" dirty="0"/>
          </a:p>
        </p:txBody>
      </p:sp>
      <p:sp>
        <p:nvSpPr>
          <p:cNvPr id="10" name="Text 6"/>
          <p:cNvSpPr/>
          <p:nvPr/>
        </p:nvSpPr>
        <p:spPr>
          <a:xfrm>
            <a:off x="6404708" y="3014365"/>
            <a:ext cx="49111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Consumers anticipate future deals → responsiveness to any single deal diminishes</a:t>
            </a:r>
            <a:endParaRPr lang="en-US" sz="1450" dirty="0"/>
          </a:p>
        </p:txBody>
      </p:sp>
      <p:pic>
        <p:nvPicPr>
          <p:cNvPr id="11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4022626"/>
            <a:ext cx="5339820" cy="2024162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3189605" y="4151114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3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875881" y="4804073"/>
            <a:ext cx="2725868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Reference Price Erosion</a:t>
            </a:r>
            <a:endParaRPr lang="en-US" sz="1950" dirty="0"/>
          </a:p>
        </p:txBody>
      </p:sp>
      <p:sp>
        <p:nvSpPr>
          <p:cNvPr id="14" name="Text 9"/>
          <p:cNvSpPr/>
          <p:nvPr/>
        </p:nvSpPr>
        <p:spPr>
          <a:xfrm>
            <a:off x="875881" y="5227538"/>
            <a:ext cx="4911007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Frequent deals lower consumers' price expectations for the brand</a:t>
            </a:r>
            <a:endParaRPr lang="en-US" sz="1450" dirty="0"/>
          </a:p>
        </p:txBody>
      </p:sp>
      <p:pic>
        <p:nvPicPr>
          <p:cNvPr id="15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190301" y="4022626"/>
            <a:ext cx="5339919" cy="2024162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8718530" y="4151114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2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4</a:t>
            </a:r>
            <a:endParaRPr lang="en-US" sz="2200" dirty="0"/>
          </a:p>
        </p:txBody>
      </p:sp>
      <p:sp>
        <p:nvSpPr>
          <p:cNvPr id="17" name="Text 11"/>
          <p:cNvSpPr/>
          <p:nvPr/>
        </p:nvSpPr>
        <p:spPr>
          <a:xfrm>
            <a:off x="6404708" y="4804073"/>
            <a:ext cx="3344481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Retailer Pass-Through &lt;100%</a:t>
            </a:r>
            <a:endParaRPr lang="en-US" sz="1950" dirty="0"/>
          </a:p>
        </p:txBody>
      </p:sp>
      <p:sp>
        <p:nvSpPr>
          <p:cNvPr id="18" name="Text 12"/>
          <p:cNvSpPr/>
          <p:nvPr/>
        </p:nvSpPr>
        <p:spPr>
          <a:xfrm>
            <a:off x="6404708" y="5227538"/>
            <a:ext cx="49111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Manufacturers' trade discounts are not always passed on to consumers</a:t>
            </a:r>
            <a:endParaRPr lang="en-US" sz="145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131193"/>
            <a:ext cx="9820327" cy="620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Brand vs. Category Effects of Promotions</a:t>
            </a:r>
            <a:endParaRPr lang="en-US" sz="3900" dirty="0"/>
          </a:p>
        </p:txBody>
      </p:sp>
      <p:sp>
        <p:nvSpPr>
          <p:cNvPr id="3" name="Text 1"/>
          <p:cNvSpPr/>
          <p:nvPr/>
        </p:nvSpPr>
        <p:spPr>
          <a:xfrm>
            <a:off x="661475" y="2129433"/>
            <a:ext cx="1086874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Promotions don't just impact sales; they can shift market dynamics. Understanding their true effect requires looking beyond immediate revenue.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1475" y="2946896"/>
            <a:ext cx="3496877" cy="2779911"/>
          </a:xfrm>
          <a:prstGeom prst="roundRect">
            <a:avLst>
              <a:gd name="adj" fmla="val 2856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56832" y="3142258"/>
            <a:ext cx="567021" cy="567035"/>
          </a:xfrm>
          <a:prstGeom prst="ellipse">
            <a:avLst/>
          </a:prstGeom>
          <a:solidFill>
            <a:srgbClr val="007EBD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2800" y="3298130"/>
            <a:ext cx="255085" cy="25509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856832" y="3898305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Brand Switching</a:t>
            </a:r>
            <a:endParaRPr lang="en-US" sz="1950" dirty="0"/>
          </a:p>
        </p:txBody>
      </p:sp>
      <p:sp>
        <p:nvSpPr>
          <p:cNvPr id="8" name="Text 5"/>
          <p:cNvSpPr/>
          <p:nvPr/>
        </p:nvSpPr>
        <p:spPr>
          <a:xfrm>
            <a:off x="856832" y="4321770"/>
            <a:ext cx="310616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Consumers shift from competing brands to the promoted product, gaining market share from rivals.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4347359" y="2946896"/>
            <a:ext cx="3496877" cy="2779911"/>
          </a:xfrm>
          <a:prstGeom prst="roundRect">
            <a:avLst>
              <a:gd name="adj" fmla="val 2856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4542716" y="3142258"/>
            <a:ext cx="567021" cy="567035"/>
          </a:xfrm>
          <a:prstGeom prst="ellipse">
            <a:avLst/>
          </a:prstGeom>
          <a:solidFill>
            <a:srgbClr val="007EBD"/>
          </a:solidFill>
          <a:ln/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98684" y="3298130"/>
            <a:ext cx="255085" cy="255091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4542716" y="3898305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Category Expansion</a:t>
            </a:r>
            <a:endParaRPr lang="en-US" sz="1950" dirty="0"/>
          </a:p>
        </p:txBody>
      </p:sp>
      <p:sp>
        <p:nvSpPr>
          <p:cNvPr id="13" name="Text 9"/>
          <p:cNvSpPr/>
          <p:nvPr/>
        </p:nvSpPr>
        <p:spPr>
          <a:xfrm>
            <a:off x="4542716" y="4321770"/>
            <a:ext cx="310616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Promotions attract new buyers to the category or encourage existing users to consume more, expanding the total market size.</a:t>
            </a:r>
            <a:endParaRPr lang="en-US" sz="1450" dirty="0"/>
          </a:p>
        </p:txBody>
      </p:sp>
      <p:sp>
        <p:nvSpPr>
          <p:cNvPr id="14" name="Shape 10"/>
          <p:cNvSpPr/>
          <p:nvPr/>
        </p:nvSpPr>
        <p:spPr>
          <a:xfrm>
            <a:off x="8033244" y="2946896"/>
            <a:ext cx="3496877" cy="2779911"/>
          </a:xfrm>
          <a:prstGeom prst="roundRect">
            <a:avLst>
              <a:gd name="adj" fmla="val 2856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8228600" y="3142258"/>
            <a:ext cx="567021" cy="567035"/>
          </a:xfrm>
          <a:prstGeom prst="ellipse">
            <a:avLst/>
          </a:prstGeom>
          <a:solidFill>
            <a:srgbClr val="007EBD"/>
          </a:solidFill>
          <a:ln/>
        </p:spPr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384568" y="3298130"/>
            <a:ext cx="255085" cy="255091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8228600" y="3898305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Cannibalization</a:t>
            </a:r>
            <a:endParaRPr lang="en-US" sz="1950" dirty="0"/>
          </a:p>
        </p:txBody>
      </p:sp>
      <p:sp>
        <p:nvSpPr>
          <p:cNvPr id="18" name="Text 13"/>
          <p:cNvSpPr/>
          <p:nvPr/>
        </p:nvSpPr>
        <p:spPr>
          <a:xfrm>
            <a:off x="8228600" y="4321770"/>
            <a:ext cx="310616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The promotion draws sales away from the brand's own full-price products, potentially eroding profit margins.</a:t>
            </a:r>
            <a:endParaRPr lang="en-US" sz="1450" dirty="0"/>
          </a:p>
        </p:txBody>
      </p:sp>
      <p:sp>
        <p:nvSpPr>
          <p:cNvPr id="19" name="Text 14"/>
          <p:cNvSpPr/>
          <p:nvPr/>
        </p:nvSpPr>
        <p:spPr>
          <a:xfrm>
            <a:off x="661475" y="1302643"/>
            <a:ext cx="10868745" cy="44227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33000"/>
              </a:lnSpc>
              <a:spcAft>
                <a:spcPts val="4050"/>
              </a:spcAft>
              <a:buNone/>
            </a:pPr>
            <a:endParaRPr lang="en-US" sz="1450" dirty="0"/>
          </a:p>
          <a:p>
            <a:pPr algn="l" indent="0" marL="0">
              <a:lnSpc>
                <a:spcPct val="133000"/>
              </a:lnSpc>
              <a:spcAft>
                <a:spcPts val="4050"/>
              </a:spcAft>
              <a:buNone/>
            </a:pPr>
            <a:endParaRPr lang="en-US" sz="1450" dirty="0"/>
          </a:p>
          <a:p>
            <a:pPr algn="l" indent="0" marL="0">
              <a:lnSpc>
                <a:spcPct val="133000"/>
              </a:lnSpc>
              <a:spcAft>
                <a:spcPts val="4050"/>
              </a:spcAft>
              <a:buNone/>
            </a:pPr>
            <a:endParaRPr lang="en-US" sz="1450" dirty="0"/>
          </a:p>
          <a:p>
            <a:pPr algn="l" indent="0" marL="0">
              <a:lnSpc>
                <a:spcPct val="133000"/>
              </a:lnSpc>
              <a:spcAft>
                <a:spcPts val="4050"/>
              </a:spcAft>
              <a:buNone/>
            </a:pPr>
            <a:endParaRPr lang="en-US" sz="1450" dirty="0"/>
          </a:p>
          <a:p>
            <a:pPr algn="l" indent="0" marL="0">
              <a:lnSpc>
                <a:spcPct val="133000"/>
              </a:lnSpc>
              <a:spcAft>
                <a:spcPts val="4050"/>
              </a:spcAft>
              <a:buNone/>
            </a:pPr>
            <a:endParaRPr lang="en-US" sz="1450" dirty="0"/>
          </a:p>
          <a:p>
            <a:pPr algn="l" indent="0" marL="0">
              <a:lnSpc>
                <a:spcPct val="133000"/>
              </a:lnSpc>
              <a:spcAft>
                <a:spcPts val="4050"/>
              </a:spcAft>
              <a:buNone/>
            </a:pPr>
            <a:endParaRPr lang="en-US" sz="1450" dirty="0"/>
          </a:p>
          <a:p>
            <a:pPr algn="l" indent="0" marL="0">
              <a:lnSpc>
                <a:spcPct val="133000"/>
              </a:lnSpc>
              <a:spcAft>
                <a:spcPts val="4050"/>
              </a:spcAft>
              <a:buNone/>
            </a:pPr>
            <a:endParaRPr lang="en-US" sz="1450" dirty="0"/>
          </a:p>
          <a:p>
            <a:pPr algn="l" indent="0" marL="0">
              <a:lnSpc>
                <a:spcPct val="133000"/>
              </a:lnSpc>
              <a:spcAft>
                <a:spcPts val="4050"/>
              </a:spcAft>
              <a:buNone/>
            </a:pPr>
            <a:endParaRPr lang="en-US" sz="145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62769"/>
            <a:ext cx="9777664" cy="4942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1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Generalizations 5–9: Market &amp; Competitive Effects</a:t>
            </a:r>
            <a:endParaRPr lang="en-US" sz="31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1296988"/>
            <a:ext cx="10868745" cy="90368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65563" y="1607641"/>
            <a:ext cx="225915" cy="28237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1402918" y="1466652"/>
            <a:ext cx="2820520" cy="2471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High-Share Brands Less Elastic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1402918" y="1785739"/>
            <a:ext cx="9957642" cy="2164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Market leaders gain proportionally less from deals than smaller brands</a:t>
            </a:r>
            <a:endParaRPr lang="en-US" sz="115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2320627"/>
            <a:ext cx="10868745" cy="903684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65563" y="2631281"/>
            <a:ext cx="225915" cy="28237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1750" dirty="0"/>
          </a:p>
        </p:txBody>
      </p:sp>
      <p:sp>
        <p:nvSpPr>
          <p:cNvPr id="9" name="Text 5"/>
          <p:cNvSpPr/>
          <p:nvPr/>
        </p:nvSpPr>
        <p:spPr>
          <a:xfrm>
            <a:off x="1402918" y="2490291"/>
            <a:ext cx="3289118" cy="2471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Advertised Promotions Drive Traffic</a:t>
            </a:r>
            <a:endParaRPr lang="en-US" sz="1550" dirty="0"/>
          </a:p>
        </p:txBody>
      </p:sp>
      <p:sp>
        <p:nvSpPr>
          <p:cNvPr id="10" name="Text 6"/>
          <p:cNvSpPr/>
          <p:nvPr/>
        </p:nvSpPr>
        <p:spPr>
          <a:xfrm>
            <a:off x="1402918" y="2809379"/>
            <a:ext cx="9957642" cy="2164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Consumers switch stores temporarily to chase attractive advertised deals</a:t>
            </a:r>
            <a:endParaRPr lang="en-US" sz="1150" dirty="0"/>
          </a:p>
        </p:txBody>
      </p:sp>
      <p:pic>
        <p:nvPicPr>
          <p:cNvPr id="11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3344267"/>
            <a:ext cx="10868745" cy="903684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865563" y="3654921"/>
            <a:ext cx="225915" cy="28237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3</a:t>
            </a:r>
            <a:endParaRPr lang="en-US" sz="1750" dirty="0"/>
          </a:p>
        </p:txBody>
      </p:sp>
      <p:sp>
        <p:nvSpPr>
          <p:cNvPr id="13" name="Text 8"/>
          <p:cNvSpPr/>
          <p:nvPr/>
        </p:nvSpPr>
        <p:spPr>
          <a:xfrm>
            <a:off x="1402918" y="3513931"/>
            <a:ext cx="2227405" cy="2471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Ads + Displays = Synergy</a:t>
            </a:r>
            <a:endParaRPr lang="en-US" sz="1550" dirty="0"/>
          </a:p>
        </p:txBody>
      </p:sp>
      <p:sp>
        <p:nvSpPr>
          <p:cNvPr id="14" name="Text 9"/>
          <p:cNvSpPr/>
          <p:nvPr/>
        </p:nvSpPr>
        <p:spPr>
          <a:xfrm>
            <a:off x="1402918" y="3833019"/>
            <a:ext cx="9957642" cy="2164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Price deal + feature ad + special display = substantially greater sales lift</a:t>
            </a:r>
            <a:endParaRPr lang="en-US" sz="1150" dirty="0"/>
          </a:p>
        </p:txBody>
      </p:sp>
      <p:pic>
        <p:nvPicPr>
          <p:cNvPr id="15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1475" y="4367907"/>
            <a:ext cx="10868745" cy="903684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865563" y="4678561"/>
            <a:ext cx="225915" cy="28237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4</a:t>
            </a:r>
            <a:endParaRPr lang="en-US" sz="1750" dirty="0"/>
          </a:p>
        </p:txBody>
      </p:sp>
      <p:sp>
        <p:nvSpPr>
          <p:cNvPr id="17" name="Text 11"/>
          <p:cNvSpPr/>
          <p:nvPr/>
        </p:nvSpPr>
        <p:spPr>
          <a:xfrm>
            <a:off x="1402918" y="4537571"/>
            <a:ext cx="2042665" cy="2471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Cross-Category Effects</a:t>
            </a:r>
            <a:endParaRPr lang="en-US" sz="1550" dirty="0"/>
          </a:p>
        </p:txBody>
      </p:sp>
      <p:sp>
        <p:nvSpPr>
          <p:cNvPr id="18" name="Text 12"/>
          <p:cNvSpPr/>
          <p:nvPr/>
        </p:nvSpPr>
        <p:spPr>
          <a:xfrm>
            <a:off x="1402918" y="4856659"/>
            <a:ext cx="9957642" cy="2164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Promoting one brand affects sales in complementary and competitive categories</a:t>
            </a:r>
            <a:endParaRPr lang="en-US" sz="1150" dirty="0"/>
          </a:p>
        </p:txBody>
      </p:sp>
      <p:pic>
        <p:nvPicPr>
          <p:cNvPr id="19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61475" y="5391547"/>
            <a:ext cx="10868745" cy="903684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865563" y="5702201"/>
            <a:ext cx="225915" cy="282377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5</a:t>
            </a:r>
            <a:endParaRPr lang="en-US" sz="1750" dirty="0"/>
          </a:p>
        </p:txBody>
      </p:sp>
      <p:sp>
        <p:nvSpPr>
          <p:cNvPr id="21" name="Text 14"/>
          <p:cNvSpPr/>
          <p:nvPr/>
        </p:nvSpPr>
        <p:spPr>
          <a:xfrm>
            <a:off x="1402918" y="5561211"/>
            <a:ext cx="2478224" cy="2471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Asymmetric Quality Effects</a:t>
            </a:r>
            <a:endParaRPr lang="en-US" sz="1550" dirty="0"/>
          </a:p>
        </p:txBody>
      </p:sp>
      <p:sp>
        <p:nvSpPr>
          <p:cNvPr id="22" name="Text 15"/>
          <p:cNvSpPr/>
          <p:nvPr/>
        </p:nvSpPr>
        <p:spPr>
          <a:xfrm>
            <a:off x="1402918" y="5880298"/>
            <a:ext cx="9957642" cy="2164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Promoting a higher-quality brand steals switchers from lower-quality brands — not vice versa</a:t>
            </a:r>
            <a:endParaRPr lang="en-US" sz="1150" dirty="0"/>
          </a:p>
        </p:txBody>
      </p:sp>
      <p:sp>
        <p:nvSpPr>
          <p:cNvPr id="23" name="Text 16"/>
          <p:cNvSpPr/>
          <p:nvPr/>
        </p:nvSpPr>
        <p:spPr>
          <a:xfrm>
            <a:off x="661475" y="3320752"/>
            <a:ext cx="11478330" cy="2164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0000"/>
              </a:lnSpc>
              <a:buNone/>
            </a:pPr>
            <a:endParaRPr lang="en-US" sz="115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62967"/>
            <a:ext cx="6296860" cy="930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Integrating Promotions with the Marketing Mix</a:t>
            </a:r>
            <a:endParaRPr lang="en-US" sz="2900" dirty="0"/>
          </a:p>
        </p:txBody>
      </p:sp>
      <p:sp>
        <p:nvSpPr>
          <p:cNvPr id="4" name="Text 1"/>
          <p:cNvSpPr/>
          <p:nvPr/>
        </p:nvSpPr>
        <p:spPr>
          <a:xfrm>
            <a:off x="661475" y="1652687"/>
            <a:ext cx="6296860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Effective sales promotions don't operate in a vacuum. They must align seamlessly with your overall marketing strategy to avoid siloed thinking and maximize impact.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847307" y="2742803"/>
            <a:ext cx="1860603" cy="2324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Integrated Strategy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661475" y="3038971"/>
            <a:ext cx="2046435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r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All elements work in harmony for unified market impact.</a:t>
            </a:r>
            <a:endParaRPr lang="en-US" sz="110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7910" y="3130054"/>
            <a:ext cx="2203891" cy="2203946"/>
          </a:xfrm>
          <a:prstGeom prst="rect">
            <a:avLst/>
          </a:prstGeom>
        </p:spPr>
      </p:pic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51019" y="3798689"/>
            <a:ext cx="199325" cy="19933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911801" y="2169120"/>
            <a:ext cx="1860603" cy="2324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Pricing Alignment</a:t>
            </a:r>
            <a:endParaRPr lang="en-US" sz="1450" dirty="0"/>
          </a:p>
        </p:txBody>
      </p:sp>
      <p:sp>
        <p:nvSpPr>
          <p:cNvPr id="10" name="Text 5"/>
          <p:cNvSpPr/>
          <p:nvPr/>
        </p:nvSpPr>
        <p:spPr>
          <a:xfrm>
            <a:off x="4911801" y="2465288"/>
            <a:ext cx="2046534" cy="7937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Promotions reinforce, not undermine, the perceived value and premium positioning of your brand.</a:t>
            </a:r>
            <a:endParaRPr lang="en-US" sz="1100" dirty="0"/>
          </a:p>
        </p:txBody>
      </p:sp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7910" y="3130054"/>
            <a:ext cx="2203891" cy="2203946"/>
          </a:xfrm>
          <a:prstGeom prst="rect">
            <a:avLst/>
          </a:prstGeom>
        </p:spPr>
      </p:pic>
      <p:pic>
        <p:nvPicPr>
          <p:cNvPr id="12" name="Image 4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885507" y="3592513"/>
            <a:ext cx="199325" cy="199330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5195261" y="3471664"/>
            <a:ext cx="1763073" cy="2324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Advertising Synergy</a:t>
            </a:r>
            <a:endParaRPr lang="en-US" sz="1450" dirty="0"/>
          </a:p>
        </p:txBody>
      </p:sp>
      <p:sp>
        <p:nvSpPr>
          <p:cNvPr id="14" name="Text 7"/>
          <p:cNvSpPr/>
          <p:nvPr/>
        </p:nvSpPr>
        <p:spPr>
          <a:xfrm>
            <a:off x="5195261" y="3767832"/>
            <a:ext cx="1763073" cy="99218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Promotional messages amplify and support ongoing advertising campaigns and brand narratives.</a:t>
            </a:r>
            <a:endParaRPr lang="en-US" sz="1100" dirty="0"/>
          </a:p>
        </p:txBody>
      </p:sp>
      <p:pic>
        <p:nvPicPr>
          <p:cNvPr id="15" name="Image 5" descr="preencoded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07910" y="3130054"/>
            <a:ext cx="2203891" cy="2203946"/>
          </a:xfrm>
          <a:prstGeom prst="rect">
            <a:avLst/>
          </a:prstGeom>
        </p:spPr>
      </p:pic>
      <p:pic>
        <p:nvPicPr>
          <p:cNvPr id="16" name="Image 6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277610" y="4132263"/>
            <a:ext cx="199325" cy="199330"/>
          </a:xfrm>
          <a:prstGeom prst="rect">
            <a:avLst/>
          </a:prstGeom>
        </p:spPr>
      </p:pic>
      <p:sp>
        <p:nvSpPr>
          <p:cNvPr id="17" name="Text 8"/>
          <p:cNvSpPr/>
          <p:nvPr/>
        </p:nvSpPr>
        <p:spPr>
          <a:xfrm>
            <a:off x="4911801" y="4972645"/>
            <a:ext cx="2046534" cy="46493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Distribution Coordination</a:t>
            </a:r>
            <a:endParaRPr lang="en-US" sz="1450" dirty="0"/>
          </a:p>
        </p:txBody>
      </p:sp>
      <p:sp>
        <p:nvSpPr>
          <p:cNvPr id="18" name="Text 9"/>
          <p:cNvSpPr/>
          <p:nvPr/>
        </p:nvSpPr>
        <p:spPr>
          <a:xfrm>
            <a:off x="4911801" y="5501283"/>
            <a:ext cx="2046534" cy="7937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Ensure promotional stock is available where and when consumers expect it, across all channels.</a:t>
            </a:r>
            <a:endParaRPr lang="en-US" sz="1100" dirty="0"/>
          </a:p>
        </p:txBody>
      </p:sp>
      <p:pic>
        <p:nvPicPr>
          <p:cNvPr id="19" name="Image 7" descr="preencoded.png">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07910" y="3130054"/>
            <a:ext cx="2203891" cy="2203946"/>
          </a:xfrm>
          <a:prstGeom prst="rect">
            <a:avLst/>
          </a:prstGeom>
        </p:spPr>
      </p:pic>
      <p:pic>
        <p:nvPicPr>
          <p:cNvPr id="20" name="Image 8" descr="preencoded.png">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885507" y="4672013"/>
            <a:ext cx="199325" cy="199330"/>
          </a:xfrm>
          <a:prstGeom prst="rect">
            <a:avLst/>
          </a:prstGeom>
        </p:spPr>
      </p:pic>
      <p:sp>
        <p:nvSpPr>
          <p:cNvPr id="21" name="Text 10"/>
          <p:cNvSpPr/>
          <p:nvPr/>
        </p:nvSpPr>
        <p:spPr>
          <a:xfrm>
            <a:off x="847307" y="4713585"/>
            <a:ext cx="1860603" cy="2324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r" indent="0" marL="0">
              <a:lnSpc>
                <a:spcPct val="104000"/>
              </a:lnSpc>
              <a:buNone/>
            </a:pPr>
            <a:r>
              <a:rPr lang="en-US" sz="14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Product Lifecycle Fit</a:t>
            </a:r>
            <a:endParaRPr lang="en-US" sz="1450" dirty="0"/>
          </a:p>
        </p:txBody>
      </p:sp>
      <p:sp>
        <p:nvSpPr>
          <p:cNvPr id="22" name="Text 11"/>
          <p:cNvSpPr/>
          <p:nvPr/>
        </p:nvSpPr>
        <p:spPr>
          <a:xfrm>
            <a:off x="661475" y="5009753"/>
            <a:ext cx="2046435" cy="7937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r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Promotions are tailored to the specific stage of the product lifecycle, from launch to maturity.</a:t>
            </a:r>
            <a:endParaRPr lang="en-US" sz="1100" dirty="0"/>
          </a:p>
        </p:txBody>
      </p:sp>
      <p:pic>
        <p:nvPicPr>
          <p:cNvPr id="23" name="Image 9" descr="preencoded.png">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07910" y="3130054"/>
            <a:ext cx="2203891" cy="2203946"/>
          </a:xfrm>
          <a:prstGeom prst="rect">
            <a:avLst/>
          </a:prstGeom>
        </p:spPr>
      </p:pic>
      <p:pic>
        <p:nvPicPr>
          <p:cNvPr id="24" name="Image 10" descr="preencoded.png">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251019" y="4465836"/>
            <a:ext cx="199325" cy="19933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59135"/>
            <a:ext cx="5571291" cy="620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Key Terms to Know</a:t>
            </a:r>
            <a:endParaRPr lang="en-US" sz="39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36075" y="1950045"/>
            <a:ext cx="2509179" cy="176718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01281" y="1975445"/>
            <a:ext cx="224397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Sales Promotion</a:t>
            </a:r>
            <a:endParaRPr lang="en-US" sz="1950" dirty="0"/>
          </a:p>
        </p:txBody>
      </p:sp>
      <p:sp>
        <p:nvSpPr>
          <p:cNvPr id="5" name="Text 2"/>
          <p:cNvSpPr/>
          <p:nvPr/>
        </p:nvSpPr>
        <p:spPr>
          <a:xfrm>
            <a:off x="901281" y="2474516"/>
            <a:ext cx="224397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Short-term incentives targeting consumers, trade, or sales force</a:t>
            </a:r>
            <a:endParaRPr lang="en-US" sz="14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56089" y="1950045"/>
            <a:ext cx="2509179" cy="176718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3621295" y="1975445"/>
            <a:ext cx="2243974" cy="6201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Push vs. Pull Strategy</a:t>
            </a:r>
            <a:endParaRPr lang="en-US" sz="1950" dirty="0"/>
          </a:p>
        </p:txBody>
      </p:sp>
      <p:sp>
        <p:nvSpPr>
          <p:cNvPr id="8" name="Text 4"/>
          <p:cNvSpPr/>
          <p:nvPr/>
        </p:nvSpPr>
        <p:spPr>
          <a:xfrm>
            <a:off x="3621295" y="2784574"/>
            <a:ext cx="224397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Push = manufacturer → trade; Pull = consumer demand → retailer</a:t>
            </a:r>
            <a:endParaRPr lang="en-US" sz="14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36075" y="4044454"/>
            <a:ext cx="2509179" cy="1767185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901281" y="4069854"/>
            <a:ext cx="2243974" cy="6201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Off-Invoice Allowance</a:t>
            </a:r>
            <a:endParaRPr lang="en-US" sz="1950" dirty="0"/>
          </a:p>
        </p:txBody>
      </p:sp>
      <p:sp>
        <p:nvSpPr>
          <p:cNvPr id="11" name="Text 6"/>
          <p:cNvSpPr/>
          <p:nvPr/>
        </p:nvSpPr>
        <p:spPr>
          <a:xfrm>
            <a:off x="901281" y="4878983"/>
            <a:ext cx="224397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Temporary price reduction deducted directly from invoice</a:t>
            </a:r>
            <a:endParaRPr lang="en-US" sz="1450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356089" y="4044454"/>
            <a:ext cx="2509179" cy="1767185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3621295" y="4069854"/>
            <a:ext cx="224397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Slotting Allowance</a:t>
            </a:r>
            <a:endParaRPr lang="en-US" sz="1950" dirty="0"/>
          </a:p>
        </p:txBody>
      </p:sp>
      <p:sp>
        <p:nvSpPr>
          <p:cNvPr id="14" name="Text 8"/>
          <p:cNvSpPr/>
          <p:nvPr/>
        </p:nvSpPr>
        <p:spPr>
          <a:xfrm>
            <a:off x="3621295" y="4568924"/>
            <a:ext cx="224397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Fee paid for warehouse/shelf slot — especially for new products</a:t>
            </a:r>
            <a:endParaRPr lang="en-US" sz="1450" dirty="0"/>
          </a:p>
        </p:txBody>
      </p:sp>
      <p:pic>
        <p:nvPicPr>
          <p:cNvPr id="15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307377" y="1950045"/>
            <a:ext cx="2509179" cy="1767185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6572582" y="1975445"/>
            <a:ext cx="2243974" cy="6201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Retail Digital Media Network</a:t>
            </a:r>
            <a:endParaRPr lang="en-US" sz="1950" dirty="0"/>
          </a:p>
        </p:txBody>
      </p:sp>
      <p:sp>
        <p:nvSpPr>
          <p:cNvPr id="17" name="Text 10"/>
          <p:cNvSpPr/>
          <p:nvPr/>
        </p:nvSpPr>
        <p:spPr>
          <a:xfrm>
            <a:off x="6572582" y="2784574"/>
            <a:ext cx="224397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Retailer-owned ad platform using direct shopper data</a:t>
            </a:r>
            <a:endParaRPr lang="en-US" sz="1450" dirty="0"/>
          </a:p>
        </p:txBody>
      </p:sp>
      <p:pic>
        <p:nvPicPr>
          <p:cNvPr id="18" name="Image 5" descr="preencoded.png">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027391" y="1950045"/>
            <a:ext cx="2509179" cy="1767185"/>
          </a:xfrm>
          <a:prstGeom prst="rect">
            <a:avLst/>
          </a:prstGeom>
        </p:spPr>
      </p:pic>
      <p:sp>
        <p:nvSpPr>
          <p:cNvPr id="19" name="Text 11"/>
          <p:cNvSpPr/>
          <p:nvPr/>
        </p:nvSpPr>
        <p:spPr>
          <a:xfrm>
            <a:off x="9292596" y="1975445"/>
            <a:ext cx="224397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Deal</a:t>
            </a:r>
            <a:endParaRPr lang="en-US" sz="1950" dirty="0"/>
          </a:p>
        </p:txBody>
      </p:sp>
      <p:sp>
        <p:nvSpPr>
          <p:cNvPr id="20" name="Text 12"/>
          <p:cNvSpPr/>
          <p:nvPr/>
        </p:nvSpPr>
        <p:spPr>
          <a:xfrm>
            <a:off x="9292596" y="2474516"/>
            <a:ext cx="224397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Any promotion delivering a price reduction to consumers</a:t>
            </a:r>
            <a:endParaRPr lang="en-US" sz="1450" dirty="0"/>
          </a:p>
        </p:txBody>
      </p:sp>
      <p:pic>
        <p:nvPicPr>
          <p:cNvPr id="21" name="Image 6" descr="preencoded.png">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307377" y="4044454"/>
            <a:ext cx="2509179" cy="1767185"/>
          </a:xfrm>
          <a:prstGeom prst="rect">
            <a:avLst/>
          </a:prstGeom>
        </p:spPr>
      </p:pic>
      <p:sp>
        <p:nvSpPr>
          <p:cNvPr id="22" name="Text 13"/>
          <p:cNvSpPr/>
          <p:nvPr/>
        </p:nvSpPr>
        <p:spPr>
          <a:xfrm>
            <a:off x="6572582" y="4069854"/>
            <a:ext cx="2243974" cy="62011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Forward Buying / Diverting</a:t>
            </a:r>
            <a:endParaRPr lang="en-US" sz="1950" dirty="0"/>
          </a:p>
        </p:txBody>
      </p:sp>
      <p:sp>
        <p:nvSpPr>
          <p:cNvPr id="23" name="Text 14"/>
          <p:cNvSpPr/>
          <p:nvPr/>
        </p:nvSpPr>
        <p:spPr>
          <a:xfrm>
            <a:off x="6572582" y="4878983"/>
            <a:ext cx="224397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Stockpiling or reselling excess deal inventory for profit</a:t>
            </a:r>
            <a:endParaRPr lang="en-US" sz="1450" dirty="0"/>
          </a:p>
        </p:txBody>
      </p:sp>
      <p:pic>
        <p:nvPicPr>
          <p:cNvPr id="24" name="Image 7" descr="preencoded.png">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9027391" y="4044454"/>
            <a:ext cx="2509179" cy="1767185"/>
          </a:xfrm>
          <a:prstGeom prst="rect">
            <a:avLst/>
          </a:prstGeom>
        </p:spPr>
      </p:pic>
      <p:sp>
        <p:nvSpPr>
          <p:cNvPr id="25" name="Text 15"/>
          <p:cNvSpPr/>
          <p:nvPr/>
        </p:nvSpPr>
        <p:spPr>
          <a:xfrm>
            <a:off x="9292596" y="4069854"/>
            <a:ext cx="224397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EDLP</a:t>
            </a:r>
            <a:endParaRPr lang="en-US" sz="1950" dirty="0"/>
          </a:p>
        </p:txBody>
      </p:sp>
      <p:sp>
        <p:nvSpPr>
          <p:cNvPr id="26" name="Text 16"/>
          <p:cNvSpPr/>
          <p:nvPr/>
        </p:nvSpPr>
        <p:spPr>
          <a:xfrm>
            <a:off x="9292596" y="4568924"/>
            <a:ext cx="224397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Everyday Low Pricing — consistent low price replacing periodic deals</a:t>
            </a:r>
            <a:endParaRPr lang="en-US" sz="145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265138"/>
            <a:ext cx="5571291" cy="620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Lecture 12 Summary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661475" y="2263378"/>
            <a:ext cx="3496877" cy="1721445"/>
          </a:xfrm>
          <a:prstGeom prst="roundRect">
            <a:avLst>
              <a:gd name="adj" fmla="val 4612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56832" y="2458740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Nature of Promotions</a:t>
            </a:r>
            <a:endParaRPr lang="en-US" sz="1950" dirty="0"/>
          </a:p>
        </p:txBody>
      </p:sp>
      <p:sp>
        <p:nvSpPr>
          <p:cNvPr id="5" name="Text 3"/>
          <p:cNvSpPr/>
          <p:nvPr/>
        </p:nvSpPr>
        <p:spPr>
          <a:xfrm>
            <a:off x="856832" y="2882205"/>
            <a:ext cx="310616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Short-term behavioral tools targeting trade, consumers &amp; sales force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4347359" y="2263378"/>
            <a:ext cx="3496877" cy="1721445"/>
          </a:xfrm>
          <a:prstGeom prst="roundRect">
            <a:avLst>
              <a:gd name="adj" fmla="val 4612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42716" y="2458740"/>
            <a:ext cx="2945533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Shift to Trade Promotions</a:t>
            </a:r>
            <a:endParaRPr lang="en-US" sz="1950" dirty="0"/>
          </a:p>
        </p:txBody>
      </p:sp>
      <p:sp>
        <p:nvSpPr>
          <p:cNvPr id="8" name="Text 6"/>
          <p:cNvSpPr/>
          <p:nvPr/>
        </p:nvSpPr>
        <p:spPr>
          <a:xfrm>
            <a:off x="4542716" y="2882205"/>
            <a:ext cx="310616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Driven by retailer power, brand parity, loyalty decline &amp; short-term reward structures</a:t>
            </a:r>
            <a:endParaRPr lang="en-US" sz="1450" dirty="0"/>
          </a:p>
        </p:txBody>
      </p:sp>
      <p:sp>
        <p:nvSpPr>
          <p:cNvPr id="9" name="Shape 7"/>
          <p:cNvSpPr/>
          <p:nvPr/>
        </p:nvSpPr>
        <p:spPr>
          <a:xfrm>
            <a:off x="8033244" y="2263378"/>
            <a:ext cx="3496877" cy="1721445"/>
          </a:xfrm>
          <a:prstGeom prst="roundRect">
            <a:avLst>
              <a:gd name="adj" fmla="val 4612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228600" y="2458740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Can vs. Cannot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8228600" y="2882205"/>
            <a:ext cx="3106164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Promotions drive trial &amp; shelf space — but cannot fix weak brands or build lasting loyalty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661475" y="4173835"/>
            <a:ext cx="5339820" cy="1419027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56832" y="4369197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Trade Allowances</a:t>
            </a:r>
            <a:endParaRPr lang="en-US" sz="1950" dirty="0"/>
          </a:p>
        </p:txBody>
      </p:sp>
      <p:sp>
        <p:nvSpPr>
          <p:cNvPr id="14" name="Text 12"/>
          <p:cNvSpPr/>
          <p:nvPr/>
        </p:nvSpPr>
        <p:spPr>
          <a:xfrm>
            <a:off x="856832" y="4792662"/>
            <a:ext cx="49491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Off-invoice, bill-back &amp; slotting — each with distinct mechanics and trade-offs</a:t>
            </a:r>
            <a:endParaRPr lang="en-US" sz="1450" dirty="0"/>
          </a:p>
        </p:txBody>
      </p:sp>
      <p:sp>
        <p:nvSpPr>
          <p:cNvPr id="15" name="Shape 13"/>
          <p:cNvSpPr/>
          <p:nvPr/>
        </p:nvSpPr>
        <p:spPr>
          <a:xfrm>
            <a:off x="6190301" y="4173835"/>
            <a:ext cx="5339820" cy="1419027"/>
          </a:xfrm>
          <a:prstGeom prst="roundRect">
            <a:avLst>
              <a:gd name="adj" fmla="val 5595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385658" y="4369197"/>
            <a:ext cx="2480804" cy="3100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9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9 Generalizations</a:t>
            </a:r>
            <a:endParaRPr lang="en-US" sz="1950" dirty="0"/>
          </a:p>
        </p:txBody>
      </p:sp>
      <p:sp>
        <p:nvSpPr>
          <p:cNvPr id="17" name="Text 15"/>
          <p:cNvSpPr/>
          <p:nvPr/>
        </p:nvSpPr>
        <p:spPr>
          <a:xfrm>
            <a:off x="6385658" y="4792662"/>
            <a:ext cx="49491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Research-backed principles guiding effective promotion design and investment</a:t>
            </a:r>
            <a:endParaRPr lang="en-US" sz="1450" dirty="0"/>
          </a:p>
        </p:txBody>
      </p:sp>
      <p:sp>
        <p:nvSpPr>
          <p:cNvPr id="18" name="Text 16"/>
          <p:cNvSpPr/>
          <p:nvPr/>
        </p:nvSpPr>
        <p:spPr>
          <a:xfrm>
            <a:off x="661475" y="3277791"/>
            <a:ext cx="114783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endParaRPr lang="en-US" sz="145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27869"/>
            <a:ext cx="7171253" cy="6202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900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Review Questions: Lecture 12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661475" y="1726109"/>
            <a:ext cx="425241" cy="42525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725271" y="1752699"/>
            <a:ext cx="29764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2300" dirty="0"/>
          </a:p>
        </p:txBody>
      </p:sp>
      <p:sp>
        <p:nvSpPr>
          <p:cNvPr id="5" name="Text 3"/>
          <p:cNvSpPr/>
          <p:nvPr/>
        </p:nvSpPr>
        <p:spPr>
          <a:xfrm>
            <a:off x="1275723" y="1787525"/>
            <a:ext cx="4701958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What is the difference between consumer promotions and trade promotions? Give two examples of each.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6213915" y="1726109"/>
            <a:ext cx="425241" cy="42525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277711" y="1752699"/>
            <a:ext cx="29764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2300" dirty="0"/>
          </a:p>
        </p:txBody>
      </p:sp>
      <p:sp>
        <p:nvSpPr>
          <p:cNvPr id="8" name="Text 6"/>
          <p:cNvSpPr/>
          <p:nvPr/>
        </p:nvSpPr>
        <p:spPr>
          <a:xfrm>
            <a:off x="6828163" y="1787525"/>
            <a:ext cx="4702057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Identify and explain three reasons why marketing budgets have shifted toward trade promotions over the past few decades.</a:t>
            </a:r>
            <a:endParaRPr lang="en-US" sz="1450" dirty="0"/>
          </a:p>
        </p:txBody>
      </p:sp>
      <p:sp>
        <p:nvSpPr>
          <p:cNvPr id="9" name="Shape 7"/>
          <p:cNvSpPr/>
          <p:nvPr/>
        </p:nvSpPr>
        <p:spPr>
          <a:xfrm>
            <a:off x="661475" y="3072805"/>
            <a:ext cx="425241" cy="42525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25271" y="3099395"/>
            <a:ext cx="29764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3</a:t>
            </a:r>
            <a:endParaRPr lang="en-US" sz="2300" dirty="0"/>
          </a:p>
        </p:txBody>
      </p:sp>
      <p:sp>
        <p:nvSpPr>
          <p:cNvPr id="11" name="Text 9"/>
          <p:cNvSpPr/>
          <p:nvPr/>
        </p:nvSpPr>
        <p:spPr>
          <a:xfrm>
            <a:off x="1275723" y="3134221"/>
            <a:ext cx="470195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What can sales promotions accomplish, and what are two things they fundamentally cannot do?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6213915" y="3072805"/>
            <a:ext cx="425241" cy="42525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277711" y="3099395"/>
            <a:ext cx="29764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4</a:t>
            </a:r>
            <a:endParaRPr lang="en-US" sz="2300" dirty="0"/>
          </a:p>
        </p:txBody>
      </p:sp>
      <p:sp>
        <p:nvSpPr>
          <p:cNvPr id="14" name="Text 12"/>
          <p:cNvSpPr/>
          <p:nvPr/>
        </p:nvSpPr>
        <p:spPr>
          <a:xfrm>
            <a:off x="6828163" y="3134221"/>
            <a:ext cx="4702057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Describe the three major types of trade allowances and explain the risks associated with each.</a:t>
            </a:r>
            <a:endParaRPr lang="en-US" sz="1450" dirty="0"/>
          </a:p>
        </p:txBody>
      </p:sp>
      <p:sp>
        <p:nvSpPr>
          <p:cNvPr id="15" name="Shape 13"/>
          <p:cNvSpPr/>
          <p:nvPr/>
        </p:nvSpPr>
        <p:spPr>
          <a:xfrm>
            <a:off x="661475" y="4117082"/>
            <a:ext cx="425241" cy="42525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25271" y="4143673"/>
            <a:ext cx="29764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5</a:t>
            </a:r>
            <a:endParaRPr lang="en-US" sz="2300" dirty="0"/>
          </a:p>
        </p:txBody>
      </p:sp>
      <p:sp>
        <p:nvSpPr>
          <p:cNvPr id="17" name="Text 15"/>
          <p:cNvSpPr/>
          <p:nvPr/>
        </p:nvSpPr>
        <p:spPr>
          <a:xfrm>
            <a:off x="1275723" y="4178498"/>
            <a:ext cx="470195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What is forward buying and diverting? Why do these practices concern manufacturers?</a:t>
            </a:r>
            <a:endParaRPr lang="en-US" sz="1450" dirty="0"/>
          </a:p>
        </p:txBody>
      </p:sp>
      <p:sp>
        <p:nvSpPr>
          <p:cNvPr id="18" name="Shape 16"/>
          <p:cNvSpPr/>
          <p:nvPr/>
        </p:nvSpPr>
        <p:spPr>
          <a:xfrm>
            <a:off x="6213915" y="4117082"/>
            <a:ext cx="425241" cy="42525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277711" y="4143673"/>
            <a:ext cx="29764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6</a:t>
            </a:r>
            <a:endParaRPr lang="en-US" sz="2300" dirty="0"/>
          </a:p>
        </p:txBody>
      </p:sp>
      <p:sp>
        <p:nvSpPr>
          <p:cNvPr id="20" name="Text 18"/>
          <p:cNvSpPr/>
          <p:nvPr/>
        </p:nvSpPr>
        <p:spPr>
          <a:xfrm>
            <a:off x="6828163" y="4178498"/>
            <a:ext cx="4702057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What are slotting allowances? Why are they controversial?</a:t>
            </a:r>
            <a:endParaRPr lang="en-US" sz="1450" dirty="0"/>
          </a:p>
        </p:txBody>
      </p:sp>
      <p:sp>
        <p:nvSpPr>
          <p:cNvPr id="21" name="Shape 19"/>
          <p:cNvSpPr/>
          <p:nvPr/>
        </p:nvSpPr>
        <p:spPr>
          <a:xfrm>
            <a:off x="661475" y="5161359"/>
            <a:ext cx="425241" cy="42525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25271" y="5187950"/>
            <a:ext cx="29764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7</a:t>
            </a:r>
            <a:endParaRPr lang="en-US" sz="2300" dirty="0"/>
          </a:p>
        </p:txBody>
      </p:sp>
      <p:sp>
        <p:nvSpPr>
          <p:cNvPr id="23" name="Text 21"/>
          <p:cNvSpPr/>
          <p:nvPr/>
        </p:nvSpPr>
        <p:spPr>
          <a:xfrm>
            <a:off x="1275723" y="5222776"/>
            <a:ext cx="4701958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Explain the concept of promotion elasticity. How does it compare to advertising elasticity in the short and long term?</a:t>
            </a:r>
            <a:endParaRPr lang="en-US" sz="1450" dirty="0"/>
          </a:p>
        </p:txBody>
      </p:sp>
      <p:sp>
        <p:nvSpPr>
          <p:cNvPr id="24" name="Shape 22"/>
          <p:cNvSpPr/>
          <p:nvPr/>
        </p:nvSpPr>
        <p:spPr>
          <a:xfrm>
            <a:off x="6213915" y="5161359"/>
            <a:ext cx="425241" cy="42525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6350">
            <a:solidFill>
              <a:srgbClr val="B2D4E5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6277711" y="5187950"/>
            <a:ext cx="29764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3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8</a:t>
            </a:r>
            <a:endParaRPr lang="en-US" sz="2300" dirty="0"/>
          </a:p>
        </p:txBody>
      </p:sp>
      <p:sp>
        <p:nvSpPr>
          <p:cNvPr id="26" name="Text 24"/>
          <p:cNvSpPr/>
          <p:nvPr/>
        </p:nvSpPr>
        <p:spPr>
          <a:xfrm>
            <a:off x="6828163" y="5222776"/>
            <a:ext cx="4702057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Select any three of the nine empirical generalizations about promotions and explain their strategic implications for a brand manager.</a:t>
            </a:r>
            <a:endParaRPr lang="en-US" sz="1450" dirty="0"/>
          </a:p>
        </p:txBody>
      </p:sp>
      <p:sp>
        <p:nvSpPr>
          <p:cNvPr id="27" name="Text 25"/>
          <p:cNvSpPr/>
          <p:nvPr/>
        </p:nvSpPr>
        <p:spPr>
          <a:xfrm>
            <a:off x="661475" y="3277791"/>
            <a:ext cx="114783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endParaRPr lang="en-US" sz="14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2026-07-06T05:38:28Z</dcterms:created>
  <dcterms:modified xsi:type="dcterms:W3CDTF">2026-07-06T05:38:28Z</dcterms:modified>
</cp:coreProperties>
</file>