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5143500" type="screen16x9"/>
  <p:notesSz cx="5143500" cy="9144000"/>
  <p:embeddedFontLst>
    <p:embeddedFont>
      <p:font typeface="Arimo" panose="020B0604020202020204" pitchFamily="34" charset="0"/>
      <p:regular r:id="rId15"/>
    </p:embeddedFont>
    <p:embeddedFont>
      <p:font typeface="Outfit ExtraBold" pitchFamily="2" charset="0"/>
      <p:regular r:id="rId16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40" d="100"/>
          <a:sy n="140" d="100"/>
        </p:scale>
        <p:origin x="648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10183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rimephilippines.com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Leading Commercial Real Estate Consultant Philippines"/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r="43692"/>
          <a:stretch>
            <a:fillRect/>
          </a:stretch>
        </p:blipFill>
        <p:spPr>
          <a:xfrm>
            <a:off x="0" y="0"/>
            <a:ext cx="3739896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925118" y="693176"/>
            <a:ext cx="4722763" cy="195858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/>
          </a:bodyPr>
          <a:lstStyle/>
          <a:p>
            <a:pPr marL="0" indent="0" algn="l">
              <a:lnSpc>
                <a:spcPct val="104000"/>
              </a:lnSpc>
              <a:buNone/>
            </a:pPr>
            <a:endParaRPr lang="en-US" sz="2750" dirty="0">
              <a:solidFill>
                <a:srgbClr val="231971"/>
              </a:solidFill>
              <a:latin typeface="Outfit ExtraBold" pitchFamily="34" charset="0"/>
              <a:ea typeface="Outfit ExtraBold" pitchFamily="34" charset="-122"/>
              <a:cs typeface="Outfit ExtraBold" pitchFamily="34" charset="-120"/>
            </a:endParaRPr>
          </a:p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Module 1: Introduction to  Strategic Business Analysis and Management Advisory Services</a:t>
            </a:r>
            <a:endParaRPr lang="en-US" sz="2750" dirty="0"/>
          </a:p>
        </p:txBody>
      </p:sp>
      <p:sp>
        <p:nvSpPr>
          <p:cNvPr id="4" name="Text 1"/>
          <p:cNvSpPr/>
          <p:nvPr/>
        </p:nvSpPr>
        <p:spPr>
          <a:xfrm>
            <a:off x="3952551" y="2651760"/>
            <a:ext cx="4103313" cy="179856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spcAft>
                <a:spcPts val="1250"/>
              </a:spcAft>
              <a:buNone/>
            </a:pPr>
            <a:r>
              <a:rPr lang="en-US" sz="14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From record-keeper to strategic business designer — your transformation begins here.</a:t>
            </a:r>
          </a:p>
          <a:p>
            <a:pPr marL="0" indent="0" algn="l">
              <a:lnSpc>
                <a:spcPct val="133000"/>
              </a:lnSpc>
              <a:spcAft>
                <a:spcPts val="1250"/>
              </a:spcAft>
              <a:buNone/>
            </a:pPr>
            <a:endParaRPr lang="en-US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sz="19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C-AE24 Strategic Business Analysis</a:t>
            </a:r>
            <a:endParaRPr lang="en-US" sz="1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3429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3925119" y="1002357"/>
            <a:ext cx="4841751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A World in Transformation</a:t>
            </a:r>
            <a:endParaRPr lang="en-US" sz="2750" dirty="0"/>
          </a:p>
        </p:txBody>
      </p:sp>
      <p:sp>
        <p:nvSpPr>
          <p:cNvPr id="4" name="Text 1"/>
          <p:cNvSpPr/>
          <p:nvPr/>
        </p:nvSpPr>
        <p:spPr>
          <a:xfrm>
            <a:off x="3925119" y="1530400"/>
            <a:ext cx="4722763" cy="88240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We live in an era of rapid automation and technological advancement. The accounting and business world is undergoing a profound shift — and it demands a new kind of professional.</a:t>
            </a:r>
            <a:endParaRPr lang="en-US" sz="1400" dirty="0"/>
          </a:p>
        </p:txBody>
      </p:sp>
      <p:sp>
        <p:nvSpPr>
          <p:cNvPr id="5" name="Shape 2"/>
          <p:cNvSpPr/>
          <p:nvPr/>
        </p:nvSpPr>
        <p:spPr>
          <a:xfrm>
            <a:off x="3925119" y="2497857"/>
            <a:ext cx="4722763" cy="1643211"/>
          </a:xfrm>
          <a:prstGeom prst="roundRect">
            <a:avLst>
              <a:gd name="adj" fmla="val 3624"/>
            </a:avLst>
          </a:prstGeom>
          <a:solidFill>
            <a:srgbClr val="E9E6FA"/>
          </a:solidFill>
          <a:ln w="4763">
            <a:solidFill>
              <a:srgbClr val="BDB8DF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3929881" y="2502619"/>
            <a:ext cx="4713238" cy="816843"/>
          </a:xfrm>
          <a:prstGeom prst="roundRect">
            <a:avLst>
              <a:gd name="adj" fmla="val 7289"/>
            </a:avLst>
          </a:prstGeom>
          <a:solidFill>
            <a:srgbClr val="E9E6FA"/>
          </a:solidFill>
          <a:ln/>
        </p:spPr>
      </p:sp>
      <p:sp>
        <p:nvSpPr>
          <p:cNvPr id="7" name="Text 4"/>
          <p:cNvSpPr/>
          <p:nvPr/>
        </p:nvSpPr>
        <p:spPr>
          <a:xfrm>
            <a:off x="4071640" y="2644378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Then</a:t>
            </a:r>
            <a:endParaRPr lang="en-US" sz="1350" dirty="0"/>
          </a:p>
        </p:txBody>
      </p:sp>
      <p:sp>
        <p:nvSpPr>
          <p:cNvPr id="8" name="Text 5"/>
          <p:cNvSpPr/>
          <p:nvPr/>
        </p:nvSpPr>
        <p:spPr>
          <a:xfrm>
            <a:off x="4071640" y="2950890"/>
            <a:ext cx="4429720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Traditional record-keeper focused on compliance and historical data</a:t>
            </a:r>
            <a:endParaRPr lang="en-US" sz="1200" dirty="0"/>
          </a:p>
        </p:txBody>
      </p:sp>
      <p:sp>
        <p:nvSpPr>
          <p:cNvPr id="9" name="Shape 6"/>
          <p:cNvSpPr/>
          <p:nvPr/>
        </p:nvSpPr>
        <p:spPr>
          <a:xfrm>
            <a:off x="3929881" y="3319463"/>
            <a:ext cx="4713238" cy="816843"/>
          </a:xfrm>
          <a:prstGeom prst="rect">
            <a:avLst/>
          </a:prstGeom>
          <a:solidFill>
            <a:srgbClr val="E9E6FA"/>
          </a:solidFill>
          <a:ln/>
        </p:spPr>
      </p:sp>
      <p:sp>
        <p:nvSpPr>
          <p:cNvPr id="10" name="Shape 7"/>
          <p:cNvSpPr/>
          <p:nvPr/>
        </p:nvSpPr>
        <p:spPr>
          <a:xfrm>
            <a:off x="3929881" y="3319463"/>
            <a:ext cx="4713238" cy="19050"/>
          </a:xfrm>
          <a:prstGeom prst="roundRect">
            <a:avLst>
              <a:gd name="adj" fmla="val 312558"/>
            </a:avLst>
          </a:prstGeom>
          <a:solidFill>
            <a:srgbClr val="BDB8DF"/>
          </a:solidFill>
          <a:ln/>
        </p:spPr>
      </p:sp>
      <p:sp>
        <p:nvSpPr>
          <p:cNvPr id="11" name="Text 8"/>
          <p:cNvSpPr/>
          <p:nvPr/>
        </p:nvSpPr>
        <p:spPr>
          <a:xfrm>
            <a:off x="4071640" y="3461221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Now</a:t>
            </a:r>
            <a:endParaRPr lang="en-US" sz="1350" dirty="0"/>
          </a:p>
        </p:txBody>
      </p:sp>
      <p:sp>
        <p:nvSpPr>
          <p:cNvPr id="12" name="Text 9"/>
          <p:cNvSpPr/>
          <p:nvPr/>
        </p:nvSpPr>
        <p:spPr>
          <a:xfrm>
            <a:off x="4071640" y="3767733"/>
            <a:ext cx="4429720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Strategic business designer who actively shapes enterprise futures</a:t>
            </a:r>
            <a:endParaRPr lang="en-US" sz="1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50912" y="350416"/>
            <a:ext cx="3322067" cy="34610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1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What You Will Achieve</a:t>
            </a:r>
            <a:endParaRPr lang="en-US" sz="2150" dirty="0"/>
          </a:p>
        </p:txBody>
      </p:sp>
      <p:sp>
        <p:nvSpPr>
          <p:cNvPr id="3" name="Text 1"/>
          <p:cNvSpPr/>
          <p:nvPr/>
        </p:nvSpPr>
        <p:spPr>
          <a:xfrm>
            <a:off x="750912" y="869528"/>
            <a:ext cx="8099301" cy="1577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9000"/>
              </a:lnSpc>
              <a:buNone/>
            </a:pPr>
            <a:r>
              <a:rPr lang="en-US" sz="14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By completing both parts of this module, you will be equipped with five transformative capabilities.</a:t>
            </a:r>
            <a:endParaRPr lang="en-US" sz="1400" dirty="0"/>
          </a:p>
        </p:txBody>
      </p:sp>
      <p:sp>
        <p:nvSpPr>
          <p:cNvPr id="4" name="Shape 2"/>
          <p:cNvSpPr/>
          <p:nvPr/>
        </p:nvSpPr>
        <p:spPr>
          <a:xfrm>
            <a:off x="750912" y="1124620"/>
            <a:ext cx="7642101" cy="664518"/>
          </a:xfrm>
          <a:prstGeom prst="roundRect">
            <a:avLst>
              <a:gd name="adj" fmla="val 7000"/>
            </a:avLst>
          </a:prstGeom>
          <a:solidFill>
            <a:srgbClr val="FAFAFA">
              <a:alpha val="95000"/>
            </a:srgbClr>
          </a:solidFill>
          <a:ln w="14288">
            <a:solidFill>
              <a:srgbClr val="BDB8DF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765200" y="1138907"/>
            <a:ext cx="442987" cy="635943"/>
          </a:xfrm>
          <a:prstGeom prst="roundRect">
            <a:avLst>
              <a:gd name="adj" fmla="val 6631"/>
            </a:avLst>
          </a:prstGeom>
          <a:solidFill>
            <a:srgbClr val="E9E6FA"/>
          </a:solidFill>
          <a:ln/>
        </p:spPr>
      </p:sp>
      <p:sp>
        <p:nvSpPr>
          <p:cNvPr id="6" name="Text 4"/>
          <p:cNvSpPr/>
          <p:nvPr/>
        </p:nvSpPr>
        <p:spPr>
          <a:xfrm>
            <a:off x="901229" y="1353071"/>
            <a:ext cx="166092" cy="20761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30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1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1294656" y="1249635"/>
            <a:ext cx="1384399" cy="1730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0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Analyze</a:t>
            </a:r>
            <a:endParaRPr lang="en-US" sz="1050" dirty="0"/>
          </a:p>
        </p:txBody>
      </p:sp>
      <p:sp>
        <p:nvSpPr>
          <p:cNvPr id="8" name="Text 6"/>
          <p:cNvSpPr/>
          <p:nvPr/>
        </p:nvSpPr>
        <p:spPr>
          <a:xfrm>
            <a:off x="1294656" y="1474515"/>
            <a:ext cx="6973342" cy="1577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9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The paradigm shift from bookkeeping to business design — and where human value thrives in an automated world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750912" y="1875606"/>
            <a:ext cx="7642101" cy="664518"/>
          </a:xfrm>
          <a:prstGeom prst="roundRect">
            <a:avLst>
              <a:gd name="adj" fmla="val 7000"/>
            </a:avLst>
          </a:prstGeom>
          <a:solidFill>
            <a:srgbClr val="FAFAFA">
              <a:alpha val="95000"/>
            </a:srgbClr>
          </a:solidFill>
          <a:ln w="14288">
            <a:solidFill>
              <a:srgbClr val="BDB8DF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765200" y="1889894"/>
            <a:ext cx="442987" cy="635943"/>
          </a:xfrm>
          <a:prstGeom prst="roundRect">
            <a:avLst>
              <a:gd name="adj" fmla="val 6631"/>
            </a:avLst>
          </a:prstGeom>
          <a:solidFill>
            <a:srgbClr val="E9E6FA"/>
          </a:solidFill>
          <a:ln/>
        </p:spPr>
      </p:sp>
      <p:sp>
        <p:nvSpPr>
          <p:cNvPr id="11" name="Text 9"/>
          <p:cNvSpPr/>
          <p:nvPr/>
        </p:nvSpPr>
        <p:spPr>
          <a:xfrm>
            <a:off x="901229" y="2104058"/>
            <a:ext cx="166092" cy="20761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30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2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1294656" y="2000622"/>
            <a:ext cx="1384399" cy="1730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0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Evaluate</a:t>
            </a:r>
            <a:endParaRPr lang="en-US" sz="1050" dirty="0"/>
          </a:p>
        </p:txBody>
      </p:sp>
      <p:sp>
        <p:nvSpPr>
          <p:cNvPr id="13" name="Text 11"/>
          <p:cNvSpPr/>
          <p:nvPr/>
        </p:nvSpPr>
        <p:spPr>
          <a:xfrm>
            <a:off x="1294656" y="2225501"/>
            <a:ext cx="6973342" cy="1577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9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The distinct yet complementary roles of CPAs and AIS professionals in driving growth and system integrity</a:t>
            </a:r>
            <a:endParaRPr lang="en-US" sz="1100" dirty="0"/>
          </a:p>
        </p:txBody>
      </p:sp>
      <p:sp>
        <p:nvSpPr>
          <p:cNvPr id="14" name="Shape 12"/>
          <p:cNvSpPr/>
          <p:nvPr/>
        </p:nvSpPr>
        <p:spPr>
          <a:xfrm>
            <a:off x="750912" y="2626593"/>
            <a:ext cx="7642101" cy="664518"/>
          </a:xfrm>
          <a:prstGeom prst="roundRect">
            <a:avLst>
              <a:gd name="adj" fmla="val 7000"/>
            </a:avLst>
          </a:prstGeom>
          <a:solidFill>
            <a:srgbClr val="FAFAFA">
              <a:alpha val="95000"/>
            </a:srgbClr>
          </a:solidFill>
          <a:ln w="14288">
            <a:solidFill>
              <a:srgbClr val="BDB8DF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765200" y="2640881"/>
            <a:ext cx="442987" cy="635943"/>
          </a:xfrm>
          <a:prstGeom prst="roundRect">
            <a:avLst>
              <a:gd name="adj" fmla="val 6631"/>
            </a:avLst>
          </a:prstGeom>
          <a:solidFill>
            <a:srgbClr val="E9E6FA"/>
          </a:solidFill>
          <a:ln/>
        </p:spPr>
      </p:sp>
      <p:sp>
        <p:nvSpPr>
          <p:cNvPr id="16" name="Text 14"/>
          <p:cNvSpPr/>
          <p:nvPr/>
        </p:nvSpPr>
        <p:spPr>
          <a:xfrm>
            <a:off x="901229" y="2855044"/>
            <a:ext cx="166092" cy="20761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30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3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1294656" y="2751609"/>
            <a:ext cx="1384399" cy="1730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0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Synthesize</a:t>
            </a:r>
            <a:endParaRPr lang="en-US" sz="1050" dirty="0"/>
          </a:p>
        </p:txBody>
      </p:sp>
      <p:sp>
        <p:nvSpPr>
          <p:cNvPr id="18" name="Text 16"/>
          <p:cNvSpPr/>
          <p:nvPr/>
        </p:nvSpPr>
        <p:spPr>
          <a:xfrm>
            <a:off x="1294656" y="2976488"/>
            <a:ext cx="6973342" cy="1577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9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Complex data into evidence-based stories and impactful visualizations for corporate decision-making</a:t>
            </a:r>
            <a:endParaRPr lang="en-US" sz="1100" dirty="0"/>
          </a:p>
        </p:txBody>
      </p:sp>
      <p:sp>
        <p:nvSpPr>
          <p:cNvPr id="19" name="Shape 17"/>
          <p:cNvSpPr/>
          <p:nvPr/>
        </p:nvSpPr>
        <p:spPr>
          <a:xfrm>
            <a:off x="750912" y="3377580"/>
            <a:ext cx="7642101" cy="664518"/>
          </a:xfrm>
          <a:prstGeom prst="roundRect">
            <a:avLst>
              <a:gd name="adj" fmla="val 7000"/>
            </a:avLst>
          </a:prstGeom>
          <a:solidFill>
            <a:srgbClr val="FAFAFA">
              <a:alpha val="95000"/>
            </a:srgbClr>
          </a:solidFill>
          <a:ln w="14288">
            <a:solidFill>
              <a:srgbClr val="BDB8DF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765200" y="3391867"/>
            <a:ext cx="442987" cy="635943"/>
          </a:xfrm>
          <a:prstGeom prst="roundRect">
            <a:avLst>
              <a:gd name="adj" fmla="val 6631"/>
            </a:avLst>
          </a:prstGeom>
          <a:solidFill>
            <a:srgbClr val="E9E6FA"/>
          </a:solidFill>
          <a:ln/>
        </p:spPr>
      </p:sp>
      <p:sp>
        <p:nvSpPr>
          <p:cNvPr id="21" name="Text 19"/>
          <p:cNvSpPr/>
          <p:nvPr/>
        </p:nvSpPr>
        <p:spPr>
          <a:xfrm>
            <a:off x="901229" y="3606031"/>
            <a:ext cx="166092" cy="20761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30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4</a:t>
            </a:r>
            <a:endParaRPr lang="en-US" sz="1300" dirty="0"/>
          </a:p>
        </p:txBody>
      </p:sp>
      <p:sp>
        <p:nvSpPr>
          <p:cNvPr id="22" name="Text 20"/>
          <p:cNvSpPr/>
          <p:nvPr/>
        </p:nvSpPr>
        <p:spPr>
          <a:xfrm>
            <a:off x="1294656" y="3502596"/>
            <a:ext cx="1384399" cy="1730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0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Define</a:t>
            </a:r>
            <a:endParaRPr lang="en-US" sz="1050" dirty="0"/>
          </a:p>
        </p:txBody>
      </p:sp>
      <p:sp>
        <p:nvSpPr>
          <p:cNvPr id="23" name="Text 21"/>
          <p:cNvSpPr/>
          <p:nvPr/>
        </p:nvSpPr>
        <p:spPr>
          <a:xfrm>
            <a:off x="1294656" y="3727475"/>
            <a:ext cx="6973342" cy="1577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9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The scope of Strategic Business Analysis and MAS within the Philippine business landscape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750912" y="4128567"/>
            <a:ext cx="7642101" cy="664518"/>
          </a:xfrm>
          <a:prstGeom prst="roundRect">
            <a:avLst>
              <a:gd name="adj" fmla="val 7000"/>
            </a:avLst>
          </a:prstGeom>
          <a:solidFill>
            <a:srgbClr val="FAFAFA">
              <a:alpha val="95000"/>
            </a:srgbClr>
          </a:solidFill>
          <a:ln w="14288">
            <a:solidFill>
              <a:srgbClr val="BDB8DF"/>
            </a:solidFill>
            <a:prstDash val="solid"/>
          </a:ln>
        </p:spPr>
      </p:sp>
      <p:sp>
        <p:nvSpPr>
          <p:cNvPr id="25" name="Shape 23"/>
          <p:cNvSpPr/>
          <p:nvPr/>
        </p:nvSpPr>
        <p:spPr>
          <a:xfrm>
            <a:off x="765200" y="4142854"/>
            <a:ext cx="442987" cy="635943"/>
          </a:xfrm>
          <a:prstGeom prst="roundRect">
            <a:avLst>
              <a:gd name="adj" fmla="val 6631"/>
            </a:avLst>
          </a:prstGeom>
          <a:solidFill>
            <a:srgbClr val="E9E6FA"/>
          </a:solidFill>
          <a:ln/>
        </p:spPr>
      </p:sp>
      <p:sp>
        <p:nvSpPr>
          <p:cNvPr id="26" name="Text 24"/>
          <p:cNvSpPr/>
          <p:nvPr/>
        </p:nvSpPr>
        <p:spPr>
          <a:xfrm>
            <a:off x="901229" y="4357018"/>
            <a:ext cx="166092" cy="20761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30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5</a:t>
            </a:r>
            <a:endParaRPr lang="en-US" sz="1300" dirty="0"/>
          </a:p>
        </p:txBody>
      </p:sp>
      <p:sp>
        <p:nvSpPr>
          <p:cNvPr id="27" name="Text 25"/>
          <p:cNvSpPr/>
          <p:nvPr/>
        </p:nvSpPr>
        <p:spPr>
          <a:xfrm>
            <a:off x="1294656" y="4253582"/>
            <a:ext cx="1384399" cy="1730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0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Develop</a:t>
            </a:r>
            <a:endParaRPr lang="en-US" sz="1050" dirty="0"/>
          </a:p>
        </p:txBody>
      </p:sp>
      <p:sp>
        <p:nvSpPr>
          <p:cNvPr id="28" name="Text 26"/>
          <p:cNvSpPr/>
          <p:nvPr/>
        </p:nvSpPr>
        <p:spPr>
          <a:xfrm>
            <a:off x="1294656" y="4478462"/>
            <a:ext cx="6973342" cy="1577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9000"/>
              </a:lnSpc>
              <a:buNone/>
            </a:pPr>
            <a:r>
              <a:rPr lang="en-US" sz="10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The personal characteristics and technical skills required to succeed as a modern business analyst</a:t>
            </a:r>
            <a:endParaRPr lang="en-US" sz="10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96119" y="1277169"/>
            <a:ext cx="1385367" cy="266402"/>
          </a:xfrm>
          <a:prstGeom prst="roundRect">
            <a:avLst>
              <a:gd name="adj" fmla="val 17880"/>
            </a:avLst>
          </a:prstGeom>
          <a:solidFill>
            <a:srgbClr val="D7D2F9"/>
          </a:solidFill>
          <a:ln/>
        </p:spPr>
      </p:sp>
      <p:sp>
        <p:nvSpPr>
          <p:cNvPr id="3" name="Text 1"/>
          <p:cNvSpPr/>
          <p:nvPr/>
        </p:nvSpPr>
        <p:spPr>
          <a:xfrm>
            <a:off x="581174" y="1319659"/>
            <a:ext cx="1672456" cy="18142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8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MODULE STRUCTURE</a:t>
            </a:r>
            <a:endParaRPr lang="en-US" sz="850" dirty="0"/>
          </a:p>
        </p:txBody>
      </p:sp>
      <p:sp>
        <p:nvSpPr>
          <p:cNvPr id="4" name="Text 2"/>
          <p:cNvSpPr/>
          <p:nvPr/>
        </p:nvSpPr>
        <p:spPr>
          <a:xfrm>
            <a:off x="496119" y="1600274"/>
            <a:ext cx="5937052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Two Parts, One Powerful Journey</a:t>
            </a:r>
            <a:endParaRPr lang="en-US" sz="2750" dirty="0"/>
          </a:p>
        </p:txBody>
      </p:sp>
      <p:sp>
        <p:nvSpPr>
          <p:cNvPr id="5" name="Shape 3"/>
          <p:cNvSpPr/>
          <p:nvPr/>
        </p:nvSpPr>
        <p:spPr>
          <a:xfrm>
            <a:off x="394022" y="2255862"/>
            <a:ext cx="4107135" cy="1610469"/>
          </a:xfrm>
          <a:prstGeom prst="roundRect">
            <a:avLst>
              <a:gd name="adj" fmla="val 6338"/>
            </a:avLst>
          </a:prstGeom>
          <a:solidFill>
            <a:srgbClr val="5E4CE6">
              <a:alpha val="95000"/>
            </a:srgbClr>
          </a:solidFill>
          <a:ln/>
        </p:spPr>
      </p:sp>
      <p:sp>
        <p:nvSpPr>
          <p:cNvPr id="6" name="Text 4"/>
          <p:cNvSpPr/>
          <p:nvPr/>
        </p:nvSpPr>
        <p:spPr>
          <a:xfrm>
            <a:off x="535781" y="2397621"/>
            <a:ext cx="2981176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FFFFFF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Part 1 — Mindset &amp; Partnership</a:t>
            </a:r>
            <a:endParaRPr lang="en-US" sz="1350" dirty="0"/>
          </a:p>
        </p:txBody>
      </p:sp>
      <p:sp>
        <p:nvSpPr>
          <p:cNvPr id="7" name="Text 5"/>
          <p:cNvSpPr/>
          <p:nvPr/>
        </p:nvSpPr>
        <p:spPr>
          <a:xfrm>
            <a:off x="535781" y="2760836"/>
            <a:ext cx="3823618" cy="105593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342900" indent="-342900" algn="l">
              <a:lnSpc>
                <a:spcPct val="133000"/>
              </a:lnSpc>
              <a:buSzPct val="100000"/>
              <a:buChar char="•"/>
            </a:pPr>
            <a:r>
              <a:rPr lang="en-US" sz="1200" dirty="0">
                <a:solidFill>
                  <a:srgbClr val="FFFFFF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Moving up the economic value chain</a:t>
            </a:r>
            <a:endParaRPr lang="en-US" sz="1200" dirty="0"/>
          </a:p>
          <a:p>
            <a:pPr marL="342900" indent="-342900" algn="l">
              <a:lnSpc>
                <a:spcPct val="133000"/>
              </a:lnSpc>
              <a:buSzPct val="100000"/>
              <a:buChar char="•"/>
            </a:pPr>
            <a:r>
              <a:rPr lang="en-US" sz="1200" dirty="0">
                <a:solidFill>
                  <a:srgbClr val="FFFFFF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Human intuition vs. automation</a:t>
            </a:r>
            <a:endParaRPr lang="en-US" sz="1200" dirty="0"/>
          </a:p>
          <a:p>
            <a:pPr marL="342900" indent="-342900" algn="l">
              <a:lnSpc>
                <a:spcPct val="133000"/>
              </a:lnSpc>
              <a:buSzPct val="100000"/>
              <a:buChar char="•"/>
            </a:pPr>
            <a:r>
              <a:rPr lang="en-US" sz="1200" dirty="0">
                <a:solidFill>
                  <a:srgbClr val="FFFFFF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Evidence-based storytelling with data</a:t>
            </a:r>
            <a:endParaRPr lang="en-US" sz="1200" dirty="0"/>
          </a:p>
          <a:p>
            <a:pPr marL="342900" indent="-342900" algn="l">
              <a:lnSpc>
                <a:spcPct val="133000"/>
              </a:lnSpc>
              <a:buSzPct val="100000"/>
              <a:buChar char="•"/>
            </a:pPr>
            <a:r>
              <a:rPr lang="en-US" sz="1200" dirty="0">
                <a:solidFill>
                  <a:srgbClr val="FFFFFF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The CPA + AIS powerhouse partnership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4749701" y="2397621"/>
            <a:ext cx="3207693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Part 2 — Profession &amp; Application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4749701" y="2619077"/>
            <a:ext cx="4000277" cy="119769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342900" indent="-342900" algn="l">
              <a:lnSpc>
                <a:spcPct val="133000"/>
              </a:lnSpc>
              <a:buSzPct val="100000"/>
              <a:buChar char="•"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Formally defining Strategic Business Analysis &amp; MAS</a:t>
            </a:r>
            <a:endParaRPr lang="en-US" sz="1200" dirty="0"/>
          </a:p>
          <a:p>
            <a:pPr marL="342900" indent="-342900" algn="l">
              <a:lnSpc>
                <a:spcPct val="133000"/>
              </a:lnSpc>
              <a:buSzPct val="100000"/>
              <a:buChar char="•"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What an MAS consultant does day-to-day</a:t>
            </a:r>
            <a:endParaRPr lang="en-US" sz="1200" dirty="0"/>
          </a:p>
          <a:p>
            <a:pPr marL="342900" indent="-342900" algn="l">
              <a:lnSpc>
                <a:spcPct val="133000"/>
              </a:lnSpc>
              <a:buSzPct val="100000"/>
              <a:buChar char="•"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Scope of advisory services</a:t>
            </a:r>
            <a:endParaRPr lang="en-US" sz="1200" dirty="0"/>
          </a:p>
          <a:p>
            <a:pPr marL="342900" indent="-342900" algn="l">
              <a:lnSpc>
                <a:spcPct val="133000"/>
              </a:lnSpc>
              <a:buSzPct val="100000"/>
              <a:buChar char="•"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Skills and behavioral traits of top advisors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1160562"/>
            <a:ext cx="7001173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Part 1: Mindset &amp; Partnership</a:t>
            </a:r>
            <a:endParaRPr lang="en-US" sz="27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119" y="1887066"/>
            <a:ext cx="1507480" cy="931664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496119" y="2995910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Strategic Thinking</a:t>
            </a:r>
            <a:endParaRPr lang="en-US" sz="1350" dirty="0"/>
          </a:p>
        </p:txBody>
      </p:sp>
      <p:sp>
        <p:nvSpPr>
          <p:cNvPr id="5" name="Text 2"/>
          <p:cNvSpPr/>
          <p:nvPr/>
        </p:nvSpPr>
        <p:spPr>
          <a:xfrm>
            <a:off x="496119" y="3302422"/>
            <a:ext cx="2599134" cy="68044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Move beyond compliance. Learn to read business environments and anticipate opportunities before they emerge.</a:t>
            </a:r>
            <a:endParaRPr lang="en-US" sz="110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2433" y="1887066"/>
            <a:ext cx="1507480" cy="931664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3272433" y="2995910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Data Storytelling</a:t>
            </a:r>
            <a:endParaRPr lang="en-US" sz="1350" dirty="0"/>
          </a:p>
        </p:txBody>
      </p:sp>
      <p:sp>
        <p:nvSpPr>
          <p:cNvPr id="8" name="Text 4"/>
          <p:cNvSpPr/>
          <p:nvPr/>
        </p:nvSpPr>
        <p:spPr>
          <a:xfrm>
            <a:off x="3272433" y="3302422"/>
            <a:ext cx="2599134" cy="68044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Transform raw numbers into compelling narratives that drive executive decisions and stakeholder buy-in.</a:t>
            </a:r>
            <a:endParaRPr lang="en-US" sz="110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48747" y="1887066"/>
            <a:ext cx="1507480" cy="931664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6048747" y="2995910"/>
            <a:ext cx="1821879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CPA + AIS Partnership</a:t>
            </a:r>
            <a:endParaRPr lang="en-US" sz="1350" dirty="0"/>
          </a:p>
        </p:txBody>
      </p:sp>
      <p:sp>
        <p:nvSpPr>
          <p:cNvPr id="11" name="Text 6"/>
          <p:cNvSpPr/>
          <p:nvPr/>
        </p:nvSpPr>
        <p:spPr>
          <a:xfrm>
            <a:off x="6048747" y="3302422"/>
            <a:ext cx="2599134" cy="68044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Financial stewardship meets system integrity — discover how these two roles combine to create outsized value.</a:t>
            </a:r>
            <a:endParaRPr lang="en-US" sz="11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74489" y="347439"/>
            <a:ext cx="6394400" cy="3529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2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Part 2 : The Profession &amp; Your Skills</a:t>
            </a:r>
            <a:endParaRPr lang="en-US" sz="22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489" y="936575"/>
            <a:ext cx="4970190" cy="3312542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5925071" y="2139330"/>
            <a:ext cx="2123777" cy="1765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From Concept to Practice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5925071" y="2405806"/>
            <a:ext cx="2549054" cy="149868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Part 2 brings theory to life. You will formally define MAS, understand the full scope of consultancy engagements, and map out the precise skill sets that make an advisor indispensable.</a:t>
            </a:r>
            <a:endParaRPr lang="en-US" sz="120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16831" y="4457067"/>
            <a:ext cx="169441" cy="169441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041574" y="4451524"/>
            <a:ext cx="2156222" cy="1623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Define and scope MAS services</a:t>
            </a:r>
            <a:endParaRPr lang="en-US" sz="100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352651" y="4457067"/>
            <a:ext cx="169441" cy="169441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3677394" y="4451524"/>
            <a:ext cx="2156222" cy="1623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Learn what MAS consultants actually do</a:t>
            </a:r>
            <a:endParaRPr lang="en-US" sz="10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988472" y="4457067"/>
            <a:ext cx="169441" cy="169441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6313215" y="4451524"/>
            <a:ext cx="2156222" cy="16237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0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Build your personal competency roadmap</a:t>
            </a:r>
            <a:endParaRPr lang="en-US" sz="1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0" y="0"/>
            <a:ext cx="3429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96119" y="1568797"/>
            <a:ext cx="4722763" cy="88597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Grounded in the Philippine Context</a:t>
            </a:r>
            <a:endParaRPr lang="en-US" sz="2750" dirty="0"/>
          </a:p>
        </p:txBody>
      </p:sp>
      <p:sp>
        <p:nvSpPr>
          <p:cNvPr id="4" name="Text 1"/>
          <p:cNvSpPr/>
          <p:nvPr/>
        </p:nvSpPr>
        <p:spPr>
          <a:xfrm>
            <a:off x="496119" y="2667372"/>
            <a:ext cx="4722763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Throughout both parts, concepts are anchored in the </a:t>
            </a:r>
            <a:r>
              <a:rPr lang="en-US" sz="1200" b="1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Philippine setting</a:t>
            </a: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— local market dynamics, regulatory environments, and real-world business cases that reflect the unique opportunities and challenges facing Filipino professionals today.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605805"/>
            <a:ext cx="8486626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The Economic Value Chain: Where Do You Stand?</a:t>
            </a:r>
            <a:endParaRPr lang="en-US" sz="2750" dirty="0"/>
          </a:p>
        </p:txBody>
      </p:sp>
      <p:sp>
        <p:nvSpPr>
          <p:cNvPr id="3" name="Shape 1"/>
          <p:cNvSpPr/>
          <p:nvPr/>
        </p:nvSpPr>
        <p:spPr>
          <a:xfrm>
            <a:off x="496119" y="1332309"/>
            <a:ext cx="1358578" cy="816843"/>
          </a:xfrm>
          <a:prstGeom prst="roundRect">
            <a:avLst>
              <a:gd name="adj" fmla="val 7289"/>
            </a:avLst>
          </a:prstGeom>
          <a:solidFill>
            <a:srgbClr val="E9E6FA"/>
          </a:solidFill>
          <a:ln w="4763">
            <a:solidFill>
              <a:srgbClr val="BDB8D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1075730" y="1616125"/>
            <a:ext cx="199355" cy="24913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5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1</a:t>
            </a:r>
            <a:endParaRPr lang="en-US" sz="1550" dirty="0"/>
          </a:p>
        </p:txBody>
      </p:sp>
      <p:sp>
        <p:nvSpPr>
          <p:cNvPr id="5" name="Text 3"/>
          <p:cNvSpPr/>
          <p:nvPr/>
        </p:nvSpPr>
        <p:spPr>
          <a:xfrm>
            <a:off x="1996455" y="1474068"/>
            <a:ext cx="2072506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Data Entry &amp; Compliance</a:t>
            </a:r>
            <a:endParaRPr lang="en-US" sz="1350" dirty="0"/>
          </a:p>
        </p:txBody>
      </p:sp>
      <p:sp>
        <p:nvSpPr>
          <p:cNvPr id="6" name="Text 4"/>
          <p:cNvSpPr/>
          <p:nvPr/>
        </p:nvSpPr>
        <p:spPr>
          <a:xfrm>
            <a:off x="1996455" y="1780580"/>
            <a:ext cx="2072506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Automated by technology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1925538" y="2139628"/>
            <a:ext cx="6651501" cy="9525"/>
          </a:xfrm>
          <a:prstGeom prst="roundRect">
            <a:avLst>
              <a:gd name="adj" fmla="val 625116"/>
            </a:avLst>
          </a:prstGeom>
          <a:solidFill>
            <a:srgbClr val="BDB8DF"/>
          </a:solidFill>
          <a:ln/>
        </p:spPr>
      </p:sp>
      <p:sp>
        <p:nvSpPr>
          <p:cNvPr id="8" name="Shape 6"/>
          <p:cNvSpPr/>
          <p:nvPr/>
        </p:nvSpPr>
        <p:spPr>
          <a:xfrm>
            <a:off x="496119" y="2219995"/>
            <a:ext cx="2717229" cy="816843"/>
          </a:xfrm>
          <a:prstGeom prst="roundRect">
            <a:avLst>
              <a:gd name="adj" fmla="val 7289"/>
            </a:avLst>
          </a:prstGeom>
          <a:solidFill>
            <a:srgbClr val="E9E6FA"/>
          </a:solidFill>
          <a:ln w="4763">
            <a:solidFill>
              <a:srgbClr val="BDB8DF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1755056" y="2503810"/>
            <a:ext cx="199355" cy="24913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5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2</a:t>
            </a:r>
            <a:endParaRPr lang="en-US" sz="1550" dirty="0"/>
          </a:p>
        </p:txBody>
      </p:sp>
      <p:sp>
        <p:nvSpPr>
          <p:cNvPr id="10" name="Text 8"/>
          <p:cNvSpPr/>
          <p:nvPr/>
        </p:nvSpPr>
        <p:spPr>
          <a:xfrm>
            <a:off x="3355107" y="2361754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Reporting &amp; Analysis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3355107" y="2668265"/>
            <a:ext cx="3213422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Partially automated — human judgment adds value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3284190" y="3027313"/>
            <a:ext cx="5292849" cy="9525"/>
          </a:xfrm>
          <a:prstGeom prst="roundRect">
            <a:avLst>
              <a:gd name="adj" fmla="val 625116"/>
            </a:avLst>
          </a:prstGeom>
          <a:solidFill>
            <a:srgbClr val="BDB8DF"/>
          </a:solidFill>
          <a:ln/>
        </p:spPr>
      </p:sp>
      <p:sp>
        <p:nvSpPr>
          <p:cNvPr id="13" name="Shape 11"/>
          <p:cNvSpPr/>
          <p:nvPr/>
        </p:nvSpPr>
        <p:spPr>
          <a:xfrm>
            <a:off x="496119" y="3107680"/>
            <a:ext cx="4075881" cy="816843"/>
          </a:xfrm>
          <a:prstGeom prst="roundRect">
            <a:avLst>
              <a:gd name="adj" fmla="val 7289"/>
            </a:avLst>
          </a:prstGeom>
          <a:solidFill>
            <a:srgbClr val="E9E6FA"/>
          </a:solidFill>
          <a:ln w="4763">
            <a:solidFill>
              <a:srgbClr val="BDB8D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2434382" y="3391495"/>
            <a:ext cx="199355" cy="24913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5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3</a:t>
            </a:r>
            <a:endParaRPr lang="en-US" sz="1550" dirty="0"/>
          </a:p>
        </p:txBody>
      </p:sp>
      <p:sp>
        <p:nvSpPr>
          <p:cNvPr id="15" name="Text 13"/>
          <p:cNvSpPr/>
          <p:nvPr/>
        </p:nvSpPr>
        <p:spPr>
          <a:xfrm>
            <a:off x="4713759" y="3249439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Strategic Advisory</a:t>
            </a:r>
            <a:endParaRPr lang="en-US" sz="1350" dirty="0"/>
          </a:p>
        </p:txBody>
      </p:sp>
      <p:sp>
        <p:nvSpPr>
          <p:cNvPr id="16" name="Text 14"/>
          <p:cNvSpPr/>
          <p:nvPr/>
        </p:nvSpPr>
        <p:spPr>
          <a:xfrm>
            <a:off x="4713759" y="3555950"/>
            <a:ext cx="3055516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Distinctly human — where your career is headed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496119" y="4083993"/>
            <a:ext cx="8151763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Automation reshapes the lower rungs, but </a:t>
            </a:r>
            <a:r>
              <a:rPr lang="en-US" sz="1200" b="1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strategic insight, empathy, and judgment</a:t>
            </a: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remain irreplaceable. The goal of this module is to accelerate your climb.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74489" y="346770"/>
            <a:ext cx="3944913" cy="3529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2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The CPA &amp; AIS Partnership</a:t>
            </a:r>
            <a:endParaRPr lang="en-US" sz="22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489" y="935906"/>
            <a:ext cx="3759622" cy="3759622"/>
          </a:xfrm>
          <a:prstGeom prst="rect">
            <a:avLst/>
          </a:prstGeom>
        </p:spPr>
      </p:pic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489" y="935906"/>
            <a:ext cx="3759622" cy="3759622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4714503" y="2267694"/>
            <a:ext cx="3759622" cy="109597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20000"/>
              </a:lnSpc>
              <a:spcAft>
                <a:spcPts val="600"/>
              </a:spcAft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Stronger Together</a:t>
            </a:r>
            <a:endParaRPr lang="en-US" sz="1200" dirty="0"/>
          </a:p>
          <a:p>
            <a:pPr marL="0" indent="0" algn="l">
              <a:lnSpc>
                <a:spcPct val="120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Neither role operates in isolation. CPAs bring financial acumen and client trust; AIS professionals bring system design and data reliability. Their partnership is the engine behind high-impact advisory services.</a:t>
            </a:r>
            <a:endParaRPr lang="en-US" sz="12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1134219"/>
            <a:ext cx="7201719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Critical Reflection: Anchor Your Learning</a:t>
            </a:r>
            <a:endParaRPr lang="en-US" sz="2750" dirty="0"/>
          </a:p>
        </p:txBody>
      </p:sp>
      <p:sp>
        <p:nvSpPr>
          <p:cNvPr id="3" name="Text 1"/>
          <p:cNvSpPr/>
          <p:nvPr/>
        </p:nvSpPr>
        <p:spPr>
          <a:xfrm>
            <a:off x="496119" y="1860724"/>
            <a:ext cx="8608963" cy="22681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At the end of each part, pause and ask yourself:</a:t>
            </a:r>
            <a:endParaRPr lang="en-US" sz="1100" dirty="0"/>
          </a:p>
        </p:txBody>
      </p:sp>
      <p:sp>
        <p:nvSpPr>
          <p:cNvPr id="4" name="Shape 2"/>
          <p:cNvSpPr/>
          <p:nvPr/>
        </p:nvSpPr>
        <p:spPr>
          <a:xfrm>
            <a:off x="496119" y="2247007"/>
            <a:ext cx="2622724" cy="1762199"/>
          </a:xfrm>
          <a:prstGeom prst="roundRect">
            <a:avLst>
              <a:gd name="adj" fmla="val 5189"/>
            </a:avLst>
          </a:prstGeom>
          <a:solidFill>
            <a:srgbClr val="FAFAFA">
              <a:alpha val="95000"/>
            </a:srgbClr>
          </a:solidFill>
          <a:ln w="19050">
            <a:solidFill>
              <a:srgbClr val="BDB8DF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477069" y="2247007"/>
            <a:ext cx="76200" cy="1762199"/>
          </a:xfrm>
          <a:prstGeom prst="roundRect">
            <a:avLst>
              <a:gd name="adj" fmla="val 78140"/>
            </a:avLst>
          </a:prstGeom>
          <a:solidFill>
            <a:srgbClr val="5E4CE6"/>
          </a:solidFill>
          <a:ln/>
        </p:spPr>
      </p:sp>
      <p:sp>
        <p:nvSpPr>
          <p:cNvPr id="6" name="Text 4"/>
          <p:cNvSpPr/>
          <p:nvPr/>
        </p:nvSpPr>
        <p:spPr>
          <a:xfrm>
            <a:off x="714077" y="2407816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On Mindset</a:t>
            </a:r>
            <a:endParaRPr lang="en-US" sz="1350" dirty="0"/>
          </a:p>
        </p:txBody>
      </p:sp>
      <p:sp>
        <p:nvSpPr>
          <p:cNvPr id="7" name="Text 5"/>
          <p:cNvSpPr/>
          <p:nvPr/>
        </p:nvSpPr>
        <p:spPr>
          <a:xfrm>
            <a:off x="714077" y="2714327"/>
            <a:ext cx="2243956" cy="11340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In what ways am I still thinking like a record-keeper? What would it look like to think like a strategic business designer in my current role?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3260601" y="2247007"/>
            <a:ext cx="2622724" cy="1762199"/>
          </a:xfrm>
          <a:prstGeom prst="roundRect">
            <a:avLst>
              <a:gd name="adj" fmla="val 5189"/>
            </a:avLst>
          </a:prstGeom>
          <a:solidFill>
            <a:srgbClr val="FAFAFA">
              <a:alpha val="95000"/>
            </a:srgbClr>
          </a:solidFill>
          <a:ln w="19050">
            <a:solidFill>
              <a:srgbClr val="BDB8DF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3241551" y="2247007"/>
            <a:ext cx="76200" cy="1762199"/>
          </a:xfrm>
          <a:prstGeom prst="roundRect">
            <a:avLst>
              <a:gd name="adj" fmla="val 78140"/>
            </a:avLst>
          </a:prstGeom>
          <a:solidFill>
            <a:srgbClr val="5E4CE6"/>
          </a:solidFill>
          <a:ln/>
        </p:spPr>
      </p:sp>
      <p:sp>
        <p:nvSpPr>
          <p:cNvPr id="10" name="Text 8"/>
          <p:cNvSpPr/>
          <p:nvPr/>
        </p:nvSpPr>
        <p:spPr>
          <a:xfrm>
            <a:off x="3478560" y="2407816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On Partnership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3478560" y="2714327"/>
            <a:ext cx="2243956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How can I better collaborate with AIS professionals — or CPAs — to deliver more comprehensive advisory value?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025083" y="2247007"/>
            <a:ext cx="2622724" cy="1762199"/>
          </a:xfrm>
          <a:prstGeom prst="roundRect">
            <a:avLst>
              <a:gd name="adj" fmla="val 5189"/>
            </a:avLst>
          </a:prstGeom>
          <a:solidFill>
            <a:srgbClr val="FAFAFA">
              <a:alpha val="95000"/>
            </a:srgbClr>
          </a:solidFill>
          <a:ln w="19050">
            <a:solidFill>
              <a:srgbClr val="BDB8DF"/>
            </a:solidFill>
            <a:prstDash val="solid"/>
          </a:ln>
        </p:spPr>
      </p:sp>
      <p:sp>
        <p:nvSpPr>
          <p:cNvPr id="13" name="Shape 11"/>
          <p:cNvSpPr/>
          <p:nvPr/>
        </p:nvSpPr>
        <p:spPr>
          <a:xfrm>
            <a:off x="6006033" y="2247007"/>
            <a:ext cx="76200" cy="1762199"/>
          </a:xfrm>
          <a:prstGeom prst="roundRect">
            <a:avLst>
              <a:gd name="adj" fmla="val 78140"/>
            </a:avLst>
          </a:prstGeom>
          <a:solidFill>
            <a:srgbClr val="5E4CE6"/>
          </a:solidFill>
          <a:ln/>
        </p:spPr>
      </p:sp>
      <p:sp>
        <p:nvSpPr>
          <p:cNvPr id="14" name="Text 12"/>
          <p:cNvSpPr/>
          <p:nvPr/>
        </p:nvSpPr>
        <p:spPr>
          <a:xfrm>
            <a:off x="6243042" y="2407816"/>
            <a:ext cx="1772022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On Skills</a:t>
            </a:r>
            <a:endParaRPr lang="en-US" sz="1350" dirty="0"/>
          </a:p>
        </p:txBody>
      </p:sp>
      <p:sp>
        <p:nvSpPr>
          <p:cNvPr id="15" name="Text 13"/>
          <p:cNvSpPr/>
          <p:nvPr/>
        </p:nvSpPr>
        <p:spPr>
          <a:xfrm>
            <a:off x="6243042" y="2714327"/>
            <a:ext cx="2243956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1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Which competencies on the MAS skills map do I need to develop most urgently, and what is my first step?</a:t>
            </a:r>
            <a:endParaRPr lang="en-US" sz="11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96119" y="576709"/>
            <a:ext cx="4001319" cy="4429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What's Coming Next</a:t>
            </a:r>
            <a:endParaRPr lang="en-US" sz="27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200" y="1303213"/>
            <a:ext cx="7321525" cy="2650406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448656" y="3306655"/>
            <a:ext cx="2291314" cy="2292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Application</a:t>
            </a:r>
            <a:endParaRPr lang="en-US" sz="1400" dirty="0"/>
          </a:p>
        </p:txBody>
      </p:sp>
      <p:sp>
        <p:nvSpPr>
          <p:cNvPr id="5" name="Text 2"/>
          <p:cNvSpPr/>
          <p:nvPr/>
        </p:nvSpPr>
        <p:spPr>
          <a:xfrm>
            <a:off x="1448656" y="2507797"/>
            <a:ext cx="2291314" cy="2292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Standards</a:t>
            </a:r>
            <a:endParaRPr lang="en-US" sz="1400" dirty="0"/>
          </a:p>
        </p:txBody>
      </p:sp>
      <p:sp>
        <p:nvSpPr>
          <p:cNvPr id="6" name="Text 3"/>
          <p:cNvSpPr/>
          <p:nvPr/>
        </p:nvSpPr>
        <p:spPr>
          <a:xfrm>
            <a:off x="1448656" y="1700787"/>
            <a:ext cx="2291314" cy="22926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Foundation</a:t>
            </a:r>
            <a:endParaRPr lang="en-US" sz="1400" dirty="0"/>
          </a:p>
        </p:txBody>
      </p:sp>
      <p:sp>
        <p:nvSpPr>
          <p:cNvPr id="7" name="Text 4"/>
          <p:cNvSpPr/>
          <p:nvPr/>
        </p:nvSpPr>
        <p:spPr>
          <a:xfrm>
            <a:off x="496119" y="4113088"/>
            <a:ext cx="8151763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The groundwork you lay in Module 1 is essential — it sets the stage for </a:t>
            </a:r>
            <a:r>
              <a:rPr lang="en-US" sz="1200" b="1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Module 2</a:t>
            </a: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, where we dive into formal MAS Practice Standards, consultancy engagement stages, and the vital ethical considerations of the profession.</a:t>
            </a:r>
            <a:endParaRPr lang="en-US" sz="12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0" y="0"/>
            <a:ext cx="3429000" cy="51435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96119" y="1301279"/>
            <a:ext cx="4722763" cy="88597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Let's Build the Future of Business Analysis Together</a:t>
            </a:r>
            <a:endParaRPr lang="en-US" sz="2750" dirty="0"/>
          </a:p>
        </p:txBody>
      </p:sp>
      <p:sp>
        <p:nvSpPr>
          <p:cNvPr id="4" name="Text 1"/>
          <p:cNvSpPr/>
          <p:nvPr/>
        </p:nvSpPr>
        <p:spPr>
          <a:xfrm>
            <a:off x="496119" y="2399854"/>
            <a:ext cx="4722763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Bring your analytical mind and your strategic vision. </a:t>
            </a:r>
            <a:r>
              <a:rPr lang="en-US" sz="1200" b="1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The journey from accountant to trusted business advisor starts now.</a:t>
            </a:r>
            <a:endParaRPr lang="en-US" sz="1200" dirty="0"/>
          </a:p>
        </p:txBody>
      </p:sp>
      <p:sp>
        <p:nvSpPr>
          <p:cNvPr id="5" name="Shape 2"/>
          <p:cNvSpPr/>
          <p:nvPr/>
        </p:nvSpPr>
        <p:spPr>
          <a:xfrm>
            <a:off x="496119" y="3012951"/>
            <a:ext cx="4722763" cy="829196"/>
          </a:xfrm>
          <a:prstGeom prst="roundRect">
            <a:avLst>
              <a:gd name="adj" fmla="val 7181"/>
            </a:avLst>
          </a:prstGeom>
          <a:solidFill>
            <a:srgbClr val="B6FCB8"/>
          </a:solidFill>
          <a:ln/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877" y="3228008"/>
            <a:ext cx="177180" cy="141759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956816" y="3190131"/>
            <a:ext cx="4120307" cy="45362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lnSpcReduction="10000"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Ready to begin? Proceed to </a:t>
            </a:r>
            <a:r>
              <a:rPr lang="en-US" sz="1200" b="1" dirty="0">
                <a:solidFill>
                  <a:srgbClr val="000000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Part 1: The Mindset &amp; Roles</a:t>
            </a:r>
            <a:r>
              <a:rPr lang="en-US" sz="1200" dirty="0">
                <a:solidFill>
                  <a:srgbClr val="000000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— your first lecture awaits.</a:t>
            </a:r>
            <a:endParaRPr lang="en-US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719</Words>
  <Application>Microsoft Macintosh PowerPoint</Application>
  <PresentationFormat>On-screen Show (16:9)</PresentationFormat>
  <Paragraphs>97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Arimo</vt:lpstr>
      <vt:lpstr>Outfit ExtraBold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lastModifiedBy>Rosalinda Perez</cp:lastModifiedBy>
  <cp:revision>2</cp:revision>
  <dcterms:created xsi:type="dcterms:W3CDTF">2026-05-27T15:25:54Z</dcterms:created>
  <dcterms:modified xsi:type="dcterms:W3CDTF">2026-05-27T19:11:26Z</dcterms:modified>
</cp:coreProperties>
</file>