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0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0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36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</p:sldIdLst>
  <p:sldSz cx="18288000" cy="10287000"/>
  <p:notesSz cx="6858000" cy="9144000"/>
  <p:embeddedFontLst>
    <p:embeddedFont>
      <p:font typeface="Arimo" charset="1" panose="020B0604020202020204"/>
      <p:regular r:id="rId39"/>
    </p:embeddedFont>
    <p:embeddedFont>
      <p:font typeface="Arimo Bold" charset="1" panose="020B0704020202020204"/>
      <p:regular r:id="rId4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slides/slide26.xml" Type="http://schemas.openxmlformats.org/officeDocument/2006/relationships/slide"/><Relationship Id="rId32" Target="slides/slide27.xml" Type="http://schemas.openxmlformats.org/officeDocument/2006/relationships/slide"/><Relationship Id="rId33" Target="slides/slide28.xml" Type="http://schemas.openxmlformats.org/officeDocument/2006/relationships/slide"/><Relationship Id="rId34" Target="slides/slide29.xml" Type="http://schemas.openxmlformats.org/officeDocument/2006/relationships/slide"/><Relationship Id="rId35" Target="slides/slide30.xml" Type="http://schemas.openxmlformats.org/officeDocument/2006/relationships/slide"/><Relationship Id="rId36" Target="notesMasters/notesMaster1.xml" Type="http://schemas.openxmlformats.org/officeDocument/2006/relationships/notesMaster"/><Relationship Id="rId37" Target="theme/theme2.xml" Type="http://schemas.openxmlformats.org/officeDocument/2006/relationships/theme"/><Relationship Id="rId38" Target="notesSlides/notesSlide1.xml" Type="http://schemas.openxmlformats.org/officeDocument/2006/relationships/notesSlide"/><Relationship Id="rId39" Target="fonts/font39.fntdata" Type="http://schemas.openxmlformats.org/officeDocument/2006/relationships/font"/><Relationship Id="rId4" Target="theme/theme1.xml" Type="http://schemas.openxmlformats.org/officeDocument/2006/relationships/theme"/><Relationship Id="rId40" Target="notesSlides/notesSlide2.xml" Type="http://schemas.openxmlformats.org/officeDocument/2006/relationships/notesSlide"/><Relationship Id="rId41" Target="notesSlides/notesSlide3.xml" Type="http://schemas.openxmlformats.org/officeDocument/2006/relationships/notesSlide"/><Relationship Id="rId42" Target="fonts/font42.fntdata" Type="http://schemas.openxmlformats.org/officeDocument/2006/relationships/font"/><Relationship Id="rId43" Target="notesSlides/notesSlide4.xml" Type="http://schemas.openxmlformats.org/officeDocument/2006/relationships/notesSlide"/><Relationship Id="rId44" Target="notesSlides/notesSlide5.xml" Type="http://schemas.openxmlformats.org/officeDocument/2006/relationships/notesSlide"/><Relationship Id="rId45" Target="notesSlides/notesSlide6.xml" Type="http://schemas.openxmlformats.org/officeDocument/2006/relationships/notesSlide"/><Relationship Id="rId46" Target="notesSlides/notesSlide7.xml" Type="http://schemas.openxmlformats.org/officeDocument/2006/relationships/notesSlide"/><Relationship Id="rId47" Target="notesSlides/notesSlide8.xml" Type="http://schemas.openxmlformats.org/officeDocument/2006/relationships/notesSlide"/><Relationship Id="rId48" Target="notesSlides/notesSlide9.xml" Type="http://schemas.openxmlformats.org/officeDocument/2006/relationships/notesSlide"/><Relationship Id="rId49" Target="notesSlides/notesSlide10.xml" Type="http://schemas.openxmlformats.org/officeDocument/2006/relationships/notesSlide"/><Relationship Id="rId5" Target="tableStyles.xml" Type="http://schemas.openxmlformats.org/officeDocument/2006/relationships/tableStyles"/><Relationship Id="rId50" Target="notesSlides/notesSlide11.xml" Type="http://schemas.openxmlformats.org/officeDocument/2006/relationships/notesSlide"/><Relationship Id="rId51" Target="notesSlides/notesSlide12.xml" Type="http://schemas.openxmlformats.org/officeDocument/2006/relationships/notesSlide"/><Relationship Id="rId52" Target="notesSlides/notesSlide13.xml" Type="http://schemas.openxmlformats.org/officeDocument/2006/relationships/notesSlide"/><Relationship Id="rId53" Target="notesSlides/notesSlide14.xml" Type="http://schemas.openxmlformats.org/officeDocument/2006/relationships/notesSlide"/><Relationship Id="rId54" Target="notesSlides/notesSlide15.xml" Type="http://schemas.openxmlformats.org/officeDocument/2006/relationships/notesSlide"/><Relationship Id="rId55" Target="notesSlides/notesSlide16.xml" Type="http://schemas.openxmlformats.org/officeDocument/2006/relationships/notesSlide"/><Relationship Id="rId56" Target="notesSlides/notesSlide17.xml" Type="http://schemas.openxmlformats.org/officeDocument/2006/relationships/notesSlide"/><Relationship Id="rId57" Target="notesSlides/notesSlide18.xml" Type="http://schemas.openxmlformats.org/officeDocument/2006/relationships/notesSlide"/><Relationship Id="rId58" Target="notesSlides/notesSlide19.xml" Type="http://schemas.openxmlformats.org/officeDocument/2006/relationships/notesSlide"/><Relationship Id="rId59" Target="notesSlides/notesSlide20.xml" Type="http://schemas.openxmlformats.org/officeDocument/2006/relationships/notesSlide"/><Relationship Id="rId6" Target="slides/slide1.xml" Type="http://schemas.openxmlformats.org/officeDocument/2006/relationships/slide"/><Relationship Id="rId60" Target="notesSlides/notesSlide21.xml" Type="http://schemas.openxmlformats.org/officeDocument/2006/relationships/notesSlide"/><Relationship Id="rId61" Target="notesSlides/notesSlide22.xml" Type="http://schemas.openxmlformats.org/officeDocument/2006/relationships/notesSlide"/><Relationship Id="rId62" Target="notesSlides/notesSlide23.xml" Type="http://schemas.openxmlformats.org/officeDocument/2006/relationships/notesSlide"/><Relationship Id="rId63" Target="notesSlides/notesSlide24.xml" Type="http://schemas.openxmlformats.org/officeDocument/2006/relationships/notesSlide"/><Relationship Id="rId64" Target="notesSlides/notesSlide25.xml" Type="http://schemas.openxmlformats.org/officeDocument/2006/relationships/notesSlide"/><Relationship Id="rId65" Target="notesSlides/notesSlide26.xml" Type="http://schemas.openxmlformats.org/officeDocument/2006/relationships/notesSlide"/><Relationship Id="rId66" Target="notesSlides/notesSlide27.xml" Type="http://schemas.openxmlformats.org/officeDocument/2006/relationships/notesSlide"/><Relationship Id="rId67" Target="notesSlides/notesSlide28.xml" Type="http://schemas.openxmlformats.org/officeDocument/2006/relationships/notesSlide"/><Relationship Id="rId68" Target="notesSlides/notesSlide29.xml" Type="http://schemas.openxmlformats.org/officeDocument/2006/relationships/notesSlide"/><Relationship Id="rId69" Target="notesSlides/notesSlide30.xml" Type="http://schemas.openxmlformats.org/officeDocument/2006/relationships/notes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5.xml" Type="http://schemas.openxmlformats.org/officeDocument/2006/relationships/slide"/></Relationships>
</file>

<file path=ppt/notesSlides/_rels/notesSlide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_rels/notesSlide7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7.xml" Type="http://schemas.openxmlformats.org/officeDocument/2006/relationships/slide"/></Relationships>
</file>

<file path=ppt/notesSlides/_rels/notesSlide8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8.xml" Type="http://schemas.openxmlformats.org/officeDocument/2006/relationships/slide"/></Relationships>
</file>

<file path=ppt/notesSlides/_rels/notesSlide9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9.xml" Type="http://schemas.openxmlformats.org/officeDocument/2006/relationships/slide"/></Relationships>
</file>

<file path=ppt/notesSlides/_rels/notesSlide10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0.xml" Type="http://schemas.openxmlformats.org/officeDocument/2006/relationships/slide"/></Relationships>
</file>

<file path=ppt/notesSlides/_rels/notesSlide1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1.xml" Type="http://schemas.openxmlformats.org/officeDocument/2006/relationships/slide"/></Relationships>
</file>

<file path=ppt/notesSlides/_rels/notesSlide1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2.xml" Type="http://schemas.openxmlformats.org/officeDocument/2006/relationships/slide"/></Relationships>
</file>

<file path=ppt/notesSlides/_rels/notesSlide1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3.xml" Type="http://schemas.openxmlformats.org/officeDocument/2006/relationships/slide"/></Relationships>
</file>

<file path=ppt/notesSlides/_rels/notesSlide1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4.xml" Type="http://schemas.openxmlformats.org/officeDocument/2006/relationships/slide"/></Relationships>
</file>

<file path=ppt/notesSlides/_rels/notesSlide1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5.xml" Type="http://schemas.openxmlformats.org/officeDocument/2006/relationships/slide"/></Relationships>
</file>

<file path=ppt/notesSlides/_rels/notesSlide1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6.xml" Type="http://schemas.openxmlformats.org/officeDocument/2006/relationships/slide"/></Relationships>
</file>

<file path=ppt/notesSlides/_rels/notesSlide17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7.xml" Type="http://schemas.openxmlformats.org/officeDocument/2006/relationships/slide"/></Relationships>
</file>

<file path=ppt/notesSlides/_rels/notesSlide18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8.xml" Type="http://schemas.openxmlformats.org/officeDocument/2006/relationships/slide"/></Relationships>
</file>

<file path=ppt/notesSlides/_rels/notesSlide19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9.xml" Type="http://schemas.openxmlformats.org/officeDocument/2006/relationships/slide"/></Relationships>
</file>

<file path=ppt/notesSlides/_rels/notesSlide20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0.xml" Type="http://schemas.openxmlformats.org/officeDocument/2006/relationships/slide"/></Relationships>
</file>

<file path=ppt/notesSlides/_rels/notesSlide2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1.xml" Type="http://schemas.openxmlformats.org/officeDocument/2006/relationships/slide"/></Relationships>
</file>

<file path=ppt/notesSlides/_rels/notesSlide2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2.xml" Type="http://schemas.openxmlformats.org/officeDocument/2006/relationships/slide"/></Relationships>
</file>

<file path=ppt/notesSlides/_rels/notesSlide2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3.xml" Type="http://schemas.openxmlformats.org/officeDocument/2006/relationships/slide"/></Relationships>
</file>

<file path=ppt/notesSlides/_rels/notesSlide2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4.xml" Type="http://schemas.openxmlformats.org/officeDocument/2006/relationships/slide"/></Relationships>
</file>

<file path=ppt/notesSlides/_rels/notesSlide2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5.xml" Type="http://schemas.openxmlformats.org/officeDocument/2006/relationships/slide"/></Relationships>
</file>

<file path=ppt/notesSlides/_rels/notesSlide2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6.xml" Type="http://schemas.openxmlformats.org/officeDocument/2006/relationships/slide"/></Relationships>
</file>

<file path=ppt/notesSlides/_rels/notesSlide27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7.xml" Type="http://schemas.openxmlformats.org/officeDocument/2006/relationships/slide"/></Relationships>
</file>

<file path=ppt/notesSlides/_rels/notesSlide28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8.xml" Type="http://schemas.openxmlformats.org/officeDocument/2006/relationships/slide"/></Relationships>
</file>

<file path=ppt/notesSlides/_rels/notesSlide29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9.xml" Type="http://schemas.openxmlformats.org/officeDocument/2006/relationships/slide"/></Relationships>
</file>

<file path=ppt/notesSlides/_rels/notesSlide30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0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3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4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5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6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7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8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9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10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11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12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13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14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15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16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7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17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8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18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9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19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0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20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21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22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23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24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25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26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7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27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8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28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9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29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0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30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.xml" Type="http://schemas.openxmlformats.org/officeDocument/2006/relationships/notesSlide"/><Relationship Id="rId3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.xml" Type="http://schemas.openxmlformats.org/officeDocument/2006/relationships/notesSlide"/><Relationship Id="rId3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3.xml" Type="http://schemas.openxmlformats.org/officeDocument/2006/relationships/notesSlide"/><Relationship Id="rId3" Target="../media/image3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4.xml" Type="http://schemas.openxmlformats.org/officeDocument/2006/relationships/notesSlide"/><Relationship Id="rId3" Target="../media/image4.jpeg" Type="http://schemas.openxmlformats.org/officeDocument/2006/relationships/image"/><Relationship Id="rId4" Target="../media/image5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svg" Type="http://schemas.openxmlformats.org/officeDocument/2006/relationships/image"/><Relationship Id="rId2" Target="../notesSlides/notesSlide5.xml" Type="http://schemas.openxmlformats.org/officeDocument/2006/relationships/notesSlide"/><Relationship Id="rId3" Target="../media/image6.png" Type="http://schemas.openxmlformats.org/officeDocument/2006/relationships/image"/><Relationship Id="rId4" Target="../media/image7.svg" Type="http://schemas.openxmlformats.org/officeDocument/2006/relationships/image"/><Relationship Id="rId5" Target="../media/image8.png" Type="http://schemas.openxmlformats.org/officeDocument/2006/relationships/image"/><Relationship Id="rId6" Target="../media/image9.svg" Type="http://schemas.openxmlformats.org/officeDocument/2006/relationships/image"/><Relationship Id="rId7" Target="../media/image10.png" Type="http://schemas.openxmlformats.org/officeDocument/2006/relationships/image"/><Relationship Id="rId8" Target="../media/image11.svg" Type="http://schemas.openxmlformats.org/officeDocument/2006/relationships/image"/><Relationship Id="rId9" Target="../media/image12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6.xml" Type="http://schemas.openxmlformats.org/officeDocument/2006/relationships/notesSlide"/><Relationship Id="rId3" Target="../media/image14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7.xml" Type="http://schemas.openxmlformats.org/officeDocument/2006/relationships/notesSlide"/><Relationship Id="rId3" Target="../media/image15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8.xml" Type="http://schemas.openxmlformats.org/officeDocument/2006/relationships/notesSlide"/><Relationship Id="rId3" Target="../media/image2.jpeg" Type="http://schemas.openxmlformats.org/officeDocument/2006/relationships/image"/><Relationship Id="rId4" Target="../media/image16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9.xml" Type="http://schemas.openxmlformats.org/officeDocument/2006/relationships/notesSlid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0.xml" Type="http://schemas.openxmlformats.org/officeDocument/2006/relationships/notesSlide"/><Relationship Id="rId3" Target="../media/image2.jpe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4.png" Type="http://schemas.openxmlformats.org/officeDocument/2006/relationships/image"/><Relationship Id="rId11" Target="../media/image25.svg" Type="http://schemas.openxmlformats.org/officeDocument/2006/relationships/image"/><Relationship Id="rId2" Target="../notesSlides/notesSlide11.xml" Type="http://schemas.openxmlformats.org/officeDocument/2006/relationships/notesSlide"/><Relationship Id="rId3" Target="../media/image17.jpeg" Type="http://schemas.openxmlformats.org/officeDocument/2006/relationships/image"/><Relationship Id="rId4" Target="../media/image18.png" Type="http://schemas.openxmlformats.org/officeDocument/2006/relationships/image"/><Relationship Id="rId5" Target="../media/image19.svg" Type="http://schemas.openxmlformats.org/officeDocument/2006/relationships/image"/><Relationship Id="rId6" Target="../media/image20.png" Type="http://schemas.openxmlformats.org/officeDocument/2006/relationships/image"/><Relationship Id="rId7" Target="../media/image21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2.xml" Type="http://schemas.openxmlformats.org/officeDocument/2006/relationships/notesSlide"/><Relationship Id="rId3" Target="../media/image26.jpeg" Type="http://schemas.openxmlformats.org/officeDocument/2006/relationships/image"/><Relationship Id="rId4" Target="../media/image27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5.png" Type="http://schemas.openxmlformats.org/officeDocument/2006/relationships/image"/><Relationship Id="rId11" Target="../media/image36.svg" Type="http://schemas.openxmlformats.org/officeDocument/2006/relationships/image"/><Relationship Id="rId12" Target="../media/image37.png" Type="http://schemas.openxmlformats.org/officeDocument/2006/relationships/image"/><Relationship Id="rId2" Target="../notesSlides/notesSlide13.xml" Type="http://schemas.openxmlformats.org/officeDocument/2006/relationships/notesSlide"/><Relationship Id="rId3" Target="../media/image28.jpeg" Type="http://schemas.openxmlformats.org/officeDocument/2006/relationships/image"/><Relationship Id="rId4" Target="../media/image29.png" Type="http://schemas.openxmlformats.org/officeDocument/2006/relationships/image"/><Relationship Id="rId5" Target="../media/image30.svg" Type="http://schemas.openxmlformats.org/officeDocument/2006/relationships/image"/><Relationship Id="rId6" Target="../media/image31.png" Type="http://schemas.openxmlformats.org/officeDocument/2006/relationships/image"/><Relationship Id="rId7" Target="../media/image32.svg" Type="http://schemas.openxmlformats.org/officeDocument/2006/relationships/image"/><Relationship Id="rId8" Target="../media/image33.png" Type="http://schemas.openxmlformats.org/officeDocument/2006/relationships/image"/><Relationship Id="rId9" Target="../media/image34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4.xml" Type="http://schemas.openxmlformats.org/officeDocument/2006/relationships/notesSlide"/><Relationship Id="rId3" Target="../media/image38.png" Type="http://schemas.openxmlformats.org/officeDocument/2006/relationships/image"/><Relationship Id="rId4" Target="../media/image39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5.xml" Type="http://schemas.openxmlformats.org/officeDocument/2006/relationships/notesSlide"/><Relationship Id="rId3" Target="../media/image40.png" Type="http://schemas.openxmlformats.org/officeDocument/2006/relationships/image"/><Relationship Id="rId4" Target="../media/image41.png" Type="http://schemas.openxmlformats.org/officeDocument/2006/relationships/image"/><Relationship Id="rId5" Target="../media/image42.sv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6.xml" Type="http://schemas.openxmlformats.org/officeDocument/2006/relationships/notesSlide"/><Relationship Id="rId3" Target="../media/image43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7.xml" Type="http://schemas.openxmlformats.org/officeDocument/2006/relationships/notesSlide"/><Relationship Id="rId3" Target="../media/image44.jpe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8.xml" Type="http://schemas.openxmlformats.org/officeDocument/2006/relationships/notesSlide"/><Relationship Id="rId3" Target="../media/image45.png" Type="http://schemas.openxmlformats.org/officeDocument/2006/relationships/image"/><Relationship Id="rId4" Target="../media/image46.sv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9.xml" Type="http://schemas.openxmlformats.org/officeDocument/2006/relationships/notesSlide"/><Relationship Id="rId3" Target="../media/image47.pn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0.xml" Type="http://schemas.openxmlformats.org/officeDocument/2006/relationships/notesSlide"/><Relationship Id="rId3" Target="../media/image5.pn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1.xml" Type="http://schemas.openxmlformats.org/officeDocument/2006/relationships/notesSlide"/><Relationship Id="rId3" Target="../media/image48.png" Type="http://schemas.openxmlformats.org/officeDocument/2006/relationships/image"/><Relationship Id="rId4" Target="../media/image49.png" Type="http://schemas.openxmlformats.org/officeDocument/2006/relationships/image"/><Relationship Id="rId5" Target="../media/image16.pn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2.xml" Type="http://schemas.openxmlformats.org/officeDocument/2006/relationships/notesSlide"/><Relationship Id="rId3" Target="../media/image5.pn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7.svg" Type="http://schemas.openxmlformats.org/officeDocument/2006/relationships/image"/><Relationship Id="rId2" Target="../notesSlides/notesSlide23.xml" Type="http://schemas.openxmlformats.org/officeDocument/2006/relationships/notesSlide"/><Relationship Id="rId3" Target="../media/image50.png" Type="http://schemas.openxmlformats.org/officeDocument/2006/relationships/image"/><Relationship Id="rId4" Target="../media/image51.svg" Type="http://schemas.openxmlformats.org/officeDocument/2006/relationships/image"/><Relationship Id="rId5" Target="../media/image52.png" Type="http://schemas.openxmlformats.org/officeDocument/2006/relationships/image"/><Relationship Id="rId6" Target="../media/image53.svg" Type="http://schemas.openxmlformats.org/officeDocument/2006/relationships/image"/><Relationship Id="rId7" Target="../media/image54.png" Type="http://schemas.openxmlformats.org/officeDocument/2006/relationships/image"/><Relationship Id="rId8" Target="../media/image55.svg" Type="http://schemas.openxmlformats.org/officeDocument/2006/relationships/image"/><Relationship Id="rId9" Target="../media/image56.png" Type="http://schemas.openxmlformats.org/officeDocument/2006/relationships/image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4.xml" Type="http://schemas.openxmlformats.org/officeDocument/2006/relationships/notesSlide"/><Relationship Id="rId3" Target="../media/image2.jpeg" Type="http://schemas.openxmlformats.org/officeDocument/2006/relationships/image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5.xml" Type="http://schemas.openxmlformats.org/officeDocument/2006/relationships/notesSlide"/><Relationship Id="rId3" Target="../media/image2.jpeg" Type="http://schemas.openxmlformats.org/officeDocument/2006/relationships/image"/><Relationship Id="rId4" Target="../media/image58.png" Type="http://schemas.openxmlformats.org/officeDocument/2006/relationships/image"/></Relationships>
</file>

<file path=ppt/slides/_rels/slide2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6.xml" Type="http://schemas.openxmlformats.org/officeDocument/2006/relationships/notesSlide"/><Relationship Id="rId3" Target="../media/image59.png" Type="http://schemas.openxmlformats.org/officeDocument/2006/relationships/image"/></Relationships>
</file>

<file path=ppt/slides/_rels/slide2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7.xml" Type="http://schemas.openxmlformats.org/officeDocument/2006/relationships/notesSlide"/><Relationship Id="rId3" Target="../media/image60.jpeg" Type="http://schemas.openxmlformats.org/officeDocument/2006/relationships/image"/><Relationship Id="rId4" Target="../media/image61.png" Type="http://schemas.openxmlformats.org/officeDocument/2006/relationships/image"/><Relationship Id="rId5" Target="../media/image62.svg" Type="http://schemas.openxmlformats.org/officeDocument/2006/relationships/image"/><Relationship Id="rId6" Target="../media/image63.png" Type="http://schemas.openxmlformats.org/officeDocument/2006/relationships/image"/><Relationship Id="rId7" Target="../media/image64.svg" Type="http://schemas.openxmlformats.org/officeDocument/2006/relationships/image"/></Relationships>
</file>

<file path=ppt/slides/_rels/slide2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8.xml" Type="http://schemas.openxmlformats.org/officeDocument/2006/relationships/notesSlide"/><Relationship Id="rId3" Target="../media/image65.jpeg" Type="http://schemas.openxmlformats.org/officeDocument/2006/relationships/image"/></Relationships>
</file>

<file path=ppt/slides/_rels/slide2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9.xml" Type="http://schemas.openxmlformats.org/officeDocument/2006/relationships/notesSlide"/></Relationships>
</file>

<file path=ppt/slides/_rels/slide3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30.xml" Type="http://schemas.openxmlformats.org/officeDocument/2006/relationships/notesSlide"/><Relationship Id="rId3" Target="../media/image66.jpeg" Type="http://schemas.openxmlformats.org/officeDocument/2006/relationships/image"/><Relationship Id="rId4" Target="../media/image67.png" Type="http://schemas.openxmlformats.org/officeDocument/2006/relationships/image"/><Relationship Id="rId5" Target="../media/image68.svg" Type="http://schemas.openxmlformats.org/officeDocument/2006/relationships/image"/><Relationship Id="rId6" Target="../media/image2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0" y="0"/>
            <a:ext cx="6863191" cy="10295039"/>
            <a:chOff x="0" y="0"/>
            <a:chExt cx="9150922" cy="13726719"/>
          </a:xfrm>
        </p:grpSpPr>
        <p:sp>
          <p:nvSpPr>
            <p:cNvPr name="Freeform 7" id="7" descr="preencoded.png"/>
            <p:cNvSpPr/>
            <p:nvPr/>
          </p:nvSpPr>
          <p:spPr>
            <a:xfrm flipH="false" flipV="false" rot="0">
              <a:off x="0" y="0"/>
              <a:ext cx="9150858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9150858">
                  <a:moveTo>
                    <a:pt x="0" y="0"/>
                  </a:moveTo>
                  <a:lnTo>
                    <a:pt x="9150858" y="0"/>
                  </a:lnTo>
                  <a:lnTo>
                    <a:pt x="9150858" y="13726668"/>
                  </a:lnTo>
                  <a:lnTo>
                    <a:pt x="0" y="137266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" t="0" r="-1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7856182" y="3593630"/>
            <a:ext cx="9452677" cy="9438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1"/>
              </a:lnSpc>
            </a:pPr>
            <a:r>
              <a:rPr lang="en-US" sz="5554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The IMC Planning Process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856182" y="4867732"/>
            <a:ext cx="9452677" cy="17763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Advertising and Integrated Marketing Communications</a:t>
            </a:r>
          </a:p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Week 4 — From research to budget to execution</a:t>
            </a:r>
          </a:p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By: Prof. Fidela R. Balajadia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92991" y="2052056"/>
            <a:ext cx="16315868" cy="9438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1"/>
              </a:lnSpc>
            </a:pPr>
            <a:r>
              <a:rPr lang="en-US" sz="5554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Lecture Learning Objectives: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992991" y="3563350"/>
            <a:ext cx="567461" cy="354635"/>
            <a:chOff x="0" y="0"/>
            <a:chExt cx="756615" cy="472846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756619" cy="472849"/>
            </a:xfrm>
            <a:custGeom>
              <a:avLst/>
              <a:gdLst/>
              <a:ahLst/>
              <a:cxnLst/>
              <a:rect r="r" b="b" t="t" l="l"/>
              <a:pathLst>
                <a:path h="472849" w="756619">
                  <a:moveTo>
                    <a:pt x="0" y="0"/>
                  </a:moveTo>
                  <a:lnTo>
                    <a:pt x="756619" y="0"/>
                  </a:lnTo>
                  <a:lnTo>
                    <a:pt x="756619" y="472849"/>
                  </a:lnTo>
                  <a:lnTo>
                    <a:pt x="0" y="472849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30183" t="0" r="-30182" b="0"/>
              </a:stretch>
            </a:blipFill>
          </p:spPr>
        </p:sp>
        <p:sp>
          <p:nvSpPr>
            <p:cNvPr name="TextBox 9" id="9"/>
            <p:cNvSpPr txBox="true"/>
            <p:nvPr/>
          </p:nvSpPr>
          <p:spPr>
            <a:xfrm>
              <a:off x="0" y="-19050"/>
              <a:ext cx="756615" cy="491896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2612"/>
                </a:lnSpc>
              </a:pPr>
              <a:r>
                <a:rPr lang="en-US" sz="2176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01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92991" y="4007501"/>
            <a:ext cx="5249418" cy="38129"/>
            <a:chOff x="0" y="0"/>
            <a:chExt cx="6999224" cy="50838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999224" cy="50800"/>
            </a:xfrm>
            <a:custGeom>
              <a:avLst/>
              <a:gdLst/>
              <a:ahLst/>
              <a:cxnLst/>
              <a:rect r="r" b="b" t="t" l="l"/>
              <a:pathLst>
                <a:path h="50800" w="6999224">
                  <a:moveTo>
                    <a:pt x="0" y="0"/>
                  </a:moveTo>
                  <a:lnTo>
                    <a:pt x="6999224" y="0"/>
                  </a:lnTo>
                  <a:lnTo>
                    <a:pt x="6999224" y="50800"/>
                  </a:lnTo>
                  <a:lnTo>
                    <a:pt x="0" y="50800"/>
                  </a:lnTo>
                  <a:close/>
                </a:path>
              </a:pathLst>
            </a:custGeom>
            <a:solidFill>
              <a:srgbClr val="D3C5B6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992991" y="4196982"/>
            <a:ext cx="5249418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Segmentation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92991" y="4743812"/>
            <a:ext cx="5249418" cy="1003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Consumer &amp; B2B target market categories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6526139" y="3563350"/>
            <a:ext cx="567461" cy="354635"/>
            <a:chOff x="0" y="0"/>
            <a:chExt cx="756615" cy="472846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756619" cy="472849"/>
            </a:xfrm>
            <a:custGeom>
              <a:avLst/>
              <a:gdLst/>
              <a:ahLst/>
              <a:cxnLst/>
              <a:rect r="r" b="b" t="t" l="l"/>
              <a:pathLst>
                <a:path h="472849" w="756619">
                  <a:moveTo>
                    <a:pt x="0" y="0"/>
                  </a:moveTo>
                  <a:lnTo>
                    <a:pt x="756619" y="0"/>
                  </a:lnTo>
                  <a:lnTo>
                    <a:pt x="756619" y="472849"/>
                  </a:lnTo>
                  <a:lnTo>
                    <a:pt x="0" y="472849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30183" t="0" r="-30182" b="0"/>
              </a:stretch>
            </a:blip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19050"/>
              <a:ext cx="756615" cy="491896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2612"/>
                </a:lnSpc>
              </a:pPr>
              <a:r>
                <a:rPr lang="en-US" sz="2176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02</a:t>
              </a: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6526139" y="4007501"/>
            <a:ext cx="5249418" cy="38129"/>
            <a:chOff x="0" y="0"/>
            <a:chExt cx="6999224" cy="50838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6999224" cy="50800"/>
            </a:xfrm>
            <a:custGeom>
              <a:avLst/>
              <a:gdLst/>
              <a:ahLst/>
              <a:cxnLst/>
              <a:rect r="r" b="b" t="t" l="l"/>
              <a:pathLst>
                <a:path h="50800" w="6999224">
                  <a:moveTo>
                    <a:pt x="0" y="0"/>
                  </a:moveTo>
                  <a:lnTo>
                    <a:pt x="6999224" y="0"/>
                  </a:lnTo>
                  <a:lnTo>
                    <a:pt x="6999224" y="50800"/>
                  </a:lnTo>
                  <a:lnTo>
                    <a:pt x="0" y="50800"/>
                  </a:lnTo>
                  <a:close/>
                </a:path>
              </a:pathLst>
            </a:custGeom>
            <a:solidFill>
              <a:srgbClr val="D3C5B6"/>
            </a:solid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6526139" y="4196982"/>
            <a:ext cx="5249418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Positioning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6526139" y="4743812"/>
            <a:ext cx="5249418" cy="5492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Approaches that shape IMC planning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12059288" y="3563350"/>
            <a:ext cx="567461" cy="354635"/>
            <a:chOff x="0" y="0"/>
            <a:chExt cx="756615" cy="472846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756619" cy="472849"/>
            </a:xfrm>
            <a:custGeom>
              <a:avLst/>
              <a:gdLst/>
              <a:ahLst/>
              <a:cxnLst/>
              <a:rect r="r" b="b" t="t" l="l"/>
              <a:pathLst>
                <a:path h="472849" w="756619">
                  <a:moveTo>
                    <a:pt x="0" y="0"/>
                  </a:moveTo>
                  <a:lnTo>
                    <a:pt x="756619" y="0"/>
                  </a:lnTo>
                  <a:lnTo>
                    <a:pt x="756619" y="472849"/>
                  </a:lnTo>
                  <a:lnTo>
                    <a:pt x="0" y="472849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30183" t="0" r="-30182" b="0"/>
              </a:stretch>
            </a:blip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19050"/>
              <a:ext cx="756615" cy="491896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2612"/>
                </a:lnSpc>
              </a:pPr>
              <a:r>
                <a:rPr lang="en-US" sz="2176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03</a:t>
              </a: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12059288" y="4007501"/>
            <a:ext cx="5249418" cy="38129"/>
            <a:chOff x="0" y="0"/>
            <a:chExt cx="6999224" cy="50838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6999224" cy="50800"/>
            </a:xfrm>
            <a:custGeom>
              <a:avLst/>
              <a:gdLst/>
              <a:ahLst/>
              <a:cxnLst/>
              <a:rect r="r" b="b" t="t" l="l"/>
              <a:pathLst>
                <a:path h="50800" w="6999224">
                  <a:moveTo>
                    <a:pt x="0" y="0"/>
                  </a:moveTo>
                  <a:lnTo>
                    <a:pt x="6999224" y="0"/>
                  </a:lnTo>
                  <a:lnTo>
                    <a:pt x="6999224" y="50800"/>
                  </a:lnTo>
                  <a:lnTo>
                    <a:pt x="0" y="50800"/>
                  </a:lnTo>
                  <a:close/>
                </a:path>
              </a:pathLst>
            </a:custGeom>
            <a:solidFill>
              <a:srgbClr val="D3C5B6"/>
            </a:solidFill>
          </p:spPr>
        </p:sp>
      </p:grpSp>
      <p:sp>
        <p:nvSpPr>
          <p:cNvPr name="TextBox 26" id="26"/>
          <p:cNvSpPr txBox="true"/>
          <p:nvPr/>
        </p:nvSpPr>
        <p:spPr>
          <a:xfrm rot="0">
            <a:off x="12059288" y="4196982"/>
            <a:ext cx="5249418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Objectives &amp; Budget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2059288" y="4743812"/>
            <a:ext cx="5249418" cy="1003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How communications goals drive spending</a:t>
            </a:r>
          </a:p>
        </p:txBody>
      </p:sp>
      <p:grpSp>
        <p:nvGrpSpPr>
          <p:cNvPr name="Group 28" id="28"/>
          <p:cNvGrpSpPr/>
          <p:nvPr/>
        </p:nvGrpSpPr>
        <p:grpSpPr>
          <a:xfrm rot="0">
            <a:off x="992991" y="6243457"/>
            <a:ext cx="567461" cy="354635"/>
            <a:chOff x="0" y="0"/>
            <a:chExt cx="756615" cy="472846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756619" cy="472849"/>
            </a:xfrm>
            <a:custGeom>
              <a:avLst/>
              <a:gdLst/>
              <a:ahLst/>
              <a:cxnLst/>
              <a:rect r="r" b="b" t="t" l="l"/>
              <a:pathLst>
                <a:path h="472849" w="756619">
                  <a:moveTo>
                    <a:pt x="0" y="0"/>
                  </a:moveTo>
                  <a:lnTo>
                    <a:pt x="756619" y="0"/>
                  </a:lnTo>
                  <a:lnTo>
                    <a:pt x="756619" y="472849"/>
                  </a:lnTo>
                  <a:lnTo>
                    <a:pt x="0" y="472849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30183" t="0" r="-30182" b="0"/>
              </a:stretch>
            </a:blipFill>
          </p:spPr>
        </p:sp>
        <p:sp>
          <p:nvSpPr>
            <p:cNvPr name="TextBox 30" id="30"/>
            <p:cNvSpPr txBox="true"/>
            <p:nvPr/>
          </p:nvSpPr>
          <p:spPr>
            <a:xfrm>
              <a:off x="0" y="-19050"/>
              <a:ext cx="756615" cy="491896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2612"/>
                </a:lnSpc>
              </a:pPr>
              <a:r>
                <a:rPr lang="en-US" sz="2176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04</a:t>
              </a:r>
            </a:p>
          </p:txBody>
        </p:sp>
      </p:grpSp>
      <p:grpSp>
        <p:nvGrpSpPr>
          <p:cNvPr name="Group 31" id="31"/>
          <p:cNvGrpSpPr/>
          <p:nvPr/>
        </p:nvGrpSpPr>
        <p:grpSpPr>
          <a:xfrm rot="0">
            <a:off x="992991" y="6687607"/>
            <a:ext cx="16315715" cy="38129"/>
            <a:chOff x="0" y="0"/>
            <a:chExt cx="21754287" cy="50838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21754337" cy="50800"/>
            </a:xfrm>
            <a:custGeom>
              <a:avLst/>
              <a:gdLst/>
              <a:ahLst/>
              <a:cxnLst/>
              <a:rect r="r" b="b" t="t" l="l"/>
              <a:pathLst>
                <a:path h="50800" w="21754337">
                  <a:moveTo>
                    <a:pt x="0" y="0"/>
                  </a:moveTo>
                  <a:lnTo>
                    <a:pt x="21754337" y="0"/>
                  </a:lnTo>
                  <a:lnTo>
                    <a:pt x="21754337" y="50800"/>
                  </a:lnTo>
                  <a:lnTo>
                    <a:pt x="0" y="50800"/>
                  </a:lnTo>
                  <a:close/>
                </a:path>
              </a:pathLst>
            </a:custGeom>
            <a:solidFill>
              <a:srgbClr val="D3C5B6"/>
            </a:solidFill>
          </p:spPr>
        </p:sp>
      </p:grpSp>
      <p:sp>
        <p:nvSpPr>
          <p:cNvPr name="TextBox 33" id="33"/>
          <p:cNvSpPr txBox="true"/>
          <p:nvPr/>
        </p:nvSpPr>
        <p:spPr>
          <a:xfrm rot="0">
            <a:off x="992991" y="6877088"/>
            <a:ext cx="16315715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IMC Program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992991" y="7423918"/>
            <a:ext cx="16315715" cy="5492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Elements of a complete IMC plan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0" y="0"/>
            <a:ext cx="6863191" cy="10295039"/>
            <a:chOff x="0" y="0"/>
            <a:chExt cx="9150922" cy="13726719"/>
          </a:xfrm>
        </p:grpSpPr>
        <p:sp>
          <p:nvSpPr>
            <p:cNvPr name="Freeform 7" id="7" descr="preencoded.png"/>
            <p:cNvSpPr/>
            <p:nvPr/>
          </p:nvSpPr>
          <p:spPr>
            <a:xfrm flipH="false" flipV="false" rot="0">
              <a:off x="0" y="0"/>
              <a:ext cx="9150858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9150858">
                  <a:moveTo>
                    <a:pt x="0" y="0"/>
                  </a:moveTo>
                  <a:lnTo>
                    <a:pt x="9150858" y="0"/>
                  </a:lnTo>
                  <a:lnTo>
                    <a:pt x="9150858" y="13726668"/>
                  </a:lnTo>
                  <a:lnTo>
                    <a:pt x="0" y="137266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" t="0" r="-1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7856182" y="1589875"/>
            <a:ext cx="9452677" cy="9438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1"/>
              </a:lnSpc>
            </a:pPr>
            <a:r>
              <a:rPr lang="en-US" sz="5554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Communications Research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856182" y="2863977"/>
            <a:ext cx="9452677" cy="1003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The IMC process </a:t>
            </a:r>
            <a:r>
              <a:rPr lang="en-US" sz="2176" b="true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begins with research</a:t>
            </a: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 — understanding the product, the consumer, and the market.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7856182" y="4186380"/>
            <a:ext cx="4584402" cy="2542927"/>
            <a:chOff x="0" y="0"/>
            <a:chExt cx="6112535" cy="339057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112510" cy="3390646"/>
            </a:xfrm>
            <a:custGeom>
              <a:avLst/>
              <a:gdLst/>
              <a:ahLst/>
              <a:cxnLst/>
              <a:rect r="r" b="b" t="t" l="l"/>
              <a:pathLst>
                <a:path h="3390646" w="6112510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6055741" y="0"/>
                  </a:lnTo>
                  <a:cubicBezTo>
                    <a:pt x="6087110" y="0"/>
                    <a:pt x="6112510" y="25400"/>
                    <a:pt x="6112510" y="56769"/>
                  </a:cubicBezTo>
                  <a:lnTo>
                    <a:pt x="6112510" y="3333877"/>
                  </a:lnTo>
                  <a:cubicBezTo>
                    <a:pt x="6112510" y="3365246"/>
                    <a:pt x="6087110" y="3390646"/>
                    <a:pt x="6055741" y="3390646"/>
                  </a:cubicBezTo>
                  <a:lnTo>
                    <a:pt x="56769" y="3390646"/>
                  </a:lnTo>
                  <a:cubicBezTo>
                    <a:pt x="25400" y="3390646"/>
                    <a:pt x="0" y="3365246"/>
                    <a:pt x="0" y="3333877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8139913" y="4441546"/>
            <a:ext cx="4016931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Product-Specific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8139913" y="4988376"/>
            <a:ext cx="4016931" cy="1003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Key characteristics &amp; benefits that become selling points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12724305" y="4186380"/>
            <a:ext cx="4584544" cy="2542927"/>
            <a:chOff x="0" y="0"/>
            <a:chExt cx="6112726" cy="339057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112764" cy="3390646"/>
            </a:xfrm>
            <a:custGeom>
              <a:avLst/>
              <a:gdLst/>
              <a:ahLst/>
              <a:cxnLst/>
              <a:rect r="r" b="b" t="t" l="l"/>
              <a:pathLst>
                <a:path h="3390646" w="6112764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6055995" y="0"/>
                  </a:lnTo>
                  <a:cubicBezTo>
                    <a:pt x="6087364" y="0"/>
                    <a:pt x="6112764" y="25400"/>
                    <a:pt x="6112764" y="56769"/>
                  </a:cubicBezTo>
                  <a:lnTo>
                    <a:pt x="6112764" y="3333877"/>
                  </a:lnTo>
                  <a:cubicBezTo>
                    <a:pt x="6112764" y="3365246"/>
                    <a:pt x="6087364" y="3390646"/>
                    <a:pt x="6055995" y="3390646"/>
                  </a:cubicBezTo>
                  <a:lnTo>
                    <a:pt x="56769" y="3390646"/>
                  </a:lnTo>
                  <a:cubicBezTo>
                    <a:pt x="25400" y="3390646"/>
                    <a:pt x="0" y="3365246"/>
                    <a:pt x="0" y="3333877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13008035" y="4441546"/>
            <a:ext cx="4017083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Consumer-Oriented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3008035" y="4988376"/>
            <a:ext cx="4017083" cy="14572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Context of use — anthropological, sociological, psychological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7856182" y="7013048"/>
            <a:ext cx="9452677" cy="1634966"/>
            <a:chOff x="0" y="0"/>
            <a:chExt cx="12603569" cy="2179955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2603607" cy="2179955"/>
            </a:xfrm>
            <a:custGeom>
              <a:avLst/>
              <a:gdLst/>
              <a:ahLst/>
              <a:cxnLst/>
              <a:rect r="r" b="b" t="t" l="l"/>
              <a:pathLst>
                <a:path h="2179955" w="12603607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12546838" y="0"/>
                  </a:lnTo>
                  <a:cubicBezTo>
                    <a:pt x="12578207" y="0"/>
                    <a:pt x="12603607" y="25400"/>
                    <a:pt x="12603607" y="56769"/>
                  </a:cubicBezTo>
                  <a:lnTo>
                    <a:pt x="12603607" y="2123186"/>
                  </a:lnTo>
                  <a:cubicBezTo>
                    <a:pt x="12603607" y="2154555"/>
                    <a:pt x="12578207" y="2179955"/>
                    <a:pt x="12546838" y="2179955"/>
                  </a:cubicBezTo>
                  <a:lnTo>
                    <a:pt x="56769" y="2179955"/>
                  </a:lnTo>
                  <a:cubicBezTo>
                    <a:pt x="25400" y="2179955"/>
                    <a:pt x="0" y="2154555"/>
                    <a:pt x="0" y="2123186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8139913" y="7268213"/>
            <a:ext cx="8885215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Target-Market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8139913" y="7815043"/>
            <a:ext cx="8885215" cy="5492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Identifies who will receive the campaign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992991" y="2211229"/>
            <a:ext cx="10363000" cy="5872439"/>
            <a:chOff x="0" y="0"/>
            <a:chExt cx="13817333" cy="7829918"/>
          </a:xfrm>
        </p:grpSpPr>
        <p:sp>
          <p:nvSpPr>
            <p:cNvPr name="Freeform 7" id="7" descr="preencoded.png"/>
            <p:cNvSpPr/>
            <p:nvPr/>
          </p:nvSpPr>
          <p:spPr>
            <a:xfrm flipH="false" flipV="false" rot="0">
              <a:off x="0" y="0"/>
              <a:ext cx="13817346" cy="7829931"/>
            </a:xfrm>
            <a:custGeom>
              <a:avLst/>
              <a:gdLst/>
              <a:ahLst/>
              <a:cxnLst/>
              <a:rect r="r" b="b" t="t" l="l"/>
              <a:pathLst>
                <a:path h="7829931" w="13817346">
                  <a:moveTo>
                    <a:pt x="0" y="0"/>
                  </a:moveTo>
                  <a:lnTo>
                    <a:pt x="13817346" y="0"/>
                  </a:lnTo>
                  <a:lnTo>
                    <a:pt x="13817346" y="7829931"/>
                  </a:lnTo>
                  <a:lnTo>
                    <a:pt x="0" y="782993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-37" r="0" b="-36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12057793" y="1387764"/>
            <a:ext cx="5260438" cy="18304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1"/>
              </a:lnSpc>
            </a:pPr>
            <a:r>
              <a:rPr lang="en-US" sz="5554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The Focus Group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2057793" y="3406731"/>
            <a:ext cx="5260438" cy="14572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A common agency tool: consumers discuss a product or brand in front of a moderator.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12057793" y="5183114"/>
            <a:ext cx="5260438" cy="2014328"/>
            <a:chOff x="0" y="0"/>
            <a:chExt cx="7013918" cy="2685771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7013956" cy="2685796"/>
            </a:xfrm>
            <a:custGeom>
              <a:avLst/>
              <a:gdLst/>
              <a:ahLst/>
              <a:cxnLst/>
              <a:rect r="r" b="b" t="t" l="l"/>
              <a:pathLst>
                <a:path h="2685796" w="7013956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6957187" y="0"/>
                  </a:lnTo>
                  <a:cubicBezTo>
                    <a:pt x="6988556" y="0"/>
                    <a:pt x="7013956" y="25400"/>
                    <a:pt x="7013956" y="56769"/>
                  </a:cubicBezTo>
                  <a:lnTo>
                    <a:pt x="7013956" y="2629027"/>
                  </a:lnTo>
                  <a:cubicBezTo>
                    <a:pt x="7013956" y="2660396"/>
                    <a:pt x="6988556" y="2685796"/>
                    <a:pt x="6957187" y="2685796"/>
                  </a:cubicBezTo>
                  <a:lnTo>
                    <a:pt x="56769" y="2685796"/>
                  </a:lnTo>
                  <a:cubicBezTo>
                    <a:pt x="25400" y="2685796"/>
                    <a:pt x="0" y="2660396"/>
                    <a:pt x="0" y="2629027"/>
                  </a:cubicBezTo>
                  <a:close/>
                </a:path>
              </a:pathLst>
            </a:custGeom>
            <a:solidFill>
              <a:srgbClr val="B6D6FC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12341533" y="5594499"/>
            <a:ext cx="354625" cy="283740"/>
            <a:chOff x="0" y="0"/>
            <a:chExt cx="472834" cy="378320"/>
          </a:xfrm>
        </p:grpSpPr>
        <p:sp>
          <p:nvSpPr>
            <p:cNvPr name="Freeform 13" id="13" descr="preencoded.png"/>
            <p:cNvSpPr/>
            <p:nvPr/>
          </p:nvSpPr>
          <p:spPr>
            <a:xfrm flipH="false" flipV="false" rot="0">
              <a:off x="0" y="0"/>
              <a:ext cx="472821" cy="378333"/>
            </a:xfrm>
            <a:custGeom>
              <a:avLst/>
              <a:gdLst/>
              <a:ahLst/>
              <a:cxnLst/>
              <a:rect r="r" b="b" t="t" l="l"/>
              <a:pathLst>
                <a:path h="378333" w="472821">
                  <a:moveTo>
                    <a:pt x="0" y="0"/>
                  </a:moveTo>
                  <a:lnTo>
                    <a:pt x="472821" y="0"/>
                  </a:lnTo>
                  <a:lnTo>
                    <a:pt x="472821" y="378333"/>
                  </a:lnTo>
                  <a:lnTo>
                    <a:pt x="0" y="3783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674" t="0" r="-676" b="3"/>
              </a:stretch>
            </a:blip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2979889" y="5414058"/>
            <a:ext cx="4054612" cy="14572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Insights from focus groups become </a:t>
            </a:r>
            <a:r>
              <a:rPr lang="en-US" sz="2176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crucial elements</a:t>
            </a:r>
            <a:r>
              <a:rPr lang="en-US" sz="2176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in the IMC planning process.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057793" y="7421385"/>
            <a:ext cx="5260438" cy="14572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Agencies use focus groups when marketing teams are too close to their own products to see clearly.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92991" y="738502"/>
            <a:ext cx="16315868" cy="8456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82"/>
              </a:lnSpc>
            </a:pPr>
            <a:r>
              <a:rPr lang="en-US" sz="4953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Market Segmentation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92991" y="1967617"/>
            <a:ext cx="17230954" cy="4643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4"/>
              </a:lnSpc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A </a:t>
            </a:r>
            <a:r>
              <a:rPr lang="en-US" sz="1951" b="true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market segment</a:t>
            </a: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 must pass four tests to be viable:</a:t>
            </a:r>
          </a:p>
        </p:txBody>
      </p:sp>
      <p:sp>
        <p:nvSpPr>
          <p:cNvPr name="Freeform 8" id="8" descr="preencoded.png"/>
          <p:cNvSpPr/>
          <p:nvPr/>
        </p:nvSpPr>
        <p:spPr>
          <a:xfrm flipH="false" flipV="false" rot="0">
            <a:off x="992991" y="2690536"/>
            <a:ext cx="16315868" cy="1532191"/>
          </a:xfrm>
          <a:custGeom>
            <a:avLst/>
            <a:gdLst/>
            <a:ahLst/>
            <a:cxnLst/>
            <a:rect r="r" b="b" t="t" l="l"/>
            <a:pathLst>
              <a:path h="1532191" w="16315868">
                <a:moveTo>
                  <a:pt x="0" y="0"/>
                </a:moveTo>
                <a:lnTo>
                  <a:pt x="16315868" y="0"/>
                </a:lnTo>
                <a:lnTo>
                  <a:pt x="16315868" y="1532192"/>
                </a:lnTo>
                <a:lnTo>
                  <a:pt x="0" y="153219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353" r="0" b="-352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506684" y="2955369"/>
            <a:ext cx="15773571" cy="4179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91"/>
              </a:lnSpc>
            </a:pPr>
            <a:r>
              <a:rPr lang="en-US" sz="24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Homogenous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506684" y="3434867"/>
            <a:ext cx="15773571" cy="4643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4"/>
              </a:lnSpc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Similar needs, attitudes &amp; interests within the group</a:t>
            </a:r>
          </a:p>
        </p:txBody>
      </p:sp>
      <p:sp>
        <p:nvSpPr>
          <p:cNvPr name="Freeform 11" id="11" descr="preencoded.png"/>
          <p:cNvSpPr/>
          <p:nvPr/>
        </p:nvSpPr>
        <p:spPr>
          <a:xfrm flipH="false" flipV="false" rot="0">
            <a:off x="1375915" y="4452547"/>
            <a:ext cx="15932934" cy="1532191"/>
          </a:xfrm>
          <a:custGeom>
            <a:avLst/>
            <a:gdLst/>
            <a:ahLst/>
            <a:cxnLst/>
            <a:rect r="r" b="b" t="t" l="l"/>
            <a:pathLst>
              <a:path h="1532191" w="15932934">
                <a:moveTo>
                  <a:pt x="0" y="0"/>
                </a:moveTo>
                <a:lnTo>
                  <a:pt x="15932934" y="0"/>
                </a:lnTo>
                <a:lnTo>
                  <a:pt x="15932934" y="1532191"/>
                </a:lnTo>
                <a:lnTo>
                  <a:pt x="0" y="153219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-346" r="0" b="-346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889608" y="4717380"/>
            <a:ext cx="15390647" cy="4179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91"/>
              </a:lnSpc>
            </a:pPr>
            <a:r>
              <a:rPr lang="en-US" sz="24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Distinct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889608" y="5196878"/>
            <a:ext cx="15390647" cy="4643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4"/>
              </a:lnSpc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Clearly different from other segments &amp; the general population</a:t>
            </a:r>
          </a:p>
        </p:txBody>
      </p:sp>
      <p:sp>
        <p:nvSpPr>
          <p:cNvPr name="Freeform 14" id="14" descr="preencoded.png"/>
          <p:cNvSpPr/>
          <p:nvPr/>
        </p:nvSpPr>
        <p:spPr>
          <a:xfrm flipH="false" flipV="false" rot="0">
            <a:off x="1758991" y="6214558"/>
            <a:ext cx="15549858" cy="1532191"/>
          </a:xfrm>
          <a:custGeom>
            <a:avLst/>
            <a:gdLst/>
            <a:ahLst/>
            <a:cxnLst/>
            <a:rect r="r" b="b" t="t" l="l"/>
            <a:pathLst>
              <a:path h="1532191" w="15549858">
                <a:moveTo>
                  <a:pt x="0" y="0"/>
                </a:moveTo>
                <a:lnTo>
                  <a:pt x="15549858" y="0"/>
                </a:lnTo>
                <a:lnTo>
                  <a:pt x="15549858" y="1532191"/>
                </a:lnTo>
                <a:lnTo>
                  <a:pt x="0" y="153219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-340" r="0" b="-34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2272684" y="6479400"/>
            <a:ext cx="15007571" cy="4179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91"/>
              </a:lnSpc>
            </a:pPr>
            <a:r>
              <a:rPr lang="en-US" sz="24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Large Enough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272684" y="6958898"/>
            <a:ext cx="15007571" cy="4643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4"/>
              </a:lnSpc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Financially viable to target with a separate campaign</a:t>
            </a:r>
          </a:p>
        </p:txBody>
      </p:sp>
      <p:sp>
        <p:nvSpPr>
          <p:cNvPr name="Freeform 17" id="17" descr="preencoded.png"/>
          <p:cNvSpPr/>
          <p:nvPr/>
        </p:nvSpPr>
        <p:spPr>
          <a:xfrm flipH="false" flipV="false" rot="0">
            <a:off x="2142068" y="7976578"/>
            <a:ext cx="15166791" cy="1532191"/>
          </a:xfrm>
          <a:custGeom>
            <a:avLst/>
            <a:gdLst/>
            <a:ahLst/>
            <a:cxnLst/>
            <a:rect r="r" b="b" t="t" l="l"/>
            <a:pathLst>
              <a:path h="1532191" w="15166791">
                <a:moveTo>
                  <a:pt x="0" y="0"/>
                </a:moveTo>
                <a:lnTo>
                  <a:pt x="15166791" y="0"/>
                </a:lnTo>
                <a:lnTo>
                  <a:pt x="15166791" y="1532191"/>
                </a:lnTo>
                <a:lnTo>
                  <a:pt x="0" y="153219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-332" r="0" b="-332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2655760" y="8241411"/>
            <a:ext cx="14624495" cy="4179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91"/>
              </a:lnSpc>
            </a:pPr>
            <a:r>
              <a:rPr lang="en-US" sz="24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Reachable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2655760" y="8720909"/>
            <a:ext cx="14624495" cy="4643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4"/>
              </a:lnSpc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Accessible through some media or communications method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11438649" y="0"/>
            <a:ext cx="6863191" cy="10299363"/>
            <a:chOff x="0" y="0"/>
            <a:chExt cx="9150922" cy="13732485"/>
          </a:xfrm>
        </p:grpSpPr>
        <p:sp>
          <p:nvSpPr>
            <p:cNvPr name="Freeform 7" id="7" descr="preencoded.png"/>
            <p:cNvSpPr/>
            <p:nvPr/>
          </p:nvSpPr>
          <p:spPr>
            <a:xfrm flipH="false" flipV="false" rot="0">
              <a:off x="0" y="0"/>
              <a:ext cx="9150858" cy="13732511"/>
            </a:xfrm>
            <a:custGeom>
              <a:avLst/>
              <a:gdLst/>
              <a:ahLst/>
              <a:cxnLst/>
              <a:rect r="r" b="b" t="t" l="l"/>
              <a:pathLst>
                <a:path h="13732511" w="9150858">
                  <a:moveTo>
                    <a:pt x="0" y="0"/>
                  </a:moveTo>
                  <a:lnTo>
                    <a:pt x="9150858" y="0"/>
                  </a:lnTo>
                  <a:lnTo>
                    <a:pt x="9150858" y="13732511"/>
                  </a:lnTo>
                  <a:lnTo>
                    <a:pt x="0" y="1373251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-24" r="0" b="-23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992991" y="723167"/>
            <a:ext cx="9452677" cy="18304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1"/>
              </a:lnSpc>
            </a:pPr>
            <a:r>
              <a:rPr lang="en-US" sz="5554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Demographic Segmentation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992991" y="2979191"/>
            <a:ext cx="9452677" cy="6539855"/>
            <a:chOff x="0" y="0"/>
            <a:chExt cx="12603569" cy="871980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2603607" cy="8719820"/>
            </a:xfrm>
            <a:custGeom>
              <a:avLst/>
              <a:gdLst/>
              <a:ahLst/>
              <a:cxnLst/>
              <a:rect r="r" b="b" t="t" l="l"/>
              <a:pathLst>
                <a:path h="8719820" w="12603607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12546838" y="0"/>
                  </a:lnTo>
                  <a:cubicBezTo>
                    <a:pt x="12578207" y="0"/>
                    <a:pt x="12603607" y="25400"/>
                    <a:pt x="12603607" y="56769"/>
                  </a:cubicBezTo>
                  <a:lnTo>
                    <a:pt x="12603607" y="8663051"/>
                  </a:lnTo>
                  <a:cubicBezTo>
                    <a:pt x="12603607" y="8694420"/>
                    <a:pt x="12578207" y="8719820"/>
                    <a:pt x="12546838" y="8719820"/>
                  </a:cubicBezTo>
                  <a:lnTo>
                    <a:pt x="56769" y="8719820"/>
                  </a:lnTo>
                  <a:cubicBezTo>
                    <a:pt x="25400" y="8719820"/>
                    <a:pt x="0" y="8694420"/>
                    <a:pt x="0" y="8663051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992991" y="2979191"/>
            <a:ext cx="9452677" cy="1634966"/>
            <a:chOff x="0" y="0"/>
            <a:chExt cx="12603569" cy="2179955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2603607" cy="2179955"/>
            </a:xfrm>
            <a:custGeom>
              <a:avLst/>
              <a:gdLst/>
              <a:ahLst/>
              <a:cxnLst/>
              <a:rect r="r" b="b" t="t" l="l"/>
              <a:pathLst>
                <a:path h="2179955" w="12603607">
                  <a:moveTo>
                    <a:pt x="0" y="0"/>
                  </a:moveTo>
                  <a:lnTo>
                    <a:pt x="12603607" y="0"/>
                  </a:lnTo>
                  <a:lnTo>
                    <a:pt x="12603607" y="2179955"/>
                  </a:lnTo>
                  <a:lnTo>
                    <a:pt x="0" y="2179955"/>
                  </a:lnTo>
                  <a:close/>
                </a:path>
              </a:pathLst>
            </a:custGeom>
            <a:solidFill>
              <a:srgbClr val="EEE8DD"/>
            </a:solid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1276721" y="3234347"/>
            <a:ext cx="8885215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Gender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276721" y="3781177"/>
            <a:ext cx="8885215" cy="5492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Different products, features &amp; appeals — e.g., Degree Men vs. Women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992991" y="4614148"/>
            <a:ext cx="9452677" cy="1634966"/>
            <a:chOff x="0" y="0"/>
            <a:chExt cx="12603569" cy="2179955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2603607" cy="2179955"/>
            </a:xfrm>
            <a:custGeom>
              <a:avLst/>
              <a:gdLst/>
              <a:ahLst/>
              <a:cxnLst/>
              <a:rect r="r" b="b" t="t" l="l"/>
              <a:pathLst>
                <a:path h="2179955" w="12603607">
                  <a:moveTo>
                    <a:pt x="0" y="0"/>
                  </a:moveTo>
                  <a:lnTo>
                    <a:pt x="12603607" y="0"/>
                  </a:lnTo>
                  <a:lnTo>
                    <a:pt x="12603607" y="2179955"/>
                  </a:lnTo>
                  <a:lnTo>
                    <a:pt x="0" y="2179955"/>
                  </a:lnTo>
                  <a:close/>
                </a:path>
              </a:pathLst>
            </a:custGeom>
            <a:solidFill>
              <a:srgbClr val="EEE8DD"/>
            </a:solid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992991" y="4614148"/>
            <a:ext cx="9452677" cy="38129"/>
            <a:chOff x="0" y="0"/>
            <a:chExt cx="12603569" cy="50838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2603480" cy="50800"/>
            </a:xfrm>
            <a:custGeom>
              <a:avLst/>
              <a:gdLst/>
              <a:ahLst/>
              <a:cxnLst/>
              <a:rect r="r" b="b" t="t" l="l"/>
              <a:pathLst>
                <a:path h="50800" w="12603480">
                  <a:moveTo>
                    <a:pt x="0" y="25400"/>
                  </a:moveTo>
                  <a:cubicBezTo>
                    <a:pt x="0" y="11430"/>
                    <a:pt x="11430" y="0"/>
                    <a:pt x="25400" y="0"/>
                  </a:cubicBezTo>
                  <a:lnTo>
                    <a:pt x="12578080" y="0"/>
                  </a:lnTo>
                  <a:cubicBezTo>
                    <a:pt x="12592177" y="0"/>
                    <a:pt x="12603480" y="11430"/>
                    <a:pt x="12603480" y="25400"/>
                  </a:cubicBezTo>
                  <a:cubicBezTo>
                    <a:pt x="12603480" y="39370"/>
                    <a:pt x="12592050" y="50800"/>
                    <a:pt x="12578080" y="50800"/>
                  </a:cubicBezTo>
                  <a:lnTo>
                    <a:pt x="25400" y="50800"/>
                  </a:lnTo>
                  <a:cubicBezTo>
                    <a:pt x="11430" y="50800"/>
                    <a:pt x="0" y="39497"/>
                    <a:pt x="0" y="25400"/>
                  </a:cubicBezTo>
                  <a:close/>
                </a:path>
              </a:pathLst>
            </a:custGeom>
            <a:solidFill>
              <a:srgbClr val="D4CEC3"/>
            </a:solid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1276721" y="4869313"/>
            <a:ext cx="8885215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Age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276721" y="5416144"/>
            <a:ext cx="8885215" cy="5492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Children, teens, millennials, seniors — each with distinct needs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992991" y="6249114"/>
            <a:ext cx="9452677" cy="1634966"/>
            <a:chOff x="0" y="0"/>
            <a:chExt cx="12603569" cy="2179955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12603607" cy="2179955"/>
            </a:xfrm>
            <a:custGeom>
              <a:avLst/>
              <a:gdLst/>
              <a:ahLst/>
              <a:cxnLst/>
              <a:rect r="r" b="b" t="t" l="l"/>
              <a:pathLst>
                <a:path h="2179955" w="12603607">
                  <a:moveTo>
                    <a:pt x="0" y="0"/>
                  </a:moveTo>
                  <a:lnTo>
                    <a:pt x="12603607" y="0"/>
                  </a:lnTo>
                  <a:lnTo>
                    <a:pt x="12603607" y="2179955"/>
                  </a:lnTo>
                  <a:lnTo>
                    <a:pt x="0" y="2179955"/>
                  </a:lnTo>
                  <a:close/>
                </a:path>
              </a:pathLst>
            </a:custGeom>
            <a:solidFill>
              <a:srgbClr val="EEE8DD"/>
            </a:solidFill>
          </p:spPr>
        </p:sp>
      </p:grpSp>
      <p:grpSp>
        <p:nvGrpSpPr>
          <p:cNvPr name="Group 23" id="23"/>
          <p:cNvGrpSpPr/>
          <p:nvPr/>
        </p:nvGrpSpPr>
        <p:grpSpPr>
          <a:xfrm rot="0">
            <a:off x="992991" y="6249114"/>
            <a:ext cx="9452677" cy="38129"/>
            <a:chOff x="0" y="0"/>
            <a:chExt cx="12603569" cy="50838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12603480" cy="50800"/>
            </a:xfrm>
            <a:custGeom>
              <a:avLst/>
              <a:gdLst/>
              <a:ahLst/>
              <a:cxnLst/>
              <a:rect r="r" b="b" t="t" l="l"/>
              <a:pathLst>
                <a:path h="50800" w="12603480">
                  <a:moveTo>
                    <a:pt x="0" y="25400"/>
                  </a:moveTo>
                  <a:cubicBezTo>
                    <a:pt x="0" y="11430"/>
                    <a:pt x="11430" y="0"/>
                    <a:pt x="25400" y="0"/>
                  </a:cubicBezTo>
                  <a:lnTo>
                    <a:pt x="12578080" y="0"/>
                  </a:lnTo>
                  <a:cubicBezTo>
                    <a:pt x="12592177" y="0"/>
                    <a:pt x="12603480" y="11430"/>
                    <a:pt x="12603480" y="25400"/>
                  </a:cubicBezTo>
                  <a:cubicBezTo>
                    <a:pt x="12603480" y="39370"/>
                    <a:pt x="12592050" y="50800"/>
                    <a:pt x="12578080" y="50800"/>
                  </a:cubicBezTo>
                  <a:lnTo>
                    <a:pt x="25400" y="50800"/>
                  </a:lnTo>
                  <a:cubicBezTo>
                    <a:pt x="11430" y="50800"/>
                    <a:pt x="0" y="39497"/>
                    <a:pt x="0" y="25400"/>
                  </a:cubicBezTo>
                  <a:close/>
                </a:path>
              </a:pathLst>
            </a:custGeom>
            <a:solidFill>
              <a:srgbClr val="D4CEC3"/>
            </a:solidFill>
          </p:spPr>
        </p:sp>
      </p:grpSp>
      <p:sp>
        <p:nvSpPr>
          <p:cNvPr name="TextBox 25" id="25"/>
          <p:cNvSpPr txBox="true"/>
          <p:nvPr/>
        </p:nvSpPr>
        <p:spPr>
          <a:xfrm rot="0">
            <a:off x="1276721" y="6504280"/>
            <a:ext cx="8885215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Income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276721" y="7051110"/>
            <a:ext cx="8885215" cy="5492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Necessities → sundry items → luxury goods as income rises</a:t>
            </a:r>
          </a:p>
        </p:txBody>
      </p:sp>
      <p:grpSp>
        <p:nvGrpSpPr>
          <p:cNvPr name="Group 27" id="27"/>
          <p:cNvGrpSpPr/>
          <p:nvPr/>
        </p:nvGrpSpPr>
        <p:grpSpPr>
          <a:xfrm rot="0">
            <a:off x="992991" y="7884081"/>
            <a:ext cx="9452677" cy="1634966"/>
            <a:chOff x="0" y="0"/>
            <a:chExt cx="12603569" cy="2179955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12603607" cy="2179955"/>
            </a:xfrm>
            <a:custGeom>
              <a:avLst/>
              <a:gdLst/>
              <a:ahLst/>
              <a:cxnLst/>
              <a:rect r="r" b="b" t="t" l="l"/>
              <a:pathLst>
                <a:path h="2179955" w="12603607">
                  <a:moveTo>
                    <a:pt x="0" y="0"/>
                  </a:moveTo>
                  <a:lnTo>
                    <a:pt x="12603607" y="0"/>
                  </a:lnTo>
                  <a:lnTo>
                    <a:pt x="12603607" y="2179955"/>
                  </a:lnTo>
                  <a:lnTo>
                    <a:pt x="0" y="2179955"/>
                  </a:lnTo>
                  <a:close/>
                </a:path>
              </a:pathLst>
            </a:custGeom>
            <a:solidFill>
              <a:srgbClr val="EEE8DD"/>
            </a:solidFill>
          </p:spPr>
        </p:sp>
      </p:grpSp>
      <p:grpSp>
        <p:nvGrpSpPr>
          <p:cNvPr name="Group 29" id="29"/>
          <p:cNvGrpSpPr/>
          <p:nvPr/>
        </p:nvGrpSpPr>
        <p:grpSpPr>
          <a:xfrm rot="0">
            <a:off x="992991" y="7884081"/>
            <a:ext cx="9452677" cy="38129"/>
            <a:chOff x="0" y="0"/>
            <a:chExt cx="12603569" cy="50838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12603480" cy="50800"/>
            </a:xfrm>
            <a:custGeom>
              <a:avLst/>
              <a:gdLst/>
              <a:ahLst/>
              <a:cxnLst/>
              <a:rect r="r" b="b" t="t" l="l"/>
              <a:pathLst>
                <a:path h="50800" w="12603480">
                  <a:moveTo>
                    <a:pt x="0" y="25400"/>
                  </a:moveTo>
                  <a:cubicBezTo>
                    <a:pt x="0" y="11430"/>
                    <a:pt x="11430" y="0"/>
                    <a:pt x="25400" y="0"/>
                  </a:cubicBezTo>
                  <a:lnTo>
                    <a:pt x="12578080" y="0"/>
                  </a:lnTo>
                  <a:cubicBezTo>
                    <a:pt x="12592177" y="0"/>
                    <a:pt x="12603480" y="11430"/>
                    <a:pt x="12603480" y="25400"/>
                  </a:cubicBezTo>
                  <a:cubicBezTo>
                    <a:pt x="12603480" y="39370"/>
                    <a:pt x="12592050" y="50800"/>
                    <a:pt x="12578080" y="50800"/>
                  </a:cubicBezTo>
                  <a:lnTo>
                    <a:pt x="25400" y="50800"/>
                  </a:lnTo>
                  <a:cubicBezTo>
                    <a:pt x="11430" y="50800"/>
                    <a:pt x="0" y="39497"/>
                    <a:pt x="0" y="25400"/>
                  </a:cubicBezTo>
                  <a:close/>
                </a:path>
              </a:pathLst>
            </a:custGeom>
            <a:solidFill>
              <a:srgbClr val="D4CEC3"/>
            </a:solidFill>
          </p:spPr>
        </p:sp>
      </p:grpSp>
      <p:sp>
        <p:nvSpPr>
          <p:cNvPr name="TextBox 31" id="31"/>
          <p:cNvSpPr txBox="true"/>
          <p:nvPr/>
        </p:nvSpPr>
        <p:spPr>
          <a:xfrm rot="0">
            <a:off x="1276721" y="8139246"/>
            <a:ext cx="8885215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Ethnicity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276721" y="8686067"/>
            <a:ext cx="8885215" cy="5492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$2.5 trillion in buying power; 70% say ethnicity shapes identity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92991" y="3040304"/>
            <a:ext cx="7811795" cy="18304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1"/>
              </a:lnSpc>
            </a:pPr>
            <a:r>
              <a:rPr lang="en-US" sz="5554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Psychographics &amp; VALS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92991" y="5059270"/>
            <a:ext cx="7811795" cy="21664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Psychographics reveal </a:t>
            </a:r>
            <a:r>
              <a:rPr lang="en-US" sz="2176" b="true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Activities, Interests &amp; Opinions (AIO)</a:t>
            </a: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 — going beyond demographics.</a:t>
            </a:r>
          </a:p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VALS typology groups consumers into </a:t>
            </a:r>
            <a:r>
              <a:rPr lang="en-US" sz="2176" b="true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8 segments</a:t>
            </a: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 based on resources and action-orientation.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9506588" y="1241450"/>
            <a:ext cx="7811795" cy="7811986"/>
            <a:chOff x="0" y="0"/>
            <a:chExt cx="10415727" cy="10415981"/>
          </a:xfrm>
        </p:grpSpPr>
        <p:sp>
          <p:nvSpPr>
            <p:cNvPr name="Freeform 9" id="9" descr="preencoded.png"/>
            <p:cNvSpPr/>
            <p:nvPr/>
          </p:nvSpPr>
          <p:spPr>
            <a:xfrm flipH="false" flipV="false" rot="0">
              <a:off x="0" y="0"/>
              <a:ext cx="10415778" cy="10416032"/>
            </a:xfrm>
            <a:custGeom>
              <a:avLst/>
              <a:gdLst/>
              <a:ahLst/>
              <a:cxnLst/>
              <a:rect r="r" b="b" t="t" l="l"/>
              <a:pathLst>
                <a:path h="10416032" w="10415778">
                  <a:moveTo>
                    <a:pt x="0" y="0"/>
                  </a:moveTo>
                  <a:lnTo>
                    <a:pt x="10415778" y="0"/>
                  </a:lnTo>
                  <a:lnTo>
                    <a:pt x="10415778" y="10416032"/>
                  </a:lnTo>
                  <a:lnTo>
                    <a:pt x="0" y="104160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" t="0" r="0" b="0"/>
              </a:stretch>
            </a:blipFill>
          </p:spPr>
        </p:sp>
      </p:grp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92991" y="891169"/>
            <a:ext cx="16315868" cy="703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52"/>
              </a:lnSpc>
            </a:pPr>
            <a:r>
              <a:rPr lang="en-US" sz="4128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Generational Segmentation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92991" y="1856337"/>
            <a:ext cx="17230954" cy="3550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18"/>
              </a:lnSpc>
            </a:pPr>
            <a:r>
              <a:rPr lang="en-US" sz="16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Shared experiences in early adulthood shape lasting values, preferences, and responses to marketing.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9136618" y="2390861"/>
            <a:ext cx="28594" cy="6088104"/>
            <a:chOff x="0" y="0"/>
            <a:chExt cx="38125" cy="811747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8100" cy="8117459"/>
            </a:xfrm>
            <a:custGeom>
              <a:avLst/>
              <a:gdLst/>
              <a:ahLst/>
              <a:cxnLst/>
              <a:rect r="r" b="b" t="t" l="l"/>
              <a:pathLst>
                <a:path h="8117459" w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cubicBezTo>
                    <a:pt x="29591" y="0"/>
                    <a:pt x="38100" y="8509"/>
                    <a:pt x="38100" y="19050"/>
                  </a:cubicBezTo>
                  <a:lnTo>
                    <a:pt x="38100" y="8098409"/>
                  </a:lnTo>
                  <a:cubicBezTo>
                    <a:pt x="38100" y="8108950"/>
                    <a:pt x="29591" y="8117459"/>
                    <a:pt x="19050" y="8117459"/>
                  </a:cubicBezTo>
                  <a:cubicBezTo>
                    <a:pt x="8509" y="8117459"/>
                    <a:pt x="0" y="8108950"/>
                    <a:pt x="0" y="8098409"/>
                  </a:cubicBezTo>
                  <a:close/>
                </a:path>
              </a:pathLst>
            </a:custGeom>
            <a:solidFill>
              <a:srgbClr val="D4CEC3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8301809" y="2615908"/>
            <a:ext cx="638356" cy="28594"/>
            <a:chOff x="0" y="0"/>
            <a:chExt cx="851141" cy="38125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51154" cy="38100"/>
            </a:xfrm>
            <a:custGeom>
              <a:avLst/>
              <a:gdLst/>
              <a:ahLst/>
              <a:cxnLst/>
              <a:rect r="r" b="b" t="t" l="l"/>
              <a:pathLst>
                <a:path h="38100" w="851154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832104" y="0"/>
                  </a:lnTo>
                  <a:cubicBezTo>
                    <a:pt x="842645" y="0"/>
                    <a:pt x="851154" y="8509"/>
                    <a:pt x="851154" y="19050"/>
                  </a:cubicBezTo>
                  <a:cubicBezTo>
                    <a:pt x="851154" y="29591"/>
                    <a:pt x="842645" y="38100"/>
                    <a:pt x="832104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D4CEC3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8911571" y="2390861"/>
            <a:ext cx="478698" cy="478707"/>
            <a:chOff x="0" y="0"/>
            <a:chExt cx="638264" cy="638277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8302" cy="638302"/>
            </a:xfrm>
            <a:custGeom>
              <a:avLst/>
              <a:gdLst/>
              <a:ahLst/>
              <a:cxnLst/>
              <a:rect r="r" b="b" t="t" l="l"/>
              <a:pathLst>
                <a:path h="638302" w="638302">
                  <a:moveTo>
                    <a:pt x="0" y="42545"/>
                  </a:moveTo>
                  <a:cubicBezTo>
                    <a:pt x="0" y="19050"/>
                    <a:pt x="19050" y="0"/>
                    <a:pt x="42545" y="0"/>
                  </a:cubicBezTo>
                  <a:lnTo>
                    <a:pt x="595757" y="0"/>
                  </a:lnTo>
                  <a:cubicBezTo>
                    <a:pt x="619252" y="0"/>
                    <a:pt x="638302" y="19050"/>
                    <a:pt x="638302" y="42545"/>
                  </a:cubicBezTo>
                  <a:lnTo>
                    <a:pt x="638302" y="595757"/>
                  </a:lnTo>
                  <a:cubicBezTo>
                    <a:pt x="638302" y="619252"/>
                    <a:pt x="619252" y="638302"/>
                    <a:pt x="595757" y="638302"/>
                  </a:cubicBezTo>
                  <a:lnTo>
                    <a:pt x="42545" y="638302"/>
                  </a:lnTo>
                  <a:cubicBezTo>
                    <a:pt x="19050" y="638302"/>
                    <a:pt x="0" y="619252"/>
                    <a:pt x="0" y="595757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8991333" y="2430694"/>
            <a:ext cx="319183" cy="399021"/>
            <a:chOff x="0" y="0"/>
            <a:chExt cx="425577" cy="532028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425572" cy="532030"/>
            </a:xfrm>
            <a:custGeom>
              <a:avLst/>
              <a:gdLst/>
              <a:ahLst/>
              <a:cxnLst/>
              <a:rect r="r" b="b" t="t" l="l"/>
              <a:pathLst>
                <a:path h="532030" w="425572">
                  <a:moveTo>
                    <a:pt x="0" y="0"/>
                  </a:moveTo>
                  <a:lnTo>
                    <a:pt x="425572" y="0"/>
                  </a:lnTo>
                  <a:lnTo>
                    <a:pt x="425572" y="532030"/>
                  </a:lnTo>
                  <a:lnTo>
                    <a:pt x="0" y="53203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10397" t="0" r="-110398" b="0"/>
              </a:stretch>
            </a:blip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9525"/>
              <a:ext cx="425577" cy="541553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2972"/>
                </a:lnSpc>
              </a:pPr>
              <a:r>
                <a:rPr lang="en-US" sz="2476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1</a:t>
              </a:r>
            </a:p>
          </p:txBody>
        </p:sp>
      </p:grpSp>
      <p:sp>
        <p:nvSpPr>
          <p:cNvPr name="TextBox 17" id="17"/>
          <p:cNvSpPr txBox="true"/>
          <p:nvPr/>
        </p:nvSpPr>
        <p:spPr>
          <a:xfrm rot="0">
            <a:off x="992991" y="2444944"/>
            <a:ext cx="7093896" cy="351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529"/>
              </a:lnSpc>
            </a:pPr>
            <a:r>
              <a:rPr lang="en-US" sz="20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Pre-Depression &amp; Depression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992991" y="2834907"/>
            <a:ext cx="7093896" cy="3550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318"/>
              </a:lnSpc>
            </a:pPr>
            <a:r>
              <a:rPr lang="en-US" sz="16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Security, frugality, loyalty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9361675" y="3786321"/>
            <a:ext cx="638356" cy="28594"/>
            <a:chOff x="0" y="0"/>
            <a:chExt cx="851141" cy="38125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851154" cy="38100"/>
            </a:xfrm>
            <a:custGeom>
              <a:avLst/>
              <a:gdLst/>
              <a:ahLst/>
              <a:cxnLst/>
              <a:rect r="r" b="b" t="t" l="l"/>
              <a:pathLst>
                <a:path h="38100" w="851154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832104" y="0"/>
                  </a:lnTo>
                  <a:cubicBezTo>
                    <a:pt x="842645" y="0"/>
                    <a:pt x="851154" y="8509"/>
                    <a:pt x="851154" y="19050"/>
                  </a:cubicBezTo>
                  <a:cubicBezTo>
                    <a:pt x="851154" y="29591"/>
                    <a:pt x="842645" y="38100"/>
                    <a:pt x="832104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D4CEC3"/>
            </a:solidFill>
          </p:spPr>
        </p:sp>
      </p:grpSp>
      <p:grpSp>
        <p:nvGrpSpPr>
          <p:cNvPr name="Group 21" id="21"/>
          <p:cNvGrpSpPr/>
          <p:nvPr/>
        </p:nvGrpSpPr>
        <p:grpSpPr>
          <a:xfrm rot="0">
            <a:off x="8911571" y="3561264"/>
            <a:ext cx="478698" cy="478707"/>
            <a:chOff x="0" y="0"/>
            <a:chExt cx="638264" cy="638277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638302" cy="638302"/>
            </a:xfrm>
            <a:custGeom>
              <a:avLst/>
              <a:gdLst/>
              <a:ahLst/>
              <a:cxnLst/>
              <a:rect r="r" b="b" t="t" l="l"/>
              <a:pathLst>
                <a:path h="638302" w="638302">
                  <a:moveTo>
                    <a:pt x="0" y="42545"/>
                  </a:moveTo>
                  <a:cubicBezTo>
                    <a:pt x="0" y="19050"/>
                    <a:pt x="19050" y="0"/>
                    <a:pt x="42545" y="0"/>
                  </a:cubicBezTo>
                  <a:lnTo>
                    <a:pt x="595757" y="0"/>
                  </a:lnTo>
                  <a:cubicBezTo>
                    <a:pt x="619252" y="0"/>
                    <a:pt x="638302" y="19050"/>
                    <a:pt x="638302" y="42545"/>
                  </a:cubicBezTo>
                  <a:lnTo>
                    <a:pt x="638302" y="595757"/>
                  </a:lnTo>
                  <a:cubicBezTo>
                    <a:pt x="638302" y="619252"/>
                    <a:pt x="619252" y="638302"/>
                    <a:pt x="595757" y="638302"/>
                  </a:cubicBezTo>
                  <a:lnTo>
                    <a:pt x="42545" y="638302"/>
                  </a:lnTo>
                  <a:cubicBezTo>
                    <a:pt x="19050" y="638302"/>
                    <a:pt x="0" y="619252"/>
                    <a:pt x="0" y="595757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grpSp>
        <p:nvGrpSpPr>
          <p:cNvPr name="Group 23" id="23"/>
          <p:cNvGrpSpPr/>
          <p:nvPr/>
        </p:nvGrpSpPr>
        <p:grpSpPr>
          <a:xfrm rot="0">
            <a:off x="8991333" y="3601107"/>
            <a:ext cx="319183" cy="399021"/>
            <a:chOff x="0" y="0"/>
            <a:chExt cx="425577" cy="532028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425572" cy="532030"/>
            </a:xfrm>
            <a:custGeom>
              <a:avLst/>
              <a:gdLst/>
              <a:ahLst/>
              <a:cxnLst/>
              <a:rect r="r" b="b" t="t" l="l"/>
              <a:pathLst>
                <a:path h="532030" w="425572">
                  <a:moveTo>
                    <a:pt x="0" y="0"/>
                  </a:moveTo>
                  <a:lnTo>
                    <a:pt x="425572" y="0"/>
                  </a:lnTo>
                  <a:lnTo>
                    <a:pt x="425572" y="532030"/>
                  </a:lnTo>
                  <a:lnTo>
                    <a:pt x="0" y="53203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10397" t="0" r="-110398" b="0"/>
              </a:stretch>
            </a:blipFill>
          </p:spPr>
        </p:sp>
        <p:sp>
          <p:nvSpPr>
            <p:cNvPr name="TextBox 25" id="25"/>
            <p:cNvSpPr txBox="true"/>
            <p:nvPr/>
          </p:nvSpPr>
          <p:spPr>
            <a:xfrm>
              <a:off x="0" y="-9525"/>
              <a:ext cx="425577" cy="541553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2972"/>
                </a:lnSpc>
              </a:pPr>
              <a:r>
                <a:rPr lang="en-US" sz="2476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2</a:t>
              </a:r>
            </a:p>
          </p:txBody>
        </p:sp>
      </p:grpSp>
      <p:sp>
        <p:nvSpPr>
          <p:cNvPr name="TextBox 26" id="26"/>
          <p:cNvSpPr txBox="true"/>
          <p:nvPr/>
        </p:nvSpPr>
        <p:spPr>
          <a:xfrm rot="0">
            <a:off x="10214953" y="3615347"/>
            <a:ext cx="7093896" cy="351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9"/>
              </a:lnSpc>
            </a:pPr>
            <a:r>
              <a:rPr lang="en-US" sz="20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Baby Boomers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0214953" y="4005310"/>
            <a:ext cx="7093896" cy="3550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18"/>
              </a:lnSpc>
            </a:pPr>
            <a:r>
              <a:rPr lang="en-US" sz="16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Optimism, prosperity, brand trust</a:t>
            </a:r>
          </a:p>
        </p:txBody>
      </p:sp>
      <p:grpSp>
        <p:nvGrpSpPr>
          <p:cNvPr name="Group 28" id="28"/>
          <p:cNvGrpSpPr/>
          <p:nvPr/>
        </p:nvGrpSpPr>
        <p:grpSpPr>
          <a:xfrm rot="0">
            <a:off x="8301809" y="4833699"/>
            <a:ext cx="638356" cy="28594"/>
            <a:chOff x="0" y="0"/>
            <a:chExt cx="851141" cy="38125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851154" cy="38100"/>
            </a:xfrm>
            <a:custGeom>
              <a:avLst/>
              <a:gdLst/>
              <a:ahLst/>
              <a:cxnLst/>
              <a:rect r="r" b="b" t="t" l="l"/>
              <a:pathLst>
                <a:path h="38100" w="851154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832104" y="0"/>
                  </a:lnTo>
                  <a:cubicBezTo>
                    <a:pt x="842645" y="0"/>
                    <a:pt x="851154" y="8509"/>
                    <a:pt x="851154" y="19050"/>
                  </a:cubicBezTo>
                  <a:cubicBezTo>
                    <a:pt x="851154" y="29591"/>
                    <a:pt x="842645" y="38100"/>
                    <a:pt x="832104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D4CEC3"/>
            </a:solidFill>
          </p:spPr>
        </p:sp>
      </p:grpSp>
      <p:grpSp>
        <p:nvGrpSpPr>
          <p:cNvPr name="Group 30" id="30"/>
          <p:cNvGrpSpPr/>
          <p:nvPr/>
        </p:nvGrpSpPr>
        <p:grpSpPr>
          <a:xfrm rot="0">
            <a:off x="8911571" y="4608643"/>
            <a:ext cx="478698" cy="478707"/>
            <a:chOff x="0" y="0"/>
            <a:chExt cx="638264" cy="638277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638302" cy="638302"/>
            </a:xfrm>
            <a:custGeom>
              <a:avLst/>
              <a:gdLst/>
              <a:ahLst/>
              <a:cxnLst/>
              <a:rect r="r" b="b" t="t" l="l"/>
              <a:pathLst>
                <a:path h="638302" w="638302">
                  <a:moveTo>
                    <a:pt x="0" y="42545"/>
                  </a:moveTo>
                  <a:cubicBezTo>
                    <a:pt x="0" y="19050"/>
                    <a:pt x="19050" y="0"/>
                    <a:pt x="42545" y="0"/>
                  </a:cubicBezTo>
                  <a:lnTo>
                    <a:pt x="595757" y="0"/>
                  </a:lnTo>
                  <a:cubicBezTo>
                    <a:pt x="619252" y="0"/>
                    <a:pt x="638302" y="19050"/>
                    <a:pt x="638302" y="42545"/>
                  </a:cubicBezTo>
                  <a:lnTo>
                    <a:pt x="638302" y="595757"/>
                  </a:lnTo>
                  <a:cubicBezTo>
                    <a:pt x="638302" y="619252"/>
                    <a:pt x="619252" y="638302"/>
                    <a:pt x="595757" y="638302"/>
                  </a:cubicBezTo>
                  <a:lnTo>
                    <a:pt x="42545" y="638302"/>
                  </a:lnTo>
                  <a:cubicBezTo>
                    <a:pt x="19050" y="638302"/>
                    <a:pt x="0" y="619252"/>
                    <a:pt x="0" y="595757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grpSp>
        <p:nvGrpSpPr>
          <p:cNvPr name="Group 32" id="32"/>
          <p:cNvGrpSpPr/>
          <p:nvPr/>
        </p:nvGrpSpPr>
        <p:grpSpPr>
          <a:xfrm rot="0">
            <a:off x="8991333" y="4648486"/>
            <a:ext cx="319183" cy="399021"/>
            <a:chOff x="0" y="0"/>
            <a:chExt cx="425577" cy="532028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425572" cy="532030"/>
            </a:xfrm>
            <a:custGeom>
              <a:avLst/>
              <a:gdLst/>
              <a:ahLst/>
              <a:cxnLst/>
              <a:rect r="r" b="b" t="t" l="l"/>
              <a:pathLst>
                <a:path h="532030" w="425572">
                  <a:moveTo>
                    <a:pt x="0" y="0"/>
                  </a:moveTo>
                  <a:lnTo>
                    <a:pt x="425572" y="0"/>
                  </a:lnTo>
                  <a:lnTo>
                    <a:pt x="425572" y="532030"/>
                  </a:lnTo>
                  <a:lnTo>
                    <a:pt x="0" y="53203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10397" t="0" r="-110398" b="0"/>
              </a:stretch>
            </a:blipFill>
          </p:spPr>
        </p:sp>
        <p:sp>
          <p:nvSpPr>
            <p:cNvPr name="TextBox 34" id="34"/>
            <p:cNvSpPr txBox="true"/>
            <p:nvPr/>
          </p:nvSpPr>
          <p:spPr>
            <a:xfrm>
              <a:off x="0" y="-9525"/>
              <a:ext cx="425577" cy="541553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2972"/>
                </a:lnSpc>
              </a:pPr>
              <a:r>
                <a:rPr lang="en-US" sz="2476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3</a:t>
              </a:r>
            </a:p>
          </p:txBody>
        </p:sp>
      </p:grpSp>
      <p:sp>
        <p:nvSpPr>
          <p:cNvPr name="TextBox 35" id="35"/>
          <p:cNvSpPr txBox="true"/>
          <p:nvPr/>
        </p:nvSpPr>
        <p:spPr>
          <a:xfrm rot="0">
            <a:off x="992991" y="4662726"/>
            <a:ext cx="7093896" cy="351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529"/>
              </a:lnSpc>
            </a:pPr>
            <a:r>
              <a:rPr lang="en-US" sz="20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Gen X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992991" y="5052689"/>
            <a:ext cx="7093896" cy="3550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318"/>
              </a:lnSpc>
            </a:pPr>
            <a:r>
              <a:rPr lang="en-US" sz="16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Skepticism, independence, pragmatism</a:t>
            </a:r>
          </a:p>
        </p:txBody>
      </p:sp>
      <p:grpSp>
        <p:nvGrpSpPr>
          <p:cNvPr name="Group 37" id="37"/>
          <p:cNvGrpSpPr/>
          <p:nvPr/>
        </p:nvGrpSpPr>
        <p:grpSpPr>
          <a:xfrm rot="0">
            <a:off x="9361675" y="5881068"/>
            <a:ext cx="638356" cy="28594"/>
            <a:chOff x="0" y="0"/>
            <a:chExt cx="851141" cy="38125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851154" cy="38100"/>
            </a:xfrm>
            <a:custGeom>
              <a:avLst/>
              <a:gdLst/>
              <a:ahLst/>
              <a:cxnLst/>
              <a:rect r="r" b="b" t="t" l="l"/>
              <a:pathLst>
                <a:path h="38100" w="851154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832104" y="0"/>
                  </a:lnTo>
                  <a:cubicBezTo>
                    <a:pt x="842645" y="0"/>
                    <a:pt x="851154" y="8509"/>
                    <a:pt x="851154" y="19050"/>
                  </a:cubicBezTo>
                  <a:cubicBezTo>
                    <a:pt x="851154" y="29591"/>
                    <a:pt x="842645" y="38100"/>
                    <a:pt x="832104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D4CEC3"/>
            </a:solidFill>
          </p:spPr>
        </p:sp>
      </p:grpSp>
      <p:grpSp>
        <p:nvGrpSpPr>
          <p:cNvPr name="Group 39" id="39"/>
          <p:cNvGrpSpPr/>
          <p:nvPr/>
        </p:nvGrpSpPr>
        <p:grpSpPr>
          <a:xfrm rot="0">
            <a:off x="8911571" y="5656021"/>
            <a:ext cx="478698" cy="478707"/>
            <a:chOff x="0" y="0"/>
            <a:chExt cx="638264" cy="638277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0" y="0"/>
              <a:ext cx="638302" cy="638302"/>
            </a:xfrm>
            <a:custGeom>
              <a:avLst/>
              <a:gdLst/>
              <a:ahLst/>
              <a:cxnLst/>
              <a:rect r="r" b="b" t="t" l="l"/>
              <a:pathLst>
                <a:path h="638302" w="638302">
                  <a:moveTo>
                    <a:pt x="0" y="42545"/>
                  </a:moveTo>
                  <a:cubicBezTo>
                    <a:pt x="0" y="19050"/>
                    <a:pt x="19050" y="0"/>
                    <a:pt x="42545" y="0"/>
                  </a:cubicBezTo>
                  <a:lnTo>
                    <a:pt x="595757" y="0"/>
                  </a:lnTo>
                  <a:cubicBezTo>
                    <a:pt x="619252" y="0"/>
                    <a:pt x="638302" y="19050"/>
                    <a:pt x="638302" y="42545"/>
                  </a:cubicBezTo>
                  <a:lnTo>
                    <a:pt x="638302" y="595757"/>
                  </a:lnTo>
                  <a:cubicBezTo>
                    <a:pt x="638302" y="619252"/>
                    <a:pt x="619252" y="638302"/>
                    <a:pt x="595757" y="638302"/>
                  </a:cubicBezTo>
                  <a:lnTo>
                    <a:pt x="42545" y="638302"/>
                  </a:lnTo>
                  <a:cubicBezTo>
                    <a:pt x="19050" y="638302"/>
                    <a:pt x="0" y="619252"/>
                    <a:pt x="0" y="595757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grpSp>
        <p:nvGrpSpPr>
          <p:cNvPr name="Group 41" id="41"/>
          <p:cNvGrpSpPr/>
          <p:nvPr/>
        </p:nvGrpSpPr>
        <p:grpSpPr>
          <a:xfrm rot="0">
            <a:off x="8991333" y="5695864"/>
            <a:ext cx="319183" cy="399021"/>
            <a:chOff x="0" y="0"/>
            <a:chExt cx="425577" cy="532028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425572" cy="532030"/>
            </a:xfrm>
            <a:custGeom>
              <a:avLst/>
              <a:gdLst/>
              <a:ahLst/>
              <a:cxnLst/>
              <a:rect r="r" b="b" t="t" l="l"/>
              <a:pathLst>
                <a:path h="532030" w="425572">
                  <a:moveTo>
                    <a:pt x="0" y="0"/>
                  </a:moveTo>
                  <a:lnTo>
                    <a:pt x="425572" y="0"/>
                  </a:lnTo>
                  <a:lnTo>
                    <a:pt x="425572" y="532030"/>
                  </a:lnTo>
                  <a:lnTo>
                    <a:pt x="0" y="53203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10397" t="0" r="-110398" b="0"/>
              </a:stretch>
            </a:blipFill>
          </p:spPr>
        </p:sp>
        <p:sp>
          <p:nvSpPr>
            <p:cNvPr name="TextBox 43" id="43"/>
            <p:cNvSpPr txBox="true"/>
            <p:nvPr/>
          </p:nvSpPr>
          <p:spPr>
            <a:xfrm>
              <a:off x="0" y="-9525"/>
              <a:ext cx="425577" cy="541553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2972"/>
                </a:lnSpc>
              </a:pPr>
              <a:r>
                <a:rPr lang="en-US" sz="2476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4</a:t>
              </a:r>
            </a:p>
          </p:txBody>
        </p:sp>
      </p:grpSp>
      <p:sp>
        <p:nvSpPr>
          <p:cNvPr name="TextBox 44" id="44"/>
          <p:cNvSpPr txBox="true"/>
          <p:nvPr/>
        </p:nvSpPr>
        <p:spPr>
          <a:xfrm rot="0">
            <a:off x="10214953" y="5710104"/>
            <a:ext cx="7093896" cy="351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9"/>
              </a:lnSpc>
            </a:pPr>
            <a:r>
              <a:rPr lang="en-US" sz="20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Millennials</a:t>
            </a:r>
          </a:p>
        </p:txBody>
      </p:sp>
      <p:sp>
        <p:nvSpPr>
          <p:cNvPr name="TextBox 45" id="45"/>
          <p:cNvSpPr txBox="true"/>
          <p:nvPr/>
        </p:nvSpPr>
        <p:spPr>
          <a:xfrm rot="0">
            <a:off x="10214953" y="6100067"/>
            <a:ext cx="7093896" cy="3550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18"/>
              </a:lnSpc>
            </a:pPr>
            <a:r>
              <a:rPr lang="en-US" sz="16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Digital-native, cause-driven, multicultural</a:t>
            </a:r>
          </a:p>
        </p:txBody>
      </p:sp>
      <p:grpSp>
        <p:nvGrpSpPr>
          <p:cNvPr name="Group 46" id="46"/>
          <p:cNvGrpSpPr/>
          <p:nvPr/>
        </p:nvGrpSpPr>
        <p:grpSpPr>
          <a:xfrm rot="0">
            <a:off x="8301809" y="6928447"/>
            <a:ext cx="638356" cy="28594"/>
            <a:chOff x="0" y="0"/>
            <a:chExt cx="851141" cy="38125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0" y="0"/>
              <a:ext cx="851154" cy="38100"/>
            </a:xfrm>
            <a:custGeom>
              <a:avLst/>
              <a:gdLst/>
              <a:ahLst/>
              <a:cxnLst/>
              <a:rect r="r" b="b" t="t" l="l"/>
              <a:pathLst>
                <a:path h="38100" w="851154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832104" y="0"/>
                  </a:lnTo>
                  <a:cubicBezTo>
                    <a:pt x="842645" y="0"/>
                    <a:pt x="851154" y="8509"/>
                    <a:pt x="851154" y="19050"/>
                  </a:cubicBezTo>
                  <a:cubicBezTo>
                    <a:pt x="851154" y="29591"/>
                    <a:pt x="842645" y="38100"/>
                    <a:pt x="832104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D4CEC3"/>
            </a:solidFill>
          </p:spPr>
        </p:sp>
      </p:grpSp>
      <p:grpSp>
        <p:nvGrpSpPr>
          <p:cNvPr name="Group 48" id="48"/>
          <p:cNvGrpSpPr/>
          <p:nvPr/>
        </p:nvGrpSpPr>
        <p:grpSpPr>
          <a:xfrm rot="0">
            <a:off x="8911571" y="6703400"/>
            <a:ext cx="478698" cy="478707"/>
            <a:chOff x="0" y="0"/>
            <a:chExt cx="638264" cy="638277"/>
          </a:xfrm>
        </p:grpSpPr>
        <p:sp>
          <p:nvSpPr>
            <p:cNvPr name="Freeform 49" id="49"/>
            <p:cNvSpPr/>
            <p:nvPr/>
          </p:nvSpPr>
          <p:spPr>
            <a:xfrm flipH="false" flipV="false" rot="0">
              <a:off x="0" y="0"/>
              <a:ext cx="638302" cy="638302"/>
            </a:xfrm>
            <a:custGeom>
              <a:avLst/>
              <a:gdLst/>
              <a:ahLst/>
              <a:cxnLst/>
              <a:rect r="r" b="b" t="t" l="l"/>
              <a:pathLst>
                <a:path h="638302" w="638302">
                  <a:moveTo>
                    <a:pt x="0" y="42545"/>
                  </a:moveTo>
                  <a:cubicBezTo>
                    <a:pt x="0" y="19050"/>
                    <a:pt x="19050" y="0"/>
                    <a:pt x="42545" y="0"/>
                  </a:cubicBezTo>
                  <a:lnTo>
                    <a:pt x="595757" y="0"/>
                  </a:lnTo>
                  <a:cubicBezTo>
                    <a:pt x="619252" y="0"/>
                    <a:pt x="638302" y="19050"/>
                    <a:pt x="638302" y="42545"/>
                  </a:cubicBezTo>
                  <a:lnTo>
                    <a:pt x="638302" y="595757"/>
                  </a:lnTo>
                  <a:cubicBezTo>
                    <a:pt x="638302" y="619252"/>
                    <a:pt x="619252" y="638302"/>
                    <a:pt x="595757" y="638302"/>
                  </a:cubicBezTo>
                  <a:lnTo>
                    <a:pt x="42545" y="638302"/>
                  </a:lnTo>
                  <a:cubicBezTo>
                    <a:pt x="19050" y="638302"/>
                    <a:pt x="0" y="619252"/>
                    <a:pt x="0" y="595757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grpSp>
        <p:nvGrpSpPr>
          <p:cNvPr name="Group 50" id="50"/>
          <p:cNvGrpSpPr/>
          <p:nvPr/>
        </p:nvGrpSpPr>
        <p:grpSpPr>
          <a:xfrm rot="0">
            <a:off x="8991333" y="6743243"/>
            <a:ext cx="319183" cy="399021"/>
            <a:chOff x="0" y="0"/>
            <a:chExt cx="425577" cy="532028"/>
          </a:xfrm>
        </p:grpSpPr>
        <p:sp>
          <p:nvSpPr>
            <p:cNvPr name="Freeform 51" id="51"/>
            <p:cNvSpPr/>
            <p:nvPr/>
          </p:nvSpPr>
          <p:spPr>
            <a:xfrm flipH="false" flipV="false" rot="0">
              <a:off x="0" y="0"/>
              <a:ext cx="425572" cy="532030"/>
            </a:xfrm>
            <a:custGeom>
              <a:avLst/>
              <a:gdLst/>
              <a:ahLst/>
              <a:cxnLst/>
              <a:rect r="r" b="b" t="t" l="l"/>
              <a:pathLst>
                <a:path h="532030" w="425572">
                  <a:moveTo>
                    <a:pt x="0" y="0"/>
                  </a:moveTo>
                  <a:lnTo>
                    <a:pt x="425572" y="0"/>
                  </a:lnTo>
                  <a:lnTo>
                    <a:pt x="425572" y="532030"/>
                  </a:lnTo>
                  <a:lnTo>
                    <a:pt x="0" y="53203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10397" t="0" r="-110398" b="0"/>
              </a:stretch>
            </a:blipFill>
          </p:spPr>
        </p:sp>
        <p:sp>
          <p:nvSpPr>
            <p:cNvPr name="TextBox 52" id="52"/>
            <p:cNvSpPr txBox="true"/>
            <p:nvPr/>
          </p:nvSpPr>
          <p:spPr>
            <a:xfrm>
              <a:off x="0" y="-9525"/>
              <a:ext cx="425577" cy="541553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2972"/>
                </a:lnSpc>
              </a:pPr>
              <a:r>
                <a:rPr lang="en-US" sz="2476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5</a:t>
              </a:r>
            </a:p>
          </p:txBody>
        </p:sp>
      </p:grpSp>
      <p:sp>
        <p:nvSpPr>
          <p:cNvPr name="TextBox 53" id="53"/>
          <p:cNvSpPr txBox="true"/>
          <p:nvPr/>
        </p:nvSpPr>
        <p:spPr>
          <a:xfrm rot="0">
            <a:off x="992991" y="6757473"/>
            <a:ext cx="7093896" cy="351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529"/>
              </a:lnSpc>
            </a:pPr>
            <a:r>
              <a:rPr lang="en-US" sz="20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Gen Z</a:t>
            </a:r>
          </a:p>
        </p:txBody>
      </p:sp>
      <p:sp>
        <p:nvSpPr>
          <p:cNvPr name="TextBox 54" id="54"/>
          <p:cNvSpPr txBox="true"/>
          <p:nvPr/>
        </p:nvSpPr>
        <p:spPr>
          <a:xfrm rot="0">
            <a:off x="992991" y="7147446"/>
            <a:ext cx="7093896" cy="3550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318"/>
              </a:lnSpc>
            </a:pPr>
            <a:r>
              <a:rPr lang="en-US" sz="16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Mobile-first, value-conscious, social</a:t>
            </a:r>
          </a:p>
        </p:txBody>
      </p:sp>
      <p:grpSp>
        <p:nvGrpSpPr>
          <p:cNvPr name="Group 55" id="55"/>
          <p:cNvGrpSpPr/>
          <p:nvPr/>
        </p:nvGrpSpPr>
        <p:grpSpPr>
          <a:xfrm rot="0">
            <a:off x="992991" y="8658444"/>
            <a:ext cx="16315868" cy="707336"/>
            <a:chOff x="0" y="0"/>
            <a:chExt cx="21754490" cy="943115"/>
          </a:xfrm>
        </p:grpSpPr>
        <p:sp>
          <p:nvSpPr>
            <p:cNvPr name="Freeform 56" id="56"/>
            <p:cNvSpPr/>
            <p:nvPr/>
          </p:nvSpPr>
          <p:spPr>
            <a:xfrm flipH="false" flipV="false" rot="0">
              <a:off x="0" y="0"/>
              <a:ext cx="21754464" cy="943102"/>
            </a:xfrm>
            <a:custGeom>
              <a:avLst/>
              <a:gdLst/>
              <a:ahLst/>
              <a:cxnLst/>
              <a:rect r="r" b="b" t="t" l="l"/>
              <a:pathLst>
                <a:path h="943102" w="21754464">
                  <a:moveTo>
                    <a:pt x="0" y="42545"/>
                  </a:moveTo>
                  <a:cubicBezTo>
                    <a:pt x="0" y="19050"/>
                    <a:pt x="19050" y="0"/>
                    <a:pt x="42545" y="0"/>
                  </a:cubicBezTo>
                  <a:lnTo>
                    <a:pt x="21711920" y="0"/>
                  </a:lnTo>
                  <a:cubicBezTo>
                    <a:pt x="21735414" y="0"/>
                    <a:pt x="21754464" y="19050"/>
                    <a:pt x="21754464" y="42545"/>
                  </a:cubicBezTo>
                  <a:lnTo>
                    <a:pt x="21754464" y="900557"/>
                  </a:lnTo>
                  <a:cubicBezTo>
                    <a:pt x="21754464" y="924052"/>
                    <a:pt x="21735414" y="943102"/>
                    <a:pt x="21711920" y="943102"/>
                  </a:cubicBezTo>
                  <a:lnTo>
                    <a:pt x="42545" y="943102"/>
                  </a:lnTo>
                  <a:cubicBezTo>
                    <a:pt x="19050" y="943102"/>
                    <a:pt x="0" y="924052"/>
                    <a:pt x="0" y="900557"/>
                  </a:cubicBezTo>
                  <a:close/>
                </a:path>
              </a:pathLst>
            </a:custGeom>
            <a:solidFill>
              <a:srgbClr val="ECE6DF"/>
            </a:solidFill>
          </p:spPr>
        </p:sp>
      </p:grpSp>
      <p:grpSp>
        <p:nvGrpSpPr>
          <p:cNvPr name="Group 57" id="57"/>
          <p:cNvGrpSpPr/>
          <p:nvPr/>
        </p:nvGrpSpPr>
        <p:grpSpPr>
          <a:xfrm rot="0">
            <a:off x="1205674" y="8947842"/>
            <a:ext cx="266005" cy="212693"/>
            <a:chOff x="0" y="0"/>
            <a:chExt cx="354673" cy="283591"/>
          </a:xfrm>
        </p:grpSpPr>
        <p:sp>
          <p:nvSpPr>
            <p:cNvPr name="Freeform 58" id="58" descr="preencoded.png"/>
            <p:cNvSpPr/>
            <p:nvPr/>
          </p:nvSpPr>
          <p:spPr>
            <a:xfrm flipH="false" flipV="false" rot="0">
              <a:off x="0" y="0"/>
              <a:ext cx="354711" cy="283591"/>
            </a:xfrm>
            <a:custGeom>
              <a:avLst/>
              <a:gdLst/>
              <a:ahLst/>
              <a:cxnLst/>
              <a:rect r="r" b="b" t="t" l="l"/>
              <a:pathLst>
                <a:path h="283591" w="354711">
                  <a:moveTo>
                    <a:pt x="0" y="0"/>
                  </a:moveTo>
                  <a:lnTo>
                    <a:pt x="354711" y="0"/>
                  </a:lnTo>
                  <a:lnTo>
                    <a:pt x="354711" y="283591"/>
                  </a:lnTo>
                  <a:lnTo>
                    <a:pt x="0" y="2835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-1365" r="10" b="-1365"/>
              </a:stretch>
            </a:blipFill>
          </p:spPr>
        </p:sp>
      </p:grpSp>
      <p:sp>
        <p:nvSpPr>
          <p:cNvPr name="TextBox 59" id="59"/>
          <p:cNvSpPr txBox="true"/>
          <p:nvPr/>
        </p:nvSpPr>
        <p:spPr>
          <a:xfrm rot="0">
            <a:off x="1684372" y="8813987"/>
            <a:ext cx="16326888" cy="3550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18"/>
              </a:lnSpc>
            </a:pPr>
            <a:r>
              <a:rPr lang="en-US" sz="165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Millennials earn the </a:t>
            </a:r>
            <a:r>
              <a:rPr lang="en-US" sz="1651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most advertising dollars</a:t>
            </a:r>
            <a:r>
              <a:rPr lang="en-US" sz="165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— 4 distinct sub-segments identified by Turn research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92991" y="735082"/>
            <a:ext cx="16315868" cy="9438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1"/>
              </a:lnSpc>
            </a:pPr>
            <a:r>
              <a:rPr lang="en-US" sz="5554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Geographic &amp; Benefit Segmentation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92991" y="2359600"/>
            <a:ext cx="7811795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Geo-Targeting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92991" y="3019920"/>
            <a:ext cx="7811795" cy="1003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Marketing tailored to specific regions — GPS-enabled ads deliver hyper-relevant messages.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992991" y="4342324"/>
            <a:ext cx="38129" cy="1872529"/>
            <a:chOff x="0" y="0"/>
            <a:chExt cx="50838" cy="249670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50800" cy="2496693"/>
            </a:xfrm>
            <a:custGeom>
              <a:avLst/>
              <a:gdLst/>
              <a:ahLst/>
              <a:cxnLst/>
              <a:rect r="r" b="b" t="t" l="l"/>
              <a:pathLst>
                <a:path h="2496693" w="50800">
                  <a:moveTo>
                    <a:pt x="0" y="25400"/>
                  </a:moveTo>
                  <a:cubicBezTo>
                    <a:pt x="0" y="11430"/>
                    <a:pt x="11430" y="0"/>
                    <a:pt x="25400" y="0"/>
                  </a:cubicBezTo>
                  <a:cubicBezTo>
                    <a:pt x="39370" y="0"/>
                    <a:pt x="50800" y="11430"/>
                    <a:pt x="50800" y="25400"/>
                  </a:cubicBezTo>
                  <a:lnTo>
                    <a:pt x="50800" y="2471293"/>
                  </a:lnTo>
                  <a:cubicBezTo>
                    <a:pt x="50800" y="2485390"/>
                    <a:pt x="39370" y="2496693"/>
                    <a:pt x="25400" y="2496693"/>
                  </a:cubicBezTo>
                  <a:cubicBezTo>
                    <a:pt x="11430" y="2496693"/>
                    <a:pt x="0" y="2485263"/>
                    <a:pt x="0" y="2471293"/>
                  </a:cubicBezTo>
                  <a:close/>
                </a:path>
              </a:pathLst>
            </a:custGeom>
            <a:solidFill>
              <a:srgbClr val="D3C5B6"/>
            </a:solid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1418511" y="4502372"/>
            <a:ext cx="7386266" cy="14572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Home Depot sent snow-removal ads to East Coast consumers during a storm while other regions saw lawn care ads.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92991" y="6505470"/>
            <a:ext cx="7811795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Geodemographic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92991" y="7165791"/>
            <a:ext cx="7811795" cy="1003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Combines demographic + geographic + psychographic data. Used for direct mail and sampling.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506588" y="2359600"/>
            <a:ext cx="7811795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Benefit Segmentation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9506588" y="3019920"/>
            <a:ext cx="7811795" cy="1003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Focuses on </a:t>
            </a:r>
            <a:r>
              <a:rPr lang="en-US" sz="2176" b="true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advantages consumers receive</a:t>
            </a: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, not who they are.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9487529" y="4323264"/>
            <a:ext cx="3802161" cy="2770813"/>
            <a:chOff x="0" y="0"/>
            <a:chExt cx="5069548" cy="3694417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5069459" cy="3694430"/>
            </a:xfrm>
            <a:custGeom>
              <a:avLst/>
              <a:gdLst/>
              <a:ahLst/>
              <a:cxnLst/>
              <a:rect r="r" b="b" t="t" l="l"/>
              <a:pathLst>
                <a:path h="3694430" w="5069459">
                  <a:moveTo>
                    <a:pt x="0" y="57531"/>
                  </a:moveTo>
                  <a:cubicBezTo>
                    <a:pt x="0" y="25781"/>
                    <a:pt x="25781" y="0"/>
                    <a:pt x="57531" y="0"/>
                  </a:cubicBezTo>
                  <a:lnTo>
                    <a:pt x="5011928" y="0"/>
                  </a:lnTo>
                  <a:cubicBezTo>
                    <a:pt x="5043678" y="0"/>
                    <a:pt x="5069459" y="25781"/>
                    <a:pt x="5069459" y="57531"/>
                  </a:cubicBezTo>
                  <a:lnTo>
                    <a:pt x="5069459" y="3636899"/>
                  </a:lnTo>
                  <a:cubicBezTo>
                    <a:pt x="5069459" y="3668649"/>
                    <a:pt x="5043678" y="3694430"/>
                    <a:pt x="5011928" y="3694430"/>
                  </a:cubicBezTo>
                  <a:lnTo>
                    <a:pt x="57531" y="3694430"/>
                  </a:lnTo>
                  <a:cubicBezTo>
                    <a:pt x="25781" y="3694430"/>
                    <a:pt x="0" y="3668649"/>
                    <a:pt x="0" y="3636899"/>
                  </a:cubicBezTo>
                  <a:close/>
                </a:path>
              </a:pathLst>
            </a:custGeom>
            <a:solidFill>
              <a:srgbClr val="F9F6F0"/>
            </a:solidFill>
            <a:ln w="38128" cap="sq">
              <a:solidFill>
                <a:srgbClr val="D4CEC3"/>
              </a:solidFill>
              <a:prstDash val="solid"/>
              <a:miter/>
            </a:ln>
          </p:spPr>
        </p:sp>
      </p:grpSp>
      <p:sp>
        <p:nvSpPr>
          <p:cNvPr name="TextBox 18" id="18"/>
          <p:cNvSpPr txBox="true"/>
          <p:nvPr/>
        </p:nvSpPr>
        <p:spPr>
          <a:xfrm rot="0">
            <a:off x="9828447" y="4635617"/>
            <a:ext cx="3120314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Winners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9828447" y="5295948"/>
            <a:ext cx="3120314" cy="14572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Fitness for performance — young, career-oriented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13535292" y="4323264"/>
            <a:ext cx="3802161" cy="2770813"/>
            <a:chOff x="0" y="0"/>
            <a:chExt cx="5069548" cy="3694417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5069459" cy="3694430"/>
            </a:xfrm>
            <a:custGeom>
              <a:avLst/>
              <a:gdLst/>
              <a:ahLst/>
              <a:cxnLst/>
              <a:rect r="r" b="b" t="t" l="l"/>
              <a:pathLst>
                <a:path h="3694430" w="5069459">
                  <a:moveTo>
                    <a:pt x="0" y="57531"/>
                  </a:moveTo>
                  <a:cubicBezTo>
                    <a:pt x="0" y="25781"/>
                    <a:pt x="25781" y="0"/>
                    <a:pt x="57531" y="0"/>
                  </a:cubicBezTo>
                  <a:lnTo>
                    <a:pt x="5011928" y="0"/>
                  </a:lnTo>
                  <a:cubicBezTo>
                    <a:pt x="5043678" y="0"/>
                    <a:pt x="5069459" y="25781"/>
                    <a:pt x="5069459" y="57531"/>
                  </a:cubicBezTo>
                  <a:lnTo>
                    <a:pt x="5069459" y="3636899"/>
                  </a:lnTo>
                  <a:cubicBezTo>
                    <a:pt x="5069459" y="3668649"/>
                    <a:pt x="5043678" y="3694430"/>
                    <a:pt x="5011928" y="3694430"/>
                  </a:cubicBezTo>
                  <a:lnTo>
                    <a:pt x="57531" y="3694430"/>
                  </a:lnTo>
                  <a:cubicBezTo>
                    <a:pt x="25781" y="3694430"/>
                    <a:pt x="0" y="3668649"/>
                    <a:pt x="0" y="3636899"/>
                  </a:cubicBezTo>
                  <a:close/>
                </a:path>
              </a:pathLst>
            </a:custGeom>
            <a:solidFill>
              <a:srgbClr val="F9F6F0"/>
            </a:solidFill>
            <a:ln w="38128" cap="sq">
              <a:solidFill>
                <a:srgbClr val="D4CEC3"/>
              </a:solidFill>
              <a:prstDash val="solid"/>
              <a:miter/>
            </a:ln>
          </p:spPr>
        </p:sp>
      </p:grpSp>
      <p:sp>
        <p:nvSpPr>
          <p:cNvPr name="TextBox 22" id="22"/>
          <p:cNvSpPr txBox="true"/>
          <p:nvPr/>
        </p:nvSpPr>
        <p:spPr>
          <a:xfrm rot="0">
            <a:off x="13876220" y="4635617"/>
            <a:ext cx="3120314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Dieters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3876220" y="5295948"/>
            <a:ext cx="3120314" cy="1003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Weight &amp; appearance — women 35+</a:t>
            </a:r>
          </a:p>
        </p:txBody>
      </p:sp>
      <p:grpSp>
        <p:nvGrpSpPr>
          <p:cNvPr name="Group 24" id="24"/>
          <p:cNvGrpSpPr/>
          <p:nvPr/>
        </p:nvGrpSpPr>
        <p:grpSpPr>
          <a:xfrm rot="0">
            <a:off x="9487529" y="7339689"/>
            <a:ext cx="7849924" cy="1862852"/>
            <a:chOff x="0" y="0"/>
            <a:chExt cx="10466565" cy="2483802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10466578" cy="2483739"/>
            </a:xfrm>
            <a:custGeom>
              <a:avLst/>
              <a:gdLst/>
              <a:ahLst/>
              <a:cxnLst/>
              <a:rect r="r" b="b" t="t" l="l"/>
              <a:pathLst>
                <a:path h="2483739" w="10466578">
                  <a:moveTo>
                    <a:pt x="0" y="57912"/>
                  </a:moveTo>
                  <a:cubicBezTo>
                    <a:pt x="0" y="25908"/>
                    <a:pt x="25908" y="0"/>
                    <a:pt x="57912" y="0"/>
                  </a:cubicBezTo>
                  <a:lnTo>
                    <a:pt x="10408666" y="0"/>
                  </a:lnTo>
                  <a:cubicBezTo>
                    <a:pt x="10440670" y="0"/>
                    <a:pt x="10466578" y="25908"/>
                    <a:pt x="10466578" y="57912"/>
                  </a:cubicBezTo>
                  <a:lnTo>
                    <a:pt x="10466578" y="2425827"/>
                  </a:lnTo>
                  <a:cubicBezTo>
                    <a:pt x="10466578" y="2457831"/>
                    <a:pt x="10440670" y="2483739"/>
                    <a:pt x="10408666" y="2483739"/>
                  </a:cubicBezTo>
                  <a:lnTo>
                    <a:pt x="57912" y="2483739"/>
                  </a:lnTo>
                  <a:cubicBezTo>
                    <a:pt x="25908" y="2483739"/>
                    <a:pt x="0" y="2457831"/>
                    <a:pt x="0" y="2425827"/>
                  </a:cubicBezTo>
                  <a:close/>
                </a:path>
              </a:pathLst>
            </a:custGeom>
            <a:solidFill>
              <a:srgbClr val="F9F6F0"/>
            </a:solidFill>
            <a:ln w="38128" cap="sq">
              <a:solidFill>
                <a:srgbClr val="D4CEC3"/>
              </a:solidFill>
              <a:prstDash val="solid"/>
              <a:miter/>
            </a:ln>
          </p:spPr>
        </p:sp>
      </p:grpSp>
      <p:sp>
        <p:nvSpPr>
          <p:cNvPr name="TextBox 26" id="26"/>
          <p:cNvSpPr txBox="true"/>
          <p:nvPr/>
        </p:nvSpPr>
        <p:spPr>
          <a:xfrm rot="0">
            <a:off x="9828447" y="7652042"/>
            <a:ext cx="7168067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Self-Improvers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9828447" y="8312372"/>
            <a:ext cx="7168067" cy="5492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Health &amp; cost control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92991" y="798376"/>
            <a:ext cx="16315868" cy="8900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557"/>
              </a:lnSpc>
            </a:pPr>
            <a:r>
              <a:rPr lang="en-US" sz="5254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Usage Segmentation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92991" y="2124304"/>
            <a:ext cx="17230954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Groups consumers by </a:t>
            </a:r>
            <a:r>
              <a:rPr lang="en-US" sz="2101" b="true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how much they buy</a:t>
            </a: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 — 10–30% of customers often generate 70–90% of sales.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992991" y="2909030"/>
            <a:ext cx="2039445" cy="1533982"/>
            <a:chOff x="0" y="0"/>
            <a:chExt cx="2719260" cy="204531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719324" cy="2045335"/>
            </a:xfrm>
            <a:custGeom>
              <a:avLst/>
              <a:gdLst/>
              <a:ahLst/>
              <a:cxnLst/>
              <a:rect r="r" b="b" t="t" l="l"/>
              <a:pathLst>
                <a:path h="2045335" w="2719324">
                  <a:moveTo>
                    <a:pt x="0" y="53975"/>
                  </a:moveTo>
                  <a:cubicBezTo>
                    <a:pt x="0" y="24130"/>
                    <a:pt x="24130" y="0"/>
                    <a:pt x="53975" y="0"/>
                  </a:cubicBezTo>
                  <a:lnTo>
                    <a:pt x="2665349" y="0"/>
                  </a:lnTo>
                  <a:cubicBezTo>
                    <a:pt x="2695067" y="0"/>
                    <a:pt x="2719324" y="24130"/>
                    <a:pt x="2719324" y="53975"/>
                  </a:cubicBezTo>
                  <a:lnTo>
                    <a:pt x="2719324" y="1991360"/>
                  </a:lnTo>
                  <a:cubicBezTo>
                    <a:pt x="2719324" y="2021078"/>
                    <a:pt x="2695194" y="2045335"/>
                    <a:pt x="2665349" y="2045335"/>
                  </a:cubicBezTo>
                  <a:lnTo>
                    <a:pt x="53975" y="2045335"/>
                  </a:lnTo>
                  <a:cubicBezTo>
                    <a:pt x="24257" y="2045335"/>
                    <a:pt x="0" y="2021205"/>
                    <a:pt x="0" y="1991360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823180" y="3439125"/>
            <a:ext cx="379057" cy="473793"/>
            <a:chOff x="0" y="0"/>
            <a:chExt cx="505409" cy="631723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505405" cy="631724"/>
            </a:xfrm>
            <a:custGeom>
              <a:avLst/>
              <a:gdLst/>
              <a:ahLst/>
              <a:cxnLst/>
              <a:rect r="r" b="b" t="t" l="l"/>
              <a:pathLst>
                <a:path h="631724" w="505405">
                  <a:moveTo>
                    <a:pt x="0" y="0"/>
                  </a:moveTo>
                  <a:lnTo>
                    <a:pt x="505405" y="0"/>
                  </a:lnTo>
                  <a:lnTo>
                    <a:pt x="505405" y="631724"/>
                  </a:lnTo>
                  <a:lnTo>
                    <a:pt x="0" y="631724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10370" t="0" r="-110371" b="0"/>
              </a:stretch>
            </a:blip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19050"/>
              <a:ext cx="505409" cy="650773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3512"/>
                </a:lnSpc>
              </a:pPr>
              <a:r>
                <a:rPr lang="en-US" sz="2927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1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3301870" y="3149898"/>
            <a:ext cx="13737555" cy="4496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62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Non-Users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301870" y="3676907"/>
            <a:ext cx="13737555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Awareness campaigns to attract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3167072" y="4423953"/>
            <a:ext cx="14007132" cy="19069"/>
            <a:chOff x="0" y="0"/>
            <a:chExt cx="18676176" cy="25425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8676113" cy="25400"/>
            </a:xfrm>
            <a:custGeom>
              <a:avLst/>
              <a:gdLst/>
              <a:ahLst/>
              <a:cxnLst/>
              <a:rect r="r" b="b" t="t" l="l"/>
              <a:pathLst>
                <a:path h="25400" w="18676113">
                  <a:moveTo>
                    <a:pt x="0" y="12700"/>
                  </a:moveTo>
                  <a:cubicBezTo>
                    <a:pt x="0" y="5715"/>
                    <a:pt x="5715" y="0"/>
                    <a:pt x="12700" y="0"/>
                  </a:cubicBezTo>
                  <a:lnTo>
                    <a:pt x="18663413" y="0"/>
                  </a:lnTo>
                  <a:cubicBezTo>
                    <a:pt x="18670398" y="0"/>
                    <a:pt x="18676113" y="5715"/>
                    <a:pt x="18676113" y="12700"/>
                  </a:cubicBezTo>
                  <a:cubicBezTo>
                    <a:pt x="18676113" y="19685"/>
                    <a:pt x="18670398" y="25400"/>
                    <a:pt x="18663413" y="25400"/>
                  </a:cubicBezTo>
                  <a:lnTo>
                    <a:pt x="12700" y="25400"/>
                  </a:lnTo>
                  <a:cubicBezTo>
                    <a:pt x="5715" y="25400"/>
                    <a:pt x="0" y="19685"/>
                    <a:pt x="0" y="12700"/>
                  </a:cubicBezTo>
                  <a:close/>
                </a:path>
              </a:pathLst>
            </a:custGeom>
            <a:solidFill>
              <a:srgbClr val="D4CEC3"/>
            </a:solid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992991" y="4577658"/>
            <a:ext cx="4078891" cy="1533982"/>
            <a:chOff x="0" y="0"/>
            <a:chExt cx="5438521" cy="204531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5438521" cy="2045335"/>
            </a:xfrm>
            <a:custGeom>
              <a:avLst/>
              <a:gdLst/>
              <a:ahLst/>
              <a:cxnLst/>
              <a:rect r="r" b="b" t="t" l="l"/>
              <a:pathLst>
                <a:path h="2045335" w="5438521">
                  <a:moveTo>
                    <a:pt x="0" y="53975"/>
                  </a:moveTo>
                  <a:cubicBezTo>
                    <a:pt x="0" y="24130"/>
                    <a:pt x="24130" y="0"/>
                    <a:pt x="53975" y="0"/>
                  </a:cubicBezTo>
                  <a:lnTo>
                    <a:pt x="5384546" y="0"/>
                  </a:lnTo>
                  <a:cubicBezTo>
                    <a:pt x="5414264" y="0"/>
                    <a:pt x="5438521" y="24130"/>
                    <a:pt x="5438521" y="53975"/>
                  </a:cubicBezTo>
                  <a:lnTo>
                    <a:pt x="5438521" y="1991360"/>
                  </a:lnTo>
                  <a:cubicBezTo>
                    <a:pt x="5438521" y="2021078"/>
                    <a:pt x="5414391" y="2045335"/>
                    <a:pt x="5384546" y="2045335"/>
                  </a:cubicBezTo>
                  <a:lnTo>
                    <a:pt x="53975" y="2045335"/>
                  </a:lnTo>
                  <a:cubicBezTo>
                    <a:pt x="24257" y="2045335"/>
                    <a:pt x="0" y="2021205"/>
                    <a:pt x="0" y="1991360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2842831" y="5107753"/>
            <a:ext cx="379057" cy="473793"/>
            <a:chOff x="0" y="0"/>
            <a:chExt cx="505409" cy="631723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505405" cy="631724"/>
            </a:xfrm>
            <a:custGeom>
              <a:avLst/>
              <a:gdLst/>
              <a:ahLst/>
              <a:cxnLst/>
              <a:rect r="r" b="b" t="t" l="l"/>
              <a:pathLst>
                <a:path h="631724" w="505405">
                  <a:moveTo>
                    <a:pt x="0" y="0"/>
                  </a:moveTo>
                  <a:lnTo>
                    <a:pt x="505405" y="0"/>
                  </a:lnTo>
                  <a:lnTo>
                    <a:pt x="505405" y="631724"/>
                  </a:lnTo>
                  <a:lnTo>
                    <a:pt x="0" y="631724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10370" t="0" r="-110371" b="0"/>
              </a:stretch>
            </a:blip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19050"/>
              <a:ext cx="505409" cy="650773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3512"/>
                </a:lnSpc>
              </a:pPr>
              <a:r>
                <a:rPr lang="en-US" sz="2927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2</a:t>
              </a:r>
            </a:p>
          </p:txBody>
        </p:sp>
      </p:grpSp>
      <p:sp>
        <p:nvSpPr>
          <p:cNvPr name="TextBox 22" id="22"/>
          <p:cNvSpPr txBox="true"/>
          <p:nvPr/>
        </p:nvSpPr>
        <p:spPr>
          <a:xfrm rot="0">
            <a:off x="5341315" y="4818526"/>
            <a:ext cx="11698110" cy="4496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62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Light Users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5341315" y="5345525"/>
            <a:ext cx="11698110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Promotions to increase frequency</a:t>
            </a:r>
          </a:p>
        </p:txBody>
      </p:sp>
      <p:grpSp>
        <p:nvGrpSpPr>
          <p:cNvPr name="Group 24" id="24"/>
          <p:cNvGrpSpPr/>
          <p:nvPr/>
        </p:nvGrpSpPr>
        <p:grpSpPr>
          <a:xfrm rot="0">
            <a:off x="5206517" y="6092571"/>
            <a:ext cx="11967686" cy="19069"/>
            <a:chOff x="0" y="0"/>
            <a:chExt cx="15956915" cy="25425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15956914" cy="25400"/>
            </a:xfrm>
            <a:custGeom>
              <a:avLst/>
              <a:gdLst/>
              <a:ahLst/>
              <a:cxnLst/>
              <a:rect r="r" b="b" t="t" l="l"/>
              <a:pathLst>
                <a:path h="25400" w="15956914">
                  <a:moveTo>
                    <a:pt x="0" y="12700"/>
                  </a:moveTo>
                  <a:cubicBezTo>
                    <a:pt x="0" y="5715"/>
                    <a:pt x="5715" y="0"/>
                    <a:pt x="12700" y="0"/>
                  </a:cubicBezTo>
                  <a:lnTo>
                    <a:pt x="15944214" y="0"/>
                  </a:lnTo>
                  <a:cubicBezTo>
                    <a:pt x="15951200" y="0"/>
                    <a:pt x="15956914" y="5715"/>
                    <a:pt x="15956914" y="12700"/>
                  </a:cubicBezTo>
                  <a:cubicBezTo>
                    <a:pt x="15956914" y="19685"/>
                    <a:pt x="15951200" y="25400"/>
                    <a:pt x="15944214" y="25400"/>
                  </a:cubicBezTo>
                  <a:lnTo>
                    <a:pt x="12700" y="25400"/>
                  </a:lnTo>
                  <a:cubicBezTo>
                    <a:pt x="5715" y="25400"/>
                    <a:pt x="0" y="19685"/>
                    <a:pt x="0" y="12700"/>
                  </a:cubicBezTo>
                  <a:close/>
                </a:path>
              </a:pathLst>
            </a:custGeom>
            <a:solidFill>
              <a:srgbClr val="D4CEC3"/>
            </a:solid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992991" y="6246285"/>
            <a:ext cx="6118336" cy="1533982"/>
            <a:chOff x="0" y="0"/>
            <a:chExt cx="8157782" cy="204531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8157845" cy="2045335"/>
            </a:xfrm>
            <a:custGeom>
              <a:avLst/>
              <a:gdLst/>
              <a:ahLst/>
              <a:cxnLst/>
              <a:rect r="r" b="b" t="t" l="l"/>
              <a:pathLst>
                <a:path h="2045335" w="8157845">
                  <a:moveTo>
                    <a:pt x="0" y="53975"/>
                  </a:moveTo>
                  <a:cubicBezTo>
                    <a:pt x="0" y="24130"/>
                    <a:pt x="24130" y="0"/>
                    <a:pt x="53975" y="0"/>
                  </a:cubicBezTo>
                  <a:lnTo>
                    <a:pt x="8103870" y="0"/>
                  </a:lnTo>
                  <a:cubicBezTo>
                    <a:pt x="8133588" y="0"/>
                    <a:pt x="8157845" y="24130"/>
                    <a:pt x="8157845" y="53975"/>
                  </a:cubicBezTo>
                  <a:lnTo>
                    <a:pt x="8157845" y="1991360"/>
                  </a:lnTo>
                  <a:cubicBezTo>
                    <a:pt x="8157845" y="2021078"/>
                    <a:pt x="8133714" y="2045335"/>
                    <a:pt x="8103870" y="2045335"/>
                  </a:cubicBezTo>
                  <a:lnTo>
                    <a:pt x="53975" y="2045335"/>
                  </a:lnTo>
                  <a:cubicBezTo>
                    <a:pt x="24257" y="2045335"/>
                    <a:pt x="0" y="2021205"/>
                    <a:pt x="0" y="1991360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grpSp>
        <p:nvGrpSpPr>
          <p:cNvPr name="Group 28" id="28"/>
          <p:cNvGrpSpPr/>
          <p:nvPr/>
        </p:nvGrpSpPr>
        <p:grpSpPr>
          <a:xfrm rot="0">
            <a:off x="3862626" y="6776380"/>
            <a:ext cx="379057" cy="473793"/>
            <a:chOff x="0" y="0"/>
            <a:chExt cx="505409" cy="631723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505405" cy="631724"/>
            </a:xfrm>
            <a:custGeom>
              <a:avLst/>
              <a:gdLst/>
              <a:ahLst/>
              <a:cxnLst/>
              <a:rect r="r" b="b" t="t" l="l"/>
              <a:pathLst>
                <a:path h="631724" w="505405">
                  <a:moveTo>
                    <a:pt x="0" y="0"/>
                  </a:moveTo>
                  <a:lnTo>
                    <a:pt x="505405" y="0"/>
                  </a:lnTo>
                  <a:lnTo>
                    <a:pt x="505405" y="631724"/>
                  </a:lnTo>
                  <a:lnTo>
                    <a:pt x="0" y="631724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10370" t="0" r="-110371" b="0"/>
              </a:stretch>
            </a:blipFill>
          </p:spPr>
        </p:sp>
        <p:sp>
          <p:nvSpPr>
            <p:cNvPr name="TextBox 30" id="30"/>
            <p:cNvSpPr txBox="true"/>
            <p:nvPr/>
          </p:nvSpPr>
          <p:spPr>
            <a:xfrm>
              <a:off x="0" y="-19050"/>
              <a:ext cx="505409" cy="650773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3512"/>
                </a:lnSpc>
              </a:pPr>
              <a:r>
                <a:rPr lang="en-US" sz="2927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3</a:t>
              </a:r>
            </a:p>
          </p:txBody>
        </p:sp>
      </p:grpSp>
      <p:sp>
        <p:nvSpPr>
          <p:cNvPr name="TextBox 31" id="31"/>
          <p:cNvSpPr txBox="true"/>
          <p:nvPr/>
        </p:nvSpPr>
        <p:spPr>
          <a:xfrm rot="0">
            <a:off x="7380761" y="6487154"/>
            <a:ext cx="9658664" cy="4496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62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Average Users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7380761" y="7014153"/>
            <a:ext cx="9658664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Loyalty programs to deepen engagement</a:t>
            </a:r>
          </a:p>
        </p:txBody>
      </p:sp>
      <p:grpSp>
        <p:nvGrpSpPr>
          <p:cNvPr name="Group 33" id="33"/>
          <p:cNvGrpSpPr/>
          <p:nvPr/>
        </p:nvGrpSpPr>
        <p:grpSpPr>
          <a:xfrm rot="0">
            <a:off x="7245963" y="7761199"/>
            <a:ext cx="9928241" cy="19069"/>
            <a:chOff x="0" y="0"/>
            <a:chExt cx="13237654" cy="25425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13237590" cy="25400"/>
            </a:xfrm>
            <a:custGeom>
              <a:avLst/>
              <a:gdLst/>
              <a:ahLst/>
              <a:cxnLst/>
              <a:rect r="r" b="b" t="t" l="l"/>
              <a:pathLst>
                <a:path h="25400" w="13237590">
                  <a:moveTo>
                    <a:pt x="0" y="12700"/>
                  </a:moveTo>
                  <a:cubicBezTo>
                    <a:pt x="0" y="5715"/>
                    <a:pt x="5715" y="0"/>
                    <a:pt x="12700" y="0"/>
                  </a:cubicBezTo>
                  <a:lnTo>
                    <a:pt x="13224890" y="0"/>
                  </a:lnTo>
                  <a:cubicBezTo>
                    <a:pt x="13231876" y="0"/>
                    <a:pt x="13237590" y="5715"/>
                    <a:pt x="13237590" y="12700"/>
                  </a:cubicBezTo>
                  <a:cubicBezTo>
                    <a:pt x="13237590" y="19685"/>
                    <a:pt x="13231876" y="25400"/>
                    <a:pt x="13224890" y="25400"/>
                  </a:cubicBezTo>
                  <a:lnTo>
                    <a:pt x="12700" y="25400"/>
                  </a:lnTo>
                  <a:cubicBezTo>
                    <a:pt x="5715" y="25400"/>
                    <a:pt x="0" y="19685"/>
                    <a:pt x="0" y="12700"/>
                  </a:cubicBezTo>
                  <a:close/>
                </a:path>
              </a:pathLst>
            </a:custGeom>
            <a:solidFill>
              <a:srgbClr val="D4CEC3"/>
            </a:solidFill>
          </p:spPr>
        </p:sp>
      </p:grpSp>
      <p:grpSp>
        <p:nvGrpSpPr>
          <p:cNvPr name="Group 35" id="35"/>
          <p:cNvGrpSpPr/>
          <p:nvPr/>
        </p:nvGrpSpPr>
        <p:grpSpPr>
          <a:xfrm rot="0">
            <a:off x="992991" y="7914913"/>
            <a:ext cx="8157934" cy="1533982"/>
            <a:chOff x="0" y="0"/>
            <a:chExt cx="10877245" cy="204531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10877296" cy="2045335"/>
            </a:xfrm>
            <a:custGeom>
              <a:avLst/>
              <a:gdLst/>
              <a:ahLst/>
              <a:cxnLst/>
              <a:rect r="r" b="b" t="t" l="l"/>
              <a:pathLst>
                <a:path h="2045335" w="10877296">
                  <a:moveTo>
                    <a:pt x="0" y="53975"/>
                  </a:moveTo>
                  <a:cubicBezTo>
                    <a:pt x="0" y="24130"/>
                    <a:pt x="24130" y="0"/>
                    <a:pt x="53975" y="0"/>
                  </a:cubicBezTo>
                  <a:lnTo>
                    <a:pt x="10823321" y="0"/>
                  </a:lnTo>
                  <a:cubicBezTo>
                    <a:pt x="10853039" y="0"/>
                    <a:pt x="10877296" y="24130"/>
                    <a:pt x="10877296" y="53975"/>
                  </a:cubicBezTo>
                  <a:lnTo>
                    <a:pt x="10877296" y="1991360"/>
                  </a:lnTo>
                  <a:cubicBezTo>
                    <a:pt x="10877296" y="2021078"/>
                    <a:pt x="10853165" y="2045335"/>
                    <a:pt x="10823321" y="2045335"/>
                  </a:cubicBezTo>
                  <a:lnTo>
                    <a:pt x="53975" y="2045335"/>
                  </a:lnTo>
                  <a:cubicBezTo>
                    <a:pt x="24257" y="2045335"/>
                    <a:pt x="0" y="2021205"/>
                    <a:pt x="0" y="1991360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grpSp>
        <p:nvGrpSpPr>
          <p:cNvPr name="Group 37" id="37"/>
          <p:cNvGrpSpPr/>
          <p:nvPr/>
        </p:nvGrpSpPr>
        <p:grpSpPr>
          <a:xfrm rot="0">
            <a:off x="4882429" y="8445008"/>
            <a:ext cx="379057" cy="473793"/>
            <a:chOff x="0" y="0"/>
            <a:chExt cx="505409" cy="631723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505405" cy="631724"/>
            </a:xfrm>
            <a:custGeom>
              <a:avLst/>
              <a:gdLst/>
              <a:ahLst/>
              <a:cxnLst/>
              <a:rect r="r" b="b" t="t" l="l"/>
              <a:pathLst>
                <a:path h="631724" w="505405">
                  <a:moveTo>
                    <a:pt x="0" y="0"/>
                  </a:moveTo>
                  <a:lnTo>
                    <a:pt x="505405" y="0"/>
                  </a:lnTo>
                  <a:lnTo>
                    <a:pt x="505405" y="631724"/>
                  </a:lnTo>
                  <a:lnTo>
                    <a:pt x="0" y="631724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10370" t="0" r="-110371" b="0"/>
              </a:stretch>
            </a:blipFill>
          </p:spPr>
        </p:sp>
        <p:sp>
          <p:nvSpPr>
            <p:cNvPr name="TextBox 39" id="39"/>
            <p:cNvSpPr txBox="true"/>
            <p:nvPr/>
          </p:nvSpPr>
          <p:spPr>
            <a:xfrm>
              <a:off x="0" y="-19050"/>
              <a:ext cx="505409" cy="650773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3512"/>
                </a:lnSpc>
              </a:pPr>
              <a:r>
                <a:rPr lang="en-US" sz="2927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4</a:t>
              </a:r>
            </a:p>
          </p:txBody>
        </p:sp>
      </p:grpSp>
      <p:sp>
        <p:nvSpPr>
          <p:cNvPr name="TextBox 40" id="40"/>
          <p:cNvSpPr txBox="true"/>
          <p:nvPr/>
        </p:nvSpPr>
        <p:spPr>
          <a:xfrm rot="0">
            <a:off x="9420358" y="8155772"/>
            <a:ext cx="7619067" cy="4496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62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Heavy Users</a:t>
            </a:r>
          </a:p>
        </p:txBody>
      </p:sp>
      <p:sp>
        <p:nvSpPr>
          <p:cNvPr name="TextBox 41" id="41"/>
          <p:cNvSpPr txBox="true"/>
          <p:nvPr/>
        </p:nvSpPr>
        <p:spPr>
          <a:xfrm rot="0">
            <a:off x="9420358" y="8682780"/>
            <a:ext cx="7619067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Highest service level — protect &amp; reward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11438649" y="0"/>
            <a:ext cx="6863191" cy="10295039"/>
            <a:chOff x="0" y="0"/>
            <a:chExt cx="9150922" cy="13726719"/>
          </a:xfrm>
        </p:grpSpPr>
        <p:sp>
          <p:nvSpPr>
            <p:cNvPr name="Freeform 7" id="7" descr="preencoded.png"/>
            <p:cNvSpPr/>
            <p:nvPr/>
          </p:nvSpPr>
          <p:spPr>
            <a:xfrm flipH="false" flipV="false" rot="0">
              <a:off x="0" y="0"/>
              <a:ext cx="9150858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9150858">
                  <a:moveTo>
                    <a:pt x="0" y="0"/>
                  </a:moveTo>
                  <a:lnTo>
                    <a:pt x="9150858" y="0"/>
                  </a:lnTo>
                  <a:lnTo>
                    <a:pt x="9150858" y="13726668"/>
                  </a:lnTo>
                  <a:lnTo>
                    <a:pt x="0" y="137266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" t="0" r="-1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992991" y="1263529"/>
            <a:ext cx="9452677" cy="703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52"/>
              </a:lnSpc>
            </a:pPr>
            <a:r>
              <a:rPr lang="en-US" sz="4128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B2B Market Segmentation</a:t>
            </a:r>
          </a:p>
        </p:txBody>
      </p:sp>
      <p:sp>
        <p:nvSpPr>
          <p:cNvPr name="Freeform 9" id="9" descr="preencoded.png"/>
          <p:cNvSpPr/>
          <p:nvPr/>
        </p:nvSpPr>
        <p:spPr>
          <a:xfrm flipH="false" flipV="false" rot="0">
            <a:off x="992991" y="2206019"/>
            <a:ext cx="532019" cy="532028"/>
          </a:xfrm>
          <a:custGeom>
            <a:avLst/>
            <a:gdLst/>
            <a:ahLst/>
            <a:cxnLst/>
            <a:rect r="r" b="b" t="t" l="l"/>
            <a:pathLst>
              <a:path h="532028" w="532019">
                <a:moveTo>
                  <a:pt x="0" y="0"/>
                </a:moveTo>
                <a:lnTo>
                  <a:pt x="532019" y="0"/>
                </a:lnTo>
                <a:lnTo>
                  <a:pt x="532019" y="532028"/>
                </a:lnTo>
                <a:lnTo>
                  <a:pt x="0" y="53202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9819" r="0" b="-9819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992991" y="2918431"/>
            <a:ext cx="9452677" cy="351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9"/>
              </a:lnSpc>
            </a:pPr>
            <a:r>
              <a:rPr lang="en-US" sz="20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Industry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992991" y="3308404"/>
            <a:ext cx="9452677" cy="3550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18"/>
              </a:lnSpc>
            </a:pPr>
            <a:r>
              <a:rPr lang="en-US" sz="16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NAICS coding system — e.g., Health Care (62) broken into hospitals, clinics, nursing facilities</a:t>
            </a:r>
          </a:p>
        </p:txBody>
      </p:sp>
      <p:sp>
        <p:nvSpPr>
          <p:cNvPr name="Freeform 12" id="12" descr="preencoded.png"/>
          <p:cNvSpPr/>
          <p:nvPr/>
        </p:nvSpPr>
        <p:spPr>
          <a:xfrm flipH="false" flipV="false" rot="0">
            <a:off x="992991" y="3982631"/>
            <a:ext cx="532019" cy="532028"/>
          </a:xfrm>
          <a:custGeom>
            <a:avLst/>
            <a:gdLst/>
            <a:ahLst/>
            <a:cxnLst/>
            <a:rect r="r" b="b" t="t" l="l"/>
            <a:pathLst>
              <a:path h="532028" w="532019">
                <a:moveTo>
                  <a:pt x="0" y="0"/>
                </a:moveTo>
                <a:lnTo>
                  <a:pt x="532019" y="0"/>
                </a:lnTo>
                <a:lnTo>
                  <a:pt x="532019" y="532029"/>
                </a:lnTo>
                <a:lnTo>
                  <a:pt x="0" y="53202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-1784" r="0" b="-1784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992991" y="4695044"/>
            <a:ext cx="9452677" cy="351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9"/>
              </a:lnSpc>
            </a:pPr>
            <a:r>
              <a:rPr lang="en-US" sz="20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Company Size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92991" y="5085007"/>
            <a:ext cx="9452677" cy="3550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18"/>
              </a:lnSpc>
            </a:pPr>
            <a:r>
              <a:rPr lang="en-US" sz="16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Large firms get outside sales; mid-size get digital outreach; small firms get email/telemarketing</a:t>
            </a:r>
          </a:p>
        </p:txBody>
      </p:sp>
      <p:sp>
        <p:nvSpPr>
          <p:cNvPr name="Freeform 15" id="15" descr="preencoded.png"/>
          <p:cNvSpPr/>
          <p:nvPr/>
        </p:nvSpPr>
        <p:spPr>
          <a:xfrm flipH="false" flipV="false" rot="0">
            <a:off x="992991" y="5759234"/>
            <a:ext cx="532019" cy="532028"/>
          </a:xfrm>
          <a:custGeom>
            <a:avLst/>
            <a:gdLst/>
            <a:ahLst/>
            <a:cxnLst/>
            <a:rect r="r" b="b" t="t" l="l"/>
            <a:pathLst>
              <a:path h="532028" w="532019">
                <a:moveTo>
                  <a:pt x="0" y="0"/>
                </a:moveTo>
                <a:lnTo>
                  <a:pt x="532019" y="0"/>
                </a:lnTo>
                <a:lnTo>
                  <a:pt x="532019" y="532028"/>
                </a:lnTo>
                <a:lnTo>
                  <a:pt x="0" y="53202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893" t="0" r="-895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992991" y="6471656"/>
            <a:ext cx="9452677" cy="351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9"/>
              </a:lnSpc>
            </a:pPr>
            <a:r>
              <a:rPr lang="en-US" sz="20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Geography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992991" y="6861620"/>
            <a:ext cx="9452677" cy="3550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18"/>
              </a:lnSpc>
            </a:pPr>
            <a:r>
              <a:rPr lang="en-US" sz="16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Target concentrated pockets — e.g., Applied Microbiology targeting dairy farms with 1,000+ cows</a:t>
            </a:r>
          </a:p>
        </p:txBody>
      </p:sp>
      <p:sp>
        <p:nvSpPr>
          <p:cNvPr name="Freeform 18" id="18" descr="preencoded.png"/>
          <p:cNvSpPr/>
          <p:nvPr/>
        </p:nvSpPr>
        <p:spPr>
          <a:xfrm flipH="false" flipV="false" rot="0">
            <a:off x="992991" y="7535847"/>
            <a:ext cx="532019" cy="532028"/>
          </a:xfrm>
          <a:custGeom>
            <a:avLst/>
            <a:gdLst/>
            <a:ahLst/>
            <a:cxnLst/>
            <a:rect r="r" b="b" t="t" l="l"/>
            <a:pathLst>
              <a:path h="532028" w="532019">
                <a:moveTo>
                  <a:pt x="0" y="0"/>
                </a:moveTo>
                <a:lnTo>
                  <a:pt x="532019" y="0"/>
                </a:lnTo>
                <a:lnTo>
                  <a:pt x="532019" y="532028"/>
                </a:lnTo>
                <a:lnTo>
                  <a:pt x="0" y="53202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-51783" r="0" b="-51783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992991" y="8248259"/>
            <a:ext cx="9452677" cy="351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9"/>
              </a:lnSpc>
            </a:pPr>
            <a:r>
              <a:rPr lang="en-US" sz="20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Customer Value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992991" y="8638232"/>
            <a:ext cx="9452677" cy="3550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18"/>
              </a:lnSpc>
            </a:pPr>
            <a:r>
              <a:rPr lang="en-US" sz="16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Assign low/medium/high value using sales records — more precise than consumer segmentation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92991" y="951043"/>
            <a:ext cx="16315868" cy="747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26"/>
              </a:lnSpc>
            </a:pPr>
            <a:r>
              <a:rPr lang="en-US" sz="4428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Product Positioning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92991" y="2004393"/>
            <a:ext cx="17230954" cy="3839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85"/>
              </a:lnSpc>
            </a:pPr>
            <a:r>
              <a:rPr lang="en-US" sz="17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Positioning = </a:t>
            </a:r>
            <a:r>
              <a:rPr lang="en-US" sz="1726" b="true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the consumer's perception</a:t>
            </a:r>
            <a:r>
              <a:rPr lang="en-US" sz="17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 of a brand relative to competitors. Marketing either reinforces or shifts that perception.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992991" y="2796730"/>
            <a:ext cx="6304807" cy="6304969"/>
            <a:chOff x="0" y="0"/>
            <a:chExt cx="8406409" cy="8406625"/>
          </a:xfrm>
        </p:grpSpPr>
        <p:sp>
          <p:nvSpPr>
            <p:cNvPr name="Freeform 9" id="9" descr="preencoded.png"/>
            <p:cNvSpPr/>
            <p:nvPr/>
          </p:nvSpPr>
          <p:spPr>
            <a:xfrm flipH="false" flipV="false" rot="0">
              <a:off x="0" y="0"/>
              <a:ext cx="8406384" cy="8406638"/>
            </a:xfrm>
            <a:custGeom>
              <a:avLst/>
              <a:gdLst/>
              <a:ahLst/>
              <a:cxnLst/>
              <a:rect r="r" b="b" t="t" l="l"/>
              <a:pathLst>
                <a:path h="8406638" w="8406384">
                  <a:moveTo>
                    <a:pt x="0" y="0"/>
                  </a:moveTo>
                  <a:lnTo>
                    <a:pt x="8406384" y="0"/>
                  </a:lnTo>
                  <a:lnTo>
                    <a:pt x="8406384" y="8406638"/>
                  </a:lnTo>
                  <a:lnTo>
                    <a:pt x="0" y="84066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" t="0" r="-1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9437332" y="4993815"/>
            <a:ext cx="7881052" cy="1093851"/>
            <a:chOff x="0" y="0"/>
            <a:chExt cx="10508069" cy="1458468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0507980" cy="1458341"/>
            </a:xfrm>
            <a:custGeom>
              <a:avLst/>
              <a:gdLst/>
              <a:ahLst/>
              <a:cxnLst/>
              <a:rect r="r" b="b" t="t" l="l"/>
              <a:pathLst>
                <a:path h="1458341" w="10507980">
                  <a:moveTo>
                    <a:pt x="0" y="45339"/>
                  </a:moveTo>
                  <a:cubicBezTo>
                    <a:pt x="0" y="20320"/>
                    <a:pt x="20320" y="0"/>
                    <a:pt x="45339" y="0"/>
                  </a:cubicBezTo>
                  <a:lnTo>
                    <a:pt x="10462641" y="0"/>
                  </a:lnTo>
                  <a:cubicBezTo>
                    <a:pt x="10487660" y="0"/>
                    <a:pt x="10507980" y="20320"/>
                    <a:pt x="10507980" y="45339"/>
                  </a:cubicBezTo>
                  <a:lnTo>
                    <a:pt x="10507980" y="1413002"/>
                  </a:lnTo>
                  <a:cubicBezTo>
                    <a:pt x="10507980" y="1438021"/>
                    <a:pt x="10487660" y="1458341"/>
                    <a:pt x="10462641" y="1458341"/>
                  </a:cubicBezTo>
                  <a:lnTo>
                    <a:pt x="45339" y="1458341"/>
                  </a:lnTo>
                  <a:cubicBezTo>
                    <a:pt x="20320" y="1458341"/>
                    <a:pt x="0" y="1438021"/>
                    <a:pt x="0" y="1413002"/>
                  </a:cubicBezTo>
                  <a:close/>
                </a:path>
              </a:pathLst>
            </a:custGeom>
            <a:solidFill>
              <a:srgbClr val="ECE6DF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9664322" y="5307635"/>
            <a:ext cx="283731" cy="226990"/>
            <a:chOff x="0" y="0"/>
            <a:chExt cx="378308" cy="302654"/>
          </a:xfrm>
        </p:grpSpPr>
        <p:sp>
          <p:nvSpPr>
            <p:cNvPr name="Freeform 13" id="13" descr="preencoded.png"/>
            <p:cNvSpPr/>
            <p:nvPr/>
          </p:nvSpPr>
          <p:spPr>
            <a:xfrm flipH="false" flipV="false" rot="0">
              <a:off x="0" y="0"/>
              <a:ext cx="378333" cy="302641"/>
            </a:xfrm>
            <a:custGeom>
              <a:avLst/>
              <a:gdLst/>
              <a:ahLst/>
              <a:cxnLst/>
              <a:rect r="r" b="b" t="t" l="l"/>
              <a:pathLst>
                <a:path h="302641" w="378333">
                  <a:moveTo>
                    <a:pt x="0" y="0"/>
                  </a:moveTo>
                  <a:lnTo>
                    <a:pt x="378333" y="0"/>
                  </a:lnTo>
                  <a:lnTo>
                    <a:pt x="378333" y="302641"/>
                  </a:lnTo>
                  <a:lnTo>
                    <a:pt x="0" y="3026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" t="0" r="4" b="-4"/>
              </a:stretch>
            </a:blip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0175034" y="5156797"/>
            <a:ext cx="6916360" cy="7107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85"/>
              </a:lnSpc>
            </a:pPr>
            <a:r>
              <a:rPr lang="en-US" sz="1726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Effective positioning uses </a:t>
            </a:r>
            <a:r>
              <a:rPr lang="en-US" sz="1726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one approach</a:t>
            </a:r>
            <a:r>
              <a:rPr lang="en-US" sz="1726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— combining multiple approaches confuses customers.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9437332" y="6234713"/>
            <a:ext cx="7881052" cy="7107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85"/>
              </a:lnSpc>
            </a:pPr>
            <a:r>
              <a:rPr lang="en-US" sz="17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A brand's position is never fixed — it can shift as markets evolve or competitors enter.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11438649" y="0"/>
            <a:ext cx="6863191" cy="10295039"/>
            <a:chOff x="0" y="0"/>
            <a:chExt cx="9150922" cy="13726719"/>
          </a:xfrm>
        </p:grpSpPr>
        <p:sp>
          <p:nvSpPr>
            <p:cNvPr name="Freeform 7" id="7" descr="preencoded.png"/>
            <p:cNvSpPr/>
            <p:nvPr/>
          </p:nvSpPr>
          <p:spPr>
            <a:xfrm flipH="false" flipV="false" rot="0">
              <a:off x="0" y="0"/>
              <a:ext cx="9150858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9150858">
                  <a:moveTo>
                    <a:pt x="0" y="0"/>
                  </a:moveTo>
                  <a:lnTo>
                    <a:pt x="9150858" y="0"/>
                  </a:lnTo>
                  <a:lnTo>
                    <a:pt x="9150858" y="13726668"/>
                  </a:lnTo>
                  <a:lnTo>
                    <a:pt x="0" y="137266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" t="0" r="-1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992991" y="801214"/>
            <a:ext cx="9452677" cy="6148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02"/>
              </a:lnSpc>
            </a:pPr>
            <a:r>
              <a:rPr lang="en-US" sz="3527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Communications Objectives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92991" y="1561557"/>
            <a:ext cx="10367762" cy="2667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65"/>
              </a:lnSpc>
            </a:pPr>
            <a:r>
              <a:rPr lang="en-US" sz="14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Objectives tie </a:t>
            </a:r>
            <a:r>
              <a:rPr lang="en-US" sz="1426" b="true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target markets and positioning</a:t>
            </a:r>
            <a:r>
              <a:rPr lang="en-US" sz="14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 to budget decisions and IMC components.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992991" y="1958921"/>
            <a:ext cx="9452677" cy="1614859"/>
            <a:chOff x="0" y="0"/>
            <a:chExt cx="12603569" cy="2153145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2603607" cy="2153158"/>
            </a:xfrm>
            <a:custGeom>
              <a:avLst/>
              <a:gdLst/>
              <a:ahLst/>
              <a:cxnLst/>
              <a:rect r="r" b="b" t="t" l="l"/>
              <a:pathLst>
                <a:path h="2153158" w="12603607">
                  <a:moveTo>
                    <a:pt x="0" y="36322"/>
                  </a:moveTo>
                  <a:cubicBezTo>
                    <a:pt x="0" y="16256"/>
                    <a:pt x="16256" y="0"/>
                    <a:pt x="36322" y="0"/>
                  </a:cubicBezTo>
                  <a:lnTo>
                    <a:pt x="12567285" y="0"/>
                  </a:lnTo>
                  <a:cubicBezTo>
                    <a:pt x="12587351" y="0"/>
                    <a:pt x="12603607" y="16256"/>
                    <a:pt x="12603607" y="36322"/>
                  </a:cubicBezTo>
                  <a:lnTo>
                    <a:pt x="12603607" y="2116836"/>
                  </a:lnTo>
                  <a:cubicBezTo>
                    <a:pt x="12603607" y="2136902"/>
                    <a:pt x="12587351" y="2153158"/>
                    <a:pt x="12567285" y="2153158"/>
                  </a:cubicBezTo>
                  <a:lnTo>
                    <a:pt x="36322" y="2153158"/>
                  </a:lnTo>
                  <a:cubicBezTo>
                    <a:pt x="16256" y="2153158"/>
                    <a:pt x="0" y="2136902"/>
                    <a:pt x="0" y="2116836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1174394" y="2140334"/>
            <a:ext cx="544525" cy="544544"/>
            <a:chOff x="0" y="0"/>
            <a:chExt cx="726034" cy="726059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726059" cy="726059"/>
            </a:xfrm>
            <a:custGeom>
              <a:avLst/>
              <a:gdLst/>
              <a:ahLst/>
              <a:cxnLst/>
              <a:rect r="r" b="b" t="t" l="l"/>
              <a:pathLst>
                <a:path h="726059" w="726059">
                  <a:moveTo>
                    <a:pt x="0" y="362966"/>
                  </a:moveTo>
                  <a:cubicBezTo>
                    <a:pt x="0" y="162560"/>
                    <a:pt x="162560" y="0"/>
                    <a:pt x="362966" y="0"/>
                  </a:cubicBezTo>
                  <a:cubicBezTo>
                    <a:pt x="563372" y="0"/>
                    <a:pt x="726059" y="162560"/>
                    <a:pt x="726059" y="362966"/>
                  </a:cubicBezTo>
                  <a:cubicBezTo>
                    <a:pt x="726059" y="563372"/>
                    <a:pt x="563499" y="726059"/>
                    <a:pt x="362966" y="726059"/>
                  </a:cubicBezTo>
                  <a:cubicBezTo>
                    <a:pt x="162433" y="726059"/>
                    <a:pt x="0" y="563499"/>
                    <a:pt x="0" y="362966"/>
                  </a:cubicBezTo>
                  <a:close/>
                </a:path>
              </a:pathLst>
            </a:custGeom>
            <a:solidFill>
              <a:srgbClr val="D3C5B6"/>
            </a:solidFill>
          </p:spPr>
        </p:sp>
      </p:grpSp>
      <p:sp>
        <p:nvSpPr>
          <p:cNvPr name="Freeform 14" id="14" descr="preencoded.png"/>
          <p:cNvSpPr/>
          <p:nvPr/>
        </p:nvSpPr>
        <p:spPr>
          <a:xfrm flipH="false" flipV="false" rot="0">
            <a:off x="1324080" y="2290020"/>
            <a:ext cx="245012" cy="245012"/>
          </a:xfrm>
          <a:custGeom>
            <a:avLst/>
            <a:gdLst/>
            <a:ahLst/>
            <a:cxnLst/>
            <a:rect r="r" b="b" t="t" l="l"/>
            <a:pathLst>
              <a:path h="245012" w="245012">
                <a:moveTo>
                  <a:pt x="0" y="0"/>
                </a:moveTo>
                <a:lnTo>
                  <a:pt x="245011" y="0"/>
                </a:lnTo>
                <a:lnTo>
                  <a:pt x="245011" y="245011"/>
                </a:lnTo>
                <a:lnTo>
                  <a:pt x="0" y="24501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1924" t="0" r="-1924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174394" y="2772327"/>
            <a:ext cx="9089850" cy="3123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54"/>
              </a:lnSpc>
            </a:pPr>
            <a:r>
              <a:rPr lang="en-US" sz="17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Build Awareness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174394" y="3125619"/>
            <a:ext cx="9089850" cy="2667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65"/>
              </a:lnSpc>
            </a:pPr>
            <a:r>
              <a:rPr lang="en-US" sz="14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Introduce brand to new audiences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992991" y="3689804"/>
            <a:ext cx="9452677" cy="1614859"/>
            <a:chOff x="0" y="0"/>
            <a:chExt cx="12603569" cy="2153145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2603607" cy="2153158"/>
            </a:xfrm>
            <a:custGeom>
              <a:avLst/>
              <a:gdLst/>
              <a:ahLst/>
              <a:cxnLst/>
              <a:rect r="r" b="b" t="t" l="l"/>
              <a:pathLst>
                <a:path h="2153158" w="12603607">
                  <a:moveTo>
                    <a:pt x="0" y="36322"/>
                  </a:moveTo>
                  <a:cubicBezTo>
                    <a:pt x="0" y="16256"/>
                    <a:pt x="16256" y="0"/>
                    <a:pt x="36322" y="0"/>
                  </a:cubicBezTo>
                  <a:lnTo>
                    <a:pt x="12567285" y="0"/>
                  </a:lnTo>
                  <a:cubicBezTo>
                    <a:pt x="12587351" y="0"/>
                    <a:pt x="12603607" y="16256"/>
                    <a:pt x="12603607" y="36322"/>
                  </a:cubicBezTo>
                  <a:lnTo>
                    <a:pt x="12603607" y="2116836"/>
                  </a:lnTo>
                  <a:cubicBezTo>
                    <a:pt x="12603607" y="2136902"/>
                    <a:pt x="12587351" y="2153158"/>
                    <a:pt x="12567285" y="2153158"/>
                  </a:cubicBezTo>
                  <a:lnTo>
                    <a:pt x="36322" y="2153158"/>
                  </a:lnTo>
                  <a:cubicBezTo>
                    <a:pt x="16256" y="2153158"/>
                    <a:pt x="0" y="2136902"/>
                    <a:pt x="0" y="2116836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1174394" y="3871217"/>
            <a:ext cx="544525" cy="544544"/>
            <a:chOff x="0" y="0"/>
            <a:chExt cx="726034" cy="726059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726059" cy="726059"/>
            </a:xfrm>
            <a:custGeom>
              <a:avLst/>
              <a:gdLst/>
              <a:ahLst/>
              <a:cxnLst/>
              <a:rect r="r" b="b" t="t" l="l"/>
              <a:pathLst>
                <a:path h="726059" w="726059">
                  <a:moveTo>
                    <a:pt x="0" y="362966"/>
                  </a:moveTo>
                  <a:cubicBezTo>
                    <a:pt x="0" y="162560"/>
                    <a:pt x="162560" y="0"/>
                    <a:pt x="362966" y="0"/>
                  </a:cubicBezTo>
                  <a:cubicBezTo>
                    <a:pt x="563372" y="0"/>
                    <a:pt x="726059" y="162560"/>
                    <a:pt x="726059" y="362966"/>
                  </a:cubicBezTo>
                  <a:cubicBezTo>
                    <a:pt x="726059" y="563372"/>
                    <a:pt x="563499" y="726059"/>
                    <a:pt x="362966" y="726059"/>
                  </a:cubicBezTo>
                  <a:cubicBezTo>
                    <a:pt x="162433" y="726059"/>
                    <a:pt x="0" y="563499"/>
                    <a:pt x="0" y="362966"/>
                  </a:cubicBezTo>
                  <a:close/>
                </a:path>
              </a:pathLst>
            </a:custGeom>
            <a:solidFill>
              <a:srgbClr val="D3C5B6"/>
            </a:solidFill>
          </p:spPr>
        </p:sp>
      </p:grpSp>
      <p:sp>
        <p:nvSpPr>
          <p:cNvPr name="Freeform 21" id="21" descr="preencoded.png"/>
          <p:cNvSpPr/>
          <p:nvPr/>
        </p:nvSpPr>
        <p:spPr>
          <a:xfrm flipH="false" flipV="false" rot="0">
            <a:off x="1324080" y="4020903"/>
            <a:ext cx="245012" cy="245012"/>
          </a:xfrm>
          <a:custGeom>
            <a:avLst/>
            <a:gdLst/>
            <a:ahLst/>
            <a:cxnLst/>
            <a:rect r="r" b="b" t="t" l="l"/>
            <a:pathLst>
              <a:path h="245012" w="245012">
                <a:moveTo>
                  <a:pt x="0" y="0"/>
                </a:moveTo>
                <a:lnTo>
                  <a:pt x="245011" y="0"/>
                </a:lnTo>
                <a:lnTo>
                  <a:pt x="245011" y="245011"/>
                </a:lnTo>
                <a:lnTo>
                  <a:pt x="0" y="24501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7693" t="0" r="-7693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1174394" y="4503210"/>
            <a:ext cx="9089850" cy="3123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54"/>
              </a:lnSpc>
            </a:pPr>
            <a:r>
              <a:rPr lang="en-US" sz="17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Enhance Image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174394" y="4856502"/>
            <a:ext cx="9089850" cy="2667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65"/>
              </a:lnSpc>
            </a:pPr>
            <a:r>
              <a:rPr lang="en-US" sz="14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Reinforce positive brand perceptions</a:t>
            </a:r>
          </a:p>
        </p:txBody>
      </p:sp>
      <p:grpSp>
        <p:nvGrpSpPr>
          <p:cNvPr name="Group 24" id="24"/>
          <p:cNvGrpSpPr/>
          <p:nvPr/>
        </p:nvGrpSpPr>
        <p:grpSpPr>
          <a:xfrm rot="0">
            <a:off x="992991" y="5420687"/>
            <a:ext cx="9452677" cy="1614859"/>
            <a:chOff x="0" y="0"/>
            <a:chExt cx="12603569" cy="2153145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12603607" cy="2153158"/>
            </a:xfrm>
            <a:custGeom>
              <a:avLst/>
              <a:gdLst/>
              <a:ahLst/>
              <a:cxnLst/>
              <a:rect r="r" b="b" t="t" l="l"/>
              <a:pathLst>
                <a:path h="2153158" w="12603607">
                  <a:moveTo>
                    <a:pt x="0" y="36322"/>
                  </a:moveTo>
                  <a:cubicBezTo>
                    <a:pt x="0" y="16256"/>
                    <a:pt x="16256" y="0"/>
                    <a:pt x="36322" y="0"/>
                  </a:cubicBezTo>
                  <a:lnTo>
                    <a:pt x="12567285" y="0"/>
                  </a:lnTo>
                  <a:cubicBezTo>
                    <a:pt x="12587351" y="0"/>
                    <a:pt x="12603607" y="16256"/>
                    <a:pt x="12603607" y="36322"/>
                  </a:cubicBezTo>
                  <a:lnTo>
                    <a:pt x="12603607" y="2116836"/>
                  </a:lnTo>
                  <a:cubicBezTo>
                    <a:pt x="12603607" y="2136902"/>
                    <a:pt x="12587351" y="2153158"/>
                    <a:pt x="12567285" y="2153158"/>
                  </a:cubicBezTo>
                  <a:lnTo>
                    <a:pt x="36322" y="2153158"/>
                  </a:lnTo>
                  <a:cubicBezTo>
                    <a:pt x="16256" y="2153158"/>
                    <a:pt x="0" y="2136902"/>
                    <a:pt x="0" y="2116836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1174394" y="5602100"/>
            <a:ext cx="544525" cy="544544"/>
            <a:chOff x="0" y="0"/>
            <a:chExt cx="726034" cy="726059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726059" cy="726059"/>
            </a:xfrm>
            <a:custGeom>
              <a:avLst/>
              <a:gdLst/>
              <a:ahLst/>
              <a:cxnLst/>
              <a:rect r="r" b="b" t="t" l="l"/>
              <a:pathLst>
                <a:path h="726059" w="726059">
                  <a:moveTo>
                    <a:pt x="0" y="362966"/>
                  </a:moveTo>
                  <a:cubicBezTo>
                    <a:pt x="0" y="162560"/>
                    <a:pt x="162560" y="0"/>
                    <a:pt x="362966" y="0"/>
                  </a:cubicBezTo>
                  <a:cubicBezTo>
                    <a:pt x="563372" y="0"/>
                    <a:pt x="726059" y="162560"/>
                    <a:pt x="726059" y="362966"/>
                  </a:cubicBezTo>
                  <a:cubicBezTo>
                    <a:pt x="726059" y="563372"/>
                    <a:pt x="563499" y="726059"/>
                    <a:pt x="362966" y="726059"/>
                  </a:cubicBezTo>
                  <a:cubicBezTo>
                    <a:pt x="162433" y="726059"/>
                    <a:pt x="0" y="563499"/>
                    <a:pt x="0" y="362966"/>
                  </a:cubicBezTo>
                  <a:close/>
                </a:path>
              </a:pathLst>
            </a:custGeom>
            <a:solidFill>
              <a:srgbClr val="D3C5B6"/>
            </a:solidFill>
          </p:spPr>
        </p:sp>
      </p:grpSp>
      <p:sp>
        <p:nvSpPr>
          <p:cNvPr name="Freeform 28" id="28" descr="preencoded.png"/>
          <p:cNvSpPr/>
          <p:nvPr/>
        </p:nvSpPr>
        <p:spPr>
          <a:xfrm flipH="false" flipV="false" rot="0">
            <a:off x="1324080" y="5751786"/>
            <a:ext cx="245012" cy="245012"/>
          </a:xfrm>
          <a:custGeom>
            <a:avLst/>
            <a:gdLst/>
            <a:ahLst/>
            <a:cxnLst/>
            <a:rect r="r" b="b" t="t" l="l"/>
            <a:pathLst>
              <a:path h="245012" w="245012">
                <a:moveTo>
                  <a:pt x="0" y="0"/>
                </a:moveTo>
                <a:lnTo>
                  <a:pt x="245011" y="0"/>
                </a:lnTo>
                <a:lnTo>
                  <a:pt x="245011" y="245011"/>
                </a:lnTo>
                <a:lnTo>
                  <a:pt x="0" y="24501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7693" t="0" r="-7693" b="0"/>
            </a:stretch>
          </a:blipFill>
        </p:spPr>
      </p:sp>
      <p:sp>
        <p:nvSpPr>
          <p:cNvPr name="TextBox 29" id="29"/>
          <p:cNvSpPr txBox="true"/>
          <p:nvPr/>
        </p:nvSpPr>
        <p:spPr>
          <a:xfrm rot="0">
            <a:off x="1174394" y="6234093"/>
            <a:ext cx="9089850" cy="3123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54"/>
              </a:lnSpc>
            </a:pPr>
            <a:r>
              <a:rPr lang="en-US" sz="17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Stimulate Action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1174394" y="6587395"/>
            <a:ext cx="9089850" cy="2667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65"/>
              </a:lnSpc>
            </a:pPr>
            <a:r>
              <a:rPr lang="en-US" sz="14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Drive purchases, trials, or inquiries</a:t>
            </a:r>
          </a:p>
        </p:txBody>
      </p:sp>
      <p:grpSp>
        <p:nvGrpSpPr>
          <p:cNvPr name="Group 31" id="31"/>
          <p:cNvGrpSpPr/>
          <p:nvPr/>
        </p:nvGrpSpPr>
        <p:grpSpPr>
          <a:xfrm rot="0">
            <a:off x="992991" y="7151570"/>
            <a:ext cx="9452677" cy="1614859"/>
            <a:chOff x="0" y="0"/>
            <a:chExt cx="12603569" cy="2153145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12603607" cy="2153158"/>
            </a:xfrm>
            <a:custGeom>
              <a:avLst/>
              <a:gdLst/>
              <a:ahLst/>
              <a:cxnLst/>
              <a:rect r="r" b="b" t="t" l="l"/>
              <a:pathLst>
                <a:path h="2153158" w="12603607">
                  <a:moveTo>
                    <a:pt x="0" y="36322"/>
                  </a:moveTo>
                  <a:cubicBezTo>
                    <a:pt x="0" y="16256"/>
                    <a:pt x="16256" y="0"/>
                    <a:pt x="36322" y="0"/>
                  </a:cubicBezTo>
                  <a:lnTo>
                    <a:pt x="12567285" y="0"/>
                  </a:lnTo>
                  <a:cubicBezTo>
                    <a:pt x="12587351" y="0"/>
                    <a:pt x="12603607" y="16256"/>
                    <a:pt x="12603607" y="36322"/>
                  </a:cubicBezTo>
                  <a:lnTo>
                    <a:pt x="12603607" y="2116836"/>
                  </a:lnTo>
                  <a:cubicBezTo>
                    <a:pt x="12603607" y="2136902"/>
                    <a:pt x="12587351" y="2153158"/>
                    <a:pt x="12567285" y="2153158"/>
                  </a:cubicBezTo>
                  <a:lnTo>
                    <a:pt x="36322" y="2153158"/>
                  </a:lnTo>
                  <a:cubicBezTo>
                    <a:pt x="16256" y="2153158"/>
                    <a:pt x="0" y="2136902"/>
                    <a:pt x="0" y="2116836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grpSp>
        <p:nvGrpSpPr>
          <p:cNvPr name="Group 33" id="33"/>
          <p:cNvGrpSpPr/>
          <p:nvPr/>
        </p:nvGrpSpPr>
        <p:grpSpPr>
          <a:xfrm rot="0">
            <a:off x="1174394" y="7332983"/>
            <a:ext cx="544525" cy="544544"/>
            <a:chOff x="0" y="0"/>
            <a:chExt cx="726034" cy="726059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726059" cy="726059"/>
            </a:xfrm>
            <a:custGeom>
              <a:avLst/>
              <a:gdLst/>
              <a:ahLst/>
              <a:cxnLst/>
              <a:rect r="r" b="b" t="t" l="l"/>
              <a:pathLst>
                <a:path h="726059" w="726059">
                  <a:moveTo>
                    <a:pt x="0" y="362966"/>
                  </a:moveTo>
                  <a:cubicBezTo>
                    <a:pt x="0" y="162560"/>
                    <a:pt x="162560" y="0"/>
                    <a:pt x="362966" y="0"/>
                  </a:cubicBezTo>
                  <a:cubicBezTo>
                    <a:pt x="563372" y="0"/>
                    <a:pt x="726059" y="162560"/>
                    <a:pt x="726059" y="362966"/>
                  </a:cubicBezTo>
                  <a:cubicBezTo>
                    <a:pt x="726059" y="563372"/>
                    <a:pt x="563499" y="726059"/>
                    <a:pt x="362966" y="726059"/>
                  </a:cubicBezTo>
                  <a:cubicBezTo>
                    <a:pt x="162433" y="726059"/>
                    <a:pt x="0" y="563499"/>
                    <a:pt x="0" y="362966"/>
                  </a:cubicBezTo>
                  <a:close/>
                </a:path>
              </a:pathLst>
            </a:custGeom>
            <a:solidFill>
              <a:srgbClr val="D3C5B6"/>
            </a:solidFill>
          </p:spPr>
        </p:sp>
      </p:grpSp>
      <p:sp>
        <p:nvSpPr>
          <p:cNvPr name="Freeform 35" id="35" descr="preencoded.png"/>
          <p:cNvSpPr/>
          <p:nvPr/>
        </p:nvSpPr>
        <p:spPr>
          <a:xfrm flipH="false" flipV="false" rot="0">
            <a:off x="1324080" y="7482678"/>
            <a:ext cx="245012" cy="245012"/>
          </a:xfrm>
          <a:custGeom>
            <a:avLst/>
            <a:gdLst/>
            <a:ahLst/>
            <a:cxnLst/>
            <a:rect r="r" b="b" t="t" l="l"/>
            <a:pathLst>
              <a:path h="245012" w="245012">
                <a:moveTo>
                  <a:pt x="0" y="0"/>
                </a:moveTo>
                <a:lnTo>
                  <a:pt x="245011" y="0"/>
                </a:lnTo>
                <a:lnTo>
                  <a:pt x="245011" y="245012"/>
                </a:lnTo>
                <a:lnTo>
                  <a:pt x="0" y="24501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9617" t="0" r="-9613" b="0"/>
            </a:stretch>
          </a:blipFill>
        </p:spPr>
      </p:sp>
      <p:sp>
        <p:nvSpPr>
          <p:cNvPr name="TextBox 36" id="36"/>
          <p:cNvSpPr txBox="true"/>
          <p:nvPr/>
        </p:nvSpPr>
        <p:spPr>
          <a:xfrm rot="0">
            <a:off x="1174394" y="7964976"/>
            <a:ext cx="9089850" cy="3123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54"/>
              </a:lnSpc>
            </a:pPr>
            <a:r>
              <a:rPr lang="en-US" sz="17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Build Loyalty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1174394" y="8318278"/>
            <a:ext cx="9089850" cy="2667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65"/>
              </a:lnSpc>
            </a:pPr>
            <a:r>
              <a:rPr lang="en-US" sz="14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Retain existing customers long-term</a:t>
            </a:r>
          </a:p>
        </p:txBody>
      </p:sp>
      <p:grpSp>
        <p:nvGrpSpPr>
          <p:cNvPr name="Group 38" id="38"/>
          <p:cNvGrpSpPr/>
          <p:nvPr/>
        </p:nvGrpSpPr>
        <p:grpSpPr>
          <a:xfrm rot="0">
            <a:off x="992991" y="8897055"/>
            <a:ext cx="9452677" cy="549154"/>
            <a:chOff x="0" y="0"/>
            <a:chExt cx="12603569" cy="732206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12603607" cy="732282"/>
            </a:xfrm>
            <a:custGeom>
              <a:avLst/>
              <a:gdLst/>
              <a:ahLst/>
              <a:cxnLst/>
              <a:rect r="r" b="b" t="t" l="l"/>
              <a:pathLst>
                <a:path h="732282" w="12603607">
                  <a:moveTo>
                    <a:pt x="0" y="36322"/>
                  </a:moveTo>
                  <a:cubicBezTo>
                    <a:pt x="0" y="16256"/>
                    <a:pt x="16256" y="0"/>
                    <a:pt x="36322" y="0"/>
                  </a:cubicBezTo>
                  <a:lnTo>
                    <a:pt x="12567285" y="0"/>
                  </a:lnTo>
                  <a:cubicBezTo>
                    <a:pt x="12587351" y="0"/>
                    <a:pt x="12603607" y="16256"/>
                    <a:pt x="12603607" y="36322"/>
                  </a:cubicBezTo>
                  <a:lnTo>
                    <a:pt x="12603607" y="695960"/>
                  </a:lnTo>
                  <a:cubicBezTo>
                    <a:pt x="12603607" y="716026"/>
                    <a:pt x="12587351" y="732282"/>
                    <a:pt x="12567285" y="732282"/>
                  </a:cubicBezTo>
                  <a:lnTo>
                    <a:pt x="36322" y="732282"/>
                  </a:lnTo>
                  <a:cubicBezTo>
                    <a:pt x="16256" y="732155"/>
                    <a:pt x="0" y="715899"/>
                    <a:pt x="0" y="695960"/>
                  </a:cubicBezTo>
                  <a:close/>
                </a:path>
              </a:pathLst>
            </a:custGeom>
            <a:solidFill>
              <a:srgbClr val="B6D6FC"/>
            </a:solidFill>
          </p:spPr>
        </p:sp>
      </p:grpSp>
      <p:grpSp>
        <p:nvGrpSpPr>
          <p:cNvPr name="Group 40" id="40"/>
          <p:cNvGrpSpPr/>
          <p:nvPr/>
        </p:nvGrpSpPr>
        <p:grpSpPr>
          <a:xfrm rot="0">
            <a:off x="1174394" y="9127017"/>
            <a:ext cx="226838" cy="181413"/>
            <a:chOff x="0" y="0"/>
            <a:chExt cx="302450" cy="241884"/>
          </a:xfrm>
        </p:grpSpPr>
        <p:sp>
          <p:nvSpPr>
            <p:cNvPr name="Freeform 41" id="41" descr="preencoded.png"/>
            <p:cNvSpPr/>
            <p:nvPr/>
          </p:nvSpPr>
          <p:spPr>
            <a:xfrm flipH="false" flipV="false" rot="0">
              <a:off x="0" y="0"/>
              <a:ext cx="302387" cy="241935"/>
            </a:xfrm>
            <a:custGeom>
              <a:avLst/>
              <a:gdLst/>
              <a:ahLst/>
              <a:cxnLst/>
              <a:rect r="r" b="b" t="t" l="l"/>
              <a:pathLst>
                <a:path h="241935" w="302387">
                  <a:moveTo>
                    <a:pt x="0" y="0"/>
                  </a:moveTo>
                  <a:lnTo>
                    <a:pt x="302387" y="0"/>
                  </a:lnTo>
                  <a:lnTo>
                    <a:pt x="302387" y="241935"/>
                  </a:lnTo>
                  <a:lnTo>
                    <a:pt x="0" y="2419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 l="0" t="-2099" r="-21" b="-2078"/>
              </a:stretch>
            </a:blipFill>
          </p:spPr>
        </p:sp>
      </p:grpSp>
      <p:sp>
        <p:nvSpPr>
          <p:cNvPr name="TextBox 42" id="42"/>
          <p:cNvSpPr txBox="true"/>
          <p:nvPr/>
        </p:nvSpPr>
        <p:spPr>
          <a:xfrm rot="0">
            <a:off x="1582645" y="9029786"/>
            <a:ext cx="9596704" cy="2667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65"/>
              </a:lnSpc>
            </a:pPr>
            <a:r>
              <a:rPr lang="en-US" sz="1426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Benchmark measures</a:t>
            </a:r>
            <a:r>
              <a:rPr lang="en-US" sz="1426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establish a baseline to assess change after a campaign.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92991" y="813264"/>
            <a:ext cx="16315868" cy="6490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77"/>
              </a:lnSpc>
            </a:pPr>
            <a:r>
              <a:rPr lang="en-US" sz="3827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Communications Budgeting Methods</a:t>
            </a:r>
          </a:p>
        </p:txBody>
      </p:sp>
      <p:sp>
        <p:nvSpPr>
          <p:cNvPr name="Freeform 7" id="7" descr="preencoded.png"/>
          <p:cNvSpPr/>
          <p:nvPr/>
        </p:nvSpPr>
        <p:spPr>
          <a:xfrm flipH="false" flipV="false" rot="0">
            <a:off x="992991" y="1731778"/>
            <a:ext cx="16315868" cy="1173089"/>
          </a:xfrm>
          <a:custGeom>
            <a:avLst/>
            <a:gdLst/>
            <a:ahLst/>
            <a:cxnLst/>
            <a:rect r="r" b="b" t="t" l="l"/>
            <a:pathLst>
              <a:path h="1173089" w="16315868">
                <a:moveTo>
                  <a:pt x="0" y="0"/>
                </a:moveTo>
                <a:lnTo>
                  <a:pt x="16315868" y="0"/>
                </a:lnTo>
                <a:lnTo>
                  <a:pt x="16315868" y="1173090"/>
                </a:lnTo>
                <a:lnTo>
                  <a:pt x="0" y="11730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746" r="0" b="-745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938166" y="1917687"/>
            <a:ext cx="15146684" cy="3435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41"/>
              </a:lnSpc>
            </a:pPr>
            <a:r>
              <a:rPr lang="en-US" sz="18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% of Sales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938166" y="2303907"/>
            <a:ext cx="15146684" cy="3023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35"/>
              </a:lnSpc>
            </a:pPr>
            <a:r>
              <a:rPr lang="en-US" sz="15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Simple but flawed — budget rises when sales rise, falls when it should increase</a:t>
            </a:r>
          </a:p>
        </p:txBody>
      </p:sp>
      <p:sp>
        <p:nvSpPr>
          <p:cNvPr name="Freeform 10" id="10" descr="preencoded.png"/>
          <p:cNvSpPr/>
          <p:nvPr/>
        </p:nvSpPr>
        <p:spPr>
          <a:xfrm flipH="false" flipV="false" rot="0">
            <a:off x="992991" y="3039513"/>
            <a:ext cx="16315868" cy="1173089"/>
          </a:xfrm>
          <a:custGeom>
            <a:avLst/>
            <a:gdLst/>
            <a:ahLst/>
            <a:cxnLst/>
            <a:rect r="r" b="b" t="t" l="l"/>
            <a:pathLst>
              <a:path h="1173089" w="16315868">
                <a:moveTo>
                  <a:pt x="0" y="0"/>
                </a:moveTo>
                <a:lnTo>
                  <a:pt x="16315868" y="0"/>
                </a:lnTo>
                <a:lnTo>
                  <a:pt x="16315868" y="1173090"/>
                </a:lnTo>
                <a:lnTo>
                  <a:pt x="0" y="11730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746" r="0" b="-745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938166" y="3225422"/>
            <a:ext cx="15146684" cy="3435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41"/>
              </a:lnSpc>
            </a:pPr>
            <a:r>
              <a:rPr lang="en-US" sz="18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Meet the Competition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938166" y="3611632"/>
            <a:ext cx="15146684" cy="3023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35"/>
              </a:lnSpc>
            </a:pPr>
            <a:r>
              <a:rPr lang="en-US" sz="15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Match rivals' spending — doesn't guarantee market share retention</a:t>
            </a:r>
          </a:p>
        </p:txBody>
      </p:sp>
      <p:sp>
        <p:nvSpPr>
          <p:cNvPr name="Freeform 13" id="13" descr="preencoded.png"/>
          <p:cNvSpPr/>
          <p:nvPr/>
        </p:nvSpPr>
        <p:spPr>
          <a:xfrm flipH="false" flipV="false" rot="0">
            <a:off x="992991" y="4347239"/>
            <a:ext cx="16315868" cy="1173089"/>
          </a:xfrm>
          <a:custGeom>
            <a:avLst/>
            <a:gdLst/>
            <a:ahLst/>
            <a:cxnLst/>
            <a:rect r="r" b="b" t="t" l="l"/>
            <a:pathLst>
              <a:path h="1173089" w="16315868">
                <a:moveTo>
                  <a:pt x="0" y="0"/>
                </a:moveTo>
                <a:lnTo>
                  <a:pt x="16315868" y="0"/>
                </a:lnTo>
                <a:lnTo>
                  <a:pt x="16315868" y="1173089"/>
                </a:lnTo>
                <a:lnTo>
                  <a:pt x="0" y="11730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746" r="0" b="-745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1938166" y="4533157"/>
            <a:ext cx="15146684" cy="3435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41"/>
              </a:lnSpc>
            </a:pPr>
            <a:r>
              <a:rPr lang="en-US" sz="18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What We Can Afford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938166" y="4919367"/>
            <a:ext cx="15146684" cy="3023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35"/>
              </a:lnSpc>
            </a:pPr>
            <a:r>
              <a:rPr lang="en-US" sz="15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Residual budgeting — treats marketing as non-revenue-generating</a:t>
            </a:r>
          </a:p>
        </p:txBody>
      </p:sp>
      <p:sp>
        <p:nvSpPr>
          <p:cNvPr name="Freeform 16" id="16" descr="preencoded.png"/>
          <p:cNvSpPr/>
          <p:nvPr/>
        </p:nvSpPr>
        <p:spPr>
          <a:xfrm flipH="false" flipV="false" rot="0">
            <a:off x="992991" y="5654973"/>
            <a:ext cx="16315868" cy="1173089"/>
          </a:xfrm>
          <a:custGeom>
            <a:avLst/>
            <a:gdLst/>
            <a:ahLst/>
            <a:cxnLst/>
            <a:rect r="r" b="b" t="t" l="l"/>
            <a:pathLst>
              <a:path h="1173089" w="16315868">
                <a:moveTo>
                  <a:pt x="0" y="0"/>
                </a:moveTo>
                <a:lnTo>
                  <a:pt x="16315868" y="0"/>
                </a:lnTo>
                <a:lnTo>
                  <a:pt x="16315868" y="1173090"/>
                </a:lnTo>
                <a:lnTo>
                  <a:pt x="0" y="11730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746" r="0" b="-745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938166" y="5840892"/>
            <a:ext cx="15146684" cy="3435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41"/>
              </a:lnSpc>
            </a:pPr>
            <a:r>
              <a:rPr lang="en-US" sz="18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Objective &amp; Task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938166" y="6227102"/>
            <a:ext cx="15146684" cy="3023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35"/>
              </a:lnSpc>
            </a:pPr>
            <a:r>
              <a:rPr lang="en-US" sz="15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Best practice — cost each objective; ~50% of major firms use this</a:t>
            </a:r>
          </a:p>
        </p:txBody>
      </p:sp>
      <p:sp>
        <p:nvSpPr>
          <p:cNvPr name="Freeform 19" id="19" descr="preencoded.png"/>
          <p:cNvSpPr/>
          <p:nvPr/>
        </p:nvSpPr>
        <p:spPr>
          <a:xfrm flipH="false" flipV="false" rot="0">
            <a:off x="992991" y="6962708"/>
            <a:ext cx="16315868" cy="1173089"/>
          </a:xfrm>
          <a:custGeom>
            <a:avLst/>
            <a:gdLst/>
            <a:ahLst/>
            <a:cxnLst/>
            <a:rect r="r" b="b" t="t" l="l"/>
            <a:pathLst>
              <a:path h="1173089" w="16315868">
                <a:moveTo>
                  <a:pt x="0" y="0"/>
                </a:moveTo>
                <a:lnTo>
                  <a:pt x="16315868" y="0"/>
                </a:lnTo>
                <a:lnTo>
                  <a:pt x="16315868" y="1173090"/>
                </a:lnTo>
                <a:lnTo>
                  <a:pt x="0" y="11730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746" r="0" b="-745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1938166" y="7148617"/>
            <a:ext cx="15146684" cy="3435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41"/>
              </a:lnSpc>
            </a:pPr>
            <a:r>
              <a:rPr lang="en-US" sz="18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Payout Planning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938166" y="7534837"/>
            <a:ext cx="15146684" cy="3023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35"/>
              </a:lnSpc>
            </a:pPr>
            <a:r>
              <a:rPr lang="en-US" sz="15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Heavier early investment to build equity; lower % as brand matures</a:t>
            </a:r>
          </a:p>
        </p:txBody>
      </p:sp>
      <p:sp>
        <p:nvSpPr>
          <p:cNvPr name="Freeform 22" id="22" descr="preencoded.png"/>
          <p:cNvSpPr/>
          <p:nvPr/>
        </p:nvSpPr>
        <p:spPr>
          <a:xfrm flipH="false" flipV="false" rot="0">
            <a:off x="992991" y="8270443"/>
            <a:ext cx="16315868" cy="1173089"/>
          </a:xfrm>
          <a:custGeom>
            <a:avLst/>
            <a:gdLst/>
            <a:ahLst/>
            <a:cxnLst/>
            <a:rect r="r" b="b" t="t" l="l"/>
            <a:pathLst>
              <a:path h="1173089" w="16315868">
                <a:moveTo>
                  <a:pt x="0" y="0"/>
                </a:moveTo>
                <a:lnTo>
                  <a:pt x="16315868" y="0"/>
                </a:lnTo>
                <a:lnTo>
                  <a:pt x="16315868" y="1173090"/>
                </a:lnTo>
                <a:lnTo>
                  <a:pt x="0" y="11730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746" r="0" b="-745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1938166" y="8456352"/>
            <a:ext cx="15146684" cy="3435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41"/>
              </a:lnSpc>
            </a:pPr>
            <a:r>
              <a:rPr lang="en-US" sz="18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Quantitative Models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938166" y="8842562"/>
            <a:ext cx="15146684" cy="3023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35"/>
              </a:lnSpc>
            </a:pPr>
            <a:r>
              <a:rPr lang="en-US" sz="15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Computer simulations modeling spend vs. sales — limited to large firms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92991" y="744912"/>
            <a:ext cx="16315868" cy="8900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557"/>
              </a:lnSpc>
            </a:pPr>
            <a:r>
              <a:rPr lang="en-US" sz="5254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Communications Schedules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2526335" y="2307146"/>
            <a:ext cx="7308371" cy="6256268"/>
            <a:chOff x="0" y="0"/>
            <a:chExt cx="9744494" cy="8341690"/>
          </a:xfrm>
        </p:grpSpPr>
        <p:sp>
          <p:nvSpPr>
            <p:cNvPr name="Freeform 8" id="8" descr="preencoded.png"/>
            <p:cNvSpPr/>
            <p:nvPr/>
          </p:nvSpPr>
          <p:spPr>
            <a:xfrm flipH="false" flipV="false" rot="0">
              <a:off x="0" y="0"/>
              <a:ext cx="9744456" cy="8341741"/>
            </a:xfrm>
            <a:custGeom>
              <a:avLst/>
              <a:gdLst/>
              <a:ahLst/>
              <a:cxnLst/>
              <a:rect r="r" b="b" t="t" l="l"/>
              <a:pathLst>
                <a:path h="8341741" w="9744456">
                  <a:moveTo>
                    <a:pt x="0" y="0"/>
                  </a:moveTo>
                  <a:lnTo>
                    <a:pt x="9744456" y="0"/>
                  </a:lnTo>
                  <a:lnTo>
                    <a:pt x="9744456" y="8341741"/>
                  </a:lnTo>
                  <a:lnTo>
                    <a:pt x="0" y="83417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-31" r="0" b="-31"/>
              </a:stretch>
            </a:blipFill>
          </p:spPr>
        </p:sp>
      </p:grpSp>
      <p:sp>
        <p:nvSpPr>
          <p:cNvPr name="TextBox 9" id="9"/>
          <p:cNvSpPr txBox="true"/>
          <p:nvPr/>
        </p:nvSpPr>
        <p:spPr>
          <a:xfrm rot="0">
            <a:off x="3119809" y="4154053"/>
            <a:ext cx="2818409" cy="3808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16"/>
              </a:lnSpc>
            </a:pPr>
            <a:r>
              <a:rPr lang="en-US" sz="2176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Pulsating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946582" y="3941102"/>
            <a:ext cx="2455145" cy="3808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16"/>
              </a:lnSpc>
            </a:pPr>
            <a:r>
              <a:rPr lang="en-US" sz="2176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Flighting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5731535" y="6872316"/>
            <a:ext cx="2129466" cy="3808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16"/>
              </a:lnSpc>
            </a:pPr>
            <a:r>
              <a:rPr lang="en-US" sz="2176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Continuous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92991" y="8775278"/>
            <a:ext cx="11290154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Match pacing to the message, media, and product purchase cycle.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2035304" y="2572445"/>
            <a:ext cx="5282927" cy="4496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627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When to Use Each</a:t>
            </a:r>
          </a:p>
        </p:txBody>
      </p:sp>
      <p:sp>
        <p:nvSpPr>
          <p:cNvPr name="Freeform 14" id="14" descr="preencoded.png"/>
          <p:cNvSpPr/>
          <p:nvPr/>
        </p:nvSpPr>
        <p:spPr>
          <a:xfrm flipH="false" flipV="false" rot="0">
            <a:off x="11997176" y="3272009"/>
            <a:ext cx="5321056" cy="1594304"/>
          </a:xfrm>
          <a:custGeom>
            <a:avLst/>
            <a:gdLst/>
            <a:ahLst/>
            <a:cxnLst/>
            <a:rect r="r" b="b" t="t" l="l"/>
            <a:pathLst>
              <a:path h="1594304" w="5321056">
                <a:moveTo>
                  <a:pt x="0" y="0"/>
                </a:moveTo>
                <a:lnTo>
                  <a:pt x="5321055" y="0"/>
                </a:lnTo>
                <a:lnTo>
                  <a:pt x="5321055" y="1594304"/>
                </a:lnTo>
                <a:lnTo>
                  <a:pt x="0" y="15943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152" r="0" b="-152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2380995" y="3281572"/>
            <a:ext cx="4937236" cy="4496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62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Pulsating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2380995" y="3911041"/>
            <a:ext cx="4937236" cy="9171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Most products — steady base with holiday or seasonal spikes</a:t>
            </a:r>
          </a:p>
        </p:txBody>
      </p:sp>
      <p:sp>
        <p:nvSpPr>
          <p:cNvPr name="Freeform 17" id="17" descr="preencoded.png"/>
          <p:cNvSpPr/>
          <p:nvPr/>
        </p:nvSpPr>
        <p:spPr>
          <a:xfrm flipH="false" flipV="false" rot="0">
            <a:off x="11997176" y="5302129"/>
            <a:ext cx="5321056" cy="1594304"/>
          </a:xfrm>
          <a:custGeom>
            <a:avLst/>
            <a:gdLst/>
            <a:ahLst/>
            <a:cxnLst/>
            <a:rect r="r" b="b" t="t" l="l"/>
            <a:pathLst>
              <a:path h="1594304" w="5321056">
                <a:moveTo>
                  <a:pt x="0" y="0"/>
                </a:moveTo>
                <a:lnTo>
                  <a:pt x="5321055" y="0"/>
                </a:lnTo>
                <a:lnTo>
                  <a:pt x="5321055" y="1594304"/>
                </a:lnTo>
                <a:lnTo>
                  <a:pt x="0" y="15943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152" r="0" b="-152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12380995" y="5311683"/>
            <a:ext cx="4937236" cy="4496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62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Flighting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2380995" y="5941162"/>
            <a:ext cx="4937236" cy="9171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Seasonal products — Weight Watchers in January, retailers at Christmas</a:t>
            </a:r>
          </a:p>
        </p:txBody>
      </p:sp>
      <p:sp>
        <p:nvSpPr>
          <p:cNvPr name="Freeform 20" id="20" descr="preencoded.png"/>
          <p:cNvSpPr/>
          <p:nvPr/>
        </p:nvSpPr>
        <p:spPr>
          <a:xfrm flipH="false" flipV="false" rot="0">
            <a:off x="11997176" y="7332240"/>
            <a:ext cx="5321056" cy="1594304"/>
          </a:xfrm>
          <a:custGeom>
            <a:avLst/>
            <a:gdLst/>
            <a:ahLst/>
            <a:cxnLst/>
            <a:rect r="r" b="b" t="t" l="l"/>
            <a:pathLst>
              <a:path h="1594304" w="5321056">
                <a:moveTo>
                  <a:pt x="0" y="0"/>
                </a:moveTo>
                <a:lnTo>
                  <a:pt x="5321055" y="0"/>
                </a:lnTo>
                <a:lnTo>
                  <a:pt x="5321055" y="1594304"/>
                </a:lnTo>
                <a:lnTo>
                  <a:pt x="0" y="15943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152" r="0" b="-152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2380995" y="7341794"/>
            <a:ext cx="4937236" cy="4496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62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Continuous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2380995" y="7971272"/>
            <a:ext cx="4937236" cy="9171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Durable goods — keep brand top-of-mind for "as needed" purchases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92991" y="1303458"/>
            <a:ext cx="16315868" cy="9438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1"/>
              </a:lnSpc>
            </a:pPr>
            <a:r>
              <a:rPr lang="en-US" sz="5554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IMC Components &amp; Budget Allocation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992991" y="2991993"/>
            <a:ext cx="7811795" cy="5623103"/>
            <a:chOff x="0" y="0"/>
            <a:chExt cx="10415727" cy="7497470"/>
          </a:xfrm>
        </p:grpSpPr>
        <p:sp>
          <p:nvSpPr>
            <p:cNvPr name="Freeform 8" id="8" descr="preencoded.png"/>
            <p:cNvSpPr/>
            <p:nvPr/>
          </p:nvSpPr>
          <p:spPr>
            <a:xfrm flipH="false" flipV="false" rot="0">
              <a:off x="0" y="0"/>
              <a:ext cx="10415778" cy="7497445"/>
            </a:xfrm>
            <a:custGeom>
              <a:avLst/>
              <a:gdLst/>
              <a:ahLst/>
              <a:cxnLst/>
              <a:rect r="r" b="b" t="t" l="l"/>
              <a:pathLst>
                <a:path h="7497445" w="10415778">
                  <a:moveTo>
                    <a:pt x="0" y="0"/>
                  </a:moveTo>
                  <a:lnTo>
                    <a:pt x="10415778" y="0"/>
                  </a:lnTo>
                  <a:lnTo>
                    <a:pt x="10415778" y="7497445"/>
                  </a:lnTo>
                  <a:lnTo>
                    <a:pt x="0" y="749744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21" t="0" r="-20" b="0"/>
              </a:stretch>
            </a:blipFill>
          </p:spPr>
        </p:sp>
      </p:grpSp>
      <p:sp>
        <p:nvSpPr>
          <p:cNvPr name="TextBox 9" id="9"/>
          <p:cNvSpPr txBox="true"/>
          <p:nvPr/>
        </p:nvSpPr>
        <p:spPr>
          <a:xfrm rot="0">
            <a:off x="9506588" y="2927975"/>
            <a:ext cx="7811795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Key Insights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506588" y="3588296"/>
            <a:ext cx="7811795" cy="1003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Advertising is </a:t>
            </a:r>
            <a:r>
              <a:rPr lang="en-US" sz="2176" b="true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not always the largest spend</a:t>
            </a: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 — promotions often match or exceed it.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9506588" y="4751556"/>
            <a:ext cx="7811795" cy="26627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394236" indent="-197118" lvl="1">
              <a:lnSpc>
                <a:spcPts val="3474"/>
              </a:lnSpc>
              <a:buFont typeface="Arial"/>
              <a:buChar char="•"/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Consumer product makers spend more on </a:t>
            </a:r>
            <a:r>
              <a:rPr lang="en-US" b="true" sz="2176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trade promotions</a:t>
            </a:r>
          </a:p>
          <a:p>
            <a:pPr algn="l" marL="394236" indent="-197118" lvl="1">
              <a:lnSpc>
                <a:spcPts val="3474"/>
              </a:lnSpc>
              <a:buFont typeface="Arial"/>
              <a:buChar char="•"/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Service companies favor </a:t>
            </a:r>
            <a:r>
              <a:rPr lang="en-US" b="true" sz="2176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media advertising</a:t>
            </a:r>
          </a:p>
          <a:p>
            <a:pPr algn="l" marL="394236" indent="-197118" lvl="1">
              <a:lnSpc>
                <a:spcPts val="3474"/>
              </a:lnSpc>
              <a:buFont typeface="Arial"/>
              <a:buChar char="•"/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TV ranks #1 globally due to high ad costs</a:t>
            </a:r>
          </a:p>
          <a:p>
            <a:pPr algn="l" marL="394236" indent="-197118" lvl="1">
              <a:lnSpc>
                <a:spcPts val="3474"/>
              </a:lnSpc>
              <a:buFont typeface="Arial"/>
              <a:buChar char="•"/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Digital is the </a:t>
            </a:r>
            <a:r>
              <a:rPr lang="en-US" b="true" sz="2176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fastest-growing</a:t>
            </a: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 component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0" y="0"/>
            <a:ext cx="6863191" cy="10295039"/>
            <a:chOff x="0" y="0"/>
            <a:chExt cx="9150922" cy="13726719"/>
          </a:xfrm>
        </p:grpSpPr>
        <p:sp>
          <p:nvSpPr>
            <p:cNvPr name="Freeform 7" id="7" descr="preencoded.png"/>
            <p:cNvSpPr/>
            <p:nvPr/>
          </p:nvSpPr>
          <p:spPr>
            <a:xfrm flipH="false" flipV="false" rot="0">
              <a:off x="0" y="0"/>
              <a:ext cx="9150858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9150858">
                  <a:moveTo>
                    <a:pt x="0" y="0"/>
                  </a:moveTo>
                  <a:lnTo>
                    <a:pt x="9150858" y="0"/>
                  </a:lnTo>
                  <a:lnTo>
                    <a:pt x="9150858" y="13726668"/>
                  </a:lnTo>
                  <a:lnTo>
                    <a:pt x="0" y="137266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" t="0" r="-1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7856182" y="1589875"/>
            <a:ext cx="9452677" cy="9438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1"/>
              </a:lnSpc>
            </a:pPr>
            <a:r>
              <a:rPr lang="en-US" sz="5554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International IMC: GIMC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856182" y="2863977"/>
            <a:ext cx="9452677" cy="1003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 b="true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Globally Integrated Marketing Communications</a:t>
            </a: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 — same strategy, locally adapted execution.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7856182" y="4186380"/>
            <a:ext cx="4584402" cy="2542927"/>
            <a:chOff x="0" y="0"/>
            <a:chExt cx="6112535" cy="339057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112510" cy="3390646"/>
            </a:xfrm>
            <a:custGeom>
              <a:avLst/>
              <a:gdLst/>
              <a:ahLst/>
              <a:cxnLst/>
              <a:rect r="r" b="b" t="t" l="l"/>
              <a:pathLst>
                <a:path h="3390646" w="6112510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6055741" y="0"/>
                  </a:lnTo>
                  <a:cubicBezTo>
                    <a:pt x="6087110" y="0"/>
                    <a:pt x="6112510" y="25400"/>
                    <a:pt x="6112510" y="56769"/>
                  </a:cubicBezTo>
                  <a:lnTo>
                    <a:pt x="6112510" y="3333877"/>
                  </a:lnTo>
                  <a:cubicBezTo>
                    <a:pt x="6112510" y="3365246"/>
                    <a:pt x="6087110" y="3390646"/>
                    <a:pt x="6055741" y="3390646"/>
                  </a:cubicBezTo>
                  <a:lnTo>
                    <a:pt x="56769" y="3390646"/>
                  </a:lnTo>
                  <a:cubicBezTo>
                    <a:pt x="25400" y="3390646"/>
                    <a:pt x="0" y="3365246"/>
                    <a:pt x="0" y="3333877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8139913" y="4441546"/>
            <a:ext cx="4016931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Think Globally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8139913" y="4988376"/>
            <a:ext cx="4016931" cy="14572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Consistent brand theme and overall message across all markets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12724305" y="4186380"/>
            <a:ext cx="4584544" cy="2542927"/>
            <a:chOff x="0" y="0"/>
            <a:chExt cx="6112726" cy="339057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112764" cy="3390646"/>
            </a:xfrm>
            <a:custGeom>
              <a:avLst/>
              <a:gdLst/>
              <a:ahLst/>
              <a:cxnLst/>
              <a:rect r="r" b="b" t="t" l="l"/>
              <a:pathLst>
                <a:path h="3390646" w="6112764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6055995" y="0"/>
                  </a:lnTo>
                  <a:cubicBezTo>
                    <a:pt x="6087364" y="0"/>
                    <a:pt x="6112764" y="25400"/>
                    <a:pt x="6112764" y="56769"/>
                  </a:cubicBezTo>
                  <a:lnTo>
                    <a:pt x="6112764" y="3333877"/>
                  </a:lnTo>
                  <a:cubicBezTo>
                    <a:pt x="6112764" y="3365246"/>
                    <a:pt x="6087364" y="3390646"/>
                    <a:pt x="6055995" y="3390646"/>
                  </a:cubicBezTo>
                  <a:lnTo>
                    <a:pt x="56769" y="3390646"/>
                  </a:lnTo>
                  <a:cubicBezTo>
                    <a:pt x="25400" y="3390646"/>
                    <a:pt x="0" y="3365246"/>
                    <a:pt x="0" y="3333877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13008035" y="4441546"/>
            <a:ext cx="4017083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Act Locally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3008035" y="4988376"/>
            <a:ext cx="4017083" cy="14572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Each subsidiary adapts implementation to language, culture &amp; laws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7856182" y="7013048"/>
            <a:ext cx="9452677" cy="1634966"/>
            <a:chOff x="0" y="0"/>
            <a:chExt cx="12603569" cy="2179955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2603607" cy="2179955"/>
            </a:xfrm>
            <a:custGeom>
              <a:avLst/>
              <a:gdLst/>
              <a:ahLst/>
              <a:cxnLst/>
              <a:rect r="r" b="b" t="t" l="l"/>
              <a:pathLst>
                <a:path h="2179955" w="12603607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12546838" y="0"/>
                  </a:lnTo>
                  <a:cubicBezTo>
                    <a:pt x="12578207" y="0"/>
                    <a:pt x="12603607" y="25400"/>
                    <a:pt x="12603607" y="56769"/>
                  </a:cubicBezTo>
                  <a:lnTo>
                    <a:pt x="12603607" y="2123186"/>
                  </a:lnTo>
                  <a:cubicBezTo>
                    <a:pt x="12603607" y="2154555"/>
                    <a:pt x="12578207" y="2179955"/>
                    <a:pt x="12546838" y="2179955"/>
                  </a:cubicBezTo>
                  <a:lnTo>
                    <a:pt x="56769" y="2179955"/>
                  </a:lnTo>
                  <a:cubicBezTo>
                    <a:pt x="25400" y="2179955"/>
                    <a:pt x="0" y="2154555"/>
                    <a:pt x="0" y="2123186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8139913" y="7268213"/>
            <a:ext cx="8885215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Local Partners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8139913" y="7815043"/>
            <a:ext cx="8885215" cy="5492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Research and ad firms familiar with local language and culture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92991" y="901894"/>
            <a:ext cx="16315868" cy="8456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82"/>
              </a:lnSpc>
            </a:pPr>
            <a:r>
              <a:rPr lang="en-US" sz="4953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Key Terms at a Glance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92991" y="2302993"/>
            <a:ext cx="7846495" cy="4179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91"/>
              </a:lnSpc>
            </a:pPr>
            <a:r>
              <a:rPr lang="en-US" sz="2476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Research</a:t>
            </a:r>
          </a:p>
        </p:txBody>
      </p:sp>
      <p:sp>
        <p:nvSpPr>
          <p:cNvPr name="Freeform 8" id="8" descr="preencoded.png"/>
          <p:cNvSpPr/>
          <p:nvPr/>
        </p:nvSpPr>
        <p:spPr>
          <a:xfrm flipH="false" flipV="false" rot="0">
            <a:off x="1088755" y="2992069"/>
            <a:ext cx="382924" cy="382934"/>
          </a:xfrm>
          <a:custGeom>
            <a:avLst/>
            <a:gdLst/>
            <a:ahLst/>
            <a:cxnLst/>
            <a:rect r="r" b="b" t="t" l="l"/>
            <a:pathLst>
              <a:path h="382934" w="382924">
                <a:moveTo>
                  <a:pt x="0" y="0"/>
                </a:moveTo>
                <a:lnTo>
                  <a:pt x="382924" y="0"/>
                </a:lnTo>
                <a:lnTo>
                  <a:pt x="382924" y="382934"/>
                </a:lnTo>
                <a:lnTo>
                  <a:pt x="0" y="38293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7318" t="0" r="-732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822742" y="2903287"/>
            <a:ext cx="2949921" cy="1240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4"/>
              </a:lnSpc>
            </a:pPr>
            <a:r>
              <a:rPr lang="en-US" sz="1951" b="true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Product-specific research</a:t>
            </a: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 — key selling characteristics</a:t>
            </a:r>
          </a:p>
        </p:txBody>
      </p:sp>
      <p:sp>
        <p:nvSpPr>
          <p:cNvPr name="Freeform 10" id="10" descr="preencoded.png"/>
          <p:cNvSpPr/>
          <p:nvPr/>
        </p:nvSpPr>
        <p:spPr>
          <a:xfrm flipH="false" flipV="false" rot="0">
            <a:off x="5155587" y="2992069"/>
            <a:ext cx="382924" cy="382934"/>
          </a:xfrm>
          <a:custGeom>
            <a:avLst/>
            <a:gdLst/>
            <a:ahLst/>
            <a:cxnLst/>
            <a:rect r="r" b="b" t="t" l="l"/>
            <a:pathLst>
              <a:path h="382934" w="382924">
                <a:moveTo>
                  <a:pt x="0" y="0"/>
                </a:moveTo>
                <a:lnTo>
                  <a:pt x="382924" y="0"/>
                </a:lnTo>
                <a:lnTo>
                  <a:pt x="382924" y="382934"/>
                </a:lnTo>
                <a:lnTo>
                  <a:pt x="0" y="38293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7318" t="0" r="-732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5889565" y="2903287"/>
            <a:ext cx="2949921" cy="1240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4"/>
              </a:lnSpc>
            </a:pPr>
            <a:r>
              <a:rPr lang="en-US" sz="1951" b="true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Consumer-oriented research</a:t>
            </a: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 — context of product use</a:t>
            </a:r>
          </a:p>
        </p:txBody>
      </p:sp>
      <p:sp>
        <p:nvSpPr>
          <p:cNvPr name="Freeform 12" id="12" descr="preencoded.png"/>
          <p:cNvSpPr/>
          <p:nvPr/>
        </p:nvSpPr>
        <p:spPr>
          <a:xfrm flipH="false" flipV="false" rot="0">
            <a:off x="1088755" y="4616158"/>
            <a:ext cx="382924" cy="382934"/>
          </a:xfrm>
          <a:custGeom>
            <a:avLst/>
            <a:gdLst/>
            <a:ahLst/>
            <a:cxnLst/>
            <a:rect r="r" b="b" t="t" l="l"/>
            <a:pathLst>
              <a:path h="382934" w="382924">
                <a:moveTo>
                  <a:pt x="0" y="0"/>
                </a:moveTo>
                <a:lnTo>
                  <a:pt x="382924" y="0"/>
                </a:lnTo>
                <a:lnTo>
                  <a:pt x="382924" y="382933"/>
                </a:lnTo>
                <a:lnTo>
                  <a:pt x="0" y="3829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7318" t="0" r="-732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822742" y="4527375"/>
            <a:ext cx="2949921" cy="1240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4"/>
              </a:lnSpc>
            </a:pPr>
            <a:r>
              <a:rPr lang="en-US" sz="1951" b="true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Target-market research</a:t>
            </a: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 — campaign recipients</a:t>
            </a:r>
          </a:p>
        </p:txBody>
      </p:sp>
      <p:sp>
        <p:nvSpPr>
          <p:cNvPr name="Freeform 14" id="14" descr="preencoded.png"/>
          <p:cNvSpPr/>
          <p:nvPr/>
        </p:nvSpPr>
        <p:spPr>
          <a:xfrm flipH="false" flipV="false" rot="0">
            <a:off x="5155587" y="4616158"/>
            <a:ext cx="382924" cy="382934"/>
          </a:xfrm>
          <a:custGeom>
            <a:avLst/>
            <a:gdLst/>
            <a:ahLst/>
            <a:cxnLst/>
            <a:rect r="r" b="b" t="t" l="l"/>
            <a:pathLst>
              <a:path h="382934" w="382924">
                <a:moveTo>
                  <a:pt x="0" y="0"/>
                </a:moveTo>
                <a:lnTo>
                  <a:pt x="382924" y="0"/>
                </a:lnTo>
                <a:lnTo>
                  <a:pt x="382924" y="382933"/>
                </a:lnTo>
                <a:lnTo>
                  <a:pt x="0" y="3829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7318" t="0" r="-732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5889565" y="4527375"/>
            <a:ext cx="2949921" cy="1240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4"/>
              </a:lnSpc>
            </a:pPr>
            <a:r>
              <a:rPr lang="en-US" sz="1951" b="true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Focus group</a:t>
            </a: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 — moderated consumer discussion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92991" y="6007541"/>
            <a:ext cx="7846495" cy="4179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91"/>
              </a:lnSpc>
            </a:pPr>
            <a:r>
              <a:rPr lang="en-US" sz="2476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Segmentation</a:t>
            </a:r>
          </a:p>
        </p:txBody>
      </p:sp>
      <p:sp>
        <p:nvSpPr>
          <p:cNvPr name="Freeform 17" id="17" descr="preencoded.png"/>
          <p:cNvSpPr/>
          <p:nvPr/>
        </p:nvSpPr>
        <p:spPr>
          <a:xfrm flipH="false" flipV="false" rot="0">
            <a:off x="1088755" y="6696618"/>
            <a:ext cx="382924" cy="382934"/>
          </a:xfrm>
          <a:custGeom>
            <a:avLst/>
            <a:gdLst/>
            <a:ahLst/>
            <a:cxnLst/>
            <a:rect r="r" b="b" t="t" l="l"/>
            <a:pathLst>
              <a:path h="382934" w="382924">
                <a:moveTo>
                  <a:pt x="0" y="0"/>
                </a:moveTo>
                <a:lnTo>
                  <a:pt x="382924" y="0"/>
                </a:lnTo>
                <a:lnTo>
                  <a:pt x="382924" y="382934"/>
                </a:lnTo>
                <a:lnTo>
                  <a:pt x="0" y="38293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7318" t="0" r="-732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1822742" y="6607835"/>
            <a:ext cx="2949921" cy="1240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4"/>
              </a:lnSpc>
            </a:pPr>
            <a:r>
              <a:rPr lang="en-US" sz="1951" b="true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Demographics</a:t>
            </a: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 — gender, age, income, ethnicity</a:t>
            </a:r>
          </a:p>
        </p:txBody>
      </p:sp>
      <p:sp>
        <p:nvSpPr>
          <p:cNvPr name="Freeform 19" id="19" descr="preencoded.png"/>
          <p:cNvSpPr/>
          <p:nvPr/>
        </p:nvSpPr>
        <p:spPr>
          <a:xfrm flipH="false" flipV="false" rot="0">
            <a:off x="5155587" y="6696618"/>
            <a:ext cx="382924" cy="382934"/>
          </a:xfrm>
          <a:custGeom>
            <a:avLst/>
            <a:gdLst/>
            <a:ahLst/>
            <a:cxnLst/>
            <a:rect r="r" b="b" t="t" l="l"/>
            <a:pathLst>
              <a:path h="382934" w="382924">
                <a:moveTo>
                  <a:pt x="0" y="0"/>
                </a:moveTo>
                <a:lnTo>
                  <a:pt x="382924" y="0"/>
                </a:lnTo>
                <a:lnTo>
                  <a:pt x="382924" y="382934"/>
                </a:lnTo>
                <a:lnTo>
                  <a:pt x="0" y="38293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7318" t="0" r="-732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5889565" y="6607835"/>
            <a:ext cx="2949921" cy="8524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4"/>
              </a:lnSpc>
            </a:pPr>
            <a:r>
              <a:rPr lang="en-US" sz="1951" b="true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Psychographics</a:t>
            </a: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 — AIO patterns (VALS)</a:t>
            </a:r>
          </a:p>
        </p:txBody>
      </p:sp>
      <p:sp>
        <p:nvSpPr>
          <p:cNvPr name="Freeform 21" id="21" descr="preencoded.png"/>
          <p:cNvSpPr/>
          <p:nvPr/>
        </p:nvSpPr>
        <p:spPr>
          <a:xfrm flipH="false" flipV="false" rot="0">
            <a:off x="1088755" y="8320707"/>
            <a:ext cx="382924" cy="382934"/>
          </a:xfrm>
          <a:custGeom>
            <a:avLst/>
            <a:gdLst/>
            <a:ahLst/>
            <a:cxnLst/>
            <a:rect r="r" b="b" t="t" l="l"/>
            <a:pathLst>
              <a:path h="382934" w="382924">
                <a:moveTo>
                  <a:pt x="0" y="0"/>
                </a:moveTo>
                <a:lnTo>
                  <a:pt x="382924" y="0"/>
                </a:lnTo>
                <a:lnTo>
                  <a:pt x="382924" y="382933"/>
                </a:lnTo>
                <a:lnTo>
                  <a:pt x="0" y="3829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7318" t="0" r="-732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1822742" y="8231924"/>
            <a:ext cx="7016753" cy="4643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4"/>
              </a:lnSpc>
            </a:pPr>
            <a:r>
              <a:rPr lang="en-US" sz="1951" b="true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Geo-targeting</a:t>
            </a: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 — region-based appeals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9471889" y="2302993"/>
            <a:ext cx="7846495" cy="4179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91"/>
              </a:lnSpc>
            </a:pPr>
            <a:r>
              <a:rPr lang="en-US" sz="2476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Budgeting</a:t>
            </a:r>
          </a:p>
        </p:txBody>
      </p:sp>
      <p:sp>
        <p:nvSpPr>
          <p:cNvPr name="Freeform 24" id="24" descr="preencoded.png"/>
          <p:cNvSpPr/>
          <p:nvPr/>
        </p:nvSpPr>
        <p:spPr>
          <a:xfrm flipH="false" flipV="false" rot="0">
            <a:off x="9567653" y="2992069"/>
            <a:ext cx="382924" cy="382934"/>
          </a:xfrm>
          <a:custGeom>
            <a:avLst/>
            <a:gdLst/>
            <a:ahLst/>
            <a:cxnLst/>
            <a:rect r="r" b="b" t="t" l="l"/>
            <a:pathLst>
              <a:path h="382934" w="382924">
                <a:moveTo>
                  <a:pt x="0" y="0"/>
                </a:moveTo>
                <a:lnTo>
                  <a:pt x="382924" y="0"/>
                </a:lnTo>
                <a:lnTo>
                  <a:pt x="382924" y="382934"/>
                </a:lnTo>
                <a:lnTo>
                  <a:pt x="0" y="38293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7318" t="0" r="-732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10301640" y="2903287"/>
            <a:ext cx="2949921" cy="1240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4"/>
              </a:lnSpc>
            </a:pPr>
            <a:r>
              <a:rPr lang="en-US" sz="1951" b="true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Benchmark measure</a:t>
            </a: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 — baseline for campaign evaluation</a:t>
            </a:r>
          </a:p>
        </p:txBody>
      </p:sp>
      <p:sp>
        <p:nvSpPr>
          <p:cNvPr name="Freeform 26" id="26" descr="preencoded.png"/>
          <p:cNvSpPr/>
          <p:nvPr/>
        </p:nvSpPr>
        <p:spPr>
          <a:xfrm flipH="false" flipV="false" rot="0">
            <a:off x="13634485" y="2992069"/>
            <a:ext cx="382924" cy="382934"/>
          </a:xfrm>
          <a:custGeom>
            <a:avLst/>
            <a:gdLst/>
            <a:ahLst/>
            <a:cxnLst/>
            <a:rect r="r" b="b" t="t" l="l"/>
            <a:pathLst>
              <a:path h="382934" w="382924">
                <a:moveTo>
                  <a:pt x="0" y="0"/>
                </a:moveTo>
                <a:lnTo>
                  <a:pt x="382924" y="0"/>
                </a:lnTo>
                <a:lnTo>
                  <a:pt x="382924" y="382934"/>
                </a:lnTo>
                <a:lnTo>
                  <a:pt x="0" y="38293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7318" t="0" r="-7320" b="0"/>
            </a:stretch>
          </a:blipFill>
        </p:spPr>
      </p:sp>
      <p:sp>
        <p:nvSpPr>
          <p:cNvPr name="TextBox 27" id="27"/>
          <p:cNvSpPr txBox="true"/>
          <p:nvPr/>
        </p:nvSpPr>
        <p:spPr>
          <a:xfrm rot="0">
            <a:off x="14368462" y="2903287"/>
            <a:ext cx="2949921" cy="8524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4"/>
              </a:lnSpc>
            </a:pPr>
            <a:r>
              <a:rPr lang="en-US" sz="1951" b="true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Objective-and-task</a:t>
            </a: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 — best practice budgeting</a:t>
            </a:r>
          </a:p>
        </p:txBody>
      </p:sp>
      <p:sp>
        <p:nvSpPr>
          <p:cNvPr name="Freeform 28" id="28" descr="preencoded.png"/>
          <p:cNvSpPr/>
          <p:nvPr/>
        </p:nvSpPr>
        <p:spPr>
          <a:xfrm flipH="false" flipV="false" rot="0">
            <a:off x="9567653" y="4616158"/>
            <a:ext cx="382924" cy="382934"/>
          </a:xfrm>
          <a:custGeom>
            <a:avLst/>
            <a:gdLst/>
            <a:ahLst/>
            <a:cxnLst/>
            <a:rect r="r" b="b" t="t" l="l"/>
            <a:pathLst>
              <a:path h="382934" w="382924">
                <a:moveTo>
                  <a:pt x="0" y="0"/>
                </a:moveTo>
                <a:lnTo>
                  <a:pt x="382924" y="0"/>
                </a:lnTo>
                <a:lnTo>
                  <a:pt x="382924" y="382933"/>
                </a:lnTo>
                <a:lnTo>
                  <a:pt x="0" y="3829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7318" t="0" r="-7320" b="0"/>
            </a:stretch>
          </a:blipFill>
        </p:spPr>
      </p:sp>
      <p:sp>
        <p:nvSpPr>
          <p:cNvPr name="TextBox 29" id="29"/>
          <p:cNvSpPr txBox="true"/>
          <p:nvPr/>
        </p:nvSpPr>
        <p:spPr>
          <a:xfrm rot="0">
            <a:off x="10301640" y="4527375"/>
            <a:ext cx="7016753" cy="4643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4"/>
              </a:lnSpc>
            </a:pPr>
            <a:r>
              <a:rPr lang="en-US" sz="1951" b="true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Payout planning</a:t>
            </a: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 — advertising-to-sales ratio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9471889" y="5621779"/>
            <a:ext cx="7846495" cy="4179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91"/>
              </a:lnSpc>
            </a:pPr>
            <a:r>
              <a:rPr lang="en-US" sz="2476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Scheduling</a:t>
            </a:r>
          </a:p>
        </p:txBody>
      </p:sp>
      <p:sp>
        <p:nvSpPr>
          <p:cNvPr name="Freeform 31" id="31" descr="preencoded.png"/>
          <p:cNvSpPr/>
          <p:nvPr/>
        </p:nvSpPr>
        <p:spPr>
          <a:xfrm flipH="false" flipV="false" rot="0">
            <a:off x="9567653" y="6310855"/>
            <a:ext cx="382924" cy="382934"/>
          </a:xfrm>
          <a:custGeom>
            <a:avLst/>
            <a:gdLst/>
            <a:ahLst/>
            <a:cxnLst/>
            <a:rect r="r" b="b" t="t" l="l"/>
            <a:pathLst>
              <a:path h="382934" w="382924">
                <a:moveTo>
                  <a:pt x="0" y="0"/>
                </a:moveTo>
                <a:lnTo>
                  <a:pt x="382924" y="0"/>
                </a:lnTo>
                <a:lnTo>
                  <a:pt x="382924" y="382934"/>
                </a:lnTo>
                <a:lnTo>
                  <a:pt x="0" y="38293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7318" t="0" r="-7320" b="0"/>
            </a:stretch>
          </a:blipFill>
        </p:spPr>
      </p:sp>
      <p:sp>
        <p:nvSpPr>
          <p:cNvPr name="TextBox 32" id="32"/>
          <p:cNvSpPr txBox="true"/>
          <p:nvPr/>
        </p:nvSpPr>
        <p:spPr>
          <a:xfrm rot="0">
            <a:off x="10301640" y="6222063"/>
            <a:ext cx="2949921" cy="8524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4"/>
              </a:lnSpc>
            </a:pPr>
            <a:r>
              <a:rPr lang="en-US" sz="1951" b="true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Pulsating</a:t>
            </a: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 — continuous + seasonal bursts</a:t>
            </a:r>
          </a:p>
        </p:txBody>
      </p:sp>
      <p:sp>
        <p:nvSpPr>
          <p:cNvPr name="Freeform 33" id="33" descr="preencoded.png"/>
          <p:cNvSpPr/>
          <p:nvPr/>
        </p:nvSpPr>
        <p:spPr>
          <a:xfrm flipH="false" flipV="false" rot="0">
            <a:off x="13634485" y="6310855"/>
            <a:ext cx="382924" cy="382934"/>
          </a:xfrm>
          <a:custGeom>
            <a:avLst/>
            <a:gdLst/>
            <a:ahLst/>
            <a:cxnLst/>
            <a:rect r="r" b="b" t="t" l="l"/>
            <a:pathLst>
              <a:path h="382934" w="382924">
                <a:moveTo>
                  <a:pt x="0" y="0"/>
                </a:moveTo>
                <a:lnTo>
                  <a:pt x="382924" y="0"/>
                </a:lnTo>
                <a:lnTo>
                  <a:pt x="382924" y="382934"/>
                </a:lnTo>
                <a:lnTo>
                  <a:pt x="0" y="38293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7318" t="0" r="-7320" b="0"/>
            </a:stretch>
          </a:blipFill>
        </p:spPr>
      </p:sp>
      <p:sp>
        <p:nvSpPr>
          <p:cNvPr name="TextBox 34" id="34"/>
          <p:cNvSpPr txBox="true"/>
          <p:nvPr/>
        </p:nvSpPr>
        <p:spPr>
          <a:xfrm rot="0">
            <a:off x="14368462" y="6222063"/>
            <a:ext cx="2949921" cy="8524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4"/>
              </a:lnSpc>
            </a:pPr>
            <a:r>
              <a:rPr lang="en-US" sz="1951" b="true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Flighting</a:t>
            </a: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 — peak periods only</a:t>
            </a:r>
          </a:p>
        </p:txBody>
      </p:sp>
      <p:sp>
        <p:nvSpPr>
          <p:cNvPr name="Freeform 35" id="35" descr="preencoded.png"/>
          <p:cNvSpPr/>
          <p:nvPr/>
        </p:nvSpPr>
        <p:spPr>
          <a:xfrm flipH="false" flipV="false" rot="0">
            <a:off x="9567653" y="7549182"/>
            <a:ext cx="382924" cy="382934"/>
          </a:xfrm>
          <a:custGeom>
            <a:avLst/>
            <a:gdLst/>
            <a:ahLst/>
            <a:cxnLst/>
            <a:rect r="r" b="b" t="t" l="l"/>
            <a:pathLst>
              <a:path h="382934" w="382924">
                <a:moveTo>
                  <a:pt x="0" y="0"/>
                </a:moveTo>
                <a:lnTo>
                  <a:pt x="382924" y="0"/>
                </a:lnTo>
                <a:lnTo>
                  <a:pt x="382924" y="382933"/>
                </a:lnTo>
                <a:lnTo>
                  <a:pt x="0" y="3829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7318" t="0" r="-7320" b="0"/>
            </a:stretch>
          </a:blipFill>
        </p:spPr>
      </p:sp>
      <p:sp>
        <p:nvSpPr>
          <p:cNvPr name="TextBox 36" id="36"/>
          <p:cNvSpPr txBox="true"/>
          <p:nvPr/>
        </p:nvSpPr>
        <p:spPr>
          <a:xfrm rot="0">
            <a:off x="10301640" y="7460390"/>
            <a:ext cx="7016753" cy="4643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4"/>
              </a:lnSpc>
            </a:pPr>
            <a:r>
              <a:rPr lang="en-US" sz="1951" b="true">
                <a:solidFill>
                  <a:srgbClr val="746558"/>
                </a:solidFill>
                <a:latin typeface="Arimo Bold"/>
                <a:ea typeface="Arimo Bold"/>
                <a:cs typeface="Arimo Bold"/>
                <a:sym typeface="Arimo Bold"/>
              </a:rPr>
              <a:t>Continuous</a:t>
            </a: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 — level year-round spending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92991" y="786470"/>
            <a:ext cx="16315868" cy="9438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1"/>
              </a:lnSpc>
            </a:pPr>
            <a:r>
              <a:rPr lang="en-US" sz="5554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The IMC Planning Process — Full Picture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1254233" y="2297763"/>
            <a:ext cx="15793231" cy="5926503"/>
            <a:chOff x="0" y="0"/>
            <a:chExt cx="21057641" cy="7902004"/>
          </a:xfrm>
        </p:grpSpPr>
        <p:sp>
          <p:nvSpPr>
            <p:cNvPr name="Freeform 8" id="8" descr="preencoded.png"/>
            <p:cNvSpPr/>
            <p:nvPr/>
          </p:nvSpPr>
          <p:spPr>
            <a:xfrm flipH="false" flipV="false" rot="0">
              <a:off x="0" y="0"/>
              <a:ext cx="21057615" cy="7901940"/>
            </a:xfrm>
            <a:custGeom>
              <a:avLst/>
              <a:gdLst/>
              <a:ahLst/>
              <a:cxnLst/>
              <a:rect r="r" b="b" t="t" l="l"/>
              <a:pathLst>
                <a:path h="7901940" w="21057615">
                  <a:moveTo>
                    <a:pt x="0" y="0"/>
                  </a:moveTo>
                  <a:lnTo>
                    <a:pt x="21057615" y="0"/>
                  </a:lnTo>
                  <a:lnTo>
                    <a:pt x="21057615" y="7901940"/>
                  </a:lnTo>
                  <a:lnTo>
                    <a:pt x="0" y="79019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-16" r="0" b="-16"/>
              </a:stretch>
            </a:blipFill>
          </p:spPr>
        </p:sp>
      </p:grpSp>
      <p:sp>
        <p:nvSpPr>
          <p:cNvPr name="TextBox 9" id="9"/>
          <p:cNvSpPr txBox="true"/>
          <p:nvPr/>
        </p:nvSpPr>
        <p:spPr>
          <a:xfrm rot="0">
            <a:off x="14015018" y="6527530"/>
            <a:ext cx="2382098" cy="9463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59"/>
              </a:lnSpc>
            </a:pPr>
            <a:r>
              <a:rPr lang="en-US" sz="2852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Budget &amp; IMC Mix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1012929" y="6298092"/>
            <a:ext cx="2382098" cy="14052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59"/>
              </a:lnSpc>
            </a:pPr>
            <a:r>
              <a:rPr lang="en-US" sz="2852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Communications Objectives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027146" y="6527530"/>
            <a:ext cx="2382098" cy="9463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59"/>
              </a:lnSpc>
            </a:pPr>
            <a:r>
              <a:rPr lang="en-US" sz="2852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Product Positioning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041373" y="6298092"/>
            <a:ext cx="2382098" cy="14052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59"/>
              </a:lnSpc>
            </a:pPr>
            <a:r>
              <a:rPr lang="en-US" sz="2852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Segmentation &amp; Targeting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990334" y="6298092"/>
            <a:ext cx="2382098" cy="14052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59"/>
              </a:lnSpc>
            </a:pPr>
            <a:r>
              <a:rPr lang="en-US" sz="2852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Communications Research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92991" y="8448208"/>
            <a:ext cx="16315868" cy="1003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Each stage informs the next — research drives segmentation, segmentation shapes positioning, positioning defines objectives, and objectives determine budget and channel mix.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92991" y="1178490"/>
            <a:ext cx="16315868" cy="9438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1"/>
              </a:lnSpc>
            </a:pPr>
            <a:r>
              <a:rPr lang="en-US" sz="5554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Types of Marketing Research Methods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992991" y="2689784"/>
            <a:ext cx="8015992" cy="2088947"/>
            <a:chOff x="0" y="0"/>
            <a:chExt cx="10687990" cy="2785262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0687938" cy="2785237"/>
            </a:xfrm>
            <a:custGeom>
              <a:avLst/>
              <a:gdLst/>
              <a:ahLst/>
              <a:cxnLst/>
              <a:rect r="r" b="b" t="t" l="l"/>
              <a:pathLst>
                <a:path h="2785237" w="10687938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10631170" y="0"/>
                  </a:lnTo>
                  <a:cubicBezTo>
                    <a:pt x="10662538" y="0"/>
                    <a:pt x="10687938" y="25400"/>
                    <a:pt x="10687938" y="56769"/>
                  </a:cubicBezTo>
                  <a:lnTo>
                    <a:pt x="10687938" y="2728468"/>
                  </a:lnTo>
                  <a:cubicBezTo>
                    <a:pt x="10687938" y="2759837"/>
                    <a:pt x="10662538" y="2785237"/>
                    <a:pt x="10631170" y="2785237"/>
                  </a:cubicBezTo>
                  <a:lnTo>
                    <a:pt x="56769" y="2785237"/>
                  </a:lnTo>
                  <a:cubicBezTo>
                    <a:pt x="25400" y="2785237"/>
                    <a:pt x="0" y="2759837"/>
                    <a:pt x="0" y="2728468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1276721" y="2944949"/>
            <a:ext cx="7448531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Surveys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76721" y="3491779"/>
            <a:ext cx="7448531" cy="1003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Quantitative data from large samples; online, phone, or mail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9292714" y="2689784"/>
            <a:ext cx="8016145" cy="2088947"/>
            <a:chOff x="0" y="0"/>
            <a:chExt cx="10688193" cy="2785262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0688193" cy="2785237"/>
            </a:xfrm>
            <a:custGeom>
              <a:avLst/>
              <a:gdLst/>
              <a:ahLst/>
              <a:cxnLst/>
              <a:rect r="r" b="b" t="t" l="l"/>
              <a:pathLst>
                <a:path h="2785237" w="10688193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10631424" y="0"/>
                  </a:lnTo>
                  <a:cubicBezTo>
                    <a:pt x="10662793" y="0"/>
                    <a:pt x="10688193" y="25400"/>
                    <a:pt x="10688193" y="56769"/>
                  </a:cubicBezTo>
                  <a:lnTo>
                    <a:pt x="10688193" y="2728468"/>
                  </a:lnTo>
                  <a:cubicBezTo>
                    <a:pt x="10688193" y="2759837"/>
                    <a:pt x="10662793" y="2785237"/>
                    <a:pt x="10631424" y="2785237"/>
                  </a:cubicBezTo>
                  <a:lnTo>
                    <a:pt x="56769" y="2785237"/>
                  </a:lnTo>
                  <a:cubicBezTo>
                    <a:pt x="25400" y="2785237"/>
                    <a:pt x="0" y="2759837"/>
                    <a:pt x="0" y="2728468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9576445" y="2944949"/>
            <a:ext cx="7448674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Observation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576445" y="3491779"/>
            <a:ext cx="7448674" cy="1003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Watching consumer behavior in natural settings; ethnographic research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992991" y="5062471"/>
            <a:ext cx="8015992" cy="2088947"/>
            <a:chOff x="0" y="0"/>
            <a:chExt cx="10687990" cy="2785262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0687938" cy="2785237"/>
            </a:xfrm>
            <a:custGeom>
              <a:avLst/>
              <a:gdLst/>
              <a:ahLst/>
              <a:cxnLst/>
              <a:rect r="r" b="b" t="t" l="l"/>
              <a:pathLst>
                <a:path h="2785237" w="10687938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10631170" y="0"/>
                  </a:lnTo>
                  <a:cubicBezTo>
                    <a:pt x="10662538" y="0"/>
                    <a:pt x="10687938" y="25400"/>
                    <a:pt x="10687938" y="56769"/>
                  </a:cubicBezTo>
                  <a:lnTo>
                    <a:pt x="10687938" y="2728468"/>
                  </a:lnTo>
                  <a:cubicBezTo>
                    <a:pt x="10687938" y="2759837"/>
                    <a:pt x="10662538" y="2785237"/>
                    <a:pt x="10631170" y="2785237"/>
                  </a:cubicBezTo>
                  <a:lnTo>
                    <a:pt x="56769" y="2785237"/>
                  </a:lnTo>
                  <a:cubicBezTo>
                    <a:pt x="25400" y="2785237"/>
                    <a:pt x="0" y="2759837"/>
                    <a:pt x="0" y="2728468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1276721" y="5317636"/>
            <a:ext cx="7448531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Experiments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276721" y="5864466"/>
            <a:ext cx="7448531" cy="5492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Controlled tests to measure cause-and-effect; A/B testing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9292714" y="5062471"/>
            <a:ext cx="8016145" cy="2088947"/>
            <a:chOff x="0" y="0"/>
            <a:chExt cx="10688193" cy="2785262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0688193" cy="2785237"/>
            </a:xfrm>
            <a:custGeom>
              <a:avLst/>
              <a:gdLst/>
              <a:ahLst/>
              <a:cxnLst/>
              <a:rect r="r" b="b" t="t" l="l"/>
              <a:pathLst>
                <a:path h="2785237" w="10688193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10631424" y="0"/>
                  </a:lnTo>
                  <a:cubicBezTo>
                    <a:pt x="10662793" y="0"/>
                    <a:pt x="10688193" y="25400"/>
                    <a:pt x="10688193" y="56769"/>
                  </a:cubicBezTo>
                  <a:lnTo>
                    <a:pt x="10688193" y="2728468"/>
                  </a:lnTo>
                  <a:cubicBezTo>
                    <a:pt x="10688193" y="2759837"/>
                    <a:pt x="10662793" y="2785237"/>
                    <a:pt x="10631424" y="2785237"/>
                  </a:cubicBezTo>
                  <a:lnTo>
                    <a:pt x="56769" y="2785237"/>
                  </a:lnTo>
                  <a:cubicBezTo>
                    <a:pt x="25400" y="2785237"/>
                    <a:pt x="0" y="2759837"/>
                    <a:pt x="0" y="2728468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sp>
        <p:nvSpPr>
          <p:cNvPr name="TextBox 21" id="21"/>
          <p:cNvSpPr txBox="true"/>
          <p:nvPr/>
        </p:nvSpPr>
        <p:spPr>
          <a:xfrm rot="0">
            <a:off x="9576445" y="5317636"/>
            <a:ext cx="7448674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Secondary Data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9576445" y="5864466"/>
            <a:ext cx="7448674" cy="1003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Existing data from government, trade associations, or syndicated sources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992991" y="7470610"/>
            <a:ext cx="16315868" cy="1588789"/>
            <a:chOff x="0" y="0"/>
            <a:chExt cx="21754490" cy="2118385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21754464" cy="2118360"/>
            </a:xfrm>
            <a:custGeom>
              <a:avLst/>
              <a:gdLst/>
              <a:ahLst/>
              <a:cxnLst/>
              <a:rect r="r" b="b" t="t" l="l"/>
              <a:pathLst>
                <a:path h="2118360" w="21754464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21697696" y="0"/>
                  </a:lnTo>
                  <a:cubicBezTo>
                    <a:pt x="21729064" y="0"/>
                    <a:pt x="21754464" y="25400"/>
                    <a:pt x="21754464" y="56769"/>
                  </a:cubicBezTo>
                  <a:lnTo>
                    <a:pt x="21754464" y="2061591"/>
                  </a:lnTo>
                  <a:cubicBezTo>
                    <a:pt x="21754464" y="2092960"/>
                    <a:pt x="21729064" y="2118360"/>
                    <a:pt x="21697696" y="2118360"/>
                  </a:cubicBezTo>
                  <a:lnTo>
                    <a:pt x="56769" y="2118360"/>
                  </a:lnTo>
                  <a:cubicBezTo>
                    <a:pt x="25400" y="2118360"/>
                    <a:pt x="0" y="2092960"/>
                    <a:pt x="0" y="2061591"/>
                  </a:cubicBezTo>
                  <a:close/>
                </a:path>
              </a:pathLst>
            </a:custGeom>
            <a:solidFill>
              <a:srgbClr val="B6D6FC"/>
            </a:solidFill>
          </p:spPr>
        </p:sp>
      </p:grpSp>
      <p:grpSp>
        <p:nvGrpSpPr>
          <p:cNvPr name="Group 25" id="25"/>
          <p:cNvGrpSpPr/>
          <p:nvPr/>
        </p:nvGrpSpPr>
        <p:grpSpPr>
          <a:xfrm rot="0">
            <a:off x="1276721" y="7872460"/>
            <a:ext cx="354625" cy="283740"/>
            <a:chOff x="0" y="0"/>
            <a:chExt cx="472834" cy="378320"/>
          </a:xfrm>
        </p:grpSpPr>
        <p:sp>
          <p:nvSpPr>
            <p:cNvPr name="Freeform 26" id="26" descr="preencoded.png"/>
            <p:cNvSpPr/>
            <p:nvPr/>
          </p:nvSpPr>
          <p:spPr>
            <a:xfrm flipH="false" flipV="false" rot="0">
              <a:off x="0" y="0"/>
              <a:ext cx="472821" cy="378333"/>
            </a:xfrm>
            <a:custGeom>
              <a:avLst/>
              <a:gdLst/>
              <a:ahLst/>
              <a:cxnLst/>
              <a:rect r="r" b="b" t="t" l="l"/>
              <a:pathLst>
                <a:path h="378333" w="472821">
                  <a:moveTo>
                    <a:pt x="0" y="0"/>
                  </a:moveTo>
                  <a:lnTo>
                    <a:pt x="472821" y="0"/>
                  </a:lnTo>
                  <a:lnTo>
                    <a:pt x="472821" y="378333"/>
                  </a:lnTo>
                  <a:lnTo>
                    <a:pt x="0" y="3783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674" t="0" r="-676" b="3"/>
              </a:stretch>
            </a:blip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1915077" y="7729995"/>
            <a:ext cx="15110041" cy="1003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Primary research is collected firsthand; secondary research uses existing data. Both are essential to a complete IMC picture.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92991" y="930783"/>
            <a:ext cx="16315868" cy="703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52"/>
              </a:lnSpc>
            </a:pPr>
            <a:r>
              <a:rPr lang="en-US" sz="4128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The Hierarchy of Effects Model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992991" y="2272294"/>
            <a:ext cx="8078105" cy="1429864"/>
            <a:chOff x="0" y="0"/>
            <a:chExt cx="10770806" cy="1906486"/>
          </a:xfrm>
        </p:grpSpPr>
        <p:sp>
          <p:nvSpPr>
            <p:cNvPr name="Freeform 8" id="8" descr="preencoded.png"/>
            <p:cNvSpPr/>
            <p:nvPr/>
          </p:nvSpPr>
          <p:spPr>
            <a:xfrm flipH="false" flipV="false" rot="0">
              <a:off x="0" y="0"/>
              <a:ext cx="10770743" cy="1906524"/>
            </a:xfrm>
            <a:custGeom>
              <a:avLst/>
              <a:gdLst/>
              <a:ahLst/>
              <a:cxnLst/>
              <a:rect r="r" b="b" t="t" l="l"/>
              <a:pathLst>
                <a:path h="1906524" w="10770743">
                  <a:moveTo>
                    <a:pt x="0" y="0"/>
                  </a:moveTo>
                  <a:lnTo>
                    <a:pt x="10770743" y="0"/>
                  </a:lnTo>
                  <a:lnTo>
                    <a:pt x="10770743" y="1906524"/>
                  </a:lnTo>
                  <a:lnTo>
                    <a:pt x="0" y="19065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3" t="0" r="-34" b="1"/>
              </a:stretch>
            </a:blipFill>
          </p:spPr>
        </p:sp>
      </p:grpSp>
      <p:sp>
        <p:nvSpPr>
          <p:cNvPr name="TextBox 9" id="9"/>
          <p:cNvSpPr txBox="true"/>
          <p:nvPr/>
        </p:nvSpPr>
        <p:spPr>
          <a:xfrm rot="0">
            <a:off x="1205674" y="3051143"/>
            <a:ext cx="7652728" cy="351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9"/>
              </a:lnSpc>
            </a:pPr>
            <a:r>
              <a:rPr lang="en-US" sz="20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Awareness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05674" y="3441106"/>
            <a:ext cx="7652728" cy="3550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18"/>
              </a:lnSpc>
            </a:pPr>
            <a:r>
              <a:rPr lang="en-US" sz="16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"I've heard of it"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9230601" y="1953111"/>
            <a:ext cx="8078248" cy="1429864"/>
            <a:chOff x="0" y="0"/>
            <a:chExt cx="10770997" cy="1906486"/>
          </a:xfrm>
        </p:grpSpPr>
        <p:sp>
          <p:nvSpPr>
            <p:cNvPr name="Freeform 12" id="12" descr="preencoded.png"/>
            <p:cNvSpPr/>
            <p:nvPr/>
          </p:nvSpPr>
          <p:spPr>
            <a:xfrm flipH="false" flipV="false" rot="0">
              <a:off x="0" y="0"/>
              <a:ext cx="10770997" cy="1906524"/>
            </a:xfrm>
            <a:custGeom>
              <a:avLst/>
              <a:gdLst/>
              <a:ahLst/>
              <a:cxnLst/>
              <a:rect r="r" b="b" t="t" l="l"/>
              <a:pathLst>
                <a:path h="1906524" w="10770997">
                  <a:moveTo>
                    <a:pt x="0" y="0"/>
                  </a:moveTo>
                  <a:lnTo>
                    <a:pt x="10770997" y="0"/>
                  </a:lnTo>
                  <a:lnTo>
                    <a:pt x="10770997" y="1906524"/>
                  </a:lnTo>
                  <a:lnTo>
                    <a:pt x="0" y="19065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2" t="0" r="-32" b="1"/>
              </a:stretch>
            </a:blip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9443295" y="2731951"/>
            <a:ext cx="7652871" cy="351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9"/>
              </a:lnSpc>
            </a:pPr>
            <a:r>
              <a:rPr lang="en-US" sz="20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Knowledge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443295" y="3121924"/>
            <a:ext cx="7652871" cy="3550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18"/>
              </a:lnSpc>
            </a:pPr>
            <a:r>
              <a:rPr lang="en-US" sz="16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"I understand what it does"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992991" y="4487551"/>
            <a:ext cx="8078105" cy="1429864"/>
            <a:chOff x="0" y="0"/>
            <a:chExt cx="10770806" cy="1906486"/>
          </a:xfrm>
        </p:grpSpPr>
        <p:sp>
          <p:nvSpPr>
            <p:cNvPr name="Freeform 16" id="16" descr="preencoded.png"/>
            <p:cNvSpPr/>
            <p:nvPr/>
          </p:nvSpPr>
          <p:spPr>
            <a:xfrm flipH="false" flipV="false" rot="0">
              <a:off x="0" y="0"/>
              <a:ext cx="10770743" cy="1906524"/>
            </a:xfrm>
            <a:custGeom>
              <a:avLst/>
              <a:gdLst/>
              <a:ahLst/>
              <a:cxnLst/>
              <a:rect r="r" b="b" t="t" l="l"/>
              <a:pathLst>
                <a:path h="1906524" w="10770743">
                  <a:moveTo>
                    <a:pt x="0" y="0"/>
                  </a:moveTo>
                  <a:lnTo>
                    <a:pt x="10770743" y="0"/>
                  </a:lnTo>
                  <a:lnTo>
                    <a:pt x="10770743" y="1906524"/>
                  </a:lnTo>
                  <a:lnTo>
                    <a:pt x="0" y="19065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3" t="0" r="-34" b="1"/>
              </a:stretch>
            </a:blip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1205674" y="5266392"/>
            <a:ext cx="7652728" cy="351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9"/>
              </a:lnSpc>
            </a:pPr>
            <a:r>
              <a:rPr lang="en-US" sz="20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Liking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205674" y="5656364"/>
            <a:ext cx="7652728" cy="3550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18"/>
              </a:lnSpc>
            </a:pPr>
            <a:r>
              <a:rPr lang="en-US" sz="16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"I feel positively about it"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9230601" y="4168359"/>
            <a:ext cx="8078248" cy="1429864"/>
            <a:chOff x="0" y="0"/>
            <a:chExt cx="10770997" cy="1906486"/>
          </a:xfrm>
        </p:grpSpPr>
        <p:sp>
          <p:nvSpPr>
            <p:cNvPr name="Freeform 20" id="20" descr="preencoded.png"/>
            <p:cNvSpPr/>
            <p:nvPr/>
          </p:nvSpPr>
          <p:spPr>
            <a:xfrm flipH="false" flipV="false" rot="0">
              <a:off x="0" y="0"/>
              <a:ext cx="10770997" cy="1906524"/>
            </a:xfrm>
            <a:custGeom>
              <a:avLst/>
              <a:gdLst/>
              <a:ahLst/>
              <a:cxnLst/>
              <a:rect r="r" b="b" t="t" l="l"/>
              <a:pathLst>
                <a:path h="1906524" w="10770997">
                  <a:moveTo>
                    <a:pt x="0" y="0"/>
                  </a:moveTo>
                  <a:lnTo>
                    <a:pt x="10770997" y="0"/>
                  </a:lnTo>
                  <a:lnTo>
                    <a:pt x="10770997" y="1906524"/>
                  </a:lnTo>
                  <a:lnTo>
                    <a:pt x="0" y="19065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2" t="0" r="-32" b="1"/>
              </a:stretch>
            </a:blipFill>
          </p:spPr>
        </p:sp>
      </p:grpSp>
      <p:sp>
        <p:nvSpPr>
          <p:cNvPr name="TextBox 21" id="21"/>
          <p:cNvSpPr txBox="true"/>
          <p:nvPr/>
        </p:nvSpPr>
        <p:spPr>
          <a:xfrm rot="0">
            <a:off x="9443295" y="4947209"/>
            <a:ext cx="7652871" cy="351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9"/>
              </a:lnSpc>
            </a:pPr>
            <a:r>
              <a:rPr lang="en-US" sz="20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Preference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9443295" y="5337172"/>
            <a:ext cx="7652871" cy="3550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18"/>
              </a:lnSpc>
            </a:pPr>
            <a:r>
              <a:rPr lang="en-US" sz="16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"I like it more than alternatives"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992991" y="6702800"/>
            <a:ext cx="8078105" cy="1429864"/>
            <a:chOff x="0" y="0"/>
            <a:chExt cx="10770806" cy="1906486"/>
          </a:xfrm>
        </p:grpSpPr>
        <p:sp>
          <p:nvSpPr>
            <p:cNvPr name="Freeform 24" id="24" descr="preencoded.png"/>
            <p:cNvSpPr/>
            <p:nvPr/>
          </p:nvSpPr>
          <p:spPr>
            <a:xfrm flipH="false" flipV="false" rot="0">
              <a:off x="0" y="0"/>
              <a:ext cx="10770743" cy="1906524"/>
            </a:xfrm>
            <a:custGeom>
              <a:avLst/>
              <a:gdLst/>
              <a:ahLst/>
              <a:cxnLst/>
              <a:rect r="r" b="b" t="t" l="l"/>
              <a:pathLst>
                <a:path h="1906524" w="10770743">
                  <a:moveTo>
                    <a:pt x="0" y="0"/>
                  </a:moveTo>
                  <a:lnTo>
                    <a:pt x="10770743" y="0"/>
                  </a:lnTo>
                  <a:lnTo>
                    <a:pt x="10770743" y="1906524"/>
                  </a:lnTo>
                  <a:lnTo>
                    <a:pt x="0" y="19065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3" t="0" r="-34" b="1"/>
              </a:stretch>
            </a:blipFill>
          </p:spPr>
        </p:sp>
      </p:grpSp>
      <p:sp>
        <p:nvSpPr>
          <p:cNvPr name="TextBox 25" id="25"/>
          <p:cNvSpPr txBox="true"/>
          <p:nvPr/>
        </p:nvSpPr>
        <p:spPr>
          <a:xfrm rot="0">
            <a:off x="1205674" y="7481649"/>
            <a:ext cx="7652728" cy="351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9"/>
              </a:lnSpc>
            </a:pPr>
            <a:r>
              <a:rPr lang="en-US" sz="20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Conviction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205674" y="7871612"/>
            <a:ext cx="7652728" cy="3550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18"/>
              </a:lnSpc>
            </a:pPr>
            <a:r>
              <a:rPr lang="en-US" sz="16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"I intend to buy it"</a:t>
            </a:r>
          </a:p>
        </p:txBody>
      </p:sp>
      <p:grpSp>
        <p:nvGrpSpPr>
          <p:cNvPr name="Group 27" id="27"/>
          <p:cNvGrpSpPr/>
          <p:nvPr/>
        </p:nvGrpSpPr>
        <p:grpSpPr>
          <a:xfrm rot="0">
            <a:off x="9230601" y="6383607"/>
            <a:ext cx="8078248" cy="1429864"/>
            <a:chOff x="0" y="0"/>
            <a:chExt cx="10770997" cy="1906486"/>
          </a:xfrm>
        </p:grpSpPr>
        <p:sp>
          <p:nvSpPr>
            <p:cNvPr name="Freeform 28" id="28" descr="preencoded.png"/>
            <p:cNvSpPr/>
            <p:nvPr/>
          </p:nvSpPr>
          <p:spPr>
            <a:xfrm flipH="false" flipV="false" rot="0">
              <a:off x="0" y="0"/>
              <a:ext cx="10770997" cy="1906524"/>
            </a:xfrm>
            <a:custGeom>
              <a:avLst/>
              <a:gdLst/>
              <a:ahLst/>
              <a:cxnLst/>
              <a:rect r="r" b="b" t="t" l="l"/>
              <a:pathLst>
                <a:path h="1906524" w="10770997">
                  <a:moveTo>
                    <a:pt x="0" y="0"/>
                  </a:moveTo>
                  <a:lnTo>
                    <a:pt x="10770997" y="0"/>
                  </a:lnTo>
                  <a:lnTo>
                    <a:pt x="10770997" y="1906524"/>
                  </a:lnTo>
                  <a:lnTo>
                    <a:pt x="0" y="19065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2" t="0" r="-32" b="1"/>
              </a:stretch>
            </a:blipFill>
          </p:spPr>
        </p:sp>
      </p:grpSp>
      <p:sp>
        <p:nvSpPr>
          <p:cNvPr name="TextBox 29" id="29"/>
          <p:cNvSpPr txBox="true"/>
          <p:nvPr/>
        </p:nvSpPr>
        <p:spPr>
          <a:xfrm rot="0">
            <a:off x="9443295" y="7162457"/>
            <a:ext cx="7652871" cy="351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9"/>
              </a:lnSpc>
            </a:pPr>
            <a:r>
              <a:rPr lang="en-US" sz="20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Purchase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9443295" y="7552420"/>
            <a:ext cx="7652871" cy="3550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18"/>
              </a:lnSpc>
            </a:pPr>
            <a:r>
              <a:rPr lang="en-US" sz="16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"I bought it"</a:t>
            </a:r>
          </a:p>
        </p:txBody>
      </p:sp>
      <p:grpSp>
        <p:nvGrpSpPr>
          <p:cNvPr name="Group 31" id="31"/>
          <p:cNvGrpSpPr/>
          <p:nvPr/>
        </p:nvGrpSpPr>
        <p:grpSpPr>
          <a:xfrm rot="0">
            <a:off x="992991" y="8618820"/>
            <a:ext cx="16315868" cy="707336"/>
            <a:chOff x="0" y="0"/>
            <a:chExt cx="21754490" cy="943115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21754464" cy="943102"/>
            </a:xfrm>
            <a:custGeom>
              <a:avLst/>
              <a:gdLst/>
              <a:ahLst/>
              <a:cxnLst/>
              <a:rect r="r" b="b" t="t" l="l"/>
              <a:pathLst>
                <a:path h="943102" w="21754464">
                  <a:moveTo>
                    <a:pt x="0" y="42545"/>
                  </a:moveTo>
                  <a:cubicBezTo>
                    <a:pt x="0" y="19050"/>
                    <a:pt x="19050" y="0"/>
                    <a:pt x="42545" y="0"/>
                  </a:cubicBezTo>
                  <a:lnTo>
                    <a:pt x="21711920" y="0"/>
                  </a:lnTo>
                  <a:cubicBezTo>
                    <a:pt x="21735414" y="0"/>
                    <a:pt x="21754464" y="19050"/>
                    <a:pt x="21754464" y="42545"/>
                  </a:cubicBezTo>
                  <a:lnTo>
                    <a:pt x="21754464" y="900557"/>
                  </a:lnTo>
                  <a:cubicBezTo>
                    <a:pt x="21754464" y="924052"/>
                    <a:pt x="21735414" y="943102"/>
                    <a:pt x="21711920" y="943102"/>
                  </a:cubicBezTo>
                  <a:lnTo>
                    <a:pt x="42545" y="943102"/>
                  </a:lnTo>
                  <a:cubicBezTo>
                    <a:pt x="19050" y="943102"/>
                    <a:pt x="0" y="924052"/>
                    <a:pt x="0" y="900557"/>
                  </a:cubicBezTo>
                  <a:close/>
                </a:path>
              </a:pathLst>
            </a:custGeom>
            <a:solidFill>
              <a:srgbClr val="ECE6DF"/>
            </a:solidFill>
          </p:spPr>
        </p:sp>
      </p:grpSp>
      <p:grpSp>
        <p:nvGrpSpPr>
          <p:cNvPr name="Group 33" id="33"/>
          <p:cNvGrpSpPr/>
          <p:nvPr/>
        </p:nvGrpSpPr>
        <p:grpSpPr>
          <a:xfrm rot="0">
            <a:off x="1205674" y="8908218"/>
            <a:ext cx="266005" cy="212693"/>
            <a:chOff x="0" y="0"/>
            <a:chExt cx="354673" cy="283591"/>
          </a:xfrm>
        </p:grpSpPr>
        <p:sp>
          <p:nvSpPr>
            <p:cNvPr name="Freeform 34" id="34" descr="preencoded.png"/>
            <p:cNvSpPr/>
            <p:nvPr/>
          </p:nvSpPr>
          <p:spPr>
            <a:xfrm flipH="false" flipV="false" rot="0">
              <a:off x="0" y="0"/>
              <a:ext cx="354711" cy="283591"/>
            </a:xfrm>
            <a:custGeom>
              <a:avLst/>
              <a:gdLst/>
              <a:ahLst/>
              <a:cxnLst/>
              <a:rect r="r" b="b" t="t" l="l"/>
              <a:pathLst>
                <a:path h="283591" w="354711">
                  <a:moveTo>
                    <a:pt x="0" y="0"/>
                  </a:moveTo>
                  <a:lnTo>
                    <a:pt x="354711" y="0"/>
                  </a:lnTo>
                  <a:lnTo>
                    <a:pt x="354711" y="283591"/>
                  </a:lnTo>
                  <a:lnTo>
                    <a:pt x="0" y="2835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-1365" r="10" b="-1365"/>
              </a:stretch>
            </a:blipFill>
          </p:spPr>
        </p:sp>
      </p:grpSp>
      <p:sp>
        <p:nvSpPr>
          <p:cNvPr name="TextBox 35" id="35"/>
          <p:cNvSpPr txBox="true"/>
          <p:nvPr/>
        </p:nvSpPr>
        <p:spPr>
          <a:xfrm rot="0">
            <a:off x="1684372" y="8774363"/>
            <a:ext cx="16326888" cy="3550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18"/>
              </a:lnSpc>
            </a:pPr>
            <a:r>
              <a:rPr lang="en-US" sz="165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Communications objectives should target a specific stage — not all stages at once.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92991" y="1137980"/>
            <a:ext cx="16315868" cy="9438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1"/>
              </a:lnSpc>
            </a:pPr>
            <a:r>
              <a:rPr lang="en-US" sz="5554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Advertising vs. Other IMC Tools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92991" y="2762498"/>
            <a:ext cx="7811795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Advertising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92991" y="3422818"/>
            <a:ext cx="7811795" cy="22087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394236" indent="-197118" lvl="1">
              <a:lnSpc>
                <a:spcPts val="3474"/>
              </a:lnSpc>
              <a:buFont typeface="Arial"/>
              <a:buChar char="•"/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Paid, non-personal mass communication</a:t>
            </a:r>
          </a:p>
          <a:p>
            <a:pPr algn="l" marL="394236" indent="-197118" lvl="1">
              <a:lnSpc>
                <a:spcPts val="3474"/>
              </a:lnSpc>
              <a:buFont typeface="Arial"/>
              <a:buChar char="•"/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Best for: awareness, image building, reach</a:t>
            </a:r>
          </a:p>
          <a:p>
            <a:pPr algn="l" marL="394236" indent="-197118" lvl="1">
              <a:lnSpc>
                <a:spcPts val="3474"/>
              </a:lnSpc>
              <a:buFont typeface="Arial"/>
              <a:buChar char="•"/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High cost per execution, low cost per contact</a:t>
            </a:r>
          </a:p>
          <a:p>
            <a:pPr algn="l" marL="394236" indent="-197118" lvl="1">
              <a:lnSpc>
                <a:spcPts val="3474"/>
              </a:lnSpc>
              <a:buFont typeface="Arial"/>
              <a:buChar char="•"/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Examples: TV, radio, print, digital display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506588" y="2762498"/>
            <a:ext cx="7811795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Other IMC Tools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506588" y="3422818"/>
            <a:ext cx="7811795" cy="41238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394236" indent="-197118" lvl="1">
              <a:lnSpc>
                <a:spcPts val="3474"/>
              </a:lnSpc>
              <a:buFont typeface="Arial"/>
              <a:buChar char="•"/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Public Relations: earned media, credibility, crisis management</a:t>
            </a:r>
          </a:p>
          <a:p>
            <a:pPr algn="l" marL="394236" indent="-197118" lvl="1">
              <a:lnSpc>
                <a:spcPts val="3474"/>
              </a:lnSpc>
              <a:buFont typeface="Arial"/>
              <a:buChar char="•"/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Sales Promotion: short-term incentives (coupons, contests, samples)</a:t>
            </a:r>
          </a:p>
          <a:p>
            <a:pPr algn="l" marL="394236" indent="-197118" lvl="1">
              <a:lnSpc>
                <a:spcPts val="3474"/>
              </a:lnSpc>
              <a:buFont typeface="Arial"/>
              <a:buChar char="•"/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Direct Marketing: personalized, measurable, one-to-one</a:t>
            </a:r>
          </a:p>
          <a:p>
            <a:pPr algn="l" marL="394236" indent="-197118" lvl="1">
              <a:lnSpc>
                <a:spcPts val="3474"/>
              </a:lnSpc>
              <a:buFont typeface="Arial"/>
              <a:buChar char="•"/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Personal Selling: highest persuasion, highest cost per contact</a:t>
            </a:r>
          </a:p>
          <a:p>
            <a:pPr algn="l" marL="394236" indent="-197118" lvl="1">
              <a:lnSpc>
                <a:spcPts val="3474"/>
              </a:lnSpc>
              <a:buFont typeface="Arial"/>
              <a:buChar char="•"/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Digital/Social: interactive, targeted, real-time feedback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992991" y="7965100"/>
            <a:ext cx="16315868" cy="1134808"/>
            <a:chOff x="0" y="0"/>
            <a:chExt cx="21754490" cy="1513078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1754464" cy="1513078"/>
            </a:xfrm>
            <a:custGeom>
              <a:avLst/>
              <a:gdLst/>
              <a:ahLst/>
              <a:cxnLst/>
              <a:rect r="r" b="b" t="t" l="l"/>
              <a:pathLst>
                <a:path h="1513078" w="21754464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21697696" y="0"/>
                  </a:lnTo>
                  <a:cubicBezTo>
                    <a:pt x="21729064" y="0"/>
                    <a:pt x="21754464" y="25400"/>
                    <a:pt x="21754464" y="56769"/>
                  </a:cubicBezTo>
                  <a:lnTo>
                    <a:pt x="21754464" y="1456309"/>
                  </a:lnTo>
                  <a:cubicBezTo>
                    <a:pt x="21754464" y="1487678"/>
                    <a:pt x="21729064" y="1513078"/>
                    <a:pt x="21697696" y="1513078"/>
                  </a:cubicBezTo>
                  <a:lnTo>
                    <a:pt x="56769" y="1513078"/>
                  </a:lnTo>
                  <a:cubicBezTo>
                    <a:pt x="25400" y="1513078"/>
                    <a:pt x="0" y="1487678"/>
                    <a:pt x="0" y="1456309"/>
                  </a:cubicBezTo>
                  <a:close/>
                </a:path>
              </a:pathLst>
            </a:custGeom>
            <a:solidFill>
              <a:srgbClr val="B6D6FC"/>
            </a:solid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1276721" y="8366960"/>
            <a:ext cx="354625" cy="283740"/>
            <a:chOff x="0" y="0"/>
            <a:chExt cx="472834" cy="378320"/>
          </a:xfrm>
        </p:grpSpPr>
        <p:sp>
          <p:nvSpPr>
            <p:cNvPr name="Freeform 14" id="14" descr="preencoded.png"/>
            <p:cNvSpPr/>
            <p:nvPr/>
          </p:nvSpPr>
          <p:spPr>
            <a:xfrm flipH="false" flipV="false" rot="0">
              <a:off x="0" y="0"/>
              <a:ext cx="472821" cy="378333"/>
            </a:xfrm>
            <a:custGeom>
              <a:avLst/>
              <a:gdLst/>
              <a:ahLst/>
              <a:cxnLst/>
              <a:rect r="r" b="b" t="t" l="l"/>
              <a:pathLst>
                <a:path h="378333" w="472821">
                  <a:moveTo>
                    <a:pt x="0" y="0"/>
                  </a:moveTo>
                  <a:lnTo>
                    <a:pt x="472821" y="0"/>
                  </a:lnTo>
                  <a:lnTo>
                    <a:pt x="472821" y="378333"/>
                  </a:lnTo>
                  <a:lnTo>
                    <a:pt x="0" y="3783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674" t="0" r="-676" b="3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1915077" y="8224495"/>
            <a:ext cx="16025136" cy="5492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The power of IMC is that each tool compensates for the weaknesses of the others.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92991" y="1535211"/>
            <a:ext cx="16315868" cy="8900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557"/>
              </a:lnSpc>
            </a:pPr>
            <a:r>
              <a:rPr lang="en-US" sz="5254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Digital &amp; Social Media in IMC</a:t>
            </a:r>
          </a:p>
        </p:txBody>
      </p:sp>
      <p:sp>
        <p:nvSpPr>
          <p:cNvPr name="Freeform 7" id="7" descr="preencoded.png"/>
          <p:cNvSpPr/>
          <p:nvPr/>
        </p:nvSpPr>
        <p:spPr>
          <a:xfrm flipH="false" flipV="false" rot="0">
            <a:off x="992991" y="2937339"/>
            <a:ext cx="673808" cy="673827"/>
          </a:xfrm>
          <a:custGeom>
            <a:avLst/>
            <a:gdLst/>
            <a:ahLst/>
            <a:cxnLst/>
            <a:rect r="r" b="b" t="t" l="l"/>
            <a:pathLst>
              <a:path h="673827" w="673808">
                <a:moveTo>
                  <a:pt x="0" y="0"/>
                </a:moveTo>
                <a:lnTo>
                  <a:pt x="673808" y="0"/>
                </a:lnTo>
                <a:lnTo>
                  <a:pt x="673808" y="673827"/>
                </a:lnTo>
                <a:lnTo>
                  <a:pt x="0" y="67382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1" t="0" r="-1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992991" y="3902669"/>
            <a:ext cx="7997819" cy="4496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62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Precision Targeting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92991" y="4429668"/>
            <a:ext cx="7997819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Reach specific audiences by behavior, interest, location, and device</a:t>
            </a:r>
          </a:p>
        </p:txBody>
      </p:sp>
      <p:sp>
        <p:nvSpPr>
          <p:cNvPr name="Freeform 10" id="10" descr="preencoded.png"/>
          <p:cNvSpPr/>
          <p:nvPr/>
        </p:nvSpPr>
        <p:spPr>
          <a:xfrm flipH="false" flipV="false" rot="0">
            <a:off x="9310888" y="2937339"/>
            <a:ext cx="673808" cy="673827"/>
          </a:xfrm>
          <a:custGeom>
            <a:avLst/>
            <a:gdLst/>
            <a:ahLst/>
            <a:cxnLst/>
            <a:rect r="r" b="b" t="t" l="l"/>
            <a:pathLst>
              <a:path h="673827" w="673808">
                <a:moveTo>
                  <a:pt x="0" y="0"/>
                </a:moveTo>
                <a:lnTo>
                  <a:pt x="673808" y="0"/>
                </a:lnTo>
                <a:lnTo>
                  <a:pt x="673808" y="673827"/>
                </a:lnTo>
                <a:lnTo>
                  <a:pt x="0" y="67382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705" t="0" r="-705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9310888" y="3902669"/>
            <a:ext cx="7997971" cy="4496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62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Real-Time Measurement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310888" y="4429668"/>
            <a:ext cx="7997971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Track impressions, clicks, conversions, and ROI instantly</a:t>
            </a:r>
          </a:p>
        </p:txBody>
      </p:sp>
      <p:sp>
        <p:nvSpPr>
          <p:cNvPr name="Freeform 13" id="13" descr="preencoded.png"/>
          <p:cNvSpPr/>
          <p:nvPr/>
        </p:nvSpPr>
        <p:spPr>
          <a:xfrm flipH="false" flipV="false" rot="0">
            <a:off x="992991" y="5438413"/>
            <a:ext cx="673808" cy="673827"/>
          </a:xfrm>
          <a:custGeom>
            <a:avLst/>
            <a:gdLst/>
            <a:ahLst/>
            <a:cxnLst/>
            <a:rect r="r" b="b" t="t" l="l"/>
            <a:pathLst>
              <a:path h="673827" w="673808">
                <a:moveTo>
                  <a:pt x="0" y="0"/>
                </a:moveTo>
                <a:lnTo>
                  <a:pt x="673808" y="0"/>
                </a:lnTo>
                <a:lnTo>
                  <a:pt x="673808" y="673827"/>
                </a:lnTo>
                <a:lnTo>
                  <a:pt x="0" y="67382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-6340" t="0" r="-6338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992991" y="6403743"/>
            <a:ext cx="7997819" cy="4496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62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Two-Way Engagement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992991" y="6930742"/>
            <a:ext cx="7997819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Consumers respond, share, and co-create brand content</a:t>
            </a:r>
          </a:p>
        </p:txBody>
      </p:sp>
      <p:sp>
        <p:nvSpPr>
          <p:cNvPr name="Freeform 16" id="16" descr="preencoded.png"/>
          <p:cNvSpPr/>
          <p:nvPr/>
        </p:nvSpPr>
        <p:spPr>
          <a:xfrm flipH="false" flipV="false" rot="0">
            <a:off x="9310888" y="5438413"/>
            <a:ext cx="673808" cy="673827"/>
          </a:xfrm>
          <a:custGeom>
            <a:avLst/>
            <a:gdLst/>
            <a:ahLst/>
            <a:cxnLst/>
            <a:rect r="r" b="b" t="t" l="l"/>
            <a:pathLst>
              <a:path h="673827" w="673808">
                <a:moveTo>
                  <a:pt x="0" y="0"/>
                </a:moveTo>
                <a:lnTo>
                  <a:pt x="673808" y="0"/>
                </a:lnTo>
                <a:lnTo>
                  <a:pt x="673808" y="673827"/>
                </a:lnTo>
                <a:lnTo>
                  <a:pt x="0" y="67382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-11266" r="0" b="-11266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9310888" y="6403743"/>
            <a:ext cx="7997971" cy="4496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62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Flexible Budgets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9310888" y="6930742"/>
            <a:ext cx="7997971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From $5 boosted posts to million-dollar programmatic campaigns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992991" y="7715469"/>
            <a:ext cx="38129" cy="996591"/>
            <a:chOff x="0" y="0"/>
            <a:chExt cx="50838" cy="1328788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50800" cy="1328801"/>
            </a:xfrm>
            <a:custGeom>
              <a:avLst/>
              <a:gdLst/>
              <a:ahLst/>
              <a:cxnLst/>
              <a:rect r="r" b="b" t="t" l="l"/>
              <a:pathLst>
                <a:path h="1328801" w="50800">
                  <a:moveTo>
                    <a:pt x="0" y="25400"/>
                  </a:moveTo>
                  <a:cubicBezTo>
                    <a:pt x="0" y="11430"/>
                    <a:pt x="11430" y="0"/>
                    <a:pt x="25400" y="0"/>
                  </a:cubicBezTo>
                  <a:cubicBezTo>
                    <a:pt x="39370" y="0"/>
                    <a:pt x="50800" y="11430"/>
                    <a:pt x="50800" y="25400"/>
                  </a:cubicBezTo>
                  <a:lnTo>
                    <a:pt x="50800" y="1303401"/>
                  </a:lnTo>
                  <a:cubicBezTo>
                    <a:pt x="50800" y="1317498"/>
                    <a:pt x="39370" y="1328801"/>
                    <a:pt x="25400" y="1328801"/>
                  </a:cubicBezTo>
                  <a:cubicBezTo>
                    <a:pt x="11430" y="1328801"/>
                    <a:pt x="0" y="1317371"/>
                    <a:pt x="0" y="1303401"/>
                  </a:cubicBezTo>
                  <a:close/>
                </a:path>
              </a:pathLst>
            </a:custGeom>
            <a:solidFill>
              <a:srgbClr val="D3C5B6"/>
            </a:solidFill>
          </p:spPr>
        </p:sp>
      </p:grpSp>
      <p:sp>
        <p:nvSpPr>
          <p:cNvPr name="TextBox 21" id="21"/>
          <p:cNvSpPr txBox="true"/>
          <p:nvPr/>
        </p:nvSpPr>
        <p:spPr>
          <a:xfrm rot="0">
            <a:off x="1397213" y="7927334"/>
            <a:ext cx="16826732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"Digital is the fastest-growing IMC component — but it works best when integrated with, not isolated from, traditional channels."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92991" y="919772"/>
            <a:ext cx="16315868" cy="8456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82"/>
              </a:lnSpc>
            </a:pPr>
            <a:r>
              <a:rPr lang="en-US" sz="4953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Evaluating IMC Effectiveness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992991" y="2225078"/>
            <a:ext cx="510721" cy="319192"/>
            <a:chOff x="0" y="0"/>
            <a:chExt cx="680961" cy="42559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80958" cy="425584"/>
            </a:xfrm>
            <a:custGeom>
              <a:avLst/>
              <a:gdLst/>
              <a:ahLst/>
              <a:cxnLst/>
              <a:rect r="r" b="b" t="t" l="l"/>
              <a:pathLst>
                <a:path h="425584" w="680958">
                  <a:moveTo>
                    <a:pt x="0" y="0"/>
                  </a:moveTo>
                  <a:lnTo>
                    <a:pt x="680958" y="0"/>
                  </a:lnTo>
                  <a:lnTo>
                    <a:pt x="680958" y="425584"/>
                  </a:lnTo>
                  <a:lnTo>
                    <a:pt x="0" y="425584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30187" t="0" r="-30188" b="-1"/>
              </a:stretch>
            </a:blipFill>
          </p:spPr>
        </p:sp>
        <p:sp>
          <p:nvSpPr>
            <p:cNvPr name="TextBox 9" id="9"/>
            <p:cNvSpPr txBox="true"/>
            <p:nvPr/>
          </p:nvSpPr>
          <p:spPr>
            <a:xfrm>
              <a:off x="0" y="-19050"/>
              <a:ext cx="680961" cy="44464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2341"/>
                </a:lnSpc>
              </a:pPr>
              <a:r>
                <a:rPr lang="en-US" sz="1951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01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92991" y="2630357"/>
            <a:ext cx="8042948" cy="28594"/>
            <a:chOff x="0" y="0"/>
            <a:chExt cx="10723931" cy="38125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0723880" cy="38100"/>
            </a:xfrm>
            <a:custGeom>
              <a:avLst/>
              <a:gdLst/>
              <a:ahLst/>
              <a:cxnLst/>
              <a:rect r="r" b="b" t="t" l="l"/>
              <a:pathLst>
                <a:path h="38100" w="10723880">
                  <a:moveTo>
                    <a:pt x="0" y="0"/>
                  </a:moveTo>
                  <a:lnTo>
                    <a:pt x="10723880" y="0"/>
                  </a:lnTo>
                  <a:lnTo>
                    <a:pt x="10723880" y="38100"/>
                  </a:lnTo>
                  <a:lnTo>
                    <a:pt x="0" y="38100"/>
                  </a:lnTo>
                  <a:close/>
                </a:path>
              </a:pathLst>
            </a:custGeom>
            <a:solidFill>
              <a:srgbClr val="D3C5B6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992991" y="2796149"/>
            <a:ext cx="8042948" cy="4179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91"/>
              </a:lnSpc>
            </a:pPr>
            <a:r>
              <a:rPr lang="en-US" sz="24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Set Benchmarks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92991" y="3275647"/>
            <a:ext cx="8042948" cy="4643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4"/>
              </a:lnSpc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Measure awareness, attitudes, or behavior before the campaign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9265758" y="2225078"/>
            <a:ext cx="510721" cy="319192"/>
            <a:chOff x="0" y="0"/>
            <a:chExt cx="680961" cy="42559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80958" cy="425584"/>
            </a:xfrm>
            <a:custGeom>
              <a:avLst/>
              <a:gdLst/>
              <a:ahLst/>
              <a:cxnLst/>
              <a:rect r="r" b="b" t="t" l="l"/>
              <a:pathLst>
                <a:path h="425584" w="680958">
                  <a:moveTo>
                    <a:pt x="0" y="0"/>
                  </a:moveTo>
                  <a:lnTo>
                    <a:pt x="680958" y="0"/>
                  </a:lnTo>
                  <a:lnTo>
                    <a:pt x="680958" y="425584"/>
                  </a:lnTo>
                  <a:lnTo>
                    <a:pt x="0" y="425584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30187" t="0" r="-30188" b="-1"/>
              </a:stretch>
            </a:blip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19050"/>
              <a:ext cx="680961" cy="44464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2341"/>
                </a:lnSpc>
              </a:pPr>
              <a:r>
                <a:rPr lang="en-US" sz="1951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02</a:t>
              </a: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9265758" y="2630357"/>
            <a:ext cx="8043100" cy="28594"/>
            <a:chOff x="0" y="0"/>
            <a:chExt cx="10724134" cy="38125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0724134" cy="38100"/>
            </a:xfrm>
            <a:custGeom>
              <a:avLst/>
              <a:gdLst/>
              <a:ahLst/>
              <a:cxnLst/>
              <a:rect r="r" b="b" t="t" l="l"/>
              <a:pathLst>
                <a:path h="38100" w="10724134">
                  <a:moveTo>
                    <a:pt x="0" y="0"/>
                  </a:moveTo>
                  <a:lnTo>
                    <a:pt x="10724134" y="0"/>
                  </a:lnTo>
                  <a:lnTo>
                    <a:pt x="10724134" y="38100"/>
                  </a:lnTo>
                  <a:lnTo>
                    <a:pt x="0" y="38100"/>
                  </a:lnTo>
                  <a:close/>
                </a:path>
              </a:pathLst>
            </a:custGeom>
            <a:solidFill>
              <a:srgbClr val="D3C5B6"/>
            </a:solid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9265758" y="2796149"/>
            <a:ext cx="8043100" cy="4179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91"/>
              </a:lnSpc>
            </a:pPr>
            <a:r>
              <a:rPr lang="en-US" sz="24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Run the Campaign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9265758" y="3275647"/>
            <a:ext cx="8043100" cy="4643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4"/>
              </a:lnSpc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Execute the IMC program across all channels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992991" y="4161206"/>
            <a:ext cx="510721" cy="319192"/>
            <a:chOff x="0" y="0"/>
            <a:chExt cx="680961" cy="42559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680958" cy="425584"/>
            </a:xfrm>
            <a:custGeom>
              <a:avLst/>
              <a:gdLst/>
              <a:ahLst/>
              <a:cxnLst/>
              <a:rect r="r" b="b" t="t" l="l"/>
              <a:pathLst>
                <a:path h="425584" w="680958">
                  <a:moveTo>
                    <a:pt x="0" y="0"/>
                  </a:moveTo>
                  <a:lnTo>
                    <a:pt x="680958" y="0"/>
                  </a:lnTo>
                  <a:lnTo>
                    <a:pt x="680958" y="425584"/>
                  </a:lnTo>
                  <a:lnTo>
                    <a:pt x="0" y="425584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30187" t="0" r="-30188" b="-1"/>
              </a:stretch>
            </a:blip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19050"/>
              <a:ext cx="680961" cy="44464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2341"/>
                </a:lnSpc>
              </a:pPr>
              <a:r>
                <a:rPr lang="en-US" sz="1951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03</a:t>
              </a: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992991" y="4566485"/>
            <a:ext cx="8042948" cy="28594"/>
            <a:chOff x="0" y="0"/>
            <a:chExt cx="10723931" cy="38125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10723880" cy="38100"/>
            </a:xfrm>
            <a:custGeom>
              <a:avLst/>
              <a:gdLst/>
              <a:ahLst/>
              <a:cxnLst/>
              <a:rect r="r" b="b" t="t" l="l"/>
              <a:pathLst>
                <a:path h="38100" w="10723880">
                  <a:moveTo>
                    <a:pt x="0" y="0"/>
                  </a:moveTo>
                  <a:lnTo>
                    <a:pt x="10723880" y="0"/>
                  </a:lnTo>
                  <a:lnTo>
                    <a:pt x="10723880" y="38100"/>
                  </a:lnTo>
                  <a:lnTo>
                    <a:pt x="0" y="38100"/>
                  </a:lnTo>
                  <a:close/>
                </a:path>
              </a:pathLst>
            </a:custGeom>
            <a:solidFill>
              <a:srgbClr val="D3C5B6"/>
            </a:solidFill>
          </p:spPr>
        </p:sp>
      </p:grpSp>
      <p:sp>
        <p:nvSpPr>
          <p:cNvPr name="TextBox 26" id="26"/>
          <p:cNvSpPr txBox="true"/>
          <p:nvPr/>
        </p:nvSpPr>
        <p:spPr>
          <a:xfrm rot="0">
            <a:off x="992991" y="4732277"/>
            <a:ext cx="8042948" cy="4179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91"/>
              </a:lnSpc>
            </a:pPr>
            <a:r>
              <a:rPr lang="en-US" sz="24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Post-Campaign Measurement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992991" y="5211775"/>
            <a:ext cx="8042948" cy="4643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4"/>
              </a:lnSpc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Re-measure the same metrics after the campaign</a:t>
            </a:r>
          </a:p>
        </p:txBody>
      </p:sp>
      <p:grpSp>
        <p:nvGrpSpPr>
          <p:cNvPr name="Group 28" id="28"/>
          <p:cNvGrpSpPr/>
          <p:nvPr/>
        </p:nvGrpSpPr>
        <p:grpSpPr>
          <a:xfrm rot="0">
            <a:off x="9265758" y="4161206"/>
            <a:ext cx="510721" cy="319192"/>
            <a:chOff x="0" y="0"/>
            <a:chExt cx="680961" cy="42559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680958" cy="425584"/>
            </a:xfrm>
            <a:custGeom>
              <a:avLst/>
              <a:gdLst/>
              <a:ahLst/>
              <a:cxnLst/>
              <a:rect r="r" b="b" t="t" l="l"/>
              <a:pathLst>
                <a:path h="425584" w="680958">
                  <a:moveTo>
                    <a:pt x="0" y="0"/>
                  </a:moveTo>
                  <a:lnTo>
                    <a:pt x="680958" y="0"/>
                  </a:lnTo>
                  <a:lnTo>
                    <a:pt x="680958" y="425584"/>
                  </a:lnTo>
                  <a:lnTo>
                    <a:pt x="0" y="425584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30187" t="0" r="-30188" b="-1"/>
              </a:stretch>
            </a:blipFill>
          </p:spPr>
        </p:sp>
        <p:sp>
          <p:nvSpPr>
            <p:cNvPr name="TextBox 30" id="30"/>
            <p:cNvSpPr txBox="true"/>
            <p:nvPr/>
          </p:nvSpPr>
          <p:spPr>
            <a:xfrm>
              <a:off x="0" y="-19050"/>
              <a:ext cx="680961" cy="44464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2341"/>
                </a:lnSpc>
              </a:pPr>
              <a:r>
                <a:rPr lang="en-US" sz="1951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04</a:t>
              </a:r>
            </a:p>
          </p:txBody>
        </p:sp>
      </p:grpSp>
      <p:grpSp>
        <p:nvGrpSpPr>
          <p:cNvPr name="Group 31" id="31"/>
          <p:cNvGrpSpPr/>
          <p:nvPr/>
        </p:nvGrpSpPr>
        <p:grpSpPr>
          <a:xfrm rot="0">
            <a:off x="9265758" y="4566485"/>
            <a:ext cx="8043100" cy="28594"/>
            <a:chOff x="0" y="0"/>
            <a:chExt cx="10724134" cy="38125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10724134" cy="38100"/>
            </a:xfrm>
            <a:custGeom>
              <a:avLst/>
              <a:gdLst/>
              <a:ahLst/>
              <a:cxnLst/>
              <a:rect r="r" b="b" t="t" l="l"/>
              <a:pathLst>
                <a:path h="38100" w="10724134">
                  <a:moveTo>
                    <a:pt x="0" y="0"/>
                  </a:moveTo>
                  <a:lnTo>
                    <a:pt x="10724134" y="0"/>
                  </a:lnTo>
                  <a:lnTo>
                    <a:pt x="10724134" y="38100"/>
                  </a:lnTo>
                  <a:lnTo>
                    <a:pt x="0" y="38100"/>
                  </a:lnTo>
                  <a:close/>
                </a:path>
              </a:pathLst>
            </a:custGeom>
            <a:solidFill>
              <a:srgbClr val="D3C5B6"/>
            </a:solidFill>
          </p:spPr>
        </p:sp>
      </p:grpSp>
      <p:sp>
        <p:nvSpPr>
          <p:cNvPr name="TextBox 33" id="33"/>
          <p:cNvSpPr txBox="true"/>
          <p:nvPr/>
        </p:nvSpPr>
        <p:spPr>
          <a:xfrm rot="0">
            <a:off x="9265758" y="4732277"/>
            <a:ext cx="8043100" cy="4179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91"/>
              </a:lnSpc>
            </a:pPr>
            <a:r>
              <a:rPr lang="en-US" sz="24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Analyze &amp; Adjust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9265758" y="5211775"/>
            <a:ext cx="8043100" cy="4643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4"/>
              </a:lnSpc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Compare results to objectives; optimize for next cycle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992991" y="6336859"/>
            <a:ext cx="7846495" cy="4179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91"/>
              </a:lnSpc>
            </a:pPr>
            <a:r>
              <a:rPr lang="en-US" sz="2476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Metrics to Track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992991" y="6908406"/>
            <a:ext cx="7846495" cy="23386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353453" indent="-176727" lvl="1">
              <a:lnSpc>
                <a:spcPts val="2974"/>
              </a:lnSpc>
              <a:buFont typeface="Arial"/>
              <a:buChar char="•"/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Brand awareness (unaided &amp; aided)</a:t>
            </a:r>
          </a:p>
          <a:p>
            <a:pPr algn="l" marL="353453" indent="-176727" lvl="1">
              <a:lnSpc>
                <a:spcPts val="2974"/>
              </a:lnSpc>
              <a:buFont typeface="Arial"/>
              <a:buChar char="•"/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Message recall</a:t>
            </a:r>
          </a:p>
          <a:p>
            <a:pPr algn="l" marL="353453" indent="-176727" lvl="1">
              <a:lnSpc>
                <a:spcPts val="2974"/>
              </a:lnSpc>
              <a:buFont typeface="Arial"/>
              <a:buChar char="•"/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Attitude shift</a:t>
            </a:r>
          </a:p>
          <a:p>
            <a:pPr algn="l" marL="353453" indent="-176727" lvl="1">
              <a:lnSpc>
                <a:spcPts val="2974"/>
              </a:lnSpc>
              <a:buFont typeface="Arial"/>
              <a:buChar char="•"/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Purchase intent</a:t>
            </a:r>
          </a:p>
          <a:p>
            <a:pPr algn="l" marL="353453" indent="-176727" lvl="1">
              <a:lnSpc>
                <a:spcPts val="2974"/>
              </a:lnSpc>
              <a:buFont typeface="Arial"/>
              <a:buChar char="•"/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Sales lift (where attributable)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9471889" y="6336859"/>
            <a:ext cx="7846495" cy="4179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91"/>
              </a:lnSpc>
            </a:pPr>
            <a:r>
              <a:rPr lang="en-US" sz="2476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Common Evaluation Tools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9471889" y="6908406"/>
            <a:ext cx="7846495" cy="23386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353453" indent="-176727" lvl="1">
              <a:lnSpc>
                <a:spcPts val="2974"/>
              </a:lnSpc>
              <a:buFont typeface="Arial"/>
              <a:buChar char="•"/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Pre/post surveys</a:t>
            </a:r>
          </a:p>
          <a:p>
            <a:pPr algn="l" marL="353453" indent="-176727" lvl="1">
              <a:lnSpc>
                <a:spcPts val="2974"/>
              </a:lnSpc>
              <a:buFont typeface="Arial"/>
              <a:buChar char="•"/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Brand tracking studies</a:t>
            </a:r>
          </a:p>
          <a:p>
            <a:pPr algn="l" marL="353453" indent="-176727" lvl="1">
              <a:lnSpc>
                <a:spcPts val="2974"/>
              </a:lnSpc>
              <a:buFont typeface="Arial"/>
              <a:buChar char="•"/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Digital analytics dashboards</a:t>
            </a:r>
          </a:p>
          <a:p>
            <a:pPr algn="l" marL="353453" indent="-176727" lvl="1">
              <a:lnSpc>
                <a:spcPts val="2974"/>
              </a:lnSpc>
              <a:buFont typeface="Arial"/>
              <a:buChar char="•"/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Sales data analysis</a:t>
            </a:r>
          </a:p>
          <a:p>
            <a:pPr algn="l" marL="353453" indent="-176727" lvl="1">
              <a:lnSpc>
                <a:spcPts val="2974"/>
              </a:lnSpc>
              <a:buFont typeface="Arial"/>
              <a:buChar char="•"/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Social listening tools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92991" y="980684"/>
            <a:ext cx="16315868" cy="8900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557"/>
              </a:lnSpc>
            </a:pPr>
            <a:r>
              <a:rPr lang="en-US" sz="5254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Brand Positioning Maps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92991" y="2409092"/>
            <a:ext cx="7829074" cy="9171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A positioning map is a visual tool that plots brands on two axes based on consumer perceptions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92991" y="3480445"/>
            <a:ext cx="7829074" cy="23575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380642" indent="-190321" lvl="1">
              <a:lnSpc>
                <a:spcPts val="3278"/>
              </a:lnSpc>
              <a:buFont typeface="Arial"/>
              <a:buChar char="•"/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Axes represent key attributes (e.g., price vs. quality, traditional vs. innovative)</a:t>
            </a:r>
          </a:p>
          <a:p>
            <a:pPr algn="l" marL="380642" indent="-190321" lvl="1">
              <a:lnSpc>
                <a:spcPts val="3278"/>
              </a:lnSpc>
              <a:buFont typeface="Arial"/>
              <a:buChar char="•"/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Reveals gaps in the market where no brand currently competes</a:t>
            </a:r>
          </a:p>
          <a:p>
            <a:pPr algn="l" marL="380642" indent="-190321" lvl="1">
              <a:lnSpc>
                <a:spcPts val="3278"/>
              </a:lnSpc>
              <a:buFont typeface="Arial"/>
              <a:buChar char="•"/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Helps identify where repositioning may be needed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489310" y="2482329"/>
            <a:ext cx="7829074" cy="4496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627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Example: Fast Food Positioning Map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489310" y="3111808"/>
            <a:ext cx="8744160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A simple table showing 4 brands and their perceived positions: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9484547" y="3891772"/>
            <a:ext cx="7838599" cy="3761889"/>
            <a:chOff x="0" y="0"/>
            <a:chExt cx="10451465" cy="5015852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0451465" cy="5015865"/>
            </a:xfrm>
            <a:custGeom>
              <a:avLst/>
              <a:gdLst/>
              <a:ahLst/>
              <a:cxnLst/>
              <a:rect r="r" b="b" t="t" l="l"/>
              <a:pathLst>
                <a:path h="5015865" w="10451465">
                  <a:moveTo>
                    <a:pt x="0" y="54102"/>
                  </a:moveTo>
                  <a:cubicBezTo>
                    <a:pt x="0" y="24257"/>
                    <a:pt x="24257" y="0"/>
                    <a:pt x="54102" y="0"/>
                  </a:cubicBezTo>
                  <a:lnTo>
                    <a:pt x="10397363" y="0"/>
                  </a:lnTo>
                  <a:cubicBezTo>
                    <a:pt x="10427208" y="0"/>
                    <a:pt x="10451465" y="24257"/>
                    <a:pt x="10451465" y="54102"/>
                  </a:cubicBezTo>
                  <a:lnTo>
                    <a:pt x="10451465" y="4961763"/>
                  </a:lnTo>
                  <a:cubicBezTo>
                    <a:pt x="10451465" y="4991608"/>
                    <a:pt x="10427208" y="5015865"/>
                    <a:pt x="10397363" y="5015865"/>
                  </a:cubicBezTo>
                  <a:lnTo>
                    <a:pt x="54102" y="5015865"/>
                  </a:lnTo>
                  <a:cubicBezTo>
                    <a:pt x="24257" y="5015865"/>
                    <a:pt x="0" y="4991608"/>
                    <a:pt x="0" y="4961763"/>
                  </a:cubicBez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1575" t="0" r="-11575" b="0"/>
              </a:stretch>
            </a:blipFill>
            <a:ln w="9532" cap="sq">
              <a:solidFill>
                <a:srgbClr val="000000"/>
              </a:solidFill>
              <a:prstDash val="solid"/>
              <a:miter/>
            </a:ln>
          </p:spPr>
        </p:sp>
      </p:grpSp>
      <p:grpSp>
        <p:nvGrpSpPr>
          <p:cNvPr name="Group 13" id="13"/>
          <p:cNvGrpSpPr/>
          <p:nvPr/>
        </p:nvGrpSpPr>
        <p:grpSpPr>
          <a:xfrm rot="0">
            <a:off x="9498844" y="3906069"/>
            <a:ext cx="7809109" cy="746655"/>
            <a:chOff x="0" y="0"/>
            <a:chExt cx="10412146" cy="99554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412095" cy="995553"/>
            </a:xfrm>
            <a:custGeom>
              <a:avLst/>
              <a:gdLst/>
              <a:ahLst/>
              <a:cxnLst/>
              <a:rect r="r" b="b" t="t" l="l"/>
              <a:pathLst>
                <a:path h="995553" w="10412095">
                  <a:moveTo>
                    <a:pt x="0" y="0"/>
                  </a:moveTo>
                  <a:lnTo>
                    <a:pt x="10412095" y="0"/>
                  </a:lnTo>
                  <a:lnTo>
                    <a:pt x="10412095" y="995553"/>
                  </a:lnTo>
                  <a:lnTo>
                    <a:pt x="0" y="995553"/>
                  </a:lnTo>
                  <a:close/>
                </a:path>
              </a:pathLst>
            </a:custGeom>
            <a:solidFill>
              <a:srgbClr val="FFFFFF">
                <a:alpha val="0"/>
              </a:srgbClr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9769173" y="3992966"/>
            <a:ext cx="2974200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Brand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2376680" y="3992966"/>
            <a:ext cx="2969428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Price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4979415" y="3992966"/>
            <a:ext cx="2974200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Quality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9498844" y="4652724"/>
            <a:ext cx="7809109" cy="746655"/>
            <a:chOff x="0" y="0"/>
            <a:chExt cx="10412146" cy="99554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0412095" cy="995553"/>
            </a:xfrm>
            <a:custGeom>
              <a:avLst/>
              <a:gdLst/>
              <a:ahLst/>
              <a:cxnLst/>
              <a:rect r="r" b="b" t="t" l="l"/>
              <a:pathLst>
                <a:path h="995553" w="10412095">
                  <a:moveTo>
                    <a:pt x="0" y="0"/>
                  </a:moveTo>
                  <a:lnTo>
                    <a:pt x="10412095" y="0"/>
                  </a:lnTo>
                  <a:lnTo>
                    <a:pt x="10412095" y="995553"/>
                  </a:lnTo>
                  <a:lnTo>
                    <a:pt x="0" y="99555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9769173" y="4739621"/>
            <a:ext cx="2974200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McDonald's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2376680" y="4739621"/>
            <a:ext cx="2969428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Low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4979415" y="4739621"/>
            <a:ext cx="2974200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Medium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9498844" y="5399389"/>
            <a:ext cx="7809109" cy="746655"/>
            <a:chOff x="0" y="0"/>
            <a:chExt cx="10412146" cy="99554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10412095" cy="995553"/>
            </a:xfrm>
            <a:custGeom>
              <a:avLst/>
              <a:gdLst/>
              <a:ahLst/>
              <a:cxnLst/>
              <a:rect r="r" b="b" t="t" l="l"/>
              <a:pathLst>
                <a:path h="995553" w="10412095">
                  <a:moveTo>
                    <a:pt x="0" y="0"/>
                  </a:moveTo>
                  <a:lnTo>
                    <a:pt x="10412095" y="0"/>
                  </a:lnTo>
                  <a:lnTo>
                    <a:pt x="10412095" y="995553"/>
                  </a:lnTo>
                  <a:lnTo>
                    <a:pt x="0" y="995553"/>
                  </a:lnTo>
                  <a:close/>
                </a:path>
              </a:pathLst>
            </a:custGeom>
            <a:solidFill>
              <a:srgbClr val="FFFFFF">
                <a:alpha val="0"/>
              </a:srgbClr>
            </a:solidFill>
          </p:spPr>
        </p:sp>
      </p:grpSp>
      <p:sp>
        <p:nvSpPr>
          <p:cNvPr name="TextBox 25" id="25"/>
          <p:cNvSpPr txBox="true"/>
          <p:nvPr/>
        </p:nvSpPr>
        <p:spPr>
          <a:xfrm rot="0">
            <a:off x="9769173" y="5486276"/>
            <a:ext cx="2974200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Chipotle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2376680" y="5486276"/>
            <a:ext cx="2969428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Medium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4979415" y="5486276"/>
            <a:ext cx="2974200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High</a:t>
            </a:r>
          </a:p>
        </p:txBody>
      </p:sp>
      <p:grpSp>
        <p:nvGrpSpPr>
          <p:cNvPr name="Group 28" id="28"/>
          <p:cNvGrpSpPr/>
          <p:nvPr/>
        </p:nvGrpSpPr>
        <p:grpSpPr>
          <a:xfrm rot="0">
            <a:off x="9498844" y="6146044"/>
            <a:ext cx="7809109" cy="746655"/>
            <a:chOff x="0" y="0"/>
            <a:chExt cx="10412146" cy="99554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10412095" cy="995553"/>
            </a:xfrm>
            <a:custGeom>
              <a:avLst/>
              <a:gdLst/>
              <a:ahLst/>
              <a:cxnLst/>
              <a:rect r="r" b="b" t="t" l="l"/>
              <a:pathLst>
                <a:path h="995553" w="10412095">
                  <a:moveTo>
                    <a:pt x="0" y="0"/>
                  </a:moveTo>
                  <a:lnTo>
                    <a:pt x="10412095" y="0"/>
                  </a:lnTo>
                  <a:lnTo>
                    <a:pt x="10412095" y="995553"/>
                  </a:lnTo>
                  <a:lnTo>
                    <a:pt x="0" y="99555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sp>
        <p:nvSpPr>
          <p:cNvPr name="TextBox 30" id="30"/>
          <p:cNvSpPr txBox="true"/>
          <p:nvPr/>
        </p:nvSpPr>
        <p:spPr>
          <a:xfrm rot="0">
            <a:off x="9769173" y="6232941"/>
            <a:ext cx="2974200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Subway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12376680" y="6232941"/>
            <a:ext cx="2969428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Low-Med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4979415" y="6232941"/>
            <a:ext cx="2974200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Medium</a:t>
            </a:r>
          </a:p>
        </p:txBody>
      </p:sp>
      <p:grpSp>
        <p:nvGrpSpPr>
          <p:cNvPr name="Group 33" id="33"/>
          <p:cNvGrpSpPr/>
          <p:nvPr/>
        </p:nvGrpSpPr>
        <p:grpSpPr>
          <a:xfrm rot="0">
            <a:off x="9498844" y="6892700"/>
            <a:ext cx="7809109" cy="746655"/>
            <a:chOff x="0" y="0"/>
            <a:chExt cx="10412146" cy="99554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10412095" cy="995553"/>
            </a:xfrm>
            <a:custGeom>
              <a:avLst/>
              <a:gdLst/>
              <a:ahLst/>
              <a:cxnLst/>
              <a:rect r="r" b="b" t="t" l="l"/>
              <a:pathLst>
                <a:path h="995553" w="10412095">
                  <a:moveTo>
                    <a:pt x="0" y="0"/>
                  </a:moveTo>
                  <a:lnTo>
                    <a:pt x="10412095" y="0"/>
                  </a:lnTo>
                  <a:lnTo>
                    <a:pt x="10412095" y="995553"/>
                  </a:lnTo>
                  <a:lnTo>
                    <a:pt x="0" y="995553"/>
                  </a:lnTo>
                  <a:close/>
                </a:path>
              </a:pathLst>
            </a:custGeom>
            <a:solidFill>
              <a:srgbClr val="FFFFFF">
                <a:alpha val="0"/>
              </a:srgbClr>
            </a:solidFill>
          </p:spPr>
        </p:sp>
      </p:grpSp>
      <p:sp>
        <p:nvSpPr>
          <p:cNvPr name="TextBox 35" id="35"/>
          <p:cNvSpPr txBox="true"/>
          <p:nvPr/>
        </p:nvSpPr>
        <p:spPr>
          <a:xfrm rot="0">
            <a:off x="9769173" y="6979596"/>
            <a:ext cx="2974200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Five Guys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12376680" y="6979596"/>
            <a:ext cx="2969428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High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14979415" y="6979596"/>
            <a:ext cx="2974200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High</a:t>
            </a:r>
          </a:p>
        </p:txBody>
      </p:sp>
      <p:grpSp>
        <p:nvGrpSpPr>
          <p:cNvPr name="Group 38" id="38"/>
          <p:cNvGrpSpPr/>
          <p:nvPr/>
        </p:nvGrpSpPr>
        <p:grpSpPr>
          <a:xfrm rot="0">
            <a:off x="992991" y="8225009"/>
            <a:ext cx="16315868" cy="1041568"/>
            <a:chOff x="0" y="0"/>
            <a:chExt cx="21754490" cy="1388758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21754592" cy="1388872"/>
            </a:xfrm>
            <a:custGeom>
              <a:avLst/>
              <a:gdLst/>
              <a:ahLst/>
              <a:cxnLst/>
              <a:rect r="r" b="b" t="t" l="l"/>
              <a:pathLst>
                <a:path h="1388872" w="21754592">
                  <a:moveTo>
                    <a:pt x="0" y="53975"/>
                  </a:moveTo>
                  <a:cubicBezTo>
                    <a:pt x="0" y="24130"/>
                    <a:pt x="24130" y="0"/>
                    <a:pt x="53975" y="0"/>
                  </a:cubicBezTo>
                  <a:lnTo>
                    <a:pt x="21700617" y="0"/>
                  </a:lnTo>
                  <a:cubicBezTo>
                    <a:pt x="21730334" y="0"/>
                    <a:pt x="21754592" y="24130"/>
                    <a:pt x="21754592" y="53975"/>
                  </a:cubicBezTo>
                  <a:lnTo>
                    <a:pt x="21754592" y="1334897"/>
                  </a:lnTo>
                  <a:cubicBezTo>
                    <a:pt x="21754592" y="1364615"/>
                    <a:pt x="21730461" y="1388872"/>
                    <a:pt x="21700617" y="1388872"/>
                  </a:cubicBezTo>
                  <a:lnTo>
                    <a:pt x="53975" y="1388872"/>
                  </a:lnTo>
                  <a:cubicBezTo>
                    <a:pt x="24257" y="1388872"/>
                    <a:pt x="0" y="1364742"/>
                    <a:pt x="0" y="1334897"/>
                  </a:cubicBezTo>
                  <a:close/>
                </a:path>
              </a:pathLst>
            </a:custGeom>
            <a:solidFill>
              <a:srgbClr val="B6D6FC"/>
            </a:solidFill>
          </p:spPr>
        </p:sp>
      </p:grpSp>
      <p:grpSp>
        <p:nvGrpSpPr>
          <p:cNvPr name="Group 40" id="40"/>
          <p:cNvGrpSpPr/>
          <p:nvPr/>
        </p:nvGrpSpPr>
        <p:grpSpPr>
          <a:xfrm rot="0">
            <a:off x="1262424" y="8602437"/>
            <a:ext cx="336899" cy="269443"/>
            <a:chOff x="0" y="0"/>
            <a:chExt cx="449199" cy="359258"/>
          </a:xfrm>
        </p:grpSpPr>
        <p:sp>
          <p:nvSpPr>
            <p:cNvPr name="Freeform 41" id="41" descr="preencoded.png"/>
            <p:cNvSpPr/>
            <p:nvPr/>
          </p:nvSpPr>
          <p:spPr>
            <a:xfrm flipH="false" flipV="false" rot="0">
              <a:off x="0" y="0"/>
              <a:ext cx="449199" cy="359283"/>
            </a:xfrm>
            <a:custGeom>
              <a:avLst/>
              <a:gdLst/>
              <a:ahLst/>
              <a:cxnLst/>
              <a:rect r="r" b="b" t="t" l="l"/>
              <a:pathLst>
                <a:path h="359283" w="449199">
                  <a:moveTo>
                    <a:pt x="0" y="0"/>
                  </a:moveTo>
                  <a:lnTo>
                    <a:pt x="449199" y="0"/>
                  </a:lnTo>
                  <a:lnTo>
                    <a:pt x="449199" y="359283"/>
                  </a:lnTo>
                  <a:lnTo>
                    <a:pt x="0" y="3592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-364" r="0" b="-353"/>
              </a:stretch>
            </a:blipFill>
          </p:spPr>
        </p:sp>
      </p:grpSp>
      <p:sp>
        <p:nvSpPr>
          <p:cNvPr name="TextBox 42" id="42"/>
          <p:cNvSpPr txBox="true"/>
          <p:nvPr/>
        </p:nvSpPr>
        <p:spPr>
          <a:xfrm rot="0">
            <a:off x="1868757" y="8472173"/>
            <a:ext cx="16085753" cy="496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8"/>
              </a:lnSpc>
            </a:pPr>
            <a:r>
              <a:rPr lang="en-US" sz="210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Positioning maps are built from consumer perception data — not from what the company believes about itself.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92991" y="1003183"/>
            <a:ext cx="16315868" cy="8456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82"/>
              </a:lnSpc>
            </a:pPr>
            <a:r>
              <a:rPr lang="en-US" sz="4953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IMC in Practice — Case Study: Nike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92991" y="2404281"/>
            <a:ext cx="7846495" cy="4179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91"/>
              </a:lnSpc>
            </a:pPr>
            <a:r>
              <a:rPr lang="en-US" sz="2476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The IMC Challenge: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92991" y="2975820"/>
            <a:ext cx="7846495" cy="1240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4"/>
              </a:lnSpc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Nike needed to maintain global brand dominance while staying relevant to younger, digitally-native consumers who are skeptical of traditional advertising.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92991" y="4427239"/>
            <a:ext cx="7846495" cy="4179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91"/>
              </a:lnSpc>
            </a:pPr>
            <a:r>
              <a:rPr lang="en-US" sz="2476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The Strategy: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92991" y="4998787"/>
            <a:ext cx="7846495" cy="25659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353453" indent="-176727" lvl="1">
              <a:lnSpc>
                <a:spcPts val="2974"/>
              </a:lnSpc>
              <a:buFont typeface="Arial"/>
              <a:buChar char="•"/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Positioned on: Inspiration &amp; athletic achievement (cultural symbol + user positioning)</a:t>
            </a:r>
          </a:p>
          <a:p>
            <a:pPr algn="l" marL="353453" indent="-176727" lvl="1">
              <a:lnSpc>
                <a:spcPts val="2974"/>
              </a:lnSpc>
              <a:buFont typeface="Arial"/>
              <a:buChar char="•"/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Target segments: Athletes of all levels (usage), Gen Z &amp; Millennials (generational), aspirational achievers (psychographic)</a:t>
            </a:r>
          </a:p>
          <a:p>
            <a:pPr algn="l" marL="353453" indent="-176727" lvl="1">
              <a:lnSpc>
                <a:spcPts val="2974"/>
              </a:lnSpc>
              <a:buFont typeface="Arial"/>
              <a:buChar char="•"/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Objective: Maintain brand preference and drive digital engagement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9471889" y="2404281"/>
            <a:ext cx="7846495" cy="4179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91"/>
              </a:lnSpc>
            </a:pPr>
            <a:r>
              <a:rPr lang="en-US" sz="2476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The IMC Mix: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471889" y="2975820"/>
            <a:ext cx="7846495" cy="35031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353453" indent="-176727" lvl="1">
              <a:lnSpc>
                <a:spcPts val="2974"/>
              </a:lnSpc>
              <a:buFont typeface="Arial"/>
              <a:buChar char="•"/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Advertising: High-impact TV &amp; digital video ("Just Do It" campaigns)</a:t>
            </a:r>
          </a:p>
          <a:p>
            <a:pPr algn="l" marL="353453" indent="-176727" lvl="1">
              <a:lnSpc>
                <a:spcPts val="2974"/>
              </a:lnSpc>
              <a:buFont typeface="Arial"/>
              <a:buChar char="•"/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Social Media: Nike Run Club app, athlete partnerships, UGC campaigns</a:t>
            </a:r>
          </a:p>
          <a:p>
            <a:pPr algn="l" marL="353453" indent="-176727" lvl="1">
              <a:lnSpc>
                <a:spcPts val="2974"/>
              </a:lnSpc>
              <a:buFont typeface="Arial"/>
              <a:buChar char="•"/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PR: Cause marketing (Colin Kaepernick campaign — high risk, high reward)</a:t>
            </a:r>
          </a:p>
          <a:p>
            <a:pPr algn="l" marL="353453" indent="-176727" lvl="1">
              <a:lnSpc>
                <a:spcPts val="2974"/>
              </a:lnSpc>
              <a:buFont typeface="Arial"/>
              <a:buChar char="•"/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Direct: Nike app, SNKRS app, personalized email</a:t>
            </a:r>
          </a:p>
          <a:p>
            <a:pPr algn="l" marL="353453" indent="-176727" lvl="1">
              <a:lnSpc>
                <a:spcPts val="2974"/>
              </a:lnSpc>
              <a:buFont typeface="Arial"/>
              <a:buChar char="•"/>
            </a:pPr>
            <a:r>
              <a:rPr lang="en-US" sz="1951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Sponsorship: Major sports events, athlete endorsements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992991" y="7903740"/>
            <a:ext cx="16315868" cy="1340348"/>
            <a:chOff x="0" y="0"/>
            <a:chExt cx="21754490" cy="1787131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1754466" cy="1787144"/>
            </a:xfrm>
            <a:custGeom>
              <a:avLst/>
              <a:gdLst/>
              <a:ahLst/>
              <a:cxnLst/>
              <a:rect r="r" b="b" t="t" l="l"/>
              <a:pathLst>
                <a:path h="1787144" w="21754466">
                  <a:moveTo>
                    <a:pt x="0" y="51054"/>
                  </a:moveTo>
                  <a:cubicBezTo>
                    <a:pt x="0" y="22860"/>
                    <a:pt x="22860" y="0"/>
                    <a:pt x="51054" y="0"/>
                  </a:cubicBezTo>
                  <a:lnTo>
                    <a:pt x="21703412" y="0"/>
                  </a:lnTo>
                  <a:cubicBezTo>
                    <a:pt x="21731605" y="0"/>
                    <a:pt x="21754466" y="22860"/>
                    <a:pt x="21754466" y="51054"/>
                  </a:cubicBezTo>
                  <a:lnTo>
                    <a:pt x="21754466" y="1736090"/>
                  </a:lnTo>
                  <a:cubicBezTo>
                    <a:pt x="21754466" y="1764284"/>
                    <a:pt x="21731605" y="1787144"/>
                    <a:pt x="21703412" y="1787144"/>
                  </a:cubicBezTo>
                  <a:lnTo>
                    <a:pt x="51054" y="1787144"/>
                  </a:lnTo>
                  <a:cubicBezTo>
                    <a:pt x="22860" y="1787144"/>
                    <a:pt x="0" y="1764284"/>
                    <a:pt x="0" y="1736090"/>
                  </a:cubicBezTo>
                  <a:close/>
                </a:path>
              </a:pathLst>
            </a:custGeom>
            <a:solidFill>
              <a:srgbClr val="B6D6FC"/>
            </a:solid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1248270" y="8256737"/>
            <a:ext cx="319183" cy="255289"/>
            <a:chOff x="0" y="0"/>
            <a:chExt cx="425577" cy="340385"/>
          </a:xfrm>
        </p:grpSpPr>
        <p:sp>
          <p:nvSpPr>
            <p:cNvPr name="Freeform 16" id="16" descr="preencoded.png"/>
            <p:cNvSpPr/>
            <p:nvPr/>
          </p:nvSpPr>
          <p:spPr>
            <a:xfrm flipH="false" flipV="false" rot="0">
              <a:off x="0" y="0"/>
              <a:ext cx="425577" cy="340360"/>
            </a:xfrm>
            <a:custGeom>
              <a:avLst/>
              <a:gdLst/>
              <a:ahLst/>
              <a:cxnLst/>
              <a:rect r="r" b="b" t="t" l="l"/>
              <a:pathLst>
                <a:path h="340360" w="425577">
                  <a:moveTo>
                    <a:pt x="0" y="0"/>
                  </a:moveTo>
                  <a:lnTo>
                    <a:pt x="425577" y="0"/>
                  </a:lnTo>
                  <a:lnTo>
                    <a:pt x="425577" y="340360"/>
                  </a:lnTo>
                  <a:lnTo>
                    <a:pt x="0" y="3403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61" t="0" r="-358" b="-7"/>
              </a:stretch>
            </a:blip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1822742" y="8121110"/>
            <a:ext cx="15230827" cy="8524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4"/>
              </a:lnSpc>
            </a:pPr>
            <a:r>
              <a:rPr lang="en-US" sz="195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Nike's IMC works because every element — from a tweet to a Super Bowl ad — reinforces the same positioning: inspiration for every athlete.</a:t>
            </a:r>
          </a:p>
        </p:txBody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11438649" y="0"/>
            <a:ext cx="6863191" cy="10295039"/>
            <a:chOff x="0" y="0"/>
            <a:chExt cx="9150922" cy="13726719"/>
          </a:xfrm>
        </p:grpSpPr>
        <p:sp>
          <p:nvSpPr>
            <p:cNvPr name="Freeform 7" id="7" descr="preencoded.png"/>
            <p:cNvSpPr/>
            <p:nvPr/>
          </p:nvSpPr>
          <p:spPr>
            <a:xfrm flipH="false" flipV="false" rot="0">
              <a:off x="0" y="0"/>
              <a:ext cx="9150858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9150858">
                  <a:moveTo>
                    <a:pt x="0" y="0"/>
                  </a:moveTo>
                  <a:lnTo>
                    <a:pt x="9150858" y="0"/>
                  </a:lnTo>
                  <a:lnTo>
                    <a:pt x="9150858" y="13726668"/>
                  </a:lnTo>
                  <a:lnTo>
                    <a:pt x="0" y="137266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" t="0" r="-1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992991" y="1341130"/>
            <a:ext cx="9452677" cy="747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26"/>
              </a:lnSpc>
            </a:pPr>
            <a:r>
              <a:rPr lang="en-US" sz="4428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Common IMC Planning Mistakes</a:t>
            </a:r>
          </a:p>
        </p:txBody>
      </p:sp>
      <p:sp>
        <p:nvSpPr>
          <p:cNvPr name="Freeform 9" id="9" descr="preencoded.png"/>
          <p:cNvSpPr/>
          <p:nvPr/>
        </p:nvSpPr>
        <p:spPr>
          <a:xfrm flipH="false" flipV="false" rot="0">
            <a:off x="992991" y="2360771"/>
            <a:ext cx="4635484" cy="1955044"/>
          </a:xfrm>
          <a:custGeom>
            <a:avLst/>
            <a:gdLst/>
            <a:ahLst/>
            <a:cxnLst/>
            <a:rect r="r" b="b" t="t" l="l"/>
            <a:pathLst>
              <a:path h="1955044" w="4635484">
                <a:moveTo>
                  <a:pt x="0" y="0"/>
                </a:moveTo>
                <a:lnTo>
                  <a:pt x="4635484" y="0"/>
                </a:lnTo>
                <a:lnTo>
                  <a:pt x="4635484" y="1955045"/>
                </a:lnTo>
                <a:lnTo>
                  <a:pt x="0" y="195504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147" r="0" b="-147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362961" y="2587781"/>
            <a:ext cx="4009930" cy="383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16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Skipping Research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362961" y="3022721"/>
            <a:ext cx="4009930" cy="10375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85"/>
              </a:lnSpc>
            </a:pPr>
            <a:r>
              <a:rPr lang="en-US" sz="17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Assuming you know your audience without data. Fix: Always start with research.</a:t>
            </a:r>
          </a:p>
        </p:txBody>
      </p:sp>
      <p:sp>
        <p:nvSpPr>
          <p:cNvPr name="Freeform 12" id="12" descr="preencoded.png"/>
          <p:cNvSpPr/>
          <p:nvPr/>
        </p:nvSpPr>
        <p:spPr>
          <a:xfrm flipH="false" flipV="false" rot="0">
            <a:off x="5810031" y="2360771"/>
            <a:ext cx="4635637" cy="1955044"/>
          </a:xfrm>
          <a:custGeom>
            <a:avLst/>
            <a:gdLst/>
            <a:ahLst/>
            <a:cxnLst/>
            <a:rect r="r" b="b" t="t" l="l"/>
            <a:pathLst>
              <a:path h="1955044" w="4635637">
                <a:moveTo>
                  <a:pt x="0" y="0"/>
                </a:moveTo>
                <a:lnTo>
                  <a:pt x="4635636" y="0"/>
                </a:lnTo>
                <a:lnTo>
                  <a:pt x="4635636" y="1955045"/>
                </a:lnTo>
                <a:lnTo>
                  <a:pt x="0" y="195504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148" r="0" b="-149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6180001" y="2587781"/>
            <a:ext cx="4010082" cy="383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16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Targeting Everyone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6180001" y="3022721"/>
            <a:ext cx="4010082" cy="10375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85"/>
              </a:lnSpc>
            </a:pPr>
            <a:r>
              <a:rPr lang="en-US" sz="17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"Our product is for everyone" = effective for no one. Fix: Define a specific, viable segment.</a:t>
            </a:r>
          </a:p>
        </p:txBody>
      </p:sp>
      <p:sp>
        <p:nvSpPr>
          <p:cNvPr name="Freeform 15" id="15" descr="preencoded.png"/>
          <p:cNvSpPr/>
          <p:nvPr/>
        </p:nvSpPr>
        <p:spPr>
          <a:xfrm flipH="false" flipV="false" rot="0">
            <a:off x="992991" y="4497381"/>
            <a:ext cx="4635484" cy="2281828"/>
          </a:xfrm>
          <a:custGeom>
            <a:avLst/>
            <a:gdLst/>
            <a:ahLst/>
            <a:cxnLst/>
            <a:rect r="r" b="b" t="t" l="l"/>
            <a:pathLst>
              <a:path h="2281828" w="4635484">
                <a:moveTo>
                  <a:pt x="0" y="0"/>
                </a:moveTo>
                <a:lnTo>
                  <a:pt x="4635484" y="0"/>
                </a:lnTo>
                <a:lnTo>
                  <a:pt x="4635484" y="2281828"/>
                </a:lnTo>
                <a:lnTo>
                  <a:pt x="0" y="228182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-56" r="0" b="-57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1362961" y="4724390"/>
            <a:ext cx="4009930" cy="383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16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Inconsistent Messaging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362961" y="5159331"/>
            <a:ext cx="4009930" cy="1364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85"/>
              </a:lnSpc>
            </a:pPr>
            <a:r>
              <a:rPr lang="en-US" sz="17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Different messages across channels confuse consumers. Fix: Develop a single core message and adapt it across channels.</a:t>
            </a:r>
          </a:p>
        </p:txBody>
      </p:sp>
      <p:sp>
        <p:nvSpPr>
          <p:cNvPr name="Freeform 18" id="18" descr="preencoded.png"/>
          <p:cNvSpPr/>
          <p:nvPr/>
        </p:nvSpPr>
        <p:spPr>
          <a:xfrm flipH="false" flipV="false" rot="0">
            <a:off x="5810031" y="4497381"/>
            <a:ext cx="4635637" cy="2281828"/>
          </a:xfrm>
          <a:custGeom>
            <a:avLst/>
            <a:gdLst/>
            <a:ahLst/>
            <a:cxnLst/>
            <a:rect r="r" b="b" t="t" l="l"/>
            <a:pathLst>
              <a:path h="2281828" w="4635637">
                <a:moveTo>
                  <a:pt x="0" y="0"/>
                </a:moveTo>
                <a:lnTo>
                  <a:pt x="4635636" y="0"/>
                </a:lnTo>
                <a:lnTo>
                  <a:pt x="4635636" y="2281828"/>
                </a:lnTo>
                <a:lnTo>
                  <a:pt x="0" y="228182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-58" r="0" b="-58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6180001" y="4724390"/>
            <a:ext cx="4010082" cy="383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16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Budget Without Objectives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6180001" y="5159331"/>
            <a:ext cx="4010082" cy="10375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85"/>
              </a:lnSpc>
            </a:pPr>
            <a:r>
              <a:rPr lang="en-US" sz="17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Spending money without knowing what you're trying to achieve. Fix: Use objective-and-task budgeting.</a:t>
            </a:r>
          </a:p>
        </p:txBody>
      </p:sp>
      <p:sp>
        <p:nvSpPr>
          <p:cNvPr name="Freeform 21" id="21" descr="preencoded.png"/>
          <p:cNvSpPr/>
          <p:nvPr/>
        </p:nvSpPr>
        <p:spPr>
          <a:xfrm flipH="false" flipV="false" rot="0">
            <a:off x="992991" y="6960775"/>
            <a:ext cx="4635484" cy="1955044"/>
          </a:xfrm>
          <a:custGeom>
            <a:avLst/>
            <a:gdLst/>
            <a:ahLst/>
            <a:cxnLst/>
            <a:rect r="r" b="b" t="t" l="l"/>
            <a:pathLst>
              <a:path h="1955044" w="4635484">
                <a:moveTo>
                  <a:pt x="0" y="0"/>
                </a:moveTo>
                <a:lnTo>
                  <a:pt x="4635484" y="0"/>
                </a:lnTo>
                <a:lnTo>
                  <a:pt x="4635484" y="1955044"/>
                </a:lnTo>
                <a:lnTo>
                  <a:pt x="0" y="195504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147" r="0" b="-147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1362961" y="7187784"/>
            <a:ext cx="4009930" cy="383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16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Ignoring Evaluation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362961" y="7622724"/>
            <a:ext cx="4009930" cy="10375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85"/>
              </a:lnSpc>
            </a:pPr>
            <a:r>
              <a:rPr lang="en-US" sz="17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Running campaigns without measuring results. Fix: Set benchmarks before launch; measure after.</a:t>
            </a: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11438649" y="0"/>
            <a:ext cx="6863191" cy="10295039"/>
            <a:chOff x="0" y="0"/>
            <a:chExt cx="9150922" cy="13726719"/>
          </a:xfrm>
        </p:grpSpPr>
        <p:sp>
          <p:nvSpPr>
            <p:cNvPr name="Freeform 7" id="7" descr="preencoded.png"/>
            <p:cNvSpPr/>
            <p:nvPr/>
          </p:nvSpPr>
          <p:spPr>
            <a:xfrm flipH="false" flipV="false" rot="0">
              <a:off x="0" y="0"/>
              <a:ext cx="9150858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9150858">
                  <a:moveTo>
                    <a:pt x="0" y="0"/>
                  </a:moveTo>
                  <a:lnTo>
                    <a:pt x="9150858" y="0"/>
                  </a:lnTo>
                  <a:lnTo>
                    <a:pt x="9150858" y="13726668"/>
                  </a:lnTo>
                  <a:lnTo>
                    <a:pt x="0" y="137266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" t="0" r="-1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992991" y="987085"/>
            <a:ext cx="9452677" cy="7363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33"/>
              </a:lnSpc>
            </a:pPr>
            <a:r>
              <a:rPr lang="en-US" sz="4353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Ethical Considerations in IMC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992991" y="1987363"/>
            <a:ext cx="9452677" cy="1540231"/>
            <a:chOff x="0" y="0"/>
            <a:chExt cx="12603569" cy="2053641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2603607" cy="2053717"/>
            </a:xfrm>
            <a:custGeom>
              <a:avLst/>
              <a:gdLst/>
              <a:ahLst/>
              <a:cxnLst/>
              <a:rect r="r" b="b" t="t" l="l"/>
              <a:pathLst>
                <a:path h="2053717" w="12603607">
                  <a:moveTo>
                    <a:pt x="0" y="44704"/>
                  </a:moveTo>
                  <a:cubicBezTo>
                    <a:pt x="0" y="20066"/>
                    <a:pt x="20066" y="0"/>
                    <a:pt x="44704" y="0"/>
                  </a:cubicBezTo>
                  <a:lnTo>
                    <a:pt x="12558903" y="0"/>
                  </a:lnTo>
                  <a:cubicBezTo>
                    <a:pt x="12583541" y="0"/>
                    <a:pt x="12603607" y="20066"/>
                    <a:pt x="12603607" y="44704"/>
                  </a:cubicBezTo>
                  <a:lnTo>
                    <a:pt x="12603607" y="2009013"/>
                  </a:lnTo>
                  <a:cubicBezTo>
                    <a:pt x="12603607" y="2033651"/>
                    <a:pt x="12583541" y="2053717"/>
                    <a:pt x="12558903" y="2053717"/>
                  </a:cubicBezTo>
                  <a:lnTo>
                    <a:pt x="44704" y="2053717"/>
                  </a:lnTo>
                  <a:cubicBezTo>
                    <a:pt x="20066" y="2053717"/>
                    <a:pt x="0" y="2033651"/>
                    <a:pt x="0" y="2009013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1216400" y="2182206"/>
            <a:ext cx="9005849" cy="3775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16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Truthfulness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216400" y="2608059"/>
            <a:ext cx="9005849" cy="696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65"/>
              </a:lnSpc>
            </a:pPr>
            <a:r>
              <a:rPr lang="en-US" sz="17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All claims must be accurate and substantiated. Deceptive advertising is illegal and destroys trust.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992991" y="3703501"/>
            <a:ext cx="9452677" cy="1540231"/>
            <a:chOff x="0" y="0"/>
            <a:chExt cx="12603569" cy="2053641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2603607" cy="2053717"/>
            </a:xfrm>
            <a:custGeom>
              <a:avLst/>
              <a:gdLst/>
              <a:ahLst/>
              <a:cxnLst/>
              <a:rect r="r" b="b" t="t" l="l"/>
              <a:pathLst>
                <a:path h="2053717" w="12603607">
                  <a:moveTo>
                    <a:pt x="0" y="44704"/>
                  </a:moveTo>
                  <a:cubicBezTo>
                    <a:pt x="0" y="20066"/>
                    <a:pt x="20066" y="0"/>
                    <a:pt x="44704" y="0"/>
                  </a:cubicBezTo>
                  <a:lnTo>
                    <a:pt x="12558903" y="0"/>
                  </a:lnTo>
                  <a:cubicBezTo>
                    <a:pt x="12583541" y="0"/>
                    <a:pt x="12603607" y="20066"/>
                    <a:pt x="12603607" y="44704"/>
                  </a:cubicBezTo>
                  <a:lnTo>
                    <a:pt x="12603607" y="2009013"/>
                  </a:lnTo>
                  <a:cubicBezTo>
                    <a:pt x="12603607" y="2033651"/>
                    <a:pt x="12583541" y="2053717"/>
                    <a:pt x="12558903" y="2053717"/>
                  </a:cubicBezTo>
                  <a:lnTo>
                    <a:pt x="44704" y="2053717"/>
                  </a:lnTo>
                  <a:cubicBezTo>
                    <a:pt x="20066" y="2053717"/>
                    <a:pt x="0" y="2033651"/>
                    <a:pt x="0" y="2009013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1216400" y="3898344"/>
            <a:ext cx="9005849" cy="3775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16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Privacy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216400" y="4324198"/>
            <a:ext cx="9005849" cy="696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65"/>
              </a:lnSpc>
            </a:pPr>
            <a:r>
              <a:rPr lang="en-US" sz="17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Data collection for targeting must respect consumer privacy laws (GDPR, CCPA). Transparency is required.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992991" y="5419639"/>
            <a:ext cx="9452677" cy="1220753"/>
            <a:chOff x="0" y="0"/>
            <a:chExt cx="12603569" cy="162767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2603607" cy="1627632"/>
            </a:xfrm>
            <a:custGeom>
              <a:avLst/>
              <a:gdLst/>
              <a:ahLst/>
              <a:cxnLst/>
              <a:rect r="r" b="b" t="t" l="l"/>
              <a:pathLst>
                <a:path h="1627632" w="12603607">
                  <a:moveTo>
                    <a:pt x="0" y="44704"/>
                  </a:moveTo>
                  <a:cubicBezTo>
                    <a:pt x="0" y="20066"/>
                    <a:pt x="20066" y="0"/>
                    <a:pt x="44704" y="0"/>
                  </a:cubicBezTo>
                  <a:lnTo>
                    <a:pt x="12558903" y="0"/>
                  </a:lnTo>
                  <a:cubicBezTo>
                    <a:pt x="12583541" y="0"/>
                    <a:pt x="12603607" y="20066"/>
                    <a:pt x="12603607" y="44704"/>
                  </a:cubicBezTo>
                  <a:lnTo>
                    <a:pt x="12603607" y="1582928"/>
                  </a:lnTo>
                  <a:cubicBezTo>
                    <a:pt x="12603607" y="1607566"/>
                    <a:pt x="12583541" y="1627632"/>
                    <a:pt x="12558903" y="1627632"/>
                  </a:cubicBezTo>
                  <a:lnTo>
                    <a:pt x="44704" y="1627632"/>
                  </a:lnTo>
                  <a:cubicBezTo>
                    <a:pt x="20066" y="1627632"/>
                    <a:pt x="0" y="1607566"/>
                    <a:pt x="0" y="1582928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1216400" y="5614483"/>
            <a:ext cx="9005849" cy="3775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16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Stereotyping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216400" y="6040336"/>
            <a:ext cx="9005849" cy="376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65"/>
              </a:lnSpc>
            </a:pPr>
            <a:r>
              <a:rPr lang="en-US" sz="17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Demographic segmentation can reinforce harmful stereotypes. Representation matters.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992991" y="6816300"/>
            <a:ext cx="9452677" cy="1220753"/>
            <a:chOff x="0" y="0"/>
            <a:chExt cx="12603569" cy="162767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12603607" cy="1627632"/>
            </a:xfrm>
            <a:custGeom>
              <a:avLst/>
              <a:gdLst/>
              <a:ahLst/>
              <a:cxnLst/>
              <a:rect r="r" b="b" t="t" l="l"/>
              <a:pathLst>
                <a:path h="1627632" w="12603607">
                  <a:moveTo>
                    <a:pt x="0" y="44704"/>
                  </a:moveTo>
                  <a:cubicBezTo>
                    <a:pt x="0" y="20066"/>
                    <a:pt x="20066" y="0"/>
                    <a:pt x="44704" y="0"/>
                  </a:cubicBezTo>
                  <a:lnTo>
                    <a:pt x="12558903" y="0"/>
                  </a:lnTo>
                  <a:cubicBezTo>
                    <a:pt x="12583541" y="0"/>
                    <a:pt x="12603607" y="20066"/>
                    <a:pt x="12603607" y="44704"/>
                  </a:cubicBezTo>
                  <a:lnTo>
                    <a:pt x="12603607" y="1582928"/>
                  </a:lnTo>
                  <a:cubicBezTo>
                    <a:pt x="12603607" y="1607566"/>
                    <a:pt x="12583541" y="1627632"/>
                    <a:pt x="12558903" y="1627632"/>
                  </a:cubicBezTo>
                  <a:lnTo>
                    <a:pt x="44704" y="1627632"/>
                  </a:lnTo>
                  <a:cubicBezTo>
                    <a:pt x="20066" y="1627632"/>
                    <a:pt x="0" y="1607566"/>
                    <a:pt x="0" y="1582928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sp>
        <p:nvSpPr>
          <p:cNvPr name="TextBox 23" id="23"/>
          <p:cNvSpPr txBox="true"/>
          <p:nvPr/>
        </p:nvSpPr>
        <p:spPr>
          <a:xfrm rot="0">
            <a:off x="1216400" y="7011133"/>
            <a:ext cx="9005849" cy="3775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16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Vulnerable Audiences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216400" y="7436987"/>
            <a:ext cx="9005849" cy="376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65"/>
              </a:lnSpc>
            </a:pPr>
            <a:r>
              <a:rPr lang="en-US" sz="17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Special care required when targeting children, elderly, or financially vulnerable consumers.</a:t>
            </a:r>
          </a:p>
        </p:txBody>
      </p:sp>
      <p:grpSp>
        <p:nvGrpSpPr>
          <p:cNvPr name="Group 25" id="25"/>
          <p:cNvGrpSpPr/>
          <p:nvPr/>
        </p:nvGrpSpPr>
        <p:grpSpPr>
          <a:xfrm rot="0">
            <a:off x="992991" y="8234991"/>
            <a:ext cx="28594" cy="1034720"/>
            <a:chOff x="0" y="0"/>
            <a:chExt cx="38125" cy="1379626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38100" cy="1379601"/>
            </a:xfrm>
            <a:custGeom>
              <a:avLst/>
              <a:gdLst/>
              <a:ahLst/>
              <a:cxnLst/>
              <a:rect r="r" b="b" t="t" l="l"/>
              <a:pathLst>
                <a:path h="1379601" w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cubicBezTo>
                    <a:pt x="29591" y="0"/>
                    <a:pt x="38100" y="8509"/>
                    <a:pt x="38100" y="19050"/>
                  </a:cubicBezTo>
                  <a:lnTo>
                    <a:pt x="38100" y="1360551"/>
                  </a:lnTo>
                  <a:cubicBezTo>
                    <a:pt x="38100" y="1371092"/>
                    <a:pt x="29591" y="1379601"/>
                    <a:pt x="19050" y="1379601"/>
                  </a:cubicBezTo>
                  <a:cubicBezTo>
                    <a:pt x="8509" y="1379601"/>
                    <a:pt x="0" y="1371092"/>
                    <a:pt x="0" y="1360551"/>
                  </a:cubicBezTo>
                  <a:close/>
                </a:path>
              </a:pathLst>
            </a:custGeom>
            <a:solidFill>
              <a:srgbClr val="D3C5B6"/>
            </a:solid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1328099" y="8375790"/>
            <a:ext cx="9117559" cy="696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65"/>
              </a:lnSpc>
            </a:pPr>
            <a:r>
              <a:rPr lang="en-US" sz="172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Effective IMC and ethical IMC are not in conflict — brands that communicate honestly and respectfully build stronger, more durable relationships.</a:t>
            </a:r>
          </a:p>
        </p:txBody>
      </p: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92991" y="2006622"/>
            <a:ext cx="16315868" cy="9438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1"/>
              </a:lnSpc>
            </a:pPr>
            <a:r>
              <a:rPr lang="en-US" sz="5554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Module 4 — Key Takeaways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992991" y="3517916"/>
            <a:ext cx="638356" cy="638375"/>
            <a:chOff x="0" y="0"/>
            <a:chExt cx="851141" cy="851167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51154" cy="851154"/>
            </a:xfrm>
            <a:custGeom>
              <a:avLst/>
              <a:gdLst/>
              <a:ahLst/>
              <a:cxnLst/>
              <a:rect r="r" b="b" t="t" l="l"/>
              <a:pathLst>
                <a:path h="851154" w="851154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794385" y="0"/>
                  </a:lnTo>
                  <a:cubicBezTo>
                    <a:pt x="825754" y="0"/>
                    <a:pt x="851154" y="25400"/>
                    <a:pt x="851154" y="56769"/>
                  </a:cubicBezTo>
                  <a:lnTo>
                    <a:pt x="851154" y="794385"/>
                  </a:lnTo>
                  <a:cubicBezTo>
                    <a:pt x="851154" y="825754"/>
                    <a:pt x="825754" y="851154"/>
                    <a:pt x="794385" y="851154"/>
                  </a:cubicBezTo>
                  <a:lnTo>
                    <a:pt x="56769" y="851154"/>
                  </a:lnTo>
                  <a:cubicBezTo>
                    <a:pt x="25400" y="851154"/>
                    <a:pt x="0" y="825754"/>
                    <a:pt x="0" y="794385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1915077" y="3586753"/>
            <a:ext cx="4280106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Research First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915077" y="4133583"/>
            <a:ext cx="4280106" cy="14572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Product, consumer &amp; target-market research underpin every IMC decision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6549819" y="3517916"/>
            <a:ext cx="638356" cy="638375"/>
            <a:chOff x="0" y="0"/>
            <a:chExt cx="851141" cy="851167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51154" cy="851154"/>
            </a:xfrm>
            <a:custGeom>
              <a:avLst/>
              <a:gdLst/>
              <a:ahLst/>
              <a:cxnLst/>
              <a:rect r="r" b="b" t="t" l="l"/>
              <a:pathLst>
                <a:path h="851154" w="851154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794385" y="0"/>
                  </a:lnTo>
                  <a:cubicBezTo>
                    <a:pt x="825754" y="0"/>
                    <a:pt x="851154" y="25400"/>
                    <a:pt x="851154" y="56769"/>
                  </a:cubicBezTo>
                  <a:lnTo>
                    <a:pt x="851154" y="794385"/>
                  </a:lnTo>
                  <a:cubicBezTo>
                    <a:pt x="851154" y="825754"/>
                    <a:pt x="825754" y="851154"/>
                    <a:pt x="794385" y="851154"/>
                  </a:cubicBezTo>
                  <a:lnTo>
                    <a:pt x="56769" y="851154"/>
                  </a:lnTo>
                  <a:cubicBezTo>
                    <a:pt x="25400" y="851154"/>
                    <a:pt x="0" y="825754"/>
                    <a:pt x="0" y="794385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7471915" y="3586753"/>
            <a:ext cx="4280106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Segment Precisely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7471915" y="4133583"/>
            <a:ext cx="4280106" cy="19111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Consumer (demo, psycho, geo, benefit, usage) and B2B segments must be distinct, large &amp; reachable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12106646" y="3517916"/>
            <a:ext cx="638356" cy="638375"/>
            <a:chOff x="0" y="0"/>
            <a:chExt cx="851141" cy="851167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851154" cy="851154"/>
            </a:xfrm>
            <a:custGeom>
              <a:avLst/>
              <a:gdLst/>
              <a:ahLst/>
              <a:cxnLst/>
              <a:rect r="r" b="b" t="t" l="l"/>
              <a:pathLst>
                <a:path h="851154" w="851154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794385" y="0"/>
                  </a:lnTo>
                  <a:cubicBezTo>
                    <a:pt x="825754" y="0"/>
                    <a:pt x="851154" y="25400"/>
                    <a:pt x="851154" y="56769"/>
                  </a:cubicBezTo>
                  <a:lnTo>
                    <a:pt x="851154" y="794385"/>
                  </a:lnTo>
                  <a:cubicBezTo>
                    <a:pt x="851154" y="825754"/>
                    <a:pt x="825754" y="851154"/>
                    <a:pt x="794385" y="851154"/>
                  </a:cubicBezTo>
                  <a:lnTo>
                    <a:pt x="56769" y="851154"/>
                  </a:lnTo>
                  <a:cubicBezTo>
                    <a:pt x="25400" y="851154"/>
                    <a:pt x="0" y="825754"/>
                    <a:pt x="0" y="794385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13028743" y="3586753"/>
            <a:ext cx="4280106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Position Clearly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3028743" y="4133583"/>
            <a:ext cx="4280106" cy="1003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One strong positioning approach beats a confusing mix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992991" y="6612245"/>
            <a:ext cx="638356" cy="638375"/>
            <a:chOff x="0" y="0"/>
            <a:chExt cx="851141" cy="851167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851154" cy="851154"/>
            </a:xfrm>
            <a:custGeom>
              <a:avLst/>
              <a:gdLst/>
              <a:ahLst/>
              <a:cxnLst/>
              <a:rect r="r" b="b" t="t" l="l"/>
              <a:pathLst>
                <a:path h="851154" w="851154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794385" y="0"/>
                  </a:lnTo>
                  <a:cubicBezTo>
                    <a:pt x="825754" y="0"/>
                    <a:pt x="851154" y="25400"/>
                    <a:pt x="851154" y="56769"/>
                  </a:cubicBezTo>
                  <a:lnTo>
                    <a:pt x="851154" y="794385"/>
                  </a:lnTo>
                  <a:cubicBezTo>
                    <a:pt x="851154" y="825754"/>
                    <a:pt x="825754" y="851154"/>
                    <a:pt x="794385" y="851154"/>
                  </a:cubicBezTo>
                  <a:lnTo>
                    <a:pt x="56769" y="851154"/>
                  </a:lnTo>
                  <a:cubicBezTo>
                    <a:pt x="25400" y="851154"/>
                    <a:pt x="0" y="825754"/>
                    <a:pt x="0" y="794385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sp>
        <p:nvSpPr>
          <p:cNvPr name="TextBox 21" id="21"/>
          <p:cNvSpPr txBox="true"/>
          <p:nvPr/>
        </p:nvSpPr>
        <p:spPr>
          <a:xfrm rot="0">
            <a:off x="1915077" y="6681073"/>
            <a:ext cx="7058454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Budget Strategically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915077" y="7227903"/>
            <a:ext cx="7058454" cy="1003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Objective-and-task is best practice; match schedule to product cycle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9328156" y="6612245"/>
            <a:ext cx="638356" cy="638375"/>
            <a:chOff x="0" y="0"/>
            <a:chExt cx="851141" cy="851167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851154" cy="851154"/>
            </a:xfrm>
            <a:custGeom>
              <a:avLst/>
              <a:gdLst/>
              <a:ahLst/>
              <a:cxnLst/>
              <a:rect r="r" b="b" t="t" l="l"/>
              <a:pathLst>
                <a:path h="851154" w="851154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794385" y="0"/>
                  </a:lnTo>
                  <a:cubicBezTo>
                    <a:pt x="825754" y="0"/>
                    <a:pt x="851154" y="25400"/>
                    <a:pt x="851154" y="56769"/>
                  </a:cubicBezTo>
                  <a:lnTo>
                    <a:pt x="851154" y="794385"/>
                  </a:lnTo>
                  <a:cubicBezTo>
                    <a:pt x="851154" y="825754"/>
                    <a:pt x="825754" y="851154"/>
                    <a:pt x="794385" y="851154"/>
                  </a:cubicBezTo>
                  <a:lnTo>
                    <a:pt x="56769" y="851154"/>
                  </a:lnTo>
                  <a:cubicBezTo>
                    <a:pt x="25400" y="851154"/>
                    <a:pt x="0" y="825754"/>
                    <a:pt x="0" y="794385"/>
                  </a:cubicBezTo>
                  <a:close/>
                </a:path>
              </a:pathLst>
            </a:custGeom>
            <a:solidFill>
              <a:srgbClr val="EEE8DD"/>
            </a:solidFill>
          </p:spPr>
        </p:sp>
      </p:grpSp>
      <p:sp>
        <p:nvSpPr>
          <p:cNvPr name="TextBox 25" id="25"/>
          <p:cNvSpPr txBox="true"/>
          <p:nvPr/>
        </p:nvSpPr>
        <p:spPr>
          <a:xfrm rot="0">
            <a:off x="10250253" y="6681073"/>
            <a:ext cx="7058596" cy="47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5"/>
              </a:lnSpc>
            </a:pPr>
            <a:r>
              <a:rPr lang="en-US" sz="2777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Go Global Thoughtfully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0250253" y="7227903"/>
            <a:ext cx="7058596" cy="1003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74"/>
              </a:lnSpc>
            </a:pPr>
            <a:r>
              <a:rPr lang="en-US" sz="2176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Consistent theme, locally adapted execution — think globally, act locally</a:t>
            </a:r>
          </a:p>
        </p:txBody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DDCFB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7" id="7" descr="preencoded.png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" t="0" r="-1" b="0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F9F6F0">
                <a:alpha val="72157"/>
              </a:srgbClr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992991" y="829189"/>
            <a:ext cx="16315868" cy="4152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91"/>
              </a:lnSpc>
            </a:pPr>
            <a:r>
              <a:rPr lang="en-US" sz="2476">
                <a:solidFill>
                  <a:srgbClr val="484237"/>
                </a:solidFill>
                <a:latin typeface="Arimo"/>
                <a:ea typeface="Arimo"/>
                <a:cs typeface="Arimo"/>
                <a:sym typeface="Arimo"/>
              </a:rPr>
              <a:t>Module 4 — Review Questions</a:t>
            </a:r>
          </a:p>
        </p:txBody>
      </p:sp>
      <p:sp>
        <p:nvSpPr>
          <p:cNvPr name="Freeform 11" id="11" descr="preencoded.png"/>
          <p:cNvSpPr/>
          <p:nvPr/>
        </p:nvSpPr>
        <p:spPr>
          <a:xfrm flipH="false" flipV="false" rot="0">
            <a:off x="992991" y="1329328"/>
            <a:ext cx="16315868" cy="760809"/>
          </a:xfrm>
          <a:custGeom>
            <a:avLst/>
            <a:gdLst/>
            <a:ahLst/>
            <a:cxnLst/>
            <a:rect r="r" b="b" t="t" l="l"/>
            <a:pathLst>
              <a:path h="760809" w="16315868">
                <a:moveTo>
                  <a:pt x="0" y="0"/>
                </a:moveTo>
                <a:lnTo>
                  <a:pt x="16315868" y="0"/>
                </a:lnTo>
                <a:lnTo>
                  <a:pt x="16315868" y="760809"/>
                </a:lnTo>
                <a:lnTo>
                  <a:pt x="0" y="7608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702" r="0" b="-703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0">
            <a:off x="1170527" y="1590875"/>
            <a:ext cx="190195" cy="237715"/>
            <a:chOff x="0" y="0"/>
            <a:chExt cx="253594" cy="316954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253596" cy="316954"/>
            </a:xfrm>
            <a:custGeom>
              <a:avLst/>
              <a:gdLst/>
              <a:ahLst/>
              <a:cxnLst/>
              <a:rect r="r" b="b" t="t" l="l"/>
              <a:pathLst>
                <a:path h="316954" w="253596">
                  <a:moveTo>
                    <a:pt x="0" y="0"/>
                  </a:moveTo>
                  <a:lnTo>
                    <a:pt x="253596" y="0"/>
                  </a:lnTo>
                  <a:lnTo>
                    <a:pt x="253596" y="316954"/>
                  </a:lnTo>
                  <a:lnTo>
                    <a:pt x="0" y="316954"/>
                  </a:lnTo>
                  <a:close/>
                </a:path>
              </a:pathLst>
            </a:custGeom>
            <a:blipFill>
              <a:blip r:embed="rId6">
                <a:alphaModFix amt="0"/>
              </a:blip>
              <a:stretch>
                <a:fillRect l="-110359" t="0" r="-110358" b="0"/>
              </a:stretch>
            </a:blip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19050"/>
              <a:ext cx="253594" cy="336004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711"/>
                </a:lnSpc>
              </a:pPr>
              <a:r>
                <a:rPr lang="en-US" sz="1426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1</a:t>
              </a: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1575797" y="1456096"/>
            <a:ext cx="15587243" cy="217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498"/>
              </a:lnSpc>
            </a:pPr>
            <a:r>
              <a:rPr lang="en-US" sz="1200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1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575797" y="1697679"/>
            <a:ext cx="15587243" cy="1562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24"/>
              </a:lnSpc>
            </a:pPr>
            <a:r>
              <a:rPr lang="en-US" sz="975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What are the three types of communications research, and why is each important to the IMC planning process?</a:t>
            </a:r>
          </a:p>
        </p:txBody>
      </p:sp>
      <p:sp>
        <p:nvSpPr>
          <p:cNvPr name="Freeform 17" id="17" descr="preencoded.png"/>
          <p:cNvSpPr/>
          <p:nvPr/>
        </p:nvSpPr>
        <p:spPr>
          <a:xfrm flipH="false" flipV="false" rot="0">
            <a:off x="992991" y="2146735"/>
            <a:ext cx="16315868" cy="760809"/>
          </a:xfrm>
          <a:custGeom>
            <a:avLst/>
            <a:gdLst/>
            <a:ahLst/>
            <a:cxnLst/>
            <a:rect r="r" b="b" t="t" l="l"/>
            <a:pathLst>
              <a:path h="760809" w="16315868">
                <a:moveTo>
                  <a:pt x="0" y="0"/>
                </a:moveTo>
                <a:lnTo>
                  <a:pt x="16315868" y="0"/>
                </a:lnTo>
                <a:lnTo>
                  <a:pt x="16315868" y="760809"/>
                </a:lnTo>
                <a:lnTo>
                  <a:pt x="0" y="7608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702" r="0" b="-703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1170527" y="2408282"/>
            <a:ext cx="190195" cy="237715"/>
            <a:chOff x="0" y="0"/>
            <a:chExt cx="253594" cy="316954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253596" cy="316954"/>
            </a:xfrm>
            <a:custGeom>
              <a:avLst/>
              <a:gdLst/>
              <a:ahLst/>
              <a:cxnLst/>
              <a:rect r="r" b="b" t="t" l="l"/>
              <a:pathLst>
                <a:path h="316954" w="253596">
                  <a:moveTo>
                    <a:pt x="0" y="0"/>
                  </a:moveTo>
                  <a:lnTo>
                    <a:pt x="253596" y="0"/>
                  </a:lnTo>
                  <a:lnTo>
                    <a:pt x="253596" y="316954"/>
                  </a:lnTo>
                  <a:lnTo>
                    <a:pt x="0" y="316954"/>
                  </a:lnTo>
                  <a:close/>
                </a:path>
              </a:pathLst>
            </a:custGeom>
            <a:blipFill>
              <a:blip r:embed="rId6">
                <a:alphaModFix amt="0"/>
              </a:blip>
              <a:stretch>
                <a:fillRect l="-110359" t="0" r="-110358" b="0"/>
              </a:stretch>
            </a:blip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19050"/>
              <a:ext cx="253594" cy="336004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711"/>
                </a:lnSpc>
              </a:pPr>
              <a:r>
                <a:rPr lang="en-US" sz="1426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2</a:t>
              </a:r>
            </a:p>
          </p:txBody>
        </p:sp>
      </p:grpSp>
      <p:sp>
        <p:nvSpPr>
          <p:cNvPr name="TextBox 21" id="21"/>
          <p:cNvSpPr txBox="true"/>
          <p:nvPr/>
        </p:nvSpPr>
        <p:spPr>
          <a:xfrm rot="0">
            <a:off x="1575797" y="2273503"/>
            <a:ext cx="15587243" cy="217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498"/>
              </a:lnSpc>
            </a:pPr>
            <a:r>
              <a:rPr lang="en-US" sz="1200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2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575797" y="2515086"/>
            <a:ext cx="15587243" cy="1562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24"/>
              </a:lnSpc>
            </a:pPr>
            <a:r>
              <a:rPr lang="en-US" sz="975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What four criteria must a market segment meet to be considered viable? Give an example of a segment that fails one of these criteria.</a:t>
            </a:r>
          </a:p>
        </p:txBody>
      </p:sp>
      <p:sp>
        <p:nvSpPr>
          <p:cNvPr name="Freeform 23" id="23" descr="preencoded.png"/>
          <p:cNvSpPr/>
          <p:nvPr/>
        </p:nvSpPr>
        <p:spPr>
          <a:xfrm flipH="false" flipV="false" rot="0">
            <a:off x="992991" y="2964142"/>
            <a:ext cx="16315868" cy="760809"/>
          </a:xfrm>
          <a:custGeom>
            <a:avLst/>
            <a:gdLst/>
            <a:ahLst/>
            <a:cxnLst/>
            <a:rect r="r" b="b" t="t" l="l"/>
            <a:pathLst>
              <a:path h="760809" w="16315868">
                <a:moveTo>
                  <a:pt x="0" y="0"/>
                </a:moveTo>
                <a:lnTo>
                  <a:pt x="16315868" y="0"/>
                </a:lnTo>
                <a:lnTo>
                  <a:pt x="16315868" y="760809"/>
                </a:lnTo>
                <a:lnTo>
                  <a:pt x="0" y="7608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702" r="0" b="-703"/>
            </a:stretch>
          </a:blipFill>
        </p:spPr>
      </p:sp>
      <p:grpSp>
        <p:nvGrpSpPr>
          <p:cNvPr name="Group 24" id="24"/>
          <p:cNvGrpSpPr/>
          <p:nvPr/>
        </p:nvGrpSpPr>
        <p:grpSpPr>
          <a:xfrm rot="0">
            <a:off x="1170527" y="3225689"/>
            <a:ext cx="190195" cy="237715"/>
            <a:chOff x="0" y="0"/>
            <a:chExt cx="253594" cy="316954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253596" cy="316954"/>
            </a:xfrm>
            <a:custGeom>
              <a:avLst/>
              <a:gdLst/>
              <a:ahLst/>
              <a:cxnLst/>
              <a:rect r="r" b="b" t="t" l="l"/>
              <a:pathLst>
                <a:path h="316954" w="253596">
                  <a:moveTo>
                    <a:pt x="0" y="0"/>
                  </a:moveTo>
                  <a:lnTo>
                    <a:pt x="253596" y="0"/>
                  </a:lnTo>
                  <a:lnTo>
                    <a:pt x="253596" y="316954"/>
                  </a:lnTo>
                  <a:lnTo>
                    <a:pt x="0" y="316954"/>
                  </a:lnTo>
                  <a:close/>
                </a:path>
              </a:pathLst>
            </a:custGeom>
            <a:blipFill>
              <a:blip r:embed="rId6">
                <a:alphaModFix amt="0"/>
              </a:blip>
              <a:stretch>
                <a:fillRect l="-110359" t="0" r="-110358" b="0"/>
              </a:stretch>
            </a:blipFill>
          </p:spPr>
        </p:sp>
        <p:sp>
          <p:nvSpPr>
            <p:cNvPr name="TextBox 26" id="26"/>
            <p:cNvSpPr txBox="true"/>
            <p:nvPr/>
          </p:nvSpPr>
          <p:spPr>
            <a:xfrm>
              <a:off x="0" y="-19050"/>
              <a:ext cx="253594" cy="336004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711"/>
                </a:lnSpc>
              </a:pPr>
              <a:r>
                <a:rPr lang="en-US" sz="1426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3</a:t>
              </a:r>
            </a:p>
          </p:txBody>
        </p:sp>
      </p:grpSp>
      <p:sp>
        <p:nvSpPr>
          <p:cNvPr name="TextBox 27" id="27"/>
          <p:cNvSpPr txBox="true"/>
          <p:nvPr/>
        </p:nvSpPr>
        <p:spPr>
          <a:xfrm rot="0">
            <a:off x="1575797" y="3090910"/>
            <a:ext cx="15587243" cy="217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498"/>
              </a:lnSpc>
            </a:pPr>
            <a:r>
              <a:rPr lang="en-US" sz="1200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3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575797" y="3332493"/>
            <a:ext cx="15587243" cy="1562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24"/>
              </a:lnSpc>
            </a:pPr>
            <a:r>
              <a:rPr lang="en-US" sz="975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Explain the difference between demographic and psychographic segmentation. Why is it important to use both together?</a:t>
            </a:r>
          </a:p>
        </p:txBody>
      </p:sp>
      <p:sp>
        <p:nvSpPr>
          <p:cNvPr name="Freeform 29" id="29" descr="preencoded.png"/>
          <p:cNvSpPr/>
          <p:nvPr/>
        </p:nvSpPr>
        <p:spPr>
          <a:xfrm flipH="false" flipV="false" rot="0">
            <a:off x="992991" y="3781549"/>
            <a:ext cx="16315868" cy="760809"/>
          </a:xfrm>
          <a:custGeom>
            <a:avLst/>
            <a:gdLst/>
            <a:ahLst/>
            <a:cxnLst/>
            <a:rect r="r" b="b" t="t" l="l"/>
            <a:pathLst>
              <a:path h="760809" w="16315868">
                <a:moveTo>
                  <a:pt x="0" y="0"/>
                </a:moveTo>
                <a:lnTo>
                  <a:pt x="16315868" y="0"/>
                </a:lnTo>
                <a:lnTo>
                  <a:pt x="16315868" y="760809"/>
                </a:lnTo>
                <a:lnTo>
                  <a:pt x="0" y="7608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702" r="0" b="-703"/>
            </a:stretch>
          </a:blipFill>
        </p:spPr>
      </p:sp>
      <p:grpSp>
        <p:nvGrpSpPr>
          <p:cNvPr name="Group 30" id="30"/>
          <p:cNvGrpSpPr/>
          <p:nvPr/>
        </p:nvGrpSpPr>
        <p:grpSpPr>
          <a:xfrm rot="0">
            <a:off x="1170527" y="4043096"/>
            <a:ext cx="190195" cy="237715"/>
            <a:chOff x="0" y="0"/>
            <a:chExt cx="253594" cy="316954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253596" cy="316954"/>
            </a:xfrm>
            <a:custGeom>
              <a:avLst/>
              <a:gdLst/>
              <a:ahLst/>
              <a:cxnLst/>
              <a:rect r="r" b="b" t="t" l="l"/>
              <a:pathLst>
                <a:path h="316954" w="253596">
                  <a:moveTo>
                    <a:pt x="0" y="0"/>
                  </a:moveTo>
                  <a:lnTo>
                    <a:pt x="253596" y="0"/>
                  </a:lnTo>
                  <a:lnTo>
                    <a:pt x="253596" y="316954"/>
                  </a:lnTo>
                  <a:lnTo>
                    <a:pt x="0" y="316954"/>
                  </a:lnTo>
                  <a:close/>
                </a:path>
              </a:pathLst>
            </a:custGeom>
            <a:blipFill>
              <a:blip r:embed="rId6">
                <a:alphaModFix amt="0"/>
              </a:blip>
              <a:stretch>
                <a:fillRect l="-110359" t="0" r="-110358" b="0"/>
              </a:stretch>
            </a:blipFill>
          </p:spPr>
        </p:sp>
        <p:sp>
          <p:nvSpPr>
            <p:cNvPr name="TextBox 32" id="32"/>
            <p:cNvSpPr txBox="true"/>
            <p:nvPr/>
          </p:nvSpPr>
          <p:spPr>
            <a:xfrm>
              <a:off x="0" y="-19050"/>
              <a:ext cx="253594" cy="336004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711"/>
                </a:lnSpc>
              </a:pPr>
              <a:r>
                <a:rPr lang="en-US" sz="1426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4</a:t>
              </a:r>
            </a:p>
          </p:txBody>
        </p:sp>
      </p:grpSp>
      <p:sp>
        <p:nvSpPr>
          <p:cNvPr name="TextBox 33" id="33"/>
          <p:cNvSpPr txBox="true"/>
          <p:nvPr/>
        </p:nvSpPr>
        <p:spPr>
          <a:xfrm rot="0">
            <a:off x="1575797" y="3908317"/>
            <a:ext cx="15587243" cy="217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498"/>
              </a:lnSpc>
            </a:pPr>
            <a:r>
              <a:rPr lang="en-US" sz="1200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4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1575797" y="4149900"/>
            <a:ext cx="15587243" cy="1562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24"/>
              </a:lnSpc>
            </a:pPr>
            <a:r>
              <a:rPr lang="en-US" sz="975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What is the VALS framework? Name three VALS segments and describe how a marketer might communicate differently to each.</a:t>
            </a:r>
          </a:p>
        </p:txBody>
      </p:sp>
      <p:sp>
        <p:nvSpPr>
          <p:cNvPr name="Freeform 35" id="35" descr="preencoded.png"/>
          <p:cNvSpPr/>
          <p:nvPr/>
        </p:nvSpPr>
        <p:spPr>
          <a:xfrm flipH="false" flipV="false" rot="0">
            <a:off x="992991" y="4598956"/>
            <a:ext cx="16315868" cy="760809"/>
          </a:xfrm>
          <a:custGeom>
            <a:avLst/>
            <a:gdLst/>
            <a:ahLst/>
            <a:cxnLst/>
            <a:rect r="r" b="b" t="t" l="l"/>
            <a:pathLst>
              <a:path h="760809" w="16315868">
                <a:moveTo>
                  <a:pt x="0" y="0"/>
                </a:moveTo>
                <a:lnTo>
                  <a:pt x="16315868" y="0"/>
                </a:lnTo>
                <a:lnTo>
                  <a:pt x="16315868" y="760809"/>
                </a:lnTo>
                <a:lnTo>
                  <a:pt x="0" y="7608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702" r="0" b="-703"/>
            </a:stretch>
          </a:blipFill>
        </p:spPr>
      </p:sp>
      <p:grpSp>
        <p:nvGrpSpPr>
          <p:cNvPr name="Group 36" id="36"/>
          <p:cNvGrpSpPr/>
          <p:nvPr/>
        </p:nvGrpSpPr>
        <p:grpSpPr>
          <a:xfrm rot="0">
            <a:off x="1170527" y="4860503"/>
            <a:ext cx="190195" cy="237715"/>
            <a:chOff x="0" y="0"/>
            <a:chExt cx="253594" cy="316954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0" y="0"/>
              <a:ext cx="253596" cy="316954"/>
            </a:xfrm>
            <a:custGeom>
              <a:avLst/>
              <a:gdLst/>
              <a:ahLst/>
              <a:cxnLst/>
              <a:rect r="r" b="b" t="t" l="l"/>
              <a:pathLst>
                <a:path h="316954" w="253596">
                  <a:moveTo>
                    <a:pt x="0" y="0"/>
                  </a:moveTo>
                  <a:lnTo>
                    <a:pt x="253596" y="0"/>
                  </a:lnTo>
                  <a:lnTo>
                    <a:pt x="253596" y="316954"/>
                  </a:lnTo>
                  <a:lnTo>
                    <a:pt x="0" y="316954"/>
                  </a:lnTo>
                  <a:close/>
                </a:path>
              </a:pathLst>
            </a:custGeom>
            <a:blipFill>
              <a:blip r:embed="rId6">
                <a:alphaModFix amt="0"/>
              </a:blip>
              <a:stretch>
                <a:fillRect l="-110359" t="0" r="-110358" b="0"/>
              </a:stretch>
            </a:blipFill>
          </p:spPr>
        </p:sp>
        <p:sp>
          <p:nvSpPr>
            <p:cNvPr name="TextBox 38" id="38"/>
            <p:cNvSpPr txBox="true"/>
            <p:nvPr/>
          </p:nvSpPr>
          <p:spPr>
            <a:xfrm>
              <a:off x="0" y="-19050"/>
              <a:ext cx="253594" cy="336004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711"/>
                </a:lnSpc>
              </a:pPr>
              <a:r>
                <a:rPr lang="en-US" sz="1426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5</a:t>
              </a:r>
            </a:p>
          </p:txBody>
        </p:sp>
      </p:grpSp>
      <p:sp>
        <p:nvSpPr>
          <p:cNvPr name="TextBox 39" id="39"/>
          <p:cNvSpPr txBox="true"/>
          <p:nvPr/>
        </p:nvSpPr>
        <p:spPr>
          <a:xfrm rot="0">
            <a:off x="1575797" y="4725724"/>
            <a:ext cx="15587243" cy="217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498"/>
              </a:lnSpc>
            </a:pPr>
            <a:r>
              <a:rPr lang="en-US" sz="1200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5</a:t>
            </a:r>
          </a:p>
        </p:txBody>
      </p:sp>
      <p:sp>
        <p:nvSpPr>
          <p:cNvPr name="TextBox 40" id="40"/>
          <p:cNvSpPr txBox="true"/>
          <p:nvPr/>
        </p:nvSpPr>
        <p:spPr>
          <a:xfrm rot="0">
            <a:off x="1575797" y="4967307"/>
            <a:ext cx="15587243" cy="1562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24"/>
              </a:lnSpc>
            </a:pPr>
            <a:r>
              <a:rPr lang="en-US" sz="975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A soft drink brand wants to target "everyone who is thirsty." What segmentation mistake is this, and how would you advise them to correct it?</a:t>
            </a:r>
          </a:p>
        </p:txBody>
      </p:sp>
      <p:sp>
        <p:nvSpPr>
          <p:cNvPr name="Freeform 41" id="41" descr="preencoded.png"/>
          <p:cNvSpPr/>
          <p:nvPr/>
        </p:nvSpPr>
        <p:spPr>
          <a:xfrm flipH="false" flipV="false" rot="0">
            <a:off x="992991" y="5416363"/>
            <a:ext cx="16315868" cy="760809"/>
          </a:xfrm>
          <a:custGeom>
            <a:avLst/>
            <a:gdLst/>
            <a:ahLst/>
            <a:cxnLst/>
            <a:rect r="r" b="b" t="t" l="l"/>
            <a:pathLst>
              <a:path h="760809" w="16315868">
                <a:moveTo>
                  <a:pt x="0" y="0"/>
                </a:moveTo>
                <a:lnTo>
                  <a:pt x="16315868" y="0"/>
                </a:lnTo>
                <a:lnTo>
                  <a:pt x="16315868" y="760809"/>
                </a:lnTo>
                <a:lnTo>
                  <a:pt x="0" y="7608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702" r="0" b="-703"/>
            </a:stretch>
          </a:blipFill>
        </p:spPr>
      </p:sp>
      <p:grpSp>
        <p:nvGrpSpPr>
          <p:cNvPr name="Group 42" id="42"/>
          <p:cNvGrpSpPr/>
          <p:nvPr/>
        </p:nvGrpSpPr>
        <p:grpSpPr>
          <a:xfrm rot="0">
            <a:off x="1170527" y="5677910"/>
            <a:ext cx="190195" cy="237715"/>
            <a:chOff x="0" y="0"/>
            <a:chExt cx="253594" cy="316954"/>
          </a:xfrm>
        </p:grpSpPr>
        <p:sp>
          <p:nvSpPr>
            <p:cNvPr name="Freeform 43" id="43"/>
            <p:cNvSpPr/>
            <p:nvPr/>
          </p:nvSpPr>
          <p:spPr>
            <a:xfrm flipH="false" flipV="false" rot="0">
              <a:off x="0" y="0"/>
              <a:ext cx="253596" cy="316954"/>
            </a:xfrm>
            <a:custGeom>
              <a:avLst/>
              <a:gdLst/>
              <a:ahLst/>
              <a:cxnLst/>
              <a:rect r="r" b="b" t="t" l="l"/>
              <a:pathLst>
                <a:path h="316954" w="253596">
                  <a:moveTo>
                    <a:pt x="0" y="0"/>
                  </a:moveTo>
                  <a:lnTo>
                    <a:pt x="253596" y="0"/>
                  </a:lnTo>
                  <a:lnTo>
                    <a:pt x="253596" y="316954"/>
                  </a:lnTo>
                  <a:lnTo>
                    <a:pt x="0" y="316954"/>
                  </a:lnTo>
                  <a:close/>
                </a:path>
              </a:pathLst>
            </a:custGeom>
            <a:blipFill>
              <a:blip r:embed="rId6">
                <a:alphaModFix amt="0"/>
              </a:blip>
              <a:stretch>
                <a:fillRect l="-110359" t="0" r="-110358" b="0"/>
              </a:stretch>
            </a:blipFill>
          </p:spPr>
        </p:sp>
        <p:sp>
          <p:nvSpPr>
            <p:cNvPr name="TextBox 44" id="44"/>
            <p:cNvSpPr txBox="true"/>
            <p:nvPr/>
          </p:nvSpPr>
          <p:spPr>
            <a:xfrm>
              <a:off x="0" y="-19050"/>
              <a:ext cx="253594" cy="336004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711"/>
                </a:lnSpc>
              </a:pPr>
              <a:r>
                <a:rPr lang="en-US" sz="1426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6</a:t>
              </a:r>
            </a:p>
          </p:txBody>
        </p:sp>
      </p:grpSp>
      <p:sp>
        <p:nvSpPr>
          <p:cNvPr name="TextBox 45" id="45"/>
          <p:cNvSpPr txBox="true"/>
          <p:nvPr/>
        </p:nvSpPr>
        <p:spPr>
          <a:xfrm rot="0">
            <a:off x="1575797" y="5543131"/>
            <a:ext cx="15587243" cy="217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498"/>
              </a:lnSpc>
            </a:pPr>
            <a:r>
              <a:rPr lang="en-US" sz="1200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6</a:t>
            </a:r>
          </a:p>
        </p:txBody>
      </p:sp>
      <p:sp>
        <p:nvSpPr>
          <p:cNvPr name="TextBox 46" id="46"/>
          <p:cNvSpPr txBox="true"/>
          <p:nvPr/>
        </p:nvSpPr>
        <p:spPr>
          <a:xfrm rot="0">
            <a:off x="1575797" y="5784713"/>
            <a:ext cx="15587243" cy="1562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24"/>
              </a:lnSpc>
            </a:pPr>
            <a:r>
              <a:rPr lang="en-US" sz="975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Describe the seven positioning approaches. Which approach does Apple use, and why?</a:t>
            </a:r>
          </a:p>
        </p:txBody>
      </p:sp>
      <p:sp>
        <p:nvSpPr>
          <p:cNvPr name="Freeform 47" id="47" descr="preencoded.png"/>
          <p:cNvSpPr/>
          <p:nvPr/>
        </p:nvSpPr>
        <p:spPr>
          <a:xfrm flipH="false" flipV="false" rot="0">
            <a:off x="992991" y="6233770"/>
            <a:ext cx="16315868" cy="760809"/>
          </a:xfrm>
          <a:custGeom>
            <a:avLst/>
            <a:gdLst/>
            <a:ahLst/>
            <a:cxnLst/>
            <a:rect r="r" b="b" t="t" l="l"/>
            <a:pathLst>
              <a:path h="760809" w="16315868">
                <a:moveTo>
                  <a:pt x="0" y="0"/>
                </a:moveTo>
                <a:lnTo>
                  <a:pt x="16315868" y="0"/>
                </a:lnTo>
                <a:lnTo>
                  <a:pt x="16315868" y="760809"/>
                </a:lnTo>
                <a:lnTo>
                  <a:pt x="0" y="7608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702" r="0" b="-703"/>
            </a:stretch>
          </a:blipFill>
        </p:spPr>
      </p:sp>
      <p:grpSp>
        <p:nvGrpSpPr>
          <p:cNvPr name="Group 48" id="48"/>
          <p:cNvGrpSpPr/>
          <p:nvPr/>
        </p:nvGrpSpPr>
        <p:grpSpPr>
          <a:xfrm rot="0">
            <a:off x="1170527" y="6495317"/>
            <a:ext cx="190195" cy="237715"/>
            <a:chOff x="0" y="0"/>
            <a:chExt cx="253594" cy="316954"/>
          </a:xfrm>
        </p:grpSpPr>
        <p:sp>
          <p:nvSpPr>
            <p:cNvPr name="Freeform 49" id="49"/>
            <p:cNvSpPr/>
            <p:nvPr/>
          </p:nvSpPr>
          <p:spPr>
            <a:xfrm flipH="false" flipV="false" rot="0">
              <a:off x="0" y="0"/>
              <a:ext cx="253596" cy="316954"/>
            </a:xfrm>
            <a:custGeom>
              <a:avLst/>
              <a:gdLst/>
              <a:ahLst/>
              <a:cxnLst/>
              <a:rect r="r" b="b" t="t" l="l"/>
              <a:pathLst>
                <a:path h="316954" w="253596">
                  <a:moveTo>
                    <a:pt x="0" y="0"/>
                  </a:moveTo>
                  <a:lnTo>
                    <a:pt x="253596" y="0"/>
                  </a:lnTo>
                  <a:lnTo>
                    <a:pt x="253596" y="316954"/>
                  </a:lnTo>
                  <a:lnTo>
                    <a:pt x="0" y="316954"/>
                  </a:lnTo>
                  <a:close/>
                </a:path>
              </a:pathLst>
            </a:custGeom>
            <a:blipFill>
              <a:blip r:embed="rId6">
                <a:alphaModFix amt="0"/>
              </a:blip>
              <a:stretch>
                <a:fillRect l="-110359" t="0" r="-110358" b="0"/>
              </a:stretch>
            </a:blipFill>
          </p:spPr>
        </p:sp>
        <p:sp>
          <p:nvSpPr>
            <p:cNvPr name="TextBox 50" id="50"/>
            <p:cNvSpPr txBox="true"/>
            <p:nvPr/>
          </p:nvSpPr>
          <p:spPr>
            <a:xfrm>
              <a:off x="0" y="-19050"/>
              <a:ext cx="253594" cy="336004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711"/>
                </a:lnSpc>
              </a:pPr>
              <a:r>
                <a:rPr lang="en-US" sz="1426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7</a:t>
              </a:r>
            </a:p>
          </p:txBody>
        </p:sp>
      </p:grpSp>
      <p:sp>
        <p:nvSpPr>
          <p:cNvPr name="TextBox 51" id="51"/>
          <p:cNvSpPr txBox="true"/>
          <p:nvPr/>
        </p:nvSpPr>
        <p:spPr>
          <a:xfrm rot="0">
            <a:off x="1575797" y="6360538"/>
            <a:ext cx="15587243" cy="217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498"/>
              </a:lnSpc>
            </a:pPr>
            <a:r>
              <a:rPr lang="en-US" sz="1200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7</a:t>
            </a:r>
          </a:p>
        </p:txBody>
      </p:sp>
      <p:sp>
        <p:nvSpPr>
          <p:cNvPr name="TextBox 52" id="52"/>
          <p:cNvSpPr txBox="true"/>
          <p:nvPr/>
        </p:nvSpPr>
        <p:spPr>
          <a:xfrm rot="0">
            <a:off x="1575797" y="6602120"/>
            <a:ext cx="15587243" cy="1562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24"/>
              </a:lnSpc>
            </a:pPr>
            <a:r>
              <a:rPr lang="en-US" sz="975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Why should communications objectives be distinct from sales objectives? Give an example of a well-written communications objective.</a:t>
            </a:r>
          </a:p>
        </p:txBody>
      </p:sp>
      <p:sp>
        <p:nvSpPr>
          <p:cNvPr name="Freeform 53" id="53" descr="preencoded.png"/>
          <p:cNvSpPr/>
          <p:nvPr/>
        </p:nvSpPr>
        <p:spPr>
          <a:xfrm flipH="false" flipV="false" rot="0">
            <a:off x="992991" y="7051177"/>
            <a:ext cx="16315868" cy="760809"/>
          </a:xfrm>
          <a:custGeom>
            <a:avLst/>
            <a:gdLst/>
            <a:ahLst/>
            <a:cxnLst/>
            <a:rect r="r" b="b" t="t" l="l"/>
            <a:pathLst>
              <a:path h="760809" w="16315868">
                <a:moveTo>
                  <a:pt x="0" y="0"/>
                </a:moveTo>
                <a:lnTo>
                  <a:pt x="16315868" y="0"/>
                </a:lnTo>
                <a:lnTo>
                  <a:pt x="16315868" y="760809"/>
                </a:lnTo>
                <a:lnTo>
                  <a:pt x="0" y="7608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702" r="0" b="-703"/>
            </a:stretch>
          </a:blipFill>
        </p:spPr>
      </p:sp>
      <p:grpSp>
        <p:nvGrpSpPr>
          <p:cNvPr name="Group 54" id="54"/>
          <p:cNvGrpSpPr/>
          <p:nvPr/>
        </p:nvGrpSpPr>
        <p:grpSpPr>
          <a:xfrm rot="0">
            <a:off x="1170527" y="7312724"/>
            <a:ext cx="190195" cy="237715"/>
            <a:chOff x="0" y="0"/>
            <a:chExt cx="253594" cy="316954"/>
          </a:xfrm>
        </p:grpSpPr>
        <p:sp>
          <p:nvSpPr>
            <p:cNvPr name="Freeform 55" id="55"/>
            <p:cNvSpPr/>
            <p:nvPr/>
          </p:nvSpPr>
          <p:spPr>
            <a:xfrm flipH="false" flipV="false" rot="0">
              <a:off x="0" y="0"/>
              <a:ext cx="253596" cy="316954"/>
            </a:xfrm>
            <a:custGeom>
              <a:avLst/>
              <a:gdLst/>
              <a:ahLst/>
              <a:cxnLst/>
              <a:rect r="r" b="b" t="t" l="l"/>
              <a:pathLst>
                <a:path h="316954" w="253596">
                  <a:moveTo>
                    <a:pt x="0" y="0"/>
                  </a:moveTo>
                  <a:lnTo>
                    <a:pt x="253596" y="0"/>
                  </a:lnTo>
                  <a:lnTo>
                    <a:pt x="253596" y="316954"/>
                  </a:lnTo>
                  <a:lnTo>
                    <a:pt x="0" y="316954"/>
                  </a:lnTo>
                  <a:close/>
                </a:path>
              </a:pathLst>
            </a:custGeom>
            <a:blipFill>
              <a:blip r:embed="rId6">
                <a:alphaModFix amt="0"/>
              </a:blip>
              <a:stretch>
                <a:fillRect l="-110359" t="0" r="-110358" b="0"/>
              </a:stretch>
            </a:blipFill>
          </p:spPr>
        </p:sp>
        <p:sp>
          <p:nvSpPr>
            <p:cNvPr name="TextBox 56" id="56"/>
            <p:cNvSpPr txBox="true"/>
            <p:nvPr/>
          </p:nvSpPr>
          <p:spPr>
            <a:xfrm>
              <a:off x="0" y="-19050"/>
              <a:ext cx="253594" cy="336004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711"/>
                </a:lnSpc>
              </a:pPr>
              <a:r>
                <a:rPr lang="en-US" sz="1426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8</a:t>
              </a:r>
            </a:p>
          </p:txBody>
        </p:sp>
      </p:grpSp>
      <p:sp>
        <p:nvSpPr>
          <p:cNvPr name="TextBox 57" id="57"/>
          <p:cNvSpPr txBox="true"/>
          <p:nvPr/>
        </p:nvSpPr>
        <p:spPr>
          <a:xfrm rot="0">
            <a:off x="1575797" y="7177945"/>
            <a:ext cx="15587243" cy="217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498"/>
              </a:lnSpc>
            </a:pPr>
            <a:r>
              <a:rPr lang="en-US" sz="1200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8</a:t>
            </a:r>
          </a:p>
        </p:txBody>
      </p:sp>
      <p:sp>
        <p:nvSpPr>
          <p:cNvPr name="TextBox 58" id="58"/>
          <p:cNvSpPr txBox="true"/>
          <p:nvPr/>
        </p:nvSpPr>
        <p:spPr>
          <a:xfrm rot="0">
            <a:off x="1575797" y="7419527"/>
            <a:ext cx="15587243" cy="1562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24"/>
              </a:lnSpc>
            </a:pPr>
            <a:r>
              <a:rPr lang="en-US" sz="975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Compare the percentage-of-sales and objective-and-task budgeting methods. Under what circumstances would each be appropriate?</a:t>
            </a:r>
          </a:p>
        </p:txBody>
      </p:sp>
      <p:sp>
        <p:nvSpPr>
          <p:cNvPr name="Freeform 59" id="59" descr="preencoded.png"/>
          <p:cNvSpPr/>
          <p:nvPr/>
        </p:nvSpPr>
        <p:spPr>
          <a:xfrm flipH="false" flipV="false" rot="0">
            <a:off x="992991" y="7868583"/>
            <a:ext cx="16315868" cy="760809"/>
          </a:xfrm>
          <a:custGeom>
            <a:avLst/>
            <a:gdLst/>
            <a:ahLst/>
            <a:cxnLst/>
            <a:rect r="r" b="b" t="t" l="l"/>
            <a:pathLst>
              <a:path h="760809" w="16315868">
                <a:moveTo>
                  <a:pt x="0" y="0"/>
                </a:moveTo>
                <a:lnTo>
                  <a:pt x="16315868" y="0"/>
                </a:lnTo>
                <a:lnTo>
                  <a:pt x="16315868" y="760810"/>
                </a:lnTo>
                <a:lnTo>
                  <a:pt x="0" y="76081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702" r="0" b="-703"/>
            </a:stretch>
          </a:blipFill>
        </p:spPr>
      </p:sp>
      <p:grpSp>
        <p:nvGrpSpPr>
          <p:cNvPr name="Group 60" id="60"/>
          <p:cNvGrpSpPr/>
          <p:nvPr/>
        </p:nvGrpSpPr>
        <p:grpSpPr>
          <a:xfrm rot="0">
            <a:off x="1170527" y="8130130"/>
            <a:ext cx="190195" cy="237715"/>
            <a:chOff x="0" y="0"/>
            <a:chExt cx="253594" cy="316954"/>
          </a:xfrm>
        </p:grpSpPr>
        <p:sp>
          <p:nvSpPr>
            <p:cNvPr name="Freeform 61" id="61"/>
            <p:cNvSpPr/>
            <p:nvPr/>
          </p:nvSpPr>
          <p:spPr>
            <a:xfrm flipH="false" flipV="false" rot="0">
              <a:off x="0" y="0"/>
              <a:ext cx="253596" cy="316954"/>
            </a:xfrm>
            <a:custGeom>
              <a:avLst/>
              <a:gdLst/>
              <a:ahLst/>
              <a:cxnLst/>
              <a:rect r="r" b="b" t="t" l="l"/>
              <a:pathLst>
                <a:path h="316954" w="253596">
                  <a:moveTo>
                    <a:pt x="0" y="0"/>
                  </a:moveTo>
                  <a:lnTo>
                    <a:pt x="253596" y="0"/>
                  </a:lnTo>
                  <a:lnTo>
                    <a:pt x="253596" y="316954"/>
                  </a:lnTo>
                  <a:lnTo>
                    <a:pt x="0" y="316954"/>
                  </a:lnTo>
                  <a:close/>
                </a:path>
              </a:pathLst>
            </a:custGeom>
            <a:blipFill>
              <a:blip r:embed="rId6">
                <a:alphaModFix amt="0"/>
              </a:blip>
              <a:stretch>
                <a:fillRect l="-110359" t="0" r="-110358" b="0"/>
              </a:stretch>
            </a:blipFill>
          </p:spPr>
        </p:sp>
        <p:sp>
          <p:nvSpPr>
            <p:cNvPr name="TextBox 62" id="62"/>
            <p:cNvSpPr txBox="true"/>
            <p:nvPr/>
          </p:nvSpPr>
          <p:spPr>
            <a:xfrm>
              <a:off x="0" y="-19050"/>
              <a:ext cx="253594" cy="336004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711"/>
                </a:lnSpc>
              </a:pPr>
              <a:r>
                <a:rPr lang="en-US" sz="1426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9</a:t>
              </a:r>
            </a:p>
          </p:txBody>
        </p:sp>
      </p:grpSp>
      <p:sp>
        <p:nvSpPr>
          <p:cNvPr name="TextBox 63" id="63"/>
          <p:cNvSpPr txBox="true"/>
          <p:nvPr/>
        </p:nvSpPr>
        <p:spPr>
          <a:xfrm rot="0">
            <a:off x="1575797" y="7995352"/>
            <a:ext cx="15587243" cy="217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498"/>
              </a:lnSpc>
            </a:pPr>
            <a:r>
              <a:rPr lang="en-US" sz="1200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9</a:t>
            </a:r>
          </a:p>
        </p:txBody>
      </p:sp>
      <p:sp>
        <p:nvSpPr>
          <p:cNvPr name="TextBox 64" id="64"/>
          <p:cNvSpPr txBox="true"/>
          <p:nvPr/>
        </p:nvSpPr>
        <p:spPr>
          <a:xfrm rot="0">
            <a:off x="1575797" y="8236934"/>
            <a:ext cx="15587243" cy="1562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24"/>
              </a:lnSpc>
            </a:pPr>
            <a:r>
              <a:rPr lang="en-US" sz="975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A new energy drink is launching in three countries simultaneously. What GIMC considerations should the marketing team address?</a:t>
            </a:r>
          </a:p>
        </p:txBody>
      </p:sp>
      <p:sp>
        <p:nvSpPr>
          <p:cNvPr name="Freeform 65" id="65" descr="preencoded.png"/>
          <p:cNvSpPr/>
          <p:nvPr/>
        </p:nvSpPr>
        <p:spPr>
          <a:xfrm flipH="false" flipV="false" rot="0">
            <a:off x="992991" y="8686000"/>
            <a:ext cx="16315868" cy="760809"/>
          </a:xfrm>
          <a:custGeom>
            <a:avLst/>
            <a:gdLst/>
            <a:ahLst/>
            <a:cxnLst/>
            <a:rect r="r" b="b" t="t" l="l"/>
            <a:pathLst>
              <a:path h="760809" w="16315868">
                <a:moveTo>
                  <a:pt x="0" y="0"/>
                </a:moveTo>
                <a:lnTo>
                  <a:pt x="16315868" y="0"/>
                </a:lnTo>
                <a:lnTo>
                  <a:pt x="16315868" y="760809"/>
                </a:lnTo>
                <a:lnTo>
                  <a:pt x="0" y="7608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702" r="0" b="-703"/>
            </a:stretch>
          </a:blipFill>
        </p:spPr>
      </p:sp>
      <p:grpSp>
        <p:nvGrpSpPr>
          <p:cNvPr name="Group 66" id="66"/>
          <p:cNvGrpSpPr/>
          <p:nvPr/>
        </p:nvGrpSpPr>
        <p:grpSpPr>
          <a:xfrm rot="0">
            <a:off x="1170527" y="8947547"/>
            <a:ext cx="190195" cy="237715"/>
            <a:chOff x="0" y="0"/>
            <a:chExt cx="253594" cy="316954"/>
          </a:xfrm>
        </p:grpSpPr>
        <p:sp>
          <p:nvSpPr>
            <p:cNvPr name="Freeform 67" id="67"/>
            <p:cNvSpPr/>
            <p:nvPr/>
          </p:nvSpPr>
          <p:spPr>
            <a:xfrm flipH="false" flipV="false" rot="0">
              <a:off x="0" y="0"/>
              <a:ext cx="253596" cy="316954"/>
            </a:xfrm>
            <a:custGeom>
              <a:avLst/>
              <a:gdLst/>
              <a:ahLst/>
              <a:cxnLst/>
              <a:rect r="r" b="b" t="t" l="l"/>
              <a:pathLst>
                <a:path h="316954" w="253596">
                  <a:moveTo>
                    <a:pt x="0" y="0"/>
                  </a:moveTo>
                  <a:lnTo>
                    <a:pt x="253596" y="0"/>
                  </a:lnTo>
                  <a:lnTo>
                    <a:pt x="253596" y="316954"/>
                  </a:lnTo>
                  <a:lnTo>
                    <a:pt x="0" y="316954"/>
                  </a:lnTo>
                  <a:close/>
                </a:path>
              </a:pathLst>
            </a:custGeom>
            <a:blipFill>
              <a:blip r:embed="rId6">
                <a:alphaModFix amt="0"/>
              </a:blip>
              <a:stretch>
                <a:fillRect l="-110359" t="0" r="-110358" b="0"/>
              </a:stretch>
            </a:blipFill>
          </p:spPr>
        </p:sp>
        <p:sp>
          <p:nvSpPr>
            <p:cNvPr name="TextBox 68" id="68"/>
            <p:cNvSpPr txBox="true"/>
            <p:nvPr/>
          </p:nvSpPr>
          <p:spPr>
            <a:xfrm>
              <a:off x="0" y="-19050"/>
              <a:ext cx="253594" cy="336004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711"/>
                </a:lnSpc>
              </a:pPr>
              <a:r>
                <a:rPr lang="en-US" sz="1426">
                  <a:solidFill>
                    <a:srgbClr val="746558"/>
                  </a:solidFill>
                  <a:latin typeface="Arimo"/>
                  <a:ea typeface="Arimo"/>
                  <a:cs typeface="Arimo"/>
                  <a:sym typeface="Arimo"/>
                </a:rPr>
                <a:t>10</a:t>
              </a:r>
            </a:p>
          </p:txBody>
        </p:sp>
      </p:grpSp>
      <p:sp>
        <p:nvSpPr>
          <p:cNvPr name="TextBox 69" id="69"/>
          <p:cNvSpPr txBox="true"/>
          <p:nvPr/>
        </p:nvSpPr>
        <p:spPr>
          <a:xfrm rot="0">
            <a:off x="1575797" y="8812759"/>
            <a:ext cx="15587243" cy="217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498"/>
              </a:lnSpc>
            </a:pPr>
            <a:r>
              <a:rPr lang="en-US" sz="1200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10</a:t>
            </a:r>
          </a:p>
        </p:txBody>
      </p:sp>
      <p:sp>
        <p:nvSpPr>
          <p:cNvPr name="TextBox 70" id="70"/>
          <p:cNvSpPr txBox="true"/>
          <p:nvPr/>
        </p:nvSpPr>
        <p:spPr>
          <a:xfrm rot="0">
            <a:off x="1575797" y="9054341"/>
            <a:ext cx="15587243" cy="1562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24"/>
              </a:lnSpc>
            </a:pPr>
            <a:r>
              <a:rPr lang="en-US" sz="975">
                <a:solidFill>
                  <a:srgbClr val="746558"/>
                </a:solidFill>
                <a:latin typeface="Arimo"/>
                <a:ea typeface="Arimo"/>
                <a:cs typeface="Arimo"/>
                <a:sym typeface="Arimo"/>
              </a:rPr>
              <a:t>You are the IMC manager for a fitness app. Walk through the complete IMC planning process — from research to schedule — for a campaign targeting Millennials.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DAHPPlKonfs</dc:identifier>
  <dcterms:modified xsi:type="dcterms:W3CDTF">2011-08-01T06:04:30Z</dcterms:modified>
  <cp:revision>1</cp:revision>
  <dc:title>The-IMC-Planning-Process.pptx</dc:title>
</cp:coreProperties>
</file>