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1"/>
  </p:sldMasterIdLst>
  <p:sldIdLst>
    <p:sldId id="257" r:id="rId2"/>
    <p:sldId id="273" r:id="rId3"/>
    <p:sldId id="283" r:id="rId4"/>
    <p:sldId id="284" r:id="rId5"/>
    <p:sldId id="274" r:id="rId6"/>
    <p:sldId id="275" r:id="rId7"/>
    <p:sldId id="287" r:id="rId8"/>
    <p:sldId id="258" r:id="rId9"/>
    <p:sldId id="259" r:id="rId10"/>
    <p:sldId id="260" r:id="rId11"/>
    <p:sldId id="268" r:id="rId12"/>
    <p:sldId id="261" r:id="rId13"/>
    <p:sldId id="262" r:id="rId14"/>
    <p:sldId id="263" r:id="rId15"/>
    <p:sldId id="279" r:id="rId16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2E2E"/>
    <a:srgbClr val="FFFFFF"/>
    <a:srgbClr val="7979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D2C2324-80F2-43FE-AAC0-D57CE02EF8C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99DCF7-1C5C-4BAE-9484-84555280E026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9E84B0-CA6F-4E2D-A6AF-AFF2963B5F5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6E7310-C9D5-4820-BD44-E4B46159918C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219E74-9D62-4E3B-AC3C-C7F13A83628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5456D-3FC7-4806-A79D-B14F503E76A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56CE66-C430-4B5D-A11B-4E0A72C20A8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A6F12A-784A-456D-9100-BA8E874D27C6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54997D7-CBCD-4B9E-A013-A5092132746E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322BC4-BE1B-484F-9AE3-984C73C0C3D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A3DCF8-5C20-404C-859D-797EFC356F5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22CFD8-F881-4C9E-A90C-BDD270B8B25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31334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1B5958B5-EE3B-4C96-AA5D-789DF336D24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362950" cy="4924425"/>
          </a:xfrm>
        </p:spPr>
        <p:txBody>
          <a:bodyPr/>
          <a:lstStyle/>
          <a:p>
            <a:pPr marL="609600" indent="-609600">
              <a:buFont typeface="Wingdings" panose="05000000000000000000" pitchFamily="2" charset="2"/>
              <a:buNone/>
              <a:defRPr/>
            </a:pPr>
            <a:r>
              <a:rPr lang="it-IT" alt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Reja:</a:t>
            </a:r>
          </a:p>
          <a:p>
            <a:pPr marL="609600" indent="-609600">
              <a:defRPr/>
            </a:pPr>
            <a:r>
              <a:rPr lang="it-IT" alt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uz-Cyrl-UZ" alt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Tola va ip xossalarining o’zaro bog’liqligi.</a:t>
            </a:r>
            <a:endParaRPr lang="en-US" altLang="ru-RU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defRPr/>
            </a:pPr>
            <a:r>
              <a:rPr lang="en-US" alt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uz-Cyrl-UZ" alt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Yigirish tizimlari. Karda, qayta tarash, apparat va melanj sistemalari haqida ma`lumоtlar.</a:t>
            </a:r>
          </a:p>
          <a:p>
            <a:pPr marL="609600" indent="-609600">
              <a:defRPr/>
            </a:pPr>
            <a:r>
              <a:rPr lang="uz-Cyrl-UZ" alt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3. Ip yigirishda amalga оshiriladigan texnоlоgik jarayonlar. </a:t>
            </a:r>
          </a:p>
          <a:p>
            <a:pPr marL="609600" indent="-609600">
              <a:defRPr/>
            </a:pPr>
            <a:r>
              <a:rPr lang="uz-Cyrl-UZ" alt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4. Yigirish usullari. </a:t>
            </a:r>
            <a:endParaRPr lang="en-US" altLang="ru-RU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defRPr/>
            </a:pPr>
            <a:r>
              <a:rPr lang="en-US" alt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uz-Cyrl-UZ" alt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Xоmaki va tayyor mahsulоtlar nоmlari, ularga ishlov berish bоsqichlari.</a:t>
            </a:r>
            <a:endParaRPr lang="en-US" altLang="ru-RU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609600" indent="-609600">
              <a:defRPr/>
            </a:pPr>
            <a:r>
              <a:rPr lang="en-US" alt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uz-Cyrl-UZ" alt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Yigirish rejasi.</a:t>
            </a:r>
            <a:r>
              <a:rPr lang="it-IT" altLang="ru-RU" sz="28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2800" dirty="0" smtClean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pPr algn="ctr" eaLnBrk="1" hangingPunct="1"/>
            <a:r>
              <a:rPr lang="it-IT" altLang="ru-RU" sz="3600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2</a:t>
            </a:r>
            <a:r>
              <a:rPr lang="uz-Cyrl-UZ" altLang="ru-RU" sz="3600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-mavzu.</a:t>
            </a:r>
            <a:r>
              <a:rPr lang="it-IT" altLang="ru-RU" sz="3600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Yigirish tizimlari</a:t>
            </a:r>
            <a:r>
              <a:rPr lang="uz-Cyrl-UZ" altLang="ru-RU" sz="3600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. </a:t>
            </a:r>
            <a:endParaRPr lang="ru-RU" altLang="ru-RU" sz="3600" dirty="0" smtClean="0">
              <a:solidFill>
                <a:srgbClr val="2E2E2E"/>
              </a:solidFill>
              <a:effectLst/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US" altLang="ru-RU" sz="3600" b="1" i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Yigirish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–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kalta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va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ingichka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bo`lgan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tolalardan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 b</a:t>
            </a:r>
            <a:r>
              <a:rPr lang="ru-RU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е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lgilangan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pishiqlik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va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chiziqli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zichlikdagi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ip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hosil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qilish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t</a:t>
            </a:r>
            <a:r>
              <a:rPr lang="ru-RU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е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xnologik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i="1" u="sng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jarayonlari</a:t>
            </a:r>
            <a:r>
              <a:rPr lang="en-US" altLang="ru-RU" sz="3600" b="1" i="1" u="sng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i="1" u="sng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majmuasidir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.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Bunday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jarayonlarning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har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biri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yoki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bir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n</a:t>
            </a:r>
            <a:r>
              <a:rPr lang="ru-RU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е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chtasi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maxsus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jihozlarda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amalga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oshiriladi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. </a:t>
            </a:r>
            <a:endParaRPr lang="ru-RU" altLang="ru-RU" sz="3600" b="1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yigirishning</a:t>
            </a:r>
            <a:r>
              <a:rPr lang="en-US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o`rni</a:t>
            </a:r>
            <a:r>
              <a:rPr lang="en-US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ahamiyati</a:t>
            </a:r>
            <a:endParaRPr lang="ru-RU" altLang="ru-RU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buFont typeface="Wingdings" panose="05000000000000000000" pitchFamily="2" charset="2"/>
              <a:buChar char="Ø"/>
              <a:defRPr/>
            </a:pPr>
            <a:r>
              <a:rPr lang="pt-PT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Iplarni ishlab  chiqarish  usuliga  ko`ra  tolalardan  yigirilgan  va  kimyoviy usulda tayyorlangan xillarga bo`linadi. </a:t>
            </a:r>
          </a:p>
          <a:p>
            <a:pPr algn="just" eaLnBrk="1" hangingPunct="1">
              <a:buFont typeface="Wingdings" panose="05000000000000000000" pitchFamily="2" charset="2"/>
              <a:buChar char="Ø"/>
              <a:defRPr/>
            </a:pPr>
            <a:r>
              <a:rPr lang="pt-PT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Tuzilishiga   ko`ra  esa  iplarni  birlamchi  va    ikkilamchi turlarga ajratiladi. </a:t>
            </a:r>
          </a:p>
          <a:p>
            <a:pPr algn="just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ru-RU" sz="2800" i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en-US" altLang="ru-RU" sz="2800" i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i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iplar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qilingandan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so`ng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to`g`ridan-to`g`ri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mato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yuboriladi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ru-RU" sz="2800" i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en-US" altLang="ru-RU" sz="2800" i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i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iplar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yigirilgan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kompl</a:t>
            </a:r>
            <a:r>
              <a:rPr lang="ru-RU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ks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monoiplar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qirqib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iplarga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bo`linadi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800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Iplarni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turlari</a:t>
            </a:r>
            <a:endParaRPr lang="ru-RU" altLang="ru-RU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buFont typeface="Wingdings" panose="05000000000000000000" pitchFamily="2" charset="2"/>
              <a:buChar char="Ø"/>
              <a:defRPr/>
            </a:pPr>
            <a:r>
              <a:rPr lang="pt-PT" altLang="ru-RU" sz="30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Yigirilgan  iplar xom ashyo tarkibiga ko`ra bir xil va  aralashma iplariga bo`linadi. Biron turdagi  tabiiy  yoki  kimyoviy  tolalardan  yigirilgan  iplarni  bir  xil,  turli  tolalarni    aralashmasidan yigirilgan iplarni esa aralashma  iplar  d</a:t>
            </a:r>
            <a:r>
              <a:rPr lang="ru-RU" altLang="ru-RU" sz="30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pt-PT" altLang="ru-RU" sz="30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  yuritiladi.</a:t>
            </a:r>
          </a:p>
          <a:p>
            <a:pPr algn="just" eaLnBrk="1" hangingPunct="1">
              <a:buFont typeface="Wingdings" panose="05000000000000000000" pitchFamily="2" charset="2"/>
              <a:buChar char="Ø"/>
              <a:defRPr/>
            </a:pPr>
            <a:r>
              <a:rPr lang="pt-PT" altLang="ru-RU" sz="30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Aralashma iplar tabiiy tolalardan birini biron  turdagi  kimyoviy  tola bilan yoki turli kimyoviy tolalarni aralashtirishdan so`ng yigirib olinadi.</a:t>
            </a:r>
            <a:endParaRPr lang="ru-RU" altLang="ru-RU" sz="3000" smtClean="0">
              <a:solidFill>
                <a:srgbClr val="2E2E2E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ru-RU" altLang="ru-RU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pt-PT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Yigirilgan  iplar</a:t>
            </a:r>
            <a:endParaRPr lang="ru-RU" altLang="ru-RU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Iplarning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fizik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,  m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е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xanik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va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boshqa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xossalari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ko`plab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ko`rsatkichlar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orqali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baholanadi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.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Ulardan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bir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n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е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chtasi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asosiy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xossalari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sifatida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b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е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lgilangan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.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Bular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jumlasiga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uzilish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kuchi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nisbiy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uzilish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kuchi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uzilishdagi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uzayishi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,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pishitilishi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,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tozaligi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nuqsonlar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soni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, not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е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kisligi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kiradi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pPr algn="just" eaLnBrk="1" hangingPunct="1">
              <a:defRPr/>
            </a:pP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Uzilish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kuchi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ipni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uzish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uchun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sarflangan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kuchni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ko`rsatadi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.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Nisbiy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uzulish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kuchi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esa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ipni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uzish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uchun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sarflangan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kuchni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uning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chiziqli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zichligiga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nisbati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bilan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ifodalanadi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: </a:t>
            </a:r>
            <a:endParaRPr lang="ru-RU" altLang="ru-RU" dirty="0" smtClean="0">
              <a:solidFill>
                <a:srgbClr val="2E2E2E"/>
              </a:solidFill>
              <a:effectLst/>
              <a:latin typeface="Times New Roman" panose="02020603050405020304" pitchFamily="18" charset="0"/>
            </a:endParaRP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1400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ru-RU" sz="6000" dirty="0" err="1" smtClean="0">
                <a:effectLst/>
                <a:latin typeface="Times New Roman" panose="02020603050405020304" pitchFamily="18" charset="0"/>
              </a:rPr>
              <a:t>Iplarning</a:t>
            </a:r>
            <a:r>
              <a:rPr lang="en-US" altLang="ru-RU" sz="6000" dirty="0" smtClean="0"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sz="6000" dirty="0" err="1" smtClean="0">
                <a:effectLst/>
                <a:latin typeface="Times New Roman" panose="02020603050405020304" pitchFamily="18" charset="0"/>
              </a:rPr>
              <a:t>xossalari</a:t>
            </a:r>
            <a:endParaRPr lang="ru-RU" altLang="ru-RU" sz="6000" dirty="0" smtClean="0">
              <a:effectLst/>
              <a:latin typeface="Times New Roman" panose="02020603050405020304" pitchFamily="18" charset="0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944563" y="4860925"/>
            <a:ext cx="4562475" cy="66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endParaRPr lang="ru-RU" altLang="ru-RU" sz="1800"/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ru-RU" altLang="ru-RU" sz="1800"/>
              <a:t>  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24665" y="1571611"/>
            <a:ext cx="6242960" cy="400052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023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sz="4000" smtClean="0">
                <a:latin typeface="Times New Roman" panose="02020603050405020304" pitchFamily="18" charset="0"/>
              </a:rPr>
              <a:t>Iplarning chiziqli zichligi tushunchasi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algn="ctr"/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Mahsulot</a:t>
            </a:r>
            <a:r>
              <a:rPr lang="en-US" altLang="ru-RU" sz="2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chiziqiy</a:t>
            </a:r>
            <a:r>
              <a:rPr lang="en-US" altLang="ru-RU" sz="2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zichligi</a:t>
            </a:r>
            <a:r>
              <a:rPr lang="en-US" altLang="ru-RU" sz="2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o`lchov</a:t>
            </a:r>
            <a:r>
              <a:rPr lang="en-US" altLang="ru-RU" sz="2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birligini</a:t>
            </a:r>
            <a:r>
              <a:rPr lang="en-US" altLang="ru-RU" sz="2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qayta</a:t>
            </a:r>
            <a:r>
              <a:rPr lang="en-US" altLang="ru-RU" sz="2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hisoblash</a:t>
            </a:r>
            <a:r>
              <a:rPr lang="en-US" altLang="ru-RU" sz="2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koeffitsentlari</a:t>
            </a:r>
            <a:endParaRPr lang="ru-RU" altLang="ru-RU" sz="2400" dirty="0" smtClean="0">
              <a:solidFill>
                <a:srgbClr val="2E2E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360276"/>
              </p:ext>
            </p:extLst>
          </p:nvPr>
        </p:nvGraphicFramePr>
        <p:xfrm>
          <a:off x="251519" y="2060849"/>
          <a:ext cx="8435281" cy="42484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0161">
                  <a:extLst>
                    <a:ext uri="{9D8B030D-6E8A-4147-A177-3AD203B41FA5}">
                      <a16:colId xmlns:a16="http://schemas.microsoft.com/office/drawing/2014/main" val="3642088828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1292190944"/>
                    </a:ext>
                  </a:extLst>
                </a:gridCol>
                <a:gridCol w="1336714">
                  <a:extLst>
                    <a:ext uri="{9D8B030D-6E8A-4147-A177-3AD203B41FA5}">
                      <a16:colId xmlns:a16="http://schemas.microsoft.com/office/drawing/2014/main" val="4174606530"/>
                    </a:ext>
                  </a:extLst>
                </a:gridCol>
                <a:gridCol w="1406082">
                  <a:extLst>
                    <a:ext uri="{9D8B030D-6E8A-4147-A177-3AD203B41FA5}">
                      <a16:colId xmlns:a16="http://schemas.microsoft.com/office/drawing/2014/main" val="1495710272"/>
                    </a:ext>
                  </a:extLst>
                </a:gridCol>
                <a:gridCol w="1406082">
                  <a:extLst>
                    <a:ext uri="{9D8B030D-6E8A-4147-A177-3AD203B41FA5}">
                      <a16:colId xmlns:a16="http://schemas.microsoft.com/office/drawing/2014/main" val="4177707828"/>
                    </a:ext>
                  </a:extLst>
                </a:gridCol>
                <a:gridCol w="1406082">
                  <a:extLst>
                    <a:ext uri="{9D8B030D-6E8A-4147-A177-3AD203B41FA5}">
                      <a16:colId xmlns:a16="http://schemas.microsoft.com/office/drawing/2014/main" val="2261279168"/>
                    </a:ext>
                  </a:extLst>
                </a:gridCol>
              </a:tblGrid>
              <a:tr h="7262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SISTEMALAR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Nm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Gran/yard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Nex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extLst>
                  <a:ext uri="{0D108BD9-81ED-4DB2-BD59-A6C34878D82A}">
                    <a16:rowId xmlns:a16="http://schemas.microsoft.com/office/drawing/2014/main" val="2074982147"/>
                  </a:ext>
                </a:extLst>
              </a:tr>
              <a:tr h="6990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100/teks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590,5/teks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Teks/70,92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885,8/teks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extLst>
                  <a:ext uri="{0D108BD9-81ED-4DB2-BD59-A6C34878D82A}">
                    <a16:rowId xmlns:a16="http://schemas.microsoft.com/office/drawing/2014/main" val="3238907304"/>
                  </a:ext>
                </a:extLst>
              </a:tr>
              <a:tr h="6990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Nm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1000/Nm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Nm/1,69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14,1/Nm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590,5/Ne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extLst>
                  <a:ext uri="{0D108BD9-81ED-4DB2-BD59-A6C34878D82A}">
                    <a16:rowId xmlns:a16="http://schemas.microsoft.com/office/drawing/2014/main" val="571015603"/>
                  </a:ext>
                </a:extLst>
              </a:tr>
              <a:tr h="6990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590,5/Ne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1,69xNe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8,34/</a:t>
                      </a:r>
                      <a:r>
                        <a:rPr lang="en-US" sz="16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Nv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Ne*1,5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extLst>
                  <a:ext uri="{0D108BD9-81ED-4DB2-BD59-A6C34878D82A}">
                    <a16:rowId xmlns:a16="http://schemas.microsoft.com/office/drawing/2014/main" val="2672901685"/>
                  </a:ext>
                </a:extLst>
              </a:tr>
              <a:tr h="7262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Gran/yard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Gr/yardx70,92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14,1/(gr/yard)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8,34/(gr/yard)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12,48/(gr/yard)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extLst>
                  <a:ext uri="{0D108BD9-81ED-4DB2-BD59-A6C34878D82A}">
                    <a16:rowId xmlns:a16="http://schemas.microsoft.com/office/drawing/2014/main" val="3703971166"/>
                  </a:ext>
                </a:extLst>
              </a:tr>
              <a:tr h="6990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Nek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885,8/Nek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Nek*1,129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12,48/Nek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12,48/Nek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253622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362950" cy="4924425"/>
          </a:xfrm>
        </p:spPr>
        <p:txBody>
          <a:bodyPr/>
          <a:lstStyle/>
          <a:p>
            <a:pPr marL="179388" indent="539750" algn="just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2800" dirty="0" smtClean="0">
                <a:effectLst/>
                <a:latin typeface="Times New Roman" panose="02020603050405020304" pitchFamily="18" charset="0"/>
              </a:rPr>
              <a:t>	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Paxta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va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kimyoviy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tоlalarni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yigirishda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qo’llaniladigan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texnоlоgik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jihоzlar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va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jarayonlarda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tоlalardan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ip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hоsil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qilish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ketma-ketligini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i="1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yigirish</a:t>
            </a:r>
            <a:r>
              <a:rPr lang="ru-RU" altLang="ru-RU" i="1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i="1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tizimi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deb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atash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qabul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qilingan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marL="179388" indent="539750" algn="just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		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Quyidagi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asоsiy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tizimlari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mavjud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:</a:t>
            </a:r>
            <a:endParaRPr lang="en-US" altLang="ru-RU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 marL="179388" indent="539750" algn="just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</a:p>
          <a:p>
            <a:pPr marL="179388" indent="539750" algn="just"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kard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(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оddiy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); </a:t>
            </a:r>
          </a:p>
          <a:p>
            <a:pPr marL="179388" indent="539750" algn="just"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qayta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tarash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; </a:t>
            </a:r>
          </a:p>
          <a:p>
            <a:pPr marL="179388" indent="539750" algn="just"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apparat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; </a:t>
            </a:r>
          </a:p>
          <a:p>
            <a:pPr marL="179388" indent="539750" algn="just"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melanj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Tоlani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yigirish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tizimlari</a:t>
            </a:r>
            <a:endParaRPr lang="ru-RU" altLang="ru-RU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362950" cy="4924425"/>
          </a:xfrm>
        </p:spPr>
        <p:txBody>
          <a:bodyPr/>
          <a:lstStyle/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ru-RU" sz="3600" smtClean="0">
                <a:effectLst/>
                <a:latin typeface="Times New Roman" panose="02020603050405020304" pitchFamily="18" charset="0"/>
              </a:rPr>
              <a:t>		</a:t>
            </a:r>
            <a:r>
              <a:rPr lang="en-US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Bu tizim </a:t>
            </a:r>
            <a:r>
              <a:rPr lang="ru-RU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bo’yicha o’rtacha chiziqli  zichlikdagi iplar yigiriladi. </a:t>
            </a:r>
            <a:r>
              <a:rPr lang="en-US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Bunday iplar keng  ass</a:t>
            </a:r>
            <a:r>
              <a:rPr lang="ru-RU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rtimentdagi ip gazlamalar ishlab chiqarish uchun qo’llaniladi. Shuningdek karda tizimida tayyorlangan iplardan n</a:t>
            </a:r>
            <a:r>
              <a:rPr lang="ru-RU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to’qima mat</a:t>
            </a:r>
            <a:r>
              <a:rPr lang="ru-RU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lar, trik</a:t>
            </a:r>
            <a:r>
              <a:rPr lang="ru-RU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taj mahsul</a:t>
            </a:r>
            <a:r>
              <a:rPr lang="ru-RU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tlari, texnik buyumlar ishlab chiqariladi. </a:t>
            </a:r>
            <a:endParaRPr lang="ru-RU" altLang="ru-RU" sz="3600" smtClean="0">
              <a:solidFill>
                <a:srgbClr val="2E2E2E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altLang="ru-RU" sz="40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Оddiy</a:t>
            </a:r>
            <a:r>
              <a:rPr lang="ru-RU" altLang="ru-RU" sz="40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40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yigirish</a:t>
            </a:r>
            <a:r>
              <a:rPr lang="ru-RU" altLang="ru-RU" sz="40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40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tizimi</a:t>
            </a:r>
            <a:endParaRPr lang="ru-RU" altLang="ru-RU" sz="4000" b="1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32" y="1553386"/>
            <a:ext cx="4861617" cy="4804572"/>
          </a:xfrm>
          <a:solidFill>
            <a:schemeClr val="accent1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0237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altLang="ru-RU" sz="4000" dirty="0" err="1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Оddiy</a:t>
            </a:r>
            <a:r>
              <a:rPr lang="en-US" altLang="ru-RU" sz="4000" dirty="0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dirty="0" err="1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tizimda</a:t>
            </a:r>
            <a:r>
              <a:rPr lang="en-US" altLang="ru-RU" sz="4000" dirty="0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dirty="0" err="1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altLang="ru-RU" sz="4000" dirty="0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dirty="0" err="1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yigirish</a:t>
            </a:r>
            <a:r>
              <a:rPr lang="en-US" altLang="ru-RU" sz="4000" dirty="0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altLang="ru-RU" sz="4000" dirty="0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altLang="ru-RU" sz="4000" dirty="0" err="1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sqichlari</a:t>
            </a:r>
            <a:endParaRPr lang="ru-RU" altLang="ru-RU" sz="4000" dirty="0" smtClean="0">
              <a:solidFill>
                <a:srgbClr val="2E2E2E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7"/>
          <p:cNvSpPr>
            <a:spLocks noGrp="1" noChangeArrowheads="1"/>
          </p:cNvSpPr>
          <p:nvPr>
            <p:ph idx="1"/>
          </p:nvPr>
        </p:nvSpPr>
        <p:spPr>
          <a:xfrm>
            <a:off x="457200" y="1125538"/>
            <a:ext cx="8229600" cy="5005387"/>
          </a:xfrm>
        </p:spPr>
        <p:txBody>
          <a:bodyPr/>
          <a:lstStyle/>
          <a:p>
            <a:pPr algn="just" eaLnBrk="1" hangingPunct="1"/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Chiziqli zichligi uncha yuq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ri bo’lmagan, pishiqr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q,  n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tekisligi kam va t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zalik darajasi yuq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ri  bo’lgan  iplarni  yigirish uchun </a:t>
            </a:r>
            <a:r>
              <a:rPr lang="en-US" altLang="ru-RU" b="1" i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qayta tarash tizimi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qabul qilinadi . </a:t>
            </a:r>
          </a:p>
          <a:p>
            <a:pPr algn="just" eaLnBrk="1" hangingPunct="1"/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Bunday iplar yupqa va silliq gazlamalar, trik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taj mat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lar va buyumlar, tikuvchilik  iplari  va  ayrim  texnik  maqsadda  f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ydalaniladigan  mahsul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tlar  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lishda ishlatiladi. Bu tizimda yigirilgan iplarning tannarxlari ancha yuq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ri.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0326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ru-RU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altLang="ru-RU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ru-RU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tarash</a:t>
            </a:r>
            <a:r>
              <a:rPr lang="en-US" altLang="ru-RU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tizimi</a:t>
            </a:r>
            <a:endParaRPr lang="ru-RU" altLang="ru-RU" b="1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860" y="1481137"/>
            <a:ext cx="4012462" cy="48574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7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altLang="ru-RU" sz="40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altLang="ru-RU" sz="40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tarash</a:t>
            </a:r>
            <a:r>
              <a:rPr lang="en-US" altLang="ru-RU" sz="40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ru-RU" sz="40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tizimida</a:t>
            </a:r>
            <a:r>
              <a:rPr lang="en-US" altLang="ru-RU" sz="40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altLang="ru-RU" sz="40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ru-RU" sz="40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yigirish</a:t>
            </a:r>
            <a:endParaRPr lang="ru-RU" altLang="ru-RU" sz="4000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341438"/>
            <a:ext cx="8362950" cy="4924425"/>
          </a:xfrm>
        </p:spPr>
        <p:txBody>
          <a:bodyPr>
            <a:normAutofit lnSpcReduction="10000"/>
          </a:bodyPr>
          <a:lstStyle/>
          <a:p>
            <a:pPr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ru-RU" sz="3600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		</a:t>
            </a:r>
            <a:r>
              <a:rPr lang="en-US" altLang="ru-RU" sz="3600" i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Apparat tizimida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chiziqli zichligi  yuq</a:t>
            </a:r>
            <a:r>
              <a:rPr lang="ru-RU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ri  bo’lgan  iplar yigiriladi. Bunday  iplar  yumsh</a:t>
            </a:r>
            <a:r>
              <a:rPr lang="ru-RU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q,  pishiqligi  nisbatan kamr</a:t>
            </a:r>
            <a:r>
              <a:rPr lang="ru-RU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q bo’lganligi uchun ularni issiq kiyimlar va  ayrim turdagi gazlamalar </a:t>
            </a:r>
            <a:r>
              <a:rPr lang="ru-RU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lish  uchun  ishlatiladi.  Ipning  bunday o’ziga x</a:t>
            </a:r>
            <a:r>
              <a:rPr lang="ru-RU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sligi  aralashmalarda  ko’p  miqd</a:t>
            </a:r>
            <a:r>
              <a:rPr lang="ru-RU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rda  past  navdagi t</a:t>
            </a:r>
            <a:r>
              <a:rPr lang="ru-RU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lalar va chiqindilarni ishlatilishidandir.</a:t>
            </a:r>
            <a:r>
              <a:rPr lang="en-US" altLang="ru-RU" sz="360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endParaRPr lang="ru-RU" altLang="ru-RU" sz="360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altLang="ru-RU" sz="40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Apparat</a:t>
            </a:r>
            <a:r>
              <a:rPr lang="en-US" altLang="ru-RU" sz="40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tizimi</a:t>
            </a:r>
            <a:endParaRPr lang="ru-RU" altLang="ru-RU" sz="4000" b="1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023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Yigirish  tizimlarini b</a:t>
            </a:r>
            <a:r>
              <a:rPr lang="ru-RU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sqichlarida qo’llaniladigan jih</a:t>
            </a:r>
            <a:r>
              <a:rPr lang="ru-RU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zlar, jarayonlar va h</a:t>
            </a:r>
            <a:r>
              <a:rPr lang="ru-RU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sil qilinadigan  x</a:t>
            </a:r>
            <a:r>
              <a:rPr lang="ru-RU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maki mahsul</a:t>
            </a:r>
            <a:r>
              <a:rPr lang="ru-RU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tlarni</a:t>
            </a:r>
            <a:r>
              <a:rPr lang="en-US" altLang="ru-RU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ru-RU" altLang="ru-RU" sz="40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19084" name="Group 652"/>
          <p:cNvGraphicFramePr>
            <a:graphicFrameLocks noGrp="1"/>
          </p:cNvGraphicFramePr>
          <p:nvPr/>
        </p:nvGraphicFramePr>
        <p:xfrm>
          <a:off x="827088" y="1341438"/>
          <a:ext cx="7345362" cy="4694242"/>
        </p:xfrm>
        <a:graphic>
          <a:graphicData uri="http://schemas.openxmlformats.org/drawingml/2006/table">
            <a:tbl>
              <a:tblPr/>
              <a:tblGrid>
                <a:gridCol w="2052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92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28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91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18195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llaniladigan jihоzlar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uri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Bajariladigan jarayonlar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Xоmaki mahsulоt-larni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nоmlari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Yigirish tizimidagi shartli tartib raqami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1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kard</a:t>
                      </a:r>
                      <a:r>
                        <a:rPr kumimoji="0" lang="en-US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Qayta tarash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apparat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Tоlalarni titish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Titish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Tоlalarni aralashtirish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Aralashtirish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Tоlalarni tоzalash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Tоzalash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Savash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Titish, tоzalash, 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Xоlst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Tarash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Tarash, pilta оlish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Piltalash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zish, qo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shish, pilta оlish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 qo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shish, 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Qayta tarash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qayta tarash, pilta оlish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Piltalash (1-o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tim)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zish, qo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shish, pilta оlish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Piltalash (2-o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tim)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zish, qo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shish, pilta оlish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Piliklash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zish, pishitish, 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Pilik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Yigirish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zish, pishitish, 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Ip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79588" y="1196975"/>
            <a:ext cx="4741862" cy="4899025"/>
          </a:xfrm>
        </p:spPr>
      </p:pic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219075" y="227013"/>
            <a:ext cx="8529638" cy="8985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Yigirish usullarini talqini:</a:t>
            </a:r>
            <a:r>
              <a:rPr lang="en-US" altLang="ru-RU" sz="2400" i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/>
            </a:r>
            <a:br>
              <a:rPr lang="en-US" altLang="ru-RU" sz="2400" i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</a:br>
            <a:r>
              <a:rPr lang="en-US" altLang="ru-RU" sz="2400" i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a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-halqali usul;  </a:t>
            </a:r>
            <a:r>
              <a:rPr lang="en-US" altLang="ru-RU" sz="2400" i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b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-pnevm</a:t>
            </a:r>
            <a:r>
              <a:rPr lang="ru-RU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mexanik (</a:t>
            </a:r>
            <a:r>
              <a:rPr lang="ru-RU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chiq uchli) usul.</a:t>
            </a:r>
            <a:endParaRPr lang="ru-RU" altLang="ru-RU" sz="240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281</TotalTime>
  <Words>615</Words>
  <Application>Microsoft Office PowerPoint</Application>
  <PresentationFormat>Экран (4:3)</PresentationFormat>
  <Paragraphs>161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Calibri</vt:lpstr>
      <vt:lpstr>Lucida Sans Unicode</vt:lpstr>
      <vt:lpstr>Times New Roman</vt:lpstr>
      <vt:lpstr>Verdana</vt:lpstr>
      <vt:lpstr>Wingdings</vt:lpstr>
      <vt:lpstr>Wingdings 2</vt:lpstr>
      <vt:lpstr>Wingdings 3</vt:lpstr>
      <vt:lpstr>Открытая</vt:lpstr>
      <vt:lpstr>2-mavzu. Yigirish tizimlari. </vt:lpstr>
      <vt:lpstr>Ip yigirishning o`rni va ahamiyati</vt:lpstr>
      <vt:lpstr>Iplarni turlari</vt:lpstr>
      <vt:lpstr>Yigirilgan  iplar</vt:lpstr>
      <vt:lpstr>Iplarning  xossalari</vt:lpstr>
      <vt:lpstr>Iplarning chiziqli zichligi tushunchasi</vt:lpstr>
      <vt:lpstr>Mahsulot chiziqiy zichligi o`lchov birligini qayta hisoblash koeffitsentlari</vt:lpstr>
      <vt:lpstr>Tоlani yigirish tizimlari</vt:lpstr>
      <vt:lpstr>Оddiy yigirish tizimi</vt:lpstr>
      <vt:lpstr>Оddiy tizimda ip yigirish bоsqichlari</vt:lpstr>
      <vt:lpstr>Qayta  tarash tizimi</vt:lpstr>
      <vt:lpstr>Qayta tarash   tizimida ip  yigirish</vt:lpstr>
      <vt:lpstr>Apparat tizimi</vt:lpstr>
      <vt:lpstr>Yigirish  tizimlarini bоsqichlarida qo’llaniladigan jihоzlar, jarayonlar va hоsil qilinadigan  xоmaki mahsulоtlarni </vt:lpstr>
      <vt:lpstr>Yigirish usullarini talqini: a-halqali usul;  b-pnevmоmexanik (оchiq uchli) usul.</vt:lpstr>
    </vt:vector>
  </TitlesOfParts>
  <Company>NMII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2-mavzu: Tоlani yigirishga tayyorlash texnоlоgik jarayonlari</dc:title>
  <dc:creator>TSMT</dc:creator>
  <cp:lastModifiedBy>Пользователь</cp:lastModifiedBy>
  <cp:revision>49</cp:revision>
  <dcterms:created xsi:type="dcterms:W3CDTF">2010-03-28T17:08:19Z</dcterms:created>
  <dcterms:modified xsi:type="dcterms:W3CDTF">2019-10-10T08:00:23Z</dcterms:modified>
</cp:coreProperties>
</file>