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6" r:id="rId2"/>
    <p:sldId id="257" r:id="rId3"/>
    <p:sldId id="273" r:id="rId4"/>
    <p:sldId id="259" r:id="rId5"/>
    <p:sldId id="260" r:id="rId6"/>
    <p:sldId id="276" r:id="rId7"/>
    <p:sldId id="279" r:id="rId8"/>
    <p:sldId id="261" r:id="rId9"/>
    <p:sldId id="262" r:id="rId10"/>
    <p:sldId id="272" r:id="rId11"/>
    <p:sldId id="263" r:id="rId12"/>
    <p:sldId id="265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E4E2"/>
    <a:srgbClr val="C49100"/>
    <a:srgbClr val="926C00"/>
    <a:srgbClr val="0099FF"/>
    <a:srgbClr val="D6EF99"/>
    <a:srgbClr val="CFFF9F"/>
    <a:srgbClr val="CDEB81"/>
    <a:srgbClr val="ADF5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61" autoAdjust="0"/>
    <p:restoredTop sz="94660"/>
  </p:normalViewPr>
  <p:slideViewPr>
    <p:cSldViewPr>
      <p:cViewPr varScale="1">
        <p:scale>
          <a:sx n="69" d="100"/>
          <a:sy n="69" d="100"/>
        </p:scale>
        <p:origin x="61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w 1588"/>
              <a:gd name="T1" fmla="*/ 0 h 1912"/>
              <a:gd name="T2" fmla="*/ 0 w 1588"/>
              <a:gd name="T3" fmla="*/ 2147483646 h 1912"/>
              <a:gd name="T4" fmla="*/ 0 w 1588"/>
              <a:gd name="T5" fmla="*/ 2147483646 h 1912"/>
              <a:gd name="T6" fmla="*/ 0 w 1588"/>
              <a:gd name="T7" fmla="*/ 2147483646 h 1912"/>
              <a:gd name="T8" fmla="*/ 0 w 1588"/>
              <a:gd name="T9" fmla="*/ 2147483646 h 1912"/>
              <a:gd name="T10" fmla="*/ 0 w 1588"/>
              <a:gd name="T11" fmla="*/ 2147483646 h 1912"/>
              <a:gd name="T12" fmla="*/ 0 w 1588"/>
              <a:gd name="T13" fmla="*/ 0 h 1912"/>
              <a:gd name="T14" fmla="*/ 0 w 1588"/>
              <a:gd name="T15" fmla="*/ 0 h 19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588"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C8FDE-87BF-459B-9F87-56608411AC9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33303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51FF50-E119-4DEA-A9D8-92749C9426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87545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3197FB-6FEB-40E0-B939-30F11627354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19817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14989-AAFF-46A6-8046-D95D98736D8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56237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FA6A4-9B72-4A26-8179-526E33DFA5B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81071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19BD26-2E37-415A-A4B0-AC4456CE100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5982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1449E-2455-4DFF-B993-D9E9501C66E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8937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6E627-4C46-4B83-A39A-A6803FDFDDD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78042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13254-628A-47D3-B741-227AA1E89AB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261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89AC51-F337-47A2-A9F3-F0991406F4D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03025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8EFA84-4C1A-4C30-97E7-605442BF89B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10947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FFF9F"/>
            </a:gs>
            <a:gs pos="100000">
              <a:srgbClr val="D6EF99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458271D-F82B-4D29-9BBF-0546F52DC34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25146" y="692696"/>
            <a:ext cx="7915275" cy="1152128"/>
          </a:xfrm>
        </p:spPr>
        <p:txBody>
          <a:bodyPr/>
          <a:lstStyle/>
          <a:p>
            <a:pPr eaLnBrk="1" hangingPunct="1">
              <a:defRPr/>
            </a:pPr>
            <a:r>
              <a:rPr lang="uz-Cyrl-UZ" altLang="ru-RU" sz="36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5-mavzu: Tarash jarayon</a:t>
            </a:r>
            <a:r>
              <a:rPr lang="en-US" altLang="ru-RU" sz="360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ining</a:t>
            </a:r>
            <a:r>
              <a:rPr lang="en-US" altLang="ru-RU" sz="36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360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maqsadi</a:t>
            </a:r>
            <a:r>
              <a:rPr lang="ru-RU" altLang="ru-RU" sz="36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/>
            </a:r>
            <a:br>
              <a:rPr lang="ru-RU" altLang="ru-RU" sz="36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</a:br>
            <a:r>
              <a:rPr lang="en-US" altLang="ru-RU" sz="36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360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va</a:t>
            </a:r>
            <a:r>
              <a:rPr lang="en-US" altLang="ru-RU" sz="36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360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moxiyati</a:t>
            </a:r>
            <a:r>
              <a:rPr lang="uz-Cyrl-UZ" altLang="ru-RU" sz="3600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.</a:t>
            </a:r>
            <a:endParaRPr lang="ru-RU" altLang="ru-RU" sz="3600" dirty="0" smtClean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3" y="1628775"/>
            <a:ext cx="8280400" cy="4289425"/>
          </a:xfrm>
        </p:spPr>
        <p:txBody>
          <a:bodyPr/>
          <a:lstStyle/>
          <a:p>
            <a:pPr marL="685800" indent="-685800" eaLnBrk="1" hangingPunct="1">
              <a:lnSpc>
                <a:spcPct val="80000"/>
              </a:lnSpc>
              <a:defRPr/>
            </a:pPr>
            <a:endParaRPr lang="uz-Cyrl-UZ" altLang="ru-RU" sz="2800" dirty="0" smtClean="0"/>
          </a:p>
          <a:p>
            <a:pPr marL="685800" indent="-685800" eaLnBrk="1" hangingPunct="1">
              <a:lnSpc>
                <a:spcPct val="80000"/>
              </a:lnSpc>
              <a:defRPr/>
            </a:pPr>
            <a:r>
              <a:rPr lang="uz-Cyrl-UZ" altLang="ru-RU" sz="2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Reja:</a:t>
            </a:r>
          </a:p>
          <a:p>
            <a:pPr marL="685800" indent="-685800" algn="just" eaLnBrk="1" hangingPunct="1">
              <a:lnSpc>
                <a:spcPct val="80000"/>
              </a:lnSpc>
              <a:defRPr/>
            </a:pPr>
            <a:r>
              <a:rPr lang="uz-Cyrl-UZ" altLang="ru-RU" sz="2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1. Tarash  jarayonining maqsadi va mohiyati.</a:t>
            </a:r>
            <a:endParaRPr lang="it-IT" altLang="ru-RU" sz="2800" dirty="0" smtClean="0">
              <a:solidFill>
                <a:srgbClr val="002060"/>
              </a:solidFill>
              <a:effectLst/>
              <a:latin typeface="Times New Roman" panose="02020603050405020304" pitchFamily="18" charset="0"/>
            </a:endParaRPr>
          </a:p>
          <a:p>
            <a:pPr marL="685800" indent="-685800" algn="just" eaLnBrk="1" hangingPunct="1">
              <a:lnSpc>
                <a:spcPct val="80000"/>
              </a:lnSpc>
              <a:defRPr/>
            </a:pPr>
            <a:r>
              <a:rPr lang="it-IT" altLang="ru-RU" sz="2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2.</a:t>
            </a:r>
            <a:r>
              <a:rPr lang="uz-Cyrl-UZ" altLang="ru-RU" sz="2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Tarash mashinalarini tuzilishi va turlari.</a:t>
            </a:r>
            <a:endParaRPr lang="it-IT" altLang="ru-RU" sz="2800" dirty="0" smtClean="0">
              <a:solidFill>
                <a:srgbClr val="002060"/>
              </a:solidFill>
              <a:effectLst/>
              <a:latin typeface="Times New Roman" panose="02020603050405020304" pitchFamily="18" charset="0"/>
            </a:endParaRPr>
          </a:p>
          <a:p>
            <a:pPr marL="685800" indent="-685800" algn="just" eaLnBrk="1" hangingPunct="1">
              <a:lnSpc>
                <a:spcPct val="80000"/>
              </a:lnSpc>
              <a:defRPr/>
            </a:pPr>
            <a:r>
              <a:rPr lang="it-IT" altLang="ru-RU" sz="2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3.</a:t>
            </a:r>
            <a:r>
              <a:rPr lang="uz-Cyrl-UZ" altLang="ru-RU" sz="2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Tarash mashinasini ta`minlash. </a:t>
            </a:r>
            <a:endParaRPr lang="it-IT" altLang="ru-RU" sz="2800" dirty="0" smtClean="0">
              <a:solidFill>
                <a:srgbClr val="002060"/>
              </a:solidFill>
              <a:effectLst/>
              <a:latin typeface="Times New Roman" panose="02020603050405020304" pitchFamily="18" charset="0"/>
            </a:endParaRPr>
          </a:p>
          <a:p>
            <a:pPr marL="685800" indent="-685800" algn="just" eaLnBrk="1" hangingPunct="1">
              <a:lnSpc>
                <a:spcPct val="80000"/>
              </a:lnSpc>
              <a:defRPr/>
            </a:pPr>
            <a:r>
              <a:rPr lang="it-IT" altLang="ru-RU" sz="2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4. </a:t>
            </a:r>
            <a:r>
              <a:rPr lang="uz-Cyrl-UZ" altLang="ru-RU" sz="2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Tolalarni tarash mashinasiga taqsimlash.</a:t>
            </a:r>
            <a:endParaRPr lang="sv-SE" altLang="ru-RU" sz="2800" dirty="0" smtClean="0">
              <a:solidFill>
                <a:srgbClr val="002060"/>
              </a:solidFill>
              <a:effectLst/>
              <a:latin typeface="Times New Roman" panose="02020603050405020304" pitchFamily="18" charset="0"/>
            </a:endParaRPr>
          </a:p>
          <a:p>
            <a:pPr marL="685800" indent="-685800" algn="just" eaLnBrk="1" hangingPunct="1">
              <a:lnSpc>
                <a:spcPct val="80000"/>
              </a:lnSpc>
              <a:defRPr/>
            </a:pPr>
            <a:r>
              <a:rPr lang="sv-SE" altLang="ru-RU" sz="2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5.</a:t>
            </a:r>
            <a:r>
              <a:rPr lang="uz-Cyrl-UZ" altLang="ru-RU" sz="2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Ta`minlovchi bunkerlarning turi va konstruktsiyasi.</a:t>
            </a:r>
            <a:endParaRPr lang="sv-SE" altLang="ru-RU" sz="2800" dirty="0" smtClean="0">
              <a:solidFill>
                <a:srgbClr val="002060"/>
              </a:solidFill>
              <a:effectLst/>
              <a:latin typeface="Times New Roman" panose="02020603050405020304" pitchFamily="18" charset="0"/>
            </a:endParaRPr>
          </a:p>
          <a:p>
            <a:pPr marL="685800" indent="-685800" algn="just" eaLnBrk="1" hangingPunct="1">
              <a:lnSpc>
                <a:spcPct val="80000"/>
              </a:lnSpc>
              <a:defRPr/>
            </a:pPr>
            <a:r>
              <a:rPr lang="sv-SE" altLang="ru-RU" sz="2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6.</a:t>
            </a:r>
            <a:r>
              <a:rPr lang="uz-Cyrl-UZ" altLang="ru-RU" sz="2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Bunkerlarning pilta sifatiga va jihozlar unumdorligiga ta`siri. 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688975"/>
          </a:xfrm>
        </p:spPr>
        <p:txBody>
          <a:bodyPr/>
          <a:lstStyle/>
          <a:p>
            <a:pPr algn="ctr" eaLnBrk="1" hangingPunct="1"/>
            <a:r>
              <a:rPr lang="en-US" altLang="ru-RU" b="1" dirty="0" smtClean="0">
                <a:effectLst/>
              </a:rPr>
              <a:t/>
            </a:r>
            <a:br>
              <a:rPr lang="en-US" altLang="ru-RU" b="1" dirty="0" smtClean="0">
                <a:effectLst/>
              </a:rPr>
            </a:br>
            <a:r>
              <a:rPr lang="ru-RU" altLang="ru-RU" b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ru-RU" altLang="ru-RU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so’z</a:t>
            </a:r>
            <a:r>
              <a:rPr lang="ru-RU" altLang="ru-RU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altLang="ru-RU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iboralar</a:t>
            </a:r>
            <a:r>
              <a:rPr lang="ru-RU" altLang="ru-RU" b="1" dirty="0" smtClean="0">
                <a:effectLst/>
              </a:rPr>
              <a:t/>
            </a:r>
            <a:br>
              <a:rPr lang="ru-RU" altLang="ru-RU" b="1" dirty="0" smtClean="0">
                <a:effectLst/>
              </a:rPr>
            </a:br>
            <a:endParaRPr lang="ru-RU" altLang="ru-RU" b="1" dirty="0" smtClean="0">
              <a:effectLst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268413"/>
            <a:ext cx="8229600" cy="4114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Clr>
                <a:srgbClr val="926C00"/>
              </a:buClr>
              <a:buSzPct val="70000"/>
              <a:buFont typeface="Wingdings" panose="05000000000000000000" pitchFamily="2" charset="2"/>
              <a:buChar char="Ø"/>
            </a:pPr>
            <a:r>
              <a:rPr lang="en-US" altLang="ru-RU" sz="3600" b="1" i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Tarash </a:t>
            </a:r>
            <a:r>
              <a:rPr lang="en-US" altLang="ru-RU" sz="360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–tolalarni mexanik yo`l bilan tozalash va tartibga solish jarayoni.</a:t>
            </a:r>
          </a:p>
          <a:p>
            <a:pPr algn="just" eaLnBrk="1" hangingPunct="1">
              <a:lnSpc>
                <a:spcPct val="90000"/>
              </a:lnSpc>
              <a:buClr>
                <a:srgbClr val="926C00"/>
              </a:buClr>
              <a:buSzPct val="70000"/>
              <a:buFont typeface="Wingdings" panose="05000000000000000000" pitchFamily="2" charset="2"/>
              <a:buChar char="Ø"/>
            </a:pPr>
            <a:r>
              <a:rPr lang="en-US" altLang="ru-RU" sz="3600" b="1" i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Tarash mashinasi-</a:t>
            </a:r>
            <a:r>
              <a:rPr lang="en-US" altLang="ru-RU" sz="360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to`qimachilik tolalarini jadal titish, mayda nuqsonlardan tozalash, tolalarni bir yo`nalishga keltirish, kalta tolalarni ajratib chiqarish va pilta hosil qilib uni idishga taxlash maqsadida ishlatiladigan mashina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755650" y="692150"/>
            <a:ext cx="7920038" cy="6056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2800" b="1" i="1">
                <a:solidFill>
                  <a:srgbClr val="002060"/>
                </a:solidFill>
                <a:latin typeface="Times New Roman" panose="02020603050405020304" pitchFamily="18" charset="0"/>
              </a:rPr>
              <a:t>Qoplama (garnitura)-</a:t>
            </a:r>
            <a:r>
              <a:rPr lang="en-US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tarash mashinalarida asosiy ishchi azolarni sirtiga o`raladigan ignali yoki tishli tasmachalar.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2800" b="1" i="1">
                <a:solidFill>
                  <a:srgbClr val="002060"/>
                </a:solidFill>
                <a:latin typeface="Times New Roman" panose="02020603050405020304" pitchFamily="18" charset="0"/>
              </a:rPr>
              <a:t>Ta'milash bunk</a:t>
            </a:r>
            <a:r>
              <a:rPr lang="ru-RU" altLang="ru-RU" sz="2800" b="1" i="1">
                <a:solidFill>
                  <a:srgbClr val="002060"/>
                </a:solidFill>
                <a:latin typeface="Times New Roman" panose="02020603050405020304" pitchFamily="18" charset="0"/>
              </a:rPr>
              <a:t>е</a:t>
            </a:r>
            <a:r>
              <a:rPr lang="en-US" altLang="ru-RU" sz="2800" b="1" i="1">
                <a:solidFill>
                  <a:srgbClr val="002060"/>
                </a:solidFill>
                <a:latin typeface="Times New Roman" panose="02020603050405020304" pitchFamily="18" charset="0"/>
              </a:rPr>
              <a:t>ri</a:t>
            </a:r>
            <a:r>
              <a:rPr lang="ru-RU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-tarash mashinasiga tolalarni bir t</a:t>
            </a:r>
            <a:r>
              <a:rPr lang="ru-RU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е</a:t>
            </a:r>
            <a:r>
              <a:rPr lang="en-US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kisda qatlam shaklida </a:t>
            </a:r>
            <a:r>
              <a:rPr lang="ru-RU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е</a:t>
            </a:r>
            <a:r>
              <a:rPr lang="en-US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tkazib b</a:t>
            </a:r>
            <a:r>
              <a:rPr lang="ru-RU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е</a:t>
            </a:r>
            <a:r>
              <a:rPr lang="en-US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ruvchi qurilma 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2800" b="1" i="1">
                <a:solidFill>
                  <a:srgbClr val="002060"/>
                </a:solidFill>
                <a:latin typeface="Times New Roman" panose="02020603050405020304" pitchFamily="18" charset="0"/>
              </a:rPr>
              <a:t>Barabanlar</a:t>
            </a:r>
            <a:r>
              <a:rPr lang="en-US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-sirtiga ignali yoki tishli qoplama o`ralgan, silindr shaklidagi ishchi a'zolar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2800" b="1" i="1">
                <a:solidFill>
                  <a:srgbClr val="002060"/>
                </a:solidFill>
                <a:latin typeface="Times New Roman" panose="02020603050405020304" pitchFamily="18" charset="0"/>
              </a:rPr>
              <a:t>Shlyapka</a:t>
            </a:r>
            <a:r>
              <a:rPr lang="en-US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-ishchi yuzasiga ignali qoplama o`rnatilgan  tarash moslamasi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2800" b="1" i="1">
                <a:solidFill>
                  <a:srgbClr val="002060"/>
                </a:solidFill>
                <a:latin typeface="Times New Roman" panose="02020603050405020304" pitchFamily="18" charset="0"/>
              </a:rPr>
              <a:t>Shlyapka polotnosi-</a:t>
            </a:r>
            <a:r>
              <a:rPr lang="en-US" altLang="ru-RU" sz="2800">
                <a:solidFill>
                  <a:srgbClr val="002060"/>
                </a:solidFill>
                <a:latin typeface="Times New Roman" panose="02020603050405020304" pitchFamily="18" charset="0"/>
              </a:rPr>
              <a:t> shlyapkalarni ikki tomonidan uzluksiz zanjirga mahkamlash natijasida hosil qilingan tarash moslamasi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80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8229600" cy="1384300"/>
          </a:xfrm>
        </p:spPr>
        <p:txBody>
          <a:bodyPr/>
          <a:lstStyle/>
          <a:p>
            <a:pPr algn="ctr" eaLnBrk="1" hangingPunct="1"/>
            <a:r>
              <a:rPr lang="en-US" altLang="ru-RU" sz="3600" b="1" i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Tarash jarayonidan ko</a:t>
            </a:r>
            <a:r>
              <a:rPr lang="ru-RU" altLang="ru-RU" sz="3600" b="1" i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’</a:t>
            </a:r>
            <a:r>
              <a:rPr lang="en-US" altLang="ru-RU" sz="3600" b="1" i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zlangan maqsad</a:t>
            </a:r>
            <a:endParaRPr lang="ru-RU" altLang="ru-RU" sz="3600" b="1" i="1" smtClean="0">
              <a:solidFill>
                <a:srgbClr val="00206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07413" cy="4530725"/>
          </a:xfrm>
        </p:spPr>
        <p:txBody>
          <a:bodyPr/>
          <a:lstStyle/>
          <a:p>
            <a:pPr algn="just" eaLnBrk="1" hangingPunct="1">
              <a:buClr>
                <a:srgbClr val="C49100"/>
              </a:buClr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Ip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yigirishdagi</a:t>
            </a:r>
            <a:r>
              <a:rPr lang="en-US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navbatdagi</a:t>
            </a:r>
            <a:r>
              <a:rPr lang="en-US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texn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l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gik</a:t>
            </a:r>
            <a:r>
              <a:rPr lang="en-US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jarayonlarni</a:t>
            </a:r>
            <a:r>
              <a:rPr lang="en-US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talab</a:t>
            </a:r>
            <a:r>
              <a:rPr lang="en-US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darajasida</a:t>
            </a:r>
            <a:r>
              <a:rPr lang="en-US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b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rishi uchun </a:t>
            </a:r>
            <a:r>
              <a:rPr lang="en-US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zarur</a:t>
            </a:r>
            <a:r>
              <a:rPr lang="en-US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shar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itlarni</a:t>
            </a:r>
            <a:r>
              <a:rPr lang="en-US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yuzaga</a:t>
            </a:r>
            <a:r>
              <a:rPr lang="en-US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keltirishdan</a:t>
            </a:r>
            <a:r>
              <a:rPr lang="en-US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ib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rat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. </a:t>
            </a:r>
          </a:p>
          <a:p>
            <a:pPr algn="just" eaLnBrk="1" hangingPunct="1">
              <a:buClr>
                <a:srgbClr val="C49100"/>
              </a:buClr>
              <a:buSzPct val="70000"/>
              <a:buFont typeface="Wingdings" panose="05000000000000000000" pitchFamily="2" charset="2"/>
              <a:buChar char="Ø"/>
              <a:defRPr/>
            </a:pPr>
            <a:r>
              <a:rPr lang="ru-RU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  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Maqsadni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bunday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keng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ta</a:t>
            </a:r>
            <a:r>
              <a:rPr lang="ru-RU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`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riflanishi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turli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ishlab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chiqarish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k</a:t>
            </a:r>
            <a:r>
              <a:rPr lang="ru-RU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rx</a:t>
            </a:r>
            <a:r>
              <a:rPr lang="ru-RU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nalarida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tarash 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jarayonida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bajariladigan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vazifalarni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ko</a:t>
            </a:r>
            <a:r>
              <a:rPr lang="ru-RU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’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pligi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va 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ularni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amalga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shirishga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qo</a:t>
            </a:r>
            <a:r>
              <a:rPr lang="ru-RU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’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yiladigan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talablarni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xilma</a:t>
            </a:r>
            <a:r>
              <a:rPr lang="ru-RU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-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xilligi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bilan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b</a:t>
            </a:r>
            <a:r>
              <a:rPr lang="ru-RU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g</a:t>
            </a:r>
            <a:r>
              <a:rPr lang="ru-RU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’</a:t>
            </a:r>
            <a:r>
              <a:rPr lang="en-US" altLang="ru-RU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liq</a:t>
            </a:r>
            <a:r>
              <a:rPr lang="ru-RU" altLang="ru-RU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.</a:t>
            </a:r>
            <a:r>
              <a:rPr lang="ru-RU" altLang="ru-RU" sz="2800" i="1" dirty="0" smtClean="0">
                <a:solidFill>
                  <a:srgbClr val="00206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ru-RU" b="1" i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Tarash jarayoning m</a:t>
            </a:r>
            <a:r>
              <a:rPr lang="ru-RU" altLang="ru-RU" b="1" i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b="1" i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hiyati</a:t>
            </a:r>
            <a:endParaRPr lang="ru-RU" altLang="ru-RU" b="1" i="1" smtClean="0">
              <a:solidFill>
                <a:srgbClr val="00206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5040313"/>
          </a:xfrm>
        </p:spPr>
        <p:txBody>
          <a:bodyPr/>
          <a:lstStyle/>
          <a:p>
            <a:pPr algn="just" eaLnBrk="1" hangingPunct="1">
              <a:buClr>
                <a:srgbClr val="C49100"/>
              </a:buClr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lalar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to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’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plami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-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bo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’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lakchalarni</a:t>
            </a: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al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hida</a:t>
            </a: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t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lalarga</a:t>
            </a: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ajratish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, </a:t>
            </a:r>
          </a:p>
          <a:p>
            <a:pPr algn="just" eaLnBrk="1" hangingPunct="1">
              <a:buClr>
                <a:srgbClr val="C49100"/>
              </a:buClr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lalarni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x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r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-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xas</a:t>
            </a: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va 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nuqs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nlardan</a:t>
            </a: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t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zalash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, </a:t>
            </a:r>
            <a:endParaRPr lang="en-US" altLang="ru-RU" sz="3600" dirty="0" smtClean="0">
              <a:solidFill>
                <a:srgbClr val="002060"/>
              </a:solidFill>
              <a:effectLst/>
              <a:latin typeface="Times New Roman" panose="02020603050405020304" pitchFamily="18" charset="0"/>
            </a:endParaRPr>
          </a:p>
          <a:p>
            <a:pPr algn="just" eaLnBrk="1" hangingPunct="1">
              <a:buClr>
                <a:srgbClr val="C49100"/>
              </a:buClr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Kalta</a:t>
            </a: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t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lalarni</a:t>
            </a: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kamaytirish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, </a:t>
            </a:r>
            <a:endParaRPr lang="en-US" altLang="ru-RU" sz="3600" dirty="0" smtClean="0">
              <a:solidFill>
                <a:srgbClr val="002060"/>
              </a:solidFill>
              <a:effectLst/>
              <a:latin typeface="Times New Roman" panose="02020603050405020304" pitchFamily="18" charset="0"/>
            </a:endParaRPr>
          </a:p>
          <a:p>
            <a:pPr algn="just" eaLnBrk="1" hangingPunct="1">
              <a:buClr>
                <a:srgbClr val="C49100"/>
              </a:buClr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lalarni</a:t>
            </a: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aralashtirish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, </a:t>
            </a:r>
            <a:endParaRPr lang="en-US" altLang="ru-RU" sz="3600" dirty="0" smtClean="0">
              <a:solidFill>
                <a:srgbClr val="002060"/>
              </a:solidFill>
              <a:effectLst/>
              <a:latin typeface="Times New Roman" panose="02020603050405020304" pitchFamily="18" charset="0"/>
            </a:endParaRPr>
          </a:p>
          <a:p>
            <a:pPr algn="just" eaLnBrk="1" hangingPunct="1">
              <a:buClr>
                <a:srgbClr val="C49100"/>
              </a:buClr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bir</a:t>
            </a: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tekisda</a:t>
            </a: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mahsul</a:t>
            </a:r>
            <a:r>
              <a:rPr lang="ru-RU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 </a:t>
            </a:r>
            <a:r>
              <a:rPr lang="en-US" altLang="ru-RU" sz="3600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chiqarishdan</a:t>
            </a:r>
            <a:r>
              <a:rPr lang="en-US" altLang="ru-RU" sz="3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sz="3600" i="1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ib</a:t>
            </a:r>
            <a:r>
              <a:rPr lang="ru-RU" altLang="ru-RU" sz="36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rat</a:t>
            </a:r>
            <a:r>
              <a:rPr lang="ru-RU" altLang="ru-RU" sz="36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.</a:t>
            </a:r>
            <a:r>
              <a:rPr lang="ru-RU" altLang="ru-RU" sz="3600" dirty="0" smtClean="0">
                <a:solidFill>
                  <a:srgbClr val="00206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760413"/>
          </a:xfrm>
        </p:spPr>
        <p:txBody>
          <a:bodyPr/>
          <a:lstStyle/>
          <a:p>
            <a:pPr algn="ctr" eaLnBrk="1" hangingPunct="1"/>
            <a:r>
              <a:rPr lang="pt-BR" alt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               </a:t>
            </a:r>
            <a:r>
              <a:rPr lang="pt-BR" altLang="ru-RU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Tarash mashinalarida quyidagi vazifalar  bajariladi:</a:t>
            </a:r>
            <a:endParaRPr lang="ru-RU" altLang="ru-RU" sz="2800" b="1" dirty="0" smtClean="0">
              <a:solidFill>
                <a:schemeClr val="bg1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84313"/>
            <a:ext cx="8229600" cy="4114800"/>
          </a:xfrm>
        </p:spPr>
        <p:txBody>
          <a:bodyPr/>
          <a:lstStyle/>
          <a:p>
            <a:pPr marL="609600" indent="-609600" algn="just" eaLnBrk="1" hangingPunct="1">
              <a:lnSpc>
                <a:spcPct val="80000"/>
              </a:lnSpc>
            </a:pPr>
            <a:r>
              <a:rPr lang="en-US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Qatlam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dagi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paxtani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mayda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bo‘lakchalarga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va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ayrim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tolalarga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ajratish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pPr marL="609600" indent="-609600" algn="just" eaLnBrk="1" hangingPunct="1">
              <a:lnSpc>
                <a:spcPct val="80000"/>
              </a:lnSpc>
            </a:pP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Tolalar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tarkibidagi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yopish</a:t>
            </a:r>
            <a:r>
              <a:rPr lang="uz-Cyrl-UZ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q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o</a:t>
            </a:r>
            <a:r>
              <a:rPr lang="uz-Cyrl-UZ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q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xas-cho‘p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va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nu</a:t>
            </a:r>
            <a:r>
              <a:rPr lang="uz-Cyrl-UZ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q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sonlardan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tozalash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kalta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tolalarning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bir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uz-Cyrl-UZ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q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ismini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tarab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tashlash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pPr marL="609600" indent="-609600" algn="just" eaLnBrk="1" hangingPunct="1">
              <a:lnSpc>
                <a:spcPct val="80000"/>
              </a:lnSpc>
            </a:pP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Kelayotgan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uz-Cyrl-UZ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q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atlamini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100-120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marta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yup</a:t>
            </a:r>
            <a:r>
              <a:rPr lang="uz-Cyrl-UZ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q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alashtirish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va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yoyish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tolalarning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uchlarini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to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‘</a:t>
            </a:r>
            <a:r>
              <a:rPr lang="uz-Cyrl-UZ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g‘</a:t>
            </a:r>
            <a:r>
              <a:rPr lang="ru-RU" altLang="ru-RU" dirty="0" err="1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rilash</a:t>
            </a:r>
            <a:r>
              <a:rPr lang="ru-RU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.</a:t>
            </a:r>
            <a:endParaRPr lang="it-IT" altLang="ru-RU" dirty="0" smtClean="0">
              <a:solidFill>
                <a:srgbClr val="002060"/>
              </a:solidFill>
              <a:effectLst/>
              <a:latin typeface="Times New Roman" panose="02020603050405020304" pitchFamily="18" charset="0"/>
            </a:endParaRPr>
          </a:p>
          <a:p>
            <a:pPr marL="609600" indent="-609600" algn="just" eaLnBrk="1" hangingPunct="1">
              <a:lnSpc>
                <a:spcPct val="80000"/>
              </a:lnSpc>
            </a:pPr>
            <a:r>
              <a:rPr lang="it-IT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Pilta hosil </a:t>
            </a:r>
            <a:r>
              <a:rPr lang="uz-Cyrl-UZ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q</a:t>
            </a:r>
            <a:r>
              <a:rPr lang="it-IT" altLang="ru-RU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ilish va ularni toslarga joylash.</a:t>
            </a:r>
            <a:endParaRPr lang="ru-RU" altLang="ru-RU" dirty="0" smtClean="0">
              <a:solidFill>
                <a:srgbClr val="002060"/>
              </a:solidFill>
              <a:effectLst/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976313"/>
          </a:xfrm>
        </p:spPr>
        <p:txBody>
          <a:bodyPr/>
          <a:lstStyle/>
          <a:p>
            <a:pPr algn="just" eaLnBrk="1" hangingPunct="1"/>
            <a:r>
              <a:rPr lang="ru-RU" altLang="ru-RU" sz="240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Bunkerli usulda ta’minlash bir qator avfzalliklarga ega.   Jumladan: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895850"/>
          </a:xfrm>
        </p:spPr>
        <p:txBody>
          <a:bodyPr/>
          <a:lstStyle/>
          <a:p>
            <a:pPr marL="609600" indent="-609600" algn="just" eaLnBrk="1" hangingPunct="1">
              <a:lnSpc>
                <a:spcPct val="80000"/>
              </a:lnSpc>
            </a:pPr>
            <a:r>
              <a:rPr lang="ru-RU" altLang="ru-RU" sz="240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Tolalarni savash mashinasida vallar yordamida zichlash amalga oshirilmaydi.  Aslida o‘zi bunday zichlash titish  jarayoning asosiy maqsadiga zid hisoblanadi. </a:t>
            </a:r>
          </a:p>
          <a:p>
            <a:pPr marL="609600" indent="-609600" algn="just" eaLnBrk="1" hangingPunct="1">
              <a:lnSpc>
                <a:spcPct val="80000"/>
              </a:lnSpc>
            </a:pPr>
            <a:r>
              <a:rPr lang="ru-RU" altLang="ru-RU" sz="240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Titish-savash va tarash mashinalariga  xizmat ko‘rsatish sarf-xarajatlari kamayadi.</a:t>
            </a:r>
          </a:p>
          <a:p>
            <a:pPr marL="609600" indent="-609600" algn="just" eaLnBrk="1" hangingPunct="1">
              <a:lnSpc>
                <a:spcPct val="80000"/>
              </a:lnSpc>
            </a:pPr>
            <a:r>
              <a:rPr lang="ru-RU" altLang="ru-RU" sz="240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O‘timlar oralig‘ida xolstdan hosil bo‘ladigan uzuqlarni kamayishi hisobiga chiqindilarning umumiy miqdori kam bo‘ladi.</a:t>
            </a:r>
          </a:p>
          <a:p>
            <a:pPr marL="609600" indent="-609600" algn="just" eaLnBrk="1" hangingPunct="1">
              <a:lnSpc>
                <a:spcPct val="80000"/>
              </a:lnSpc>
            </a:pPr>
            <a:r>
              <a:rPr lang="ru-RU" altLang="ru-RU" sz="240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Titish-savash agregatidan savash mashinasini chiqarib tashlash imkoniyati yaratiladi.   </a:t>
            </a:r>
          </a:p>
          <a:p>
            <a:pPr marL="609600" indent="-609600" algn="just" eaLnBrk="1" hangingPunct="1">
              <a:lnSpc>
                <a:spcPct val="80000"/>
              </a:lnSpc>
            </a:pPr>
            <a:r>
              <a:rPr lang="ru-RU" altLang="ru-RU" sz="240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Xolstlarni tarash mashinasiga tashish uchun transport va energiya xarajatlari qisqaradi.</a:t>
            </a:r>
          </a:p>
          <a:p>
            <a:pPr marL="609600" indent="-609600" algn="just" eaLnBrk="1" hangingPunct="1">
              <a:lnSpc>
                <a:spcPct val="80000"/>
              </a:lnSpc>
            </a:pPr>
            <a:r>
              <a:rPr lang="ru-RU" altLang="ru-RU" sz="240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Zahirada xolstlarni saqlashga ehtiyoj yo‘qolishi natijasida xom ashyo uchun mablag‘larni band etish qisqaradi.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544513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ru-RU" sz="4000" dirty="0" smtClean="0">
                <a:latin typeface="Times New Roman" pitchFamily="18" charset="0"/>
                <a:cs typeface="Times New Roman" pitchFamily="18" charset="0"/>
              </a:rPr>
              <a:t>CHM-50</a:t>
            </a:r>
            <a:r>
              <a:rPr lang="ru-RU" alt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b="1" i="1" dirty="0" err="1" smtClean="0">
                <a:latin typeface="Times New Roman" pitchFamily="18" charset="0"/>
                <a:cs typeface="Times New Roman" pitchFamily="18" charset="0"/>
              </a:rPr>
              <a:t>Tarash</a:t>
            </a:r>
            <a:r>
              <a:rPr lang="en-US" altLang="ru-RU" sz="4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b="1" i="1" dirty="0" err="1" smtClean="0"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altLang="ru-RU" sz="4000" b="1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alt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4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24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12"/>
          <a:stretch>
            <a:fillRect/>
          </a:stretch>
        </p:blipFill>
        <p:spPr>
          <a:xfrm>
            <a:off x="468313" y="908050"/>
            <a:ext cx="8280400" cy="5075238"/>
          </a:xfrm>
          <a:gradFill rotWithShape="1">
            <a:gsLst>
              <a:gs pos="0">
                <a:srgbClr val="ADF5CA">
                  <a:alpha val="99001"/>
                </a:srgbClr>
              </a:gs>
              <a:gs pos="50000">
                <a:srgbClr val="CDEB81"/>
              </a:gs>
              <a:gs pos="100000">
                <a:srgbClr val="ADF5CA">
                  <a:alpha val="99001"/>
                </a:srgbClr>
              </a:gs>
            </a:gsLst>
            <a:lin ang="18900000" scaled="1"/>
          </a:gra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048668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altLang="ru-RU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ТРУЧЛЕР </a:t>
            </a:r>
            <a:r>
              <a:rPr lang="en-US" altLang="ru-RU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Tarash</a:t>
            </a:r>
            <a:r>
              <a:rPr lang="en-US" altLang="ru-RU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mashinasi</a:t>
            </a:r>
            <a:endParaRPr lang="ru-RU" altLang="ru-RU" b="1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3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3" b="25766"/>
          <a:stretch>
            <a:fillRect/>
          </a:stretch>
        </p:blipFill>
        <p:spPr>
          <a:xfrm>
            <a:off x="684213" y="1497013"/>
            <a:ext cx="7704137" cy="53609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9" name="AutoShape 5"/>
          <p:cNvSpPr>
            <a:spLocks noChangeArrowheads="1"/>
          </p:cNvSpPr>
          <p:nvPr/>
        </p:nvSpPr>
        <p:spPr bwMode="auto">
          <a:xfrm>
            <a:off x="1835150" y="1557338"/>
            <a:ext cx="217488" cy="719137"/>
          </a:xfrm>
          <a:prstGeom prst="downArrow">
            <a:avLst>
              <a:gd name="adj1" fmla="val 50000"/>
              <a:gd name="adj2" fmla="val 82664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1271" name="AutoShape 7"/>
          <p:cNvSpPr>
            <a:spLocks noChangeArrowheads="1"/>
          </p:cNvSpPr>
          <p:nvPr/>
        </p:nvSpPr>
        <p:spPr bwMode="auto">
          <a:xfrm rot="1010015">
            <a:off x="1692275" y="4797425"/>
            <a:ext cx="647700" cy="215900"/>
          </a:xfrm>
          <a:prstGeom prst="rightArrow">
            <a:avLst>
              <a:gd name="adj1" fmla="val 50000"/>
              <a:gd name="adj2" fmla="val 75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1272" name="AutoShape 8"/>
          <p:cNvSpPr>
            <a:spLocks noChangeArrowheads="1"/>
          </p:cNvSpPr>
          <p:nvPr/>
        </p:nvSpPr>
        <p:spPr bwMode="auto">
          <a:xfrm>
            <a:off x="2484438" y="4652963"/>
            <a:ext cx="71437" cy="431800"/>
          </a:xfrm>
          <a:prstGeom prst="upArrow">
            <a:avLst>
              <a:gd name="adj1" fmla="val 50000"/>
              <a:gd name="adj2" fmla="val 15111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1.85185E-6 L -0.00382 0.34629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20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4.07407E-6 C 0.00938 0.03519 0.01875 0.07037 0.02413 0.08611 C 0.02952 0.10185 0.02552 0.09746 0.03229 0.09468 C 0.03906 0.0919 0.06337 0.09236 0.06441 0.06875 C 0.06545 0.04514 0.03785 -0.01111 0.03872 -0.04722 C 0.03958 -0.08333 0.0375 -0.12685 0.06927 -0.14838 C 0.10104 -0.16991 0.19705 -0.19259 0.22899 -0.17639 C 0.26094 -0.16018 0.2559 -0.09676 0.26129 -0.05162 C 0.26667 -0.00648 0.25035 0.0625 0.26129 0.09468 C 0.27222 0.12685 0.30625 0.14977 0.32743 0.1419 C 0.34861 0.13403 0.38195 0.06829 0.38872 0.04746 C 0.39549 0.02662 0.35799 0.01968 0.36771 0.01713 C 0.37743 0.01459 0.4309 0.03102 0.4467 0.03218 C 0.4625 0.03334 0.4599 0.04051 0.46285 0.02361 C 0.4658 0.00671 0.45208 -0.04977 0.46441 -0.06875 C 0.47674 -0.08773 0.52396 -0.10856 0.53715 -0.09028 C 0.55035 -0.07199 0.54688 -0.01551 0.54358 0.04097 " pathEditMode="relative" ptsTypes="aaaaaaaaaaaaaaaaA">
                                      <p:cBhvr>
                                        <p:cTn id="21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05273E-6 L -0.00382 -0.06291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31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  <p:bldP spid="11269" grpId="1" animBg="1"/>
      <p:bldP spid="11269" grpId="2" animBg="1"/>
      <p:bldP spid="11271" grpId="0" animBg="1"/>
      <p:bldP spid="11271" grpId="1" animBg="1"/>
      <p:bldP spid="1127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760413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ТС-03 </a:t>
            </a:r>
            <a:r>
              <a:rPr lang="en-US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Tarash</a:t>
            </a:r>
            <a:r>
              <a:rPr lang="en-US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mashinasi</a:t>
            </a:r>
            <a:endParaRPr lang="ru-RU" alt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060450"/>
            <a:ext cx="7848600" cy="564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833438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RIETER</a:t>
            </a:r>
            <a:r>
              <a:rPr lang="ru-RU" alt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Tarash</a:t>
            </a:r>
            <a:r>
              <a:rPr lang="en-US" alt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mashinasi</a:t>
            </a:r>
            <a:endParaRPr lang="ru-RU" altLang="ru-RU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83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24"/>
          <a:stretch>
            <a:fillRect/>
          </a:stretch>
        </p:blipFill>
        <p:spPr>
          <a:xfrm>
            <a:off x="457200" y="1212850"/>
            <a:ext cx="8075240" cy="50784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altLang="ru-RU" sz="3200" dirty="0" smtClean="0"/>
              <a:t>RIETER </a:t>
            </a:r>
            <a:r>
              <a:rPr lang="en-US" altLang="ru-RU" sz="3200" dirty="0" err="1" smtClean="0"/>
              <a:t>firmasinin</a:t>
            </a:r>
            <a:r>
              <a:rPr lang="en-US" altLang="ru-RU" sz="3200" dirty="0" err="1" smtClean="0"/>
              <a:t>g</a:t>
            </a:r>
            <a:r>
              <a:rPr lang="en-US" altLang="ru-RU" sz="3200" dirty="0" smtClean="0"/>
              <a:t> C 60 </a:t>
            </a:r>
            <a:r>
              <a:rPr lang="en-US" altLang="ru-RU" sz="3200" dirty="0" err="1" smtClean="0"/>
              <a:t>karda</a:t>
            </a:r>
            <a:r>
              <a:rPr lang="en-US" altLang="ru-RU" sz="3200" dirty="0" smtClean="0"/>
              <a:t> </a:t>
            </a:r>
            <a:r>
              <a:rPr lang="en-US" altLang="ru-RU" sz="3200" dirty="0" err="1" smtClean="0"/>
              <a:t>tarash</a:t>
            </a:r>
            <a:r>
              <a:rPr lang="en-US" altLang="ru-RU" sz="3200" dirty="0" smtClean="0"/>
              <a:t> </a:t>
            </a:r>
            <a:r>
              <a:rPr lang="en-US" altLang="ru-RU" sz="3200" dirty="0" err="1" smtClean="0"/>
              <a:t>mashinasi</a:t>
            </a:r>
            <a:r>
              <a:rPr lang="en-US" altLang="ru-RU" sz="3200" dirty="0" smtClean="0"/>
              <a:t> </a:t>
            </a:r>
            <a:r>
              <a:rPr lang="en-US" altLang="ru-RU" sz="3200" dirty="0" err="1" smtClean="0"/>
              <a:t>taminlovchi</a:t>
            </a:r>
            <a:r>
              <a:rPr lang="en-US" altLang="ru-RU" sz="3200" dirty="0" smtClean="0"/>
              <a:t> </a:t>
            </a:r>
            <a:r>
              <a:rPr lang="en-US" altLang="ru-RU" sz="3200" dirty="0" err="1" smtClean="0"/>
              <a:t>bunkeri</a:t>
            </a:r>
            <a:r>
              <a:rPr lang="en-US" altLang="ru-RU" sz="3200" dirty="0" smtClean="0"/>
              <a:t> </a:t>
            </a:r>
            <a:r>
              <a:rPr lang="en-US" altLang="ru-RU" sz="3200" dirty="0" err="1" smtClean="0"/>
              <a:t>mexanizmlari</a:t>
            </a:r>
            <a:endParaRPr lang="ru-RU" altLang="ru-RU" sz="3200" dirty="0" smtClean="0"/>
          </a:p>
        </p:txBody>
      </p:sp>
      <p:pic>
        <p:nvPicPr>
          <p:cNvPr id="5" name="Picture 4" descr="2-расмС60 бункер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54"/>
          <a:stretch/>
        </p:blipFill>
        <p:spPr bwMode="auto">
          <a:xfrm>
            <a:off x="395288" y="1676400"/>
            <a:ext cx="8324850" cy="4920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1223417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n-US" altLang="ru-RU" dirty="0" smtClean="0"/>
              <a:t>RIETER </a:t>
            </a:r>
            <a:r>
              <a:rPr lang="en-US" altLang="ru-RU" dirty="0" err="1" smtClean="0"/>
              <a:t>firmasining</a:t>
            </a:r>
            <a:r>
              <a:rPr lang="en-US" altLang="ru-RU" dirty="0" smtClean="0"/>
              <a:t> C60 </a:t>
            </a:r>
            <a:r>
              <a:rPr lang="en-US" altLang="ru-RU" dirty="0" err="1" smtClean="0"/>
              <a:t>karda</a:t>
            </a:r>
            <a:r>
              <a:rPr lang="en-US" altLang="ru-RU" dirty="0" smtClean="0"/>
              <a:t> </a:t>
            </a:r>
            <a:r>
              <a:rPr lang="en-US" altLang="ru-RU" dirty="0" err="1" smtClean="0"/>
              <a:t>tarash</a:t>
            </a:r>
            <a:r>
              <a:rPr lang="en-US" altLang="ru-RU" dirty="0" smtClean="0"/>
              <a:t> </a:t>
            </a:r>
            <a:r>
              <a:rPr lang="en-US" altLang="ru-RU" dirty="0" err="1" smtClean="0"/>
              <a:t>mashinasi</a:t>
            </a:r>
            <a:r>
              <a:rPr lang="en-US" altLang="ru-RU" dirty="0" smtClean="0"/>
              <a:t> </a:t>
            </a:r>
            <a:r>
              <a:rPr lang="en-US" altLang="ru-RU" dirty="0" err="1" smtClean="0"/>
              <a:t>o’lchami</a:t>
            </a:r>
            <a:endParaRPr lang="ru-RU" altLang="ru-RU" dirty="0" smtClean="0"/>
          </a:p>
        </p:txBody>
      </p:sp>
      <p:pic>
        <p:nvPicPr>
          <p:cNvPr id="4" name="Picture 4" descr="5-расм С60 улчам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17"/>
          <a:stretch/>
        </p:blipFill>
        <p:spPr bwMode="auto">
          <a:xfrm>
            <a:off x="380287" y="1556792"/>
            <a:ext cx="8305800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8641"/>
            <a:ext cx="8229600" cy="1080119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n-US" altLang="ru-RU" dirty="0" smtClean="0"/>
              <a:t>RIETER </a:t>
            </a:r>
            <a:r>
              <a:rPr lang="en-US" altLang="ru-RU" dirty="0" err="1" smtClean="0"/>
              <a:t>firmasining</a:t>
            </a:r>
            <a:r>
              <a:rPr lang="en-US" altLang="ru-RU" dirty="0" smtClean="0"/>
              <a:t> C 60 </a:t>
            </a:r>
            <a:r>
              <a:rPr lang="en-US" altLang="ru-RU" dirty="0" err="1" smtClean="0"/>
              <a:t>karda</a:t>
            </a:r>
            <a:r>
              <a:rPr lang="en-US" altLang="ru-RU" dirty="0" smtClean="0"/>
              <a:t> </a:t>
            </a:r>
            <a:r>
              <a:rPr lang="en-US" altLang="ru-RU" dirty="0" err="1" smtClean="0"/>
              <a:t>tarash</a:t>
            </a:r>
            <a:r>
              <a:rPr lang="en-US" altLang="ru-RU" dirty="0" smtClean="0"/>
              <a:t> </a:t>
            </a:r>
            <a:r>
              <a:rPr lang="en-US" altLang="ru-RU" dirty="0" err="1" smtClean="0"/>
              <a:t>mashinasi</a:t>
            </a:r>
            <a:r>
              <a:rPr lang="en-US" altLang="ru-RU" dirty="0" smtClean="0"/>
              <a:t> </a:t>
            </a:r>
            <a:r>
              <a:rPr lang="en-US" altLang="ru-RU" dirty="0" err="1" smtClean="0"/>
              <a:t>pilta</a:t>
            </a:r>
            <a:r>
              <a:rPr lang="en-US" altLang="ru-RU" dirty="0" smtClean="0"/>
              <a:t> </a:t>
            </a:r>
            <a:r>
              <a:rPr lang="en-US" altLang="ru-RU" dirty="0" err="1" smtClean="0"/>
              <a:t>taxlagishi</a:t>
            </a:r>
            <a:endParaRPr lang="ru-RU" altLang="ru-RU" dirty="0" smtClean="0"/>
          </a:p>
        </p:txBody>
      </p:sp>
      <p:pic>
        <p:nvPicPr>
          <p:cNvPr id="4" name="Picture 4" descr="7-расм С60 пилта тахлагич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2" t="2857" r="14173" b="21428"/>
          <a:stretch/>
        </p:blipFill>
        <p:spPr bwMode="auto">
          <a:xfrm>
            <a:off x="457200" y="1412776"/>
            <a:ext cx="8003232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4742" y="260648"/>
            <a:ext cx="8229600" cy="1080120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n-US" altLang="ru-RU" dirty="0" smtClean="0"/>
              <a:t>RIETER </a:t>
            </a:r>
            <a:r>
              <a:rPr lang="en-US" altLang="ru-RU" dirty="0" err="1" smtClean="0"/>
              <a:t>firmasining</a:t>
            </a:r>
            <a:r>
              <a:rPr lang="en-US" altLang="ru-RU" dirty="0" smtClean="0"/>
              <a:t> C 60 </a:t>
            </a:r>
            <a:r>
              <a:rPr lang="en-US" altLang="ru-RU" dirty="0" err="1" smtClean="0"/>
              <a:t>karda</a:t>
            </a:r>
            <a:r>
              <a:rPr lang="en-US" altLang="ru-RU" dirty="0" smtClean="0"/>
              <a:t> </a:t>
            </a:r>
            <a:r>
              <a:rPr lang="en-US" altLang="ru-RU" dirty="0" err="1" smtClean="0"/>
              <a:t>tarash</a:t>
            </a:r>
            <a:r>
              <a:rPr lang="en-US" altLang="ru-RU" dirty="0" smtClean="0"/>
              <a:t> </a:t>
            </a:r>
            <a:r>
              <a:rPr lang="en-US" altLang="ru-RU" dirty="0" err="1" smtClean="0"/>
              <a:t>mashinasi</a:t>
            </a:r>
            <a:r>
              <a:rPr lang="en-US" altLang="ru-RU" dirty="0" smtClean="0"/>
              <a:t> </a:t>
            </a:r>
            <a:r>
              <a:rPr lang="en-US" altLang="ru-RU" dirty="0" err="1" smtClean="0"/>
              <a:t>cho’zish</a:t>
            </a:r>
            <a:r>
              <a:rPr lang="en-US" altLang="ru-RU" dirty="0" smtClean="0"/>
              <a:t> </a:t>
            </a:r>
            <a:r>
              <a:rPr lang="en-US" altLang="ru-RU" dirty="0" err="1" smtClean="0"/>
              <a:t>asbobi</a:t>
            </a:r>
            <a:endParaRPr lang="ru-RU" altLang="ru-RU" dirty="0" smtClean="0"/>
          </a:p>
        </p:txBody>
      </p:sp>
      <p:pic>
        <p:nvPicPr>
          <p:cNvPr id="4" name="Picture 5" descr="8-расм С60 чузиш асбоб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6" t="7142" r="13063" b="31430"/>
          <a:stretch/>
        </p:blipFill>
        <p:spPr bwMode="auto">
          <a:xfrm>
            <a:off x="524743" y="1628800"/>
            <a:ext cx="8294056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Океан">
  <a:themeElements>
    <a:clrScheme name="Океан 9">
      <a:dk1>
        <a:srgbClr val="010199"/>
      </a:dk1>
      <a:lt1>
        <a:srgbClr val="0000FF"/>
      </a:lt1>
      <a:dk2>
        <a:srgbClr val="000099"/>
      </a:dk2>
      <a:lt2>
        <a:srgbClr val="0033CC"/>
      </a:lt2>
      <a:accent1>
        <a:srgbClr val="33CCCC"/>
      </a:accent1>
      <a:accent2>
        <a:srgbClr val="00C600"/>
      </a:accent2>
      <a:accent3>
        <a:srgbClr val="AAAACA"/>
      </a:accent3>
      <a:accent4>
        <a:srgbClr val="0000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Океан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кеан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9">
        <a:dk1>
          <a:srgbClr val="010199"/>
        </a:dk1>
        <a:lt1>
          <a:srgbClr val="0000FF"/>
        </a:lt1>
        <a:dk2>
          <a:srgbClr val="000099"/>
        </a:dk2>
        <a:lt2>
          <a:srgbClr val="0033CC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0000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410</TotalTime>
  <Words>496</Words>
  <Application>Microsoft Office PowerPoint</Application>
  <PresentationFormat>Экран (4:3)</PresentationFormat>
  <Paragraphs>46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Tahoma</vt:lpstr>
      <vt:lpstr>Times New Roman</vt:lpstr>
      <vt:lpstr>Wingdings</vt:lpstr>
      <vt:lpstr>Океан</vt:lpstr>
      <vt:lpstr>5-mavzu: Tarash jarayonining maqsadi  va moxiyati.</vt:lpstr>
      <vt:lpstr> Tayanch so’z va iboralar </vt:lpstr>
      <vt:lpstr>Презентация PowerPoint</vt:lpstr>
      <vt:lpstr>Tarash jarayonidan ko’zlangan maqsad</vt:lpstr>
      <vt:lpstr>Tarash jarayoning mоhiyati</vt:lpstr>
      <vt:lpstr>               Tarash mashinalarida quyidagi vazifalar  bajariladi:</vt:lpstr>
      <vt:lpstr>Bunkerli usulda ta’minlash bir qator avfzalliklarga ega.   Jumladan:</vt:lpstr>
      <vt:lpstr>CHM-50 Tarash mashinasi- </vt:lpstr>
      <vt:lpstr>ТРУЧЛЕР Tarash mashinasi</vt:lpstr>
      <vt:lpstr>ТС-03 Tarash mashinasi</vt:lpstr>
      <vt:lpstr>RIETER Tarash mashinasi</vt:lpstr>
      <vt:lpstr>RIETER firmasining C 60 karda tarash mashinasi taminlovchi bunkeri mexanizmlari</vt:lpstr>
      <vt:lpstr>Презентация PowerPoint</vt:lpstr>
      <vt:lpstr>Презентация PowerPoint</vt:lpstr>
      <vt:lpstr>Презентация PowerPoint</vt:lpstr>
    </vt:vector>
  </TitlesOfParts>
  <Company>NMII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10-mavzu. Tоlali mahsulоtni tarash jarayoni</dc:title>
  <dc:creator>TSMT</dc:creator>
  <cp:lastModifiedBy>Пользователь</cp:lastModifiedBy>
  <cp:revision>44</cp:revision>
  <dcterms:created xsi:type="dcterms:W3CDTF">2010-01-29T18:37:37Z</dcterms:created>
  <dcterms:modified xsi:type="dcterms:W3CDTF">2019-10-10T07:17:06Z</dcterms:modified>
</cp:coreProperties>
</file>