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8" r:id="rId1"/>
  </p:sldMasterIdLst>
  <p:sldIdLst>
    <p:sldId id="257" r:id="rId2"/>
    <p:sldId id="273" r:id="rId3"/>
    <p:sldId id="283" r:id="rId4"/>
    <p:sldId id="284" r:id="rId5"/>
    <p:sldId id="274" r:id="rId6"/>
    <p:sldId id="275" r:id="rId7"/>
    <p:sldId id="287" r:id="rId8"/>
    <p:sldId id="258" r:id="rId9"/>
    <p:sldId id="259" r:id="rId10"/>
    <p:sldId id="260" r:id="rId11"/>
    <p:sldId id="268" r:id="rId12"/>
    <p:sldId id="261" r:id="rId13"/>
    <p:sldId id="262" r:id="rId14"/>
    <p:sldId id="263" r:id="rId15"/>
    <p:sldId id="279" r:id="rId16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2E2E"/>
    <a:srgbClr val="FFFFFF"/>
    <a:srgbClr val="7979FF"/>
    <a:srgbClr val="00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ru-RU" alt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 alt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2D2C2324-80F2-43FE-AAC0-D57CE02EF8C0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99DCF7-1C5C-4BAE-9484-84555280E026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9E84B0-CA6F-4E2D-A6AF-AFF2963B5F5B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36E7310-C9D5-4820-BD44-E4B46159918C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219E74-9D62-4E3B-AC3C-C7F13A836280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A5456D-3FC7-4806-A79D-B14F503E76A4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456CE66-C430-4B5D-A11B-4E0A72C20A83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A6F12A-784A-456D-9100-BA8E874D27C6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254997D7-CBCD-4B9E-A013-A5092132746E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322BC4-BE1B-484F-9AE3-984C73C0C3D0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A3DCF8-5C20-404C-859D-797EFC356F54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30725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22CFD8-F881-4C9E-A90C-BDD270B8B25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031334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4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 alt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 alt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1B5958B5-EE3B-4C96-AA5D-789DF336D24F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  <p:sldLayoutId id="2147483760" r:id="rId12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362950" cy="4924425"/>
          </a:xfrm>
        </p:spPr>
        <p:txBody>
          <a:bodyPr>
            <a:normAutofit/>
          </a:bodyPr>
          <a:lstStyle/>
          <a:p>
            <a:r>
              <a:rPr lang="uz-Cyrl-UZ" sz="2800" dirty="0" smtClean="0"/>
              <a:t>Reja</a:t>
            </a:r>
            <a:r>
              <a:rPr lang="uz-Cyrl-UZ" sz="2800" dirty="0" smtClean="0"/>
              <a:t>:</a:t>
            </a:r>
            <a:endParaRPr lang="ru-RU" sz="2800" dirty="0" smtClean="0"/>
          </a:p>
          <a:p>
            <a:r>
              <a:rPr lang="uz-Cyrl-UZ" sz="2800" dirty="0" smtClean="0"/>
              <a:t>1.Ip yigirishning mohiyati, maqsadi va vazifalari.</a:t>
            </a:r>
            <a:endParaRPr lang="ru-RU" sz="2800" dirty="0" smtClean="0"/>
          </a:p>
          <a:p>
            <a:r>
              <a:rPr lang="uz-Cyrl-UZ" sz="2800" dirty="0" smtClean="0"/>
              <a:t>2. Halqali ip yigirish mashinalarining klassifikatsiyasi. </a:t>
            </a:r>
            <a:endParaRPr lang="ru-RU" sz="2800" dirty="0" smtClean="0"/>
          </a:p>
          <a:p>
            <a:r>
              <a:rPr lang="uz-Cyrl-UZ" sz="2800" dirty="0" smtClean="0"/>
              <a:t>3.Yigirish mashinasida texnologik jarayon. </a:t>
            </a:r>
            <a:endParaRPr lang="ru-RU" sz="2800" dirty="0" smtClean="0"/>
          </a:p>
          <a:p>
            <a:r>
              <a:rPr lang="uz-Cyrl-UZ" sz="2800" dirty="0" smtClean="0"/>
              <a:t>4.Yigirish mashinalarining ta`minlovchi qurilmalari. </a:t>
            </a:r>
            <a:endParaRPr lang="ru-RU" sz="2800" dirty="0" smtClean="0"/>
          </a:p>
          <a:p>
            <a:r>
              <a:rPr lang="uz-Cyrl-UZ" sz="2800" dirty="0" smtClean="0"/>
              <a:t>5.Ta`minlash qurilmalariga qo’yilgan talablar. Ta`minlashni avtomatlashtirish. </a:t>
            </a:r>
            <a:endParaRPr lang="ru-RU" sz="2800" dirty="0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en-US" sz="3600" dirty="0" smtClean="0"/>
              <a:t>9</a:t>
            </a:r>
            <a:r>
              <a:rPr lang="uz-Cyrl-UZ" sz="3600" dirty="0" smtClean="0"/>
              <a:t>-mavzu. </a:t>
            </a:r>
            <a:r>
              <a:rPr lang="uz-Cyrl-UZ" sz="3600" smtClean="0"/>
              <a:t>Ip yigirishning mohiyati, maqsadi va vazifalari .</a:t>
            </a:r>
            <a:endParaRPr lang="ru-RU" sz="3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defRPr/>
            </a:pPr>
            <a:r>
              <a:rPr lang="en-US" altLang="ru-RU" sz="3600" b="1" i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Yigirish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–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kalta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va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ingichka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bo`lgan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tolalardan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 b</a:t>
            </a:r>
            <a:r>
              <a:rPr lang="ru-RU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е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lgilangan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pishiqlik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va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chiziqli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zichlikdagi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ip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hosil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qilish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t</a:t>
            </a:r>
            <a:r>
              <a:rPr lang="ru-RU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е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xnologik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3600" b="1" i="1" u="sng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jarayonlari</a:t>
            </a:r>
            <a:r>
              <a:rPr lang="en-US" altLang="ru-RU" sz="3600" b="1" i="1" u="sng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3600" b="1" i="1" u="sng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majmuasidir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.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Bunday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jarayonlarning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har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biri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yoki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bir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n</a:t>
            </a:r>
            <a:r>
              <a:rPr lang="ru-RU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е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chtasi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maxsus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jihozlarda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amalga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36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oshiriladi</a:t>
            </a:r>
            <a:r>
              <a:rPr lang="en-US" altLang="ru-RU" sz="36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. </a:t>
            </a:r>
            <a:endParaRPr lang="ru-RU" altLang="ru-RU" sz="3600" b="1" dirty="0" smtClean="0">
              <a:solidFill>
                <a:srgbClr val="2E2E2E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>
              <a:defRPr/>
            </a:pPr>
            <a:r>
              <a:rPr lang="en-US" altLang="ru-RU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altLang="ru-RU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yigirishning</a:t>
            </a:r>
            <a:r>
              <a:rPr lang="en-US" altLang="ru-RU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o`rni</a:t>
            </a:r>
            <a:r>
              <a:rPr lang="en-US" altLang="ru-RU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altLang="ru-RU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ahamiyati</a:t>
            </a:r>
            <a:endParaRPr lang="ru-RU" altLang="ru-RU" dirty="0" smtClean="0">
              <a:solidFill>
                <a:srgbClr val="2E2E2E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eaLnBrk="1" hangingPunct="1">
              <a:buFont typeface="Wingdings" panose="05000000000000000000" pitchFamily="2" charset="2"/>
              <a:buChar char="Ø"/>
              <a:defRPr/>
            </a:pPr>
            <a:r>
              <a:rPr lang="pt-PT" altLang="ru-RU" sz="28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Iplarni ishlab  chiqarish  usuliga  ko`ra  tolalardan  yigirilgan  va  kimyoviy usulda tayyorlangan xillarga bo`linadi. </a:t>
            </a:r>
          </a:p>
          <a:p>
            <a:pPr algn="just" eaLnBrk="1" hangingPunct="1">
              <a:buFont typeface="Wingdings" panose="05000000000000000000" pitchFamily="2" charset="2"/>
              <a:buChar char="Ø"/>
              <a:defRPr/>
            </a:pPr>
            <a:r>
              <a:rPr lang="pt-PT" altLang="ru-RU" sz="28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Tuzilishiga   ko`ra  esa  iplarni  birlamchi  va    ikkilamchi turlarga ajratiladi. </a:t>
            </a:r>
          </a:p>
          <a:p>
            <a:pPr algn="just" eaLnBrk="1" hangingPunct="1">
              <a:buFont typeface="Wingdings" panose="05000000000000000000" pitchFamily="2" charset="2"/>
              <a:buChar char="Ø"/>
              <a:defRPr/>
            </a:pPr>
            <a:r>
              <a:rPr lang="en-US" altLang="ru-RU" sz="2800" i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Birlamchi</a:t>
            </a:r>
            <a:r>
              <a:rPr lang="en-US" altLang="ru-RU" sz="2800" i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i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iplar</a:t>
            </a:r>
            <a:r>
              <a:rPr lang="en-US" altLang="ru-RU" sz="28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altLang="ru-RU" sz="28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qilingandan</a:t>
            </a:r>
            <a:r>
              <a:rPr lang="en-US" altLang="ru-RU" sz="28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so`ng</a:t>
            </a:r>
            <a:r>
              <a:rPr lang="en-US" altLang="ru-RU" sz="28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ru-RU" sz="28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to`g`ridan-to`g`ri</a:t>
            </a:r>
            <a:r>
              <a:rPr lang="en-US" altLang="ru-RU" sz="28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ru-RU" sz="28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mato</a:t>
            </a:r>
            <a:r>
              <a:rPr lang="en-US" altLang="ru-RU" sz="28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altLang="ru-RU" sz="28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altLang="ru-RU" sz="28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yuboriladi</a:t>
            </a:r>
            <a:r>
              <a:rPr lang="en-US" altLang="ru-RU" sz="28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 eaLnBrk="1" hangingPunct="1">
              <a:buFont typeface="Wingdings" panose="05000000000000000000" pitchFamily="2" charset="2"/>
              <a:buChar char="Ø"/>
              <a:defRPr/>
            </a:pPr>
            <a:r>
              <a:rPr lang="en-US" altLang="ru-RU" sz="2800" i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Birlamchi</a:t>
            </a:r>
            <a:r>
              <a:rPr lang="en-US" altLang="ru-RU" sz="2800" i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i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iplar</a:t>
            </a:r>
            <a:r>
              <a:rPr lang="en-US" altLang="ru-RU" sz="28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yigirilgan</a:t>
            </a:r>
            <a:r>
              <a:rPr lang="en-US" altLang="ru-RU" sz="28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ru-RU" sz="28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altLang="ru-RU" sz="28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kompl</a:t>
            </a:r>
            <a:r>
              <a:rPr lang="ru-RU" altLang="ru-RU" sz="28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altLang="ru-RU" sz="28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ks</a:t>
            </a:r>
            <a:r>
              <a:rPr lang="en-US" altLang="ru-RU" sz="28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ru-RU" sz="28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monoiplar</a:t>
            </a:r>
            <a:r>
              <a:rPr lang="en-US" altLang="ru-RU" sz="28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ru-RU" sz="28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qirqib</a:t>
            </a:r>
            <a:r>
              <a:rPr lang="en-US" altLang="ru-RU" sz="28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tayyorlangan</a:t>
            </a:r>
            <a:r>
              <a:rPr lang="en-US" altLang="ru-RU" sz="28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iplarga</a:t>
            </a:r>
            <a:r>
              <a:rPr lang="en-US" altLang="ru-RU" sz="28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bo`linadi</a:t>
            </a:r>
            <a:r>
              <a:rPr lang="en-US" altLang="ru-RU" sz="28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altLang="ru-RU" sz="2800" dirty="0" smtClean="0">
              <a:solidFill>
                <a:srgbClr val="2E2E2E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ru-RU" altLang="ru-RU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Iplarni</a:t>
            </a:r>
            <a:r>
              <a:rPr lang="ru-RU" altLang="ru-RU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turlari</a:t>
            </a:r>
            <a:endParaRPr lang="ru-RU" altLang="ru-RU" dirty="0" smtClean="0">
              <a:solidFill>
                <a:srgbClr val="2E2E2E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 eaLnBrk="1" hangingPunct="1">
              <a:buFont typeface="Wingdings" panose="05000000000000000000" pitchFamily="2" charset="2"/>
              <a:buChar char="Ø"/>
              <a:defRPr/>
            </a:pPr>
            <a:r>
              <a:rPr lang="pt-PT" altLang="ru-RU" sz="300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Yigirilgan  iplar xom ashyo tarkibiga ko`ra bir xil va  aralashma iplariga bo`linadi. Biron turdagi  tabiiy  yoki  kimyoviy  tolalardan  yigirilgan  iplarni  bir  xil,  turli  tolalarni    aralashmasidan yigirilgan iplarni esa aralashma  iplar  d</a:t>
            </a:r>
            <a:r>
              <a:rPr lang="ru-RU" altLang="ru-RU" sz="300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pt-PT" altLang="ru-RU" sz="300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  yuritiladi.</a:t>
            </a:r>
          </a:p>
          <a:p>
            <a:pPr algn="just" eaLnBrk="1" hangingPunct="1">
              <a:buFont typeface="Wingdings" panose="05000000000000000000" pitchFamily="2" charset="2"/>
              <a:buChar char="Ø"/>
              <a:defRPr/>
            </a:pPr>
            <a:r>
              <a:rPr lang="pt-PT" altLang="ru-RU" sz="300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Aralashma iplar tabiiy tolalardan birini biron  turdagi  kimyoviy  tola bilan yoki turli kimyoviy tolalarni aralashtirishdan so`ng yigirib olinadi.</a:t>
            </a:r>
            <a:endParaRPr lang="ru-RU" altLang="ru-RU" sz="3000" smtClean="0">
              <a:solidFill>
                <a:srgbClr val="2E2E2E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endParaRPr lang="ru-RU" altLang="ru-RU" smtClean="0">
              <a:solidFill>
                <a:srgbClr val="2E2E2E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pt-PT" altLang="ru-RU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Yigirilgan  iplar</a:t>
            </a:r>
            <a:endParaRPr lang="ru-RU" altLang="ru-RU" dirty="0" smtClean="0">
              <a:solidFill>
                <a:srgbClr val="2E2E2E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defRPr/>
            </a:pP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Iplarning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fizik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,  m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е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xanik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va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boshqa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 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xossalari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 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ko`plab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ko`rsatkichlar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orqali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baholanadi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. 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Ulardan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bir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n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е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chtasi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asosiy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xossalari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sifatida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b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е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lgilangan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.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Bular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jumlasiga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uzilish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kuchi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,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nisbiy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uzilish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kuchi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,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uzilishdagi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uzayishi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, 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pishitilishi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, 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tozaligi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,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nuqsonlar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soni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, not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е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kisligi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kiradi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.</a:t>
            </a:r>
          </a:p>
          <a:p>
            <a:pPr algn="just" eaLnBrk="1" hangingPunct="1">
              <a:defRPr/>
            </a:pP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Uzilish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kuchi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ipni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uzish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uchun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sarflangan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kuchni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ko`rsatadi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.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Nisbiy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uzulish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kuchi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esa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ipni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uzish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uchun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sarflangan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kuchni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uning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chiziqli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zichligiga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nisbati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bilan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en-US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ifodalanadi</a:t>
            </a:r>
            <a:r>
              <a:rPr lang="en-US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: </a:t>
            </a:r>
            <a:endParaRPr lang="ru-RU" altLang="ru-RU" dirty="0" smtClean="0">
              <a:solidFill>
                <a:srgbClr val="2E2E2E"/>
              </a:solidFill>
              <a:effectLst/>
              <a:latin typeface="Times New Roman" panose="02020603050405020304" pitchFamily="18" charset="0"/>
            </a:endParaRPr>
          </a:p>
          <a:p>
            <a:pPr algn="just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endParaRPr lang="ru-RU" altLang="ru-RU" sz="1400" dirty="0" smtClean="0">
              <a:solidFill>
                <a:srgbClr val="2E2E2E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ru-RU" sz="6000" dirty="0" err="1" smtClean="0">
                <a:effectLst/>
                <a:latin typeface="Times New Roman" panose="02020603050405020304" pitchFamily="18" charset="0"/>
              </a:rPr>
              <a:t>Iplarning</a:t>
            </a:r>
            <a:r>
              <a:rPr lang="en-US" altLang="ru-RU" sz="6000" dirty="0" smtClean="0">
                <a:effectLst/>
                <a:latin typeface="Times New Roman" panose="02020603050405020304" pitchFamily="18" charset="0"/>
              </a:rPr>
              <a:t>  </a:t>
            </a:r>
            <a:r>
              <a:rPr lang="en-US" altLang="ru-RU" sz="6000" dirty="0" err="1" smtClean="0">
                <a:effectLst/>
                <a:latin typeface="Times New Roman" panose="02020603050405020304" pitchFamily="18" charset="0"/>
              </a:rPr>
              <a:t>xossalari</a:t>
            </a:r>
            <a:endParaRPr lang="ru-RU" altLang="ru-RU" sz="6000" dirty="0" smtClean="0">
              <a:effectLst/>
              <a:latin typeface="Times New Roman" panose="02020603050405020304" pitchFamily="18" charset="0"/>
            </a:endParaRP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944563" y="4860925"/>
            <a:ext cx="4562475" cy="668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u"/>
              <a:defRPr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u"/>
              <a:defRPr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70000"/>
              <a:buFont typeface="Wingdings" panose="05000000000000000000" pitchFamily="2" charset="2"/>
              <a:buChar char="u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endParaRPr lang="ru-RU" altLang="ru-RU" sz="1800"/>
          </a:p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ru-RU" altLang="ru-RU" sz="1800"/>
              <a:t>    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1424665" y="1571611"/>
            <a:ext cx="6242960" cy="4000529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630237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altLang="ru-RU" sz="4000" smtClean="0">
                <a:latin typeface="Times New Roman" panose="02020603050405020304" pitchFamily="18" charset="0"/>
              </a:rPr>
              <a:t>Iplarning chiziqli zichligi tushunchasi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>
            <a:normAutofit/>
          </a:bodyPr>
          <a:lstStyle/>
          <a:p>
            <a:pPr algn="ctr"/>
            <a:r>
              <a:rPr lang="en-US" altLang="ru-RU" sz="24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Mahsulot</a:t>
            </a:r>
            <a:r>
              <a:rPr lang="en-US" altLang="ru-RU" sz="24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24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chiziqiy</a:t>
            </a:r>
            <a:r>
              <a:rPr lang="en-US" altLang="ru-RU" sz="24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24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zichligi</a:t>
            </a:r>
            <a:r>
              <a:rPr lang="en-US" altLang="ru-RU" sz="24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24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o`lchov</a:t>
            </a:r>
            <a:r>
              <a:rPr lang="en-US" altLang="ru-RU" sz="24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24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birligini</a:t>
            </a:r>
            <a:r>
              <a:rPr lang="en-US" altLang="ru-RU" sz="24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24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qayta</a:t>
            </a:r>
            <a:r>
              <a:rPr lang="en-US" altLang="ru-RU" sz="24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24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hisoblash</a:t>
            </a:r>
            <a:r>
              <a:rPr lang="en-US" altLang="ru-RU" sz="24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en-US" altLang="ru-RU" sz="24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koeffitsentlari</a:t>
            </a:r>
            <a:endParaRPr lang="ru-RU" altLang="ru-RU" sz="2400" dirty="0" smtClean="0">
              <a:solidFill>
                <a:srgbClr val="2E2E2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778360276"/>
              </p:ext>
            </p:extLst>
          </p:nvPr>
        </p:nvGraphicFramePr>
        <p:xfrm>
          <a:off x="251519" y="2060849"/>
          <a:ext cx="8435281" cy="424847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40161">
                  <a:extLst>
                    <a:ext uri="{9D8B030D-6E8A-4147-A177-3AD203B41FA5}">
                      <a16:colId xmlns:a16="http://schemas.microsoft.com/office/drawing/2014/main" xmlns="" val="3642088828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xmlns="" val="1292190944"/>
                    </a:ext>
                  </a:extLst>
                </a:gridCol>
                <a:gridCol w="1336714">
                  <a:extLst>
                    <a:ext uri="{9D8B030D-6E8A-4147-A177-3AD203B41FA5}">
                      <a16:colId xmlns:a16="http://schemas.microsoft.com/office/drawing/2014/main" xmlns="" val="4174606530"/>
                    </a:ext>
                  </a:extLst>
                </a:gridCol>
                <a:gridCol w="1406082">
                  <a:extLst>
                    <a:ext uri="{9D8B030D-6E8A-4147-A177-3AD203B41FA5}">
                      <a16:colId xmlns:a16="http://schemas.microsoft.com/office/drawing/2014/main" xmlns="" val="1495710272"/>
                    </a:ext>
                  </a:extLst>
                </a:gridCol>
                <a:gridCol w="1406082">
                  <a:extLst>
                    <a:ext uri="{9D8B030D-6E8A-4147-A177-3AD203B41FA5}">
                      <a16:colId xmlns:a16="http://schemas.microsoft.com/office/drawing/2014/main" xmlns="" val="4177707828"/>
                    </a:ext>
                  </a:extLst>
                </a:gridCol>
                <a:gridCol w="1406082">
                  <a:extLst>
                    <a:ext uri="{9D8B030D-6E8A-4147-A177-3AD203B41FA5}">
                      <a16:colId xmlns:a16="http://schemas.microsoft.com/office/drawing/2014/main" xmlns="" val="2261279168"/>
                    </a:ext>
                  </a:extLst>
                </a:gridCol>
              </a:tblGrid>
              <a:tr h="7262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SISTEMALAR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Nm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Gran/yard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Nex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extLst>
                  <a:ext uri="{0D108BD9-81ED-4DB2-BD59-A6C34878D82A}">
                    <a16:rowId xmlns:a16="http://schemas.microsoft.com/office/drawing/2014/main" xmlns="" val="2074982147"/>
                  </a:ext>
                </a:extLst>
              </a:tr>
              <a:tr h="69900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100/teks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590,5/teks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Teks/70,92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885,8/teks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extLst>
                  <a:ext uri="{0D108BD9-81ED-4DB2-BD59-A6C34878D82A}">
                    <a16:rowId xmlns:a16="http://schemas.microsoft.com/office/drawing/2014/main" xmlns="" val="3238907304"/>
                  </a:ext>
                </a:extLst>
              </a:tr>
              <a:tr h="69900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Nm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1000/Nm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Nm/1,69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14,1/Nm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590,5/Ne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extLst>
                  <a:ext uri="{0D108BD9-81ED-4DB2-BD59-A6C34878D82A}">
                    <a16:rowId xmlns:a16="http://schemas.microsoft.com/office/drawing/2014/main" xmlns="" val="571015603"/>
                  </a:ext>
                </a:extLst>
              </a:tr>
              <a:tr h="69900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590,5/Ne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1,69xNe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8,34/</a:t>
                      </a:r>
                      <a:r>
                        <a:rPr lang="en-US" sz="1600" b="1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Nv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Ne*1,5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extLst>
                  <a:ext uri="{0D108BD9-81ED-4DB2-BD59-A6C34878D82A}">
                    <a16:rowId xmlns:a16="http://schemas.microsoft.com/office/drawing/2014/main" xmlns="" val="2672901685"/>
                  </a:ext>
                </a:extLst>
              </a:tr>
              <a:tr h="72621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Gran/yard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Gr/yardx70,92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14,1/(gr/yard)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8,34/(gr/yard)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12,48/(gr/yard)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extLst>
                  <a:ext uri="{0D108BD9-81ED-4DB2-BD59-A6C34878D82A}">
                    <a16:rowId xmlns:a16="http://schemas.microsoft.com/office/drawing/2014/main" xmlns="" val="3703971166"/>
                  </a:ext>
                </a:extLst>
              </a:tr>
              <a:tr h="69900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Nek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885,8/Nek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Nek*1,129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12,48/Nek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12,48/Nek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832" marR="63832" marT="0" marB="0"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9253622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362950" cy="4924425"/>
          </a:xfrm>
        </p:spPr>
        <p:txBody>
          <a:bodyPr/>
          <a:lstStyle/>
          <a:p>
            <a:pPr marL="179388" indent="539750" algn="just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ru-RU" altLang="ru-RU" sz="2800" dirty="0" smtClean="0">
                <a:effectLst/>
                <a:latin typeface="Times New Roman" panose="02020603050405020304" pitchFamily="18" charset="0"/>
              </a:rPr>
              <a:t>	</a:t>
            </a:r>
            <a:r>
              <a:rPr lang="ru-RU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Paxta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va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kimyoviy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tоlalarni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yigirishda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qo’llaniladigan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ru-RU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texnоlоgik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jihоzlar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va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jarayonlarda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tоlalardan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ru-RU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ip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ru-RU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hоsil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ru-RU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qilish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ketma-ketligini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i="1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yigirish</a:t>
            </a:r>
            <a:r>
              <a:rPr lang="ru-RU" altLang="ru-RU" i="1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i="1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tizimi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deb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ru-RU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atash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ru-RU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qabul</a:t>
            </a:r>
            <a:r>
              <a:rPr lang="ru-RU" altLang="ru-RU" dirty="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 </a:t>
            </a:r>
            <a:r>
              <a:rPr lang="ru-RU" altLang="ru-RU" dirty="0" err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qilingan</a:t>
            </a:r>
            <a:r>
              <a:rPr lang="ru-RU" altLang="ru-RU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  <a:p>
            <a:pPr marL="179388" indent="539750" algn="just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ru-RU" altLang="ru-RU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		</a:t>
            </a:r>
            <a:r>
              <a:rPr lang="ru-RU" altLang="ru-RU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Quyidagi</a:t>
            </a:r>
            <a:r>
              <a:rPr lang="ru-RU" altLang="ru-RU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asоsiy</a:t>
            </a:r>
            <a:r>
              <a:rPr lang="ru-RU" altLang="ru-RU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tizimlari</a:t>
            </a:r>
            <a:r>
              <a:rPr lang="ru-RU" altLang="ru-RU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mavjud</a:t>
            </a:r>
            <a:r>
              <a:rPr lang="ru-RU" altLang="ru-RU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:</a:t>
            </a:r>
            <a:endParaRPr lang="en-US" altLang="ru-RU" dirty="0" smtClean="0">
              <a:solidFill>
                <a:srgbClr val="2E2E2E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  <a:p>
            <a:pPr marL="179388" indent="539750" algn="just" eaLnBrk="1" hangingPunct="1">
              <a:lnSpc>
                <a:spcPct val="80000"/>
              </a:lnSpc>
              <a:buFont typeface="Wingdings" panose="05000000000000000000" pitchFamily="2" charset="2"/>
              <a:buNone/>
              <a:defRPr/>
            </a:pPr>
            <a:r>
              <a:rPr lang="ru-RU" altLang="ru-RU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</a:p>
          <a:p>
            <a:pPr marL="179388" indent="539750" algn="just" eaLnBrk="1" hangingPunct="1">
              <a:lnSpc>
                <a:spcPct val="80000"/>
              </a:lnSpc>
              <a:buFont typeface="Wingdings" panose="05000000000000000000" pitchFamily="2" charset="2"/>
              <a:buChar char="v"/>
              <a:defRPr/>
            </a:pPr>
            <a:r>
              <a:rPr lang="ru-RU" altLang="ru-RU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kard</a:t>
            </a:r>
            <a:r>
              <a:rPr lang="ru-RU" altLang="ru-RU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(</a:t>
            </a:r>
            <a:r>
              <a:rPr lang="ru-RU" altLang="ru-RU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оddiy</a:t>
            </a:r>
            <a:r>
              <a:rPr lang="ru-RU" altLang="ru-RU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); </a:t>
            </a:r>
          </a:p>
          <a:p>
            <a:pPr marL="179388" indent="539750" algn="just" eaLnBrk="1" hangingPunct="1">
              <a:lnSpc>
                <a:spcPct val="80000"/>
              </a:lnSpc>
              <a:buFont typeface="Wingdings" panose="05000000000000000000" pitchFamily="2" charset="2"/>
              <a:buChar char="v"/>
              <a:defRPr/>
            </a:pPr>
            <a:r>
              <a:rPr lang="ru-RU" altLang="ru-RU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qayta</a:t>
            </a:r>
            <a:r>
              <a:rPr lang="ru-RU" altLang="ru-RU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tarash</a:t>
            </a:r>
            <a:r>
              <a:rPr lang="ru-RU" altLang="ru-RU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; </a:t>
            </a:r>
          </a:p>
          <a:p>
            <a:pPr marL="179388" indent="539750" algn="just" eaLnBrk="1" hangingPunct="1">
              <a:lnSpc>
                <a:spcPct val="80000"/>
              </a:lnSpc>
              <a:buFont typeface="Wingdings" panose="05000000000000000000" pitchFamily="2" charset="2"/>
              <a:buChar char="v"/>
              <a:defRPr/>
            </a:pPr>
            <a:r>
              <a:rPr lang="ru-RU" altLang="ru-RU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apparat</a:t>
            </a:r>
            <a:r>
              <a:rPr lang="ru-RU" altLang="ru-RU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; </a:t>
            </a:r>
          </a:p>
          <a:p>
            <a:pPr marL="179388" indent="539750" algn="just" eaLnBrk="1" hangingPunct="1">
              <a:lnSpc>
                <a:spcPct val="80000"/>
              </a:lnSpc>
              <a:buFont typeface="Wingdings" panose="05000000000000000000" pitchFamily="2" charset="2"/>
              <a:buChar char="v"/>
              <a:defRPr/>
            </a:pPr>
            <a:r>
              <a:rPr lang="ru-RU" altLang="ru-RU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melanj</a:t>
            </a:r>
            <a:r>
              <a:rPr lang="ru-RU" altLang="ru-RU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ru-RU" altLang="ru-RU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Tоlani</a:t>
            </a:r>
            <a:r>
              <a:rPr lang="ru-RU" altLang="ru-RU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yigirish</a:t>
            </a:r>
            <a:r>
              <a:rPr lang="ru-RU" altLang="ru-RU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r>
              <a:rPr lang="ru-RU" altLang="ru-RU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tizimlari</a:t>
            </a:r>
            <a:endParaRPr lang="ru-RU" altLang="ru-RU" dirty="0" smtClean="0">
              <a:solidFill>
                <a:srgbClr val="2E2E2E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362950" cy="4924425"/>
          </a:xfrm>
        </p:spPr>
        <p:txBody>
          <a:bodyPr/>
          <a:lstStyle/>
          <a:p>
            <a:pPr algn="just" eaLnBrk="1" hangingPunct="1">
              <a:buFont typeface="Wingdings" panose="05000000000000000000" pitchFamily="2" charset="2"/>
              <a:buNone/>
            </a:pPr>
            <a:r>
              <a:rPr lang="en-US" altLang="ru-RU" sz="3600" smtClean="0">
                <a:effectLst/>
                <a:latin typeface="Times New Roman" panose="02020603050405020304" pitchFamily="18" charset="0"/>
              </a:rPr>
              <a:t>		</a:t>
            </a:r>
            <a:r>
              <a:rPr lang="en-US" altLang="ru-RU" sz="360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Bu tizim </a:t>
            </a:r>
            <a:r>
              <a:rPr lang="ru-RU" altLang="ru-RU" sz="360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bo’yicha o’rtacha chiziqli  zichlikdagi iplar yigiriladi. </a:t>
            </a:r>
            <a:r>
              <a:rPr lang="en-US" altLang="ru-RU" sz="360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Bunday iplar keng  ass</a:t>
            </a:r>
            <a:r>
              <a:rPr lang="ru-RU" altLang="ru-RU" sz="360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z="360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rtimentdagi ip gazlamalar ishlab chiqarish uchun qo’llaniladi. Shuningdek karda tizimida tayyorlangan iplardan n</a:t>
            </a:r>
            <a:r>
              <a:rPr lang="ru-RU" altLang="ru-RU" sz="360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z="360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to’qima mat</a:t>
            </a:r>
            <a:r>
              <a:rPr lang="ru-RU" altLang="ru-RU" sz="360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z="360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lar, trik</a:t>
            </a:r>
            <a:r>
              <a:rPr lang="ru-RU" altLang="ru-RU" sz="360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z="360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taj mahsul</a:t>
            </a:r>
            <a:r>
              <a:rPr lang="ru-RU" altLang="ru-RU" sz="360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z="3600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tlari, texnik buyumlar ishlab chiqariladi. </a:t>
            </a:r>
            <a:endParaRPr lang="ru-RU" altLang="ru-RU" sz="3600" smtClean="0">
              <a:solidFill>
                <a:srgbClr val="2E2E2E"/>
              </a:solidFill>
              <a:effectLst/>
              <a:latin typeface="Times New Roman" panose="02020603050405020304" pitchFamily="18" charset="0"/>
            </a:endParaRPr>
          </a:p>
        </p:txBody>
      </p:sp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ru-RU" altLang="ru-RU" sz="40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Оddiy</a:t>
            </a:r>
            <a:r>
              <a:rPr lang="ru-RU" altLang="ru-RU" sz="40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40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yigirish</a:t>
            </a:r>
            <a:r>
              <a:rPr lang="ru-RU" altLang="ru-RU" sz="40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40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tizimi</a:t>
            </a:r>
            <a:endParaRPr lang="ru-RU" altLang="ru-RU" sz="4000" b="1" dirty="0" smtClean="0">
              <a:solidFill>
                <a:srgbClr val="2E2E2E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00232" y="1553386"/>
            <a:ext cx="4861617" cy="4804572"/>
          </a:xfrm>
          <a:solidFill>
            <a:schemeClr val="accent1"/>
          </a:solidFill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630237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ru-RU" altLang="ru-RU" sz="4000" dirty="0" err="1" smtClean="0">
                <a:solidFill>
                  <a:srgbClr val="2E2E2E"/>
                </a:solidFill>
                <a:effectLst/>
                <a:latin typeface="Times New Roman" pitchFamily="18" charset="0"/>
                <a:cs typeface="Times New Roman" pitchFamily="18" charset="0"/>
              </a:rPr>
              <a:t>Оddiy</a:t>
            </a:r>
            <a:r>
              <a:rPr lang="en-US" altLang="ru-RU" sz="4000" dirty="0" smtClean="0">
                <a:solidFill>
                  <a:srgbClr val="2E2E2E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4000" dirty="0" err="1" smtClean="0">
                <a:solidFill>
                  <a:srgbClr val="2E2E2E"/>
                </a:solidFill>
                <a:effectLst/>
                <a:latin typeface="Times New Roman" pitchFamily="18" charset="0"/>
                <a:cs typeface="Times New Roman" pitchFamily="18" charset="0"/>
              </a:rPr>
              <a:t>tizimda</a:t>
            </a:r>
            <a:r>
              <a:rPr lang="en-US" altLang="ru-RU" sz="4000" dirty="0" smtClean="0">
                <a:solidFill>
                  <a:srgbClr val="2E2E2E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4000" dirty="0" err="1" smtClean="0">
                <a:solidFill>
                  <a:srgbClr val="2E2E2E"/>
                </a:solidFill>
                <a:effectLst/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altLang="ru-RU" sz="4000" dirty="0" smtClean="0">
                <a:solidFill>
                  <a:srgbClr val="2E2E2E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4000" dirty="0" err="1" smtClean="0">
                <a:solidFill>
                  <a:srgbClr val="2E2E2E"/>
                </a:solidFill>
                <a:effectLst/>
                <a:latin typeface="Times New Roman" pitchFamily="18" charset="0"/>
                <a:cs typeface="Times New Roman" pitchFamily="18" charset="0"/>
              </a:rPr>
              <a:t>yigirish</a:t>
            </a:r>
            <a:r>
              <a:rPr lang="en-US" altLang="ru-RU" sz="4000" dirty="0" smtClean="0">
                <a:solidFill>
                  <a:srgbClr val="2E2E2E"/>
                </a:solidFill>
                <a:effectLst/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ru-RU" altLang="ru-RU" sz="4000" dirty="0" smtClean="0">
                <a:solidFill>
                  <a:srgbClr val="2E2E2E"/>
                </a:solidFill>
                <a:effectLst/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altLang="ru-RU" sz="4000" dirty="0" err="1" smtClean="0">
                <a:solidFill>
                  <a:srgbClr val="2E2E2E"/>
                </a:solidFill>
                <a:effectLst/>
                <a:latin typeface="Times New Roman" pitchFamily="18" charset="0"/>
                <a:cs typeface="Times New Roman" pitchFamily="18" charset="0"/>
              </a:rPr>
              <a:t>sqichlari</a:t>
            </a:r>
            <a:endParaRPr lang="ru-RU" altLang="ru-RU" sz="4000" dirty="0" smtClean="0">
              <a:solidFill>
                <a:srgbClr val="2E2E2E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7"/>
          <p:cNvSpPr>
            <a:spLocks noGrp="1" noChangeArrowheads="1"/>
          </p:cNvSpPr>
          <p:nvPr>
            <p:ph idx="1"/>
          </p:nvPr>
        </p:nvSpPr>
        <p:spPr>
          <a:xfrm>
            <a:off x="457200" y="1125538"/>
            <a:ext cx="8229600" cy="5005387"/>
          </a:xfrm>
        </p:spPr>
        <p:txBody>
          <a:bodyPr/>
          <a:lstStyle/>
          <a:p>
            <a:pPr algn="just" eaLnBrk="1" hangingPunct="1"/>
            <a:r>
              <a:rPr lang="en-US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Chiziqli zichligi uncha yuq</a:t>
            </a:r>
            <a:r>
              <a:rPr lang="ru-RU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ri bo’lmagan, pishiqr</a:t>
            </a:r>
            <a:r>
              <a:rPr lang="ru-RU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q,  n</a:t>
            </a:r>
            <a:r>
              <a:rPr lang="ru-RU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tekisligi kam va t</a:t>
            </a:r>
            <a:r>
              <a:rPr lang="ru-RU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zalik darajasi yuq</a:t>
            </a:r>
            <a:r>
              <a:rPr lang="ru-RU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ri  bo’lgan  iplarni  yigirish uchun </a:t>
            </a:r>
            <a:r>
              <a:rPr lang="en-US" altLang="ru-RU" b="1" i="1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qayta tarash tizimi</a:t>
            </a:r>
            <a:r>
              <a:rPr lang="en-US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qabul qilinadi . </a:t>
            </a:r>
          </a:p>
          <a:p>
            <a:pPr algn="just" eaLnBrk="1" hangingPunct="1"/>
            <a:r>
              <a:rPr lang="en-US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Bunday iplar yupqa va silliq gazlamalar, trik</a:t>
            </a:r>
            <a:r>
              <a:rPr lang="ru-RU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taj mat</a:t>
            </a:r>
            <a:r>
              <a:rPr lang="ru-RU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lar va buyumlar, tikuvchilik  iplari  va  ayrim  texnik  maqsadda  f</a:t>
            </a:r>
            <a:r>
              <a:rPr lang="ru-RU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ydalaniladigan  mahsul</a:t>
            </a:r>
            <a:r>
              <a:rPr lang="ru-RU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tlar  </a:t>
            </a:r>
            <a:r>
              <a:rPr lang="ru-RU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lishda ishlatiladi. Bu tizimda yigirilgan iplarning tannarxlari ancha yuq</a:t>
            </a:r>
            <a:r>
              <a:rPr lang="ru-RU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о</a:t>
            </a:r>
            <a:r>
              <a:rPr lang="en-US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ri.</a:t>
            </a:r>
            <a:r>
              <a:rPr lang="ru-RU" altLang="ru-RU" smtClean="0">
                <a:solidFill>
                  <a:srgbClr val="2E2E2E"/>
                </a:solidFill>
                <a:effectLst/>
                <a:latin typeface="Times New Roman" panose="02020603050405020304" pitchFamily="18" charset="0"/>
              </a:rPr>
              <a:t> 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703262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US" altLang="ru-RU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altLang="ru-RU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ru-RU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tarash</a:t>
            </a:r>
            <a:r>
              <a:rPr lang="en-US" altLang="ru-RU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tizimi</a:t>
            </a:r>
            <a:endParaRPr lang="ru-RU" altLang="ru-RU" b="1" dirty="0" smtClean="0">
              <a:solidFill>
                <a:srgbClr val="2E2E2E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28860" y="1481137"/>
            <a:ext cx="4012462" cy="4857443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174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774700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US" altLang="ru-RU" sz="40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altLang="ru-RU" sz="40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40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tarash</a:t>
            </a:r>
            <a:r>
              <a:rPr lang="en-US" altLang="ru-RU" sz="40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altLang="ru-RU" sz="40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tizimida</a:t>
            </a:r>
            <a:r>
              <a:rPr lang="en-US" altLang="ru-RU" sz="40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40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altLang="ru-RU" sz="4000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ru-RU" sz="4000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yigirish</a:t>
            </a:r>
            <a:endParaRPr lang="ru-RU" altLang="ru-RU" sz="4000" dirty="0" smtClean="0">
              <a:solidFill>
                <a:srgbClr val="2E2E2E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341438"/>
            <a:ext cx="8362950" cy="4924425"/>
          </a:xfrm>
        </p:spPr>
        <p:txBody>
          <a:bodyPr>
            <a:normAutofit lnSpcReduction="10000"/>
          </a:bodyPr>
          <a:lstStyle/>
          <a:p>
            <a:pPr algn="just" eaLnBrk="1" hangingPunct="1">
              <a:buFont typeface="Wingdings" panose="05000000000000000000" pitchFamily="2" charset="2"/>
              <a:buNone/>
              <a:defRPr/>
            </a:pPr>
            <a:r>
              <a:rPr lang="en-US" altLang="ru-RU" sz="3600" i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		</a:t>
            </a:r>
            <a:r>
              <a:rPr lang="en-US" altLang="ru-RU" sz="3600" i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Apparat tizimida</a:t>
            </a:r>
            <a:r>
              <a:rPr lang="en-US" altLang="ru-RU" sz="36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chiziqli zichligi  yuq</a:t>
            </a:r>
            <a:r>
              <a:rPr lang="ru-RU" altLang="ru-RU" sz="36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о</a:t>
            </a:r>
            <a:r>
              <a:rPr lang="en-US" altLang="ru-RU" sz="36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ri  bo’lgan  iplar yigiriladi. Bunday  iplar  yumsh</a:t>
            </a:r>
            <a:r>
              <a:rPr lang="ru-RU" altLang="ru-RU" sz="36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о</a:t>
            </a:r>
            <a:r>
              <a:rPr lang="en-US" altLang="ru-RU" sz="36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q,  pishiqligi  nisbatan kamr</a:t>
            </a:r>
            <a:r>
              <a:rPr lang="ru-RU" altLang="ru-RU" sz="36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о</a:t>
            </a:r>
            <a:r>
              <a:rPr lang="en-US" altLang="ru-RU" sz="36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q bo’lganligi uchun ularni issiq kiyimlar va  ayrim turdagi gazlamalar </a:t>
            </a:r>
            <a:r>
              <a:rPr lang="ru-RU" altLang="ru-RU" sz="36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о</a:t>
            </a:r>
            <a:r>
              <a:rPr lang="en-US" altLang="ru-RU" sz="36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lish  uchun  ishlatiladi.  Ipning  bunday o’ziga x</a:t>
            </a:r>
            <a:r>
              <a:rPr lang="ru-RU" altLang="ru-RU" sz="36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о</a:t>
            </a:r>
            <a:r>
              <a:rPr lang="en-US" altLang="ru-RU" sz="36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sligi  aralashmalarda  ko’p  miqd</a:t>
            </a:r>
            <a:r>
              <a:rPr lang="ru-RU" altLang="ru-RU" sz="36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о</a:t>
            </a:r>
            <a:r>
              <a:rPr lang="en-US" altLang="ru-RU" sz="36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rda  past  navdagi t</a:t>
            </a:r>
            <a:r>
              <a:rPr lang="ru-RU" altLang="ru-RU" sz="36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о</a:t>
            </a:r>
            <a:r>
              <a:rPr lang="en-US" altLang="ru-RU" sz="36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lalar va chiqindilarni ishlatilishidandir.</a:t>
            </a:r>
            <a:r>
              <a:rPr lang="en-US" altLang="ru-RU" sz="360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 </a:t>
            </a:r>
            <a:endParaRPr lang="ru-RU" altLang="ru-RU" sz="3600" smtClean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en-US" altLang="ru-RU" sz="40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Apparat</a:t>
            </a:r>
            <a:r>
              <a:rPr lang="en-US" altLang="ru-RU" sz="4000" b="1" dirty="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ru-RU" sz="4000" b="1" dirty="0" err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tizimi</a:t>
            </a:r>
            <a:endParaRPr lang="ru-RU" altLang="ru-RU" sz="4000" b="1" dirty="0" smtClean="0">
              <a:solidFill>
                <a:srgbClr val="2E2E2E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630237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altLang="ru-RU" sz="24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Yigirish  tizimlarini b</a:t>
            </a:r>
            <a:r>
              <a:rPr lang="ru-RU" altLang="ru-RU" sz="24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о</a:t>
            </a:r>
            <a:r>
              <a:rPr lang="en-US" altLang="ru-RU" sz="24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sqichlarida qo’llaniladigan jih</a:t>
            </a:r>
            <a:r>
              <a:rPr lang="ru-RU" altLang="ru-RU" sz="24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о</a:t>
            </a:r>
            <a:r>
              <a:rPr lang="en-US" altLang="ru-RU" sz="24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zlar, jarayonlar va h</a:t>
            </a:r>
            <a:r>
              <a:rPr lang="ru-RU" altLang="ru-RU" sz="24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о</a:t>
            </a:r>
            <a:r>
              <a:rPr lang="en-US" altLang="ru-RU" sz="24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sil qilinadigan  x</a:t>
            </a:r>
            <a:r>
              <a:rPr lang="ru-RU" altLang="ru-RU" sz="24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о</a:t>
            </a:r>
            <a:r>
              <a:rPr lang="en-US" altLang="ru-RU" sz="24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maki mahsul</a:t>
            </a:r>
            <a:r>
              <a:rPr lang="ru-RU" altLang="ru-RU" sz="24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о</a:t>
            </a:r>
            <a:r>
              <a:rPr lang="en-US" altLang="ru-RU" sz="24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tlarni</a:t>
            </a:r>
            <a:r>
              <a:rPr lang="en-US" altLang="ru-RU" sz="400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ru-RU" altLang="ru-RU" sz="400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aphicFrame>
        <p:nvGraphicFramePr>
          <p:cNvPr id="19084" name="Group 652"/>
          <p:cNvGraphicFramePr>
            <a:graphicFrameLocks noGrp="1"/>
          </p:cNvGraphicFramePr>
          <p:nvPr/>
        </p:nvGraphicFramePr>
        <p:xfrm>
          <a:off x="827088" y="1341438"/>
          <a:ext cx="7345362" cy="4694242"/>
        </p:xfrm>
        <a:graphic>
          <a:graphicData uri="http://schemas.openxmlformats.org/drawingml/2006/table">
            <a:tbl>
              <a:tblPr/>
              <a:tblGrid>
                <a:gridCol w="205263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29235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1281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71913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64770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720725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</a:tblGrid>
              <a:tr h="518195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llaniladigan jihоzlar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uri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Bajariladigan jarayonlar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Xоmaki mahsulоt-larni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nоmlari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Yigirish tizimidagi shartli tartib raqami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51819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kard</a:t>
                      </a:r>
                      <a:r>
                        <a:rPr kumimoji="0" lang="en-US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Qayta tarash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apparat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0482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Tоlalarni titish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Titish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0482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Tоlalarni aralashtirish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Aralashtirish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0482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Tоlalarni tоzalash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Tоzalash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0482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Savash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Titish, tоzalash, o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rash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Xоlst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0482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Tarash 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Tarash, pilta оlish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Pilta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0482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Piltalash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Cho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zish, qo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shish, pilta оlish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Pilta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0482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Pilta qo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shish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shish, o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rash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Pilta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0482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Qayta tarash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qayta tarash, pilta оlish 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Pilta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0482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Piltalash (1-o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tim)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Cho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zish, qo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shish, pilta оlish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Pilta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0482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Piltalash (2-o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tim)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Cho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zish, qo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shish, pilta оlish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Pilta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0482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Piliklash 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Cho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zish, pishitish, o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rash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Pilik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30482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Yigirish 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Cho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zish, pishitish, o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Verdana" panose="020B0604030504040204" pitchFamily="34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rash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Ip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defRPr sz="28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defRPr sz="2000"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70000"/>
                        <a:buFont typeface="Wingdings" panose="05000000000000000000" pitchFamily="2" charset="2"/>
                        <a:defRPr>
                          <a:solidFill>
                            <a:schemeClr val="tx1"/>
                          </a:solidFill>
                          <a:latin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2E2E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kumimoji="0" lang="ru-RU" alt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2E2E2E"/>
                        </a:solidFill>
                        <a:effectLst/>
                        <a:latin typeface="Verdana" panose="020B0604030504040204" pitchFamily="34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1779588" y="1196975"/>
            <a:ext cx="4741862" cy="4899025"/>
          </a:xfrm>
        </p:spPr>
      </p:pic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219075" y="227013"/>
            <a:ext cx="8529638" cy="8985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US" altLang="ru-RU" sz="24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Yigirish usullarini talqini:</a:t>
            </a:r>
            <a:r>
              <a:rPr lang="en-US" altLang="ru-RU" sz="2400" i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/>
            </a:r>
            <a:br>
              <a:rPr lang="en-US" altLang="ru-RU" sz="2400" i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</a:br>
            <a:r>
              <a:rPr lang="en-US" altLang="ru-RU" sz="2400" i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a</a:t>
            </a:r>
            <a:r>
              <a:rPr lang="en-US" altLang="ru-RU" sz="24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-halqali usul;  </a:t>
            </a:r>
            <a:r>
              <a:rPr lang="en-US" altLang="ru-RU" sz="2400" i="1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b</a:t>
            </a:r>
            <a:r>
              <a:rPr lang="en-US" altLang="ru-RU" sz="24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-pnevm</a:t>
            </a:r>
            <a:r>
              <a:rPr lang="ru-RU" altLang="ru-RU" sz="24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о</a:t>
            </a:r>
            <a:r>
              <a:rPr lang="en-US" altLang="ru-RU" sz="24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mexanik (</a:t>
            </a:r>
            <a:r>
              <a:rPr lang="ru-RU" altLang="ru-RU" sz="24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о</a:t>
            </a:r>
            <a:r>
              <a:rPr lang="en-US" altLang="ru-RU" sz="2400" smtClean="0">
                <a:solidFill>
                  <a:srgbClr val="2E2E2E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</a:rPr>
              <a:t>chiq uchli) usul.</a:t>
            </a:r>
            <a:endParaRPr lang="ru-RU" altLang="ru-RU" sz="2400" smtClean="0">
              <a:solidFill>
                <a:srgbClr val="2E2E2E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284</TotalTime>
  <Words>594</Words>
  <Application>Microsoft Office PowerPoint</Application>
  <PresentationFormat>Экран (4:3)</PresentationFormat>
  <Paragraphs>160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Открытая</vt:lpstr>
      <vt:lpstr>9-mavzu. Ip yigirishning mohiyati, maqsadi va vazifalari .</vt:lpstr>
      <vt:lpstr>Ip yigirishning o`rni va ahamiyati</vt:lpstr>
      <vt:lpstr>Iplarni turlari</vt:lpstr>
      <vt:lpstr>Yigirilgan  iplar</vt:lpstr>
      <vt:lpstr>Iplarning  xossalari</vt:lpstr>
      <vt:lpstr>Iplarning chiziqli zichligi tushunchasi</vt:lpstr>
      <vt:lpstr>Mahsulot chiziqiy zichligi o`lchov birligini qayta hisoblash koeffitsentlari</vt:lpstr>
      <vt:lpstr>Tоlani yigirish tizimlari</vt:lpstr>
      <vt:lpstr>Оddiy yigirish tizimi</vt:lpstr>
      <vt:lpstr>Оddiy tizimda ip yigirish bоsqichlari</vt:lpstr>
      <vt:lpstr>Qayta  tarash tizimi</vt:lpstr>
      <vt:lpstr>Qayta tarash   tizimida ip  yigirish</vt:lpstr>
      <vt:lpstr>Apparat tizimi</vt:lpstr>
      <vt:lpstr>Yigirish  tizimlarini bоsqichlarida qo’llaniladigan jihоzlar, jarayonlar va hоsil qilinadigan  xоmaki mahsulоtlarni </vt:lpstr>
      <vt:lpstr>Yigirish usullarini talqini: a-halqali usul;  b-pnevmоmexanik (оchiq uchli) usul.</vt:lpstr>
    </vt:vector>
  </TitlesOfParts>
  <Company>NMII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2-mavzu: Tоlani yigirishga tayyorlash texnоlоgik jarayonlari</dc:title>
  <dc:creator>TSMT</dc:creator>
  <cp:lastModifiedBy>LENOVO</cp:lastModifiedBy>
  <cp:revision>50</cp:revision>
  <dcterms:created xsi:type="dcterms:W3CDTF">2010-03-28T17:08:19Z</dcterms:created>
  <dcterms:modified xsi:type="dcterms:W3CDTF">2019-11-02T05:50:29Z</dcterms:modified>
</cp:coreProperties>
</file>