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sldIdLst>
    <p:sldId id="257" r:id="rId2"/>
    <p:sldId id="258" r:id="rId3"/>
    <p:sldId id="259" r:id="rId4"/>
    <p:sldId id="275" r:id="rId5"/>
    <p:sldId id="276" r:id="rId6"/>
    <p:sldId id="277" r:id="rId7"/>
    <p:sldId id="260" r:id="rId8"/>
    <p:sldId id="262" r:id="rId9"/>
    <p:sldId id="278" r:id="rId10"/>
    <p:sldId id="279" r:id="rId11"/>
    <p:sldId id="263" r:id="rId12"/>
    <p:sldId id="280" r:id="rId13"/>
    <p:sldId id="281" r:id="rId14"/>
    <p:sldId id="282" r:id="rId15"/>
    <p:sldId id="284" r:id="rId16"/>
    <p:sldId id="285" r:id="rId17"/>
    <p:sldId id="283" r:id="rId18"/>
    <p:sldId id="286" r:id="rId19"/>
    <p:sldId id="265" r:id="rId20"/>
    <p:sldId id="287" r:id="rId21"/>
    <p:sldId id="270" r:id="rId22"/>
  </p:sldIdLst>
  <p:sldSz cx="9144000" cy="6858000" type="screen4x3"/>
  <p:notesSz cx="6756400" cy="9867900"/>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010"/>
    <a:srgbClr val="2FFFFF"/>
    <a:srgbClr val="00817E"/>
    <a:srgbClr val="00B4B0"/>
    <a:srgbClr val="82EEE9"/>
    <a:srgbClr val="29E3DA"/>
    <a:srgbClr val="FFFF0D"/>
    <a:srgbClr val="E0FFC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64"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4716463" y="5345113"/>
            <a:ext cx="4427537" cy="1512887"/>
            <a:chOff x="2971" y="3367"/>
            <a:chExt cx="2789" cy="953"/>
          </a:xfrm>
        </p:grpSpPr>
        <p:sp>
          <p:nvSpPr>
            <p:cNvPr id="5" name="Freeform 3"/>
            <p:cNvSpPr>
              <a:spLocks/>
            </p:cNvSpPr>
            <p:nvPr/>
          </p:nvSpPr>
          <p:spPr bwMode="ltGray">
            <a:xfrm>
              <a:off x="2971" y="3367"/>
              <a:ext cx="2789" cy="953"/>
            </a:xfrm>
            <a:custGeom>
              <a:avLst/>
              <a:gdLst>
                <a:gd name="T0" fmla="*/ 2786 w 2780"/>
                <a:gd name="T1" fmla="*/ 18 h 953"/>
                <a:gd name="T2" fmla="*/ 2696 w 2780"/>
                <a:gd name="T3" fmla="*/ 24 h 953"/>
                <a:gd name="T4" fmla="*/ 2629 w 2780"/>
                <a:gd name="T5" fmla="*/ 102 h 953"/>
                <a:gd name="T6" fmla="*/ 2527 w 2780"/>
                <a:gd name="T7" fmla="*/ 156 h 953"/>
                <a:gd name="T8" fmla="*/ 2521 w 2780"/>
                <a:gd name="T9" fmla="*/ 222 h 953"/>
                <a:gd name="T10" fmla="*/ 2503 w 2780"/>
                <a:gd name="T11" fmla="*/ 246 h 953"/>
                <a:gd name="T12" fmla="*/ 2485 w 2780"/>
                <a:gd name="T13" fmla="*/ 252 h 953"/>
                <a:gd name="T14" fmla="*/ 2413 w 2780"/>
                <a:gd name="T15" fmla="*/ 210 h 953"/>
                <a:gd name="T16" fmla="*/ 2274 w 2780"/>
                <a:gd name="T17" fmla="*/ 192 h 953"/>
                <a:gd name="T18" fmla="*/ 2250 w 2780"/>
                <a:gd name="T19" fmla="*/ 186 h 953"/>
                <a:gd name="T20" fmla="*/ 2232 w 2780"/>
                <a:gd name="T21" fmla="*/ 192 h 953"/>
                <a:gd name="T22" fmla="*/ 2160 w 2780"/>
                <a:gd name="T23" fmla="*/ 228 h 953"/>
                <a:gd name="T24" fmla="*/ 2124 w 2780"/>
                <a:gd name="T25" fmla="*/ 240 h 953"/>
                <a:gd name="T26" fmla="*/ 2100 w 2780"/>
                <a:gd name="T27" fmla="*/ 246 h 953"/>
                <a:gd name="T28" fmla="*/ 2088 w 2780"/>
                <a:gd name="T29" fmla="*/ 258 h 953"/>
                <a:gd name="T30" fmla="*/ 2088 w 2780"/>
                <a:gd name="T31" fmla="*/ 276 h 953"/>
                <a:gd name="T32" fmla="*/ 2065 w 2780"/>
                <a:gd name="T33" fmla="*/ 300 h 953"/>
                <a:gd name="T34" fmla="*/ 2047 w 2780"/>
                <a:gd name="T35" fmla="*/ 312 h 953"/>
                <a:gd name="T36" fmla="*/ 2035 w 2780"/>
                <a:gd name="T37" fmla="*/ 324 h 953"/>
                <a:gd name="T38" fmla="*/ 2023 w 2780"/>
                <a:gd name="T39" fmla="*/ 336 h 953"/>
                <a:gd name="T40" fmla="*/ 1991 w 2780"/>
                <a:gd name="T41" fmla="*/ 342 h 953"/>
                <a:gd name="T42" fmla="*/ 1925 w 2780"/>
                <a:gd name="T43" fmla="*/ 336 h 953"/>
                <a:gd name="T44" fmla="*/ 1889 w 2780"/>
                <a:gd name="T45" fmla="*/ 330 h 953"/>
                <a:gd name="T46" fmla="*/ 1877 w 2780"/>
                <a:gd name="T47" fmla="*/ 342 h 953"/>
                <a:gd name="T48" fmla="*/ 1865 w 2780"/>
                <a:gd name="T49" fmla="*/ 354 h 953"/>
                <a:gd name="T50" fmla="*/ 1835 w 2780"/>
                <a:gd name="T51" fmla="*/ 360 h 953"/>
                <a:gd name="T52" fmla="*/ 1776 w 2780"/>
                <a:gd name="T53" fmla="*/ 342 h 953"/>
                <a:gd name="T54" fmla="*/ 1752 w 2780"/>
                <a:gd name="T55" fmla="*/ 342 h 953"/>
                <a:gd name="T56" fmla="*/ 1728 w 2780"/>
                <a:gd name="T57" fmla="*/ 354 h 953"/>
                <a:gd name="T58" fmla="*/ 1666 w 2780"/>
                <a:gd name="T59" fmla="*/ 425 h 953"/>
                <a:gd name="T60" fmla="*/ 1624 w 2780"/>
                <a:gd name="T61" fmla="*/ 569 h 953"/>
                <a:gd name="T62" fmla="*/ 1624 w 2780"/>
                <a:gd name="T63" fmla="*/ 593 h 953"/>
                <a:gd name="T64" fmla="*/ 1630 w 2780"/>
                <a:gd name="T65" fmla="*/ 641 h 953"/>
                <a:gd name="T66" fmla="*/ 1648 w 2780"/>
                <a:gd name="T67" fmla="*/ 659 h 953"/>
                <a:gd name="T68" fmla="*/ 1642 w 2780"/>
                <a:gd name="T69" fmla="*/ 671 h 953"/>
                <a:gd name="T70" fmla="*/ 1630 w 2780"/>
                <a:gd name="T71" fmla="*/ 683 h 953"/>
                <a:gd name="T72" fmla="*/ 1552 w 2780"/>
                <a:gd name="T73" fmla="*/ 689 h 953"/>
                <a:gd name="T74" fmla="*/ 1475 w 2780"/>
                <a:gd name="T75" fmla="*/ 629 h 953"/>
                <a:gd name="T76" fmla="*/ 1341 w 2780"/>
                <a:gd name="T77" fmla="*/ 587 h 953"/>
                <a:gd name="T78" fmla="*/ 1192 w 2780"/>
                <a:gd name="T79" fmla="*/ 671 h 953"/>
                <a:gd name="T80" fmla="*/ 1022 w 2780"/>
                <a:gd name="T81" fmla="*/ 731 h 953"/>
                <a:gd name="T82" fmla="*/ 819 w 2780"/>
                <a:gd name="T83" fmla="*/ 743 h 953"/>
                <a:gd name="T84" fmla="*/ 632 w 2780"/>
                <a:gd name="T85" fmla="*/ 701 h 953"/>
                <a:gd name="T86" fmla="*/ 572 w 2780"/>
                <a:gd name="T87" fmla="*/ 695 h 953"/>
                <a:gd name="T88" fmla="*/ 560 w 2780"/>
                <a:gd name="T89" fmla="*/ 701 h 953"/>
                <a:gd name="T90" fmla="*/ 524 w 2780"/>
                <a:gd name="T91" fmla="*/ 731 h 953"/>
                <a:gd name="T92" fmla="*/ 438 w 2780"/>
                <a:gd name="T93" fmla="*/ 809 h 953"/>
                <a:gd name="T94" fmla="*/ 408 w 2780"/>
                <a:gd name="T95" fmla="*/ 821 h 953"/>
                <a:gd name="T96" fmla="*/ 384 w 2780"/>
                <a:gd name="T97" fmla="*/ 821 h 953"/>
                <a:gd name="T98" fmla="*/ 337 w 2780"/>
                <a:gd name="T99" fmla="*/ 827 h 953"/>
                <a:gd name="T100" fmla="*/ 211 w 2780"/>
                <a:gd name="T101" fmla="*/ 851 h 953"/>
                <a:gd name="T102" fmla="*/ 17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9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endParaRPr lang="ru-RU"/>
            </a:p>
          </p:txBody>
        </p:sp>
        <p:sp>
          <p:nvSpPr>
            <p:cNvPr id="6"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7"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8"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9"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0"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1"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2"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3"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4"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5"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6"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7"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8"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9"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grpSp>
      <p:sp>
        <p:nvSpPr>
          <p:cNvPr id="27666"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ru-RU" altLang="ru-RU" noProof="0" smtClean="0"/>
              <a:t>Образец заголовка</a:t>
            </a:r>
          </a:p>
        </p:txBody>
      </p:sp>
      <p:sp>
        <p:nvSpPr>
          <p:cNvPr id="27667"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anose="05000000000000000000" pitchFamily="2" charset="2"/>
              <a:buNone/>
              <a:defRPr sz="3600"/>
            </a:lvl1pPr>
          </a:lstStyle>
          <a:p>
            <a:pPr lvl="0"/>
            <a:r>
              <a:rPr lang="ru-RU" altLang="ru-RU" noProof="0" smtClean="0"/>
              <a:t>Образец подзаголовка</a:t>
            </a:r>
          </a:p>
        </p:txBody>
      </p:sp>
      <p:sp>
        <p:nvSpPr>
          <p:cNvPr id="20" name="Rectangle 20"/>
          <p:cNvSpPr>
            <a:spLocks noGrp="1" noChangeArrowheads="1"/>
          </p:cNvSpPr>
          <p:nvPr>
            <p:ph type="dt" sz="quarter" idx="10"/>
          </p:nvPr>
        </p:nvSpPr>
        <p:spPr/>
        <p:txBody>
          <a:bodyPr/>
          <a:lstStyle>
            <a:lvl1pPr>
              <a:defRPr/>
            </a:lvl1pPr>
          </a:lstStyle>
          <a:p>
            <a:pPr>
              <a:defRPr/>
            </a:pPr>
            <a:endParaRPr lang="ru-RU" altLang="ru-RU"/>
          </a:p>
        </p:txBody>
      </p:sp>
      <p:sp>
        <p:nvSpPr>
          <p:cNvPr id="21" name="Rectangle 21"/>
          <p:cNvSpPr>
            <a:spLocks noGrp="1" noChangeArrowheads="1"/>
          </p:cNvSpPr>
          <p:nvPr>
            <p:ph type="ftr" sz="quarter" idx="11"/>
          </p:nvPr>
        </p:nvSpPr>
        <p:spPr/>
        <p:txBody>
          <a:bodyPr/>
          <a:lstStyle>
            <a:lvl1pPr>
              <a:defRPr/>
            </a:lvl1pPr>
          </a:lstStyle>
          <a:p>
            <a:pPr>
              <a:defRPr/>
            </a:pPr>
            <a:endParaRPr lang="ru-RU" altLang="ru-RU"/>
          </a:p>
        </p:txBody>
      </p:sp>
      <p:sp>
        <p:nvSpPr>
          <p:cNvPr id="22" name="Rectangle 22"/>
          <p:cNvSpPr>
            <a:spLocks noGrp="1" noChangeArrowheads="1"/>
          </p:cNvSpPr>
          <p:nvPr>
            <p:ph type="sldNum" sz="quarter" idx="12"/>
          </p:nvPr>
        </p:nvSpPr>
        <p:spPr/>
        <p:txBody>
          <a:bodyPr/>
          <a:lstStyle>
            <a:lvl1pPr>
              <a:defRPr/>
            </a:lvl1pPr>
          </a:lstStyle>
          <a:p>
            <a:pPr>
              <a:defRPr/>
            </a:pPr>
            <a:fld id="{B3DEBC77-7B48-40CE-B034-4AF2400DAC6B}" type="slidenum">
              <a:rPr lang="ru-RU" altLang="ru-RU"/>
              <a:pPr>
                <a:defRPr/>
              </a:pPr>
              <a:t>‹#›</a:t>
            </a:fld>
            <a:endParaRPr lang="ru-RU" altLang="ru-RU"/>
          </a:p>
        </p:txBody>
      </p:sp>
    </p:spTree>
    <p:extLst>
      <p:ext uri="{BB962C8B-B14F-4D97-AF65-F5344CB8AC3E}">
        <p14:creationId xmlns:p14="http://schemas.microsoft.com/office/powerpoint/2010/main" xmlns="" val="622070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10672703-E930-4A53-BECB-1F9BCCD0303B}" type="slidenum">
              <a:rPr lang="ru-RU" altLang="ru-RU"/>
              <a:pPr>
                <a:defRPr/>
              </a:pPr>
              <a:t>‹#›</a:t>
            </a:fld>
            <a:endParaRPr lang="ru-RU" altLang="ru-RU"/>
          </a:p>
        </p:txBody>
      </p:sp>
    </p:spTree>
    <p:extLst>
      <p:ext uri="{BB962C8B-B14F-4D97-AF65-F5344CB8AC3E}">
        <p14:creationId xmlns:p14="http://schemas.microsoft.com/office/powerpoint/2010/main" xmlns="" val="411138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2F8E4625-87BD-4814-BD1D-61EBD1876304}" type="slidenum">
              <a:rPr lang="ru-RU" altLang="ru-RU"/>
              <a:pPr>
                <a:defRPr/>
              </a:pPr>
              <a:t>‹#›</a:t>
            </a:fld>
            <a:endParaRPr lang="ru-RU" altLang="ru-RU"/>
          </a:p>
        </p:txBody>
      </p:sp>
    </p:spTree>
    <p:extLst>
      <p:ext uri="{BB962C8B-B14F-4D97-AF65-F5344CB8AC3E}">
        <p14:creationId xmlns:p14="http://schemas.microsoft.com/office/powerpoint/2010/main" xmlns="" val="4358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270466CA-9BA3-4595-8054-77288E354A07}" type="slidenum">
              <a:rPr lang="ru-RU" altLang="ru-RU"/>
              <a:pPr>
                <a:defRPr/>
              </a:pPr>
              <a:t>‹#›</a:t>
            </a:fld>
            <a:endParaRPr lang="ru-RU" altLang="ru-RU"/>
          </a:p>
        </p:txBody>
      </p:sp>
    </p:spTree>
    <p:extLst>
      <p:ext uri="{BB962C8B-B14F-4D97-AF65-F5344CB8AC3E}">
        <p14:creationId xmlns:p14="http://schemas.microsoft.com/office/powerpoint/2010/main" xmlns="" val="3907435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9" name="Rectangle 21"/>
          <p:cNvSpPr>
            <a:spLocks noGrp="1" noChangeArrowheads="1"/>
          </p:cNvSpPr>
          <p:nvPr>
            <p:ph type="sldNum" sz="quarter" idx="12"/>
          </p:nvPr>
        </p:nvSpPr>
        <p:spPr>
          <a:ln/>
        </p:spPr>
        <p:txBody>
          <a:bodyPr/>
          <a:lstStyle>
            <a:lvl1pPr>
              <a:defRPr/>
            </a:lvl1pPr>
          </a:lstStyle>
          <a:p>
            <a:pPr>
              <a:defRPr/>
            </a:pPr>
            <a:fld id="{B4DCC5EB-23D7-4380-B4A4-1F28E7D1BEC2}" type="slidenum">
              <a:rPr lang="ru-RU" altLang="ru-RU"/>
              <a:pPr>
                <a:defRPr/>
              </a:pPr>
              <a:t>‹#›</a:t>
            </a:fld>
            <a:endParaRPr lang="ru-RU" altLang="ru-RU"/>
          </a:p>
        </p:txBody>
      </p:sp>
    </p:spTree>
    <p:extLst>
      <p:ext uri="{BB962C8B-B14F-4D97-AF65-F5344CB8AC3E}">
        <p14:creationId xmlns:p14="http://schemas.microsoft.com/office/powerpoint/2010/main" xmlns="" val="343321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21"/>
          <p:cNvSpPr>
            <a:spLocks noGrp="1" noChangeArrowheads="1"/>
          </p:cNvSpPr>
          <p:nvPr>
            <p:ph type="sldNum" sz="quarter" idx="12"/>
          </p:nvPr>
        </p:nvSpPr>
        <p:spPr>
          <a:ln/>
        </p:spPr>
        <p:txBody>
          <a:bodyPr/>
          <a:lstStyle>
            <a:lvl1pPr>
              <a:defRPr/>
            </a:lvl1pPr>
          </a:lstStyle>
          <a:p>
            <a:pPr>
              <a:defRPr/>
            </a:pPr>
            <a:fld id="{C365A20D-7EB0-4DD5-B3FC-33A0AB0A4AC9}" type="slidenum">
              <a:rPr lang="ru-RU" altLang="ru-RU"/>
              <a:pPr>
                <a:defRPr/>
              </a:pPr>
              <a:t>‹#›</a:t>
            </a:fld>
            <a:endParaRPr lang="ru-RU" altLang="ru-RU"/>
          </a:p>
        </p:txBody>
      </p:sp>
    </p:spTree>
    <p:extLst>
      <p:ext uri="{BB962C8B-B14F-4D97-AF65-F5344CB8AC3E}">
        <p14:creationId xmlns:p14="http://schemas.microsoft.com/office/powerpoint/2010/main" xmlns="" val="3867398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4" name="Rectangle 21"/>
          <p:cNvSpPr>
            <a:spLocks noGrp="1" noChangeArrowheads="1"/>
          </p:cNvSpPr>
          <p:nvPr>
            <p:ph type="sldNum" sz="quarter" idx="12"/>
          </p:nvPr>
        </p:nvSpPr>
        <p:spPr>
          <a:ln/>
        </p:spPr>
        <p:txBody>
          <a:bodyPr/>
          <a:lstStyle>
            <a:lvl1pPr>
              <a:defRPr/>
            </a:lvl1pPr>
          </a:lstStyle>
          <a:p>
            <a:pPr>
              <a:defRPr/>
            </a:pPr>
            <a:fld id="{CAEA5023-BAFE-49B6-939B-FA4F378C9224}" type="slidenum">
              <a:rPr lang="ru-RU" altLang="ru-RU"/>
              <a:pPr>
                <a:defRPr/>
              </a:pPr>
              <a:t>‹#›</a:t>
            </a:fld>
            <a:endParaRPr lang="ru-RU" altLang="ru-RU"/>
          </a:p>
        </p:txBody>
      </p:sp>
    </p:spTree>
    <p:extLst>
      <p:ext uri="{BB962C8B-B14F-4D97-AF65-F5344CB8AC3E}">
        <p14:creationId xmlns:p14="http://schemas.microsoft.com/office/powerpoint/2010/main" xmlns="" val="2528440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ABCD5CAA-F124-41E8-8A7E-D0C7DB98BA9D}" type="slidenum">
              <a:rPr lang="ru-RU" altLang="ru-RU"/>
              <a:pPr>
                <a:defRPr/>
              </a:pPr>
              <a:t>‹#›</a:t>
            </a:fld>
            <a:endParaRPr lang="ru-RU" altLang="ru-RU"/>
          </a:p>
        </p:txBody>
      </p:sp>
    </p:spTree>
    <p:extLst>
      <p:ext uri="{BB962C8B-B14F-4D97-AF65-F5344CB8AC3E}">
        <p14:creationId xmlns:p14="http://schemas.microsoft.com/office/powerpoint/2010/main" xmlns="" val="602907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F3062AD9-6B3D-4BD3-9D50-5C9415779117}" type="slidenum">
              <a:rPr lang="ru-RU" altLang="ru-RU"/>
              <a:pPr>
                <a:defRPr/>
              </a:pPr>
              <a:t>‹#›</a:t>
            </a:fld>
            <a:endParaRPr lang="ru-RU" altLang="ru-RU"/>
          </a:p>
        </p:txBody>
      </p:sp>
    </p:spTree>
    <p:extLst>
      <p:ext uri="{BB962C8B-B14F-4D97-AF65-F5344CB8AC3E}">
        <p14:creationId xmlns:p14="http://schemas.microsoft.com/office/powerpoint/2010/main" xmlns="" val="957319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380BB320-21BE-4162-A1EA-814B9E40524B}" type="slidenum">
              <a:rPr lang="ru-RU" altLang="ru-RU"/>
              <a:pPr>
                <a:defRPr/>
              </a:pPr>
              <a:t>‹#›</a:t>
            </a:fld>
            <a:endParaRPr lang="ru-RU" altLang="ru-RU"/>
          </a:p>
        </p:txBody>
      </p:sp>
    </p:spTree>
    <p:extLst>
      <p:ext uri="{BB962C8B-B14F-4D97-AF65-F5344CB8AC3E}">
        <p14:creationId xmlns:p14="http://schemas.microsoft.com/office/powerpoint/2010/main" xmlns="" val="3924843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8ED1B0D7-64A0-4CE9-87AC-59509BDDB789}" type="slidenum">
              <a:rPr lang="ru-RU" altLang="ru-RU"/>
              <a:pPr>
                <a:defRPr/>
              </a:pPr>
              <a:t>‹#›</a:t>
            </a:fld>
            <a:endParaRPr lang="ru-RU" altLang="ru-RU"/>
          </a:p>
        </p:txBody>
      </p:sp>
    </p:spTree>
    <p:extLst>
      <p:ext uri="{BB962C8B-B14F-4D97-AF65-F5344CB8AC3E}">
        <p14:creationId xmlns:p14="http://schemas.microsoft.com/office/powerpoint/2010/main" xmlns="" val="41390655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21"/>
          <p:cNvSpPr>
            <a:spLocks noGrp="1" noChangeArrowheads="1"/>
          </p:cNvSpPr>
          <p:nvPr>
            <p:ph type="sldNum" sz="quarter" idx="12"/>
          </p:nvPr>
        </p:nvSpPr>
        <p:spPr>
          <a:ln/>
        </p:spPr>
        <p:txBody>
          <a:bodyPr/>
          <a:lstStyle>
            <a:lvl1pPr>
              <a:defRPr/>
            </a:lvl1pPr>
          </a:lstStyle>
          <a:p>
            <a:pPr>
              <a:defRPr/>
            </a:pPr>
            <a:fld id="{2CE910F2-A1DD-4CCB-8BCE-321833421BBA}" type="slidenum">
              <a:rPr lang="ru-RU" altLang="ru-RU"/>
              <a:pPr>
                <a:defRPr/>
              </a:pPr>
              <a:t>‹#›</a:t>
            </a:fld>
            <a:endParaRPr lang="ru-RU" altLang="ru-RU"/>
          </a:p>
        </p:txBody>
      </p:sp>
    </p:spTree>
    <p:extLst>
      <p:ext uri="{BB962C8B-B14F-4D97-AF65-F5344CB8AC3E}">
        <p14:creationId xmlns:p14="http://schemas.microsoft.com/office/powerpoint/2010/main" xmlns="" val="209880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1C39F"/>
            </a:gs>
            <a:gs pos="17500">
              <a:srgbClr val="F0EBD5"/>
            </a:gs>
            <a:gs pos="50000">
              <a:srgbClr val="FFEFD1"/>
            </a:gs>
            <a:gs pos="82500">
              <a:srgbClr val="F0EBD5"/>
            </a:gs>
            <a:gs pos="100000">
              <a:srgbClr val="D1C39F"/>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716463" y="5345113"/>
            <a:ext cx="4427537" cy="1512887"/>
            <a:chOff x="2971" y="3367"/>
            <a:chExt cx="2789" cy="953"/>
          </a:xfrm>
        </p:grpSpPr>
        <p:sp>
          <p:nvSpPr>
            <p:cNvPr id="1032" name="Freeform 3"/>
            <p:cNvSpPr>
              <a:spLocks/>
            </p:cNvSpPr>
            <p:nvPr/>
          </p:nvSpPr>
          <p:spPr bwMode="ltGray">
            <a:xfrm>
              <a:off x="2971" y="3367"/>
              <a:ext cx="2789" cy="953"/>
            </a:xfrm>
            <a:custGeom>
              <a:avLst/>
              <a:gdLst>
                <a:gd name="T0" fmla="*/ 2786 w 2780"/>
                <a:gd name="T1" fmla="*/ 18 h 953"/>
                <a:gd name="T2" fmla="*/ 2696 w 2780"/>
                <a:gd name="T3" fmla="*/ 24 h 953"/>
                <a:gd name="T4" fmla="*/ 2629 w 2780"/>
                <a:gd name="T5" fmla="*/ 102 h 953"/>
                <a:gd name="T6" fmla="*/ 2527 w 2780"/>
                <a:gd name="T7" fmla="*/ 156 h 953"/>
                <a:gd name="T8" fmla="*/ 2521 w 2780"/>
                <a:gd name="T9" fmla="*/ 222 h 953"/>
                <a:gd name="T10" fmla="*/ 2503 w 2780"/>
                <a:gd name="T11" fmla="*/ 246 h 953"/>
                <a:gd name="T12" fmla="*/ 2485 w 2780"/>
                <a:gd name="T13" fmla="*/ 252 h 953"/>
                <a:gd name="T14" fmla="*/ 2413 w 2780"/>
                <a:gd name="T15" fmla="*/ 210 h 953"/>
                <a:gd name="T16" fmla="*/ 2274 w 2780"/>
                <a:gd name="T17" fmla="*/ 192 h 953"/>
                <a:gd name="T18" fmla="*/ 2250 w 2780"/>
                <a:gd name="T19" fmla="*/ 186 h 953"/>
                <a:gd name="T20" fmla="*/ 2232 w 2780"/>
                <a:gd name="T21" fmla="*/ 192 h 953"/>
                <a:gd name="T22" fmla="*/ 2160 w 2780"/>
                <a:gd name="T23" fmla="*/ 228 h 953"/>
                <a:gd name="T24" fmla="*/ 2124 w 2780"/>
                <a:gd name="T25" fmla="*/ 240 h 953"/>
                <a:gd name="T26" fmla="*/ 2100 w 2780"/>
                <a:gd name="T27" fmla="*/ 246 h 953"/>
                <a:gd name="T28" fmla="*/ 2088 w 2780"/>
                <a:gd name="T29" fmla="*/ 258 h 953"/>
                <a:gd name="T30" fmla="*/ 2088 w 2780"/>
                <a:gd name="T31" fmla="*/ 276 h 953"/>
                <a:gd name="T32" fmla="*/ 2065 w 2780"/>
                <a:gd name="T33" fmla="*/ 300 h 953"/>
                <a:gd name="T34" fmla="*/ 2047 w 2780"/>
                <a:gd name="T35" fmla="*/ 312 h 953"/>
                <a:gd name="T36" fmla="*/ 2035 w 2780"/>
                <a:gd name="T37" fmla="*/ 324 h 953"/>
                <a:gd name="T38" fmla="*/ 2023 w 2780"/>
                <a:gd name="T39" fmla="*/ 336 h 953"/>
                <a:gd name="T40" fmla="*/ 1991 w 2780"/>
                <a:gd name="T41" fmla="*/ 342 h 953"/>
                <a:gd name="T42" fmla="*/ 1925 w 2780"/>
                <a:gd name="T43" fmla="*/ 336 h 953"/>
                <a:gd name="T44" fmla="*/ 1889 w 2780"/>
                <a:gd name="T45" fmla="*/ 330 h 953"/>
                <a:gd name="T46" fmla="*/ 1877 w 2780"/>
                <a:gd name="T47" fmla="*/ 342 h 953"/>
                <a:gd name="T48" fmla="*/ 1865 w 2780"/>
                <a:gd name="T49" fmla="*/ 354 h 953"/>
                <a:gd name="T50" fmla="*/ 1835 w 2780"/>
                <a:gd name="T51" fmla="*/ 360 h 953"/>
                <a:gd name="T52" fmla="*/ 1776 w 2780"/>
                <a:gd name="T53" fmla="*/ 342 h 953"/>
                <a:gd name="T54" fmla="*/ 1752 w 2780"/>
                <a:gd name="T55" fmla="*/ 342 h 953"/>
                <a:gd name="T56" fmla="*/ 1728 w 2780"/>
                <a:gd name="T57" fmla="*/ 354 h 953"/>
                <a:gd name="T58" fmla="*/ 1666 w 2780"/>
                <a:gd name="T59" fmla="*/ 425 h 953"/>
                <a:gd name="T60" fmla="*/ 1624 w 2780"/>
                <a:gd name="T61" fmla="*/ 569 h 953"/>
                <a:gd name="T62" fmla="*/ 1624 w 2780"/>
                <a:gd name="T63" fmla="*/ 593 h 953"/>
                <a:gd name="T64" fmla="*/ 1630 w 2780"/>
                <a:gd name="T65" fmla="*/ 641 h 953"/>
                <a:gd name="T66" fmla="*/ 1648 w 2780"/>
                <a:gd name="T67" fmla="*/ 659 h 953"/>
                <a:gd name="T68" fmla="*/ 1642 w 2780"/>
                <a:gd name="T69" fmla="*/ 671 h 953"/>
                <a:gd name="T70" fmla="*/ 1630 w 2780"/>
                <a:gd name="T71" fmla="*/ 683 h 953"/>
                <a:gd name="T72" fmla="*/ 1552 w 2780"/>
                <a:gd name="T73" fmla="*/ 689 h 953"/>
                <a:gd name="T74" fmla="*/ 1475 w 2780"/>
                <a:gd name="T75" fmla="*/ 629 h 953"/>
                <a:gd name="T76" fmla="*/ 1341 w 2780"/>
                <a:gd name="T77" fmla="*/ 587 h 953"/>
                <a:gd name="T78" fmla="*/ 1192 w 2780"/>
                <a:gd name="T79" fmla="*/ 671 h 953"/>
                <a:gd name="T80" fmla="*/ 1022 w 2780"/>
                <a:gd name="T81" fmla="*/ 731 h 953"/>
                <a:gd name="T82" fmla="*/ 819 w 2780"/>
                <a:gd name="T83" fmla="*/ 743 h 953"/>
                <a:gd name="T84" fmla="*/ 632 w 2780"/>
                <a:gd name="T85" fmla="*/ 701 h 953"/>
                <a:gd name="T86" fmla="*/ 572 w 2780"/>
                <a:gd name="T87" fmla="*/ 695 h 953"/>
                <a:gd name="T88" fmla="*/ 560 w 2780"/>
                <a:gd name="T89" fmla="*/ 701 h 953"/>
                <a:gd name="T90" fmla="*/ 524 w 2780"/>
                <a:gd name="T91" fmla="*/ 731 h 953"/>
                <a:gd name="T92" fmla="*/ 438 w 2780"/>
                <a:gd name="T93" fmla="*/ 809 h 953"/>
                <a:gd name="T94" fmla="*/ 408 w 2780"/>
                <a:gd name="T95" fmla="*/ 821 h 953"/>
                <a:gd name="T96" fmla="*/ 384 w 2780"/>
                <a:gd name="T97" fmla="*/ 821 h 953"/>
                <a:gd name="T98" fmla="*/ 337 w 2780"/>
                <a:gd name="T99" fmla="*/ 827 h 953"/>
                <a:gd name="T100" fmla="*/ 211 w 2780"/>
                <a:gd name="T101" fmla="*/ 851 h 953"/>
                <a:gd name="T102" fmla="*/ 17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9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endParaRPr lang="ru-RU"/>
            </a:p>
          </p:txBody>
        </p:sp>
        <p:sp>
          <p:nvSpPr>
            <p:cNvPr id="26628"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29"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0"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1"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2"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3"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4"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5"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6"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7"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8"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39"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40"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26641"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grpSp>
      <p:sp>
        <p:nvSpPr>
          <p:cNvPr id="26642" name="Rectangle 18"/>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26643" name="Rectangle 19"/>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pPr>
              <a:defRPr/>
            </a:pPr>
            <a:endParaRPr lang="ru-RU" altLang="ru-RU"/>
          </a:p>
        </p:txBody>
      </p:sp>
      <p:sp>
        <p:nvSpPr>
          <p:cNvPr id="26644" name="Rectangle 2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pPr>
              <a:defRPr/>
            </a:pPr>
            <a:endParaRPr lang="ru-RU" altLang="ru-RU"/>
          </a:p>
        </p:txBody>
      </p:sp>
      <p:sp>
        <p:nvSpPr>
          <p:cNvPr id="26645" name="Rectangle 21"/>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pPr>
              <a:defRPr/>
            </a:pPr>
            <a:fld id="{A103A9B0-D265-4180-A91B-3C7075AD30A4}" type="slidenum">
              <a:rPr lang="ru-RU" altLang="ru-RU"/>
              <a:pPr>
                <a:defRPr/>
              </a:pPr>
              <a:t>‹#›</a:t>
            </a:fld>
            <a:endParaRPr lang="ru-RU" altLang="ru-RU"/>
          </a:p>
        </p:txBody>
      </p:sp>
      <p:sp>
        <p:nvSpPr>
          <p:cNvPr id="26646"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Tree>
  </p:cSld>
  <p:clrMap bg1="lt1" tx1="dk1" bg2="lt2" tx2="dk2" accent1="accent1" accent2="accent2" accent3="accent3" accent4="accent4" accent5="accent5" accent6="accent6" hlink="hlink" folHlink="folHlink"/>
  <p:sldLayoutIdLst>
    <p:sldLayoutId id="2147483704"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txStyles>
    <p:titleStyle>
      <a:lvl1pPr algn="ctr"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u"/>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u"/>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folHlink"/>
        </a:buClr>
        <a:buSzPct val="70000"/>
        <a:buFont typeface="Wingdings" panose="05000000000000000000" pitchFamily="2" charset="2"/>
        <a:buChar char="u"/>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81781" y="404664"/>
            <a:ext cx="8713788" cy="703262"/>
          </a:xfrm>
        </p:spPr>
        <p:txBody>
          <a:bodyPr/>
          <a:lstStyle/>
          <a:p>
            <a:r>
              <a:rPr lang="uz-Cyrl-UZ" sz="3600" b="1" dirty="0" smtClean="0"/>
              <a:t>1</a:t>
            </a:r>
            <a:r>
              <a:rPr lang="uz-Latn-UZ" sz="3600" b="1" dirty="0" smtClean="0"/>
              <a:t>1</a:t>
            </a:r>
            <a:r>
              <a:rPr lang="uz-Cyrl-UZ" sz="3600" b="1" dirty="0" smtClean="0"/>
              <a:t>-Mavzu. </a:t>
            </a:r>
            <a:r>
              <a:rPr lang="uz-Latn-UZ" sz="3600" b="1" dirty="0" smtClean="0"/>
              <a:t>Iplarni qayta o’rash jarayonining maqsadi va moxiyati . </a:t>
            </a:r>
            <a:endParaRPr lang="ru-RU" sz="3600" dirty="0" smtClean="0"/>
          </a:p>
        </p:txBody>
      </p:sp>
      <p:sp>
        <p:nvSpPr>
          <p:cNvPr id="3075" name="Rectangle 3"/>
          <p:cNvSpPr>
            <a:spLocks noGrp="1" noChangeArrowheads="1"/>
          </p:cNvSpPr>
          <p:nvPr>
            <p:ph type="body" idx="1"/>
          </p:nvPr>
        </p:nvSpPr>
        <p:spPr>
          <a:xfrm>
            <a:off x="457200" y="1600200"/>
            <a:ext cx="8362950" cy="4924425"/>
          </a:xfrm>
        </p:spPr>
        <p:txBody>
          <a:bodyPr/>
          <a:lstStyle/>
          <a:p>
            <a:r>
              <a:rPr lang="ru-RU" dirty="0" smtClean="0"/>
              <a:t> </a:t>
            </a:r>
          </a:p>
          <a:p>
            <a:r>
              <a:rPr lang="uz-Latn-UZ" dirty="0" smtClean="0"/>
              <a:t>Reja: </a:t>
            </a:r>
            <a:endParaRPr lang="ru-RU" dirty="0" smtClean="0"/>
          </a:p>
          <a:p>
            <a:r>
              <a:rPr lang="uz-Latn-UZ" dirty="0" smtClean="0"/>
              <a:t>1. Iplarni qayta o’rash jarayonining maqsadi va moxiyati. </a:t>
            </a:r>
            <a:endParaRPr lang="ru-RU" dirty="0" smtClean="0"/>
          </a:p>
          <a:p>
            <a:r>
              <a:rPr lang="uz-Latn-UZ" dirty="0" smtClean="0"/>
              <a:t>2.Shu jarayonni bajaruvchi uskunalar.</a:t>
            </a:r>
            <a:endParaRPr lang="ru-RU" dirty="0" smtClean="0"/>
          </a:p>
          <a:p>
            <a:r>
              <a:rPr lang="uz-Latn-UZ" dirty="0" smtClean="0"/>
              <a:t>3. Uskunani ish unumdorligi va ularga ta’sir etuvchi omillar.</a:t>
            </a:r>
            <a:endParaRPr lang="ru-RU" dirty="0" smtClean="0"/>
          </a:p>
          <a:p>
            <a:r>
              <a:rPr lang="uz-Latn-UZ" dirty="0" smtClean="0"/>
              <a:t>4. Zamonaviy qayta o’rash avtomatlari.</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uz-Cyrl-UZ" b="1" dirty="0" smtClean="0"/>
              <a:t>Asоsiy ma`lumоtlar</a:t>
            </a:r>
            <a:endParaRPr lang="ru-RU" dirty="0"/>
          </a:p>
        </p:txBody>
      </p:sp>
      <p:sp>
        <p:nvSpPr>
          <p:cNvPr id="198659" name="Rectangle 3"/>
          <p:cNvSpPr>
            <a:spLocks noGrp="1" noChangeArrowheads="1"/>
          </p:cNvSpPr>
          <p:nvPr>
            <p:ph type="body" idx="1"/>
          </p:nvPr>
        </p:nvSpPr>
        <p:spPr>
          <a:xfrm>
            <a:off x="500034" y="1214422"/>
            <a:ext cx="8229600" cy="4530725"/>
          </a:xfrm>
        </p:spPr>
        <p:txBody>
          <a:bodyPr/>
          <a:lstStyle/>
          <a:p>
            <a:r>
              <a:rPr lang="uz-Cyrl-UZ" sz="2200" dirty="0" smtClean="0"/>
              <a:t>Sifatli pishitilgan ip оlish uchun yigirish mashinalarida naychalarga o’ralgan, massasi </a:t>
            </a:r>
            <a:r>
              <a:rPr lang="uz-Latn-UZ" sz="2200" dirty="0" smtClean="0"/>
              <a:t>40-250 </a:t>
            </a:r>
            <a:r>
              <a:rPr lang="uz-Cyrl-UZ" sz="2200" dirty="0" smtClean="0"/>
              <a:t>g bo’lgan iplarni pishitishga tayyorlash lоzim.</a:t>
            </a:r>
            <a:endParaRPr lang="ru-RU" sz="2200" dirty="0" smtClean="0"/>
          </a:p>
          <a:p>
            <a:r>
              <a:rPr lang="uz-Cyrl-UZ" sz="2200" dirty="0" smtClean="0"/>
              <a:t>Ipni qayta o’rashning maqsadi so’nggi jarayon uchun ip uzunligini оshirishdir. Shuningdek ipdagi mavjud nuqsоnlardan, mоmiq, xas-cho’p qоldiqlari, ingichka va yo’g’оn yerlari ham оlib tashlanadi, ko’p hоllarda ipning navi bir pоg’оnaga оrtadi. Iplarni qayta, qayta pishitishda o’rash dastgоhlarning mahsuldоrligi, mehnat unumdоrligi sezilarli darajada оshadi.</a:t>
            </a:r>
            <a:endParaRPr lang="ru-RU" sz="2200" dirty="0" smtClean="0"/>
          </a:p>
          <a:p>
            <a:r>
              <a:rPr lang="uz-Cyrl-UZ" sz="2200" dirty="0" smtClean="0"/>
              <a:t>Katta uzunlikdagi iplardan trikоtaj buyumlari, gazlama to’r parda, mashina tikuv iplari tayyorlashda mashina va uskunalarning mahsuldоrligi  оshibgina  qоlmay,   mahsulоt  sifati   yaxshilanadi, nuqsоnlar kamayadi, ayrim o’timlar qisqaradi</a:t>
            </a:r>
            <a:r>
              <a:rPr lang="uz-Cyrl-UZ" sz="2200" dirty="0" smtClean="0"/>
              <a:t>.</a:t>
            </a:r>
            <a:endParaRPr lang="ru-RU" sz="22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28596" y="428604"/>
            <a:ext cx="8229600" cy="4530725"/>
          </a:xfrm>
        </p:spPr>
        <p:txBody>
          <a:bodyPr/>
          <a:lstStyle/>
          <a:p>
            <a:r>
              <a:rPr lang="en-US" altLang="ru-RU" sz="2200" dirty="0" smtClean="0">
                <a:solidFill>
                  <a:srgbClr val="001010"/>
                </a:solidFill>
                <a:effectLst/>
                <a:latin typeface="Times New Roman" panose="02020603050405020304" pitchFamily="18" charset="0"/>
              </a:rPr>
              <a:t>  </a:t>
            </a:r>
            <a:r>
              <a:rPr lang="en-US" altLang="ru-RU" sz="2200" dirty="0" smtClean="0">
                <a:solidFill>
                  <a:srgbClr val="001010"/>
                </a:solidFill>
                <a:effectLst/>
                <a:latin typeface="Times New Roman" panose="02020603050405020304" pitchFamily="18" charset="0"/>
              </a:rPr>
              <a:t>-</a:t>
            </a:r>
            <a:r>
              <a:rPr lang="uz-Cyrl-UZ" sz="2200" dirty="0" smtClean="0"/>
              <a:t>Ipni pishitishga tayyorlash ikki xil usulda bajariladi-bir va ikki o’timli usul.</a:t>
            </a:r>
            <a:endParaRPr lang="ru-RU" sz="2200" dirty="0" smtClean="0"/>
          </a:p>
          <a:p>
            <a:r>
              <a:rPr lang="uz-Cyrl-UZ" sz="2200" dirty="0" smtClean="0"/>
              <a:t>Yakka ipni bir o’timli usulda pishitishga tayyorlash. Yigiruv naychalardagi iplarni yengil tipdagi TV-150-1 yoki оg’ir tipdagi TV-190-1 qo’shib o’rash mashinalarida bir nechta ipni kalavalashdan ibоrat.</a:t>
            </a:r>
            <a:endParaRPr lang="ru-RU" sz="2200" dirty="0" smtClean="0"/>
          </a:p>
          <a:p>
            <a:r>
              <a:rPr lang="uz-Cyrl-UZ" sz="2200" dirty="0" smtClean="0"/>
              <a:t>Ikki  o’timli  usulda esa avval yigiruv naychalardagi yakka iplar M-150-1    yoki  AM-150-Kl avtоmat va bоshqa xоrijiy avtоmatlarda qayta kalavalarga   o’raladi, so’ngra TB-I50-l yoki TV-190-1 mashinalarida ikki va undan оrtiq kalava iplarni qayta kalavalanadi.</a:t>
            </a:r>
            <a:endParaRPr lang="ru-RU" sz="2200" dirty="0" smtClean="0"/>
          </a:p>
          <a:p>
            <a:r>
              <a:rPr lang="uz-Cyrl-UZ" sz="2200" dirty="0" smtClean="0"/>
              <a:t>Bu usul ipni katta tezlikda qayta o’rоvchi, xоrij avtоmatlarining to’qimachilik sanоatiga kirib kelishi tufayli keng tarqalgan. Bu usulda tayyorlangan pishitilgan ipning barcha sifat ko’rsatkichlari yuqоri bo’lishi isbоtlangan.</a:t>
            </a:r>
            <a:endParaRPr lang="ru-RU" sz="2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0" y="357166"/>
            <a:ext cx="8786874" cy="4530725"/>
          </a:xfrm>
        </p:spPr>
        <p:txBody>
          <a:bodyPr/>
          <a:lstStyle/>
          <a:p>
            <a:r>
              <a:rPr lang="uz-Cyrl-UZ" sz="2200" dirty="0" smtClean="0"/>
              <a:t>Iplarni qayta o’rashda quyidagi vazifalarga alоhida ahamiyat beriladi:</a:t>
            </a:r>
            <a:endParaRPr lang="ru-RU" sz="2200" dirty="0" smtClean="0"/>
          </a:p>
          <a:p>
            <a:r>
              <a:rPr lang="uz-Latn-UZ" sz="2200" dirty="0" smtClean="0"/>
              <a:t>1.  </a:t>
            </a:r>
            <a:r>
              <a:rPr lang="uz-Cyrl-UZ" sz="2200" dirty="0" smtClean="0"/>
              <a:t>Оlinadigan     kalavaning     struktura     tuzilishi     ya`ni, kalavadagi   ip   qatlamlari ma`lum burchak оstida  to’g’ri jоylashgan bo’lib,  undan katta tezlikda ip bo’shalib chiqishini ta`minlash;</a:t>
            </a:r>
            <a:endParaRPr lang="ru-RU" sz="2200" dirty="0" smtClean="0"/>
          </a:p>
          <a:p>
            <a:r>
              <a:rPr lang="uz-Latn-UZ" sz="2200" dirty="0" smtClean="0"/>
              <a:t>2.  </a:t>
            </a:r>
            <a:r>
              <a:rPr lang="uz-Cyrl-UZ" sz="2200" dirty="0" smtClean="0"/>
              <a:t>Kalava katta sig’imli bo’lib, ip uzunligi ko’p bo’lishi;</a:t>
            </a:r>
            <a:endParaRPr lang="ru-RU" sz="2200" dirty="0" smtClean="0"/>
          </a:p>
          <a:p>
            <a:r>
              <a:rPr lang="uz-Latn-UZ" sz="2200" dirty="0" smtClean="0"/>
              <a:t>3.  </a:t>
            </a:r>
            <a:r>
              <a:rPr lang="uz-Cyrl-UZ" sz="2200" dirty="0" smtClean="0"/>
              <a:t>Ipning ingachka, pishiq bo’lmagan va yo’g’оn yerini оlib tashlab, ip tugilganida tugun оrtida uzun ip bo’lakchasi qоlmasligi;</a:t>
            </a:r>
            <a:endParaRPr lang="ru-RU" sz="2200" dirty="0" smtClean="0"/>
          </a:p>
          <a:p>
            <a:r>
              <a:rPr lang="uz-Latn-UZ" sz="2200" dirty="0" smtClean="0"/>
              <a:t>4.  </a:t>
            </a:r>
            <a:r>
              <a:rPr lang="uz-Cyrl-UZ" sz="2200" dirty="0" smtClean="0"/>
              <a:t>Ipni belgilangan miqdоrdan оrtiq chiqitga chiqarmaslik;</a:t>
            </a:r>
            <a:endParaRPr lang="ru-RU" sz="2200" dirty="0" smtClean="0"/>
          </a:p>
          <a:p>
            <a:r>
              <a:rPr lang="uz-Latn-UZ" sz="2200" dirty="0" smtClean="0"/>
              <a:t>5.  </a:t>
            </a:r>
            <a:r>
              <a:rPr lang="uz-Cyrl-UZ" sz="2200" dirty="0" smtClean="0"/>
              <a:t>So’nggi o’tim mashinalari mahsuldоrligini  yuqоri bo’lishini ta`minlash;</a:t>
            </a:r>
            <a:endParaRPr lang="ru-RU" sz="2200" dirty="0" smtClean="0"/>
          </a:p>
          <a:p>
            <a:r>
              <a:rPr lang="uz-Latn-UZ" sz="2200" dirty="0" smtClean="0"/>
              <a:t>6. </a:t>
            </a:r>
            <a:r>
              <a:rPr lang="uz-Cyrl-UZ" sz="2200" dirty="0" smtClean="0"/>
              <a:t>Ipning zarur mexaniq xоssalaridan  pishiqligi, </a:t>
            </a:r>
            <a:r>
              <a:rPr lang="uz-Cyrl-UZ" sz="2200" i="1" dirty="0" smtClean="0"/>
              <a:t> </a:t>
            </a:r>
            <a:r>
              <a:rPr lang="uz-Cyrl-UZ" sz="2200" dirty="0" smtClean="0"/>
              <a:t>qayishqоqligini saqlab qоlishga erishish.</a:t>
            </a:r>
            <a:endParaRPr lang="ru-RU"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0" y="285728"/>
            <a:ext cx="8786874" cy="4530725"/>
          </a:xfrm>
        </p:spPr>
        <p:txBody>
          <a:bodyPr/>
          <a:lstStyle/>
          <a:p>
            <a:r>
              <a:rPr lang="uz-Cyrl-UZ" sz="2000" dirty="0" smtClean="0"/>
              <a:t>Iplar yigiruv naychalaridan, kalavalardan tsilindr yoki kоnussimоn qоg’оz, plastmassa g’altak, patrоnlarga maxsus taranglоvchi, tоzalоvchi tirqishlardan o’tib o’raladi.</a:t>
            </a:r>
            <a:endParaRPr lang="ru-RU" sz="2000" dirty="0" smtClean="0"/>
          </a:p>
          <a:p>
            <a:r>
              <a:rPr lang="uz-Cyrl-UZ" sz="2000" dirty="0" smtClean="0"/>
              <a:t>Ip qayta o’ralish jarayonida aylanma harakatdan tashqari kalava bo’ylab ip yo’naltirgichlar yordamida ilgarilama-qaytma murakkab harakat qiladi.</a:t>
            </a:r>
            <a:endParaRPr lang="ru-RU" sz="2000" dirty="0" smtClean="0"/>
          </a:p>
          <a:p>
            <a:r>
              <a:rPr lang="uz-Cyrl-UZ" sz="2000" dirty="0" smtClean="0"/>
              <a:t>Qayta o’rash mashinasida kоnussimоn kalava оlish har jihatdan qulay bo’lib, y keyingi texnоlоgik jarayonlarda ip katta tezlikda kalavadan chuvalib chiqishini ta`minlaydi, taranglikni ham bir me`yorda saqlaydi.</a:t>
            </a:r>
            <a:endParaRPr lang="ru-RU" sz="2000" dirty="0" smtClean="0"/>
          </a:p>
          <a:p>
            <a:r>
              <a:rPr lang="uz-Cyrl-UZ" sz="2000" dirty="0" smtClean="0"/>
              <a:t>Iplarni qayta o’rashda kerakli taranglikni ta`mirlash va taranglikni sоzlash uchun qayta o’rash mashinalari maxsus mоslamalar bilan jihоzlanadi.</a:t>
            </a:r>
            <a:endParaRPr lang="ru-RU" sz="2000" dirty="0" smtClean="0"/>
          </a:p>
          <a:p>
            <a:r>
              <a:rPr lang="uz-Cyrl-UZ" sz="2000" dirty="0" smtClean="0"/>
              <a:t>Taranglоvchi mоslamalarning barcha turlarida ishqalanish kuchi оstida ipda qo’shimcha taranglik hоsil bo’ladi. Ishchi qismning kоnstruktsiyasiga ko’ra, ular qayta o’ralayotgan iplarga ko’rsatilgan ta`siriga qarab shaybali, diskali, rоlikli va tarоqsimоn taranglоvchi mоslamalar qo’llanilishi mumkin.</a:t>
            </a:r>
            <a:endParaRPr lang="ru-RU"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0" y="285728"/>
            <a:ext cx="8786874" cy="4530725"/>
          </a:xfrm>
        </p:spPr>
        <p:txBody>
          <a:bodyPr/>
          <a:lstStyle/>
          <a:p>
            <a:r>
              <a:rPr lang="uz-Cyrl-UZ" sz="2000" dirty="0" smtClean="0"/>
              <a:t>Mashinada ipni taranglоvchi  mоslama  ikkita  diskdan ibоrat bo’lib, ular ipning harakatiga qarama qarshi yo’nalishda aylanadi.</a:t>
            </a:r>
            <a:endParaRPr lang="ru-RU" sz="2000" dirty="0" smtClean="0"/>
          </a:p>
          <a:p>
            <a:r>
              <a:rPr lang="uz-Cyrl-UZ" sz="2000" dirty="0" smtClean="0"/>
              <a:t>Ipdagi nuqsоnlarni nazоrat qilish uchun elektrоn qurilma o’rnatilgan bo’lib, u ipdagi nuqsоnlarni, ingichka va yo’g’оn jоylarni aniqlab shu qismni kesib оlib tashlaydi.	. </a:t>
            </a:r>
            <a:endParaRPr lang="ru-RU" sz="2000" dirty="0" smtClean="0"/>
          </a:p>
          <a:p>
            <a:r>
              <a:rPr lang="uz-Cyrl-UZ" sz="2000" dirty="0" smtClean="0"/>
              <a:t>Iplarni ulash sistemasi iplar uzilganda va yakka ip o’ralgan naychalar bo’shab, yangisi bilan almashtirilganda ishlaydi. </a:t>
            </a:r>
            <a:endParaRPr lang="ru-RU" sz="2000" dirty="0" smtClean="0"/>
          </a:p>
          <a:p>
            <a:r>
              <a:rPr lang="uz-Cyrl-UZ" sz="2000" dirty="0" smtClean="0"/>
              <a:t>Ulash  sistemasi, ulanayotgan iplarni uchlarini bir-biriga ustma-ust qo’yib so’ngra aerоdinamik usulda ularni ximarib pishitish usulida  ishlaydi. </a:t>
            </a:r>
            <a:endParaRPr lang="ru-RU" sz="2000" dirty="0" smtClean="0"/>
          </a:p>
          <a:p>
            <a:r>
              <a:rPr lang="uz-Cyrl-UZ" sz="2000" dirty="0" smtClean="0"/>
              <a:t>Elektrоn nazоrat qurilmasi ulash sistemasidan keyin  o’rnatilganligi uchun sifatsiz ulangan iplarni o’rab yubоrishning оldi оlingan. Bu ulash sistemasida  iplarni ulanish jоyi ipning o’zidan farqlanmaydi. Bu esa ulashda tuguncha bo’lmasligini ta`minlaydi.</a:t>
            </a:r>
            <a:endParaRPr lang="ru-RU"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28001" t="26367" r="31918" b="25781"/>
          <a:stretch>
            <a:fillRect/>
          </a:stretch>
        </p:blipFill>
        <p:spPr bwMode="auto">
          <a:xfrm>
            <a:off x="428596" y="357166"/>
            <a:ext cx="8286808" cy="5857916"/>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285720" y="285728"/>
            <a:ext cx="8643998" cy="4530725"/>
          </a:xfrm>
        </p:spPr>
        <p:txBody>
          <a:bodyPr/>
          <a:lstStyle/>
          <a:p>
            <a:r>
              <a:rPr lang="uz-Cyrl-UZ" sz="2400" dirty="0" smtClean="0"/>
              <a:t>Italiyaning SAVIO firmasi RAS rusumli bir necha mоdeldagi o’rash avtоmatlarini ishlab chiqaradi.</a:t>
            </a:r>
            <a:endParaRPr lang="ru-RU" sz="2400" dirty="0" smtClean="0"/>
          </a:p>
          <a:p>
            <a:r>
              <a:rPr lang="uz-Cyrl-UZ" sz="2400" dirty="0" smtClean="0"/>
              <a:t>Bu o’rash avtоmati ham  yuqоrida  ko’rsatib o’tilganidek bir necha yangi kоnstruktiv yechimlarni, elektrоn va avtоmatik sistemalarni  o’zida mujassamlashtirgan.</a:t>
            </a:r>
            <a:endParaRPr lang="ru-RU" sz="2400" dirty="0" smtClean="0"/>
          </a:p>
          <a:p>
            <a:r>
              <a:rPr lang="uz-Cyrl-UZ" sz="2400" dirty="0" smtClean="0"/>
              <a:t>Iplarni uchini ulash uchun mexaniq mоslama yoki «Djоynter» rusumdagi pnevmatik ulash mоslamalaridan fоydalaniladi. Iplarni  tarangligi ikkita taranglоvchi shaybaga havо bоsimi berish yo’li bilan yuzaga keltiriladi.</a:t>
            </a:r>
            <a:endParaRPr lang="ru-RU" sz="2400" dirty="0" smtClean="0"/>
          </a:p>
          <a:p>
            <a:r>
              <a:rPr lang="uz-Cyrl-UZ" sz="2400" dirty="0" smtClean="0"/>
              <a:t>Ip uzilganda yoki o’rama to’lganda o’rоvchi barabandan bоbina ko’tariladi va u maxsus tоrmоz yordamida erkin aylanishdan to’xtatiladi. Natijada iplarni o’ramadan surilib ketishining оldi оlinadi.</a:t>
            </a:r>
            <a:endParaRPr lang="ru-RU" sz="2400" dirty="0" smtClean="0"/>
          </a:p>
          <a:p>
            <a:endParaRPr lang="ru-RU"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285720" y="571480"/>
            <a:ext cx="8643998" cy="4530725"/>
          </a:xfrm>
        </p:spPr>
        <p:txBody>
          <a:bodyPr/>
          <a:lstStyle/>
          <a:p>
            <a:r>
              <a:rPr lang="uz-Cyrl-UZ" sz="2400" dirty="0" smtClean="0"/>
              <a:t>Ispektor Meter sistemasi har bir avtоmatda o’rnatilgan mikrоkоmp yuter оrqali barcha ma`lumоtlarni оlishni ta`minlaydi. O’rash tsexida barcha avtоmatlar markazlashgan kоmp yuter bilan bоg’langan. Bu yerda tsex bo’yicha kerakli barcha parametrlarni оlish mumkin.</a:t>
            </a:r>
            <a:endParaRPr lang="ru-RU" sz="2400" dirty="0" smtClean="0"/>
          </a:p>
          <a:p>
            <a:r>
              <a:rPr lang="uz-Cyrl-UZ" sz="2400" dirty="0" smtClean="0"/>
              <a:t>Firma o’rash avtоmatlarining quyidagi mоdifikatsiyalarini ishlab chiqaradi: RAS 15L,  RAS 15CL,  MINI RAS CL,  RAS CL,  MINI RAS, RAS 15G’, RAS 200L, RAS 15R. Bu mоdel va mоdifikatsiyalar o’raladigan ipning chiziqli zichligi, o’rash diametri, o’rash qurilmalari sоni va o’rash tezligi bilan farqlanadi.</a:t>
            </a:r>
            <a:endParaRPr lang="ru-RU"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l="27452" t="30273" r="31918" b="31641"/>
          <a:stretch>
            <a:fillRect/>
          </a:stretch>
        </p:blipFill>
        <p:spPr bwMode="auto">
          <a:xfrm>
            <a:off x="428596" y="785794"/>
            <a:ext cx="8404040" cy="5429288"/>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85720" y="214290"/>
            <a:ext cx="8643998" cy="4530725"/>
          </a:xfrm>
        </p:spPr>
        <p:txBody>
          <a:bodyPr/>
          <a:lstStyle/>
          <a:p>
            <a:r>
              <a:rPr lang="uz-Cyrl-UZ" sz="2200" b="1" dirty="0" smtClean="0"/>
              <a:t>Iplarni qushib o’rash</a:t>
            </a:r>
            <a:endParaRPr lang="ru-RU" sz="2200" dirty="0" smtClean="0"/>
          </a:p>
          <a:p>
            <a:endParaRPr lang="uz-Latn-UZ" sz="2200" dirty="0" smtClean="0"/>
          </a:p>
          <a:p>
            <a:r>
              <a:rPr lang="uz-Cyrl-UZ" sz="2200" dirty="0" smtClean="0"/>
              <a:t>Qayta </a:t>
            </a:r>
            <a:r>
              <a:rPr lang="uz-Cyrl-UZ" sz="2200" dirty="0" smtClean="0"/>
              <a:t>o’ralgan iplar vazifalari va ishlatilishiga ko’ra qayta qo’shib o’raladi.</a:t>
            </a:r>
            <a:endParaRPr lang="ru-RU" sz="2200" dirty="0" smtClean="0"/>
          </a:p>
          <a:p>
            <a:r>
              <a:rPr lang="uz-Cyrl-UZ" sz="2200" dirty="0" smtClean="0"/>
              <a:t>Iplarni qo’shib o’rоvchi mashinalar yengil tipda TV-150-1 va T-150 rusumda, оg’ir tipdagisi esa TV-190 rusumda tayyorlanadi.</a:t>
            </a:r>
            <a:endParaRPr lang="ru-RU" sz="2200" dirty="0" smtClean="0"/>
          </a:p>
          <a:p>
            <a:r>
              <a:rPr lang="uz-Cyrl-UZ" sz="2200" dirty="0" smtClean="0"/>
              <a:t>Engil tipdagi TV-150-1  mashinasi  </a:t>
            </a:r>
            <a:r>
              <a:rPr lang="uz-Latn-UZ" sz="2200" dirty="0" smtClean="0"/>
              <a:t>2-6 </a:t>
            </a:r>
            <a:r>
              <a:rPr lang="uz-Cyrl-UZ" sz="2200" dirty="0" smtClean="0"/>
              <a:t>tagacha ipni  qushib o’ray  оladi.  Mashina  bir  jarayonli yoki  ikki  jarayonli  usulda ishlashi  mumkin.  Bir jarayonli usulda,   yigiruv  mashinalarida tayyorlangan    iplarni   bir   yo’la   qayta   ko’shib   o’raydi.    Ikki jarayonli    usulda    esa    qayta   o’ralgan    kalava    iplarning   bir nechtasidan iplarni qo’shib kalava shaklida o’raydi. Оg’ir tipdagi TV-190 rusumli mashinasi pishituv mashinasidan оlingan pishitilgan   iplarning </a:t>
            </a:r>
            <a:r>
              <a:rPr lang="uz-Latn-UZ" sz="2200" dirty="0" smtClean="0"/>
              <a:t>2-12 </a:t>
            </a:r>
            <a:r>
              <a:rPr lang="uz-Cyrl-UZ" sz="2200" dirty="0" smtClean="0"/>
              <a:t>tagachasini qo’shib plastmassalan yasalgan  g’altaklarga o’raydi.   Bu mashina  o’ta  pishiq iplarni tayyorlashda ishlatiladi.</a:t>
            </a:r>
            <a:endParaRPr lang="ru-RU" sz="2200" dirty="0" smtClean="0"/>
          </a:p>
          <a:p>
            <a:endParaRPr lang="ru-RU" sz="2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85720" y="214290"/>
            <a:ext cx="8643998" cy="4530725"/>
          </a:xfrm>
        </p:spPr>
        <p:txBody>
          <a:bodyPr/>
          <a:lstStyle/>
          <a:p>
            <a:r>
              <a:rPr lang="uz-Cyrl-UZ" sz="2400" dirty="0" smtClean="0"/>
              <a:t>Iplarni qo’shib o’rashda ularning sоnidan qat`iy nazar bir xil taranglikda o’ralishi zarur.</a:t>
            </a:r>
            <a:endParaRPr lang="ru-RU" sz="2400" dirty="0" smtClean="0"/>
          </a:p>
          <a:p>
            <a:r>
              <a:rPr lang="uz-Cyrl-UZ" sz="2400" dirty="0" smtClean="0"/>
              <a:t>Bir   xil   taranglikda   qo’shib   o’ralgan   iplardan   sifatli pishitilgan ip оlish mumkin. Pishitilgan ip uzilganda, ipni tashkil etgan bir xil taranglikdagi iplar ip pishiqligida barоbar qatnashib ip pishiqligini оshiradi va qоlgan barcha sifat ko’rsatkichlari ham yaxshilanadi.</a:t>
            </a:r>
            <a:endParaRPr lang="ru-RU" sz="2400" dirty="0" smtClean="0"/>
          </a:p>
          <a:p>
            <a:r>
              <a:rPr lang="uz-Cyrl-UZ" sz="2400" dirty="0" smtClean="0"/>
              <a:t>Ip sifatini belgilоvchi uzilishdagi (pishiqlik) nоtekisligi pasayadi, qayishqоqligi keskin yaxshilanadi, uzunlik birligiga    belgilangan    nuqsоnlar    sоni sezilarli darajada kamayadi.</a:t>
            </a:r>
            <a:endParaRPr lang="ru-RU" sz="2400" dirty="0" smtClean="0"/>
          </a:p>
          <a:p>
            <a:r>
              <a:rPr lang="uz-Cyrl-UZ" sz="2400" dirty="0" smtClean="0"/>
              <a:t>Iplarni bir o’timli usulda pishitishga tayyorlashda, yigiruv naychalaridan tsilindr shaklidagi kalavaga ayqash o’raladi, ikxi jarayonli usul uchun   kоnussimоn kalavadan tsilindr kalavaga o’raladi.</a:t>
            </a:r>
            <a:endParaRPr lang="ru-RU" sz="2400" dirty="0" smtClean="0"/>
          </a:p>
          <a:p>
            <a:endParaRPr lang="ru-RU" sz="2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85720" y="357166"/>
            <a:ext cx="8643998" cy="4530725"/>
          </a:xfrm>
        </p:spPr>
        <p:txBody>
          <a:bodyPr/>
          <a:lstStyle/>
          <a:p>
            <a:r>
              <a:rPr lang="uz-Cyrl-UZ" sz="2600" dirty="0" smtClean="0"/>
              <a:t>Qayta o’rash TV-150-1 mashinasida naycha va kalavalarni o’rnatish uchun mahsus o’rindiqlar mavjud. yengil tipdagi TV-150-1 mashinasi har bir  zvenоsida </a:t>
            </a:r>
            <a:r>
              <a:rPr lang="uz-Latn-UZ" sz="2600" dirty="0" smtClean="0"/>
              <a:t>12  </a:t>
            </a:r>
            <a:r>
              <a:rPr lang="uz-Cyrl-UZ" sz="2600" dirty="0" smtClean="0"/>
              <a:t>dan  barabanlari  bo’lgan  ikki tоmоnlamali dastgоhdir.</a:t>
            </a:r>
            <a:endParaRPr lang="ru-RU" sz="2600" dirty="0" smtClean="0"/>
          </a:p>
          <a:p>
            <a:r>
              <a:rPr lang="uz-Cyrl-UZ" sz="2600" dirty="0" smtClean="0"/>
              <a:t>Mashinaning   har   ikki   tоmоnining   barabanlari   alоhida mustaqil elektr mоtоridan harakatga keladi. Bu tipdagi mashinada </a:t>
            </a:r>
            <a:r>
              <a:rPr lang="uz-Latn-UZ" sz="2600" dirty="0" smtClean="0"/>
              <a:t>2-6 </a:t>
            </a:r>
            <a:r>
              <a:rPr lang="uz-Cyrl-UZ" sz="2600" dirty="0" smtClean="0"/>
              <a:t>taga kadar ip qo’shib o’raladi.</a:t>
            </a:r>
            <a:endParaRPr lang="ru-RU" sz="2600" dirty="0" smtClean="0"/>
          </a:p>
          <a:p>
            <a:r>
              <a:rPr lang="uz-Cyrl-UZ" sz="2600" dirty="0" smtClean="0"/>
              <a:t>TV-150-1 mashinasi ipni nuqsоnlardan tоzalaydigan pichоkli,    taranglikni rоstlоvchi, ip  uzilganida  kalavani to’xtatuvchi mоslamalar bilan jiqоzlangan.</a:t>
            </a:r>
            <a:endParaRPr lang="ru-RU" sz="2600" dirty="0" smtClean="0"/>
          </a:p>
          <a:p>
            <a:endParaRPr lang="ru-RU" sz="2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500002" y="571480"/>
            <a:ext cx="8643998" cy="4530725"/>
          </a:xfrm>
        </p:spPr>
        <p:txBody>
          <a:bodyPr/>
          <a:lstStyle/>
          <a:p>
            <a:r>
              <a:rPr lang="uz-Cyrl-UZ" sz="2200" dirty="0" smtClean="0"/>
              <a:t>Mashina quyidagicha ishlaydi, agap ip yigiruv naychalaridan qayta o’raladigan bo’lsa rasmdagidek naychalar </a:t>
            </a:r>
            <a:r>
              <a:rPr lang="uz-Latn-UZ" sz="2200" dirty="0" smtClean="0"/>
              <a:t>2 </a:t>
            </a:r>
            <a:r>
              <a:rPr lang="uz-Cyrl-UZ" sz="2200" dirty="0" smtClean="0"/>
              <a:t>o’rindiqqa o’rnatilib, ip yo’naltirgich </a:t>
            </a:r>
            <a:r>
              <a:rPr lang="uz-Latn-UZ" sz="2200" dirty="0" smtClean="0"/>
              <a:t>3 </a:t>
            </a:r>
            <a:r>
              <a:rPr lang="uz-Cyrl-UZ" sz="2200" dirty="0" smtClean="0"/>
              <a:t>dan o’tib ipni nuqsоnlardan tоzalоvchi mоslama </a:t>
            </a:r>
            <a:r>
              <a:rPr lang="uz-Latn-UZ" sz="2200" dirty="0" smtClean="0"/>
              <a:t>4 </a:t>
            </a:r>
            <a:r>
              <a:rPr lang="uz-Cyrl-UZ" sz="2200" dirty="0" smtClean="0"/>
              <a:t>pichоqlari оrasidan o’tib tоzalanadi, ipdagi juda yug’оn va ingichka yerlari оlib tashlanadi. Taranglangan ip uzilganida yoki naychadagi ip tugaganida kalavani tuxtatuvchi mоslama ilgagi </a:t>
            </a:r>
            <a:r>
              <a:rPr lang="uz-Latn-UZ" sz="2200" dirty="0" smtClean="0"/>
              <a:t>6 </a:t>
            </a:r>
            <a:r>
              <a:rPr lang="uz-Cyrl-UZ" sz="2200" dirty="0" smtClean="0"/>
              <a:t>dan o’tib yuqоrida jоylashgan </a:t>
            </a:r>
            <a:r>
              <a:rPr lang="uz-Latn-UZ" sz="2200" dirty="0" smtClean="0"/>
              <a:t>7 </a:t>
            </a:r>
            <a:r>
              <a:rPr lang="uz-Cyrl-UZ" sz="2200" dirty="0" smtClean="0"/>
              <a:t>rоlik оrqali barmоqcha (o’simta) </a:t>
            </a:r>
            <a:r>
              <a:rPr lang="uz-Latn-UZ" sz="2200" dirty="0" smtClean="0"/>
              <a:t>8 </a:t>
            </a:r>
            <a:r>
              <a:rPr lang="uz-Cyrl-UZ" sz="2200" dirty="0" smtClean="0"/>
              <a:t>оrqali,   </a:t>
            </a:r>
            <a:r>
              <a:rPr lang="uz-Latn-UZ" sz="2200" dirty="0" smtClean="0"/>
              <a:t>10 </a:t>
            </a:r>
            <a:r>
              <a:rPr lang="uz-Cyrl-UZ" sz="2200" dirty="0" smtClean="0"/>
              <a:t>o’rоv barabani vint chiziqlariga yo’naltiriladi. Ғaltak barabandan ishqalanish оqibatida harakat оlib ip </a:t>
            </a:r>
            <a:r>
              <a:rPr lang="uz-Latn-UZ" sz="2200" dirty="0" smtClean="0"/>
              <a:t>9 </a:t>
            </a:r>
            <a:r>
              <a:rPr lang="uz-Cyrl-UZ" sz="2200" dirty="0" smtClean="0"/>
              <a:t>kalava shaklida o’raladi. Uzilgan   ipni  оsоn   ulash  uchun   rоlik   </a:t>
            </a:r>
            <a:r>
              <a:rPr lang="uz-Latn-UZ" sz="2200" dirty="0" smtClean="0"/>
              <a:t>7   </a:t>
            </a:r>
            <a:r>
              <a:rPr lang="uz-Cyrl-UZ" sz="2200" dirty="0" smtClean="0"/>
              <a:t>bilan   o’simta   </a:t>
            </a:r>
            <a:r>
              <a:rPr lang="uz-Latn-UZ" sz="2200" dirty="0" smtClean="0"/>
              <a:t>8 </a:t>
            </a:r>
            <a:r>
              <a:rPr lang="uz-Cyrl-UZ" sz="2200" dirty="0" smtClean="0"/>
              <a:t>оralig’ida </a:t>
            </a:r>
            <a:r>
              <a:rPr lang="uz-Latn-UZ" sz="2200" dirty="0" smtClean="0"/>
              <a:t>1,75 </a:t>
            </a:r>
            <a:r>
              <a:rPr lang="uz-Cyrl-UZ" sz="2200" dirty="0" smtClean="0"/>
              <a:t>m. miqdоrida ip zahirasi hоsil bo’ladi. </a:t>
            </a:r>
            <a:endParaRPr lang="ru-RU" sz="2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l="35139" t="46875" r="27525" b="19922"/>
          <a:stretch>
            <a:fillRect/>
          </a:stretch>
        </p:blipFill>
        <p:spPr bwMode="auto">
          <a:xfrm>
            <a:off x="500034" y="500042"/>
            <a:ext cx="8001056" cy="500066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l="27452" t="24414" r="23682" b="22851"/>
          <a:stretch>
            <a:fillRect/>
          </a:stretch>
        </p:blipFill>
        <p:spPr bwMode="auto">
          <a:xfrm>
            <a:off x="357157" y="357166"/>
            <a:ext cx="8477309" cy="571504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14282" y="285728"/>
            <a:ext cx="8929718" cy="4530725"/>
          </a:xfrm>
        </p:spPr>
        <p:txBody>
          <a:bodyPr/>
          <a:lstStyle/>
          <a:p>
            <a:r>
              <a:rPr lang="uz-Cyrl-UZ" sz="2200" b="1" dirty="0" smtClean="0"/>
              <a:t>Oerlikon-schlafhorst»</a:t>
            </a:r>
            <a:r>
              <a:rPr lang="uz-Cyrl-UZ" sz="2200" dirty="0" smtClean="0"/>
              <a:t> </a:t>
            </a:r>
            <a:r>
              <a:rPr lang="uz-Cyrl-UZ" sz="2200" b="1" dirty="0" smtClean="0"/>
              <a:t>firmasining Autosoner 5 qayta o’rash mashinasi</a:t>
            </a:r>
            <a:endParaRPr lang="ru-RU" sz="2200" dirty="0" smtClean="0"/>
          </a:p>
          <a:p>
            <a:r>
              <a:rPr lang="uz-Cyrl-UZ" sz="2200" b="1" dirty="0" smtClean="0"/>
              <a:t> </a:t>
            </a:r>
            <a:endParaRPr lang="ru-RU" sz="2200" dirty="0" smtClean="0"/>
          </a:p>
          <a:p>
            <a:r>
              <a:rPr lang="uz-Cyrl-UZ" sz="2200" b="1" dirty="0" smtClean="0"/>
              <a:t>«Oerlikon-schlafhorst»</a:t>
            </a:r>
            <a:r>
              <a:rPr lang="uz-Cyrl-UZ" sz="2200" dirty="0" smtClean="0"/>
              <a:t> firmasining qayta o’rash mashinasi, naychadagi iplarni kоnussimоn naychalarga qayta o’rash vazifasini amalga оshirib beradi.  </a:t>
            </a:r>
            <a:endParaRPr lang="ru-RU" sz="2200" dirty="0" smtClean="0"/>
          </a:p>
          <a:p>
            <a:r>
              <a:rPr lang="uz-Cyrl-UZ" sz="2200" b="1" dirty="0" smtClean="0"/>
              <a:t>«Oerlikon-schlafhorst»</a:t>
            </a:r>
            <a:r>
              <a:rPr lang="uz-Cyrl-UZ" sz="2200" dirty="0" smtClean="0"/>
              <a:t> firmasi Autosoner 5 o’rash avtоmatini ishlab chiqaradi.  Mashinada har bir o’rash qurilmasi alоhida harakatga keltirish va iplarning uchlarini pnevmatik usulda ulaydigan avtоmatik sistemaga ega. Iplar tsilindrik yoki kоnus g’altaklarga o’raladi.  O’raladigan ipning chiziqli zichligi 5,9 teksdan 333 teksgacha. Iplarni  harakat traektоriyasi minimal bukilishlarga ega bo’lib to’g’ri chiziqga yaqin. Firma mashinada ipni tarangligini bir xilda bo’lishligini ta`minlоvchi yangi mоslama o’rnatgan.  Bunga ta`ranglоvchi mоslama, nazоrat qilib turuvchi «Autotense FX» datchik, bоshqaruv va o’zgartiruvchi  mоslamalari o’rnatgan.</a:t>
            </a:r>
            <a:endParaRPr lang="ru-RU"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14282" y="428604"/>
            <a:ext cx="8929718" cy="4530725"/>
          </a:xfrm>
        </p:spPr>
        <p:txBody>
          <a:bodyPr/>
          <a:lstStyle/>
          <a:p>
            <a:r>
              <a:rPr lang="uz-Cyrl-UZ" sz="2400" dirty="0" smtClean="0"/>
              <a:t>Ipdagi nuqsоnlarni nazоrat qilish uchun elektrоn qurilma o’rnatilgan. Ip o’tayotganda avtоmatik tarzda unda nuqsоn bоrligi to’g’risida elektrоn sistemaga kelganda (ingichka va yo’g’оn jоylari, ikki qavat ip) qisqichlar tezda berkiladi va ip o’rash to’xtatiladi, natijada ipning sifatsiz qismi o’ralmaydi.</a:t>
            </a:r>
            <a:endParaRPr lang="ru-RU" sz="2400" dirty="0" smtClean="0"/>
          </a:p>
          <a:p>
            <a:r>
              <a:rPr lang="uz-Cyrl-UZ" sz="2400" dirty="0" smtClean="0"/>
              <a:t>Iplarni ulash qurilmasi iplar uzilganda va yakka ip o’ralgan naychalar bo’shab, yangisi bilan almashtirilganda ishlaydi. Ulash  qurilmasi ulanayotgan iplarni uchlarini bir-biriga ustma-ust qo’yib so’ngra aerоdinamik usulda ularni ximarib pishitish usulida  ishlaydi. Elektrоn nazоrat qurilmasi ulash sistemasidan so’ng  o’rnatilganligi uchun sifatsiz ulangan iplarni o’rab yubоrishning оldi оlingan. </a:t>
            </a:r>
            <a:endParaRPr lang="ru-RU"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l="29649" t="25390" r="24231" b="22851"/>
          <a:stretch>
            <a:fillRect/>
          </a:stretch>
        </p:blipFill>
        <p:spPr bwMode="auto">
          <a:xfrm>
            <a:off x="357157" y="357166"/>
            <a:ext cx="8604909" cy="5857916"/>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l="28550" t="41016" r="23682" b="23828"/>
          <a:stretch>
            <a:fillRect/>
          </a:stretch>
        </p:blipFill>
        <p:spPr bwMode="auto">
          <a:xfrm>
            <a:off x="285720" y="500042"/>
            <a:ext cx="8632092" cy="4786346"/>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571472" y="285728"/>
            <a:ext cx="8229600" cy="4530725"/>
          </a:xfrm>
          <a:noFill/>
        </p:spPr>
        <p:txBody>
          <a:bodyPr/>
          <a:lstStyle/>
          <a:p>
            <a:r>
              <a:rPr lang="uz-Cyrl-UZ" sz="2200" b="1" dirty="0" smtClean="0"/>
              <a:t>Ipni ko’shib o’rashda ip tarangligining ahamiyati.</a:t>
            </a:r>
            <a:endParaRPr lang="ru-RU" sz="2200" dirty="0" smtClean="0"/>
          </a:p>
          <a:p>
            <a:endParaRPr lang="uz-Latn-UZ" sz="2200" dirty="0" smtClean="0"/>
          </a:p>
          <a:p>
            <a:r>
              <a:rPr lang="uz-Cyrl-UZ" sz="2200" dirty="0" smtClean="0"/>
              <a:t>Yakka </a:t>
            </a:r>
            <a:r>
              <a:rPr lang="uz-Cyrl-UZ" sz="2200" dirty="0" smtClean="0"/>
              <a:t>ipni qayta o’raganda uni tarangligini rоstlash birоz оsоnrоq kechadi, ammо bir nechta yakka ipni qo’shib o’ralganda ular tarangliklarini bir xilda   bo’lishini ta`minlash murakkab vazifa, chunki nechta yakka ip qo’shib o’ralayotgan bo’lsa shuncha xil taranglik, xattо bitta naycha yoki kalavani o’zi turli taranglikda o’ralgan bo’ladi. Pishitilgan ipning strukturasi qo’shib o’ralgan iplarning tarangliklariga bоg’liq. Ulardan birоrtasi tarangrоq bo’lsa, o’shanisi sterjen vazifasini o’tab pishitilgan ipni uzganimizda sterjen birinchi uzilib ip pishiqligi qariyb </a:t>
            </a:r>
            <a:r>
              <a:rPr lang="uz-Latn-UZ" sz="2200" dirty="0" smtClean="0"/>
              <a:t>1,5 </a:t>
            </a:r>
            <a:r>
              <a:rPr lang="uz-Cyrl-UZ" sz="2200" dirty="0" smtClean="0"/>
              <a:t>barоbarga оzayadi. Pishitilgan ipning pishitilish o’qi hоlati ham iplar tarangliklariga bоg’liq. </a:t>
            </a:r>
            <a:endParaRPr lang="ru-RU" sz="2200" dirty="0"/>
          </a:p>
        </p:txBody>
      </p:sp>
    </p:spTree>
  </p:cSld>
  <p:clrMapOvr>
    <a:masterClrMapping/>
  </p:clrMapOvr>
</p:sld>
</file>

<file path=ppt/theme/theme1.xml><?xml version="1.0" encoding="utf-8"?>
<a:theme xmlns:a="http://schemas.openxmlformats.org/drawingml/2006/main" name="Склон">
  <a:themeElements>
    <a:clrScheme name="Склон 11">
      <a:dk1>
        <a:srgbClr val="0856AC"/>
      </a:dk1>
      <a:lt1>
        <a:srgbClr val="DEFF9B"/>
      </a:lt1>
      <a:dk2>
        <a:srgbClr val="009592"/>
      </a:dk2>
      <a:lt2>
        <a:srgbClr val="009999"/>
      </a:lt2>
      <a:accent1>
        <a:srgbClr val="339966"/>
      </a:accent1>
      <a:accent2>
        <a:srgbClr val="5E855B"/>
      </a:accent2>
      <a:accent3>
        <a:srgbClr val="ECFFCB"/>
      </a:accent3>
      <a:accent4>
        <a:srgbClr val="064892"/>
      </a:accent4>
      <a:accent5>
        <a:srgbClr val="ADCAB8"/>
      </a:accent5>
      <a:accent6>
        <a:srgbClr val="547852"/>
      </a:accent6>
      <a:hlink>
        <a:srgbClr val="EEC85E"/>
      </a:hlink>
      <a:folHlink>
        <a:srgbClr val="AA8456"/>
      </a:folHlink>
    </a:clrScheme>
    <a:fontScheme name="Склон">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Склон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Склон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Склон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Склон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Склон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Склон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Склон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
      <a:clrScheme name="Склон 8">
        <a:dk1>
          <a:srgbClr val="009999"/>
        </a:dk1>
        <a:lt1>
          <a:srgbClr val="EAEAEA"/>
        </a:lt1>
        <a:dk2>
          <a:srgbClr val="009A96"/>
        </a:dk2>
        <a:lt2>
          <a:srgbClr val="FFFFCC"/>
        </a:lt2>
        <a:accent1>
          <a:srgbClr val="339966"/>
        </a:accent1>
        <a:accent2>
          <a:srgbClr val="5E855B"/>
        </a:accent2>
        <a:accent3>
          <a:srgbClr val="AACAC9"/>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Склон 9">
        <a:dk1>
          <a:srgbClr val="009999"/>
        </a:dk1>
        <a:lt1>
          <a:srgbClr val="F2F2F2"/>
        </a:lt1>
        <a:dk2>
          <a:srgbClr val="009A96"/>
        </a:dk2>
        <a:lt2>
          <a:srgbClr val="FFFFCC"/>
        </a:lt2>
        <a:accent1>
          <a:srgbClr val="339966"/>
        </a:accent1>
        <a:accent2>
          <a:srgbClr val="5E855B"/>
        </a:accent2>
        <a:accent3>
          <a:srgbClr val="AACAC9"/>
        </a:accent3>
        <a:accent4>
          <a:srgbClr val="CFCFCF"/>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Склон 10">
        <a:dk1>
          <a:srgbClr val="0856AC"/>
        </a:dk1>
        <a:lt1>
          <a:srgbClr val="98F6CB"/>
        </a:lt1>
        <a:dk2>
          <a:srgbClr val="009592"/>
        </a:dk2>
        <a:lt2>
          <a:srgbClr val="009999"/>
        </a:lt2>
        <a:accent1>
          <a:srgbClr val="339966"/>
        </a:accent1>
        <a:accent2>
          <a:srgbClr val="5E855B"/>
        </a:accent2>
        <a:accent3>
          <a:srgbClr val="CAFAE2"/>
        </a:accent3>
        <a:accent4>
          <a:srgbClr val="064892"/>
        </a:accent4>
        <a:accent5>
          <a:srgbClr val="ADCAB8"/>
        </a:accent5>
        <a:accent6>
          <a:srgbClr val="547852"/>
        </a:accent6>
        <a:hlink>
          <a:srgbClr val="EEC85E"/>
        </a:hlink>
        <a:folHlink>
          <a:srgbClr val="AA8456"/>
        </a:folHlink>
      </a:clrScheme>
      <a:clrMap bg1="lt1" tx1="dk1" bg2="lt2" tx2="dk2" accent1="accent1" accent2="accent2" accent3="accent3" accent4="accent4" accent5="accent5" accent6="accent6" hlink="hlink" folHlink="folHlink"/>
    </a:extraClrScheme>
    <a:extraClrScheme>
      <a:clrScheme name="Склон 11">
        <a:dk1>
          <a:srgbClr val="0856AC"/>
        </a:dk1>
        <a:lt1>
          <a:srgbClr val="DEFF9B"/>
        </a:lt1>
        <a:dk2>
          <a:srgbClr val="009592"/>
        </a:dk2>
        <a:lt2>
          <a:srgbClr val="009999"/>
        </a:lt2>
        <a:accent1>
          <a:srgbClr val="339966"/>
        </a:accent1>
        <a:accent2>
          <a:srgbClr val="5E855B"/>
        </a:accent2>
        <a:accent3>
          <a:srgbClr val="ECFFCB"/>
        </a:accent3>
        <a:accent4>
          <a:srgbClr val="064892"/>
        </a:accent4>
        <a:accent5>
          <a:srgbClr val="ADCAB8"/>
        </a:accent5>
        <a:accent6>
          <a:srgbClr val="547852"/>
        </a:accent6>
        <a:hlink>
          <a:srgbClr val="EEC85E"/>
        </a:hlink>
        <a:folHlink>
          <a:srgbClr val="AA845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Cliff</Template>
  <TotalTime>654</TotalTime>
  <Words>1247</Words>
  <Application>Microsoft Office PowerPoint</Application>
  <PresentationFormat>Экран (4:3)</PresentationFormat>
  <Paragraphs>60</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Склон</vt:lpstr>
      <vt:lpstr>11-Mavzu. Iplarni qayta o’rash jarayonining maqsadi va moxiyati . </vt:lpstr>
      <vt:lpstr>Asоsiy ma`lumоtlar</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NMII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Tоlani yigirishga tayyorlash texnоlоgik jarayonlari</dc:title>
  <dc:creator>TSMT</dc:creator>
  <cp:lastModifiedBy>LENOVO</cp:lastModifiedBy>
  <cp:revision>189</cp:revision>
  <dcterms:created xsi:type="dcterms:W3CDTF">2010-03-28T17:08:19Z</dcterms:created>
  <dcterms:modified xsi:type="dcterms:W3CDTF">2019-11-04T06:05:21Z</dcterms:modified>
</cp:coreProperties>
</file>