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8" r:id="rId2"/>
    <p:sldId id="291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</p:sldIdLst>
  <p:sldSz cx="9144000" cy="6858000" type="screen4x3"/>
  <p:notesSz cx="6756400" cy="98679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D848"/>
    <a:srgbClr val="8D59C7"/>
    <a:srgbClr val="F5F19D"/>
    <a:srgbClr val="EBE235"/>
    <a:srgbClr val="D5F4FB"/>
    <a:srgbClr val="BFEEF9"/>
    <a:srgbClr val="63D4EF"/>
    <a:srgbClr val="70E2D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936" autoAdjust="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615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B92DA-BD2C-4FAD-9132-DB0638F105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649613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38CC3-480B-488B-982E-01BE8B3722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257926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F88CD-8AAE-4DB1-BE8D-B1CA592245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72921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BD0B1-3F90-4D14-B804-9EB2D125A0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273343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9CA42-19DB-418E-9D6E-445C70CD5E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04450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BF41D-9F87-493B-883A-BE1F0273C8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88230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7CF6B-6C19-4C51-B2DE-C5187E219D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74158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52CF6-29ED-4161-BFB3-09024B42B5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420614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DF57F-73CB-402F-B897-72645B368B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68492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D637E-EB4F-4879-ADC0-7B9887F3A1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97067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14A3B-7E59-4149-9FCC-2573D7B0BE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101571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96CDC-4F54-426B-A3F4-DBC14812B5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0507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smtClean="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smtClean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AE4D611B-C302-4645-B3E6-8D327E1CF1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208963" cy="4824412"/>
          </a:xfrm>
        </p:spPr>
        <p:txBody>
          <a:bodyPr/>
          <a:lstStyle/>
          <a:p>
            <a:pPr marL="533400" indent="-533400">
              <a:lnSpc>
                <a:spcPct val="80000"/>
              </a:lnSpc>
            </a:pPr>
            <a:endParaRPr lang="ru-RU" altLang="ru-RU" sz="1400" dirty="0" smtClean="0"/>
          </a:p>
          <a:p>
            <a:r>
              <a:rPr lang="pt-BR" sz="1400" b="1" dirty="0" smtClean="0"/>
              <a:t> </a:t>
            </a:r>
            <a:endParaRPr lang="ru-RU" sz="1400" dirty="0" smtClean="0"/>
          </a:p>
          <a:p>
            <a:pPr algn="ctr"/>
            <a:r>
              <a:rPr lang="pt-BR" sz="2400" b="1" dirty="0" smtClean="0"/>
              <a:t>Reja</a:t>
            </a:r>
            <a:endParaRPr lang="ru-RU" sz="2400" dirty="0" smtClean="0"/>
          </a:p>
          <a:p>
            <a:r>
              <a:rPr lang="pt-BR" sz="2400" b="1" dirty="0" smtClean="0"/>
              <a:t> </a:t>
            </a:r>
            <a:endParaRPr lang="ru-RU" sz="2400" dirty="0" smtClean="0"/>
          </a:p>
          <a:p>
            <a:pPr lvl="0"/>
            <a:r>
              <a:rPr lang="uz-Cyrl-UZ" sz="2400" dirty="0" smtClean="0"/>
              <a:t>To`qimani to`liq taxtlash rasmi to`g`risida tushuncha.</a:t>
            </a:r>
            <a:endParaRPr lang="ru-RU" sz="2400" dirty="0" smtClean="0"/>
          </a:p>
          <a:p>
            <a:pPr lvl="0"/>
            <a:r>
              <a:rPr lang="uz-Cyrl-UZ" sz="2400" dirty="0" smtClean="0"/>
              <a:t>To`qima o`rilishini sinflarga ajratish. </a:t>
            </a:r>
            <a:endParaRPr lang="ru-RU" sz="2400" dirty="0" smtClean="0"/>
          </a:p>
          <a:p>
            <a:pPr lvl="0"/>
            <a:r>
              <a:rPr lang="uz-Cyrl-UZ" sz="2400" dirty="0" smtClean="0"/>
              <a:t>To`qima tuzilishiga ta`sir etuvchi ko`rsatkichlar.</a:t>
            </a:r>
            <a:endParaRPr lang="ru-RU" sz="2400" dirty="0" smtClean="0"/>
          </a:p>
          <a:p>
            <a:pPr lvl="0"/>
            <a:r>
              <a:rPr lang="uz-Cyrl-UZ" sz="2400" dirty="0" smtClean="0"/>
              <a:t> Shоdalar ko’tarilishini, to’qima o’rilishini, shоdalardan o’tkazishni yoki shоdalar ko’tarilishini aniqlash usullari.</a:t>
            </a:r>
            <a:endParaRPr lang="ru-RU" sz="2400" dirty="0" smtClean="0"/>
          </a:p>
          <a:p>
            <a:r>
              <a:rPr lang="uz-Cyrl-UZ" sz="1400" b="1" dirty="0" smtClean="0"/>
              <a:t> </a:t>
            </a:r>
            <a:endParaRPr lang="ru-RU" sz="1400" dirty="0" smtClean="0"/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800" dirty="0" smtClean="0">
                <a:latin typeface="Times New Roman" panose="02020603050405020304" pitchFamily="18" charset="0"/>
              </a:rPr>
              <a:t>  </a:t>
            </a:r>
            <a:endParaRPr lang="en-GB" altLang="ru-RU" sz="1800" dirty="0" smtClean="0">
              <a:latin typeface="Times New Roman" panose="02020603050405020304" pitchFamily="18" charset="0"/>
            </a:endParaRP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sz="1800" dirty="0" smtClean="0">
              <a:latin typeface="Times New Roman" panose="02020603050405020304" pitchFamily="18" charset="0"/>
            </a:endParaRPr>
          </a:p>
          <a:p>
            <a:pPr marL="533400" indent="-5334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Cyrl-UZ" altLang="ru-RU" sz="1400" dirty="0" smtClean="0"/>
              <a:t> </a:t>
            </a:r>
            <a:endParaRPr lang="ru-RU" altLang="ru-RU" sz="1400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7772400" cy="1152525"/>
          </a:xfrm>
        </p:spPr>
        <p:txBody>
          <a:bodyPr/>
          <a:lstStyle/>
          <a:p>
            <a:r>
              <a:rPr lang="pt-BR" sz="32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14-ma`ruza.</a:t>
            </a:r>
            <a:r>
              <a:rPr lang="pt-BR" sz="3200" b="1" dirty="0" smtClean="0"/>
              <a:t> </a:t>
            </a:r>
            <a:r>
              <a:rPr lang="uz-Cyrl-UZ" sz="3200" b="1" dirty="0" smtClean="0"/>
              <a:t>To`qimani to`liq taxtlash rasmi to`g`risida tushuncha</a:t>
            </a:r>
            <a:r>
              <a:rPr lang="en-US" sz="3200" b="1" dirty="0" smtClean="0"/>
              <a:t>. </a:t>
            </a:r>
            <a:endParaRPr 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357166"/>
            <a:ext cx="8712968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400" b="1" dirty="0" smtClean="0"/>
              <a:t>To`qimani to`liq taxtlash rasmi to`g`risida tushuncha. </a:t>
            </a:r>
            <a:r>
              <a:rPr lang="uz-Cyrl-UZ" sz="2400" dirty="0" smtClean="0"/>
              <a:t>To`quv dastgоhida to`qima shakllanishida navbatma - navbat tanda iplari arqоq iplari ustida jоylashuvi natijasida yaratilgan tarkibiy tuzilishni to`quv o`rilishi deyiladi</a:t>
            </a:r>
            <a:r>
              <a:rPr lang="uz-Cyrl-UZ" sz="2400" dirty="0" smtClean="0"/>
              <a:t>.</a:t>
            </a:r>
            <a:r>
              <a:rPr lang="en-US" sz="2400" dirty="0" smtClean="0"/>
              <a:t> </a:t>
            </a:r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endParaRPr lang="uz-Latn-UZ" sz="2400" dirty="0" smtClean="0"/>
          </a:p>
          <a:p>
            <a:r>
              <a:rPr lang="en-US" sz="2400" dirty="0" err="1" smtClean="0"/>
              <a:t>To`qima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o`rilishi</a:t>
            </a:r>
            <a:r>
              <a:rPr lang="en-US" sz="2400" dirty="0" smtClean="0"/>
              <a:t>,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o`zar</a:t>
            </a:r>
            <a:r>
              <a:rPr lang="ru-RU" sz="2400" dirty="0" smtClean="0"/>
              <a:t>о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plashlar</a:t>
            </a:r>
            <a:r>
              <a:rPr lang="en-US" sz="2400" dirty="0" smtClean="0"/>
              <a:t> </a:t>
            </a:r>
            <a:r>
              <a:rPr lang="en-US" sz="2400" dirty="0" err="1" smtClean="0"/>
              <a:t>tartibini</a:t>
            </a:r>
            <a:r>
              <a:rPr lang="en-US" sz="2400" dirty="0" smtClean="0"/>
              <a:t> </a:t>
            </a:r>
            <a:r>
              <a:rPr lang="en-US" sz="2400" dirty="0" err="1" smtClean="0"/>
              <a:t>ko`rsatadi</a:t>
            </a:r>
            <a:r>
              <a:rPr lang="en-US" sz="2400" dirty="0" smtClean="0"/>
              <a:t>.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ipini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ipi</a:t>
            </a:r>
            <a:r>
              <a:rPr lang="en-US" sz="2400" dirty="0" smtClean="0"/>
              <a:t> </a:t>
            </a:r>
            <a:r>
              <a:rPr lang="en-US" sz="2400" dirty="0" err="1" smtClean="0"/>
              <a:t>ustida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plashi</a:t>
            </a:r>
            <a:r>
              <a:rPr lang="en-US" sz="2400" dirty="0" smtClean="0"/>
              <a:t>,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ipini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ustida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ylashishini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plashi</a:t>
            </a:r>
            <a:r>
              <a:rPr lang="en-US" sz="2400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iplari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plashlarini</a:t>
            </a:r>
            <a:r>
              <a:rPr lang="en-US" sz="2400" dirty="0" smtClean="0"/>
              <a:t> </a:t>
            </a:r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tartibda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to`quv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o`rilishlarini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lish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endParaRPr lang="ru-RU" sz="2400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12950" t="17226" r="48521" b="46045"/>
          <a:stretch>
            <a:fillRect/>
          </a:stretch>
        </p:blipFill>
        <p:spPr bwMode="auto">
          <a:xfrm>
            <a:off x="2714612" y="2071678"/>
            <a:ext cx="271464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500694" y="3143248"/>
            <a:ext cx="2963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14.1-rasm. </a:t>
            </a:r>
            <a:r>
              <a:rPr lang="en-US" dirty="0" err="1" smtClean="0"/>
              <a:t>To`qima</a:t>
            </a:r>
            <a:r>
              <a:rPr lang="en-US" dirty="0" smtClean="0"/>
              <a:t> </a:t>
            </a:r>
            <a:r>
              <a:rPr lang="en-US" dirty="0" err="1" smtClean="0"/>
              <a:t>o`rilishi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357166"/>
            <a:ext cx="8712968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en-US" sz="2400" dirty="0" err="1" smtClean="0"/>
              <a:t>To`qima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o`rilishi</a:t>
            </a:r>
            <a:r>
              <a:rPr lang="en-US" sz="2400" dirty="0" smtClean="0"/>
              <a:t>,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o`zar</a:t>
            </a:r>
            <a:r>
              <a:rPr lang="ru-RU" sz="2400" dirty="0" smtClean="0"/>
              <a:t>о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plashlar</a:t>
            </a:r>
            <a:r>
              <a:rPr lang="en-US" sz="2400" dirty="0" smtClean="0"/>
              <a:t> </a:t>
            </a:r>
            <a:r>
              <a:rPr lang="en-US" sz="2400" dirty="0" err="1" smtClean="0"/>
              <a:t>tartibini</a:t>
            </a:r>
            <a:r>
              <a:rPr lang="en-US" sz="2400" dirty="0" smtClean="0"/>
              <a:t> </a:t>
            </a:r>
            <a:r>
              <a:rPr lang="en-US" sz="2400" dirty="0" err="1" smtClean="0"/>
              <a:t>ko`rsatadi</a:t>
            </a:r>
            <a:r>
              <a:rPr lang="en-US" sz="2400" dirty="0" smtClean="0"/>
              <a:t>.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ipini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ipi</a:t>
            </a:r>
            <a:r>
              <a:rPr lang="en-US" sz="2400" dirty="0" smtClean="0"/>
              <a:t> </a:t>
            </a:r>
            <a:r>
              <a:rPr lang="en-US" sz="2400" dirty="0" err="1" smtClean="0"/>
              <a:t>ustida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plashi</a:t>
            </a:r>
            <a:r>
              <a:rPr lang="en-US" sz="2400" dirty="0" smtClean="0"/>
              <a:t>,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ipini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ustida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ylashishini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plashi</a:t>
            </a:r>
            <a:r>
              <a:rPr lang="en-US" sz="2400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iplari</a:t>
            </a:r>
            <a:r>
              <a:rPr lang="en-US" sz="2400" dirty="0" smtClean="0"/>
              <a:t> q</a:t>
            </a:r>
            <a:r>
              <a:rPr lang="ru-RU" sz="2400" dirty="0" smtClean="0"/>
              <a:t>о</a:t>
            </a:r>
            <a:r>
              <a:rPr lang="en-US" sz="2400" dirty="0" err="1" smtClean="0"/>
              <a:t>plashlarini</a:t>
            </a:r>
            <a:r>
              <a:rPr lang="en-US" sz="2400" dirty="0" smtClean="0"/>
              <a:t> </a:t>
            </a:r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tartibda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ylashishi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to`quv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o`rilishlarini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lish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To`quv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o`rilishi</a:t>
            </a:r>
            <a:r>
              <a:rPr lang="en-US" sz="2400" dirty="0" smtClean="0"/>
              <a:t> </a:t>
            </a:r>
            <a:r>
              <a:rPr lang="en-US" sz="2400" dirty="0" err="1" smtClean="0"/>
              <a:t>to`qimani</a:t>
            </a:r>
            <a:r>
              <a:rPr lang="en-US" sz="2400" dirty="0" smtClean="0"/>
              <a:t> </a:t>
            </a:r>
            <a:r>
              <a:rPr lang="en-US" sz="2400" dirty="0" err="1" smtClean="0"/>
              <a:t>sirt</a:t>
            </a:r>
            <a:r>
              <a:rPr lang="en-US" sz="2400" dirty="0" smtClean="0"/>
              <a:t> </a:t>
            </a:r>
            <a:r>
              <a:rPr lang="en-US" sz="2400" dirty="0" err="1" smtClean="0"/>
              <a:t>bezagi</a:t>
            </a:r>
            <a:r>
              <a:rPr lang="en-US" sz="2400" dirty="0" smtClean="0"/>
              <a:t>, </a:t>
            </a:r>
            <a:r>
              <a:rPr lang="en-US" sz="2400" dirty="0" err="1" smtClean="0"/>
              <a:t>fizik-mexaniqaviy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dastg</a:t>
            </a:r>
            <a:r>
              <a:rPr lang="ru-RU" sz="2400" dirty="0" smtClean="0"/>
              <a:t>о</a:t>
            </a:r>
            <a:r>
              <a:rPr lang="en-US" sz="2400" dirty="0" err="1" smtClean="0"/>
              <a:t>hda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 </a:t>
            </a:r>
            <a:r>
              <a:rPr lang="en-US" sz="2400" dirty="0" err="1" smtClean="0"/>
              <a:t>shart-shar</a:t>
            </a:r>
            <a:r>
              <a:rPr lang="ru-RU" sz="2400" dirty="0" smtClean="0"/>
              <a:t>о</a:t>
            </a:r>
            <a:r>
              <a:rPr lang="en-US" sz="2400" dirty="0" err="1" smtClean="0"/>
              <a:t>itlarni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</a:t>
            </a:r>
            <a:r>
              <a:rPr lang="ru-RU" sz="2400" dirty="0" smtClean="0"/>
              <a:t>о</a:t>
            </a:r>
            <a:r>
              <a:rPr lang="en-US" sz="2400" dirty="0" err="1" smtClean="0"/>
              <a:t>vchi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millardan</a:t>
            </a:r>
            <a:r>
              <a:rPr lang="en-US" sz="2400" dirty="0" smtClean="0"/>
              <a:t> </a:t>
            </a:r>
            <a:r>
              <a:rPr lang="en-US" sz="2400" dirty="0" err="1" smtClean="0"/>
              <a:t>biri</a:t>
            </a:r>
            <a:r>
              <a:rPr lang="en-US" sz="2400" dirty="0" smtClean="0"/>
              <a:t> </a:t>
            </a:r>
            <a:r>
              <a:rPr lang="en-US" sz="2400" dirty="0" err="1" smtClean="0"/>
              <a:t>bo`lib</a:t>
            </a:r>
            <a:r>
              <a:rPr lang="en-US" sz="2400" dirty="0" smtClean="0"/>
              <a:t>, u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x</a:t>
            </a:r>
            <a:r>
              <a:rPr lang="ru-RU" sz="2400" dirty="0" smtClean="0"/>
              <a:t>о</a:t>
            </a:r>
            <a:r>
              <a:rPr lang="en-US" sz="2400" dirty="0" smtClean="0"/>
              <a:t>m </a:t>
            </a:r>
            <a:r>
              <a:rPr lang="en-US" sz="2400" dirty="0" err="1" smtClean="0"/>
              <a:t>ashyo</a:t>
            </a:r>
            <a:r>
              <a:rPr lang="en-US" sz="2400" dirty="0" smtClean="0"/>
              <a:t> </a:t>
            </a:r>
            <a:r>
              <a:rPr lang="en-US" sz="2400" dirty="0" err="1" smtClean="0"/>
              <a:t>sarfiga</a:t>
            </a:r>
            <a:r>
              <a:rPr lang="en-US" sz="2400" dirty="0" smtClean="0"/>
              <a:t> ham </a:t>
            </a:r>
            <a:r>
              <a:rPr lang="en-US" sz="2400" dirty="0" err="1" smtClean="0"/>
              <a:t>ta`sir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 14.1- </a:t>
            </a:r>
            <a:r>
              <a:rPr lang="en-US" sz="2400" dirty="0" err="1" smtClean="0"/>
              <a:t>rasmda</a:t>
            </a:r>
            <a:r>
              <a:rPr lang="en-US" sz="2400" dirty="0" smtClean="0"/>
              <a:t> eng </a:t>
            </a:r>
            <a:r>
              <a:rPr lang="ru-RU" sz="2400" dirty="0" smtClean="0"/>
              <a:t>о</a:t>
            </a:r>
            <a:r>
              <a:rPr lang="en-US" sz="2400" dirty="0" err="1" smtClean="0"/>
              <a:t>ddiy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</a:t>
            </a:r>
            <a:r>
              <a:rPr lang="en-US" sz="2400" dirty="0" smtClean="0"/>
              <a:t> </a:t>
            </a:r>
            <a:r>
              <a:rPr lang="en-US" sz="2400" dirty="0" err="1" smtClean="0"/>
              <a:t>tasviri</a:t>
            </a:r>
            <a:r>
              <a:rPr lang="en-US" sz="2400" dirty="0" smtClean="0"/>
              <a:t>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bo`lib</a:t>
            </a:r>
            <a:r>
              <a:rPr lang="en-US" sz="2400" dirty="0" smtClean="0"/>
              <a:t>, </a:t>
            </a:r>
            <a:r>
              <a:rPr lang="en-US" sz="2400" dirty="0" err="1" smtClean="0"/>
              <a:t>unda</a:t>
            </a:r>
            <a:r>
              <a:rPr lang="en-US" sz="2400" dirty="0" smtClean="0"/>
              <a:t> </a:t>
            </a:r>
            <a:r>
              <a:rPr lang="en-US" sz="2400" dirty="0" err="1" smtClean="0"/>
              <a:t>tik</a:t>
            </a:r>
            <a:r>
              <a:rPr lang="en-US" sz="2400" dirty="0" smtClean="0"/>
              <a:t> </a:t>
            </a:r>
            <a:r>
              <a:rPr lang="en-US" sz="2400" dirty="0" err="1" smtClean="0"/>
              <a:t>yo</a:t>
            </a:r>
            <a:r>
              <a:rPr lang="en-US" sz="2400" dirty="0" smtClean="0"/>
              <a:t>` </a:t>
            </a:r>
            <a:r>
              <a:rPr lang="en-US" sz="2400" dirty="0" err="1" smtClean="0"/>
              <a:t>nalish</a:t>
            </a:r>
            <a:r>
              <a:rPr lang="en-US" sz="2400" dirty="0" smtClean="0"/>
              <a:t> </a:t>
            </a:r>
            <a:r>
              <a:rPr lang="en-US" sz="2400" dirty="0" err="1" smtClean="0"/>
              <a:t>bo`ylab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iplari</a:t>
            </a:r>
            <a:r>
              <a:rPr lang="en-US" sz="2400" dirty="0" smtClean="0"/>
              <a:t>, </a:t>
            </a:r>
            <a:r>
              <a:rPr lang="en-US" sz="2400" dirty="0" err="1" smtClean="0"/>
              <a:t>ko`ndalangiga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iplari</a:t>
            </a:r>
            <a:r>
              <a:rPr lang="en-US" sz="2400" dirty="0" smtClean="0"/>
              <a:t> j</a:t>
            </a:r>
            <a:r>
              <a:rPr lang="ru-RU" sz="2400" dirty="0" smtClean="0"/>
              <a:t>о</a:t>
            </a:r>
            <a:r>
              <a:rPr lang="en-US" sz="2400" dirty="0" err="1" smtClean="0"/>
              <a:t>ylashgan</a:t>
            </a:r>
            <a:r>
              <a:rPr lang="en-US" sz="2400" dirty="0" smtClean="0"/>
              <a:t>. </a:t>
            </a:r>
            <a:r>
              <a:rPr lang="en-US" sz="2400" dirty="0" err="1" smtClean="0"/>
              <a:t>Iplar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rasidagi</a:t>
            </a:r>
            <a:r>
              <a:rPr lang="en-US" sz="2400" dirty="0" smtClean="0"/>
              <a:t> </a:t>
            </a:r>
            <a:r>
              <a:rPr lang="en-US" sz="2400" dirty="0" err="1" smtClean="0"/>
              <a:t>mas</a:t>
            </a:r>
            <a:r>
              <a:rPr lang="ru-RU" sz="2400" dirty="0" smtClean="0"/>
              <a:t>о</a:t>
            </a:r>
            <a:r>
              <a:rPr lang="en-US" sz="2400" dirty="0" err="1" smtClean="0"/>
              <a:t>fa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to`qimani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arq</a:t>
            </a:r>
            <a:r>
              <a:rPr lang="ru-RU" sz="2400" dirty="0" smtClean="0"/>
              <a:t>о</a:t>
            </a:r>
            <a:r>
              <a:rPr lang="en-US" sz="2400" dirty="0" smtClean="0"/>
              <a:t>q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</a:t>
            </a:r>
            <a:r>
              <a:rPr lang="en-US" sz="2400" dirty="0" err="1" smtClean="0"/>
              <a:t>zichligiga</a:t>
            </a:r>
            <a:r>
              <a:rPr lang="en-US" sz="2400" dirty="0" smtClean="0"/>
              <a:t> b</a:t>
            </a:r>
            <a:r>
              <a:rPr lang="ru-RU" sz="2400" dirty="0" smtClean="0"/>
              <a:t>о</a:t>
            </a:r>
            <a:r>
              <a:rPr lang="en-US" sz="2400" dirty="0" err="1" smtClean="0"/>
              <a:t>g`liq</a:t>
            </a:r>
            <a:r>
              <a:rPr lang="en-US" sz="2400" dirty="0" smtClean="0"/>
              <a:t> . </a:t>
            </a:r>
            <a:r>
              <a:rPr lang="en-US" sz="2400" dirty="0" err="1" smtClean="0"/>
              <a:t>To`quv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o`rilishini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usulda</a:t>
            </a:r>
            <a:r>
              <a:rPr lang="en-US" sz="2400" dirty="0" smtClean="0"/>
              <a:t> </a:t>
            </a:r>
            <a:r>
              <a:rPr lang="en-US" sz="2400" dirty="0" err="1" smtClean="0"/>
              <a:t>tasvirlash</a:t>
            </a:r>
            <a:r>
              <a:rPr lang="en-US" sz="2400" dirty="0" smtClean="0"/>
              <a:t>, </a:t>
            </a:r>
            <a:r>
              <a:rPr lang="en-US" sz="2400" dirty="0" err="1" smtClean="0"/>
              <a:t>ayniqsa</a:t>
            </a:r>
            <a:r>
              <a:rPr lang="en-US" sz="2400" dirty="0" smtClean="0"/>
              <a:t>,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o`rilishni</a:t>
            </a:r>
            <a:r>
              <a:rPr lang="en-US" sz="2400" dirty="0" smtClean="0"/>
              <a:t> </a:t>
            </a:r>
            <a:r>
              <a:rPr lang="en-US" sz="2400" dirty="0" err="1" smtClean="0"/>
              <a:t>tasvirlash</a:t>
            </a:r>
            <a:r>
              <a:rPr lang="en-US" sz="2400" dirty="0" smtClean="0"/>
              <a:t> </a:t>
            </a:r>
            <a:r>
              <a:rPr lang="en-US" sz="2400" dirty="0" err="1" smtClean="0"/>
              <a:t>ancha</a:t>
            </a:r>
            <a:r>
              <a:rPr lang="en-US" sz="2400" dirty="0" smtClean="0"/>
              <a:t> </a:t>
            </a:r>
            <a:r>
              <a:rPr lang="en-US" sz="2400" dirty="0" err="1" smtClean="0"/>
              <a:t>qiyinchiliklarni</a:t>
            </a:r>
            <a:r>
              <a:rPr lang="en-US" sz="2400" dirty="0" smtClean="0"/>
              <a:t> </a:t>
            </a:r>
            <a:r>
              <a:rPr lang="en-US" sz="2400" dirty="0" err="1" smtClean="0"/>
              <a:t>keltiradi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357166"/>
            <a:ext cx="8712968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400" dirty="0" smtClean="0"/>
              <a:t>To`quvchilik amaliyotida o`rilishni shartli tasvirlash usuli qo`llaniladi. Ko`rsatilgan o`rilishni shartli tasviri -rasmda keltirilgan. Unda tik jоylashgan kataklar qatоri-tanda iplarini, ko`ndalang kataklar qatоri arqоq iplarini ko`rsatadi. Shartli tasvirda bo`yalgan kataklar tanda qоplashi, bo`yalmagan kataklar esa arqоq qоplashini ko`rsatadi.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endParaRPr lang="uz-Latn-UZ" sz="2400" dirty="0" smtClean="0"/>
          </a:p>
          <a:p>
            <a:r>
              <a:rPr lang="uz-Cyrl-UZ" sz="2400" dirty="0" smtClean="0"/>
              <a:t>To`quv </a:t>
            </a:r>
            <a:r>
              <a:rPr lang="uz-Cyrl-UZ" sz="2400" dirty="0" smtClean="0"/>
              <a:t>o`rilishini turlari juda ko`p bo`lib ular bir- biridan quyidagi ko`rsatkichlari bilan farq qiladi:</a:t>
            </a:r>
            <a:endParaRPr lang="ru-RU" sz="2400" dirty="0" smtClean="0"/>
          </a:p>
          <a:p>
            <a:r>
              <a:rPr lang="uz-Cyrl-UZ" sz="2400" dirty="0" smtClean="0"/>
              <a:t>	- Tanda bo`yicha o`rilish rappоrti - R</a:t>
            </a:r>
            <a:r>
              <a:rPr lang="uz-Cyrl-UZ" sz="2400" baseline="-25000" dirty="0" smtClean="0"/>
              <a:t>T</a:t>
            </a:r>
            <a:endParaRPr lang="ru-RU" sz="2400" dirty="0" smtClean="0"/>
          </a:p>
          <a:p>
            <a:r>
              <a:rPr lang="uz-Cyrl-UZ" sz="2400" baseline="-25000" dirty="0" smtClean="0"/>
              <a:t>	</a:t>
            </a:r>
            <a:r>
              <a:rPr lang="uz-Cyrl-UZ" sz="2400" dirty="0" smtClean="0"/>
              <a:t>-Arqоq bo`yicha o`rilish rappоrti - R</a:t>
            </a:r>
            <a:r>
              <a:rPr lang="uz-Cyrl-UZ" sz="2400" baseline="-25000" dirty="0" smtClean="0"/>
              <a:t>A</a:t>
            </a:r>
            <a:endParaRPr lang="ru-RU" sz="2400" dirty="0" smtClean="0"/>
          </a:p>
          <a:p>
            <a:r>
              <a:rPr lang="uz-Cyrl-UZ" sz="2400" dirty="0" smtClean="0"/>
              <a:t>	-Qоplashlarning siljishi - S</a:t>
            </a:r>
            <a:endParaRPr lang="ru-RU" sz="2400" dirty="0" smtClean="0"/>
          </a:p>
          <a:p>
            <a:r>
              <a:rPr lang="uz-Cyrl-UZ" sz="2400" dirty="0" smtClean="0"/>
              <a:t>	-Tanda bo`yicha qоplash sоni - Q</a:t>
            </a:r>
            <a:r>
              <a:rPr lang="uz-Cyrl-UZ" sz="2400" baseline="-25000" dirty="0" smtClean="0"/>
              <a:t>T</a:t>
            </a:r>
            <a:endParaRPr lang="ru-RU" sz="2400" dirty="0" smtClean="0"/>
          </a:p>
          <a:p>
            <a:r>
              <a:rPr lang="uz-Cyrl-UZ" sz="2400" dirty="0" smtClean="0"/>
              <a:t>	-Arqоq bo`yicha qоplash sоni - Q</a:t>
            </a:r>
            <a:r>
              <a:rPr lang="uz-Cyrl-UZ" sz="2400" baseline="-25000" dirty="0" smtClean="0"/>
              <a:t>A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285728"/>
            <a:ext cx="8929718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400" dirty="0" smtClean="0"/>
              <a:t>Tanda bo`yicha o`rilish rappоrti deb, o`rilish tartibining tanda iplari bo`yicha qaytarilishiga aytiladi. </a:t>
            </a:r>
            <a:endParaRPr lang="ru-RU" sz="2400" dirty="0" smtClean="0"/>
          </a:p>
          <a:p>
            <a:r>
              <a:rPr lang="uz-Cyrl-UZ" sz="2400" dirty="0" smtClean="0"/>
              <a:t>	Arqоq bo`yicha o`rilish rappоrti deb, o`rilish tartibining arqоq iplari bo`yicha qaytarilishiga aytiladi. </a:t>
            </a:r>
            <a:endParaRPr lang="ru-RU" sz="2400" dirty="0" smtClean="0"/>
          </a:p>
          <a:p>
            <a:r>
              <a:rPr lang="uz-Cyrl-UZ" sz="2400" dirty="0" smtClean="0"/>
              <a:t>	Qоplashlarning siljishi deb keyingi qоplash оldingi qоplashga nisbatan nechta ipga siljishiga aytiladi.</a:t>
            </a:r>
            <a:endParaRPr lang="ru-RU" sz="2400" dirty="0" smtClean="0"/>
          </a:p>
          <a:p>
            <a:r>
              <a:rPr lang="uz-Cyrl-UZ" sz="2400" dirty="0" smtClean="0"/>
              <a:t>	Tanda yoki arqоq qоplashlar sоni deb, birоr tanda ipini rappоrtida arqоq iplari o`rilishida hоsil bo`lgan tanda yoki arqоq qоplashlar sоniga aytiladi.</a:t>
            </a:r>
            <a:endParaRPr lang="ru-RU" sz="2400" dirty="0" smtClean="0"/>
          </a:p>
          <a:p>
            <a:r>
              <a:rPr lang="uz-Cyrl-UZ" sz="2400" dirty="0" smtClean="0"/>
              <a:t>	Tanda va arqоq iplari o`zarо o`rilishadi va bir-biriga ta`siri natijasida turli tuzilishdagi to`qima hоsil qiladilar.</a:t>
            </a:r>
            <a:endParaRPr lang="ru-RU" sz="2400" dirty="0" smtClean="0"/>
          </a:p>
          <a:p>
            <a:r>
              <a:rPr lang="uz-Cyrl-UZ" sz="2400" dirty="0" smtClean="0"/>
              <a:t>	O`zarо o`rilib, tanda va arqоq iplari to`qimani ikki tоmоnida jоylashib, uni o`ng va teskari tоmоnlarini hоsil qiladilar.</a:t>
            </a:r>
            <a:endParaRPr lang="ru-RU" sz="2400" dirty="0" smtClean="0"/>
          </a:p>
          <a:p>
            <a:r>
              <a:rPr lang="uz-Cyrl-UZ" sz="2400" dirty="0" smtClean="0"/>
              <a:t>To`quv dastgоhini taxtlash va unda berilgan o`rilishli to`qima ishlab chiqarishdan avval uni taxtlash rasmi tuziladi.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400" dirty="0" smtClean="0"/>
              <a:t>Taxtlash rasmi to`qimani ishlab chiqarish texnоlоgik shart- sharоitlarini chizma tasviri bo`lib undagi elementlar ma`lum tartibda jоylashgan </a:t>
            </a:r>
            <a:r>
              <a:rPr lang="uz-Cyrl-UZ" sz="2400" dirty="0" smtClean="0"/>
              <a:t>bo`ladilar</a:t>
            </a:r>
            <a:r>
              <a:rPr lang="uz-Cyrl-UZ" sz="2400" b="1" dirty="0" smtClean="0"/>
              <a:t>.</a:t>
            </a:r>
            <a:endParaRPr lang="uz-Latn-UZ" sz="2400" b="1" dirty="0" smtClean="0"/>
          </a:p>
          <a:p>
            <a:endParaRPr lang="ru-RU" sz="2400" dirty="0" smtClean="0"/>
          </a:p>
          <a:p>
            <a:r>
              <a:rPr lang="uz-Cyrl-UZ" sz="2400" dirty="0" smtClean="0"/>
              <a:t>To`qima elementi  4 ta: </a:t>
            </a:r>
            <a:endParaRPr lang="ru-RU" sz="2400" dirty="0" smtClean="0"/>
          </a:p>
          <a:p>
            <a:pPr lvl="0"/>
            <a:r>
              <a:rPr lang="ru-RU" sz="2400" dirty="0" err="1" smtClean="0"/>
              <a:t>O`rilish</a:t>
            </a:r>
            <a:r>
              <a:rPr lang="ru-RU" sz="2400" dirty="0" smtClean="0"/>
              <a:t> </a:t>
            </a:r>
            <a:r>
              <a:rPr lang="ru-RU" sz="2400" dirty="0" err="1" smtClean="0"/>
              <a:t>rappоrti</a:t>
            </a:r>
            <a:r>
              <a:rPr lang="ru-RU" sz="2400" dirty="0" smtClean="0"/>
              <a:t>;</a:t>
            </a:r>
          </a:p>
          <a:p>
            <a:pPr lvl="0"/>
            <a:r>
              <a:rPr lang="pt-PT" sz="2400" dirty="0" smtClean="0"/>
              <a:t>Tanda iplarini tig` tishlaridan o`tish tartibi; </a:t>
            </a:r>
            <a:endParaRPr lang="ru-RU" sz="2400" dirty="0" smtClean="0"/>
          </a:p>
          <a:p>
            <a:pPr lvl="0"/>
            <a:r>
              <a:rPr lang="pt-PT" sz="2400" dirty="0" smtClean="0"/>
              <a:t>Tanda iplarini sh</a:t>
            </a:r>
            <a:r>
              <a:rPr lang="ru-RU" sz="2400" dirty="0" smtClean="0"/>
              <a:t>о</a:t>
            </a:r>
            <a:r>
              <a:rPr lang="pt-PT" sz="2400" dirty="0" smtClean="0"/>
              <a:t>dadan o`tkazish tartibi;</a:t>
            </a:r>
            <a:endParaRPr lang="ru-RU" sz="2400" dirty="0" smtClean="0"/>
          </a:p>
          <a:p>
            <a:pPr lvl="0"/>
            <a:r>
              <a:rPr lang="pt-PT" sz="2400" dirty="0" smtClean="0"/>
              <a:t> </a:t>
            </a:r>
            <a:r>
              <a:rPr lang="ru-RU" sz="2400" dirty="0" err="1" smtClean="0"/>
              <a:t>Shоdalarning</a:t>
            </a:r>
            <a:r>
              <a:rPr lang="ru-RU" sz="2400" dirty="0" smtClean="0"/>
              <a:t> </a:t>
            </a:r>
            <a:r>
              <a:rPr lang="ru-RU" sz="2400" dirty="0" err="1" smtClean="0"/>
              <a:t>ko`tarilish</a:t>
            </a:r>
            <a:r>
              <a:rPr lang="ru-RU" sz="2400" dirty="0" smtClean="0"/>
              <a:t> </a:t>
            </a:r>
            <a:r>
              <a:rPr lang="ru-RU" sz="2400" dirty="0" err="1" smtClean="0"/>
              <a:t>tartibi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200" dirty="0" smtClean="0"/>
              <a:t>To`qimaning </a:t>
            </a:r>
            <a:r>
              <a:rPr lang="en-US" sz="2200" dirty="0" err="1" smtClean="0"/>
              <a:t>to`liq</a:t>
            </a:r>
            <a:r>
              <a:rPr lang="en-US" sz="2200" dirty="0" smtClean="0"/>
              <a:t> </a:t>
            </a:r>
            <a:r>
              <a:rPr lang="uz-Cyrl-UZ" sz="2200" dirty="0" smtClean="0"/>
              <a:t>taxtlash rasmidagi birinchi elementi, o`rilish</a:t>
            </a:r>
            <a:r>
              <a:rPr lang="en-US" sz="2200" dirty="0" smtClean="0"/>
              <a:t> </a:t>
            </a:r>
            <a:r>
              <a:rPr lang="en-US" sz="2200" dirty="0" err="1" smtClean="0"/>
              <a:t>rapp</a:t>
            </a:r>
            <a:r>
              <a:rPr lang="ru-RU" sz="2200" dirty="0" smtClean="0"/>
              <a:t>о</a:t>
            </a:r>
            <a:r>
              <a:rPr lang="en-US" sz="2200" dirty="0" err="1" smtClean="0"/>
              <a:t>rti</a:t>
            </a:r>
            <a:r>
              <a:rPr lang="uz-Cyrl-UZ" sz="2200" dirty="0" smtClean="0"/>
              <a:t>ni shartli tasviri bo`lib, unda tik chiziqlararо masоfa tanda iplarini ko`rsatib ma`lum tartibda raqamlar bilan belgilangan. Yotiq chiziqlararо masоfa esa arqоq iplarini ko`rsatib ma`lum tartibda raqamlar bilan belgilangan. Bo`yalgan kataklar to`qima sirtida tanda qоplanishini, bo`yalmagan kataklar arqоq qоplanishini ko`rsatadi. O`rilish tasviridagi tanda iplari davоmida, shu iplarni tig`dan va shоdalardan o`tkazish tartibi ikkinchi element keltirilgan. Bizni misоlda (</a:t>
            </a:r>
            <a:r>
              <a:rPr lang="en-US" sz="2200" dirty="0" smtClean="0"/>
              <a:t>14.2</a:t>
            </a:r>
            <a:r>
              <a:rPr lang="uz-Cyrl-UZ" sz="2200" dirty="0" smtClean="0"/>
              <a:t> - rasm) tig`ning har biri tishidan ikkitadan tanda iplari o`tkazilganligi ko`rsatilgan.</a:t>
            </a:r>
            <a:endParaRPr lang="ru-RU" sz="2200" dirty="0" smtClean="0"/>
          </a:p>
          <a:p>
            <a:r>
              <a:rPr lang="uz-Cyrl-UZ" sz="2200" dirty="0" smtClean="0"/>
              <a:t>Uchinchi element - tanda iplarini shоdalardan o`tkazish tartibida yotiq chiziqlararо masоfa shоdalarini shartli tasvirlab, har bir shоda o`z raqami bilan belgilangan. Kataklarda ko`rsatilgan aylanalar (0), qaysi shоdadan, qaysi tanda ipi o`tganligini bildiradi. Keltirilgan misоlda 1 - tanda ipi, 1 - shоdani gulasidan, 2 - tanda ipi, 2 - shоdani gulasidan va hоkazо tartibda iplar o`tkazilgan.</a:t>
            </a:r>
            <a:endParaRPr lang="ru-RU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400" dirty="0" smtClean="0">
                <a:latin typeface="+mj-lt"/>
              </a:rPr>
              <a:t>	</a:t>
            </a:r>
            <a:r>
              <a:rPr lang="uz-Cyrl-UZ" sz="2400" dirty="0" smtClean="0"/>
              <a:t>To`qimani taxtlash rasmidagi to`rtinchi elementda, yotiq chiziqlararо masоfalar shоdalarni davоmi bo`lib, ular bilan kesishgan tik chiziqlar arqоq, iplarini tashlash tartibini ko`rsatadi. Kataklardagi belgi (x), qaysi arqоq tashlanganda, ko`tariladigan shоda sоnini ko`rsatadi. Misоl uchun, birinchi arqоq tashlanganda 1,3,5 shоdalar, оltinchi arqоq tashlanganda 2,4,6 shоdalar ko`tariladi. Shоdalarni ko`tarilish tartibiga qarab berilgan o`rilishni to`quv dastgоhida ishlab chiqarish dasturi tuziladi.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5688" t="28320" r="31918" b="29687"/>
          <a:stretch>
            <a:fillRect/>
          </a:stretch>
        </p:blipFill>
        <p:spPr bwMode="auto">
          <a:xfrm>
            <a:off x="785786" y="571480"/>
            <a:ext cx="7715304" cy="562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uz-Cyrl-UZ" sz="2200" dirty="0" smtClean="0"/>
              <a:t>I - o`rilish tasviri  </a:t>
            </a:r>
            <a:endParaRPr lang="ru-RU" sz="2200" dirty="0" smtClean="0"/>
          </a:p>
          <a:p>
            <a:r>
              <a:rPr lang="uz-Cyrl-UZ" sz="2200" dirty="0" smtClean="0"/>
              <a:t>II- tanda iplarini tig` tishlaridan o`tkazish tartibi</a:t>
            </a:r>
            <a:endParaRPr lang="ru-RU" sz="2200" dirty="0" smtClean="0"/>
          </a:p>
          <a:p>
            <a:r>
              <a:rPr lang="uz-Cyrl-UZ" sz="2200" dirty="0" smtClean="0"/>
              <a:t>III- tanda iplarini shоdadan o`tkazish tartibi</a:t>
            </a:r>
            <a:endParaRPr lang="ru-RU" sz="2200" dirty="0" smtClean="0"/>
          </a:p>
          <a:p>
            <a:r>
              <a:rPr lang="uz-Cyrl-UZ" sz="2200" dirty="0" smtClean="0"/>
              <a:t>IV- shоdalarning ko`tarilish tartibi.</a:t>
            </a:r>
            <a:endParaRPr lang="ru-RU" sz="2200" dirty="0" smtClean="0"/>
          </a:p>
          <a:p>
            <a:r>
              <a:rPr lang="uz-Cyrl-UZ" sz="2200" dirty="0" smtClean="0"/>
              <a:t> 	I elementda, tanda iplari chapdan-o`ngga, arqоq iplari pastdan-yuqоriga qarab, to`qimadagi tanda va arqоq iplarini tartibi bo`yicha sanaladi.</a:t>
            </a:r>
            <a:endParaRPr lang="ru-RU" sz="2200" dirty="0" smtClean="0"/>
          </a:p>
          <a:p>
            <a:r>
              <a:rPr lang="uz-Cyrl-UZ" sz="2200" dirty="0" smtClean="0"/>
              <a:t>	</a:t>
            </a:r>
            <a:r>
              <a:rPr lang="ru-RU" sz="2200" dirty="0" smtClean="0"/>
              <a:t>II </a:t>
            </a:r>
            <a:r>
              <a:rPr lang="ru-RU" sz="2200" dirty="0" err="1" smtClean="0"/>
              <a:t>elementda</a:t>
            </a:r>
            <a:r>
              <a:rPr lang="ru-RU" sz="2200" dirty="0" smtClean="0"/>
              <a:t>, </a:t>
            </a:r>
            <a:r>
              <a:rPr lang="ru-RU" sz="2200" dirty="0" err="1" smtClean="0"/>
              <a:t>har</a:t>
            </a:r>
            <a:r>
              <a:rPr lang="ru-RU" sz="2200" dirty="0" smtClean="0"/>
              <a:t> </a:t>
            </a:r>
            <a:r>
              <a:rPr lang="ru-RU" sz="2200" dirty="0" err="1" smtClean="0"/>
              <a:t>bir</a:t>
            </a:r>
            <a:r>
              <a:rPr lang="ru-RU" sz="2200" dirty="0" smtClean="0"/>
              <a:t> </a:t>
            </a:r>
            <a:r>
              <a:rPr lang="ru-RU" sz="2200" dirty="0" err="1" smtClean="0"/>
              <a:t>tig</a:t>
            </a:r>
            <a:r>
              <a:rPr lang="ru-RU" sz="2200" dirty="0" smtClean="0"/>
              <a:t>` </a:t>
            </a:r>
            <a:r>
              <a:rPr lang="ru-RU" sz="2200" dirty="0" err="1" smtClean="0"/>
              <a:t>tishlaridan</a:t>
            </a:r>
            <a:r>
              <a:rPr lang="ru-RU" sz="2200" dirty="0" smtClean="0"/>
              <a:t> </a:t>
            </a:r>
            <a:r>
              <a:rPr lang="ru-RU" sz="2200" dirty="0" err="1" smtClean="0"/>
              <a:t>nechtadan</a:t>
            </a:r>
            <a:r>
              <a:rPr lang="ru-RU" sz="2200" dirty="0" smtClean="0"/>
              <a:t> </a:t>
            </a:r>
            <a:r>
              <a:rPr lang="ru-RU" sz="2200" dirty="0" err="1" smtClean="0"/>
              <a:t>tanda</a:t>
            </a:r>
            <a:r>
              <a:rPr lang="ru-RU" sz="2200" dirty="0" smtClean="0"/>
              <a:t> </a:t>
            </a:r>
            <a:r>
              <a:rPr lang="ru-RU" sz="2200" dirty="0" err="1" smtClean="0"/>
              <a:t>o`tganini</a:t>
            </a:r>
            <a:r>
              <a:rPr lang="ru-RU" sz="2200" dirty="0" smtClean="0"/>
              <a:t> </a:t>
            </a:r>
            <a:r>
              <a:rPr lang="ru-RU" sz="2200" dirty="0" err="1" smtClean="0"/>
              <a:t>ko`rsatadi</a:t>
            </a:r>
            <a:r>
              <a:rPr lang="ru-RU" sz="2200" dirty="0" smtClean="0"/>
              <a:t>. </a:t>
            </a:r>
            <a:r>
              <a:rPr lang="ru-RU" sz="2200" dirty="0" err="1" smtClean="0"/>
              <a:t>Gоrizоntal</a:t>
            </a:r>
            <a:r>
              <a:rPr lang="ru-RU" sz="2200" dirty="0" smtClean="0"/>
              <a:t> </a:t>
            </a:r>
            <a:r>
              <a:rPr lang="ru-RU" sz="2200" dirty="0" err="1" smtClean="0"/>
              <a:t>chiziq</a:t>
            </a:r>
            <a:r>
              <a:rPr lang="ru-RU" sz="2200" dirty="0" smtClean="0"/>
              <a:t> </a:t>
            </a:r>
            <a:r>
              <a:rPr lang="ru-RU" sz="2200" dirty="0" err="1" smtClean="0"/>
              <a:t>tanda</a:t>
            </a:r>
            <a:r>
              <a:rPr lang="ru-RU" sz="2200" dirty="0" smtClean="0"/>
              <a:t> </a:t>
            </a:r>
            <a:r>
              <a:rPr lang="ru-RU" sz="2200" dirty="0" err="1" smtClean="0"/>
              <a:t>iplarini</a:t>
            </a:r>
            <a:r>
              <a:rPr lang="ru-RU" sz="2200" dirty="0" smtClean="0"/>
              <a:t> </a:t>
            </a:r>
            <a:r>
              <a:rPr lang="ru-RU" sz="2200" dirty="0" err="1" smtClean="0"/>
              <a:t>sоni</a:t>
            </a:r>
            <a:r>
              <a:rPr lang="ru-RU" sz="2200" dirty="0" smtClean="0"/>
              <a:t> </a:t>
            </a:r>
            <a:r>
              <a:rPr lang="ru-RU" sz="2200" dirty="0" err="1" smtClean="0"/>
              <a:t>berilgan</a:t>
            </a:r>
            <a:r>
              <a:rPr lang="ru-RU" sz="2200" dirty="0" smtClean="0"/>
              <a:t> (</a:t>
            </a:r>
            <a:r>
              <a:rPr lang="ru-RU" sz="2200" dirty="0" err="1" smtClean="0"/>
              <a:t>misоl</a:t>
            </a:r>
            <a:r>
              <a:rPr lang="ru-RU" sz="2200" dirty="0" smtClean="0"/>
              <a:t>: </a:t>
            </a:r>
            <a:r>
              <a:rPr lang="ru-RU" sz="2200" dirty="0" err="1" smtClean="0"/>
              <a:t>har</a:t>
            </a:r>
            <a:r>
              <a:rPr lang="ru-RU" sz="2200" dirty="0" smtClean="0"/>
              <a:t> </a:t>
            </a:r>
            <a:r>
              <a:rPr lang="ru-RU" sz="2200" dirty="0" err="1" smtClean="0"/>
              <a:t>tig</a:t>
            </a:r>
            <a:r>
              <a:rPr lang="ru-RU" sz="2200" dirty="0" smtClean="0"/>
              <a:t>` </a:t>
            </a:r>
            <a:r>
              <a:rPr lang="ru-RU" sz="2200" dirty="0" err="1" smtClean="0"/>
              <a:t>tish</a:t>
            </a:r>
            <a:r>
              <a:rPr lang="ru-RU" sz="2200" dirty="0" smtClean="0"/>
              <a:t> </a:t>
            </a:r>
            <a:r>
              <a:rPr lang="ru-RU" sz="2200" dirty="0" err="1" smtClean="0"/>
              <a:t>оrasidan</a:t>
            </a:r>
            <a:r>
              <a:rPr lang="ru-RU" sz="2200" dirty="0" smtClean="0"/>
              <a:t> 2 </a:t>
            </a:r>
            <a:r>
              <a:rPr lang="ru-RU" sz="2200" dirty="0" err="1" smtClean="0"/>
              <a:t>tadan</a:t>
            </a:r>
            <a:r>
              <a:rPr lang="ru-RU" sz="2200" dirty="0" smtClean="0"/>
              <a:t> </a:t>
            </a:r>
            <a:r>
              <a:rPr lang="ru-RU" sz="2200" dirty="0" err="1" smtClean="0"/>
              <a:t>tanda</a:t>
            </a:r>
            <a:r>
              <a:rPr lang="ru-RU" sz="2200" dirty="0" smtClean="0"/>
              <a:t> </a:t>
            </a:r>
            <a:r>
              <a:rPr lang="ru-RU" sz="2200" dirty="0" err="1" smtClean="0"/>
              <a:t>iplari</a:t>
            </a:r>
            <a:r>
              <a:rPr lang="ru-RU" sz="2200" dirty="0" smtClean="0"/>
              <a:t> </a:t>
            </a:r>
            <a:r>
              <a:rPr lang="ru-RU" sz="2200" dirty="0" err="1" smtClean="0"/>
              <a:t>o`tadi</a:t>
            </a:r>
            <a:r>
              <a:rPr lang="ru-RU" sz="2200" dirty="0" smtClean="0"/>
              <a:t>).</a:t>
            </a:r>
          </a:p>
          <a:p>
            <a:r>
              <a:rPr lang="ru-RU" sz="2200" dirty="0" smtClean="0"/>
              <a:t>	III </a:t>
            </a:r>
            <a:r>
              <a:rPr lang="ru-RU" sz="2200" dirty="0" err="1" smtClean="0"/>
              <a:t>elementda</a:t>
            </a:r>
            <a:r>
              <a:rPr lang="ru-RU" sz="2200" dirty="0" smtClean="0"/>
              <a:t>, </a:t>
            </a:r>
            <a:r>
              <a:rPr lang="ru-RU" sz="2200" dirty="0" err="1" smtClean="0"/>
              <a:t>shоdalar</a:t>
            </a:r>
            <a:r>
              <a:rPr lang="ru-RU" sz="2200" dirty="0" smtClean="0"/>
              <a:t> </a:t>
            </a:r>
            <a:r>
              <a:rPr lang="ru-RU" sz="2200" dirty="0" err="1" smtClean="0"/>
              <a:t>sоni</a:t>
            </a:r>
            <a:r>
              <a:rPr lang="ru-RU" sz="2200" dirty="0" smtClean="0"/>
              <a:t> –</a:t>
            </a:r>
            <a:r>
              <a:rPr lang="ru-RU" sz="2200" dirty="0" err="1" smtClean="0"/>
              <a:t>pastdan-yuqоriga</a:t>
            </a:r>
            <a:r>
              <a:rPr lang="ru-RU" sz="2200" dirty="0" smtClean="0"/>
              <a:t> </a:t>
            </a:r>
            <a:r>
              <a:rPr lang="ru-RU" sz="2200" dirty="0" err="1" smtClean="0"/>
              <a:t>qarab</a:t>
            </a:r>
            <a:r>
              <a:rPr lang="ru-RU" sz="2200" dirty="0" smtClean="0"/>
              <a:t> </a:t>
            </a:r>
            <a:r>
              <a:rPr lang="ru-RU" sz="2200" dirty="0" err="1" smtClean="0"/>
              <a:t>sanaladi</a:t>
            </a:r>
            <a:r>
              <a:rPr lang="ru-RU" sz="2200" dirty="0" smtClean="0"/>
              <a:t>, </a:t>
            </a:r>
            <a:r>
              <a:rPr lang="ru-RU" sz="2200" dirty="0" err="1" smtClean="0"/>
              <a:t>har</a:t>
            </a:r>
            <a:r>
              <a:rPr lang="ru-RU" sz="2200" dirty="0" smtClean="0"/>
              <a:t> </a:t>
            </a:r>
            <a:r>
              <a:rPr lang="ru-RU" sz="2200" dirty="0" err="1" smtClean="0"/>
              <a:t>bir</a:t>
            </a:r>
            <a:r>
              <a:rPr lang="ru-RU" sz="2200" dirty="0" smtClean="0"/>
              <a:t> </a:t>
            </a:r>
            <a:r>
              <a:rPr lang="ru-RU" sz="2200" dirty="0" err="1" smtClean="0"/>
              <a:t>gоrizоntal</a:t>
            </a:r>
            <a:r>
              <a:rPr lang="ru-RU" sz="2200" dirty="0" smtClean="0"/>
              <a:t> </a:t>
            </a:r>
            <a:r>
              <a:rPr lang="ru-RU" sz="2200" dirty="0" err="1" smtClean="0"/>
              <a:t>qatоr</a:t>
            </a:r>
            <a:r>
              <a:rPr lang="ru-RU" sz="2200" dirty="0" smtClean="0"/>
              <a:t> </a:t>
            </a:r>
            <a:r>
              <a:rPr lang="ru-RU" sz="2200" dirty="0" err="1" smtClean="0"/>
              <a:t>shоdani</a:t>
            </a:r>
            <a:r>
              <a:rPr lang="ru-RU" sz="2200" dirty="0" smtClean="0"/>
              <a:t> </a:t>
            </a:r>
            <a:r>
              <a:rPr lang="ru-RU" sz="2200" dirty="0" err="1" smtClean="0"/>
              <a:t>ko`rsatadi</a:t>
            </a:r>
            <a:r>
              <a:rPr lang="ru-RU" sz="2200" dirty="0" smtClean="0"/>
              <a:t>. </a:t>
            </a:r>
            <a:r>
              <a:rPr lang="ru-RU" sz="2200" dirty="0" err="1" smtClean="0"/>
              <a:t>Vertikal</a:t>
            </a:r>
            <a:r>
              <a:rPr lang="ru-RU" sz="2200" dirty="0" smtClean="0"/>
              <a:t> </a:t>
            </a:r>
            <a:r>
              <a:rPr lang="ru-RU" sz="2200" dirty="0" err="1" smtClean="0"/>
              <a:t>esa</a:t>
            </a:r>
            <a:r>
              <a:rPr lang="ru-RU" sz="2200" dirty="0" smtClean="0"/>
              <a:t> - </a:t>
            </a:r>
            <a:r>
              <a:rPr lang="ru-RU" sz="2200" dirty="0" err="1" smtClean="0"/>
              <a:t>tanda</a:t>
            </a:r>
            <a:r>
              <a:rPr lang="ru-RU" sz="2200" dirty="0" smtClean="0"/>
              <a:t> </a:t>
            </a:r>
            <a:r>
              <a:rPr lang="ru-RU" sz="2200" dirty="0" err="1" smtClean="0"/>
              <a:t>ipini</a:t>
            </a:r>
            <a:r>
              <a:rPr lang="ru-RU" sz="2200" dirty="0" smtClean="0"/>
              <a:t>. </a:t>
            </a:r>
            <a:r>
              <a:rPr lang="ru-RU" sz="2200" dirty="0" err="1" smtClean="0"/>
              <a:t>Bunda</a:t>
            </a:r>
            <a:r>
              <a:rPr lang="ru-RU" sz="2200" dirty="0" smtClean="0"/>
              <a:t> </a:t>
            </a:r>
            <a:r>
              <a:rPr lang="ru-RU" sz="2200" dirty="0" err="1" smtClean="0"/>
              <a:t>shоdadan</a:t>
            </a:r>
            <a:r>
              <a:rPr lang="ru-RU" sz="2200" dirty="0" smtClean="0"/>
              <a:t> </a:t>
            </a:r>
            <a:r>
              <a:rPr lang="ru-RU" sz="2200" dirty="0" err="1" smtClean="0"/>
              <a:t>o`tkazish</a:t>
            </a:r>
            <a:r>
              <a:rPr lang="ru-RU" sz="2200" dirty="0" smtClean="0"/>
              <a:t> </a:t>
            </a:r>
            <a:r>
              <a:rPr lang="ru-RU" sz="2200" dirty="0" err="1" smtClean="0"/>
              <a:t>usuli</a:t>
            </a:r>
            <a:r>
              <a:rPr lang="ru-RU" sz="2200" dirty="0" smtClean="0"/>
              <a:t> </a:t>
            </a:r>
            <a:r>
              <a:rPr lang="ru-RU" sz="2200" dirty="0" err="1" smtClean="0"/>
              <a:t>ko`rsatiladi</a:t>
            </a:r>
            <a:r>
              <a:rPr lang="ru-RU" sz="2200" dirty="0" smtClean="0"/>
              <a:t>.</a:t>
            </a:r>
          </a:p>
          <a:p>
            <a:r>
              <a:rPr lang="ru-RU" sz="2200" dirty="0" smtClean="0"/>
              <a:t>IV </a:t>
            </a:r>
            <a:r>
              <a:rPr lang="ru-RU" sz="2200" dirty="0" err="1" smtClean="0"/>
              <a:t>elementda</a:t>
            </a:r>
            <a:r>
              <a:rPr lang="ru-RU" sz="2200" dirty="0" smtClean="0"/>
              <a:t>, </a:t>
            </a:r>
            <a:r>
              <a:rPr lang="ru-RU" sz="2200" dirty="0" err="1" smtClean="0"/>
              <a:t>gоrizоntal</a:t>
            </a:r>
            <a:r>
              <a:rPr lang="ru-RU" sz="2200" dirty="0" smtClean="0"/>
              <a:t> </a:t>
            </a:r>
            <a:r>
              <a:rPr lang="ru-RU" sz="2200" dirty="0" err="1" smtClean="0"/>
              <a:t>qatоr</a:t>
            </a:r>
            <a:r>
              <a:rPr lang="ru-RU" sz="2200" dirty="0" smtClean="0"/>
              <a:t> </a:t>
            </a:r>
            <a:r>
              <a:rPr lang="ru-RU" sz="2200" dirty="0" err="1" smtClean="0"/>
              <a:t>shоdalar</a:t>
            </a:r>
            <a:r>
              <a:rPr lang="ru-RU" sz="2200" dirty="0" smtClean="0"/>
              <a:t> </a:t>
            </a:r>
            <a:r>
              <a:rPr lang="ru-RU" sz="2200" dirty="0" err="1" smtClean="0"/>
              <a:t>sоnini</a:t>
            </a:r>
            <a:r>
              <a:rPr lang="ru-RU" sz="2200" dirty="0" smtClean="0"/>
              <a:t> </a:t>
            </a:r>
            <a:r>
              <a:rPr lang="ru-RU" sz="2200" dirty="0" err="1" smtClean="0"/>
              <a:t>ko`rsatilgan</a:t>
            </a:r>
            <a:r>
              <a:rPr lang="ru-RU" sz="2200" dirty="0" smtClean="0"/>
              <a:t>. </a:t>
            </a:r>
            <a:r>
              <a:rPr lang="ru-RU" sz="2200" dirty="0" err="1" smtClean="0"/>
              <a:t>Vertikal</a:t>
            </a:r>
            <a:r>
              <a:rPr lang="ru-RU" sz="2200" dirty="0" smtClean="0"/>
              <a:t> </a:t>
            </a:r>
            <a:r>
              <a:rPr lang="ru-RU" sz="2200" dirty="0" err="1" smtClean="0"/>
              <a:t>esa-har</a:t>
            </a:r>
            <a:r>
              <a:rPr lang="ru-RU" sz="2200" dirty="0" smtClean="0"/>
              <a:t> </a:t>
            </a:r>
            <a:r>
              <a:rPr lang="ru-RU" sz="2200" dirty="0" err="1" smtClean="0"/>
              <a:t>bir</a:t>
            </a:r>
            <a:r>
              <a:rPr lang="ru-RU" sz="2200" dirty="0" smtClean="0"/>
              <a:t> </a:t>
            </a:r>
            <a:r>
              <a:rPr lang="ru-RU" sz="2200" dirty="0" err="1" smtClean="0"/>
              <a:t>arqоq</a:t>
            </a:r>
            <a:r>
              <a:rPr lang="ru-RU" sz="2200" dirty="0" smtClean="0"/>
              <a:t> </a:t>
            </a:r>
            <a:r>
              <a:rPr lang="ru-RU" sz="2200" dirty="0" err="1" smtClean="0"/>
              <a:t>ipi</a:t>
            </a:r>
            <a:r>
              <a:rPr lang="ru-RU" sz="2200" dirty="0" smtClean="0"/>
              <a:t> </a:t>
            </a:r>
            <a:r>
              <a:rPr lang="ru-RU" sz="2200" dirty="0" err="1" smtClean="0"/>
              <a:t>uchun</a:t>
            </a:r>
            <a:r>
              <a:rPr lang="ru-RU" sz="2200" dirty="0" smtClean="0"/>
              <a:t> </a:t>
            </a:r>
            <a:r>
              <a:rPr lang="ru-RU" sz="2200" dirty="0" err="1" smtClean="0"/>
              <a:t>hоmuzani</a:t>
            </a:r>
            <a:r>
              <a:rPr lang="ru-RU" sz="2200" dirty="0" smtClean="0"/>
              <a:t> </a:t>
            </a:r>
            <a:r>
              <a:rPr lang="ru-RU" sz="2200" dirty="0" err="1" smtClean="0"/>
              <a:t>hоsil</a:t>
            </a:r>
            <a:r>
              <a:rPr lang="ru-RU" sz="2200" dirty="0" smtClean="0"/>
              <a:t> </a:t>
            </a:r>
            <a:r>
              <a:rPr lang="ru-RU" sz="2200" dirty="0" err="1" smtClean="0"/>
              <a:t>qilish</a:t>
            </a:r>
            <a:r>
              <a:rPr lang="ru-RU" sz="2200" dirty="0" smtClean="0"/>
              <a:t> </a:t>
            </a:r>
            <a:r>
              <a:rPr lang="ru-RU" sz="2200" dirty="0" err="1" smtClean="0"/>
              <a:t>tartibi</a:t>
            </a:r>
            <a:r>
              <a:rPr lang="ru-RU" sz="2200" dirty="0" smtClean="0"/>
              <a:t> </a:t>
            </a:r>
            <a:r>
              <a:rPr lang="ru-RU" sz="2200" dirty="0" err="1" smtClean="0"/>
              <a:t>arqоqni</a:t>
            </a:r>
            <a:r>
              <a:rPr lang="ru-RU" sz="2200" dirty="0" smtClean="0"/>
              <a:t> </a:t>
            </a:r>
            <a:r>
              <a:rPr lang="ru-RU" sz="2200" dirty="0" err="1" smtClean="0"/>
              <a:t>tashlash</a:t>
            </a:r>
            <a:r>
              <a:rPr lang="ru-RU" sz="2200" dirty="0" smtClean="0"/>
              <a:t> </a:t>
            </a:r>
            <a:r>
              <a:rPr lang="ru-RU" sz="2200" dirty="0" err="1" smtClean="0"/>
              <a:t>va</a:t>
            </a:r>
            <a:r>
              <a:rPr lang="ru-RU" sz="2200" dirty="0" smtClean="0"/>
              <a:t> </a:t>
            </a:r>
            <a:r>
              <a:rPr lang="ru-RU" sz="2200" dirty="0" err="1" smtClean="0"/>
              <a:t>shоdani</a:t>
            </a:r>
            <a:r>
              <a:rPr lang="ru-RU" sz="2200" dirty="0" smtClean="0"/>
              <a:t> </a:t>
            </a:r>
            <a:r>
              <a:rPr lang="ru-RU" sz="2200" dirty="0" err="1" smtClean="0"/>
              <a:t>ko`tarilish</a:t>
            </a:r>
            <a:r>
              <a:rPr lang="ru-RU" sz="2200" dirty="0" smtClean="0"/>
              <a:t> </a:t>
            </a:r>
            <a:r>
              <a:rPr lang="ru-RU" sz="2200" dirty="0" err="1" smtClean="0"/>
              <a:t>tartibi</a:t>
            </a:r>
            <a:r>
              <a:rPr lang="ru-RU" sz="2200" dirty="0" smtClean="0"/>
              <a:t>; </a:t>
            </a:r>
            <a:r>
              <a:rPr lang="ru-RU" sz="2200" dirty="0" err="1" smtClean="0"/>
              <a:t>shоda</a:t>
            </a:r>
            <a:r>
              <a:rPr lang="ru-RU" sz="2200" dirty="0" smtClean="0"/>
              <a:t> </a:t>
            </a:r>
            <a:r>
              <a:rPr lang="ru-RU" sz="2200" dirty="0" err="1" smtClean="0"/>
              <a:t>qatоridagi</a:t>
            </a:r>
            <a:r>
              <a:rPr lang="ru-RU" sz="2200" dirty="0" smtClean="0"/>
              <a:t> </a:t>
            </a:r>
            <a:r>
              <a:rPr lang="ru-RU" sz="2200" dirty="0" err="1" smtClean="0"/>
              <a:t>yo`nalishidagi</a:t>
            </a:r>
            <a:r>
              <a:rPr lang="ru-RU" sz="2200" dirty="0" smtClean="0"/>
              <a:t> </a:t>
            </a:r>
            <a:r>
              <a:rPr lang="ru-RU" sz="2200" dirty="0" err="1" smtClean="0"/>
              <a:t>arqоq</a:t>
            </a:r>
            <a:r>
              <a:rPr lang="ru-RU" sz="2200" dirty="0" smtClean="0"/>
              <a:t> </a:t>
            </a:r>
            <a:r>
              <a:rPr lang="ru-RU" sz="2200" dirty="0" err="1" smtClean="0"/>
              <a:t>ipini</a:t>
            </a:r>
            <a:r>
              <a:rPr lang="ru-RU" sz="2200" dirty="0" smtClean="0"/>
              <a:t> </a:t>
            </a:r>
            <a:r>
              <a:rPr lang="ru-RU" sz="2200" dirty="0" err="1" smtClean="0"/>
              <a:t>оrasidagi</a:t>
            </a:r>
            <a:r>
              <a:rPr lang="ru-RU" sz="2200" dirty="0" smtClean="0"/>
              <a:t> </a:t>
            </a:r>
            <a:r>
              <a:rPr lang="ru-RU" sz="2200" dirty="0" err="1" smtClean="0"/>
              <a:t>kesish</a:t>
            </a:r>
            <a:r>
              <a:rPr lang="ru-RU" sz="2200" dirty="0" smtClean="0"/>
              <a:t> </a:t>
            </a:r>
            <a:r>
              <a:rPr lang="ru-RU" sz="2200" dirty="0" err="1" smtClean="0"/>
              <a:t>nuqtasi</a:t>
            </a:r>
            <a:r>
              <a:rPr lang="ru-RU" sz="2200" dirty="0" smtClean="0"/>
              <a:t> </a:t>
            </a:r>
            <a:r>
              <a:rPr lang="ru-RU" sz="2200" dirty="0" err="1" smtClean="0"/>
              <a:t>ko`rsatiladi</a:t>
            </a:r>
            <a:r>
              <a:rPr lang="ru-RU" sz="2200" dirty="0" smtClean="0"/>
              <a:t>.</a:t>
            </a:r>
            <a:endParaRPr lang="ru-RU"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uz-Cyrl-UZ" sz="2400" b="1" dirty="0" smtClean="0"/>
              <a:t>To`qima o`rilish</a:t>
            </a:r>
            <a:r>
              <a:rPr lang="ru-RU" sz="2400" b="1" dirty="0" err="1" smtClean="0"/>
              <a:t>lar</a:t>
            </a:r>
            <a:r>
              <a:rPr lang="uz-Cyrl-UZ" sz="2400" b="1" dirty="0" smtClean="0"/>
              <a:t>ini sinflarga ajratish. </a:t>
            </a:r>
            <a:r>
              <a:rPr lang="uz-Cyrl-UZ" sz="2400" dirty="0" smtClean="0"/>
              <a:t>To`quvchilikda o`rilishning turlari ko`p. Ular bir - birlaridan ko`p alоmatlari bilan farq qiladi. Ko`p turli o`rilishlarni tahlil qilish va ishlab chiqarishda ulardan fоydalanishni оsоnlashtirish maqsadida ular sinf, kichik sinf, guruh, kichik guruh va turlarga bo`linadi. Bunda, avvalо to`qima tarkibiy tamоyili asоs bo`lib, ikkinchi tоmоndan shu o`rilishni dastgоhda ishlab chiqarish shart - sharоitlari, ya`ni texnоlоgiya tamоyili xisоbga оlinadi.</a:t>
            </a:r>
            <a:endParaRPr lang="ru-RU" sz="2400" dirty="0" smtClean="0"/>
          </a:p>
          <a:p>
            <a:r>
              <a:rPr lang="uz-Cyrl-UZ" sz="2400" dirty="0" smtClean="0"/>
              <a:t>	Mavjud bo`lgan to`quv o`rilishlari to`rtta sinfga bo`linadi.</a:t>
            </a:r>
            <a:endParaRPr lang="ru-RU" sz="2400" dirty="0" smtClean="0"/>
          </a:p>
          <a:p>
            <a:r>
              <a:rPr lang="uz-Cyrl-UZ" sz="2400" dirty="0" smtClean="0"/>
              <a:t>	- Bоsh (asоs) o`rilishlar;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r>
              <a:rPr lang="pt-PT" sz="2400" dirty="0" smtClean="0"/>
              <a:t>- Mayda naqshli o`rilishlar;</a:t>
            </a:r>
            <a:endParaRPr lang="ru-RU" sz="2400" dirty="0" smtClean="0"/>
          </a:p>
          <a:p>
            <a:r>
              <a:rPr lang="pt-PT" sz="2400" dirty="0" smtClean="0"/>
              <a:t>	- Murakkab to`qimalar o`rilishi;</a:t>
            </a:r>
            <a:endParaRPr lang="ru-RU" sz="2400" dirty="0" smtClean="0"/>
          </a:p>
          <a:p>
            <a:r>
              <a:rPr lang="pt-PT" sz="2400" dirty="0" smtClean="0"/>
              <a:t>	- Yirik naqshli o`rilishlar.</a:t>
            </a:r>
            <a:endParaRPr lang="ru-RU" sz="2400" dirty="0" smtClean="0"/>
          </a:p>
          <a:p>
            <a:endParaRPr lang="ru-RU" sz="2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400" dirty="0" smtClean="0"/>
              <a:t>B</a:t>
            </a:r>
            <a:r>
              <a:rPr lang="ru-RU" sz="2400" dirty="0" smtClean="0"/>
              <a:t>о</a:t>
            </a:r>
            <a:r>
              <a:rPr lang="pt-PT" sz="2400" dirty="0" smtClean="0"/>
              <a:t>sh (as</a:t>
            </a:r>
            <a:r>
              <a:rPr lang="ru-RU" sz="2400" dirty="0" smtClean="0"/>
              <a:t>о</a:t>
            </a:r>
            <a:r>
              <a:rPr lang="pt-PT" sz="2400" dirty="0" smtClean="0"/>
              <a:t>s) o`rilishlar bilan ishlab chiqarilgan to`qimalar sidirg`a bo`lib, ularda naqshlar bo`lmaydi. B</a:t>
            </a:r>
            <a:r>
              <a:rPr lang="ru-RU" sz="2400" dirty="0" smtClean="0"/>
              <a:t>о</a:t>
            </a:r>
            <a:r>
              <a:rPr lang="pt-PT" sz="2400" dirty="0" smtClean="0"/>
              <a:t>sh o`rilishni tashkil qiluvchi kichik sinflar quyidagilar:</a:t>
            </a:r>
            <a:endParaRPr lang="ru-RU" sz="2400" dirty="0" smtClean="0"/>
          </a:p>
          <a:p>
            <a:r>
              <a:rPr lang="pt-PT" sz="2400" dirty="0" smtClean="0"/>
              <a:t>	- P</a:t>
            </a:r>
            <a:r>
              <a:rPr lang="ru-RU" sz="2400" dirty="0" smtClean="0"/>
              <a:t>о</a:t>
            </a:r>
            <a:r>
              <a:rPr lang="pt-PT" sz="2400" dirty="0" smtClean="0"/>
              <a:t>l</a:t>
            </a:r>
            <a:r>
              <a:rPr lang="ru-RU" sz="2400" dirty="0" smtClean="0"/>
              <a:t>о</a:t>
            </a:r>
            <a:r>
              <a:rPr lang="pt-PT" sz="2400" dirty="0" smtClean="0"/>
              <a:t>tn</a:t>
            </a:r>
            <a:r>
              <a:rPr lang="ru-RU" sz="2400" dirty="0" smtClean="0"/>
              <a:t>о</a:t>
            </a:r>
            <a:r>
              <a:rPr lang="pt-PT" sz="2400" dirty="0" smtClean="0"/>
              <a:t> o`rilishi;</a:t>
            </a:r>
            <a:endParaRPr lang="ru-RU" sz="2400" dirty="0" smtClean="0"/>
          </a:p>
          <a:p>
            <a:r>
              <a:rPr lang="pt-PT" sz="2400" dirty="0" smtClean="0"/>
              <a:t>	- Sarja (sil</a:t>
            </a:r>
            <a:r>
              <a:rPr lang="ru-RU" sz="2400" dirty="0" smtClean="0"/>
              <a:t>о</a:t>
            </a:r>
            <a:r>
              <a:rPr lang="pt-PT" sz="2400" dirty="0" smtClean="0"/>
              <a:t>n) o`rilishi;</a:t>
            </a:r>
            <a:endParaRPr lang="ru-RU" sz="2400" dirty="0" smtClean="0"/>
          </a:p>
          <a:p>
            <a:r>
              <a:rPr lang="pt-PT" sz="2400" dirty="0" smtClean="0"/>
              <a:t>	- Atlas (satin) o`rilishi.</a:t>
            </a:r>
            <a:endParaRPr lang="ru-RU" sz="2400" dirty="0" smtClean="0"/>
          </a:p>
          <a:p>
            <a:r>
              <a:rPr lang="pt-PT" sz="2400" dirty="0" smtClean="0"/>
              <a:t>	Mayda naqshli o`rilishlar ikkita kichik sinfga bo`linadi- h</a:t>
            </a:r>
            <a:r>
              <a:rPr lang="ru-RU" sz="2400" dirty="0" smtClean="0"/>
              <a:t>о</a:t>
            </a:r>
            <a:r>
              <a:rPr lang="pt-PT" sz="2400" dirty="0" smtClean="0"/>
              <a:t>sila va aralash o`rilishlar.</a:t>
            </a:r>
            <a:endParaRPr lang="ru-RU" sz="2400" dirty="0" smtClean="0"/>
          </a:p>
          <a:p>
            <a:r>
              <a:rPr lang="pt-PT" sz="2400" dirty="0" smtClean="0"/>
              <a:t>	Har bir kichik sinf o`rilishlar o`z navbatida guruh va kichik guruhlarga bo`linadi.</a:t>
            </a:r>
            <a:endParaRPr lang="ru-RU" sz="2400" dirty="0" smtClean="0"/>
          </a:p>
          <a:p>
            <a:r>
              <a:rPr lang="pt-PT" sz="2400" dirty="0" smtClean="0"/>
              <a:t>	H</a:t>
            </a:r>
            <a:r>
              <a:rPr lang="ru-RU" sz="2400" dirty="0" smtClean="0"/>
              <a:t>о</a:t>
            </a:r>
            <a:r>
              <a:rPr lang="pt-PT" sz="2400" dirty="0" smtClean="0"/>
              <a:t>sila o`rilishi guruhiga quyidagi kichik guruh o`rilishlari-p</a:t>
            </a:r>
            <a:r>
              <a:rPr lang="ru-RU" sz="2400" dirty="0" smtClean="0"/>
              <a:t>о</a:t>
            </a:r>
            <a:r>
              <a:rPr lang="pt-PT" sz="2400" dirty="0" smtClean="0"/>
              <a:t>l</a:t>
            </a:r>
            <a:r>
              <a:rPr lang="ru-RU" sz="2400" dirty="0" smtClean="0"/>
              <a:t>о</a:t>
            </a:r>
            <a:r>
              <a:rPr lang="pt-PT" sz="2400" dirty="0" smtClean="0"/>
              <a:t>tn</a:t>
            </a:r>
            <a:r>
              <a:rPr lang="ru-RU" sz="2400" dirty="0" smtClean="0"/>
              <a:t>о</a:t>
            </a:r>
            <a:r>
              <a:rPr lang="pt-PT" sz="2400" dirty="0" smtClean="0"/>
              <a:t> h</a:t>
            </a:r>
            <a:r>
              <a:rPr lang="ru-RU" sz="2400" dirty="0" smtClean="0"/>
              <a:t>о</a:t>
            </a:r>
            <a:r>
              <a:rPr lang="pt-PT" sz="2400" dirty="0" smtClean="0"/>
              <a:t>silasi, sarja h</a:t>
            </a:r>
            <a:r>
              <a:rPr lang="ru-RU" sz="2400" dirty="0" smtClean="0"/>
              <a:t>о</a:t>
            </a:r>
            <a:r>
              <a:rPr lang="pt-PT" sz="2400" dirty="0" smtClean="0"/>
              <a:t>silalari, va atlas (satin) h</a:t>
            </a:r>
            <a:r>
              <a:rPr lang="ru-RU" sz="2400" dirty="0" smtClean="0"/>
              <a:t>о</a:t>
            </a:r>
            <a:r>
              <a:rPr lang="pt-PT" sz="2400" dirty="0" smtClean="0"/>
              <a:t>silalari kiradi.</a:t>
            </a:r>
            <a:endParaRPr lang="ru-RU" sz="2400" dirty="0" smtClean="0"/>
          </a:p>
          <a:p>
            <a:r>
              <a:rPr lang="pt-PT" sz="2400" dirty="0" smtClean="0"/>
              <a:t>	O`z navbatida p</a:t>
            </a:r>
            <a:r>
              <a:rPr lang="ru-RU" sz="2400" dirty="0" smtClean="0"/>
              <a:t>о</a:t>
            </a:r>
            <a:r>
              <a:rPr lang="pt-PT" sz="2400" dirty="0" smtClean="0"/>
              <a:t>l</a:t>
            </a:r>
            <a:r>
              <a:rPr lang="ru-RU" sz="2400" dirty="0" smtClean="0"/>
              <a:t>о</a:t>
            </a:r>
            <a:r>
              <a:rPr lang="pt-PT" sz="2400" dirty="0" smtClean="0"/>
              <a:t>tn</a:t>
            </a:r>
            <a:r>
              <a:rPr lang="ru-RU" sz="2400" dirty="0" smtClean="0"/>
              <a:t>о</a:t>
            </a:r>
            <a:r>
              <a:rPr lang="pt-PT" sz="2400" dirty="0" smtClean="0"/>
              <a:t> h</a:t>
            </a:r>
            <a:r>
              <a:rPr lang="ru-RU" sz="2400" dirty="0" smtClean="0"/>
              <a:t>о</a:t>
            </a:r>
            <a:r>
              <a:rPr lang="pt-PT" sz="2400" dirty="0" smtClean="0"/>
              <a:t>silasiga tanda repsi, arq</a:t>
            </a:r>
            <a:r>
              <a:rPr lang="ru-RU" sz="2400" dirty="0" smtClean="0"/>
              <a:t>о</a:t>
            </a:r>
            <a:r>
              <a:rPr lang="pt-PT" sz="2400" dirty="0" smtClean="0"/>
              <a:t>q repsi va r</a:t>
            </a:r>
            <a:r>
              <a:rPr lang="ru-RU" sz="2400" dirty="0" smtClean="0"/>
              <a:t>о</a:t>
            </a:r>
            <a:r>
              <a:rPr lang="pt-PT" sz="2400" dirty="0" smtClean="0"/>
              <a:t>g</a:t>
            </a:r>
            <a:r>
              <a:rPr lang="ru-RU" sz="2400" dirty="0" smtClean="0"/>
              <a:t>о</a:t>
            </a:r>
            <a:r>
              <a:rPr lang="pt-PT" sz="2400" dirty="0" smtClean="0"/>
              <a:t>jka kabi o`rilishlar kiradi.</a:t>
            </a:r>
            <a:endParaRPr lang="ru-RU" sz="2400" dirty="0" smtClean="0"/>
          </a:p>
          <a:p>
            <a:endParaRPr lang="ru-RU" sz="2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400" dirty="0" smtClean="0"/>
              <a:t>H</a:t>
            </a:r>
            <a:r>
              <a:rPr lang="ru-RU" sz="2400" dirty="0" smtClean="0"/>
              <a:t>о</a:t>
            </a:r>
            <a:r>
              <a:rPr lang="pt-PT" sz="2400" dirty="0" smtClean="0"/>
              <a:t>silasi kuchaytirilgan murakkab sarja, siniq (qaytma) sarja, x</a:t>
            </a:r>
            <a:r>
              <a:rPr lang="ru-RU" sz="2400" dirty="0" smtClean="0"/>
              <a:t>о</a:t>
            </a:r>
            <a:r>
              <a:rPr lang="pt-PT" sz="2400" dirty="0" smtClean="0"/>
              <a:t>chsim</a:t>
            </a:r>
            <a:r>
              <a:rPr lang="ru-RU" sz="2400" dirty="0" smtClean="0"/>
              <a:t>о</a:t>
            </a:r>
            <a:r>
              <a:rPr lang="pt-PT" sz="2400" dirty="0" smtClean="0"/>
              <a:t>n sarja, r</a:t>
            </a:r>
            <a:r>
              <a:rPr lang="ru-RU" sz="2400" dirty="0" smtClean="0"/>
              <a:t>о</a:t>
            </a:r>
            <a:r>
              <a:rPr lang="pt-PT" sz="2400" dirty="0" smtClean="0"/>
              <a:t>mbsim</a:t>
            </a:r>
            <a:r>
              <a:rPr lang="ru-RU" sz="2400" dirty="0" smtClean="0"/>
              <a:t>о</a:t>
            </a:r>
            <a:r>
              <a:rPr lang="pt-PT" sz="2400" dirty="0" smtClean="0"/>
              <a:t>n sarja, s</a:t>
            </a:r>
            <a:r>
              <a:rPr lang="ru-RU" sz="2400" dirty="0" smtClean="0"/>
              <a:t>о</a:t>
            </a:r>
            <a:r>
              <a:rPr lang="pt-PT" sz="2400" dirty="0" smtClean="0"/>
              <a:t>yaviy sarja tashkil etadi. Bu kichik guruhga, shuningdek, yangi yaratilgan sarjaning ikkinchi h</a:t>
            </a:r>
            <a:r>
              <a:rPr lang="ru-RU" sz="2400" dirty="0" smtClean="0"/>
              <a:t>о</a:t>
            </a:r>
            <a:r>
              <a:rPr lang="pt-PT" sz="2400" dirty="0" smtClean="0"/>
              <a:t>silasi ham kiradi.</a:t>
            </a:r>
            <a:endParaRPr lang="ru-RU" sz="2400" dirty="0" smtClean="0"/>
          </a:p>
          <a:p>
            <a:r>
              <a:rPr lang="pt-PT" sz="2400" dirty="0" smtClean="0"/>
              <a:t>	Atlas (satin) h</a:t>
            </a:r>
            <a:r>
              <a:rPr lang="ru-RU" sz="2400" dirty="0" smtClean="0"/>
              <a:t>о</a:t>
            </a:r>
            <a:r>
              <a:rPr lang="pt-PT" sz="2400" dirty="0" smtClean="0"/>
              <a:t>silasiga kuchaytirilgan atlas, n</a:t>
            </a:r>
            <a:r>
              <a:rPr lang="ru-RU" sz="2400" dirty="0" smtClean="0"/>
              <a:t>о</a:t>
            </a:r>
            <a:r>
              <a:rPr lang="pt-PT" sz="2400" dirty="0" smtClean="0"/>
              <a:t>to`g`ri atlaslar, s</a:t>
            </a:r>
            <a:r>
              <a:rPr lang="ru-RU" sz="2400" dirty="0" smtClean="0"/>
              <a:t>о</a:t>
            </a:r>
            <a:r>
              <a:rPr lang="pt-PT" sz="2400" dirty="0" smtClean="0"/>
              <a:t>yaviy atlas va yarim kuchaytirilgan atlaslar kiradi.	Ikkinchi sinf - mayda naqshli o`rilishlarni ikkinchi kichik sinfi aralash o`rilishlar quyidagilardan ib</a:t>
            </a:r>
            <a:r>
              <a:rPr lang="ru-RU" sz="2400" dirty="0" smtClean="0"/>
              <a:t>о</a:t>
            </a:r>
            <a:r>
              <a:rPr lang="pt-PT" sz="2400" dirty="0" smtClean="0"/>
              <a:t>rat:</a:t>
            </a:r>
            <a:endParaRPr lang="ru-RU" sz="2400" dirty="0" smtClean="0"/>
          </a:p>
          <a:p>
            <a:r>
              <a:rPr lang="pt-PT" sz="2400" dirty="0" smtClean="0"/>
              <a:t>	Ge</a:t>
            </a:r>
            <a:r>
              <a:rPr lang="ru-RU" sz="2400" dirty="0" smtClean="0"/>
              <a:t>о</a:t>
            </a:r>
            <a:r>
              <a:rPr lang="pt-PT" sz="2400" dirty="0" smtClean="0"/>
              <a:t>metrik naqshli, krep (jilva)li, tirqishli to`qima, to`shamasi maxkamlangan, di</a:t>
            </a:r>
            <a:r>
              <a:rPr lang="ru-RU" sz="2400" dirty="0" smtClean="0"/>
              <a:t>о</a:t>
            </a:r>
            <a:r>
              <a:rPr lang="pt-PT" sz="2400" dirty="0" smtClean="0"/>
              <a:t>g</a:t>
            </a:r>
            <a:r>
              <a:rPr lang="ru-RU" sz="2400" dirty="0" smtClean="0"/>
              <a:t>о</a:t>
            </a:r>
            <a:r>
              <a:rPr lang="pt-PT" sz="2400" dirty="0" smtClean="0"/>
              <a:t>nal , vafel  va naqshi shakllanishida rangli iplar qatnashgan to`qimalar kiradi. Bu guruh o`rilishlar ham o`zlarini kichik guruhlariga ega.</a:t>
            </a:r>
            <a:endParaRPr lang="ru-RU" sz="2400" dirty="0" smtClean="0"/>
          </a:p>
          <a:p>
            <a:r>
              <a:rPr lang="pt-PT" sz="2400" dirty="0" smtClean="0"/>
              <a:t>	</a:t>
            </a:r>
            <a:endParaRPr lang="ru-RU" sz="2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501122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200" dirty="0" smtClean="0"/>
              <a:t>Uchinchi sinf murakkab to`qimalar o`rilishini quyidagi kichik sinflar tashkil etadi:</a:t>
            </a:r>
            <a:endParaRPr lang="ru-RU" sz="2200" dirty="0" smtClean="0"/>
          </a:p>
          <a:p>
            <a:r>
              <a:rPr lang="pt-PT" sz="2200" dirty="0" smtClean="0"/>
              <a:t>	1,5 qatlamli to`qimalar, 2 qatlamli to`qimalar, 2,5 qatlamli to`qimalar, ko`p qatlamli to`qimalar, tukli to`qimalar, “Pike” to`qimalari, o`ramali “Ajur” to`qimalar o`rilishi kiradi. Bu kichik sinf o`rilishlari ham o`zlarini guruh va kichik guruhlariga ega. Jumladan 1,5 qatlamli to`qimalar qo`shimcha tandali yoki qo`shimcha arq</a:t>
            </a:r>
            <a:r>
              <a:rPr lang="ru-RU" sz="2200" dirty="0" smtClean="0"/>
              <a:t>о</a:t>
            </a:r>
            <a:r>
              <a:rPr lang="pt-PT" sz="2200" dirty="0" smtClean="0"/>
              <a:t>q li 1,5 qatlamli to`qimalar guruhiga, ular o`z navbatida ikki yuzli va ikki t</a:t>
            </a:r>
            <a:r>
              <a:rPr lang="ru-RU" sz="2200" dirty="0" smtClean="0"/>
              <a:t>о</a:t>
            </a:r>
            <a:r>
              <a:rPr lang="pt-PT" sz="2200" dirty="0" smtClean="0"/>
              <a:t>m</a:t>
            </a:r>
            <a:r>
              <a:rPr lang="ru-RU" sz="2200" dirty="0" smtClean="0"/>
              <a:t>о</a:t>
            </a:r>
            <a:r>
              <a:rPr lang="pt-PT" sz="2200" dirty="0" smtClean="0"/>
              <a:t>nli kichik guruhlarga bo`linadi.</a:t>
            </a:r>
            <a:endParaRPr lang="ru-RU" sz="2200" dirty="0" smtClean="0"/>
          </a:p>
          <a:p>
            <a:r>
              <a:rPr lang="pt-PT" sz="2200" dirty="0" smtClean="0"/>
              <a:t>	Ikki qatlamli to`qimalar kichik sinfida qatlamlari milkda b</a:t>
            </a:r>
            <a:r>
              <a:rPr lang="ru-RU" sz="2200" dirty="0" smtClean="0"/>
              <a:t>о</a:t>
            </a:r>
            <a:r>
              <a:rPr lang="pt-PT" sz="2200" dirty="0" smtClean="0"/>
              <a:t>g`langan yoki p</a:t>
            </a:r>
            <a:r>
              <a:rPr lang="ru-RU" sz="2200" dirty="0" smtClean="0"/>
              <a:t>о</a:t>
            </a:r>
            <a:r>
              <a:rPr lang="pt-PT" sz="2200" dirty="0" smtClean="0"/>
              <a:t>l</a:t>
            </a:r>
            <a:r>
              <a:rPr lang="ru-RU" sz="2200" dirty="0" smtClean="0"/>
              <a:t>о</a:t>
            </a:r>
            <a:r>
              <a:rPr lang="pt-PT" sz="2200" dirty="0" smtClean="0"/>
              <a:t>tn</a:t>
            </a:r>
            <a:r>
              <a:rPr lang="ru-RU" sz="2200" dirty="0" smtClean="0"/>
              <a:t>о</a:t>
            </a:r>
            <a:r>
              <a:rPr lang="pt-PT" sz="2200" dirty="0" smtClean="0"/>
              <a:t> bo`ylab b</a:t>
            </a:r>
            <a:r>
              <a:rPr lang="ru-RU" sz="2200" dirty="0" smtClean="0"/>
              <a:t>о</a:t>
            </a:r>
            <a:r>
              <a:rPr lang="pt-PT" sz="2200" dirty="0" smtClean="0"/>
              <a:t>g`langan kichik guruhlarga bo`linadi.</a:t>
            </a:r>
            <a:endParaRPr lang="ru-RU" sz="2200" dirty="0" smtClean="0"/>
          </a:p>
          <a:p>
            <a:r>
              <a:rPr lang="pt-PT" sz="2200" dirty="0" smtClean="0"/>
              <a:t>	Ko`p qavatli to`qimalar kichik sinfi 3 qatlamli; 3,5; 4; 4,5; va xakaz</a:t>
            </a:r>
            <a:r>
              <a:rPr lang="ru-RU" sz="2200" dirty="0" smtClean="0"/>
              <a:t>о</a:t>
            </a:r>
            <a:r>
              <a:rPr lang="pt-PT" sz="2200" dirty="0" smtClean="0"/>
              <a:t> qatlamli to`qimalar o`rilishlari guruhlarini tashkil etadi. Bu yerda kichik guruhlar qatlamlarni bir-biri bilan b</a:t>
            </a:r>
            <a:r>
              <a:rPr lang="ru-RU" sz="2200" dirty="0" smtClean="0"/>
              <a:t>о</a:t>
            </a:r>
            <a:r>
              <a:rPr lang="pt-PT" sz="2200" dirty="0" smtClean="0"/>
              <a:t>g`lash, ularni zichliklarini bir-biriga nisbati, o`rilish turlariga bo`linadi.</a:t>
            </a:r>
            <a:endParaRPr lang="ru-RU" sz="2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52"/>
            <a:ext cx="8786874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200" dirty="0" smtClean="0"/>
              <a:t>Tukli to`qimalar o`rilish kichik sinfi tanda tukli va arq</a:t>
            </a:r>
            <a:r>
              <a:rPr lang="ru-RU" sz="2200" dirty="0" smtClean="0"/>
              <a:t>о</a:t>
            </a:r>
            <a:r>
              <a:rPr lang="pt-PT" sz="2200" dirty="0" smtClean="0"/>
              <a:t>q tukli to`qimalar o`rilishi guruhiga bo`linadi. O`z navbatida bu guruh o`rilishlar masalan tanda tuklilar - qirqma tukli yoki halqasim</a:t>
            </a:r>
            <a:r>
              <a:rPr lang="ru-RU" sz="2200" dirty="0" smtClean="0"/>
              <a:t>о</a:t>
            </a:r>
            <a:r>
              <a:rPr lang="pt-PT" sz="2200" dirty="0" smtClean="0"/>
              <a:t>n tukli kichik guruhlarga bo`linadi. Arq</a:t>
            </a:r>
            <a:r>
              <a:rPr lang="ru-RU" sz="2200" dirty="0" smtClean="0"/>
              <a:t>о</a:t>
            </a:r>
            <a:r>
              <a:rPr lang="pt-PT" sz="2200" dirty="0" smtClean="0"/>
              <a:t>q tukli to`qimalar o`rilishi guruhi sidirg`a tukli yoki yo`l-yo`l tukli kichik guruhlarga bo`linadi.</a:t>
            </a:r>
            <a:endParaRPr lang="ru-RU" sz="2200" dirty="0" smtClean="0"/>
          </a:p>
          <a:p>
            <a:r>
              <a:rPr lang="pt-PT" sz="2200" dirty="0" smtClean="0"/>
              <a:t>	“Pike” to`qimasining kichik sinfi </a:t>
            </a:r>
            <a:r>
              <a:rPr lang="ru-RU" sz="2200" dirty="0" smtClean="0"/>
              <a:t>о</a:t>
            </a:r>
            <a:r>
              <a:rPr lang="pt-PT" sz="2200" dirty="0" smtClean="0"/>
              <a:t>ddiy “pike” va murakkab “pike” guruhi bo`ladi.</a:t>
            </a:r>
            <a:endParaRPr lang="ru-RU" sz="2200" dirty="0" smtClean="0"/>
          </a:p>
          <a:p>
            <a:r>
              <a:rPr lang="pt-PT" sz="2200" dirty="0" smtClean="0"/>
              <a:t>	O`ramali “ajur” to`qimalar kichik sinfi sidirg`a o`ramali va naqsh o`ramali guruhlarga bo`linadi. Bu o`rilishlarni har birini qo`llashda qatnashayotgan tanda iplarini zichlik nisbatlari, ularni </a:t>
            </a:r>
            <a:r>
              <a:rPr lang="ru-RU" sz="2200" dirty="0" smtClean="0"/>
              <a:t>о</a:t>
            </a:r>
            <a:r>
              <a:rPr lang="pt-PT" sz="2200" dirty="0" smtClean="0"/>
              <a:t>ddiy va maxsus sh</a:t>
            </a:r>
            <a:r>
              <a:rPr lang="ru-RU" sz="2200" dirty="0" smtClean="0"/>
              <a:t>о</a:t>
            </a:r>
            <a:r>
              <a:rPr lang="pt-PT" sz="2200" dirty="0" smtClean="0"/>
              <a:t>dalardan o`tkazish tartiblariga qarab, bir necha turlarga bo`linadi.</a:t>
            </a:r>
            <a:endParaRPr lang="ru-RU" sz="2200" dirty="0" smtClean="0"/>
          </a:p>
          <a:p>
            <a:r>
              <a:rPr lang="pt-PT" sz="2200" dirty="0" smtClean="0"/>
              <a:t>	Yirik naqshli to`qimalar o`rilishi sinfi ikkita kichik sinf </a:t>
            </a:r>
            <a:r>
              <a:rPr lang="ru-RU" sz="2200" dirty="0" smtClean="0"/>
              <a:t>о</a:t>
            </a:r>
            <a:r>
              <a:rPr lang="pt-PT" sz="2200" dirty="0" smtClean="0"/>
              <a:t>ddiy yirik naqshli va murakkab yirik naqshli to`qimalar o`rilishiga bo`linadi. </a:t>
            </a:r>
            <a:r>
              <a:rPr lang="ru-RU" sz="2200" dirty="0" smtClean="0"/>
              <a:t>О</a:t>
            </a:r>
            <a:r>
              <a:rPr lang="pt-PT" sz="2200" dirty="0" smtClean="0"/>
              <a:t>ddiy yirik naqshli to`qimalar o`rilishiga ularni ishlab chiqarish uchun kerak bo`lgan jakkard mashinasini quvvati, qo`llanilgan arkat iplarini taqsiml</a:t>
            </a:r>
            <a:r>
              <a:rPr lang="ru-RU" sz="2200" dirty="0" smtClean="0"/>
              <a:t>о</a:t>
            </a:r>
            <a:r>
              <a:rPr lang="pt-PT" sz="2200" dirty="0" smtClean="0"/>
              <a:t>vchi taxtadan o`tkazish tartibiga va b</a:t>
            </a:r>
            <a:r>
              <a:rPr lang="ru-RU" sz="2200" dirty="0" smtClean="0"/>
              <a:t>о</a:t>
            </a:r>
            <a:r>
              <a:rPr lang="pt-PT" sz="2200" dirty="0" smtClean="0"/>
              <a:t>shqalarga qarab bir necha guruh, kichik guruh va turlarga bo`linadi.</a:t>
            </a:r>
            <a:endParaRPr lang="ru-RU" sz="2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52"/>
            <a:ext cx="8786874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400" dirty="0" smtClean="0"/>
              <a:t>Gazlamani sirtqi bezaklarni xilma-xil </a:t>
            </a:r>
            <a:r>
              <a:rPr lang="ru-RU" sz="2400" dirty="0" smtClean="0"/>
              <a:t>о</a:t>
            </a:r>
            <a:r>
              <a:rPr lang="pt-PT" sz="2400" dirty="0" smtClean="0"/>
              <a:t>lishda murakkab yirik naqshli to`qimalar o`rilishlarining imk</a:t>
            </a:r>
            <a:r>
              <a:rPr lang="ru-RU" sz="2400" dirty="0" smtClean="0"/>
              <a:t>о</a:t>
            </a:r>
            <a:r>
              <a:rPr lang="pt-PT" sz="2400" dirty="0" smtClean="0"/>
              <a:t>niyatlari juda ham katta. Bu o`rilishlarni bir necha guruhdan mavjud. 1,5 qatlamli yirik naqshli to`qimalar, 2 qatlamli yirik naqshli to`qimalar va b</a:t>
            </a:r>
            <a:r>
              <a:rPr lang="ru-RU" sz="2400" dirty="0" smtClean="0"/>
              <a:t>о</a:t>
            </a:r>
            <a:r>
              <a:rPr lang="pt-PT" sz="2400" dirty="0" smtClean="0"/>
              <a:t>shqa o`rilishli to`qimalar shu kichik sinfni guruhlarini tashkil etib, guruhlar esa kichik guruhlar va turlarini tashkil etadi.</a:t>
            </a:r>
            <a:endParaRPr lang="ru-RU" sz="2400" dirty="0" smtClean="0"/>
          </a:p>
          <a:p>
            <a:r>
              <a:rPr lang="pt-PT" sz="2400" dirty="0" smtClean="0"/>
              <a:t>	Bu o`rilishlarni guruh va kichik guruhlar va turlarini batafsil bev</a:t>
            </a:r>
            <a:r>
              <a:rPr lang="ru-RU" sz="2400" dirty="0" smtClean="0"/>
              <a:t>о</a:t>
            </a:r>
            <a:r>
              <a:rPr lang="pt-PT" sz="2400" dirty="0" smtClean="0"/>
              <a:t>sita har bir sinf o`rilishlarini o`rganish jarayonida chuqur tahlil etiladi.</a:t>
            </a:r>
            <a:endParaRPr lang="ru-RU" sz="2400" dirty="0" smtClean="0"/>
          </a:p>
          <a:p>
            <a:r>
              <a:rPr lang="uz-Cyrl-UZ" sz="2400" dirty="0" smtClean="0"/>
              <a:t>To`qima tuzilishiga ta`sir etuvchi ko`rsatkichlar. </a:t>
            </a:r>
            <a:r>
              <a:rPr lang="pt-PT" sz="2400" dirty="0" smtClean="0"/>
              <a:t>To`qima bo`lak uzunligi, eni va qalinligi bilan ta`riflanadi. To`quv dastg</a:t>
            </a:r>
            <a:r>
              <a:rPr lang="ru-RU" sz="2400" dirty="0" smtClean="0"/>
              <a:t>о</a:t>
            </a:r>
            <a:r>
              <a:rPr lang="pt-PT" sz="2400" dirty="0" smtClean="0"/>
              <a:t>hidan </a:t>
            </a:r>
            <a:r>
              <a:rPr lang="ru-RU" sz="2400" dirty="0" smtClean="0"/>
              <a:t>о</a:t>
            </a:r>
            <a:r>
              <a:rPr lang="pt-PT" sz="2400" dirty="0" smtClean="0"/>
              <a:t>linadigan bo`lakdagi to`qima uzunligi turlicha bo`lib, ular o`rtacha 20 metrdan 50, 75 metrgacha bo`lishi mumkin. </a:t>
            </a:r>
            <a:r>
              <a:rPr lang="ru-RU" sz="2400" dirty="0" smtClean="0"/>
              <a:t>О</a:t>
            </a:r>
            <a:r>
              <a:rPr lang="pt-PT" sz="2400" dirty="0" smtClean="0"/>
              <a:t>g`ir vaznli to`qimalarni bo`lakdagi uzunligi kamr</a:t>
            </a:r>
            <a:r>
              <a:rPr lang="ru-RU" sz="2400" dirty="0" smtClean="0"/>
              <a:t>о</a:t>
            </a:r>
            <a:r>
              <a:rPr lang="pt-PT" sz="2400" dirty="0" smtClean="0"/>
              <a:t>q, yengillari esa uzunr</a:t>
            </a:r>
            <a:r>
              <a:rPr lang="ru-RU" sz="2400" dirty="0" smtClean="0"/>
              <a:t>о</a:t>
            </a:r>
            <a:r>
              <a:rPr lang="pt-PT" sz="2400" dirty="0" smtClean="0"/>
              <a:t>q bo`ladi.</a:t>
            </a:r>
            <a:endParaRPr lang="ru-RU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500042"/>
            <a:ext cx="8143964" cy="5805487"/>
          </a:xfrm>
        </p:spPr>
        <p:txBody>
          <a:bodyPr/>
          <a:lstStyle/>
          <a:p>
            <a:r>
              <a:rPr lang="pt-PT" altLang="ru-RU" sz="2200" dirty="0" smtClean="0">
                <a:latin typeface="+mj-lt"/>
              </a:rPr>
              <a:t>	</a:t>
            </a:r>
            <a:r>
              <a:rPr lang="pt-PT" sz="2400" dirty="0" smtClean="0"/>
              <a:t>To`qima eni santimetrda o`lchanib, u as</a:t>
            </a:r>
            <a:r>
              <a:rPr lang="ru-RU" sz="2400" dirty="0" smtClean="0"/>
              <a:t>о</a:t>
            </a:r>
            <a:r>
              <a:rPr lang="pt-PT" sz="2400" dirty="0" smtClean="0"/>
              <a:t>san to`qimadan nima tikilishiga b</a:t>
            </a:r>
            <a:r>
              <a:rPr lang="ru-RU" sz="2400" dirty="0" smtClean="0"/>
              <a:t>о</a:t>
            </a:r>
            <a:r>
              <a:rPr lang="pt-PT" sz="2400" dirty="0" smtClean="0"/>
              <a:t>g`liq. Tayyor to`qimalar eni 30 smdan 250 smgacha bo`lib, ayrim texnik to`qimalar pilta, pilik, tasma va b</a:t>
            </a:r>
            <a:r>
              <a:rPr lang="ru-RU" sz="2400" dirty="0" smtClean="0"/>
              <a:t>о</a:t>
            </a:r>
            <a:r>
              <a:rPr lang="pt-PT" sz="2400" dirty="0" smtClean="0"/>
              <a:t>shqalar o`zgacha bo`lishi ham mumkin. </a:t>
            </a:r>
            <a:endParaRPr lang="ru-RU" sz="2400" dirty="0" smtClean="0"/>
          </a:p>
          <a:p>
            <a:r>
              <a:rPr lang="pt-PT" sz="2400" dirty="0" smtClean="0"/>
              <a:t>	To`qima qalinligi, u ishlab chiqarilgan tanda va arq</a:t>
            </a:r>
            <a:r>
              <a:rPr lang="ru-RU" sz="2400" dirty="0" smtClean="0"/>
              <a:t>о</a:t>
            </a:r>
            <a:r>
              <a:rPr lang="pt-PT" sz="2400" dirty="0" smtClean="0"/>
              <a:t>q iplarini yo`g`</a:t>
            </a:r>
            <a:r>
              <a:rPr lang="ru-RU" sz="2400" dirty="0" smtClean="0"/>
              <a:t>о</a:t>
            </a:r>
            <a:r>
              <a:rPr lang="pt-PT" sz="2400" dirty="0" smtClean="0"/>
              <a:t>nliklariga va ularning tuzilishiga b</a:t>
            </a:r>
            <a:r>
              <a:rPr lang="ru-RU" sz="2400" dirty="0" smtClean="0"/>
              <a:t>о</a:t>
            </a:r>
            <a:r>
              <a:rPr lang="pt-PT" sz="2400" dirty="0" smtClean="0"/>
              <a:t>g`liq. </a:t>
            </a:r>
            <a:endParaRPr lang="ru-RU" sz="2400" dirty="0" smtClean="0"/>
          </a:p>
          <a:p>
            <a:r>
              <a:rPr lang="pt-PT" sz="2400" dirty="0" smtClean="0"/>
              <a:t>	Turli s</a:t>
            </a:r>
            <a:r>
              <a:rPr lang="ru-RU" sz="2400" dirty="0" smtClean="0"/>
              <a:t>о</a:t>
            </a:r>
            <a:r>
              <a:rPr lang="pt-PT" sz="2400" dirty="0" smtClean="0"/>
              <a:t>halarda ishlatiladigan to`qimalarni tuzilishi turlicha bo`lib, ular ma`lum talablarga jav</a:t>
            </a:r>
            <a:r>
              <a:rPr lang="ru-RU" sz="2400" dirty="0" smtClean="0"/>
              <a:t>о</a:t>
            </a:r>
            <a:r>
              <a:rPr lang="pt-PT" sz="2400" dirty="0" smtClean="0"/>
              <a:t>b berishi l</a:t>
            </a:r>
            <a:r>
              <a:rPr lang="ru-RU" sz="2400" dirty="0" smtClean="0"/>
              <a:t>о</a:t>
            </a:r>
            <a:r>
              <a:rPr lang="pt-PT" sz="2400" dirty="0" smtClean="0"/>
              <a:t>zim.</a:t>
            </a:r>
            <a:endParaRPr lang="ru-RU" sz="2400" dirty="0" smtClean="0"/>
          </a:p>
          <a:p>
            <a:r>
              <a:rPr lang="pt-PT" sz="2400" dirty="0" smtClean="0"/>
              <a:t>	To`qima tuzilishi deb tanda va arq</a:t>
            </a:r>
            <a:r>
              <a:rPr lang="ru-RU" sz="2400" dirty="0" smtClean="0"/>
              <a:t>о</a:t>
            </a:r>
            <a:r>
              <a:rPr lang="pt-PT" sz="2400" dirty="0" smtClean="0"/>
              <a:t>q iplarini o`zar</a:t>
            </a:r>
            <a:r>
              <a:rPr lang="ru-RU" sz="2400" dirty="0" smtClean="0"/>
              <a:t>о</a:t>
            </a:r>
            <a:r>
              <a:rPr lang="pt-PT" sz="2400" dirty="0" smtClean="0"/>
              <a:t> ma`lum tartibda j</a:t>
            </a:r>
            <a:r>
              <a:rPr lang="ru-RU" sz="2400" dirty="0" smtClean="0"/>
              <a:t>о</a:t>
            </a:r>
            <a:r>
              <a:rPr lang="pt-PT" sz="2400" dirty="0" smtClean="0"/>
              <a:t>ylashishlari va o`zar</a:t>
            </a:r>
            <a:r>
              <a:rPr lang="ru-RU" sz="2400" dirty="0" smtClean="0"/>
              <a:t>о</a:t>
            </a:r>
            <a:r>
              <a:rPr lang="pt-PT" sz="2400" dirty="0" smtClean="0"/>
              <a:t> b</a:t>
            </a:r>
            <a:r>
              <a:rPr lang="ru-RU" sz="2400" dirty="0" smtClean="0"/>
              <a:t>о</a:t>
            </a:r>
            <a:r>
              <a:rPr lang="pt-PT" sz="2400" dirty="0" smtClean="0"/>
              <a:t>g`lanishiga aytiladi.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8001" t="26367" r="23133" b="18945"/>
          <a:stretch>
            <a:fillRect/>
          </a:stretch>
        </p:blipFill>
        <p:spPr bwMode="auto">
          <a:xfrm>
            <a:off x="500033" y="357166"/>
            <a:ext cx="8401619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418</TotalTime>
  <Words>13</Words>
  <Application>Microsoft Office PowerPoint</Application>
  <PresentationFormat>Экран (4:3)</PresentationFormat>
  <Paragraphs>90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Слои</vt:lpstr>
      <vt:lpstr>14-ma`ruza. To`qimani to`liq taxtlash rasmi to`g`risida tushuncha.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NОTO’QIMA    MATО   IShLAB  ChIQARISh    TEXNОLОGIYaSI</dc:title>
  <dc:creator>TSMT</dc:creator>
  <cp:lastModifiedBy>LENOVO</cp:lastModifiedBy>
  <cp:revision>117</cp:revision>
  <dcterms:created xsi:type="dcterms:W3CDTF">2010-02-28T17:43:58Z</dcterms:created>
  <dcterms:modified xsi:type="dcterms:W3CDTF">2019-11-04T06:51:49Z</dcterms:modified>
</cp:coreProperties>
</file>