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74869" y="908720"/>
            <a:ext cx="33942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40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7 – MA’RUZA</a:t>
            </a:r>
            <a:endParaRPr lang="ru-RU" sz="40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988840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i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Mavzu</a:t>
            </a:r>
            <a:r>
              <a:rPr lang="en-US" sz="36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:</a:t>
            </a:r>
            <a:r>
              <a:rPr lang="en-US" sz="36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bosh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chiziqlari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eng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katta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ogʻma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600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43808" y="3636313"/>
            <a:ext cx="34024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32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4440014"/>
            <a:ext cx="78488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b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bosh </a:t>
            </a:r>
            <a:r>
              <a:rPr lang="en-US" sz="3200" b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chiziqlari</a:t>
            </a:r>
            <a:r>
              <a:rPr lang="en-US" sz="3200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eng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katta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ogʻma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928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06788" y="260648"/>
            <a:ext cx="55304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2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1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bosh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chiziqlari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05362117"/>
              </p:ext>
            </p:extLst>
          </p:nvPr>
        </p:nvGraphicFramePr>
        <p:xfrm>
          <a:off x="251520" y="1107584"/>
          <a:ext cx="8568952" cy="1097280"/>
        </p:xfrm>
        <a:graphic>
          <a:graphicData uri="http://schemas.openxmlformats.org/drawingml/2006/table">
            <a:tbl>
              <a:tblPr firstRow="1" firstCol="1" bandRow="1"/>
              <a:tblGrid>
                <a:gridCol w="8568952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i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  </a:t>
                      </a:r>
                      <a:r>
                        <a:rPr lang="en-US" sz="2400" b="1" i="1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400" b="1" i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Tekislikda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yotuvchi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h(</a:t>
                      </a:r>
                      <a:r>
                        <a:rPr lang="en-US" sz="24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hʹ,h</a:t>
                      </a:r>
                      <a:r>
                        <a:rPr lang="en-US" sz="24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ʺ)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–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gorizontal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4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f(f ʹ,f ʺ) 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– frontal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va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p(</a:t>
                      </a:r>
                      <a:r>
                        <a:rPr lang="en-US" sz="24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pʹ,pʺ,p</a:t>
                      </a:r>
                      <a:r>
                        <a:rPr lang="en-US" sz="24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ʹʺ)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–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profil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chiziqlarga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tekislikning</a:t>
                      </a:r>
                      <a:r>
                        <a:rPr lang="en-US" sz="24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bosh </a:t>
                      </a:r>
                      <a:r>
                        <a:rPr lang="en-US" sz="24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chiziqlari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deyiladi</a:t>
                      </a:r>
                      <a:r>
                        <a:rPr lang="en-US" sz="24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23528" y="2507412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latin typeface="Times New Roman"/>
                <a:ea typeface="Calibri"/>
              </a:rPr>
              <a:t>Koʻp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hollarda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tekislikka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perpendikulyar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boʻlgan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toʻgʻri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latin typeface="Times New Roman"/>
                <a:ea typeface="Calibri"/>
              </a:rPr>
              <a:t>chiziq</a:t>
            </a:r>
            <a:r>
              <a:rPr lang="en-US" sz="2400" dirty="0" smtClean="0"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latin typeface="Times New Roman"/>
                <a:ea typeface="Calibri"/>
              </a:rPr>
              <a:t>yoki</a:t>
            </a:r>
            <a:r>
              <a:rPr lang="en-US" sz="2400" dirty="0" smtClean="0"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latin typeface="Times New Roman"/>
                <a:ea typeface="Calibri"/>
              </a:rPr>
              <a:t>tekislik</a:t>
            </a:r>
            <a:r>
              <a:rPr lang="en-US" sz="2400" dirty="0" smtClean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oʻtkazishga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toʻgʻri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keladi</a:t>
            </a:r>
            <a:r>
              <a:rPr lang="en-US" sz="2400" dirty="0">
                <a:latin typeface="Times New Roman"/>
                <a:ea typeface="Calibri"/>
              </a:rPr>
              <a:t>. </a:t>
            </a:r>
            <a:r>
              <a:rPr lang="en-US" sz="2400" dirty="0" err="1">
                <a:latin typeface="Times New Roman"/>
                <a:ea typeface="Calibri"/>
              </a:rPr>
              <a:t>Bunday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hollarda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tekislikning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</a:rPr>
              <a:t>h(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hʹ,h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</a:rPr>
              <a:t>ʺ) –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</a:rPr>
              <a:t>gorizontal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va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</a:rPr>
              <a:t>f (f ʹ,f ʺ) – frontal</a:t>
            </a:r>
            <a:r>
              <a:rPr lang="en-US" sz="2400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chiziqlariga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perpendikulyar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boʻlgan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toʻgʻri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chiziq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latin typeface="Times New Roman"/>
                <a:ea typeface="Calibri"/>
              </a:rPr>
              <a:t>yoki</a:t>
            </a:r>
            <a:r>
              <a:rPr lang="en-US" sz="2400" dirty="0" smtClean="0"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latin typeface="Times New Roman"/>
                <a:ea typeface="Calibri"/>
              </a:rPr>
              <a:t>tekislik</a:t>
            </a:r>
            <a:r>
              <a:rPr lang="en-US" sz="2400" dirty="0" smtClean="0">
                <a:latin typeface="Times New Roman"/>
                <a:ea typeface="Calibri"/>
              </a:rPr>
              <a:t> </a:t>
            </a:r>
            <a:r>
              <a:rPr lang="en-US" sz="2400" dirty="0" err="1" smtClean="0">
                <a:latin typeface="Times New Roman"/>
                <a:ea typeface="Calibri"/>
              </a:rPr>
              <a:t>oʻtkaziladi</a:t>
            </a:r>
            <a:r>
              <a:rPr lang="en-US" sz="2400" dirty="0">
                <a:latin typeface="Times New Roman"/>
                <a:ea typeface="Calibri"/>
              </a:rPr>
              <a:t>.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3472" y="4212377"/>
            <a:ext cx="82170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2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1.1.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h(</a:t>
            </a:r>
            <a:r>
              <a:rPr lang="en-US" sz="3200" b="1" i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hʹ,h</a:t>
            </a:r>
            <a:r>
              <a:rPr lang="en-US" sz="32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ʺ) –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ea typeface="Calibri"/>
              <a:cs typeface="Times New Roman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81565689"/>
              </p:ext>
            </p:extLst>
          </p:nvPr>
        </p:nvGraphicFramePr>
        <p:xfrm>
          <a:off x="251520" y="5068024"/>
          <a:ext cx="8712968" cy="1097280"/>
        </p:xfrm>
        <a:graphic>
          <a:graphicData uri="http://schemas.openxmlformats.org/drawingml/2006/table">
            <a:tbl>
              <a:tblPr firstRow="1" firstCol="1" bandRow="1"/>
              <a:tblGrid>
                <a:gridCol w="8712968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b="1" i="1" dirty="0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</a:t>
                      </a:r>
                      <a:r>
                        <a:rPr lang="en-US" sz="2400" b="1" i="1" dirty="0" err="1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400" b="1" i="1" dirty="0" smtClean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Agar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toʻgʻri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tegishli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boʻlib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hamda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parallel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boʻlsa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tekislikning</a:t>
                      </a:r>
                      <a:r>
                        <a:rPr lang="en-US" sz="2400" b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h(</a:t>
                      </a:r>
                      <a:r>
                        <a:rPr lang="en-US" sz="2400" b="1" i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hʹ,h</a:t>
                      </a:r>
                      <a:r>
                        <a:rPr lang="en-US" sz="2400" b="1" i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ʺ) – </a:t>
                      </a:r>
                      <a:r>
                        <a:rPr lang="en-US" sz="2400" b="1" i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gorizontal</a:t>
                      </a:r>
                      <a:r>
                        <a:rPr lang="en-US" sz="2400" b="1" i="1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chizigʻi</a:t>
                      </a:r>
                      <a:r>
                        <a:rPr lang="en-US" sz="2400" b="1" i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deyiladi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27616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4530" y="188640"/>
            <a:ext cx="8911966" cy="3054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07504" y="3419708"/>
            <a:ext cx="89289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h(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hʹ,h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ʺ)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–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quyidagi</a:t>
            </a:r>
            <a:r>
              <a:rPr lang="en-US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xususiyatlarga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ega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1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Прямоугольник 10"/>
              <p:cNvSpPr/>
              <p:nvPr/>
            </p:nvSpPr>
            <p:spPr>
              <a:xfrm>
                <a:off x="179512" y="3940021"/>
                <a:ext cx="8695942" cy="25853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h(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hʹ,h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ʺ)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H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h(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hʹ,h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ʺ)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∈</m:t>
                    </m:r>
                  </m:oMath>
                </a14:m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i="1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i="1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i="1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h(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hʹ,h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ʺ)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</m:oMath>
                </a14:m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i="1" dirty="0" smtClean="0">
                    <a:effectLst/>
                    <a:latin typeface="Times New Roman"/>
                    <a:ea typeface="Times New Roman"/>
                    <a:cs typeface="Times New Roman"/>
                  </a:rPr>
                  <a:t>H;</a:t>
                </a:r>
                <a:endParaRPr lang="ru-RU" sz="1400" dirty="0" smtClean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 startAt="2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h(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hʹ,h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ʺ)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hʺ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"∥ [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 startAt="3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h(</a:t>
                </a:r>
                <a:r>
                  <a:rPr lang="en-US" i="1" dirty="0" err="1">
                    <a:effectLst/>
                    <a:latin typeface="Times New Roman"/>
                    <a:ea typeface="Calibri"/>
                    <a:cs typeface="Times New Roman"/>
                  </a:rPr>
                  <a:t>hʹ,h</a:t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ʺ)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hʹ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dirty="0" smtClean="0">
                    <a:latin typeface="Times New Roman"/>
                    <a:ea typeface="Calibri"/>
                    <a:cs typeface="Times New Roman"/>
                  </a:rPr>
                  <a:t>.</a:t>
                </a:r>
              </a:p>
              <a:p>
                <a:pPr lvl="0" algn="just">
                  <a:spcAft>
                    <a:spcPts val="0"/>
                  </a:spcAft>
                </a:pP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h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.</m:t>
                    </m:r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3940021"/>
                <a:ext cx="8695942" cy="2585323"/>
              </a:xfrm>
              <a:prstGeom prst="rect">
                <a:avLst/>
              </a:prstGeom>
              <a:blipFill rotWithShape="1">
                <a:blip r:embed="rId3"/>
                <a:stretch>
                  <a:fillRect l="-420" t="-1179" r="-56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0378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89320" y="44624"/>
            <a:ext cx="5765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1.2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f (f ʹ,f ʺ) – frontal </a:t>
            </a:r>
            <a:r>
              <a:rPr lang="en-US" sz="24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27123868"/>
              </p:ext>
            </p:extLst>
          </p:nvPr>
        </p:nvGraphicFramePr>
        <p:xfrm>
          <a:off x="323528" y="548680"/>
          <a:ext cx="8568952" cy="1008112"/>
        </p:xfrm>
        <a:graphic>
          <a:graphicData uri="http://schemas.openxmlformats.org/drawingml/2006/table">
            <a:tbl>
              <a:tblPr firstRow="1" firstCol="1" bandRow="1"/>
              <a:tblGrid>
                <a:gridCol w="8568952"/>
              </a:tblGrid>
              <a:tr h="100811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</a:t>
                      </a:r>
                      <a:r>
                        <a:rPr lang="en-US" sz="2000" b="1" i="1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000" b="1" i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Agar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toʻgʻri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tegishli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boʻlib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hamda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V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parallel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boʻlsa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tekislikning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f (f ʹ,f ʺ) – frontal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chizigʻi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deyiladi</a:t>
                      </a:r>
                      <a:r>
                        <a:rPr lang="en-US" sz="20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8589351" cy="309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Прямоугольник 4"/>
              <p:cNvSpPr/>
              <p:nvPr/>
            </p:nvSpPr>
            <p:spPr>
              <a:xfrm>
                <a:off x="179512" y="4769868"/>
                <a:ext cx="8856984" cy="204350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dirty="0" smtClean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f (f ʹ,f ʺ)</a:t>
                </a:r>
                <a:r>
                  <a:rPr lang="en-US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 – frontal </a:t>
                </a:r>
                <a:r>
                  <a:rPr lang="en-US" dirty="0" err="1" smtClean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chizigʻi</a:t>
                </a:r>
                <a:r>
                  <a:rPr lang="en-US" sz="1400" dirty="0" smtClean="0">
                    <a:solidFill>
                      <a:srgbClr val="0000FF"/>
                    </a:solidFill>
                    <a:ea typeface="Calibri"/>
                    <a:cs typeface="Times New Roman"/>
                  </a:rPr>
                  <a:t/>
                </a:r>
                <a:r>
                  <a:rPr lang="en-US" dirty="0" err="1" smtClean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quyidagi</a:t>
                </a:r>
                <a:r>
                  <a:rPr lang="en-US" dirty="0" smtClean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xususiyatlarga</a:t>
                </a:r>
                <a:r>
                  <a:rPr lang="en-US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ega</a:t>
                </a:r>
                <a:r>
                  <a:rPr lang="en-US" dirty="0" smtClean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: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i="1" dirty="0">
                    <a:effectLst/>
                    <a:latin typeface="Times New Roman"/>
                    <a:ea typeface="Calibri"/>
                    <a:cs typeface="Times New Roman"/>
                  </a:rPr>
                  <a:t>f (f ʹ,f ʺ)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–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</a:t>
                </a:r>
                <a:r>
                  <a:rPr lang="en-US" sz="1400" dirty="0" smtClean="0"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")∈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𝑅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,  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 ∥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 smtClean="0">
                    <a:latin typeface="Times New Roman"/>
                    <a:ea typeface="Times New Roman"/>
                    <a:cs typeface="Times New Roman"/>
                  </a:rPr>
                  <a:t>,</a:t>
                </a:r>
                <a:r>
                  <a:rPr lang="en-US" sz="1400" dirty="0" smtClean="0"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  <m:d>
                      <m:dPr>
                        <m:begChr m:val="["/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𝑜𝑥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;</m:t>
                    </m:r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342900" indent="-342900" algn="just"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sz="1400" dirty="0"/>
                  <a:t/>
                </a:r>
                <a14:m>
                  <m:oMath xmlns:m="http://schemas.openxmlformats.org/officeDocument/2006/math">
                    <m:r>
                      <a:rPr lang="en-US" sz="1400" b="0" i="0" smtClean="0">
                        <a:latin typeface="Cambria Math"/>
                      </a:rPr>
                      <m:t>  </m:t>
                    </m:r>
                    <m:r>
                      <a:rPr lang="en-US" sz="1400" i="1">
                        <a:latin typeface="Cambria Math"/>
                      </a:rPr>
                      <m:t>𝑓</m:t>
                    </m:r>
                    <m:r>
                      <a:rPr lang="en-US" sz="1400" i="1">
                        <a:latin typeface="Cambria Math"/>
                      </a:rPr>
                      <m:t>"∥</m:t>
                    </m:r>
                    <m:sSub>
                      <m:sSubPr>
                        <m:ctrlPr>
                          <a:rPr lang="ru-RU" sz="14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400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sz="1400" i="1">
                            <a:latin typeface="Cambria Math"/>
                          </a:rPr>
                          <m:t>𝑉</m:t>
                        </m:r>
                      </m:sub>
                    </m:sSub>
                  </m:oMath>
                </a14:m>
                <a:endParaRPr lang="ru-RU" sz="1400" dirty="0"/>
              </a:p>
            </p:txBody>
          </p:sp>
        </mc:Choice>
        <mc:Fallback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4769868"/>
                <a:ext cx="8856984" cy="2043508"/>
              </a:xfrm>
              <a:prstGeom prst="rect">
                <a:avLst/>
              </a:prstGeom>
              <a:blipFill rotWithShape="1">
                <a:blip r:embed="rId3"/>
                <a:stretch>
                  <a:fillRect l="-413" t="-1786" r="-619" b="-357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54003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6632"/>
            <a:ext cx="4906541" cy="2540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924945"/>
            <a:ext cx="6175179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19672" y="21328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a)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732240" y="198884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b)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5949280"/>
            <a:ext cx="468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c)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884368" y="58052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6002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1639" y="404664"/>
            <a:ext cx="8020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2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eng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katta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ogʻma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chizigʻi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6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42829890"/>
              </p:ext>
            </p:extLst>
          </p:nvPr>
        </p:nvGraphicFramePr>
        <p:xfrm>
          <a:off x="179512" y="1484784"/>
          <a:ext cx="8712968" cy="1463040"/>
        </p:xfrm>
        <a:graphic>
          <a:graphicData uri="http://schemas.openxmlformats.org/drawingml/2006/table">
            <a:tbl>
              <a:tblPr firstRow="1" firstCol="1" bandRow="1"/>
              <a:tblGrid>
                <a:gridCol w="8712968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</a:t>
                      </a:r>
                      <a:r>
                        <a:rPr lang="en-US" sz="2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Tarif</a:t>
                      </a:r>
                      <a:r>
                        <a:rPr lang="en-US" sz="2400" b="1" i="1" dirty="0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Agar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toʻgʻri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tekislkka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tegishli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boʻlib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mazkur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tekislikning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bosh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chiziqlaridan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biriga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perpendikulyar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boʻlsa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toʻgʻri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tekislikning</a:t>
                      </a:r>
                      <a:r>
                        <a:rPr lang="en-US" sz="24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eng</a:t>
                      </a:r>
                      <a:r>
                        <a:rPr lang="en-US" sz="24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katta</a:t>
                      </a:r>
                      <a:r>
                        <a:rPr lang="en-US" sz="24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oʻgma</a:t>
                      </a:r>
                      <a:r>
                        <a:rPr lang="en-US" sz="24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chizigʻi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deb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yuritiladi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Прямоугольник 3"/>
              <p:cNvSpPr/>
              <p:nvPr/>
            </p:nvSpPr>
            <p:spPr>
              <a:xfrm>
                <a:off x="179512" y="3356992"/>
                <a:ext cx="8784976" cy="31393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49580" algn="just">
                  <a:spcAft>
                    <a:spcPts val="0"/>
                  </a:spcAft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Bizga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ma’lumki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umumiy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joylashgan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H,V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W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tekisliklarga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ogʻib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oʻtkir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burchaklar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burchaklarni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aniqlash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uchun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eng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katta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ogʻma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chizigʻidan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foydalanib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aniqlanadi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9 –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chizmada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izlari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kattaligi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AB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katta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ogʻma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chizigʻidir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Chunki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u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h(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hʹ,h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ʺ)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(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A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burchagini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10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chizmada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kattaligi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CD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katta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ogʻma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chizigʻidir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Chunki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u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f(f ʹ,f ʺ)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chizigʻiga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(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C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burchagini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3356992"/>
                <a:ext cx="8784976" cy="3139321"/>
              </a:xfrm>
              <a:prstGeom prst="rect">
                <a:avLst/>
              </a:prstGeom>
              <a:blipFill rotWithShape="1">
                <a:blip r:embed="rId2"/>
                <a:stretch>
                  <a:fillRect l="-555" t="-971" r="-555" b="-194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92176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1556792"/>
            <a:ext cx="8957473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6263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6632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1 – </a:t>
            </a:r>
            <a:r>
              <a:rPr lang="en-US" sz="2400" b="1" i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4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orqali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P(P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,P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V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tekislikni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H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ogʻish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burchak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kattaligi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ea typeface="Calibri"/>
                <a:cs typeface="Times New Roman"/>
              </a:rPr>
              <a:t>topilsin</a:t>
            </a:r>
            <a:r>
              <a:rPr lang="en-US" sz="2400" dirty="0" smtClean="0">
                <a:latin typeface="Times New Roman"/>
                <a:ea typeface="Calibri"/>
                <a:cs typeface="Times New Roman"/>
              </a:rPr>
              <a:t>.</a:t>
            </a:r>
            <a:endParaRPr lang="en-US" dirty="0" smtClean="0">
              <a:latin typeface="Times New Roman"/>
              <a:ea typeface="Calibri"/>
              <a:cs typeface="Times New Roman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22" r="53632"/>
          <a:stretch/>
        </p:blipFill>
        <p:spPr bwMode="auto">
          <a:xfrm>
            <a:off x="35495" y="2161844"/>
            <a:ext cx="4578069" cy="4075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4499992" y="2062003"/>
                <a:ext cx="4572000" cy="424731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 smtClean="0">
                    <a:latin typeface="Times New Roman"/>
                    <a:ea typeface="Calibri"/>
                    <a:cs typeface="Times New Roman"/>
                  </a:rPr>
                  <a:t>P(P</a:t>
                </a:r>
                <a:r>
                  <a:rPr lang="en-US" baseline="-25000" dirty="0" smtClean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 smtClean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tanlanadi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(11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chizma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Aʹ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AʹBʹ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[AB]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yetishmagan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AʺBʺ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usulidan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foydalanib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aniqlanadi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AʹBʹB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burchagini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>^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=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2062003"/>
                <a:ext cx="4572000" cy="4247317"/>
              </a:xfrm>
              <a:prstGeom prst="rect">
                <a:avLst/>
              </a:prstGeom>
              <a:blipFill rotWithShape="1">
                <a:blip r:embed="rId3"/>
                <a:stretch>
                  <a:fillRect l="-800" t="-717" r="-1200" b="-11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/>
          <p:cNvSpPr/>
          <p:nvPr/>
        </p:nvSpPr>
        <p:spPr>
          <a:xfrm>
            <a:off x="1691680" y="1259468"/>
            <a:ext cx="58368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Ushbu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quyidagi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yechiladi</a:t>
            </a:r>
            <a:r>
              <a:rPr lang="en-US" sz="24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2228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84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2 – </a:t>
            </a:r>
            <a:r>
              <a:rPr lang="en-US" sz="2400" b="1" i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4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orqali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P(P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,P</a:t>
            </a:r>
            <a:r>
              <a:rPr lang="en-US" sz="2400" baseline="-25000" dirty="0">
                <a:latin typeface="Times New Roman"/>
                <a:ea typeface="Calibri"/>
                <a:cs typeface="Times New Roman"/>
              </a:rPr>
              <a:t>V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tekislikni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V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ogʻish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burchak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kattaligi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ea typeface="Calibri"/>
                <a:cs typeface="Times New Roman"/>
              </a:rPr>
              <a:t>topilsin</a:t>
            </a:r>
            <a:r>
              <a:rPr lang="en-US" sz="2400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6577" y="1052736"/>
            <a:ext cx="51908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i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400" b="1" i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quyidagi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yechiladi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Прямоугольник 3"/>
              <p:cNvSpPr/>
              <p:nvPr/>
            </p:nvSpPr>
            <p:spPr>
              <a:xfrm>
                <a:off x="4536504" y="1845979"/>
                <a:ext cx="4572000" cy="424731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Cʺ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tanlanadi</a:t>
                </a:r>
                <a:r>
                  <a:rPr lang="en-US" dirty="0" smtClean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Cʺ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CʺDʺ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[CD]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yetishmagan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CʹDʹ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[CD]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usulidan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foydalanib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aniqlanadi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CʺDʺD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Cʺ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burchagini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: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) </a:t>
                </a:r>
                <a:r>
                  <a:rPr lang="en-US" i="1" dirty="0">
                    <a:effectLst/>
                    <a:latin typeface="Times New Roman"/>
                    <a:ea typeface="Times New Roman"/>
                  </a:rPr>
                  <a:t>^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V=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dirty="0"/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6504" y="1845979"/>
                <a:ext cx="4572000" cy="4247317"/>
              </a:xfrm>
              <a:prstGeom prst="rect">
                <a:avLst/>
              </a:prstGeom>
              <a:blipFill rotWithShape="1">
                <a:blip r:embed="rId2"/>
                <a:stretch>
                  <a:fillRect l="-800" t="-717" r="-1200" b="-11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655"/>
          <a:stretch/>
        </p:blipFill>
        <p:spPr bwMode="auto">
          <a:xfrm>
            <a:off x="35496" y="1916832"/>
            <a:ext cx="4536504" cy="4187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25267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16632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b="1" i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3 – </a:t>
            </a:r>
            <a:r>
              <a:rPr lang="en-US" sz="2400" b="1" i="1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misol</a:t>
            </a:r>
            <a:r>
              <a:rPr lang="en-US" sz="2400" b="1" i="1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.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Uchburchak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ABC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H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V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tekisliklarga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nisbatan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og‘ish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burchak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kattaliklari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latin typeface="Times New Roman"/>
                <a:ea typeface="Calibri"/>
                <a:cs typeface="Times New Roman"/>
              </a:rPr>
              <a:t>topilsin</a:t>
            </a:r>
            <a:r>
              <a:rPr lang="en-US" sz="2400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5167" y="1320109"/>
            <a:ext cx="8613666" cy="5349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021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99583" y="179348"/>
            <a:ext cx="45448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Ushbu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quyidagi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yechiladi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1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Прямоугольник 3"/>
              <p:cNvSpPr/>
              <p:nvPr/>
            </p:nvSpPr>
            <p:spPr>
              <a:xfrm>
                <a:off x="179512" y="620688"/>
                <a:ext cx="8856984" cy="25545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 C(C',C")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h(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h'h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chizig‘i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 14 –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chizmaga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qarang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!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Epyurning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proyeksiyasida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A"B"C"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C"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o‘qqa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qilib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h"(C"1")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gorizontalning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So‘ng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1'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nuqtaning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yetishmaydigan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aniqlanadi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Ushbu1'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A'B'C'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A'B'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tomonida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joylashadi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C'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1'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nuqtalar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tutashtiriladi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h'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belgilanadi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u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gorizontalning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deyiladi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"⊂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1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)∥</m:t>
                    </m:r>
                    <m:d>
                      <m:dPr>
                        <m:begChr m:val="["/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𝑜𝑥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′∈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′(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620688"/>
                <a:ext cx="8856984" cy="2554545"/>
              </a:xfrm>
              <a:prstGeom prst="rect">
                <a:avLst/>
              </a:prstGeom>
              <a:blipFill rotWithShape="1">
                <a:blip r:embed="rId2"/>
                <a:stretch>
                  <a:fillRect l="-413" t="-1193" r="-619" b="-262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Прямоугольник 4"/>
              <p:cNvSpPr/>
              <p:nvPr/>
            </p:nvSpPr>
            <p:spPr>
              <a:xfrm>
                <a:off x="35496" y="3405768"/>
                <a:ext cx="9036496" cy="28315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2"/>
                </a:pPr>
                <a:r>
                  <a:rPr lang="en-US" dirty="0" smtClean="0">
                    <a:latin typeface="Times New Roman"/>
                    <a:ea typeface="Calibri"/>
                    <a:cs typeface="Times New Roman"/>
                  </a:rPr>
                  <a:t>ABC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B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m(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m',m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h(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h',h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chiziqqa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qilib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smtClean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 smtClean="0">
                    <a:latin typeface="Times New Roman"/>
                    <a:ea typeface="Calibri"/>
                    <a:cs typeface="Times New Roman"/>
                  </a:rPr>
                  <a:t>chizib</a:t>
                </a:r>
                <a:r>
                  <a:rPr lang="en-US" dirty="0" smtClean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m(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m',m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eng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katta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qiyalik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chizig‘i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deyiladi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m(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m',m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h(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h',h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chiziqlar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D(D',D")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Natijada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[BD]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kesma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bo‘ladi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A'B'C'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h'(C'1')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m'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D"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h"(C"1")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B"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m"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𝐵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⊂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⊥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𝐶</m:t>
                              </m:r>
                            </m:e>
                            <m:sup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′</m:t>
                              </m:r>
                            </m:sup>
                          </m:sSup>
                          <m:sSup>
                            <m:sSupPr>
                              <m:ctrlPr>
                                <a:rPr lang="ru-RU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</m:t>
                              </m:r>
                            </m:e>
                            <m:sup>
                              <m:r>
                                <a:rPr lang="en-US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′</m:t>
                              </m:r>
                            </m:sup>
                          </m:sSup>
                        </m:e>
                      </m:d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;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∩</m:t>
                      </m:r>
                      <m:sSup>
                        <m:sSupPr>
                          <m:ctrlPr>
                            <a:rPr lang="ru-RU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</m:t>
                          </m:r>
                        </m:e>
                        <m:sup>
                          <m:r>
                            <a:rPr lang="en-US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𝐷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′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𝐷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"∈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h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1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)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"∪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𝐷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"=[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𝐷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"]∈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𝑚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96" y="3405768"/>
                <a:ext cx="9036496" cy="2831544"/>
              </a:xfrm>
              <a:prstGeom prst="rect">
                <a:avLst/>
              </a:prstGeom>
              <a:blipFill rotWithShape="1">
                <a:blip r:embed="rId3"/>
                <a:stretch>
                  <a:fillRect l="-472" t="-1078" r="-540" b="-237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62058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323528" y="1247849"/>
                <a:ext cx="8568952" cy="36933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3"/>
                </a:pP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[BD]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kesmaning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haqiqiy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uzunligi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usulidan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foydalanib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aniqlanadi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Natijada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DBB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D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og‘ish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(ABC) ^ H.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[B'D']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  1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katetiga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B'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>Δ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Z = (Z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D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-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B'D'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B'B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2–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katetni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he-IL" sz="1600" dirty="0">
                    <a:ea typeface="Times New Roman"/>
                    <a:cs typeface="Times New Roman"/>
                  </a:rPr>
                  <a:t>׀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B'B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he-IL" sz="1600" dirty="0">
                    <a:ea typeface="Times New Roman"/>
                    <a:cs typeface="Times New Roman"/>
                  </a:rPr>
                  <a:t>׀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=</a:t>
                </a:r>
                <a:r>
                  <a:rPr lang="en-US" sz="1100" dirty="0">
                    <a:effectLst/>
                    <a:latin typeface="Times New Roman"/>
                    <a:ea typeface="Times New Roman"/>
                    <a:cs typeface="Times New Roman"/>
                  </a:rPr>
                  <a:t>Δ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Z=Z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D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-Z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he-IL" sz="1600" dirty="0">
                    <a:ea typeface="Times New Roman"/>
                    <a:cs typeface="Times New Roman"/>
                  </a:rPr>
                  <a:t>׀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B'B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he-IL" sz="1600" dirty="0">
                    <a:ea typeface="Times New Roman"/>
                    <a:cs typeface="Times New Roman"/>
                  </a:rPr>
                  <a:t>׀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⊥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[B'D]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D']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D'B'B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gipotenuzasini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(ABC) ^ H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𝐷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′=∠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(ABC) ^ H;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247849"/>
                <a:ext cx="8568952" cy="3693319"/>
              </a:xfrm>
              <a:prstGeom prst="rect">
                <a:avLst/>
              </a:prstGeom>
              <a:blipFill rotWithShape="1">
                <a:blip r:embed="rId2"/>
                <a:stretch>
                  <a:fillRect l="-427" t="-825" r="-640" b="-148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28380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404664"/>
                <a:ext cx="8712968" cy="17543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4"/>
                </a:pP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ning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 C(Cʹ,Cʺ)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uchi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f(f ',f ")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C'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o‘qqa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 '(C'2')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So‘ng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2"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yetishmaydigan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aniqlanadi.Ushbu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A"B" da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C"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2"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 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u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deyiladi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𝐶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⊂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ru-RU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𝐶</m:t>
                            </m:r>
                          </m:e>
                          <m:sup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′</m:t>
                            </m:r>
                          </m:sup>
                        </m:sSup>
                        <m:sSup>
                          <m:sSupPr>
                            <m:ctrlPr>
                              <a:rPr lang="ru-RU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</m:t>
                            </m:r>
                          </m:e>
                          <m:sup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′</m:t>
                            </m:r>
                          </m:sup>
                        </m:sSup>
                      </m:e>
                    </m:d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  <m:d>
                      <m:dPr>
                        <m:begChr m:val="["/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𝑜𝑥</m:t>
                        </m:r>
                      </m:e>
                    </m:d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;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"⊂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𝐶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"1")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404664"/>
                <a:ext cx="8712968" cy="1754326"/>
              </a:xfrm>
              <a:prstGeom prst="rect">
                <a:avLst/>
              </a:prstGeom>
              <a:blipFill rotWithShape="1">
                <a:blip r:embed="rId2"/>
                <a:stretch>
                  <a:fillRect l="-420" t="-1736" r="-559" b="-41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107504" y="2543993"/>
                <a:ext cx="8856984" cy="36933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5"/>
                </a:pP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ABC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n(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n',n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f (f ',f 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chiziqqa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qilib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n(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n',n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eng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kata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qiyalik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chizig‘i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bo‘lib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uchburchakni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𝛽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</m:oMath>
                </a14:m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og‘ish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burchagini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aniqlab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beradi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n(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n',n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")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 (f ',f ")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E(E',E")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[AE]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⊂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𝑛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𝑛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′,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")∈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𝐴𝐵𝐶</m:t>
                    </m:r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𝑛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𝑛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𝑛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")∩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′,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")=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𝐸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𝐸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𝐸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[AE]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</m:t>
                    </m:r>
                  </m:oMath>
                </a14:m>
                <a:r>
                  <a:rPr lang="en-US" i="1" dirty="0">
                    <a:effectLst/>
                    <a:latin typeface="Times New Roman"/>
                    <a:ea typeface="Times New Roman"/>
                    <a:cs typeface="Times New Roman"/>
                  </a:rPr>
                  <a:t>m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A"B"C"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f(f ',f ")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"⊂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" ⊥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𝑓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"(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𝐶</m:t>
                      </m:r>
                      <m:r>
                        <a:rPr lang="en-US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"2")</m:t>
                      </m:r>
                    </m:oMath>
                  </m:oMathPara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indent="449580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n"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 "(C",C')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E"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"∩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" 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𝐸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E'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 '(C',2')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 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49580" algn="just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E'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∈ 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f '(C'2') A'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E'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n'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r>
                  <a:rPr lang="en-US" dirty="0" smtClean="0">
                    <a:effectLst/>
                    <a:latin typeface="Times New Roman"/>
                    <a:ea typeface="Times New Roman"/>
                  </a:rPr>
                  <a:t>                                                         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'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∪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E' = [A'E']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 n';</a:t>
                </a:r>
                <a:endParaRPr lang="ru-RU" dirty="0"/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2543993"/>
                <a:ext cx="8856984" cy="3693319"/>
              </a:xfrm>
              <a:prstGeom prst="rect">
                <a:avLst/>
              </a:prstGeom>
              <a:blipFill rotWithShape="1">
                <a:blip r:embed="rId3"/>
                <a:stretch>
                  <a:fillRect l="-482" t="-825" r="-551" b="-148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64382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467544" y="1585243"/>
                <a:ext cx="8208912" cy="29238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6"/>
                </a:pP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[AE]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kesmsning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haqiqiy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uzunligi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usulidan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foydalanib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aniqlanadi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Natijada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, EAA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E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og‘ish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=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(ABC) ^ V. </a:t>
                </a:r>
                <a:r>
                  <a:rPr lang="en-US" sz="1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[A"E"]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1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katetiga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A"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050" dirty="0">
                    <a:effectLst/>
                    <a:latin typeface="Times New Roman"/>
                    <a:ea typeface="Times New Roman"/>
                    <a:cs typeface="Times New Roman"/>
                  </a:rPr>
                  <a:t>Δ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= (Y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C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 - Y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bo‘lgan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A"E"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A"A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he-IL" sz="1600" dirty="0">
                    <a:ea typeface="Times New Roman"/>
                    <a:cs typeface="Times New Roman"/>
                  </a:rPr>
                  <a:t>׀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A"A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he-IL" sz="1600" dirty="0">
                    <a:ea typeface="Times New Roman"/>
                    <a:cs typeface="Times New Roman"/>
                  </a:rPr>
                  <a:t>׀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2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katetni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he-IL" sz="1600" dirty="0">
                    <a:ea typeface="Times New Roman"/>
                    <a:cs typeface="Times New Roman"/>
                  </a:rPr>
                  <a:t>׀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A"A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|</a:t>
                </a:r>
                <a:r>
                  <a:rPr lang="he-IL" sz="1600" dirty="0">
                    <a:ea typeface="Times New Roman"/>
                    <a:cs typeface="Times New Roman"/>
                  </a:rPr>
                  <a:t> =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Δ</a:t>
                </a:r>
                <a:r>
                  <a:rPr lang="he-IL" sz="1600" dirty="0">
                    <a:ea typeface="Times New Roman"/>
                    <a:cs typeface="Times New Roman"/>
                  </a:rPr>
                  <a:t>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=Y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C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– 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|A"A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|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[A"E"] 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E"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|A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E"|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E"A"A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to‘g‘ri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gipotenuzasini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E"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(ABC) ^ V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𝐸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= (ABC) ^ V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1585243"/>
                <a:ext cx="8208912" cy="2923877"/>
              </a:xfrm>
              <a:prstGeom prst="rect">
                <a:avLst/>
              </a:prstGeom>
              <a:blipFill rotWithShape="1">
                <a:blip r:embed="rId2"/>
                <a:stretch>
                  <a:fillRect l="-520" t="-1042" r="-594" b="-208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50107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70011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E’tiboringiz</a:t>
            </a:r>
            <a:r>
              <a:rPr lang="en-US" sz="4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rahmat</a:t>
            </a:r>
            <a:endParaRPr lang="ru-RU" sz="4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903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247</TotalTime>
  <Words>342</Words>
  <Application>Microsoft Office PowerPoint</Application>
  <PresentationFormat>Экран (4:3)</PresentationFormat>
  <Paragraphs>37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LENOVO</cp:lastModifiedBy>
  <cp:revision>24</cp:revision>
  <dcterms:created xsi:type="dcterms:W3CDTF">2015-04-26T13:48:15Z</dcterms:created>
  <dcterms:modified xsi:type="dcterms:W3CDTF">2019-11-07T05:36:31Z</dcterms:modified>
</cp:coreProperties>
</file>