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07.11.2019</a:t>
            </a:fld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07.11.2019</a:t>
            </a:fld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07.11.2019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Содержимое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Содержимое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07.11.2019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Содержимое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07.11.2019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07.11.2019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07.11.2019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992917"/>
            <a:ext cx="8424936" cy="452431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sz="3600" b="1" dirty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8 – MA’RUZA</a:t>
            </a:r>
            <a:endParaRPr lang="ru-RU" sz="3600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n-US" dirty="0">
                <a:latin typeface="Times New Roman"/>
                <a:ea typeface="Calibri"/>
                <a:cs typeface="Times New Roman"/>
              </a:rPr>
              <a:t> </a:t>
            </a:r>
            <a:endParaRPr lang="ru-RU" sz="1400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n-US" sz="3200" b="1" i="1" dirty="0" err="1">
                <a:solidFill>
                  <a:srgbClr val="7030A0"/>
                </a:solidFill>
                <a:latin typeface="Times New Roman"/>
                <a:ea typeface="Calibri"/>
                <a:cs typeface="Times New Roman"/>
              </a:rPr>
              <a:t>Mavzu</a:t>
            </a:r>
            <a:r>
              <a:rPr lang="en-US" sz="3200" b="1" i="1" dirty="0">
                <a:solidFill>
                  <a:srgbClr val="7030A0"/>
                </a:solidFill>
                <a:latin typeface="Times New Roman"/>
                <a:ea typeface="Calibri"/>
                <a:cs typeface="Times New Roman"/>
              </a:rPr>
              <a:t>:</a:t>
            </a:r>
            <a:r>
              <a:rPr lang="en-US" sz="3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Tekislikning</a:t>
            </a:r>
            <a:r>
              <a:rPr lang="en-US" sz="32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izlari</a:t>
            </a:r>
            <a:r>
              <a:rPr lang="en-US" sz="32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. </a:t>
            </a:r>
            <a:r>
              <a:rPr lang="en-US" sz="32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Toʻgʻri</a:t>
            </a:r>
            <a:r>
              <a:rPr lang="en-US" sz="32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chiziqni</a:t>
            </a:r>
            <a:r>
              <a:rPr lang="en-US" sz="32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xususiy</a:t>
            </a:r>
            <a:r>
              <a:rPr lang="en-US" sz="32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vaziyatdagi</a:t>
            </a:r>
            <a:r>
              <a:rPr lang="en-US" sz="32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tekislik</a:t>
            </a:r>
            <a:r>
              <a:rPr lang="en-US" sz="32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bilan</a:t>
            </a:r>
            <a:r>
              <a:rPr lang="en-US" sz="32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kesishgan</a:t>
            </a:r>
            <a:r>
              <a:rPr lang="en-US" sz="32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nuqtasi</a:t>
            </a:r>
            <a:r>
              <a:rPr lang="en-US" sz="32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.</a:t>
            </a:r>
            <a:endParaRPr lang="ru-RU" sz="3200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n-US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 </a:t>
            </a:r>
            <a:endParaRPr lang="ru-RU" sz="1400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n-US" sz="24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Mashgʻulot</a:t>
            </a:r>
            <a:r>
              <a:rPr lang="en-US" sz="24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rejasi</a:t>
            </a:r>
            <a:r>
              <a:rPr lang="en-US" sz="24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:</a:t>
            </a:r>
            <a:endParaRPr lang="ru-RU" sz="2400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n-US" sz="24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 </a:t>
            </a:r>
            <a:endParaRPr lang="ru-RU" sz="2400" dirty="0">
              <a:ea typeface="Calibri"/>
              <a:cs typeface="Times New Roman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arenR"/>
            </a:pPr>
            <a:r>
              <a:rPr lang="en-US" sz="2400" b="1" dirty="0" smtClean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b="1" dirty="0" err="1" smtClean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Tekislikning</a:t>
            </a:r>
            <a:r>
              <a:rPr lang="en-US" sz="2400" b="1" dirty="0" smtClean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izlarini</a:t>
            </a:r>
            <a:r>
              <a:rPr lang="en-US" sz="24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chizish</a:t>
            </a:r>
            <a:r>
              <a:rPr lang="en-US" sz="24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;</a:t>
            </a:r>
            <a:endParaRPr lang="ru-RU" sz="2400" dirty="0">
              <a:ea typeface="Calibri"/>
              <a:cs typeface="Times New Roman"/>
            </a:endParaRPr>
          </a:p>
          <a:p>
            <a:pPr marL="457200" indent="-457200">
              <a:buFont typeface="+mj-lt"/>
              <a:buAutoNum type="arabicParenR" startAt="2"/>
            </a:pPr>
            <a:r>
              <a:rPr lang="en-US" sz="2400" b="1" dirty="0" err="1">
                <a:solidFill>
                  <a:srgbClr val="0000FF"/>
                </a:solidFill>
                <a:latin typeface="Times New Roman"/>
                <a:ea typeface="Calibri"/>
              </a:rPr>
              <a:t>Toʻgʻri</a:t>
            </a:r>
            <a:r>
              <a:rPr lang="en-US" sz="2400" b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en-US" sz="2400" b="1" dirty="0" err="1">
                <a:solidFill>
                  <a:srgbClr val="0000FF"/>
                </a:solidFill>
                <a:latin typeface="Times New Roman"/>
                <a:ea typeface="Calibri"/>
              </a:rPr>
              <a:t>chiziqni</a:t>
            </a:r>
            <a:r>
              <a:rPr lang="en-US" sz="2400" b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en-US" sz="2400" b="1" dirty="0" err="1">
                <a:solidFill>
                  <a:srgbClr val="0000FF"/>
                </a:solidFill>
                <a:latin typeface="Times New Roman"/>
                <a:ea typeface="Calibri"/>
              </a:rPr>
              <a:t>xususiy</a:t>
            </a:r>
            <a:r>
              <a:rPr lang="en-US" sz="2400" b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en-US" sz="2400" b="1" dirty="0" err="1">
                <a:solidFill>
                  <a:srgbClr val="0000FF"/>
                </a:solidFill>
                <a:latin typeface="Times New Roman"/>
                <a:ea typeface="Calibri"/>
              </a:rPr>
              <a:t>vaziyatdagi</a:t>
            </a:r>
            <a:r>
              <a:rPr lang="en-US" sz="2400" b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en-US" sz="2400" b="1" dirty="0" err="1">
                <a:solidFill>
                  <a:srgbClr val="0000FF"/>
                </a:solidFill>
                <a:latin typeface="Times New Roman"/>
                <a:ea typeface="Calibri"/>
              </a:rPr>
              <a:t>tekislik</a:t>
            </a:r>
            <a:r>
              <a:rPr lang="en-US" sz="2400" b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en-US" sz="2400" b="1" dirty="0" err="1">
                <a:solidFill>
                  <a:srgbClr val="0000FF"/>
                </a:solidFill>
                <a:latin typeface="Times New Roman"/>
                <a:ea typeface="Calibri"/>
              </a:rPr>
              <a:t>bilan</a:t>
            </a:r>
            <a:r>
              <a:rPr lang="en-US" sz="2400" b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en-US" sz="2400" b="1" dirty="0" err="1">
                <a:solidFill>
                  <a:srgbClr val="0000FF"/>
                </a:solidFill>
                <a:latin typeface="Times New Roman"/>
                <a:ea typeface="Calibri"/>
              </a:rPr>
              <a:t>kesishgan</a:t>
            </a:r>
            <a:r>
              <a:rPr lang="en-US" sz="2400" b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en-US" sz="2400" b="1" dirty="0" err="1">
                <a:solidFill>
                  <a:srgbClr val="0000FF"/>
                </a:solidFill>
                <a:latin typeface="Times New Roman"/>
                <a:ea typeface="Calibri"/>
              </a:rPr>
              <a:t>nuqtasini</a:t>
            </a:r>
            <a:r>
              <a:rPr lang="en-US" sz="2400" b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en-US" sz="2400" b="1" dirty="0" err="1">
                <a:solidFill>
                  <a:srgbClr val="0000FF"/>
                </a:solidFill>
                <a:latin typeface="Times New Roman"/>
                <a:ea typeface="Calibri"/>
              </a:rPr>
              <a:t>chizish</a:t>
            </a:r>
            <a:r>
              <a:rPr lang="en-US" sz="2400" b="1" dirty="0">
                <a:solidFill>
                  <a:srgbClr val="0000FF"/>
                </a:solidFill>
                <a:latin typeface="Times New Roman"/>
                <a:ea typeface="Calibri"/>
              </a:rPr>
              <a:t>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xmlns="" val="3432950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95736" y="260648"/>
            <a:ext cx="460312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sz="36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8.1. </a:t>
            </a:r>
            <a:r>
              <a:rPr lang="en-US" sz="36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Tekislikning</a:t>
            </a:r>
            <a:r>
              <a:rPr lang="en-US" sz="36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izlari</a:t>
            </a:r>
            <a:r>
              <a:rPr lang="en-US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.</a:t>
            </a:r>
            <a:endParaRPr lang="ru-RU" sz="1400" dirty="0">
              <a:ea typeface="Calibri"/>
              <a:cs typeface="Times New Roman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79512" y="1076543"/>
            <a:ext cx="871296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dirty="0" err="1">
                <a:latin typeface="Times New Roman"/>
                <a:ea typeface="Calibri"/>
              </a:rPr>
              <a:t>Bizga</a:t>
            </a:r>
            <a:r>
              <a:rPr lang="en-US" sz="2800" dirty="0">
                <a:latin typeface="Times New Roman"/>
                <a:ea typeface="Calibri"/>
              </a:rPr>
              <a:t> </a:t>
            </a:r>
            <a:r>
              <a:rPr lang="en-US" sz="2800" dirty="0" err="1">
                <a:latin typeface="Times New Roman"/>
                <a:ea typeface="Calibri"/>
              </a:rPr>
              <a:t>ma’lumki</a:t>
            </a:r>
            <a:r>
              <a:rPr lang="en-US" sz="2800" dirty="0">
                <a:latin typeface="Times New Roman"/>
                <a:ea typeface="Calibri"/>
              </a:rPr>
              <a:t> </a:t>
            </a:r>
            <a:r>
              <a:rPr lang="en-US" sz="2800" dirty="0" err="1">
                <a:latin typeface="Times New Roman"/>
                <a:ea typeface="Calibri"/>
              </a:rPr>
              <a:t>chizmalarda</a:t>
            </a:r>
            <a:r>
              <a:rPr lang="en-US" sz="2800" dirty="0">
                <a:latin typeface="Times New Roman"/>
                <a:ea typeface="Calibri"/>
              </a:rPr>
              <a:t> </a:t>
            </a:r>
            <a:r>
              <a:rPr lang="en-US" sz="2800" dirty="0" err="1">
                <a:latin typeface="Times New Roman"/>
                <a:ea typeface="Calibri"/>
              </a:rPr>
              <a:t>tekisliklar</a:t>
            </a:r>
            <a:r>
              <a:rPr lang="en-US" sz="2800" dirty="0">
                <a:latin typeface="Times New Roman"/>
                <a:ea typeface="Calibri"/>
              </a:rPr>
              <a:t> </a:t>
            </a:r>
            <a:r>
              <a:rPr lang="en-US" sz="2800" dirty="0" err="1">
                <a:latin typeface="Times New Roman"/>
                <a:ea typeface="Calibri"/>
              </a:rPr>
              <a:t>izlari</a:t>
            </a:r>
            <a:r>
              <a:rPr lang="en-US" sz="2800" dirty="0">
                <a:latin typeface="Times New Roman"/>
                <a:ea typeface="Calibri"/>
              </a:rPr>
              <a:t> </a:t>
            </a:r>
            <a:r>
              <a:rPr lang="en-US" sz="2800" dirty="0" err="1">
                <a:latin typeface="Times New Roman"/>
                <a:ea typeface="Calibri"/>
              </a:rPr>
              <a:t>orqali</a:t>
            </a:r>
            <a:r>
              <a:rPr lang="en-US" sz="2800" dirty="0">
                <a:latin typeface="Times New Roman"/>
                <a:ea typeface="Calibri"/>
              </a:rPr>
              <a:t> ham </a:t>
            </a:r>
            <a:r>
              <a:rPr lang="en-US" sz="2800" dirty="0" err="1">
                <a:latin typeface="Times New Roman"/>
                <a:ea typeface="Calibri"/>
              </a:rPr>
              <a:t>beriladi</a:t>
            </a:r>
            <a:r>
              <a:rPr lang="en-US" sz="2800" dirty="0">
                <a:latin typeface="Times New Roman"/>
                <a:ea typeface="Calibri"/>
              </a:rPr>
              <a:t>. </a:t>
            </a:r>
            <a:r>
              <a:rPr lang="en-US" sz="2800" dirty="0" err="1">
                <a:latin typeface="Times New Roman"/>
                <a:ea typeface="Calibri"/>
              </a:rPr>
              <a:t>Ayrim</a:t>
            </a:r>
            <a:r>
              <a:rPr lang="en-US" sz="2800" dirty="0">
                <a:latin typeface="Times New Roman"/>
                <a:ea typeface="Calibri"/>
              </a:rPr>
              <a:t> </a:t>
            </a:r>
            <a:r>
              <a:rPr lang="en-US" sz="2800" dirty="0" err="1">
                <a:latin typeface="Times New Roman"/>
                <a:ea typeface="Calibri"/>
              </a:rPr>
              <a:t>masalalarni</a:t>
            </a:r>
            <a:r>
              <a:rPr lang="en-US" sz="2800" dirty="0">
                <a:latin typeface="Times New Roman"/>
                <a:ea typeface="Calibri"/>
              </a:rPr>
              <a:t> </a:t>
            </a:r>
            <a:r>
              <a:rPr lang="en-US" sz="2800" dirty="0" err="1">
                <a:latin typeface="Times New Roman"/>
                <a:ea typeface="Calibri"/>
              </a:rPr>
              <a:t>yechish</a:t>
            </a:r>
            <a:r>
              <a:rPr lang="en-US" sz="2800" dirty="0">
                <a:latin typeface="Times New Roman"/>
                <a:ea typeface="Calibri"/>
              </a:rPr>
              <a:t> </a:t>
            </a:r>
            <a:r>
              <a:rPr lang="en-US" sz="2800" dirty="0" err="1">
                <a:latin typeface="Times New Roman"/>
                <a:ea typeface="Calibri"/>
              </a:rPr>
              <a:t>jarayonida</a:t>
            </a:r>
            <a:r>
              <a:rPr lang="en-US" sz="2800" dirty="0">
                <a:latin typeface="Times New Roman"/>
                <a:ea typeface="Calibri"/>
              </a:rPr>
              <a:t> </a:t>
            </a:r>
            <a:r>
              <a:rPr lang="en-US" sz="2800" dirty="0" err="1">
                <a:latin typeface="Times New Roman"/>
                <a:ea typeface="Calibri"/>
              </a:rPr>
              <a:t>masalan</a:t>
            </a:r>
            <a:r>
              <a:rPr lang="en-US" sz="2800" dirty="0">
                <a:latin typeface="Times New Roman"/>
                <a:ea typeface="Calibri"/>
              </a:rPr>
              <a:t>, </a:t>
            </a:r>
            <a:r>
              <a:rPr lang="en-US" sz="2800" dirty="0" err="1">
                <a:latin typeface="Times New Roman"/>
                <a:ea typeface="Calibri"/>
              </a:rPr>
              <a:t>uchburchak</a:t>
            </a:r>
            <a:r>
              <a:rPr lang="en-US" sz="2800" dirty="0">
                <a:latin typeface="Times New Roman"/>
                <a:ea typeface="Calibri"/>
              </a:rPr>
              <a:t> </a:t>
            </a:r>
            <a:r>
              <a:rPr lang="en-US" sz="2800" dirty="0" err="1">
                <a:latin typeface="Times New Roman"/>
                <a:ea typeface="Calibri"/>
              </a:rPr>
              <a:t>bilan</a:t>
            </a:r>
            <a:r>
              <a:rPr lang="en-US" sz="2800" dirty="0">
                <a:latin typeface="Times New Roman"/>
                <a:ea typeface="Calibri"/>
              </a:rPr>
              <a:t> </a:t>
            </a:r>
            <a:r>
              <a:rPr lang="en-US" sz="2800" dirty="0" err="1">
                <a:latin typeface="Times New Roman"/>
                <a:ea typeface="Calibri"/>
              </a:rPr>
              <a:t>berilgan</a:t>
            </a:r>
            <a:r>
              <a:rPr lang="en-US" sz="2800" dirty="0">
                <a:latin typeface="Times New Roman"/>
                <a:ea typeface="Calibri"/>
              </a:rPr>
              <a:t> </a:t>
            </a:r>
            <a:r>
              <a:rPr lang="en-US" sz="2800" dirty="0" err="1">
                <a:latin typeface="Times New Roman"/>
                <a:ea typeface="Calibri"/>
              </a:rPr>
              <a:t>tekislikning</a:t>
            </a:r>
            <a:r>
              <a:rPr lang="en-US" sz="2800" dirty="0">
                <a:latin typeface="Times New Roman"/>
                <a:ea typeface="Calibri"/>
              </a:rPr>
              <a:t> </a:t>
            </a:r>
            <a:r>
              <a:rPr lang="en-US" sz="2800" dirty="0" err="1">
                <a:latin typeface="Times New Roman"/>
                <a:ea typeface="Calibri"/>
              </a:rPr>
              <a:t>izini</a:t>
            </a:r>
            <a:r>
              <a:rPr lang="en-US" sz="2800" dirty="0">
                <a:latin typeface="Times New Roman"/>
                <a:ea typeface="Calibri"/>
              </a:rPr>
              <a:t> </a:t>
            </a:r>
            <a:r>
              <a:rPr lang="en-US" sz="2800" dirty="0" err="1">
                <a:latin typeface="Times New Roman"/>
                <a:ea typeface="Calibri"/>
              </a:rPr>
              <a:t>chizishga</a:t>
            </a:r>
            <a:r>
              <a:rPr lang="en-US" sz="2800" dirty="0">
                <a:latin typeface="Times New Roman"/>
                <a:ea typeface="Calibri"/>
              </a:rPr>
              <a:t> </a:t>
            </a:r>
            <a:r>
              <a:rPr lang="en-US" sz="2800" dirty="0" err="1">
                <a:latin typeface="Times New Roman"/>
                <a:ea typeface="Calibri"/>
              </a:rPr>
              <a:t>toʻgʻri</a:t>
            </a:r>
            <a:r>
              <a:rPr lang="en-US" sz="2800" dirty="0">
                <a:latin typeface="Times New Roman"/>
                <a:ea typeface="Calibri"/>
              </a:rPr>
              <a:t> </a:t>
            </a:r>
            <a:r>
              <a:rPr lang="en-US" sz="2800" dirty="0" err="1">
                <a:latin typeface="Times New Roman"/>
                <a:ea typeface="Calibri"/>
              </a:rPr>
              <a:t>keladi</a:t>
            </a:r>
            <a:r>
              <a:rPr lang="en-US" sz="2800" dirty="0">
                <a:latin typeface="Times New Roman"/>
                <a:ea typeface="Calibri"/>
              </a:rPr>
              <a:t>. </a:t>
            </a:r>
            <a:r>
              <a:rPr lang="en-US" sz="2800" dirty="0" err="1">
                <a:latin typeface="Times New Roman"/>
                <a:ea typeface="Calibri"/>
              </a:rPr>
              <a:t>Bunday</a:t>
            </a:r>
            <a:r>
              <a:rPr lang="en-US" sz="2800" dirty="0">
                <a:latin typeface="Times New Roman"/>
                <a:ea typeface="Calibri"/>
              </a:rPr>
              <a:t> </a:t>
            </a:r>
            <a:r>
              <a:rPr lang="en-US" sz="2800" dirty="0" err="1">
                <a:latin typeface="Times New Roman"/>
                <a:ea typeface="Calibri"/>
              </a:rPr>
              <a:t>hollarda</a:t>
            </a:r>
            <a:r>
              <a:rPr lang="en-US" sz="2800" dirty="0">
                <a:latin typeface="Times New Roman"/>
                <a:ea typeface="Calibri"/>
              </a:rPr>
              <a:t> </a:t>
            </a:r>
            <a:r>
              <a:rPr lang="en-US" sz="2800" dirty="0" err="1">
                <a:latin typeface="Times New Roman"/>
                <a:ea typeface="Calibri"/>
              </a:rPr>
              <a:t>berilgan</a:t>
            </a:r>
            <a:r>
              <a:rPr lang="en-US" sz="2800" dirty="0">
                <a:latin typeface="Times New Roman"/>
                <a:ea typeface="Calibri"/>
              </a:rPr>
              <a:t> </a:t>
            </a:r>
            <a:r>
              <a:rPr lang="en-US" sz="2800" dirty="0" err="1">
                <a:latin typeface="Times New Roman"/>
                <a:ea typeface="Calibri"/>
              </a:rPr>
              <a:t>tekislikning</a:t>
            </a:r>
            <a:r>
              <a:rPr lang="en-US" sz="2800" dirty="0">
                <a:latin typeface="Times New Roman"/>
                <a:ea typeface="Calibri"/>
              </a:rPr>
              <a:t> </a:t>
            </a:r>
            <a:r>
              <a:rPr lang="en-US" sz="2800" dirty="0" err="1">
                <a:latin typeface="Times New Roman"/>
                <a:ea typeface="Calibri"/>
              </a:rPr>
              <a:t>izini</a:t>
            </a:r>
            <a:r>
              <a:rPr lang="en-US" sz="2800" dirty="0">
                <a:latin typeface="Times New Roman"/>
                <a:ea typeface="Calibri"/>
              </a:rPr>
              <a:t> </a:t>
            </a:r>
            <a:r>
              <a:rPr lang="en-US" sz="2800" dirty="0" err="1">
                <a:latin typeface="Times New Roman"/>
                <a:ea typeface="Calibri"/>
              </a:rPr>
              <a:t>qurishni</a:t>
            </a:r>
            <a:r>
              <a:rPr lang="en-US" sz="2800" dirty="0">
                <a:latin typeface="Times New Roman"/>
                <a:ea typeface="Calibri"/>
              </a:rPr>
              <a:t> </a:t>
            </a:r>
            <a:r>
              <a:rPr lang="en-US" sz="2800" dirty="0" err="1">
                <a:latin typeface="Times New Roman"/>
                <a:ea typeface="Calibri"/>
              </a:rPr>
              <a:t>bilish</a:t>
            </a:r>
            <a:r>
              <a:rPr lang="en-US" sz="2800" dirty="0">
                <a:latin typeface="Times New Roman"/>
                <a:ea typeface="Calibri"/>
              </a:rPr>
              <a:t> </a:t>
            </a:r>
            <a:r>
              <a:rPr lang="en-US" sz="2800" dirty="0" err="1">
                <a:latin typeface="Times New Roman"/>
                <a:ea typeface="Calibri"/>
              </a:rPr>
              <a:t>ayrim</a:t>
            </a:r>
            <a:r>
              <a:rPr lang="en-US" sz="2800" dirty="0">
                <a:latin typeface="Times New Roman"/>
                <a:ea typeface="Calibri"/>
              </a:rPr>
              <a:t> </a:t>
            </a:r>
            <a:r>
              <a:rPr lang="en-US" sz="2800" dirty="0" err="1">
                <a:latin typeface="Times New Roman"/>
                <a:ea typeface="Calibri"/>
              </a:rPr>
              <a:t>kompleks</a:t>
            </a:r>
            <a:r>
              <a:rPr lang="en-US" sz="2800" dirty="0">
                <a:latin typeface="Times New Roman"/>
                <a:ea typeface="Calibri"/>
              </a:rPr>
              <a:t> </a:t>
            </a:r>
            <a:r>
              <a:rPr lang="en-US" sz="2800" dirty="0" err="1">
                <a:latin typeface="Times New Roman"/>
                <a:ea typeface="Calibri"/>
              </a:rPr>
              <a:t>masalalarni</a:t>
            </a:r>
            <a:r>
              <a:rPr lang="en-US" sz="2800" dirty="0">
                <a:latin typeface="Times New Roman"/>
                <a:ea typeface="Calibri"/>
              </a:rPr>
              <a:t> </a:t>
            </a:r>
            <a:r>
              <a:rPr lang="en-US" sz="2800" dirty="0" err="1">
                <a:latin typeface="Times New Roman"/>
                <a:ea typeface="Calibri"/>
              </a:rPr>
              <a:t>yechishda</a:t>
            </a:r>
            <a:r>
              <a:rPr lang="en-US" sz="2800" dirty="0">
                <a:latin typeface="Times New Roman"/>
                <a:ea typeface="Calibri"/>
              </a:rPr>
              <a:t> </a:t>
            </a:r>
            <a:r>
              <a:rPr lang="en-US" sz="2800" dirty="0" err="1">
                <a:latin typeface="Times New Roman"/>
                <a:ea typeface="Calibri"/>
              </a:rPr>
              <a:t>qulaylik</a:t>
            </a:r>
            <a:r>
              <a:rPr lang="en-US" sz="2800" dirty="0">
                <a:latin typeface="Times New Roman"/>
                <a:ea typeface="Calibri"/>
              </a:rPr>
              <a:t> </a:t>
            </a:r>
            <a:r>
              <a:rPr lang="en-US" sz="2800" dirty="0" err="1">
                <a:latin typeface="Times New Roman"/>
                <a:ea typeface="Calibri"/>
              </a:rPr>
              <a:t>yaratadi</a:t>
            </a:r>
            <a:r>
              <a:rPr lang="en-US" sz="2800" dirty="0">
                <a:latin typeface="Times New Roman"/>
                <a:ea typeface="Calibri"/>
              </a:rPr>
              <a:t>.</a:t>
            </a:r>
            <a:endParaRPr lang="ru-RU" sz="2800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24075252"/>
              </p:ext>
            </p:extLst>
          </p:nvPr>
        </p:nvGraphicFramePr>
        <p:xfrm>
          <a:off x="323529" y="4237072"/>
          <a:ext cx="8568952" cy="1280160"/>
        </p:xfrm>
        <a:graphic>
          <a:graphicData uri="http://schemas.openxmlformats.org/drawingml/2006/table">
            <a:tbl>
              <a:tblPr firstRow="1" firstCol="1" bandRow="1"/>
              <a:tblGrid>
                <a:gridCol w="8568952"/>
              </a:tblGrid>
              <a:tr h="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        </a:t>
                      </a:r>
                      <a:r>
                        <a:rPr lang="en-US" sz="2800" b="1" i="1" dirty="0" err="1">
                          <a:solidFill>
                            <a:srgbClr val="7030A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Ta’rif</a:t>
                      </a:r>
                      <a:r>
                        <a:rPr lang="en-US" sz="2800" b="1" i="1" dirty="0">
                          <a:solidFill>
                            <a:srgbClr val="7030A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.</a:t>
                      </a:r>
                      <a:r>
                        <a:rPr lang="en-US" sz="2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800" b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Tekislik</a:t>
                      </a:r>
                      <a:r>
                        <a:rPr lang="en-US" sz="2800" b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800" b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proyeksiyalar</a:t>
                      </a:r>
                      <a:r>
                        <a:rPr lang="en-US" sz="2800" b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800" b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tekisligi</a:t>
                      </a:r>
                      <a:r>
                        <a:rPr lang="en-US" sz="2800" b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800" b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bilan</a:t>
                      </a:r>
                      <a:r>
                        <a:rPr lang="en-US" sz="2800" b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800" b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kesishib</a:t>
                      </a:r>
                      <a:r>
                        <a:rPr lang="en-US" sz="2800" b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800" b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toʻgʻri</a:t>
                      </a:r>
                      <a:r>
                        <a:rPr lang="en-US" sz="2800" b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800" b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chiziq</a:t>
                      </a:r>
                      <a:r>
                        <a:rPr lang="en-US" sz="2800" b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800" b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hosil</a:t>
                      </a:r>
                      <a:r>
                        <a:rPr lang="en-US" sz="2800" b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800" b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qiladi</a:t>
                      </a:r>
                      <a:r>
                        <a:rPr lang="en-US" sz="2800" b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en-US" sz="2800" b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ushbu</a:t>
                      </a:r>
                      <a:r>
                        <a:rPr lang="en-US" sz="2800" b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800" b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chiziq</a:t>
                      </a:r>
                      <a:r>
                        <a:rPr lang="en-US" sz="2800" b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800" b="1" i="1" dirty="0" err="1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tekislikning</a:t>
                      </a:r>
                      <a:r>
                        <a:rPr lang="en-US" sz="2800" b="1" i="1" dirty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800" b="1" i="1" dirty="0" err="1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izi</a:t>
                      </a:r>
                      <a:r>
                        <a:rPr lang="en-US" sz="2800" b="1" dirty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800" b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deb </a:t>
                      </a:r>
                      <a:r>
                        <a:rPr lang="en-US" sz="2800" b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ataladi</a:t>
                      </a:r>
                      <a:r>
                        <a:rPr lang="en-US" sz="2800" b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.</a:t>
                      </a:r>
                      <a:endParaRPr lang="ru-RU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823521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35496" y="801994"/>
            <a:ext cx="9034655" cy="41719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23527" y="5661248"/>
            <a:ext cx="858649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Tekislikning</a:t>
            </a:r>
            <a:r>
              <a:rPr lang="en-US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P</a:t>
            </a:r>
            <a:r>
              <a:rPr lang="en-US" b="1" baseline="-25000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H</a:t>
            </a:r>
            <a:r>
              <a:rPr lang="en-US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– </a:t>
            </a:r>
            <a:r>
              <a:rPr lang="en-US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gorizontal</a:t>
            </a:r>
            <a:r>
              <a:rPr lang="en-US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, P</a:t>
            </a:r>
            <a:r>
              <a:rPr lang="en-US" b="1" baseline="-25000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V</a:t>
            </a:r>
            <a:r>
              <a:rPr lang="en-US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– frontal </a:t>
            </a:r>
            <a:r>
              <a:rPr lang="en-US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va</a:t>
            </a:r>
            <a:r>
              <a:rPr lang="en-US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P</a:t>
            </a:r>
            <a:r>
              <a:rPr lang="en-US" b="1" baseline="-25000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W</a:t>
            </a:r>
            <a:r>
              <a:rPr lang="en-US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– </a:t>
            </a:r>
            <a:r>
              <a:rPr lang="en-US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profil</a:t>
            </a:r>
            <a:r>
              <a:rPr lang="en-US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izlari</a:t>
            </a:r>
            <a:r>
              <a:rPr lang="en-US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.</a:t>
            </a:r>
            <a:endParaRPr lang="ru-RU" sz="14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49036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xmlns="" Requires="a14">
          <p:graphicFrame>
            <p:nvGraphicFramePr>
              <p:cNvPr id="2" name="Таблица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125666202"/>
                  </p:ext>
                </p:extLst>
              </p:nvPr>
            </p:nvGraphicFramePr>
            <p:xfrm>
              <a:off x="179512" y="404664"/>
              <a:ext cx="8712968" cy="1706880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8712968"/>
                  </a:tblGrid>
                  <a:tr h="0">
                    <a:tc>
                      <a:txBody>
                        <a:bodyPr/>
                        <a:lstStyle/>
                        <a:p>
                          <a:pPr algn="just">
                            <a:spcAft>
                              <a:spcPts val="0"/>
                            </a:spcAft>
                          </a:pPr>
                          <a:r>
                            <a:rPr lang="en-US" sz="14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2800" b="1" i="1" dirty="0" err="1">
                              <a:solidFill>
                                <a:srgbClr val="7030A0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Ta’rif</a:t>
                          </a:r>
                          <a:r>
                            <a:rPr lang="en-US" sz="2800" b="1" i="1" dirty="0">
                              <a:solidFill>
                                <a:srgbClr val="7030A0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.</a:t>
                          </a:r>
                          <a:r>
                            <a:rPr lang="en-US" sz="2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28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Agar P </a:t>
                          </a:r>
                          <a:r>
                            <a:rPr lang="en-US" sz="2800" b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tekislik</a:t>
                          </a:r>
                          <a:r>
                            <a:rPr lang="en-US" sz="28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H </a:t>
                          </a:r>
                          <a:r>
                            <a:rPr lang="en-US" sz="2800" b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gorizontal</a:t>
                          </a:r>
                          <a:r>
                            <a:rPr lang="en-US" sz="28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2800" b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proyeksiyalar</a:t>
                          </a:r>
                          <a:r>
                            <a:rPr lang="en-US" sz="28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2800" b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tekisligi</a:t>
                          </a:r>
                          <a:r>
                            <a:rPr lang="en-US" sz="28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2800" b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bilan</a:t>
                          </a:r>
                          <a:r>
                            <a:rPr lang="en-US" sz="28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2800" b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kesishib</a:t>
                          </a:r>
                          <a:r>
                            <a:rPr lang="en-US" sz="28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2800" b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toʻgʻri</a:t>
                          </a:r>
                          <a:r>
                            <a:rPr lang="en-US" sz="28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2800" b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chiziq</a:t>
                          </a:r>
                          <a:r>
                            <a:rPr lang="en-US" sz="28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2800" b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hosil</a:t>
                          </a:r>
                          <a:r>
                            <a:rPr lang="en-US" sz="28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2800" b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qilsa</a:t>
                          </a:r>
                          <a:r>
                            <a:rPr lang="en-US" sz="28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, </a:t>
                          </a:r>
                          <a:r>
                            <a:rPr lang="en-US" sz="2800" b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ushbu</a:t>
                          </a:r>
                          <a:r>
                            <a:rPr lang="en-US" sz="28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2800" b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chiziq</a:t>
                          </a:r>
                          <a:r>
                            <a:rPr lang="en-US" sz="2800" b="1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2800" b="1" i="1" dirty="0">
                              <a:solidFill>
                                <a:srgbClr val="FF0000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P</a:t>
                          </a:r>
                          <a:r>
                            <a:rPr lang="en-US" sz="2800" b="1" i="1" baseline="-25000" dirty="0">
                              <a:solidFill>
                                <a:srgbClr val="FF0000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H</a:t>
                          </a:r>
                          <a:r>
                            <a:rPr lang="en-US" sz="2800" b="1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2800" b="1" i="1" dirty="0" err="1">
                              <a:solidFill>
                                <a:srgbClr val="FF0000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tekislikning</a:t>
                          </a:r>
                          <a:r>
                            <a:rPr lang="en-US" sz="2800" b="1" i="1" dirty="0">
                              <a:solidFill>
                                <a:srgbClr val="FF0000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2800" b="1" i="1" dirty="0" err="1">
                              <a:solidFill>
                                <a:srgbClr val="FF0000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gorizontal</a:t>
                          </a:r>
                          <a:r>
                            <a:rPr lang="en-US" sz="2800" b="1" i="1" dirty="0">
                              <a:solidFill>
                                <a:srgbClr val="FF0000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2800" b="1" i="1" dirty="0" err="1">
                              <a:solidFill>
                                <a:srgbClr val="FF0000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izi</a:t>
                          </a:r>
                          <a:r>
                            <a:rPr lang="en-US" sz="2800" b="1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2800" b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deyiladi</a:t>
                          </a:r>
                          <a:r>
                            <a:rPr lang="en-US" sz="28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.</a:t>
                          </a:r>
                          <a:endParaRPr lang="ru-RU" sz="28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en-US" sz="28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P </a:t>
                          </a:r>
                          <a14:m>
                            <m:oMath xmlns:m="http://schemas.openxmlformats.org/officeDocument/2006/math">
                              <m:r>
                                <a:rPr lang="en-US" sz="2800" b="1" i="1">
                                  <a:solidFill>
                                    <a:srgbClr val="0000FF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∩ </m:t>
                              </m:r>
                            </m:oMath>
                          </a14:m>
                          <a:r>
                            <a:rPr lang="en-US" sz="28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H = P</a:t>
                          </a:r>
                          <a:r>
                            <a:rPr lang="en-US" sz="2800" b="1" baseline="-25000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H</a:t>
                          </a:r>
                          <a:endParaRPr lang="ru-RU" sz="28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DE9D9"/>
                        </a:solidFill>
                      </a:tcPr>
                    </a:tc>
                  </a:tr>
                </a:tbl>
              </a:graphicData>
            </a:graphic>
          </p:graphicFrame>
        </mc:Choice>
        <mc:Fallback>
          <p:graphicFrame>
            <p:nvGraphicFramePr>
              <p:cNvPr id="2" name="Таблица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xmlns="" xmlns:a14="http://schemas.microsoft.com/office/drawing/2010/main" val="3125666202"/>
                  </p:ext>
                </p:extLst>
              </p:nvPr>
            </p:nvGraphicFramePr>
            <p:xfrm>
              <a:off x="179512" y="404664"/>
              <a:ext cx="8712968" cy="1706880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8712968"/>
                  </a:tblGrid>
                  <a:tr h="1706880"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t="-6071" b="-12500"/>
                          </a:stretch>
                        </a:blipFill>
                      </a:tcPr>
                    </a:tc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>
        <mc:Choice xmlns:a14="http://schemas.microsoft.com/office/drawing/2010/main" xmlns="" Requires="a14">
          <p:graphicFrame>
            <p:nvGraphicFramePr>
              <p:cNvPr id="3" name="Таблица 2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25086932"/>
                  </p:ext>
                </p:extLst>
              </p:nvPr>
            </p:nvGraphicFramePr>
            <p:xfrm>
              <a:off x="251520" y="2636912"/>
              <a:ext cx="8640960" cy="1706880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8640960"/>
                  </a:tblGrid>
                  <a:tr h="0">
                    <a:tc>
                      <a:txBody>
                        <a:bodyPr/>
                        <a:lstStyle/>
                        <a:p>
                          <a:pPr algn="just">
                            <a:spcAft>
                              <a:spcPts val="0"/>
                            </a:spcAft>
                          </a:pPr>
                          <a:r>
                            <a:rPr lang="en-US" sz="14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2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2800" b="1" i="1" dirty="0" err="1">
                              <a:solidFill>
                                <a:srgbClr val="7030A0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Ta’rif</a:t>
                          </a:r>
                          <a:r>
                            <a:rPr lang="en-US" sz="2800" b="1" i="1" dirty="0">
                              <a:solidFill>
                                <a:srgbClr val="7030A0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.</a:t>
                          </a:r>
                          <a:r>
                            <a:rPr lang="en-US" sz="2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28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Agar P </a:t>
                          </a:r>
                          <a:r>
                            <a:rPr lang="en-US" sz="2800" b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tekislik</a:t>
                          </a:r>
                          <a:r>
                            <a:rPr lang="en-US" sz="28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V frontal </a:t>
                          </a:r>
                          <a:r>
                            <a:rPr lang="en-US" sz="2800" b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proyeksiyalar</a:t>
                          </a:r>
                          <a:r>
                            <a:rPr lang="en-US" sz="28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2800" b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tekisligi</a:t>
                          </a:r>
                          <a:r>
                            <a:rPr lang="en-US" sz="28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2800" b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bilan</a:t>
                          </a:r>
                          <a:r>
                            <a:rPr lang="en-US" sz="28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2800" b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kesishib</a:t>
                          </a:r>
                          <a:r>
                            <a:rPr lang="en-US" sz="28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2800" b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toʻgʻri</a:t>
                          </a:r>
                          <a:r>
                            <a:rPr lang="en-US" sz="28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2800" b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chiziq</a:t>
                          </a:r>
                          <a:r>
                            <a:rPr lang="en-US" sz="28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2800" b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hosil</a:t>
                          </a:r>
                          <a:r>
                            <a:rPr lang="en-US" sz="28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2800" b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qilsa</a:t>
                          </a:r>
                          <a:r>
                            <a:rPr lang="en-US" sz="28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, </a:t>
                          </a:r>
                          <a:r>
                            <a:rPr lang="en-US" sz="2800" b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ushbu</a:t>
                          </a:r>
                          <a:r>
                            <a:rPr lang="en-US" sz="28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2800" b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chiziq</a:t>
                          </a:r>
                          <a:r>
                            <a:rPr lang="en-US" sz="2800" b="1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2800" b="1" i="1" dirty="0">
                              <a:solidFill>
                                <a:srgbClr val="FF0000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P</a:t>
                          </a:r>
                          <a:r>
                            <a:rPr lang="en-US" sz="2800" b="1" i="1" baseline="-25000" dirty="0">
                              <a:solidFill>
                                <a:srgbClr val="FF0000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V</a:t>
                          </a:r>
                          <a:r>
                            <a:rPr lang="en-US" sz="2800" b="1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2800" b="1" i="1" dirty="0" err="1">
                              <a:solidFill>
                                <a:srgbClr val="FF0000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tekislikning</a:t>
                          </a:r>
                          <a:r>
                            <a:rPr lang="en-US" sz="2800" b="1" i="1" dirty="0">
                              <a:solidFill>
                                <a:srgbClr val="FF0000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 frontal </a:t>
                          </a:r>
                          <a:r>
                            <a:rPr lang="en-US" sz="2800" b="1" i="1" dirty="0" err="1">
                              <a:solidFill>
                                <a:srgbClr val="FF0000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izi</a:t>
                          </a:r>
                          <a:r>
                            <a:rPr lang="en-US" sz="2800" b="1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2800" b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deyiladi</a:t>
                          </a:r>
                          <a:r>
                            <a:rPr lang="en-US" sz="28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.</a:t>
                          </a:r>
                          <a:endParaRPr lang="ru-RU" sz="28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en-US" sz="28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P </a:t>
                          </a:r>
                          <a14:m>
                            <m:oMath xmlns:m="http://schemas.openxmlformats.org/officeDocument/2006/math">
                              <m:r>
                                <a:rPr lang="en-US" sz="2800" b="1" i="1">
                                  <a:solidFill>
                                    <a:srgbClr val="0000FF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∩ </m:t>
                              </m:r>
                            </m:oMath>
                          </a14:m>
                          <a:r>
                            <a:rPr lang="en-US" sz="28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V = P</a:t>
                          </a:r>
                          <a:r>
                            <a:rPr lang="en-US" sz="2800" b="1" baseline="-25000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V</a:t>
                          </a:r>
                          <a:endParaRPr lang="ru-RU" sz="28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DE9D9"/>
                        </a:solidFill>
                      </a:tcPr>
                    </a:tc>
                  </a:tr>
                </a:tbl>
              </a:graphicData>
            </a:graphic>
          </p:graphicFrame>
        </mc:Choice>
        <mc:Fallback>
          <p:graphicFrame>
            <p:nvGraphicFramePr>
              <p:cNvPr id="3" name="Таблица 2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xmlns="" xmlns:a14="http://schemas.microsoft.com/office/drawing/2010/main" val="325086932"/>
                  </p:ext>
                </p:extLst>
              </p:nvPr>
            </p:nvGraphicFramePr>
            <p:xfrm>
              <a:off x="251520" y="2636912"/>
              <a:ext cx="8640960" cy="1706880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8640960"/>
                  </a:tblGrid>
                  <a:tr h="1706880"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3"/>
                          <a:stretch>
                            <a:fillRect t="-6429" b="-12143"/>
                          </a:stretch>
                        </a:blipFill>
                      </a:tcPr>
                    </a:tc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>
        <mc:Choice xmlns:a14="http://schemas.microsoft.com/office/drawing/2010/main" xmlns="" Requires="a14">
          <p:graphicFrame>
            <p:nvGraphicFramePr>
              <p:cNvPr id="4" name="Таблица 3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902278061"/>
                  </p:ext>
                </p:extLst>
              </p:nvPr>
            </p:nvGraphicFramePr>
            <p:xfrm>
              <a:off x="251520" y="4746456"/>
              <a:ext cx="8712968" cy="1706880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8712968"/>
                  </a:tblGrid>
                  <a:tr h="0">
                    <a:tc>
                      <a:txBody>
                        <a:bodyPr/>
                        <a:lstStyle/>
                        <a:p>
                          <a:pPr algn="just">
                            <a:spcAft>
                              <a:spcPts val="0"/>
                            </a:spcAft>
                          </a:pPr>
                          <a:r>
                            <a:rPr lang="en-US" sz="1400" dirty="0" smtClean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2800" b="1" i="1" dirty="0" err="1">
                              <a:solidFill>
                                <a:srgbClr val="7030A0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Ta’rif</a:t>
                          </a:r>
                          <a:r>
                            <a:rPr lang="en-US" sz="2800" b="1" i="1" dirty="0">
                              <a:solidFill>
                                <a:srgbClr val="7030A0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.</a:t>
                          </a:r>
                          <a:r>
                            <a:rPr lang="en-US" sz="2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28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Agar P </a:t>
                          </a:r>
                          <a:r>
                            <a:rPr lang="en-US" sz="2800" b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tekislik</a:t>
                          </a:r>
                          <a:r>
                            <a:rPr lang="en-US" sz="28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W </a:t>
                          </a:r>
                          <a:r>
                            <a:rPr lang="en-US" sz="2800" b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profil</a:t>
                          </a:r>
                          <a:r>
                            <a:rPr lang="en-US" sz="28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2800" b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proyeksiyalar</a:t>
                          </a:r>
                          <a:r>
                            <a:rPr lang="en-US" sz="28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2800" b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tekisligi</a:t>
                          </a:r>
                          <a:r>
                            <a:rPr lang="en-US" sz="28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2800" b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bilan</a:t>
                          </a:r>
                          <a:r>
                            <a:rPr lang="en-US" sz="28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2800" b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kesishib</a:t>
                          </a:r>
                          <a:r>
                            <a:rPr lang="en-US" sz="28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2800" b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toʻgʻri</a:t>
                          </a:r>
                          <a:r>
                            <a:rPr lang="en-US" sz="28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2800" b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chiziq</a:t>
                          </a:r>
                          <a:r>
                            <a:rPr lang="en-US" sz="28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2800" b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hosil</a:t>
                          </a:r>
                          <a:r>
                            <a:rPr lang="en-US" sz="28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2800" b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qilsa</a:t>
                          </a:r>
                          <a:r>
                            <a:rPr lang="en-US" sz="28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, </a:t>
                          </a:r>
                          <a:r>
                            <a:rPr lang="en-US" sz="2800" b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ushbu</a:t>
                          </a:r>
                          <a:r>
                            <a:rPr lang="en-US" sz="28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2800" b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chiziq</a:t>
                          </a:r>
                          <a:r>
                            <a:rPr lang="en-US" sz="2800" b="1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2800" b="1" i="1" dirty="0">
                              <a:solidFill>
                                <a:srgbClr val="FF0000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P</a:t>
                          </a:r>
                          <a:r>
                            <a:rPr lang="en-US" sz="2800" b="1" i="1" baseline="-25000" dirty="0">
                              <a:solidFill>
                                <a:srgbClr val="FF0000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W</a:t>
                          </a:r>
                          <a:r>
                            <a:rPr lang="en-US" sz="2800" b="1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2800" b="1" i="1" dirty="0" err="1">
                              <a:solidFill>
                                <a:srgbClr val="FF0000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tekislikning</a:t>
                          </a:r>
                          <a:r>
                            <a:rPr lang="en-US" sz="2800" b="1" i="1" dirty="0">
                              <a:solidFill>
                                <a:srgbClr val="FF0000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2800" b="1" i="1" dirty="0" err="1">
                              <a:solidFill>
                                <a:srgbClr val="FF0000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profil</a:t>
                          </a:r>
                          <a:r>
                            <a:rPr lang="en-US" sz="2800" b="1" i="1" dirty="0">
                              <a:solidFill>
                                <a:srgbClr val="FF0000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2800" b="1" i="1" dirty="0" err="1">
                              <a:solidFill>
                                <a:srgbClr val="FF0000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izi</a:t>
                          </a:r>
                          <a:r>
                            <a:rPr lang="en-US" sz="2800" b="1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2800" b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deyiladi</a:t>
                          </a:r>
                          <a:r>
                            <a:rPr lang="en-US" sz="28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.</a:t>
                          </a:r>
                          <a:endParaRPr lang="ru-RU" sz="28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en-US" sz="28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P </a:t>
                          </a:r>
                          <a14:m>
                            <m:oMath xmlns:m="http://schemas.openxmlformats.org/officeDocument/2006/math">
                              <m:r>
                                <a:rPr lang="en-US" sz="2800" b="1" i="1">
                                  <a:solidFill>
                                    <a:srgbClr val="0000FF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∩</m:t>
                              </m:r>
                              <m:r>
                                <a:rPr lang="en-US" sz="2800" b="1" i="1" smtClean="0">
                                  <a:solidFill>
                                    <a:srgbClr val="0000FF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𝑾</m:t>
                              </m:r>
                            </m:oMath>
                          </a14:m>
                          <a:r>
                            <a:rPr lang="en-US" sz="2800" b="1" dirty="0" smtClean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= </a:t>
                          </a:r>
                          <a:r>
                            <a:rPr lang="en-US" sz="28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P</a:t>
                          </a:r>
                          <a:r>
                            <a:rPr lang="en-US" sz="2800" b="1" baseline="-25000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W</a:t>
                          </a:r>
                          <a:endParaRPr lang="ru-RU" sz="28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DE9D9"/>
                        </a:solidFill>
                      </a:tcPr>
                    </a:tc>
                  </a:tr>
                </a:tbl>
              </a:graphicData>
            </a:graphic>
          </p:graphicFrame>
        </mc:Choice>
        <mc:Fallback>
          <p:graphicFrame>
            <p:nvGraphicFramePr>
              <p:cNvPr id="4" name="Таблица 3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xmlns="" val="2902278061"/>
                  </p:ext>
                </p:extLst>
              </p:nvPr>
            </p:nvGraphicFramePr>
            <p:xfrm>
              <a:off x="251520" y="4746456"/>
              <a:ext cx="8712968" cy="1706880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8712968"/>
                  </a:tblGrid>
                  <a:tr h="1706880"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4"/>
                          <a:stretch>
                            <a:fillRect t="-6429" b="-12143"/>
                          </a:stretch>
                        </a:blipFill>
                      </a:tcPr>
                    </a:tc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xmlns="" val="3810188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46365"/>
            <a:ext cx="874846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b="1" i="1" dirty="0" err="1">
                <a:solidFill>
                  <a:srgbClr val="002060"/>
                </a:solidFill>
                <a:latin typeface="Times New Roman"/>
                <a:ea typeface="Calibri"/>
              </a:rPr>
              <a:t>Misol</a:t>
            </a:r>
            <a:r>
              <a:rPr lang="en-US" sz="2400" b="1" i="1" dirty="0">
                <a:solidFill>
                  <a:srgbClr val="002060"/>
                </a:solidFill>
                <a:latin typeface="Times New Roman"/>
                <a:ea typeface="Calibri"/>
              </a:rPr>
              <a:t>.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Koordinatalari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bilan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berilgan</a:t>
            </a:r>
            <a:r>
              <a:rPr lang="en-US" sz="2400" dirty="0">
                <a:latin typeface="Times New Roman"/>
                <a:ea typeface="Calibri"/>
              </a:rPr>
              <a:t> A(20,40,15); B(40,10,40); C(75,20,5) </a:t>
            </a:r>
            <a:r>
              <a:rPr lang="en-US" sz="2400" dirty="0" err="1">
                <a:latin typeface="Times New Roman"/>
                <a:ea typeface="Calibri"/>
              </a:rPr>
              <a:t>uchburchakning</a:t>
            </a:r>
            <a:r>
              <a:rPr lang="en-US" sz="2400" dirty="0">
                <a:latin typeface="Times New Roman"/>
                <a:ea typeface="Calibri"/>
              </a:rPr>
              <a:t> P</a:t>
            </a:r>
            <a:r>
              <a:rPr lang="en-US" sz="2400" baseline="-25000" dirty="0">
                <a:latin typeface="Times New Roman"/>
                <a:ea typeface="Calibri"/>
              </a:rPr>
              <a:t>H</a:t>
            </a:r>
            <a:r>
              <a:rPr lang="en-US" sz="2400" dirty="0">
                <a:latin typeface="Times New Roman"/>
                <a:ea typeface="Calibri"/>
              </a:rPr>
              <a:t> – </a:t>
            </a:r>
            <a:r>
              <a:rPr lang="en-US" sz="2400" dirty="0" err="1">
                <a:latin typeface="Times New Roman"/>
                <a:ea typeface="Calibri"/>
              </a:rPr>
              <a:t>gorizontal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va</a:t>
            </a:r>
            <a:r>
              <a:rPr lang="en-US" sz="2400" dirty="0">
                <a:latin typeface="Times New Roman"/>
                <a:ea typeface="Calibri"/>
              </a:rPr>
              <a:t> P</a:t>
            </a:r>
            <a:r>
              <a:rPr lang="en-US" sz="2400" baseline="-25000" dirty="0">
                <a:latin typeface="Times New Roman"/>
                <a:ea typeface="Calibri"/>
              </a:rPr>
              <a:t>V</a:t>
            </a:r>
            <a:r>
              <a:rPr lang="en-US" sz="2400" dirty="0">
                <a:latin typeface="Times New Roman"/>
                <a:ea typeface="Calibri"/>
              </a:rPr>
              <a:t> – frontal </a:t>
            </a:r>
            <a:r>
              <a:rPr lang="en-US" sz="2400" dirty="0" err="1">
                <a:latin typeface="Times New Roman"/>
                <a:ea typeface="Calibri"/>
              </a:rPr>
              <a:t>izlari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chizilsin</a:t>
            </a:r>
            <a:r>
              <a:rPr lang="en-US" sz="2400" dirty="0" smtClean="0">
                <a:latin typeface="Times New Roman"/>
                <a:ea typeface="Calibri"/>
              </a:rPr>
              <a:t>.</a:t>
            </a:r>
            <a:endParaRPr lang="ru-RU" sz="24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31641" y="1274876"/>
            <a:ext cx="6264695" cy="52504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09517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037492" y="188640"/>
            <a:ext cx="506901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sz="2400" b="1" i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Misol</a:t>
            </a:r>
            <a:r>
              <a:rPr lang="en-US" sz="2400" b="1" i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b="1" i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quyidagi</a:t>
            </a:r>
            <a:r>
              <a:rPr lang="en-US" sz="2400" b="1" i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b="1" i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bosqichlarda</a:t>
            </a:r>
            <a:r>
              <a:rPr lang="en-US" sz="2400" b="1" i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b="1" i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yechiladi</a:t>
            </a:r>
            <a:r>
              <a:rPr lang="en-US" dirty="0">
                <a:latin typeface="Times New Roman"/>
                <a:ea typeface="Calibri"/>
                <a:cs typeface="Times New Roman"/>
              </a:rPr>
              <a:t>.</a:t>
            </a:r>
            <a:endParaRPr lang="ru-RU" sz="1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Прямоугольник 2"/>
              <p:cNvSpPr/>
              <p:nvPr/>
            </p:nvSpPr>
            <p:spPr>
              <a:xfrm>
                <a:off x="179512" y="836712"/>
                <a:ext cx="8784976" cy="5549917"/>
              </a:xfrm>
              <a:prstGeom prst="rect">
                <a:avLst/>
              </a:prstGeom>
              <a:ln>
                <a:solidFill>
                  <a:srgbClr val="7030A0"/>
                </a:solidFill>
              </a:ln>
            </p:spPr>
            <p:style>
              <a:lnRef idx="0">
                <a:scrgbClr r="0" g="0" b="0"/>
              </a:lnRef>
              <a:fillRef idx="1001">
                <a:schemeClr val="lt2"/>
              </a:fillRef>
              <a:effectRef idx="0">
                <a:scrgbClr r="0" g="0" b="0"/>
              </a:effectRef>
              <a:fontRef idx="major"/>
            </p:style>
            <p:txBody>
              <a:bodyPr wrap="square">
                <a:spAutoFit/>
              </a:bodyPr>
              <a:lstStyle/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arenR"/>
                </a:pP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Koordinatalari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bilan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berilgan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ABC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uchburchakning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AʹBʹCʹ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gorizontal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va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AʺBʺCʺ frontal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proyeksiyalari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chizib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olinadi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.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Uchburchakning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(AC)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tomoni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/>
                </a: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𝑎</m:t>
                    </m:r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(</m:t>
                    </m:r>
                    <m:sSup>
                      <m:sSupPr>
                        <m:ctrlPr>
                          <a:rPr lang="ru-RU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pPr>
                      <m:e>
                        <m: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𝑎</m:t>
                        </m:r>
                      </m:e>
                      <m:sup>
                        <m: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′</m:t>
                        </m:r>
                      </m:sup>
                    </m:sSup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,</m:t>
                    </m:r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𝑎</m:t>
                    </m:r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")</m:t>
                    </m:r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, (AB)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tomoni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𝑏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(</m:t>
                    </m:r>
                    <m:sSup>
                      <m:s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𝑏</m:t>
                        </m:r>
                      </m:e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p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,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𝑏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")</m:t>
                    </m:r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(BC)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tomoni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𝑐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(</m:t>
                    </m:r>
                    <m:sSup>
                      <m:s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𝑐</m:t>
                        </m:r>
                      </m:e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p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,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𝑐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")</m:t>
                    </m:r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harflar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bilan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belgilab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chiqiladi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;</a:t>
                </a:r>
                <a:endParaRPr lang="ru-RU" sz="2400" dirty="0">
                  <a:ea typeface="Calibri"/>
                  <a:cs typeface="Times New Roman"/>
                </a:endParaRPr>
              </a:p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arenR"/>
                </a:pP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Uchburchakning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𝑏</m:t>
                    </m:r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tomoni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i="1" dirty="0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bilan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kesishib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𝑏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</m:sub>
                    </m:sSub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(</m:t>
                    </m:r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𝑏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,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𝑏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)</m:t>
                    </m:r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nuqtani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hosil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qiladi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Epyerda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𝑏</m:t>
                        </m:r>
                      </m:e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p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tomoni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[ox)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oʻq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bilan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kesishib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 </m:t>
                    </m:r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𝑏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nuqtani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hosil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qiladi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𝑏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𝑏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′</m:t>
                    </m:r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toʻgʻri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chiziqqa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tegishli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boʻladi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2400" dirty="0">
                  <a:ea typeface="Calibri"/>
                  <a:cs typeface="Times New Roman"/>
                </a:endParaRPr>
              </a:p>
              <a:p>
                <a:pPr marL="228600" algn="ctr">
                  <a:spcAft>
                    <a:spcPts val="0"/>
                  </a:spcAft>
                </a:pP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𝑏</m:t>
                    </m:r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∩</m:t>
                    </m:r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𝐻</m:t>
                    </m:r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=</m:t>
                    </m:r>
                    <m:sSub>
                      <m:sSub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𝑏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</m:sub>
                    </m:sSub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(</m:t>
                    </m:r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𝑏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,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𝑏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)</m:t>
                    </m:r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⟹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𝑏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"∩[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𝑜𝑥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)= </m:t>
                    </m:r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𝑏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sSubSup>
                          <m:sSubSupPr>
                            <m:ctrlPr>
                              <a:rPr lang="ru-RU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SupPr>
                          <m:e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𝑏</m:t>
                            </m:r>
                          </m:e>
                          <m:sub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𝐻</m:t>
                            </m:r>
                          </m:sub>
                          <m:sup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′</m:t>
                            </m:r>
                          </m:sup>
                        </m:sSub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∈</m:t>
                        </m:r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𝑏</m:t>
                        </m:r>
                      </m:e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p>
                  </m:oMath>
                </a14:m>
                <a:endParaRPr lang="ru-RU" sz="2400" dirty="0">
                  <a:ea typeface="Calibri"/>
                  <a:cs typeface="Times New Roman"/>
                </a:endParaRPr>
              </a:p>
              <a:p>
                <a:pPr marL="450215" algn="just">
                  <a:spcAft>
                    <a:spcPts val="0"/>
                  </a:spcAf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𝑏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</m:sub>
                    </m:sSub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(</m:t>
                    </m:r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𝑏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,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𝑏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)</m:t>
                    </m:r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- </a:t>
                </a: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𝑏</m:t>
                    </m:r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toʻgʻri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chiziqning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izi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deyiladi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endParaRPr lang="ru-RU" sz="2400" dirty="0">
                  <a:ea typeface="Calibri"/>
                  <a:cs typeface="Times New Roman"/>
                </a:endParaRPr>
              </a:p>
              <a:p>
                <a:pPr marL="450215" algn="just">
                  <a:spcAft>
                    <a:spcPts val="0"/>
                  </a:spcAft>
                </a:pP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Uchburchakning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𝑏</m:t>
                    </m:r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tomoni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V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bilan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kesishib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𝑏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𝑉</m:t>
                        </m:r>
                      </m:sub>
                    </m:sSub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(</m:t>
                    </m:r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𝑏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𝑉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,</m:t>
                    </m:r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𝑏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𝑉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)</m:t>
                    </m:r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nuqtani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hosil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qiladi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Epyurda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𝑏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′</m:t>
                    </m:r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tomoni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[ox)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oʻq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bilan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kesishib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𝑏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𝑉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nuqtani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hosil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qiladi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𝑏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𝑉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𝑏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"</m:t>
                    </m:r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toʻgʻri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chiziqqa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tegishli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boʻladi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2400" dirty="0">
                  <a:ea typeface="Calibri"/>
                  <a:cs typeface="Times New Roman"/>
                </a:endParaRPr>
              </a:p>
              <a:p>
                <a:pPr marL="450215" algn="ctr">
                  <a:spcAft>
                    <a:spcPts val="0"/>
                  </a:spcAft>
                </a:pP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𝑏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∩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𝑉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</m:t>
                    </m:r>
                    <m:sSub>
                      <m:sSub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𝑏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𝑉</m:t>
                        </m:r>
                      </m:sub>
                    </m:sSub>
                    <m:d>
                      <m:d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dPr>
                      <m:e>
                        <m:sSubSup>
                          <m:sSubSupPr>
                            <m:ctrlPr>
                              <a:rPr lang="ru-RU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SupPr>
                          <m:e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𝑏</m:t>
                            </m:r>
                          </m:e>
                          <m:sub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𝑉</m:t>
                            </m:r>
                          </m:sub>
                          <m:sup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′</m:t>
                            </m:r>
                          </m:sup>
                        </m:sSub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,</m:t>
                        </m:r>
                        <m:sSubSup>
                          <m:sSubSupPr>
                            <m:ctrlPr>
                              <a:rPr lang="ru-RU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SupPr>
                          <m:e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𝑏</m:t>
                            </m:r>
                          </m:e>
                          <m:sub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𝑉</m:t>
                            </m:r>
                          </m:sub>
                          <m:sup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"</m:t>
                            </m:r>
                          </m:sup>
                        </m:sSubSup>
                      </m:e>
                    </m:d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⟹</m:t>
                    </m:r>
                    <m:sSup>
                      <m:s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𝑏</m:t>
                        </m:r>
                      </m:e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p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∩</m:t>
                    </m:r>
                    <m:d>
                      <m:dPr>
                        <m:begChr m:val="["/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d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𝑜𝑥</m:t>
                        </m:r>
                      </m:e>
                    </m:d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</m:t>
                    </m:r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𝑏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𝑉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𝑏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𝑉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∈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𝑏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"</m:t>
                    </m:r>
                  </m:oMath>
                </a14:m>
                <a:endParaRPr lang="ru-RU" sz="2400" dirty="0">
                  <a:ea typeface="Calibri"/>
                  <a:cs typeface="Times New Roman"/>
                </a:endParaRPr>
              </a:p>
              <a:p>
                <a:pPr marL="450215" algn="just">
                  <a:spcAft>
                    <a:spcPts val="0"/>
                  </a:spcAf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𝑏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𝑉</m:t>
                        </m:r>
                      </m:sub>
                    </m:sSub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(</m:t>
                    </m:r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𝑏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𝑉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,</m:t>
                    </m:r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𝑏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𝑉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)</m:t>
                    </m:r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- </a:t>
                </a: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𝑏</m:t>
                    </m:r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toʻgʻri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chiziqning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frontal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izi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deyiladi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;</a:t>
                </a:r>
                <a:endParaRPr lang="ru-RU" sz="2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3" name="Прямоугольник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9512" y="836712"/>
                <a:ext cx="8784976" cy="5549917"/>
              </a:xfrm>
              <a:prstGeom prst="rect">
                <a:avLst/>
              </a:prstGeom>
              <a:blipFill rotWithShape="1">
                <a:blip r:embed="rId2"/>
                <a:stretch>
                  <a:fillRect l="-831" t="-767" r="-970" b="-1314"/>
                </a:stretch>
              </a:blipFill>
              <a:ln>
                <a:solidFill>
                  <a:srgbClr val="7030A0"/>
                </a:solidFill>
              </a:ln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754885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xmlns="" Requires="a14">
          <p:sp>
            <p:nvSpPr>
              <p:cNvPr id="2" name="Прямоугольник 1"/>
              <p:cNvSpPr/>
              <p:nvPr/>
            </p:nvSpPr>
            <p:spPr>
              <a:xfrm>
                <a:off x="323528" y="193676"/>
                <a:ext cx="8568952" cy="6475684"/>
              </a:xfrm>
              <a:prstGeom prst="rect">
                <a:avLst/>
              </a:prstGeom>
              <a:ln w="9525">
                <a:solidFill>
                  <a:srgbClr val="7030A0"/>
                </a:solidFill>
              </a:ln>
            </p:spPr>
            <p:style>
              <a:lnRef idx="0">
                <a:scrgbClr r="0" g="0" b="0"/>
              </a:lnRef>
              <a:fillRef idx="1001">
                <a:schemeClr val="lt2"/>
              </a:fillRef>
              <a:effectRef idx="0">
                <a:scrgbClr r="0" g="0" b="0"/>
              </a:effectRef>
              <a:fontRef idx="major"/>
            </p:style>
            <p:txBody>
              <a:bodyPr wrap="square">
                <a:spAutoFit/>
              </a:bodyPr>
              <a:lstStyle/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arenR" startAt="3"/>
                </a:pPr>
                <a:r>
                  <a:rPr lang="en-US" sz="2400" dirty="0" smtClean="0">
                    <a:latin typeface="Times New Roman"/>
                    <a:ea typeface="Times New Roman"/>
                    <a:cs typeface="Times New Roman"/>
                  </a:rPr>
                  <a:t>Uchburchakning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𝑎</m:t>
                    </m:r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tomoni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H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bilan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kesishib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𝑎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</m:sub>
                    </m:sSub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(</m:t>
                    </m:r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𝑎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,</m:t>
                    </m:r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𝑎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)</m:t>
                    </m:r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nuqtani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hosil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qiladi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Ushbu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𝑎</m:t>
                    </m:r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toʻgʻri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chiziqning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izi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deyiladi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Epyurda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𝑎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"</m:t>
                    </m:r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tomoni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[ox)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oʻq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bilan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kesishib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𝑎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nuqtani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hosil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qiladi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𝑎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esa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𝑎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′</m:t>
                    </m:r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toʻgʻri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chiziqqa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tegishli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boʻladi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2400" dirty="0">
                  <a:ea typeface="Calibri"/>
                  <a:cs typeface="Times New Roman"/>
                </a:endParaRPr>
              </a:p>
              <a:p>
                <a:pPr marL="228600" algn="ctr">
                  <a:spcAft>
                    <a:spcPts val="0"/>
                  </a:spcAft>
                </a:pP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𝑎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∩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𝐻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</m:t>
                    </m:r>
                    <m:sSub>
                      <m:sSub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𝑎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</m:sub>
                    </m:sSub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(</m:t>
                    </m:r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𝑎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,</m:t>
                    </m:r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𝑎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)⟹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𝑎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"∩[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𝑜𝑥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)=</m:t>
                    </m:r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𝑎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𝑎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∈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𝑎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′</m:t>
                    </m:r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;</a:t>
                </a:r>
                <a:endParaRPr lang="ru-RU" sz="2400" dirty="0">
                  <a:ea typeface="Calibri"/>
                  <a:cs typeface="Times New Roman"/>
                </a:endParaRPr>
              </a:p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arenR" startAt="4"/>
                </a:pP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Epyurning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proyeksiyasida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𝑎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𝑏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nuqtalar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orqali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tekislikning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P</a:t>
                </a:r>
                <a:r>
                  <a:rPr lang="en-US" sz="24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izi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oʻtadi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2400" dirty="0">
                  <a:ea typeface="Calibri"/>
                  <a:cs typeface="Times New Roman"/>
                </a:endParaRPr>
              </a:p>
              <a:p>
                <a:pPr algn="ctr"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ru-RU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Sup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𝑎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𝐻</m:t>
                          </m:r>
                        </m:sub>
                        <m:sup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′</m:t>
                          </m:r>
                        </m:sup>
                      </m:sSubSup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∪</m:t>
                      </m:r>
                      <m:sSubSup>
                        <m:sSubSupPr>
                          <m:ctrlPr>
                            <a:rPr lang="ru-RU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Sup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𝑏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𝐻</m:t>
                          </m:r>
                        </m:sub>
                        <m:sup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′</m:t>
                          </m:r>
                        </m:sup>
                      </m:sSubSup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</m:t>
                      </m:r>
                      <m:sSub>
                        <m:sSubPr>
                          <m:ctrlPr>
                            <a:rPr lang="ru-RU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𝐻</m:t>
                          </m:r>
                        </m:sub>
                      </m:sSub>
                    </m:oMath>
                  </m:oMathPara>
                </a14:m>
                <a:endParaRPr lang="ru-RU" sz="2400" dirty="0">
                  <a:ea typeface="Calibri"/>
                  <a:cs typeface="Times New Roman"/>
                </a:endParaRPr>
              </a:p>
              <a:p>
                <a:pPr marL="450215" algn="just">
                  <a:spcAft>
                    <a:spcPts val="0"/>
                  </a:spcAft>
                </a:pP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Tekislikning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P</a:t>
                </a:r>
                <a:r>
                  <a:rPr lang="en-US" sz="24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izi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[ox)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oʻq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bilan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kesishib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P</a:t>
                </a:r>
                <a:r>
                  <a:rPr lang="en-US" sz="24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X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hosil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qiladi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endParaRPr lang="ru-RU" sz="2400" dirty="0">
                  <a:ea typeface="Calibri"/>
                  <a:cs typeface="Times New Roman"/>
                </a:endParaRPr>
              </a:p>
              <a:p>
                <a:pPr marL="450215" algn="ctr">
                  <a:spcAft>
                    <a:spcPts val="0"/>
                  </a:spcAft>
                </a:pP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P</a:t>
                </a:r>
                <a:r>
                  <a:rPr lang="en-US" sz="24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∩</m:t>
                    </m:r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[ox) = P</a:t>
                </a:r>
                <a:r>
                  <a:rPr lang="en-US" sz="24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X</a:t>
                </a:r>
                <a:endParaRPr lang="ru-RU" sz="2400" dirty="0">
                  <a:ea typeface="Calibri"/>
                  <a:cs typeface="Times New Roman"/>
                </a:endParaRPr>
              </a:p>
              <a:p>
                <a:pPr marL="450215" algn="just">
                  <a:spcAft>
                    <a:spcPts val="0"/>
                  </a:spcAft>
                </a:pP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Epyurning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frontal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proyeksiyasida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P</a:t>
                </a:r>
                <a:r>
                  <a:rPr lang="en-US" sz="24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X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𝑏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𝑉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nuqtalar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orqali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tekislikning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P</a:t>
                </a:r>
                <a:r>
                  <a:rPr lang="en-US" sz="24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V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frontal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izi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oʻtadi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endParaRPr lang="ru-RU" sz="2400" dirty="0">
                  <a:ea typeface="Calibri"/>
                  <a:cs typeface="Times New Roman"/>
                </a:endParaRPr>
              </a:p>
              <a:p>
                <a:pPr marL="450215" algn="ctr">
                  <a:spcAft>
                    <a:spcPts val="0"/>
                  </a:spcAft>
                </a:pP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P</a:t>
                </a:r>
                <a:r>
                  <a:rPr lang="en-US" sz="24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X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∪</m:t>
                    </m:r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𝑏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𝑉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= </a:t>
                </a:r>
                <a:r>
                  <a:rPr lang="en-US" sz="2400" dirty="0" smtClean="0">
                    <a:effectLst/>
                    <a:latin typeface="Times New Roman"/>
                    <a:ea typeface="Times New Roman"/>
                    <a:cs typeface="Times New Roman"/>
                  </a:rPr>
                  <a:t>P</a:t>
                </a:r>
                <a:r>
                  <a:rPr lang="en-US" sz="2400" baseline="-25000" dirty="0" smtClean="0">
                    <a:effectLst/>
                    <a:latin typeface="Times New Roman"/>
                    <a:ea typeface="Times New Roman"/>
                    <a:cs typeface="Times New Roman"/>
                  </a:rPr>
                  <a:t>V</a:t>
                </a:r>
                <a:endParaRPr lang="en-US" sz="2400" dirty="0" smtClean="0">
                  <a:ea typeface="Times New Roman"/>
                  <a:cs typeface="Times New Roman"/>
                </a:endParaRPr>
              </a:p>
              <a:p>
                <a:pPr marL="450215" algn="ctr">
                  <a:spcAft>
                    <a:spcPts val="0"/>
                  </a:spcAft>
                </a:pP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 </a:t>
                </a:r>
                <a:endParaRPr lang="ru-RU" sz="2400" dirty="0">
                  <a:ea typeface="Calibri"/>
                  <a:cs typeface="Times New Roman"/>
                </a:endParaRPr>
              </a:p>
              <a:p>
                <a:pPr marL="450215" algn="ctr">
                  <a:spcAft>
                    <a:spcPts val="0"/>
                  </a:spcAft>
                </a:pPr>
                <a:r>
                  <a:rPr lang="en-US" sz="2400" b="1" dirty="0" err="1">
                    <a:solidFill>
                      <a:srgbClr val="FF0000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Javob</a:t>
                </a:r>
                <a:r>
                  <a:rPr lang="en-US" sz="2400" b="1" dirty="0">
                    <a:solidFill>
                      <a:srgbClr val="FF0000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: P(P</a:t>
                </a:r>
                <a:r>
                  <a:rPr lang="en-US" sz="2400" b="1" baseline="-25000" dirty="0">
                    <a:solidFill>
                      <a:srgbClr val="FF0000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sz="2400" b="1" dirty="0">
                    <a:solidFill>
                      <a:srgbClr val="FF0000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,P</a:t>
                </a:r>
                <a:r>
                  <a:rPr lang="en-US" sz="2400" b="1" baseline="-25000" dirty="0">
                    <a:solidFill>
                      <a:srgbClr val="FF0000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V</a:t>
                </a:r>
                <a:r>
                  <a:rPr lang="en-US" sz="2400" b="1" dirty="0">
                    <a:solidFill>
                      <a:srgbClr val="FF0000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)</a:t>
                </a:r>
                <a:endParaRPr lang="ru-RU" sz="2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3528" y="193676"/>
                <a:ext cx="8568952" cy="6475684"/>
              </a:xfrm>
              <a:prstGeom prst="rect">
                <a:avLst/>
              </a:prstGeom>
              <a:blipFill rotWithShape="1">
                <a:blip r:embed="rId2"/>
                <a:stretch>
                  <a:fillRect l="-852" t="-282" r="-1065" b="-1034"/>
                </a:stretch>
              </a:blipFill>
              <a:ln w="9525">
                <a:solidFill>
                  <a:srgbClr val="7030A0"/>
                </a:solidFill>
              </a:ln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2731594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2426" y="188640"/>
            <a:ext cx="893157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sz="32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8.2. </a:t>
            </a:r>
            <a:r>
              <a:rPr lang="en-US" sz="32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Toʻgʻri</a:t>
            </a:r>
            <a:r>
              <a:rPr lang="en-US" sz="32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chiziqni</a:t>
            </a:r>
            <a:r>
              <a:rPr lang="en-US" sz="32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xususiy</a:t>
            </a:r>
            <a:r>
              <a:rPr lang="en-US" sz="32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vaziyatdagi</a:t>
            </a:r>
            <a:r>
              <a:rPr lang="en-US" sz="32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tekislik</a:t>
            </a:r>
            <a:r>
              <a:rPr lang="en-US" sz="32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bilan</a:t>
            </a:r>
            <a:r>
              <a:rPr lang="en-US" sz="32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kesishgan</a:t>
            </a:r>
            <a:r>
              <a:rPr lang="en-US" sz="32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nuqtasi</a:t>
            </a:r>
            <a:r>
              <a:rPr lang="en-US" sz="32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.</a:t>
            </a:r>
            <a:endParaRPr lang="ru-RU" sz="3200" dirty="0">
              <a:ea typeface="Calibri"/>
              <a:cs typeface="Times New Roman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12426" y="1700808"/>
            <a:ext cx="8719146" cy="4032448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xmlns="" val="1738896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332656"/>
            <a:ext cx="84969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en-US" b="1" i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1 – </a:t>
            </a:r>
            <a:r>
              <a:rPr lang="en-US" b="1" i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misol</a:t>
            </a:r>
            <a:r>
              <a:rPr lang="en-US" b="1" i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.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Gorizontal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proyeksiyalovchi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vaziyatda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izlari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orqali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berilgan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P(P</a:t>
            </a:r>
            <a:r>
              <a:rPr lang="en-US" baseline="-25000" dirty="0">
                <a:latin typeface="Times New Roman"/>
                <a:ea typeface="Calibri"/>
                <a:cs typeface="Times New Roman"/>
              </a:rPr>
              <a:t>H</a:t>
            </a:r>
            <a:r>
              <a:rPr lang="en-US" dirty="0">
                <a:latin typeface="Times New Roman"/>
                <a:ea typeface="Calibri"/>
                <a:cs typeface="Times New Roman"/>
              </a:rPr>
              <a:t>,P</a:t>
            </a:r>
            <a:r>
              <a:rPr lang="en-US" baseline="-25000" dirty="0">
                <a:latin typeface="Times New Roman"/>
                <a:ea typeface="Calibri"/>
                <a:cs typeface="Times New Roman"/>
              </a:rPr>
              <a:t>V</a:t>
            </a:r>
            <a:r>
              <a:rPr lang="en-US" dirty="0">
                <a:latin typeface="Times New Roman"/>
                <a:ea typeface="Calibri"/>
                <a:cs typeface="Times New Roman"/>
              </a:rPr>
              <a:t>)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tekislikni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[AB]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kesma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bilan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kesishgan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K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nuqtasi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topilsin</a:t>
            </a:r>
            <a:r>
              <a:rPr lang="en-US" dirty="0">
                <a:latin typeface="Times New Roman"/>
                <a:ea typeface="Calibri"/>
                <a:cs typeface="Times New Roman"/>
              </a:rPr>
              <a:t>. </a:t>
            </a:r>
            <a:endParaRPr lang="ru-RU" sz="1400" dirty="0">
              <a:ea typeface="Calibri"/>
              <a:cs typeface="Times New Roman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403648" y="1484784"/>
            <a:ext cx="610242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 err="1">
                <a:latin typeface="Times New Roman"/>
                <a:ea typeface="Calibri"/>
              </a:rPr>
              <a:t>Misol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quyidagi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bosqichlarda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yechimga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ega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boʻladi</a:t>
            </a:r>
            <a:r>
              <a:rPr lang="en-US" dirty="0">
                <a:latin typeface="Times New Roman"/>
                <a:ea typeface="Calibri"/>
              </a:rPr>
              <a:t>:</a:t>
            </a:r>
            <a:endParaRPr lang="ru-RU" dirty="0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4" name="Прямоугольник 3"/>
              <p:cNvSpPr/>
              <p:nvPr/>
            </p:nvSpPr>
            <p:spPr>
              <a:xfrm>
                <a:off x="395536" y="2708920"/>
                <a:ext cx="8352928" cy="230832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eriod"/>
                </a:pP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Epyurda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kesmaning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AʹBʹ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gorizontal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proyeksiyasi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tekislikning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P</a:t>
                </a:r>
                <a:r>
                  <a:rPr lang="en-US" baseline="-25000" dirty="0">
                    <a:effectLst/>
                    <a:latin typeface="Times New Roman"/>
                    <a:ea typeface="Calibri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izi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bilan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kesishib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Kʹ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nuqta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hosil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qiladi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( 5 –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chizmaga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qarang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!);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eriod"/>
                </a:pP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Kʹ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nuqta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orqali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[ox)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oʻqqa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perpendikulyar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boʻlgan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bogʻlovchi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chiziq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chizilib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uni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AʺBʺ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bilan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kesishgan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nuqtasini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Kʺ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bilan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belgilanadi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algn="ctr">
                  <a:spcAft>
                    <a:spcPts val="0"/>
                  </a:spcAft>
                </a:pP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 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algn="ctr">
                  <a:spcAft>
                    <a:spcPts val="0"/>
                  </a:spcAft>
                </a:pP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[AB]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∩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𝑃</m:t>
                    </m:r>
                    <m:d>
                      <m:dPr>
                        <m:ctrlPr>
                          <a:rPr lang="ru-RU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ru-RU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𝑃</m:t>
                            </m:r>
                          </m:e>
                          <m:sub>
                            <m:r>
                              <a:rPr lang="en-US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𝐻</m:t>
                            </m:r>
                          </m:sub>
                        </m:sSub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,</m:t>
                        </m:r>
                        <m:sSub>
                          <m:sSubPr>
                            <m:ctrlPr>
                              <a:rPr lang="ru-RU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𝑃</m:t>
                            </m:r>
                          </m:e>
                          <m:sub>
                            <m:r>
                              <a:rPr lang="en-US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𝑉</m:t>
                            </m:r>
                          </m:sub>
                        </m:sSub>
                      </m:e>
                    </m:d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⊥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𝐻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=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𝐾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⟹</m:t>
                    </m:r>
                    <m:sSup>
                      <m:sSupPr>
                        <m:ctrlPr>
                          <a:rPr lang="ru-RU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p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𝐴</m:t>
                        </m:r>
                      </m:e>
                      <m:sup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′</m:t>
                        </m:r>
                      </m:sup>
                    </m:sSup>
                    <m:sSup>
                      <m:sSupPr>
                        <m:ctrlPr>
                          <a:rPr lang="ru-RU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p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𝐵</m:t>
                        </m:r>
                      </m:e>
                      <m:sup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′</m:t>
                        </m:r>
                      </m:sup>
                    </m:sSup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∩</m:t>
                    </m:r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𝑃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𝐻</m:t>
                        </m:r>
                      </m:sub>
                    </m:sSub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=</m:t>
                    </m:r>
                    <m:sSup>
                      <m:sSupPr>
                        <m:ctrlPr>
                          <a:rPr lang="ru-RU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p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𝐾</m:t>
                        </m:r>
                      </m:e>
                      <m:sup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′</m:t>
                        </m:r>
                      </m:sup>
                    </m:sSup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𝑣𝑎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 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𝐾</m:t>
                    </m:r>
                    <m:r>
                      <m:rPr>
                        <m:nor/>
                      </m:rPr>
                      <a:rPr lang="en-US">
                        <a:effectLst/>
                        <a:latin typeface="Cambria Math"/>
                        <a:ea typeface="Calibri"/>
                        <a:cs typeface="Times New Roman"/>
                      </a:rPr>
                      <m:t>∈</m:t>
                    </m:r>
                    <m:r>
                      <m:rPr>
                        <m:nor/>
                      </m:rPr>
                      <a:rPr lang="en-US">
                        <a:effectLst/>
                        <a:latin typeface="Cambria Math"/>
                        <a:ea typeface="Calibri"/>
                        <a:cs typeface="Times New Roman"/>
                      </a:rPr>
                      <m:t>A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𝐵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"</m:t>
                    </m:r>
                  </m:oMath>
                </a14:m>
                <a:endParaRPr lang="ru-RU" sz="1400" dirty="0">
                  <a:ea typeface="Calibri"/>
                  <a:cs typeface="Times New Roman"/>
                </a:endParaRPr>
              </a:p>
              <a:p>
                <a:pPr algn="ctr">
                  <a:spcAft>
                    <a:spcPts val="0"/>
                  </a:spcAft>
                </a:pPr>
                <a:r>
                  <a:rPr lang="en-US" b="1" dirty="0">
                    <a:solidFill>
                      <a:srgbClr val="FF0000"/>
                    </a:solidFill>
                    <a:effectLst/>
                    <a:latin typeface="Times New Roman"/>
                    <a:ea typeface="Calibri"/>
                    <a:cs typeface="Times New Roman"/>
                  </a:rPr>
                  <a:t> 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algn="ctr">
                  <a:spcAft>
                    <a:spcPts val="0"/>
                  </a:spcAft>
                </a:pPr>
                <a:r>
                  <a:rPr lang="en-US" b="1" dirty="0" err="1">
                    <a:solidFill>
                      <a:srgbClr val="FF0000"/>
                    </a:solidFill>
                    <a:effectLst/>
                    <a:latin typeface="Times New Roman"/>
                    <a:ea typeface="Calibri"/>
                    <a:cs typeface="Times New Roman"/>
                  </a:rPr>
                  <a:t>Javob</a:t>
                </a:r>
                <a:r>
                  <a:rPr lang="en-US" b="1" dirty="0">
                    <a:solidFill>
                      <a:srgbClr val="FF0000"/>
                    </a:solidFill>
                    <a:effectLst/>
                    <a:latin typeface="Times New Roman"/>
                    <a:ea typeface="Calibri"/>
                    <a:cs typeface="Times New Roman"/>
                  </a:rPr>
                  <a:t>: K(Kʹ,Kʺ).</a:t>
                </a:r>
                <a:endParaRPr lang="ru-RU" sz="1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4" name="Прямоугольник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536" y="2708920"/>
                <a:ext cx="8352928" cy="2308324"/>
              </a:xfrm>
              <a:prstGeom prst="rect">
                <a:avLst/>
              </a:prstGeom>
              <a:blipFill rotWithShape="1">
                <a:blip r:embed="rId2"/>
                <a:stretch>
                  <a:fillRect l="-511" t="-1319" r="-584" b="-2902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2430526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825674"/>
            <a:ext cx="828092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Takrorlash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uchun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savollar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.</a:t>
            </a:r>
            <a:endParaRPr lang="ru-RU" sz="2800" b="1" dirty="0">
              <a:solidFill>
                <a:srgbClr val="0000FF"/>
              </a:solidFill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n-US" sz="2800" dirty="0">
                <a:latin typeface="Times New Roman"/>
                <a:ea typeface="Calibri"/>
                <a:cs typeface="Times New Roman"/>
              </a:rPr>
              <a:t> </a:t>
            </a:r>
            <a:endParaRPr lang="ru-RU" sz="2800" dirty="0">
              <a:ea typeface="Calibri"/>
              <a:cs typeface="Times New Roman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</a:pPr>
            <a:r>
              <a:rPr lang="en-US" sz="2800" dirty="0" err="1">
                <a:latin typeface="Times New Roman"/>
                <a:ea typeface="Calibri"/>
                <a:cs typeface="Times New Roman"/>
              </a:rPr>
              <a:t>Tekislikning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iziga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ta’rif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bering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?</a:t>
            </a:r>
            <a:endParaRPr lang="ru-RU" sz="2800" dirty="0">
              <a:ea typeface="Calibri"/>
              <a:cs typeface="Times New Roman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</a:pPr>
            <a:r>
              <a:rPr lang="en-US" sz="2800" dirty="0" err="1">
                <a:latin typeface="Times New Roman"/>
                <a:ea typeface="Calibri"/>
                <a:cs typeface="Times New Roman"/>
              </a:rPr>
              <a:t>Tekislikning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izlari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nechta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boʻlishi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mumkin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?</a:t>
            </a:r>
            <a:endParaRPr lang="ru-RU" sz="2800" dirty="0">
              <a:ea typeface="Calibri"/>
              <a:cs typeface="Times New Roman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</a:pPr>
            <a:r>
              <a:rPr lang="en-US" sz="2800" dirty="0" err="1">
                <a:latin typeface="Times New Roman"/>
                <a:ea typeface="Calibri"/>
                <a:cs typeface="Times New Roman"/>
              </a:rPr>
              <a:t>Tekislikning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izlarini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topish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uchun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,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uning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 smtClean="0">
                <a:latin typeface="Times New Roman"/>
                <a:ea typeface="Calibri"/>
                <a:cs typeface="Times New Roman"/>
              </a:rPr>
              <a:t>qanday</a:t>
            </a:r>
            <a:r>
              <a:rPr lang="en-US" sz="2800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geometrik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figuralaridan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foydalaniladi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?</a:t>
            </a:r>
            <a:endParaRPr lang="ru-RU" sz="2800" dirty="0">
              <a:ea typeface="Calibri"/>
              <a:cs typeface="Times New Roman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</a:pPr>
            <a:r>
              <a:rPr lang="en-US" sz="2800" dirty="0" err="1">
                <a:latin typeface="Times New Roman"/>
                <a:ea typeface="Calibri"/>
                <a:cs typeface="Times New Roman"/>
              </a:rPr>
              <a:t>Toʻgʻri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chiziq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tekislik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bilan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kesishib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nima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hosil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qiladi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?</a:t>
            </a:r>
            <a:endParaRPr lang="ru-RU" sz="28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87486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55</TotalTime>
  <Words>152</Words>
  <Application>Microsoft Office PowerPoint</Application>
  <PresentationFormat>Экран (4:3)</PresentationFormat>
  <Paragraphs>26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Бумажная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ALISHER</dc:creator>
  <cp:lastModifiedBy>LENOVO</cp:lastModifiedBy>
  <cp:revision>10</cp:revision>
  <dcterms:created xsi:type="dcterms:W3CDTF">2015-04-26T17:40:11Z</dcterms:created>
  <dcterms:modified xsi:type="dcterms:W3CDTF">2019-11-07T05:37:03Z</dcterms:modified>
</cp:coreProperties>
</file>