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8DDBC-97C8-4D1C-92F8-0446B17EB5A3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34DB8C-54B5-4F51-8CAA-1A8FA844BE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5948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34DB8C-54B5-4F51-8CAA-1A8FA844BE1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1561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10789" y="404664"/>
            <a:ext cx="25224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9 – MA’RUZA.</a:t>
            </a:r>
            <a:endParaRPr lang="ru-RU" sz="28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980728"/>
            <a:ext cx="79928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28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3068960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nuqtasini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uchta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294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9.1.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oʻzaro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5940030"/>
              </p:ext>
            </p:extLst>
          </p:nvPr>
        </p:nvGraphicFramePr>
        <p:xfrm>
          <a:off x="209448" y="1268760"/>
          <a:ext cx="8611024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8611024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000" b="1" i="1" dirty="0" err="1" smtClean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 smtClean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Fazoda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ikki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oʻzaro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boʻlmasa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u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holda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ikki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oʻzaro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kesishib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bitta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chiziqni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qiladi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umumiy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ikki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boʻladi</a:t>
                      </a:r>
                      <a:r>
                        <a:rPr lang="en-US" sz="20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359" y="2304582"/>
            <a:ext cx="8827049" cy="38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7638921"/>
              </p:ext>
            </p:extLst>
          </p:nvPr>
        </p:nvGraphicFramePr>
        <p:xfrm>
          <a:off x="323525" y="6239976"/>
          <a:ext cx="8568954" cy="274320"/>
        </p:xfrm>
        <a:graphic>
          <a:graphicData uri="http://schemas.openxmlformats.org/drawingml/2006/table">
            <a:tbl>
              <a:tblPr firstRow="1" firstCol="1" bandRow="1"/>
              <a:tblGrid>
                <a:gridCol w="4284477"/>
                <a:gridCol w="4284477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– </a:t>
                      </a:r>
                      <a:r>
                        <a:rPr lang="en-US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chizma</a:t>
                      </a: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 – </a:t>
                      </a:r>
                      <a:r>
                        <a:rPr lang="en-US" sz="18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chizma</a:t>
                      </a:r>
                      <a:r>
                        <a:rPr lang="en-US" sz="1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9847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23528" y="185727"/>
                <a:ext cx="8496944" cy="6555641"/>
              </a:xfrm>
              <a:prstGeom prst="rect">
                <a:avLst/>
              </a:prstGeom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Bizga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ma’lumki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H,V,W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tekisliklariga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ogʻib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oʻtkir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vaziyatdagi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tekisliklaridan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biriga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joylashadi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chizini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28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1 –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ya’ni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Ularning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chizigʻni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AB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CB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tomonlarini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sz="2800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nuqtalarini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lozim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Ushbi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sz="28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28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△</m:t>
                      </m:r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𝐴𝐵𝐶</m:t>
                      </m:r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∩</m:t>
                      </m:r>
                      <m:sSub>
                        <m:sSubPr>
                          <m:ctrlPr>
                            <a:rPr lang="ru-RU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(</m:t>
                          </m:r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𝐻</m:t>
                          </m:r>
                        </m:sub>
                      </m:sSub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,</m:t>
                      </m:r>
                      <m:sSub>
                        <m:sSubPr>
                          <m:ctrlPr>
                            <a:rPr lang="ru-RU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𝑉</m:t>
                          </m:r>
                        </m:sub>
                      </m:sSub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)=</m:t>
                      </m:r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𝐾𝐿</m:t>
                      </m:r>
                    </m:oMath>
                  </m:oMathPara>
                </a14:m>
                <a:endParaRPr lang="ru-RU" sz="28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85727"/>
                <a:ext cx="8496944" cy="655564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93208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404664"/>
                <a:ext cx="8712968" cy="6186309"/>
              </a:xfrm>
              <a:prstGeom prst="rect">
                <a:avLst/>
              </a:prstGeom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7030A0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7030A0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(2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bosqichlarda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yechimga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tomoni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𝐴𝐵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𝐾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767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Kʺ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𝐾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∈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A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tomoni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𝐴𝐶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𝐿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767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AʹCʹ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Lʹ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Lʺ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AʺCʺ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𝐿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𝐿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∈ 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A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Lʺ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KʺLʺ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"∪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𝐿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"=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𝐿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7675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KʹLʹ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mos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𝐿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"≡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△</m:t>
                    </m:r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𝐴𝐵𝐶</m:t>
                    </m:r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∩</m:t>
                    </m:r>
                    <m:sSub>
                      <m:sSubPr>
                        <m:ctrlPr>
                          <a:rPr lang="ru-RU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(</m:t>
                        </m:r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)=</m:t>
                    </m:r>
                    <m:r>
                      <a:rPr lang="en-US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𝐾𝐿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404664"/>
                <a:ext cx="8712968" cy="618630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rgbClr val="7030A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9956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88640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Izlari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orqali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xususiy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tekisliklarning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keshishgan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chizigʻi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0580750"/>
              </p:ext>
            </p:extLst>
          </p:nvPr>
        </p:nvGraphicFramePr>
        <p:xfrm>
          <a:off x="179512" y="1340768"/>
          <a:ext cx="8784976" cy="1280160"/>
        </p:xfrm>
        <a:graphic>
          <a:graphicData uri="http://schemas.openxmlformats.org/drawingml/2006/table">
            <a:tbl>
              <a:tblPr firstRow="1" firstCol="1" bandRow="1"/>
              <a:tblGrid>
                <a:gridCol w="8784976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        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Ta’rif</a:t>
                      </a:r>
                      <a:r>
                        <a:rPr lang="en-US" sz="28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Agar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ikki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izlari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orqali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berilgan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boʻlsa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ularning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kesishgan</a:t>
                      </a:r>
                      <a:r>
                        <a:rPr lang="en-US" sz="28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chizigʻi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mazkur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tekisliklarning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bir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nomli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izlarining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kesishgan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nuqtalari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orqali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oʻtadi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4888" y="2904257"/>
            <a:ext cx="7132637" cy="362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3655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4536504" y="345382"/>
                <a:ext cx="4572000" cy="617996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𝑀𝑁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nomli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topilgan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Mʺ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6504" y="345382"/>
                <a:ext cx="4572000" cy="6179962"/>
              </a:xfrm>
              <a:prstGeom prst="rect">
                <a:avLst/>
              </a:prstGeom>
              <a:blipFill rotWithShape="1">
                <a:blip r:embed="rId2"/>
                <a:stretch>
                  <a:fillRect l="-1067" t="-494" r="-1200" b="-5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6652"/>
          <a:stretch/>
        </p:blipFill>
        <p:spPr bwMode="auto">
          <a:xfrm>
            <a:off x="539552" y="116632"/>
            <a:ext cx="3373079" cy="3209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71237" y="3359842"/>
            <a:ext cx="3441394" cy="3498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685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44891" cy="3615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4289028"/>
                <a:ext cx="8856984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1 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    f (f ʹ,f ʺ)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2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h(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hʹ,h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ʺ)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289028"/>
                <a:ext cx="8856984" cy="2308324"/>
              </a:xfrm>
              <a:prstGeom prst="rect">
                <a:avLst/>
              </a:prstGeom>
              <a:blipFill rotWithShape="1">
                <a:blip r:embed="rId3"/>
                <a:stretch>
                  <a:fillRect l="-551" t="-1323" r="-619" b="-31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1259632" y="3789040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1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lang="en-US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380312" y="3789040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lang="en-US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lang="en-US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chizma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884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74693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9.1.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611560" y="2551836"/>
                <a:ext cx="8208912" cy="304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200" dirty="0" err="1">
                    <a:latin typeface="Times New Roman"/>
                    <a:ea typeface="Times New Roman"/>
                  </a:rPr>
                  <a:t>Bizga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ma’lumki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toʻgʻri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chiziq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va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tekislik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oʻzaro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kesishib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bir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nuqtani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hosil</a:t>
                </a:r>
                <a:r>
                  <a:rPr lang="en-US" sz="3200" dirty="0"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latin typeface="Times New Roman"/>
                    <a:ea typeface="Times New Roman"/>
                  </a:rPr>
                  <a:t>qiladi</a:t>
                </a:r>
                <a:r>
                  <a:rPr lang="en-US" sz="3200" dirty="0">
                    <a:latin typeface="Times New Roman"/>
                    <a:ea typeface="Times New Roman"/>
                  </a:rPr>
                  <a:t> (7 – </a:t>
                </a:r>
                <a:r>
                  <a:rPr lang="en-US" sz="3200" dirty="0" err="1">
                    <a:latin typeface="Times New Roman"/>
                    <a:ea typeface="Times New Roman"/>
                  </a:rPr>
                  <a:t>chizma</a:t>
                </a:r>
                <a:r>
                  <a:rPr lang="en-US" sz="3200" dirty="0">
                    <a:latin typeface="Times New Roman"/>
                    <a:ea typeface="Times New Roman"/>
                  </a:rPr>
                  <a:t>).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sz="32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sz="32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sz="32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sz="32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Ushbu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umumiy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vaziyatda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joylashgan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Ularning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kesishgan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nuqtasini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aniqlash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uchun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uchta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bosqichlardan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3200" dirty="0" err="1">
                    <a:effectLst/>
                    <a:latin typeface="Times New Roman"/>
                    <a:ea typeface="Times New Roman"/>
                  </a:rPr>
                  <a:t>foydalaniladi</a:t>
                </a:r>
                <a:r>
                  <a:rPr lang="en-US" sz="3200" dirty="0">
                    <a:effectLst/>
                    <a:latin typeface="Times New Roman"/>
                    <a:ea typeface="Times New Roman"/>
                  </a:rPr>
                  <a:t>:</a:t>
                </a:r>
                <a:endParaRPr lang="ru-RU" sz="3200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551836"/>
                <a:ext cx="8208912" cy="3046988"/>
              </a:xfrm>
              <a:prstGeom prst="rect">
                <a:avLst/>
              </a:prstGeom>
              <a:blipFill rotWithShape="1">
                <a:blip r:embed="rId2"/>
                <a:stretch>
                  <a:fillRect l="-1856" t="-2806" r="-1856" b="-54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71039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624"/>
            <a:ext cx="6840760" cy="3662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251520" y="3746063"/>
                <a:ext cx="8712968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xususiy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(8 –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Fazzoda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cheksiz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koʻp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mumkin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𝑅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𝑀𝑁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”∈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𝑚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3746063"/>
                <a:ext cx="8712968" cy="3139321"/>
              </a:xfrm>
              <a:prstGeom prst="rect">
                <a:avLst/>
              </a:prstGeom>
              <a:blipFill rotWithShape="1">
                <a:blip r:embed="rId3"/>
                <a:stretch>
                  <a:fillRect l="-420" t="-973" r="-5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6489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189" r="1785"/>
          <a:stretch/>
        </p:blipFill>
        <p:spPr bwMode="auto">
          <a:xfrm>
            <a:off x="69807" y="1925290"/>
            <a:ext cx="3422073" cy="366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44624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7030A0"/>
                </a:solidFill>
                <a:latin typeface="Times New Roman"/>
                <a:ea typeface="Times New Roman"/>
              </a:rPr>
              <a:t>1 – </a:t>
            </a: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Times New Roman"/>
              </a:rPr>
              <a:t>misol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b="1" i="1" dirty="0">
                <a:latin typeface="Times New Roman"/>
                <a:ea typeface="Times New Roman"/>
              </a:rPr>
              <a:t>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toʻgʻri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chiziqni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umumiy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vaziyatda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berilgan</a:t>
            </a:r>
            <a:r>
              <a:rPr lang="en-US" sz="2400" dirty="0">
                <a:latin typeface="Times New Roman"/>
                <a:ea typeface="Times New Roman"/>
              </a:rPr>
              <a:t> P(P</a:t>
            </a:r>
            <a:r>
              <a:rPr lang="en-US" sz="2400" baseline="-25000" dirty="0">
                <a:latin typeface="Times New Roman"/>
                <a:ea typeface="Times New Roman"/>
              </a:rPr>
              <a:t>H</a:t>
            </a:r>
            <a:r>
              <a:rPr lang="en-US" sz="2400" dirty="0">
                <a:latin typeface="Times New Roman"/>
                <a:ea typeface="Times New Roman"/>
              </a:rPr>
              <a:t>,P</a:t>
            </a:r>
            <a:r>
              <a:rPr lang="en-US" sz="2400" baseline="-25000" dirty="0">
                <a:latin typeface="Times New Roman"/>
                <a:ea typeface="Times New Roman"/>
              </a:rPr>
              <a:t>V</a:t>
            </a:r>
            <a:r>
              <a:rPr lang="en-US" sz="2400" dirty="0">
                <a:latin typeface="Times New Roman"/>
                <a:ea typeface="Times New Roman"/>
              </a:rPr>
              <a:t>) </a:t>
            </a:r>
            <a:r>
              <a:rPr lang="en-US" sz="2400" dirty="0" err="1">
                <a:latin typeface="Times New Roman"/>
                <a:ea typeface="Times New Roman"/>
              </a:rPr>
              <a:t>tekislik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bilan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kesishgan</a:t>
            </a:r>
            <a:r>
              <a:rPr lang="en-US" sz="2400" dirty="0">
                <a:latin typeface="Times New Roman"/>
                <a:ea typeface="Times New Roman"/>
              </a:rPr>
              <a:t> K </a:t>
            </a:r>
            <a:r>
              <a:rPr lang="en-US" sz="2400" dirty="0" err="1">
                <a:latin typeface="Times New Roman"/>
                <a:ea typeface="Times New Roman"/>
              </a:rPr>
              <a:t>nuqtasi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topilsin</a:t>
            </a:r>
            <a:r>
              <a:rPr lang="en-US" sz="2400" dirty="0">
                <a:latin typeface="Times New Roman"/>
                <a:ea typeface="Times New Roman"/>
              </a:rPr>
              <a:t> (8 – </a:t>
            </a:r>
            <a:r>
              <a:rPr lang="en-US" sz="2400" dirty="0" err="1">
                <a:latin typeface="Times New Roman"/>
                <a:ea typeface="Times New Roman"/>
              </a:rPr>
              <a:t>chizma</a:t>
            </a:r>
            <a:r>
              <a:rPr lang="en-US" sz="2400" dirty="0">
                <a:latin typeface="Times New Roman"/>
                <a:ea typeface="Times New Roman"/>
              </a:rPr>
              <a:t>).</a:t>
            </a:r>
            <a:endParaRPr lang="ru-RU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3491880" y="1232168"/>
                <a:ext cx="5472608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16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6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b="1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orqalai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d>
                      <m:dPr>
                        <m:begChr m:val="["/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endParaRPr lang="ru-RU" sz="16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R(R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Mʺ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600" dirty="0" smtClean="0"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sz="16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"∈[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);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ikki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Nʹ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M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N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  <m:d>
                      <m:dPr>
                        <m:begChr m:val="["/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"∪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b="1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MʹNʹ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Kʹ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 Kʺ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, mʺ </a:t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𝑚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𝐾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sz="16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𝑱𝒂𝒗𝒐𝒃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: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𝑲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(</m:t>
                      </m:r>
                      <m:sSup>
                        <m:sSupPr>
                          <m:ctrlPr>
                            <a:rPr lang="ru-RU" sz="16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16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𝑲</m:t>
                          </m:r>
                        </m:e>
                        <m:sup>
                          <m:r>
                            <a:rPr lang="en-US" sz="1600" b="1" i="1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,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𝑲</m:t>
                      </m:r>
                      <m:r>
                        <a:rPr lang="en-US" sz="1600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")</m:t>
                      </m:r>
                    </m:oMath>
                  </m:oMathPara>
                </a14:m>
                <a:endParaRPr lang="ru-RU" sz="16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1232168"/>
                <a:ext cx="5472608" cy="5509200"/>
              </a:xfrm>
              <a:prstGeom prst="rect">
                <a:avLst/>
              </a:prstGeom>
              <a:blipFill rotWithShape="1">
                <a:blip r:embed="rId3"/>
                <a:stretch>
                  <a:fillRect l="-445" t="-332" r="-5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27104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29406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2 </a:t>
            </a:r>
            <a:r>
              <a:rPr lang="en-US" b="1" i="1" dirty="0" err="1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b="1" i="1" dirty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Koordinatalari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A(80,25,25); B(40,60,55); C(15,15,5)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uchburchak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D(5,50,20); E(90,10,45) (DE)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toʻgʻri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chiziq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(DE)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toʻgʻri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chiziqni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uchburchak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(ABC)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K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nuqtasi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48206"/>
            <a:ext cx="6120680" cy="5699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8800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216025" y="1333212"/>
                <a:ext cx="8676455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>(DE) </a:t>
                </a:r>
                <a:r>
                  <a:rPr lang="en-US" sz="1400" dirty="0" err="1"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400" dirty="0"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      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𝐷𝐸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)⊂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)⊥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(DʹEʹ)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𝐸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′⊂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⊥[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tekisliklarning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△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𝐴𝐵𝐶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𝑃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𝐻</m:t>
                              </m:r>
                            </m:sub>
                          </m:sSub>
                          <m:r>
                            <a:rPr lang="en-US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,</m:t>
                          </m:r>
                          <m:sSub>
                            <m:sSubPr>
                              <m:ctrlPr>
                                <a:rPr lang="ru-RU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1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=(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𝑀𝑁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AʹBʹCʹ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BʹCʹ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 Mʹ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BʺCʺ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𝑀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AʹBʹCʹ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AʹCʹ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, Nʹ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Nʺ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AʺCʺ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𝑁</m:t>
                        </m:r>
                      </m:e>
                      <m:sup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"∈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Nʺ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MʹNʹ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1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"∪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 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𝑀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𝑁</m:t>
                    </m:r>
                    <m:r>
                      <a:rPr lang="en-US" sz="1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′∈</m:t>
                    </m:r>
                    <m:sSub>
                      <m:sSubPr>
                        <m:ctrlPr>
                          <a:rPr lang="ru-RU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(DE)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(MN)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izlanayotgan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K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𝐷𝐸</m:t>
                          </m:r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∩</m:t>
                      </m:r>
                      <m:d>
                        <m:dPr>
                          <m:ctrlPr>
                            <a:rPr lang="ru-RU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1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𝑀𝑁</m:t>
                          </m:r>
                        </m:e>
                      </m:d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DʺEʺ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MʺNʺ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oʻzaro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Kʺ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Kʹ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 DʹEʹ </a:t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𝐸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"∩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𝑀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"=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" 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𝑣𝑎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𝐾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′∈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𝐷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𝐸</m:t>
                      </m:r>
                      <m:r>
                        <a:rPr lang="en-US" sz="1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′.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𝑱𝒂𝒗𝒐𝒃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. 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𝑲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14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14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𝑲</m:t>
                        </m:r>
                      </m:e>
                      <m:sup>
                        <m:r>
                          <a:rPr lang="en-US" sz="14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𝑲</m:t>
                    </m:r>
                    <m:r>
                      <a:rPr lang="en-US" sz="14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sz="14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025" y="1333212"/>
                <a:ext cx="8676455" cy="4832092"/>
              </a:xfrm>
              <a:prstGeom prst="rect">
                <a:avLst/>
              </a:prstGeom>
              <a:blipFill rotWithShape="1">
                <a:blip r:embed="rId2"/>
                <a:stretch>
                  <a:fillRect l="-70" t="-253" r="-211" b="-2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>
          <a:xfrm>
            <a:off x="2286000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Ushbu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bosqichlarda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yechimga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ega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boʻladi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1400" b="1" i="1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19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70011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rahmat</a:t>
            </a:r>
            <a:endParaRPr lang="ru-RU" sz="4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95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251</TotalTime>
  <Words>210</Words>
  <Application>Microsoft Office PowerPoint</Application>
  <PresentationFormat>Экран (4:3)</PresentationFormat>
  <Paragraphs>28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LENOVO</cp:lastModifiedBy>
  <cp:revision>21</cp:revision>
  <dcterms:created xsi:type="dcterms:W3CDTF">2015-04-26T18:32:44Z</dcterms:created>
  <dcterms:modified xsi:type="dcterms:W3CDTF">2019-11-07T05:37:14Z</dcterms:modified>
</cp:coreProperties>
</file>