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19872" y="611977"/>
            <a:ext cx="25042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/>
                <a:ea typeface="Calibri"/>
              </a:rPr>
              <a:t>13 – MAVZU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466781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atrofida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aylantirish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(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Jipslashtirish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).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167097"/>
            <a:ext cx="83529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dirty="0"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atrofida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aylantirish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380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4891" y="260648"/>
            <a:ext cx="6903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Tekislikni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izlari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atrofida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aylantirish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usuli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36712"/>
            <a:ext cx="88569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000" dirty="0">
                <a:latin typeface="Times New Roman"/>
                <a:ea typeface="Calibri"/>
                <a:cs typeface="Times New Roman"/>
              </a:rPr>
              <a:t>Bu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usulda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aylantirish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oʻqi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sifatida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izilaridan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biri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olinadi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Ushbu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holda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izi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atrofida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aylantirilib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, H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jipslashtiriladi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Natijada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yotgan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uchburchak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aylana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shu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kabi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boshqa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shakllar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oʻzining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koʻrinishini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hosil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qiladi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7167" y="2474729"/>
            <a:ext cx="7081217" cy="4266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4438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3465" y="987822"/>
            <a:ext cx="6032871" cy="3665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60648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1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P(P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jipslashtirilsin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 (162 –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).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568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2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algoritm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asosida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yechimga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ega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boʻladi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: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251520" y="889844"/>
                <a:ext cx="8712968" cy="34163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harakat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tekisligining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mumkin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R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𝑅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𝑀𝑁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indent="-450215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Mʹʹ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indent="-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indent="-63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Nʹʹ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Nʹ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b="0" i="1" smtClean="0">
                            <a:effectLst/>
                            <a:latin typeface="Cambria Math"/>
                            <a:cs typeface="Times New Roman"/>
                          </a:rPr>
                          <m:t> 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ʺ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ʹ∈[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</a:rPr>
                  <a:t/>
                </a:r>
                <a:endParaRPr lang="ru-RU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889844"/>
                <a:ext cx="8712968" cy="3416320"/>
              </a:xfrm>
              <a:prstGeom prst="rect">
                <a:avLst/>
              </a:prstGeom>
              <a:blipFill rotWithShape="1">
                <a:blip r:embed="rId2"/>
                <a:stretch>
                  <a:fillRect l="-420" t="-893" r="-559" b="-17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Прямоугольник 4"/>
              <p:cNvSpPr/>
              <p:nvPr/>
            </p:nvSpPr>
            <p:spPr>
              <a:xfrm>
                <a:off x="323528" y="4365104"/>
                <a:ext cx="8712968" cy="14773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M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(MʹNʹ)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mos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)∈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”∪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"=(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4365104"/>
                <a:ext cx="8712968" cy="1477328"/>
              </a:xfrm>
              <a:prstGeom prst="rect">
                <a:avLst/>
              </a:prstGeom>
              <a:blipFill rotWithShape="1">
                <a:blip r:embed="rId3"/>
                <a:stretch>
                  <a:fillRect l="-420" t="-2479" r="-630" b="-53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25268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4"/>
            </a:pPr>
            <a:r>
              <a:rPr lang="en-US" sz="2400" dirty="0">
                <a:latin typeface="Times New Roman"/>
                <a:ea typeface="Calibri"/>
              </a:rPr>
              <a:t>(MN)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chiziq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aylantirish</a:t>
            </a:r>
            <a:r>
              <a:rPr lang="en-US" sz="2400" dirty="0">
                <a:latin typeface="Times New Roman"/>
                <a:ea typeface="Calibri"/>
              </a:rPr>
              <a:t> R </a:t>
            </a:r>
            <a:r>
              <a:rPr lang="en-US" sz="2400" dirty="0" err="1">
                <a:latin typeface="Times New Roman"/>
                <a:ea typeface="Calibri"/>
              </a:rPr>
              <a:t>radiusiga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teng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boʻladi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Ushbu</a:t>
            </a:r>
            <a:r>
              <a:rPr lang="en-US" sz="2400" dirty="0">
                <a:latin typeface="Times New Roman"/>
                <a:ea typeface="Calibri"/>
              </a:rPr>
              <a:t> (MN)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chiziq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umumiy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vaziyatda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boʻlganligi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uchun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uning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haqiqiy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uzunligi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burchakli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uchburchak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usuli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bilan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aniqlanadi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Markazi</a:t>
            </a:r>
            <a:r>
              <a:rPr lang="en-US" sz="2400" dirty="0">
                <a:latin typeface="Times New Roman"/>
                <a:ea typeface="Calibri"/>
              </a:rPr>
              <a:t> Mʹ </a:t>
            </a:r>
            <a:r>
              <a:rPr lang="en-US" sz="2400" dirty="0" err="1">
                <a:latin typeface="Times New Roman"/>
                <a:ea typeface="Calibri"/>
              </a:rPr>
              <a:t>nuqtadan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∣</a:t>
            </a:r>
            <a:r>
              <a:rPr lang="en-US" sz="2400" dirty="0">
                <a:latin typeface="Times New Roman"/>
                <a:ea typeface="Calibri"/>
              </a:rPr>
              <a:t>MʹN</a:t>
            </a:r>
            <a:r>
              <a:rPr lang="en-US" sz="2400" baseline="-25000" dirty="0">
                <a:latin typeface="Times New Roman"/>
                <a:ea typeface="Calibri"/>
              </a:rPr>
              <a:t>0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∣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haqiqiy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uzunlik</a:t>
            </a:r>
            <a:r>
              <a:rPr lang="en-US" sz="2400" dirty="0">
                <a:latin typeface="Times New Roman"/>
                <a:ea typeface="Calibri"/>
              </a:rPr>
              <a:t> R </a:t>
            </a:r>
            <a:r>
              <a:rPr lang="en-US" sz="2400" dirty="0" err="1">
                <a:latin typeface="Times New Roman"/>
                <a:ea typeface="Calibri"/>
              </a:rPr>
              <a:t>radiusda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aylantirlib</a:t>
            </a:r>
            <a:r>
              <a:rPr lang="en-US" sz="2400" dirty="0">
                <a:latin typeface="Times New Roman"/>
                <a:ea typeface="Calibri"/>
              </a:rPr>
              <a:t> P</a:t>
            </a:r>
            <a:r>
              <a:rPr lang="en-US" sz="2400" baseline="-25000" dirty="0">
                <a:latin typeface="Times New Roman"/>
                <a:ea typeface="Calibri"/>
              </a:rPr>
              <a:t>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joylashtiriladi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Times New Roman"/>
                <a:ea typeface="Calibri"/>
              </a:rPr>
              <a:t> u N</a:t>
            </a:r>
            <a:r>
              <a:rPr lang="en-US" sz="2400" baseline="-25000" dirty="0">
                <a:latin typeface="Times New Roman"/>
                <a:ea typeface="Calibri"/>
              </a:rPr>
              <a:t>0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nuqta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bilan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belgilanadi</a:t>
            </a:r>
            <a:r>
              <a:rPr lang="en-US" sz="2400" dirty="0"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2867452"/>
                <a:ext cx="8640960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5"/>
                </a:pP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X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tutashtiriladi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yotgan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 P(P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jipslashadi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4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</a:rPr>
                  <a:t>Javob</a:t>
                </a:r>
                <a:r>
                  <a:rPr lang="en-US" sz="24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</a:rPr>
                  <a:t>: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P(P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,P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</a:rPr>
                  <a:t>V1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)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H.</a:t>
                </a:r>
                <a:endParaRPr lang="ru-RU" sz="2400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867452"/>
                <a:ext cx="8640960" cy="1569660"/>
              </a:xfrm>
              <a:prstGeom prst="rect">
                <a:avLst/>
              </a:prstGeom>
              <a:blipFill rotWithShape="1">
                <a:blip r:embed="rId2"/>
                <a:stretch>
                  <a:fillRect l="-917" t="-3101" r="-1058" b="-73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46782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44624"/>
                <a:ext cx="8856984" cy="25996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 smtClean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Xususiy</a:t>
                </a:r>
                <a:r>
                  <a:rPr lang="en-US" b="1" i="1" dirty="0" smtClean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vaziyatdagi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jipslashtirish</a:t>
                </a:r>
                <a:r>
                  <a:rPr lang="en-US" b="1" i="1" dirty="0" smtClean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	Agar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Agar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164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atrofida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aylantirilib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jipslshtirilgan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u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tengdir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4624"/>
                <a:ext cx="8856984" cy="2599686"/>
              </a:xfrm>
              <a:prstGeom prst="rect">
                <a:avLst/>
              </a:prstGeom>
              <a:blipFill rotWithShape="1">
                <a:blip r:embed="rId2"/>
                <a:stretch>
                  <a:fillRect l="-551" t="-1405" r="-619" b="-25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5325" y="2708920"/>
            <a:ext cx="7115067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1127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0" y="116632"/>
                <a:ext cx="9144000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/>
                    <a:ea typeface="Calibri"/>
                  </a:rPr>
                  <a:t>2 </a:t>
                </a:r>
                <a:r>
                  <a:rPr lang="en-US" sz="2800" b="1" i="1" dirty="0">
                    <a:solidFill>
                      <a:srgbClr val="0000FF"/>
                    </a:solidFill>
                    <a:latin typeface="Times New Roman"/>
                    <a:ea typeface="Calibri"/>
                  </a:rPr>
                  <a:t>– </a:t>
                </a:r>
                <a:r>
                  <a:rPr lang="en-US" sz="2800" b="1" i="1" dirty="0" err="1">
                    <a:solidFill>
                      <a:srgbClr val="0000FF"/>
                    </a:solidFill>
                    <a:latin typeface="Times New Roman"/>
                    <a:ea typeface="Calibri"/>
                  </a:rPr>
                  <a:t>misol</a:t>
                </a:r>
                <a:r>
                  <a:rPr lang="en-US" sz="2800" b="1" i="1" dirty="0">
                    <a:solidFill>
                      <a:srgbClr val="0000FF"/>
                    </a:solidFill>
                    <a:latin typeface="Times New Roman"/>
                    <a:ea typeface="Calibri"/>
                  </a:rPr>
                  <a:t>.</a:t>
                </a:r>
                <a:r>
                  <a:rPr lang="en-US" sz="28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800" dirty="0" smtClean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800" dirty="0" err="1" smtClean="0">
                    <a:effectLst/>
                    <a:latin typeface="Times New Roman"/>
                    <a:ea typeface="Calibri"/>
                  </a:rPr>
                  <a:t>Izlari</a:t>
                </a:r>
                <a:r>
                  <a:rPr lang="en-US" sz="2800" dirty="0" smtClean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</a:rPr>
                  <a:t>orqali</a:t>
                </a:r>
                <a:r>
                  <a:rPr lang="en-US" sz="2800" dirty="0">
                    <a:effectLst/>
                    <a:latin typeface="Times New Roman"/>
                    <a:ea typeface="Calibri"/>
                  </a:rPr>
                  <a:t> P(P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</a:rPr>
                  <a:t>H</a:t>
                </a:r>
                <a:r>
                  <a:rPr lang="en-US" sz="2800" dirty="0">
                    <a:effectLst/>
                    <a:latin typeface="Times New Roman"/>
                    <a:ea typeface="Calibri"/>
                  </a:rPr>
                  <a:t>,P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</a:rPr>
                  <a:t>V</a:t>
                </a:r>
                <a:r>
                  <a:rPr lang="en-US" sz="2800" dirty="0">
                    <a:effectLst/>
                    <a:latin typeface="Times New Roman"/>
                    <a:ea typeface="Calibri"/>
                  </a:rPr>
                  <a:t>)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  <m:r>
                      <a:rPr lang="en-US" sz="2800" i="1">
                        <a:effectLst/>
                        <a:latin typeface="Cambria Math"/>
                        <a:ea typeface="Calibri"/>
                        <a:cs typeface="Times New Roman"/>
                      </a:rPr>
                      <m:t>𝐴𝐵𝐶</m:t>
                    </m:r>
                    <m:r>
                      <a:rPr lang="en-US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</a:rPr>
                  <a:t>tekislikning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</a:rPr>
                  <a:t>kattaligi</a:t>
                </a:r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</a:rPr>
                  <a:t>topilsin</a:t>
                </a:r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8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16632"/>
                <a:ext cx="9144000" cy="954107"/>
              </a:xfrm>
              <a:prstGeom prst="rect">
                <a:avLst/>
              </a:prstGeom>
              <a:blipFill rotWithShape="1">
                <a:blip r:embed="rId2"/>
                <a:stretch>
                  <a:fillRect t="-6369" b="-159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24" y="1296731"/>
            <a:ext cx="8132824" cy="5156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9259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5366" y="116632"/>
            <a:ext cx="62069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algoritm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asosida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yechiladi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0" y="652199"/>
                <a:ext cx="9144000" cy="17686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en-US" dirty="0" err="1">
                    <a:latin typeface="Times New Roman"/>
                    <a:ea typeface="Calibri"/>
                  </a:rPr>
                  <a:t>Epyurning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proyeksiyasida</a:t>
                </a:r>
                <a:r>
                  <a:rPr lang="en-US" dirty="0">
                    <a:latin typeface="Times New Roman"/>
                    <a:ea typeface="Calibri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</a:rPr>
                  <a:t>X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aylantirish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markazi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xizmat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</a:rPr>
                  <a:t>X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nuqtagacha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R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radiusga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aylantirilib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, [ox)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joylashtiriladi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Aʹʹ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Qolgan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shu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tartibda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;</a:t>
                </a:r>
                <a:endParaRPr lang="ru-RU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52199"/>
                <a:ext cx="9144000" cy="1768689"/>
              </a:xfrm>
              <a:prstGeom prst="rect">
                <a:avLst/>
              </a:prstGeom>
              <a:blipFill rotWithShape="1">
                <a:blip r:embed="rId2"/>
                <a:stretch>
                  <a:fillRect l="-400" t="-1724" b="-44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0" y="2675974"/>
                <a:ext cx="9144000" cy="6750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en-US" dirty="0" err="1">
                    <a:latin typeface="Times New Roman"/>
                    <a:ea typeface="Times New Roman"/>
                  </a:rPr>
                  <a:t>Epyurning</a:t>
                </a:r>
                <a:r>
                  <a:rPr lang="en-US" dirty="0">
                    <a:latin typeface="Times New Roman"/>
                    <a:ea typeface="Times New Roman"/>
                  </a:rPr>
                  <a:t> frontal </a:t>
                </a:r>
                <a:r>
                  <a:rPr lang="en-US" dirty="0" err="1">
                    <a:latin typeface="Times New Roman"/>
                    <a:ea typeface="Times New Roman"/>
                  </a:rPr>
                  <a:t>proyeksiyasida</a:t>
                </a:r>
                <a:r>
                  <a:rPr lang="en-US" dirty="0"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”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tutashtirilib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chiqiladi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”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kattaligiga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675974"/>
                <a:ext cx="9144000" cy="675057"/>
              </a:xfrm>
              <a:prstGeom prst="rect">
                <a:avLst/>
              </a:prstGeom>
              <a:blipFill rotWithShape="1">
                <a:blip r:embed="rId3"/>
                <a:stretch>
                  <a:fillRect l="-400" t="-1802" b="-1261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43506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3620" y="260648"/>
            <a:ext cx="54967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052736"/>
            <a:ext cx="89289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usulining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asosiy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mohiyati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shundan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iboratki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fazoda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geometrik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ob’yektning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hamma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nuqtalari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tekisliklardan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biriga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boʻyicha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Ob’yektning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nuqtalari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ravishda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qilsa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shu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tekislikdagi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oʻzining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oʻlchamlari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shaklini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oʻzgartirmaydi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faqat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ikkinchi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tekisligiga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oʻz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vaziyatini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oʻzgartiradi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Ob’yekt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nuqtalarining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boshqa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tekislikdagi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oʻqiga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boʻyicha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siljiydi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Bu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tekisligining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izlaridir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Mazkur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usul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chizmalarning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bir-biri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ustiga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tushmasligiga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imkon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yaratib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beradi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398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1 –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Umumiy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vaziyatda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berilgan</a:t>
            </a:r>
            <a:r>
              <a:rPr lang="en-US" sz="2400" dirty="0">
                <a:latin typeface="Times New Roman"/>
                <a:ea typeface="Calibri"/>
              </a:rPr>
              <a:t> [AB] </a:t>
            </a:r>
            <a:r>
              <a:rPr lang="en-US" sz="2400" dirty="0" err="1">
                <a:latin typeface="Times New Roman"/>
                <a:ea typeface="Calibri"/>
              </a:rPr>
              <a:t>kesmaning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haqiqy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uzunligi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aniqlansin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gorizontal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proyeksiyalovchi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vaziyatga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keltirilsin</a:t>
            </a:r>
            <a:r>
              <a:rPr lang="en-US" sz="2400" dirty="0">
                <a:latin typeface="Times New Roman"/>
                <a:ea typeface="Calibri"/>
              </a:rPr>
              <a:t> (168 – </a:t>
            </a:r>
            <a:r>
              <a:rPr lang="en-US" sz="2400" dirty="0" err="1">
                <a:latin typeface="Times New Roman"/>
                <a:ea typeface="Calibri"/>
              </a:rPr>
              <a:t>chizma</a:t>
            </a:r>
            <a:r>
              <a:rPr lang="en-US" sz="2400" dirty="0">
                <a:latin typeface="Times New Roman"/>
                <a:ea typeface="Calibri"/>
              </a:rPr>
              <a:t>).</a:t>
            </a:r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6868" y="1445353"/>
            <a:ext cx="7833564" cy="4719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28848" y="6300028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168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2510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72008" y="116632"/>
                <a:ext cx="8964488" cy="17830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dirty="0" err="1">
                    <a:latin typeface="Times New Roman"/>
                    <a:ea typeface="Calibri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misolning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shartiga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qarab</a:t>
                </a:r>
                <a:r>
                  <a:rPr lang="en-US" dirty="0">
                    <a:latin typeface="Times New Roman"/>
                    <a:ea typeface="Calibri"/>
                  </a:rPr>
                  <a:t> [AB] </a:t>
                </a:r>
                <a:r>
                  <a:rPr lang="en-US" dirty="0" err="1">
                    <a:latin typeface="Times New Roman"/>
                    <a:ea typeface="Calibri"/>
                  </a:rPr>
                  <a:t>kesmani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ikki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marta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harakatlantirilganda</a:t>
                </a:r>
                <a:r>
                  <a:rPr lang="en-US" dirty="0">
                    <a:latin typeface="Times New Roman"/>
                    <a:ea typeface="Calibri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</a:rPr>
                  <a:t>yechimga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ega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boʻladi</a:t>
                </a:r>
                <a:r>
                  <a:rPr lang="en-US" dirty="0"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</a:rPr>
                  <a:t>Bunda</a:t>
                </a:r>
                <a:r>
                  <a:rPr lang="en-US" dirty="0">
                    <a:latin typeface="Times New Roman"/>
                    <a:ea typeface="Calibri"/>
                  </a:rPr>
                  <a:t> [AB] </a:t>
                </a:r>
                <a:r>
                  <a:rPr lang="en-US" dirty="0" err="1">
                    <a:latin typeface="Times New Roman"/>
                    <a:ea typeface="Calibri"/>
                  </a:rPr>
                  <a:t>kesmani</a:t>
                </a:r>
                <a:r>
                  <a:rPr lang="en-US" dirty="0">
                    <a:latin typeface="Times New Roman"/>
                    <a:ea typeface="Calibri"/>
                  </a:rPr>
                  <a:t> V </a:t>
                </a:r>
                <a:r>
                  <a:rPr lang="en-US" dirty="0" err="1">
                    <a:latin typeface="Times New Roman"/>
                    <a:ea typeface="Calibri"/>
                  </a:rPr>
                  <a:t>tekislikka</a:t>
                </a:r>
                <a:r>
                  <a:rPr lang="en-US" dirty="0">
                    <a:latin typeface="Times New Roman"/>
                    <a:ea typeface="Calibri"/>
                  </a:rPr>
                  <a:t> parallel </a:t>
                </a:r>
                <a:r>
                  <a:rPr lang="en-US" dirty="0" err="1">
                    <a:latin typeface="Times New Roman"/>
                    <a:ea typeface="Calibri"/>
                  </a:rPr>
                  <a:t>vaziyatga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keltirilib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</a:rPr>
                  <a:t>Natijada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uning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</a:rPr>
                  <a:t>yangi</a:t>
                </a:r>
                <a:r>
                  <a:rPr lang="en-US" dirty="0">
                    <a:latin typeface="Times New Roman"/>
                    <a:ea typeface="Calibri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frontal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oʻzining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Soʻng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uzunlikka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kesmani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vaziyatga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keltiriladi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holatda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u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proyeksiyalaovchi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deyiladi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08" y="116632"/>
                <a:ext cx="8964488" cy="1783052"/>
              </a:xfrm>
              <a:prstGeom prst="rect">
                <a:avLst/>
              </a:prstGeom>
              <a:blipFill rotWithShape="1">
                <a:blip r:embed="rId2"/>
                <a:stretch>
                  <a:fillRect l="-612" t="-1706" r="-544" b="-40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107504" y="2107765"/>
                <a:ext cx="8856984" cy="46010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Misol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algoritm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asosida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yechiladi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qismida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(168 –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!).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AʹBʹ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Aʹʹ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Ularning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Shu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tartibda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-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226695" algn="ctr">
                  <a:spcAft>
                    <a:spcPts val="0"/>
                  </a:spcAft>
                </a:pPr>
                <a:r>
                  <a:rPr lang="en-US" sz="24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Javob</a:t>
                </a:r>
                <a:r>
                  <a:rPr lang="en-US" sz="2400" b="1" i="1" dirty="0"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-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107765"/>
                <a:ext cx="8856984" cy="4601003"/>
              </a:xfrm>
              <a:prstGeom prst="rect">
                <a:avLst/>
              </a:prstGeom>
              <a:blipFill rotWithShape="1">
                <a:blip r:embed="rId3"/>
                <a:stretch>
                  <a:fillRect l="-964" t="-1192" r="-1032" b="-19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0880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006286"/>
                <a:ext cx="8712968" cy="41947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lvl="0" indent="-4572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proyeksiyasining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qismida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chizilqdi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u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≡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≡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4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</a:rPr>
                  <a:t>Javob</a:t>
                </a:r>
                <a:r>
                  <a:rPr lang="en-US" sz="24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</a:rPr>
                  <a:t>: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≡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-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A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B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bir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nuqtaga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mos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keldi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006286"/>
                <a:ext cx="8712968" cy="4194738"/>
              </a:xfrm>
              <a:prstGeom prst="rect">
                <a:avLst/>
              </a:prstGeom>
              <a:blipFill rotWithShape="1">
                <a:blip r:embed="rId2"/>
                <a:stretch>
                  <a:fillRect l="-909" t="-581" r="-1049" b="-276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8326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2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r>
              <a:rPr lang="en-US" dirty="0">
                <a:latin typeface="Times New Roman"/>
                <a:ea typeface="Calibri"/>
              </a:rPr>
              <a:t> Frontal </a:t>
            </a:r>
            <a:r>
              <a:rPr lang="en-US" dirty="0" err="1">
                <a:latin typeface="Times New Roman"/>
                <a:ea typeface="Calibri"/>
              </a:rPr>
              <a:t>proyeksiyalovchi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berilgan</a:t>
            </a:r>
            <a:r>
              <a:rPr lang="en-US" dirty="0">
                <a:latin typeface="Times New Roman"/>
                <a:ea typeface="Calibri"/>
              </a:rPr>
              <a:t> ABC </a:t>
            </a:r>
            <a:r>
              <a:rPr lang="en-US" dirty="0" err="1">
                <a:latin typeface="Times New Roman"/>
                <a:ea typeface="Calibri"/>
              </a:rPr>
              <a:t>uchburchakning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haqiqiy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kattaligi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topilsin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764704"/>
                <a:ext cx="8712968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Frontal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proyeksiyalovchi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keltirilganda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shunday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xulosa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qilamizki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marta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harakatlantirilsa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kifoya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764704"/>
                <a:ext cx="8712968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559" t="-2538" r="-559" b="-659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0848"/>
            <a:ext cx="7645674" cy="437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78184" y="3995772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169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4460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861118"/>
                <a:ext cx="8784976" cy="48588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Misolni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yechish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algoritmi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qismida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(169 –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!).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]=[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Shu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tartibda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400" dirty="0">
                    <a:effectLst/>
                    <a:latin typeface="Cambria Math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kattalikka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400" b="1" i="1" dirty="0" err="1" smtClean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sz="2400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400" dirty="0">
                    <a:effectLst/>
                    <a:latin typeface="Cambria Math"/>
                    <a:ea typeface="Times New Roman"/>
                    <a:cs typeface="Times New Roman"/>
                  </a:rPr>
                  <a:t> -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kattalik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861118"/>
                <a:ext cx="8784976" cy="4858831"/>
              </a:xfrm>
              <a:prstGeom prst="rect">
                <a:avLst/>
              </a:prstGeom>
              <a:blipFill rotWithShape="1">
                <a:blip r:embed="rId2"/>
                <a:stretch>
                  <a:fillRect l="-1040" t="-1129" r="-1040" b="-18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54084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2879725" algn="ctr"/>
              </a:tabLst>
            </a:pP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3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Umumiy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uchburchakning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kattaligi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topilsin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endParaRPr lang="en-US" dirty="0" smtClean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tabLst>
                <a:tab pos="2879725" algn="ctr"/>
              </a:tabLst>
            </a:pPr>
            <a:r>
              <a:rPr lang="en-US" dirty="0" smtClean="0">
                <a:latin typeface="Times New Roman"/>
                <a:ea typeface="Calibri"/>
                <a:cs typeface="Times New Roman"/>
              </a:rPr>
              <a:t>(</a:t>
            </a:r>
            <a:r>
              <a:rPr lang="en-US" dirty="0">
                <a:latin typeface="Times New Roman"/>
                <a:ea typeface="Calibri"/>
                <a:cs typeface="Times New Roman"/>
              </a:rPr>
              <a:t>170 –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).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377" y="909401"/>
            <a:ext cx="8299087" cy="5183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07704" y="6165304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170 –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769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1895939"/>
                <a:ext cx="8784976" cy="4568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algoritm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asosida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yechiladi</a:t>
                </a:r>
                <a:r>
                  <a:rPr lang="en-US" b="1" i="1" dirty="0" smtClean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topiladi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h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"1")∥[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)∈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qismida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tanlab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h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koʻrinishda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tasvirlanadi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qismida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tanlab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-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kattalik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895939"/>
                <a:ext cx="8784976" cy="4568430"/>
              </a:xfrm>
              <a:prstGeom prst="rect">
                <a:avLst/>
              </a:prstGeom>
              <a:blipFill rotWithShape="1">
                <a:blip r:embed="rId2"/>
                <a:stretch>
                  <a:fillRect l="-416" t="-801" r="-555" b="-12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72008" y="187779"/>
            <a:ext cx="89644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Umumiy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uchburchakning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kattaligini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topish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ikki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harakatlantirish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latin typeface="Times New Roman"/>
                <a:ea typeface="Calibri"/>
                <a:cs typeface="Times New Roman"/>
              </a:rPr>
              <a:t>kerak</a:t>
            </a:r>
            <a:r>
              <a:rPr lang="en-US" dirty="0" smtClean="0">
                <a:latin typeface="Times New Roman"/>
                <a:ea typeface="Calibri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Birinchi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harakatlantirishda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uchburchakni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ya’ni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frontal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keltirib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olinadi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Keyin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ikkinchi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harakatlantirilib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 H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ya’ni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keltirib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olinadi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Bunda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uchburchakning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yangi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oʻzining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kattaligiga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280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24744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Takrorlash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savollar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Jipslashtirish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usulida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vazifa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bajaradi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Aylantirish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oʻqi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sifatida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qaday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olinadi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jipslashtirish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izidan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foydalaniladi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jipslashtirish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izidan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foydalaniladi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ususli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amalga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oshiriladi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126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7928" y="2828836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E’tiboringiz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rahmat</a:t>
            </a:r>
            <a:endParaRPr lang="ru-RU" sz="36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28530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688</TotalTime>
  <Words>393</Words>
  <Application>Microsoft Office PowerPoint</Application>
  <PresentationFormat>Экран (4:3)</PresentationFormat>
  <Paragraphs>43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LENOVO</cp:lastModifiedBy>
  <cp:revision>14</cp:revision>
  <dcterms:created xsi:type="dcterms:W3CDTF">2015-10-29T05:52:42Z</dcterms:created>
  <dcterms:modified xsi:type="dcterms:W3CDTF">2019-11-07T05:38:00Z</dcterms:modified>
</cp:coreProperties>
</file>