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07.11.2019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1859340"/>
            <a:ext cx="820891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14 – MAVZU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usuli</a:t>
            </a:r>
            <a:r>
              <a:rPr lang="en-US" sz="28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4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indent="449580">
              <a:spcAft>
                <a:spcPts val="0"/>
              </a:spcAft>
              <a:tabLst>
                <a:tab pos="3104515" algn="ctr"/>
                <a:tab pos="4066540" algn="l"/>
              </a:tabLs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	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	</a:t>
            </a:r>
            <a:endParaRPr lang="ru-RU" dirty="0">
              <a:ea typeface="Calibri"/>
              <a:cs typeface="Times New Roman"/>
            </a:endParaRPr>
          </a:p>
          <a:p>
            <a:pPr indent="449580" algn="ctr">
              <a:spcAft>
                <a:spcPts val="0"/>
              </a:spcAft>
            </a:pP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bir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marta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  <a:endParaRPr lang="ru-RU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arenR"/>
            </a:pP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marta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2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8251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209923"/>
                <a:ext cx="8712968" cy="65069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228600" algn="just"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tekisliklarini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almashtirish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usulda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geometrik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figuralar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qoʻzgʻalmas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boʻlib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faqat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marta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tekisliklari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Calibri"/>
                    <a:cs typeface="Times New Roman"/>
                  </a:rPr>
                  <a:t>chizmada</a:t>
                </a:r>
                <a:r>
                  <a:rPr lang="en-US" sz="2400" dirty="0">
                    <a:latin typeface="Times New Roman"/>
                    <a:ea typeface="Calibri"/>
                    <a:cs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proyeksiyalar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tekisliklaridan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biriga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proyeksiyalovchi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endParaRPr lang="ru-RU" dirty="0">
                  <a:ea typeface="Calibri"/>
                  <a:cs typeface="Times New Roman"/>
                </a:endParaRPr>
              </a:p>
              <a:p>
                <a:pPr indent="228600" algn="just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Agar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geometrik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figura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xususiy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boʻlsa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H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tekislikni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marta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 Agar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geometrik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figura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umumiy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joylashgan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boʻlsa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masalaning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shartiga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qarab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yoki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marta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Calibri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Proyeksiyalar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tekisliklarini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almashtirish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jarayoni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Calibri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Calibri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deb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yuritiladi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 Agar,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eski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ifodalnsa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, u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almashtirilgan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boʻladi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09923"/>
                <a:ext cx="8712968" cy="6506974"/>
              </a:xfrm>
              <a:prstGeom prst="rect">
                <a:avLst/>
              </a:prstGeom>
              <a:blipFill rotWithShape="1">
                <a:blip r:embed="rId2"/>
                <a:stretch>
                  <a:fillRect l="-1049" t="-749" r="-1049" b="-103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12449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2008" y="116632"/>
            <a:ext cx="9036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1.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tekisliklarini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V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V</a:t>
            </a:r>
            <a:r>
              <a:rPr lang="en-US" b="1" i="1" baseline="-25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dirty="0">
                <a:latin typeface="Times New Roman"/>
                <a:ea typeface="Times New Roman"/>
                <a:cs typeface="Times New Roman"/>
              </a:rPr>
              <a:t>	V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V</a:t>
            </a:r>
            <a:r>
              <a:rPr lang="en-US" baseline="-25000" dirty="0">
                <a:latin typeface="Times New Roman"/>
                <a:ea typeface="Times New Roman"/>
                <a:cs typeface="Times New Roman"/>
              </a:rPr>
              <a:t>1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misolning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shartiga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binoan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mumkin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 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2035746"/>
            <a:ext cx="9064319" cy="4489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5957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369998"/>
                <a:ext cx="8856984" cy="5723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spcAft>
                    <a:spcPts val="0"/>
                  </a:spcAft>
                </a:pP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171 –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fazoda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joylashgan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hamda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Aʺ frontal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proyeksiyalari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tomonida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almashtirilyapti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qilish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Keyin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jipslashtiramiz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koordinatasi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AʹA</a:t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=</a:t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Aʺ</a:t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=A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 baseline="-2500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	172 –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chizmada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gorizontal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, Aʺ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uning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proyeksiyalari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tomonidan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proyeksiya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oʻqini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oʻtkazamiz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Ushbu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holda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orasidagi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hamda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orasidagi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burchak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ixtiyoriy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oʻlchamda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olinadi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Aʹ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olinadi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chiziq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X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oʻqni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kesib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X</a:t>
                </a:r>
                <a:r>
                  <a:rPr lang="en-US" sz="12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qiladi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A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X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Z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</a:rPr>
                  <a:t>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oʻlchami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oʻlchab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qoʻyilib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Mazkur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A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nuqtaning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 frontal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proyeksiyasi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deyiladi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0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69998"/>
                <a:ext cx="8856984" cy="5723298"/>
              </a:xfrm>
              <a:prstGeom prst="rect">
                <a:avLst/>
              </a:prstGeom>
              <a:blipFill rotWithShape="1">
                <a:blip r:embed="rId2"/>
                <a:stretch>
                  <a:fillRect l="-688" t="-532" r="-7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62000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4624"/>
            <a:ext cx="89289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H</a:t>
            </a:r>
            <a:r>
              <a:rPr lang="en-US" sz="2800" b="1" i="1" baseline="-25000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1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H</a:t>
            </a:r>
            <a:r>
              <a:rPr lang="en-US" sz="2800" baseline="-25000" dirty="0">
                <a:latin typeface="Times New Roman"/>
                <a:ea typeface="Times New Roman"/>
                <a:cs typeface="Times New Roman"/>
              </a:rPr>
              <a:t>1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misolning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shartiga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binoan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mumkin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. 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33057"/>
            <a:ext cx="8657066" cy="470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0422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692696"/>
                <a:ext cx="8712968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173 –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chizmada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>, Aʺ frontal </a:t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proyeksiyasini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topish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kerak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Buning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yuqori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qismida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Aʺ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hamda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oʻqlar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oʻlchamda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Aʺ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6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16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davomiga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sz="28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8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 A </a:t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nuqtaning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800" dirty="0" err="1">
                    <a:effectLst/>
                    <a:latin typeface="Times New Roman"/>
                    <a:ea typeface="Times New Roman"/>
                    <a:cs typeface="Times New Roman"/>
                  </a:rPr>
                  <a:t>deyiladi</a:t>
                </a:r>
                <a:r>
                  <a:rPr lang="en-US" sz="28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20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692696"/>
                <a:ext cx="8712968" cy="5693866"/>
              </a:xfrm>
              <a:prstGeom prst="rect">
                <a:avLst/>
              </a:prstGeom>
              <a:blipFill rotWithShape="1">
                <a:blip r:embed="rId2"/>
                <a:stretch>
                  <a:fillRect l="-1399" t="-1071" r="-1399" b="-19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653053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16632"/>
            <a:ext cx="89289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1.1 –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</a:rPr>
              <a:t> [AB] </a:t>
            </a:r>
            <a:r>
              <a:rPr lang="en-US" sz="2400" dirty="0" err="1">
                <a:latin typeface="Times New Roman"/>
                <a:ea typeface="Times New Roman"/>
              </a:rPr>
              <a:t>kesma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nuqta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holatga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keltirilsin</a:t>
            </a:r>
            <a:r>
              <a:rPr lang="en-US" sz="2400" dirty="0">
                <a:latin typeface="Times New Roman"/>
                <a:ea typeface="Times New Roman"/>
              </a:rPr>
              <a:t> (174 – </a:t>
            </a:r>
            <a:r>
              <a:rPr lang="en-US" sz="2400" dirty="0" err="1">
                <a:latin typeface="Times New Roman"/>
                <a:ea typeface="Times New Roman"/>
              </a:rPr>
              <a:t>chizma</a:t>
            </a:r>
            <a:r>
              <a:rPr lang="en-US" sz="2400" dirty="0">
                <a:latin typeface="Times New Roman"/>
                <a:ea typeface="Times New Roman"/>
              </a:rPr>
              <a:t>).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51720" y="548680"/>
            <a:ext cx="55402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Misol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quyidagi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algoritm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asosida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yechiladi</a:t>
            </a:r>
            <a:r>
              <a:rPr lang="en-US" sz="2400" b="1" i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ru-RU" sz="24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Прямоугольник 3"/>
              <p:cNvSpPr/>
              <p:nvPr/>
            </p:nvSpPr>
            <p:spPr>
              <a:xfrm>
                <a:off x="107504" y="994665"/>
                <a:ext cx="8928992" cy="56746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⇒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450215" algn="just">
                  <a:spcAft>
                    <a:spcPts val="0"/>
                  </a:spcAft>
                </a:pP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AʺBʺ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tanlanadi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450215" indent="-450215" algn="just">
                  <a:spcAft>
                    <a:spcPts val="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	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=Y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koordinatalari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=Y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≡</m:t>
                    </m:r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[AB]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4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sz="24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400" i="1">
                        <a:solidFill>
                          <a:srgbClr val="FF000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≡</m:t>
                    </m:r>
                    <m:sSubSup>
                      <m:sSubSupPr>
                        <m:ctrlPr>
                          <a:rPr lang="ru-RU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400" dirty="0"/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994665"/>
                <a:ext cx="8928992" cy="5674695"/>
              </a:xfrm>
              <a:prstGeom prst="rect">
                <a:avLst/>
              </a:prstGeom>
              <a:blipFill rotWithShape="1">
                <a:blip r:embed="rId2"/>
                <a:stretch>
                  <a:fillRect l="-956" r="-1093" b="-13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0991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07504" y="116632"/>
                <a:ext cx="9036496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1.2 –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∝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aniqlansin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 (175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>).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16632"/>
                <a:ext cx="9036496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07" t="-4717" r="-540" b="-13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37084"/>
            <a:ext cx="8561414" cy="5120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107504" y="764704"/>
                <a:ext cx="9036496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1.3 –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(176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764704"/>
                <a:ext cx="9036496" cy="646331"/>
              </a:xfrm>
              <a:prstGeom prst="rect">
                <a:avLst/>
              </a:prstGeom>
              <a:blipFill rotWithShape="1">
                <a:blip r:embed="rId4"/>
                <a:stretch>
                  <a:fillRect l="-607" t="-4717" r="-540" b="-132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6298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9501" y="188640"/>
            <a:ext cx="4204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quyidagi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algoritm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asosida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</a:rPr>
              <a:t>yechiladi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72008" y="716820"/>
                <a:ext cx="8964488" cy="50884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⇒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AʹBʹ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Cambria Math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]^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8" y="716820"/>
                <a:ext cx="8964488" cy="5088444"/>
              </a:xfrm>
              <a:prstGeom prst="rect">
                <a:avLst/>
              </a:prstGeom>
              <a:blipFill rotWithShape="1">
                <a:blip r:embed="rId2"/>
                <a:stretch>
                  <a:fillRect l="-476" r="-544" b="-9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91556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-36512" y="130760"/>
                <a:ext cx="9036496" cy="55304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yechiladi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sz="1000" b="1" i="1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→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⇒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AʺBʺ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X</a:t>
                </a:r>
                <a:r>
                  <a:rPr lang="en-US" sz="11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koordinatalari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Cambria Math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[AB]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 </a:t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uzunlik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]^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6512" y="130760"/>
                <a:ext cx="9036496" cy="5530488"/>
              </a:xfrm>
              <a:prstGeom prst="rect">
                <a:avLst/>
              </a:prstGeom>
              <a:blipFill rotWithShape="1">
                <a:blip r:embed="rId2"/>
                <a:stretch>
                  <a:fillRect l="-405" t="-661" r="-607" b="-6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73981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5496" y="129406"/>
                <a:ext cx="9036496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ts val="0"/>
                  </a:spcAft>
                </a:pP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1.4 – </a:t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Umumiy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keltirilsin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aniqlansin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(177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!). 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129406"/>
                <a:ext cx="9036496" cy="923330"/>
              </a:xfrm>
              <a:prstGeom prst="rect">
                <a:avLst/>
              </a:prstGeom>
              <a:blipFill rotWithShape="1">
                <a:blip r:embed="rId2"/>
                <a:stretch>
                  <a:fillRect l="-607" t="-3289" r="-540" b="-85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982510"/>
            <a:ext cx="4752350" cy="5767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15616" y="3234881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Times New Roman"/>
              </a:rPr>
              <a:t>177 – </a:t>
            </a:r>
            <a:r>
              <a:rPr lang="en-US" dirty="0" err="1">
                <a:latin typeface="Times New Roman"/>
                <a:ea typeface="Times New Roman"/>
              </a:rPr>
              <a:t>chizma</a:t>
            </a:r>
            <a:r>
              <a:rPr lang="en-US" dirty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95933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5496" y="214962"/>
                <a:ext cx="8964488" cy="623837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yechiladi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just">
                  <a:spcAft>
                    <a:spcPts val="0"/>
                  </a:spcAft>
                </a:pPr>
                <a:r>
                  <a:rPr lang="en-US" sz="10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chizigʻi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(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")∈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𝐴𝐵𝐶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′1′)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Keyin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⊂</m:t>
                    </m:r>
                    <m:sSup>
                      <m:s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e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d>
                      <m:d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𝐵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  <m:sSup>
                          <m:sSup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e>
                          <m:sup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′</m:t>
                            </m:r>
                          </m:sup>
                        </m:sSup>
                      </m:e>
                    </m:d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∥[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Eski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Epyerda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frontalning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ixtiyoriy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𝑓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Aʺ,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Cʺ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qadar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∣=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, ∣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𝑋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∣=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𝑌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Cambria Math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 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𝑣𝑎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holatda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joylashadi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burchagidir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sz="1000" dirty="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𝑱𝒂𝒗𝒐𝒃</m:t>
                      </m:r>
                      <m:r>
                        <a:rPr lang="en-US" b="1" i="1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</m:t>
                      </m:r>
                      <m:sSubSup>
                        <m:sSub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𝐴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sSubSup>
                        <m:sSub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𝐵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sSubSup>
                        <m:sSubSup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Sup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𝐶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′</m:t>
                          </m:r>
                        </m:sup>
                      </m:sSubSup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⊥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𝐻</m:t>
                          </m:r>
                        </m:e>
                        <m:sub>
                          <m:r>
                            <a:rPr lang="en-US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𝑣𝑎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∠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𝛽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𝐴𝐵𝐶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^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𝑉</m:t>
                      </m:r>
                      <m:r>
                        <a:rPr lang="en-US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214962"/>
                <a:ext cx="8964488" cy="6238374"/>
              </a:xfrm>
              <a:prstGeom prst="rect">
                <a:avLst/>
              </a:prstGeom>
              <a:blipFill rotWithShape="1">
                <a:blip r:embed="rId2"/>
                <a:stretch>
                  <a:fillRect l="-476" t="-586" r="-5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07150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16" y="2033712"/>
            <a:ext cx="8643072" cy="470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5496" y="188640"/>
                <a:ext cx="9036496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1.6 – </a:t>
                </a:r>
                <a:r>
                  <a:rPr lang="en-US" sz="2400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misol</a:t>
                </a:r>
                <a:r>
                  <a:rPr lang="en-US" sz="2400" b="1" i="1" dirty="0">
                    <a:solidFill>
                      <a:srgbClr val="0000FF"/>
                    </a:solidFill>
                    <a:latin typeface="Times New Roman"/>
                    <a:ea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Izlari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berilgan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P(P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H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,P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</a:rPr>
                  <a:t>V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tekislikni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H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tekisliklarga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ogʻish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burchak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kattaliklari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topilsin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 (180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chizma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).</a:t>
                </a:r>
                <a:endParaRPr lang="ru-RU" sz="24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188640"/>
                <a:ext cx="9036496" cy="830997"/>
              </a:xfrm>
              <a:prstGeom prst="rect">
                <a:avLst/>
              </a:prstGeom>
              <a:blipFill rotWithShape="1">
                <a:blip r:embed="rId3"/>
                <a:stretch>
                  <a:fillRect l="-1080" t="-5882" r="-1012" b="-154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13421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0" y="12414"/>
                <a:ext cx="9144000" cy="6667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Misol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algoritm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asosida</a:t>
                </a:r>
                <a:r>
                  <a:rPr lang="en-US" b="1" i="1" dirty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i="1" dirty="0" err="1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yechiladi</a:t>
                </a:r>
                <a:r>
                  <a:rPr lang="en-US" b="1" i="1" dirty="0" smtClean="0">
                    <a:solidFill>
                      <a:srgbClr val="0000FF"/>
                    </a:solidFill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b="1" i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istalgan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Bʹ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P(P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oʻqini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istalgan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joyida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kesishib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∩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sub>
                    </m:sSub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𝑥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4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tanlab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Aʺ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yotadi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Aʺ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kesib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Y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qoʻyilib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𝑋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sSub>
                          <m:sSubPr>
                            <m:ctrlPr>
                              <a:rPr lang="ru-RU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X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orasidagi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ogʻish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burchagi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.</a:t>
                </a:r>
                <a:r>
                  <a:rPr lang="en-US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𝑃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^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12414"/>
                <a:ext cx="9144000" cy="6667979"/>
              </a:xfrm>
              <a:prstGeom prst="rect">
                <a:avLst/>
              </a:prstGeom>
              <a:blipFill rotWithShape="1">
                <a:blip r:embed="rId2"/>
                <a:stretch>
                  <a:fillRect l="-400" t="-548" r="-533" b="-4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79824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404664"/>
            <a:ext cx="903649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almashtirish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3200" dirty="0">
                <a:latin typeface="Times New Roman"/>
                <a:ea typeface="Calibri"/>
                <a:cs typeface="Times New Roman"/>
              </a:rPr>
              <a:t> 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3200" dirty="0">
                <a:latin typeface="Times New Roman"/>
                <a:ea typeface="Calibri"/>
                <a:cs typeface="Times New Roman"/>
              </a:rPr>
              <a:t>	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Odatda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berilgan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turli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figuralarni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masalaning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shartiga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binoan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ikki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tekisliklarini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almashtirishga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keladi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Avval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figurani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vaziyatga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keltirish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tekisliklaridan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biri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bir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almashtiriladi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Keyin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figurani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masalan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nuqta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holatga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yoki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haqiqiy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kattaligini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ikkinchi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marta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proyeksiyalar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tekisligi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almashtiriladi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Ular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haqida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quyidagi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misollarda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batafsil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bayon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dirty="0" err="1">
                <a:latin typeface="Times New Roman"/>
                <a:ea typeface="Calibri"/>
                <a:cs typeface="Times New Roman"/>
              </a:rPr>
              <a:t>etilgan</a:t>
            </a:r>
            <a:r>
              <a:rPr lang="en-US" sz="3200" dirty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155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8373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2.1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Umumiy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vaziyatda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berilgan</a:t>
            </a:r>
            <a:r>
              <a:rPr lang="en-US" dirty="0">
                <a:latin typeface="Times New Roman"/>
                <a:ea typeface="Calibri"/>
              </a:rPr>
              <a:t> [AB] </a:t>
            </a:r>
            <a:r>
              <a:rPr lang="en-US" dirty="0" err="1">
                <a:latin typeface="Times New Roman"/>
                <a:ea typeface="Calibri"/>
              </a:rPr>
              <a:t>kesma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holatga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keltirilsin</a:t>
            </a:r>
            <a:r>
              <a:rPr lang="en-US" dirty="0">
                <a:latin typeface="Times New Roman"/>
                <a:ea typeface="Calibri"/>
              </a:rPr>
              <a:t> (181 – </a:t>
            </a:r>
            <a:r>
              <a:rPr lang="en-US" dirty="0" err="1">
                <a:latin typeface="Times New Roman"/>
                <a:ea typeface="Calibri"/>
              </a:rPr>
              <a:t>chizmaga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qarang</a:t>
            </a:r>
            <a:r>
              <a:rPr lang="en-US" dirty="0">
                <a:latin typeface="Times New Roman"/>
                <a:ea typeface="Calibri"/>
              </a:rPr>
              <a:t>!).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3" y="764704"/>
            <a:ext cx="6048671" cy="525658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75856" y="6046627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181 – </a:t>
            </a:r>
            <a:r>
              <a:rPr lang="en-US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668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4624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2.2 – </a:t>
            </a:r>
            <a:r>
              <a:rPr lang="en-US" b="1" i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misol</a:t>
            </a:r>
            <a:r>
              <a:rPr lang="en-US" b="1" i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uchburchak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ABC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tekislikning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haqiqiy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kattaligi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dirty="0" err="1">
                <a:latin typeface="Times New Roman"/>
                <a:ea typeface="Times New Roman"/>
                <a:cs typeface="Times New Roman"/>
              </a:rPr>
              <a:t>topilsin</a:t>
            </a:r>
            <a:r>
              <a:rPr lang="en-US" dirty="0">
                <a:latin typeface="Times New Roman"/>
                <a:ea typeface="Times New Roman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7128792" cy="5739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41588" y="4869160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/>
                <a:ea typeface="Times New Roman"/>
              </a:rPr>
              <a:t>182 – </a:t>
            </a:r>
            <a:r>
              <a:rPr lang="en-US" dirty="0" err="1">
                <a:latin typeface="Times New Roman"/>
                <a:ea typeface="Times New Roman"/>
              </a:rPr>
              <a:t>chizma</a:t>
            </a:r>
            <a:r>
              <a:rPr lang="en-US" dirty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1671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92219" y="313492"/>
            <a:ext cx="6431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Misol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quyidagi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algoritm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asosida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 </a:t>
            </a:r>
            <a:r>
              <a:rPr lang="en-US" sz="2800" b="1" i="1" dirty="0" err="1">
                <a:solidFill>
                  <a:srgbClr val="0000FF"/>
                </a:solidFill>
                <a:latin typeface="Times New Roman"/>
                <a:ea typeface="Calibri"/>
              </a:rPr>
              <a:t>yechiladi</a:t>
            </a:r>
            <a:r>
              <a:rPr lang="en-US" sz="2800" b="1" i="1" dirty="0">
                <a:solidFill>
                  <a:srgbClr val="0000FF"/>
                </a:solidFill>
                <a:latin typeface="Times New Roman"/>
                <a:ea typeface="Calibri"/>
              </a:rPr>
              <a:t>.</a:t>
            </a:r>
            <a:endParaRPr lang="ru-RU" sz="28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1133083"/>
                <a:ext cx="8712968" cy="46145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/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Soʻng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olinadi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(182 –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qarang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2286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"⊂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"(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"1")∥[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𝑜𝑥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)∈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2"/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V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V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holda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endParaRPr lang="ru-RU" dirty="0">
                  <a:ea typeface="Calibri"/>
                  <a:cs typeface="Times New Roman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𝑥</m:t>
                    </m:r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𝑉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𝑉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′(</m:t>
                    </m:r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sSup>
                      <m:s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</a:rPr>
                  <a:t>;</a:t>
                </a:r>
                <a:endParaRPr lang="ru-RU" dirty="0"/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1133083"/>
                <a:ext cx="8712968" cy="4614533"/>
              </a:xfrm>
              <a:prstGeom prst="rect">
                <a:avLst/>
              </a:prstGeom>
              <a:blipFill rotWithShape="1">
                <a:blip r:embed="rId2"/>
                <a:stretch>
                  <a:fillRect l="-909" t="-1057" r="-1049" b="-3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3551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07504" y="620688"/>
                <a:ext cx="8789225" cy="57281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algn="just">
                  <a:spcAft>
                    <a:spcPts val="0"/>
                  </a:spcAft>
                </a:pP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Epyurning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proyeksiyasida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> AʹBʹCʹ </a:t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nuqtalari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sz="2400" dirty="0"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Avvalgi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misollardan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ma’lumki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Cʺ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Z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C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oʻlchamga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Cʹ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Cʺ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/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Aʹ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//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Bʹ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Bʺ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400" b="1" dirty="0">
                    <a:effectLst/>
                    <a:latin typeface="Times New Roman"/>
                    <a:ea typeface="Times New Roman"/>
                    <a:cs typeface="Times New Roman"/>
                  </a:rPr>
                  <a:t>///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,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kesmani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qiladi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Natijada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, frontal </a:t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vaziyatda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4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620688"/>
                <a:ext cx="8789225" cy="5728171"/>
              </a:xfrm>
              <a:prstGeom prst="rect">
                <a:avLst/>
              </a:prstGeom>
              <a:blipFill rotWithShape="1">
                <a:blip r:embed="rId2"/>
                <a:stretch>
                  <a:fillRect t="-852" r="-1110" b="-149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54953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07504" y="836712"/>
                <a:ext cx="8928992" cy="5705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rabicPeriod" startAt="3"/>
                </a:pP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ABC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uchburchakka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Bunda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Ya’ni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sistema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almashtiriladi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ABC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H</a:t>
                </a:r>
                <a:r>
                  <a:rPr lang="en-US" sz="20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1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tekislikdagi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oʻzining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ctr"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den>
                    </m:f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f>
                      <m:f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𝑉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𝐻</m:t>
                            </m:r>
                          </m:e>
                          <m:sub>
                            <m:r>
                              <a:rPr lang="en-US" sz="20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𝐻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⟶</m:t>
                    </m:r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𝐻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marL="457200" algn="just">
                  <a:spcAft>
                    <a:spcPts val="0"/>
                  </a:spcAft>
                </a:pP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Epyurda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uchburchakka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yangi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oʻtkaziladi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Keyin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𝐶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000" b="1" dirty="0">
                    <a:effectLst/>
                    <a:latin typeface="Times New Roman"/>
                    <a:ea typeface="Times New Roman"/>
                    <a:cs typeface="Times New Roman"/>
                  </a:rPr>
                  <a:t>/</a:t>
                </a:r>
                <a:r>
                  <a:rPr lang="en-US" sz="2000" i="1" dirty="0">
                    <a:effectLst/>
                    <a:latin typeface="Gulim"/>
                    <a:ea typeface="Calibri"/>
                    <a:cs typeface="Times New Roman"/>
                  </a:rPr>
                  <a:t>V</a:t>
                </a:r>
                <a:r>
                  <a:rPr lang="en-US" sz="2000" i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𝐵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000" i="1" dirty="0">
                    <a:effectLst/>
                    <a:latin typeface="Gulim"/>
                    <a:ea typeface="Calibri"/>
                    <a:cs typeface="Times New Roman"/>
                  </a:rPr>
                  <a:t>V</a:t>
                </a:r>
                <a:r>
                  <a:rPr lang="en-US" sz="2000" i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"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bogʻlovchi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chiziqqa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boshlab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uzunligi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𝑥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oʻqdan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𝐴</m:t>
                    </m:r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′</m:t>
                    </m:r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nuqtagacha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(</a:t>
                </a:r>
                <a:r>
                  <a:rPr lang="en-US" sz="2000" i="1" dirty="0">
                    <a:effectLst/>
                    <a:latin typeface="Gulim"/>
                    <a:ea typeface="Calibri"/>
                    <a:cs typeface="Times New Roman"/>
                  </a:rPr>
                  <a:t>V</a:t>
                </a:r>
                <a:r>
                  <a:rPr lang="en-US" sz="2000" b="1" i="1" dirty="0">
                    <a:effectLst/>
                    <a:latin typeface="Gulim"/>
                    <a:ea typeface="Calibri"/>
                    <a:cs typeface="Times New Roman"/>
                  </a:rPr>
                  <a:t/>
                </a:r>
                <a:r>
                  <a:rPr lang="en-US" sz="2000" b="1" dirty="0">
                    <a:effectLst/>
                    <a:latin typeface="Gulim"/>
                    <a:ea typeface="Calibri"/>
                    <a:cs typeface="Times New Roman"/>
                  </a:rPr>
                  <a:t>/</a:t>
                </a:r>
                <a:r>
                  <a:rPr lang="en-US" sz="2000" i="1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)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masofa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qoʻyib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bilan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belgilanadi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nuqtalar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tutashtirilib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</m:oMath>
                </a14:m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hosil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qilinadi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berilgan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uchburchakning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kattaligiga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sz="2000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600" dirty="0">
                  <a:ea typeface="Calibri"/>
                  <a:cs typeface="Times New Roman"/>
                </a:endParaRPr>
              </a:p>
              <a:p>
                <a:pPr algn="ctr"/>
                <a:r>
                  <a:rPr lang="en-US" sz="2000" b="1" i="1" dirty="0" err="1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Javob</a:t>
                </a:r>
                <a:r>
                  <a:rPr lang="en-US" sz="2000" b="1" i="1" dirty="0">
                    <a:solidFill>
                      <a:srgbClr val="FF0000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∣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𝐴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𝐵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sSubSup>
                      <m:sSubSupPr>
                        <m:ctrlPr>
                          <a:rPr lang="ru-RU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SupPr>
                      <m:e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𝐶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′</m:t>
                        </m:r>
                      </m:sup>
                    </m:sSubSup>
                    <m:r>
                      <a:rPr lang="en-US" sz="20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∣</m:t>
                    </m:r>
                  </m:oMath>
                </a14:m>
                <a:r>
                  <a:rPr lang="en-US" sz="2000" dirty="0">
                    <a:effectLst/>
                    <a:latin typeface="Cambria Math"/>
                    <a:ea typeface="Times New Roman"/>
                    <a:cs typeface="Times New Roman"/>
                  </a:rPr>
                  <a:t> - </a:t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haqiqiy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sz="2000" dirty="0" err="1">
                    <a:effectLst/>
                    <a:latin typeface="Times New Roman"/>
                    <a:ea typeface="Times New Roman"/>
                  </a:rPr>
                  <a:t>kattalik</a:t>
                </a:r>
                <a:r>
                  <a:rPr lang="en-US" sz="2000" dirty="0">
                    <a:effectLst/>
                    <a:latin typeface="Times New Roman"/>
                    <a:ea typeface="Times New Roman"/>
                  </a:rPr>
                  <a:t>.</a:t>
                </a:r>
                <a:endParaRPr lang="ru-RU" sz="20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836712"/>
                <a:ext cx="8928992" cy="5705665"/>
              </a:xfrm>
              <a:prstGeom prst="rect">
                <a:avLst/>
              </a:prstGeom>
              <a:blipFill rotWithShape="1">
                <a:blip r:embed="rId2"/>
                <a:stretch>
                  <a:fillRect l="-615" t="-534" r="-751" b="-13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0481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906" y="332656"/>
            <a:ext cx="885698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spcAft>
                <a:spcPts val="0"/>
              </a:spcAft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Takrorlash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savollar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Calibri"/>
              <a:cs typeface="Times New Roman"/>
            </a:endParaRPr>
          </a:p>
          <a:p>
            <a:pPr marL="457200" algn="ctr">
              <a:spcAft>
                <a:spcPts val="0"/>
              </a:spcAft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yoki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tekisliklari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olinadi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/>
                <a:ea typeface="Times New Roman"/>
                <a:cs typeface="Times New Roman"/>
              </a:rPr>
              <a:t>H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yangi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H</a:t>
            </a:r>
            <a:r>
              <a:rPr lang="en-US" sz="2800" baseline="-25000" dirty="0">
                <a:latin typeface="Times New Roman"/>
                <a:ea typeface="Times New Roman"/>
                <a:cs typeface="Times New Roman"/>
              </a:rPr>
              <a:t>1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bilan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almashtirilganda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V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joylashadi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tekisliklarini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necha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mumkin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kesmani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haqiqiy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uzunligini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aniqlash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necha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tekisligi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almashtiriladi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u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kesmaga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nisbatan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qanday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olinadi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Umumiy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vaziyatda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berilgan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tekislikni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haqiqiy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kattaligini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aniqlash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proyeksiyalari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necha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marta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Times New Roman"/>
                <a:cs typeface="Times New Roman"/>
              </a:rPr>
              <a:t>almashtirildi</a:t>
            </a:r>
            <a:r>
              <a:rPr lang="en-US" sz="2800" dirty="0">
                <a:latin typeface="Times New Roman"/>
                <a:ea typeface="Times New Roman"/>
                <a:cs typeface="Times New Roman"/>
              </a:rPr>
              <a:t>?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752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3912" y="2998693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E’tiboringiz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uchun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rahmat</a:t>
            </a:r>
            <a:endParaRPr lang="ru-RU" sz="3600" dirty="0">
              <a:solidFill>
                <a:srgbClr val="0000FF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3460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43</TotalTime>
  <Words>114</Words>
  <Application>Microsoft Office PowerPoint</Application>
  <PresentationFormat>Экран (4:3)</PresentationFormat>
  <Paragraphs>51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LENOVO</cp:lastModifiedBy>
  <cp:revision>9</cp:revision>
  <dcterms:created xsi:type="dcterms:W3CDTF">2015-10-29T05:52:58Z</dcterms:created>
  <dcterms:modified xsi:type="dcterms:W3CDTF">2019-11-07T05:38:09Z</dcterms:modified>
</cp:coreProperties>
</file>