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  <p:sldId id="267" r:id="rId10"/>
    <p:sldId id="268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-33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E1BBBF-DD7C-4B14-BD1C-418E1A2725E9}" type="doc">
      <dgm:prSet loTypeId="urn:microsoft.com/office/officeart/2005/8/layout/pyramid2" loCatId="pyramid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693D558-F08D-4374-B58F-440C18F7E4EC}">
      <dgm:prSet/>
      <dgm:spPr/>
      <dgm:t>
        <a:bodyPr/>
        <a:lstStyle/>
        <a:p>
          <a:pPr rtl="0"/>
          <a:r>
            <a:rPr lang="uz-Cyrl-UZ" dirty="0" smtClean="0"/>
            <a:t>Ishlab chiqarishda aniq texnologiya va tashish ishlarini ko`p marta amalga oshirish maqsadida qo`llaniladigan o`zgaruvchan programmali va avtomatik boshqariluvchi manipulyatorlar sanoat robotlari (CP) deyiladi. CP oddiy, avtomatik mashinalardan shunisi bilan farq qiladiki, ularning asosiy mexanizmida erkinlik darajalari soni bir nechta bo`lgan ochiq kinematik zanjirning mavjudligi tufayli ular­ning ish organlari turli fazoviy harakatlarni keng chegaralarda sodir eta oladi, bu esa ularni boshqa programmani bajarishga tezda qayta sozlashga imkon beradi.</a:t>
          </a:r>
          <a:endParaRPr lang="ru-RU" dirty="0"/>
        </a:p>
      </dgm:t>
    </dgm:pt>
    <dgm:pt modelId="{F7A41B0C-59F6-4621-ABE9-03978ECA1E55}" type="parTrans" cxnId="{08008A94-2C47-4E9D-BAB4-3B3EC7A2A5CD}">
      <dgm:prSet/>
      <dgm:spPr/>
      <dgm:t>
        <a:bodyPr/>
        <a:lstStyle/>
        <a:p>
          <a:endParaRPr lang="ru-RU"/>
        </a:p>
      </dgm:t>
    </dgm:pt>
    <dgm:pt modelId="{4D7A497F-0619-498E-AFBA-8D9803AF2EB1}" type="sibTrans" cxnId="{08008A94-2C47-4E9D-BAB4-3B3EC7A2A5CD}">
      <dgm:prSet/>
      <dgm:spPr/>
      <dgm:t>
        <a:bodyPr/>
        <a:lstStyle/>
        <a:p>
          <a:endParaRPr lang="ru-RU"/>
        </a:p>
      </dgm:t>
    </dgm:pt>
    <dgm:pt modelId="{F8DCBCE6-D1B9-43ED-9D95-23A6C97C67D0}" type="pres">
      <dgm:prSet presAssocID="{98E1BBBF-DD7C-4B14-BD1C-418E1A2725E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8BEB590F-D155-4857-A065-080D0214CFA6}" type="pres">
      <dgm:prSet presAssocID="{98E1BBBF-DD7C-4B14-BD1C-418E1A2725E9}" presName="pyramid" presStyleLbl="node1" presStyleIdx="0" presStyleCnt="1"/>
      <dgm:spPr/>
    </dgm:pt>
    <dgm:pt modelId="{F5A09D57-9620-4CE8-B484-D6D9EFA37273}" type="pres">
      <dgm:prSet presAssocID="{98E1BBBF-DD7C-4B14-BD1C-418E1A2725E9}" presName="theList" presStyleCnt="0"/>
      <dgm:spPr/>
    </dgm:pt>
    <dgm:pt modelId="{DAA30140-0A19-4731-818F-2BA17E8834F0}" type="pres">
      <dgm:prSet presAssocID="{D693D558-F08D-4374-B58F-440C18F7E4EC}" presName="aNode" presStyleLbl="fgAcc1" presStyleIdx="0" presStyleCnt="1" custScaleX="2353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49D146-D141-4086-9CBF-F7CE0BB4CD6D}" type="pres">
      <dgm:prSet presAssocID="{D693D558-F08D-4374-B58F-440C18F7E4EC}" presName="aSpace" presStyleCnt="0"/>
      <dgm:spPr/>
    </dgm:pt>
  </dgm:ptLst>
  <dgm:cxnLst>
    <dgm:cxn modelId="{08008A94-2C47-4E9D-BAB4-3B3EC7A2A5CD}" srcId="{98E1BBBF-DD7C-4B14-BD1C-418E1A2725E9}" destId="{D693D558-F08D-4374-B58F-440C18F7E4EC}" srcOrd="0" destOrd="0" parTransId="{F7A41B0C-59F6-4621-ABE9-03978ECA1E55}" sibTransId="{4D7A497F-0619-498E-AFBA-8D9803AF2EB1}"/>
    <dgm:cxn modelId="{50A05D47-2705-4C05-8347-7170876704AA}" type="presOf" srcId="{D693D558-F08D-4374-B58F-440C18F7E4EC}" destId="{DAA30140-0A19-4731-818F-2BA17E8834F0}" srcOrd="0" destOrd="0" presId="urn:microsoft.com/office/officeart/2005/8/layout/pyramid2"/>
    <dgm:cxn modelId="{6E4EDE0B-9C6E-4CA9-AAF2-A0C821082D79}" type="presOf" srcId="{98E1BBBF-DD7C-4B14-BD1C-418E1A2725E9}" destId="{F8DCBCE6-D1B9-43ED-9D95-23A6C97C67D0}" srcOrd="0" destOrd="0" presId="urn:microsoft.com/office/officeart/2005/8/layout/pyramid2"/>
    <dgm:cxn modelId="{D60F5194-234A-46D3-AD89-B072055D53FA}" type="presParOf" srcId="{F8DCBCE6-D1B9-43ED-9D95-23A6C97C67D0}" destId="{8BEB590F-D155-4857-A065-080D0214CFA6}" srcOrd="0" destOrd="0" presId="urn:microsoft.com/office/officeart/2005/8/layout/pyramid2"/>
    <dgm:cxn modelId="{E86A16E5-1D76-4C3C-80F7-65057F5C75BF}" type="presParOf" srcId="{F8DCBCE6-D1B9-43ED-9D95-23A6C97C67D0}" destId="{F5A09D57-9620-4CE8-B484-D6D9EFA37273}" srcOrd="1" destOrd="0" presId="urn:microsoft.com/office/officeart/2005/8/layout/pyramid2"/>
    <dgm:cxn modelId="{CD50563E-889D-41D4-9754-2FF4DEF6936C}" type="presParOf" srcId="{F5A09D57-9620-4CE8-B484-D6D9EFA37273}" destId="{DAA30140-0A19-4731-818F-2BA17E8834F0}" srcOrd="0" destOrd="0" presId="urn:microsoft.com/office/officeart/2005/8/layout/pyramid2"/>
    <dgm:cxn modelId="{599E30DF-B51C-4E5D-8F4B-60BB41129F72}" type="presParOf" srcId="{F5A09D57-9620-4CE8-B484-D6D9EFA37273}" destId="{1349D146-D141-4086-9CBF-F7CE0BB4CD6D}" srcOrd="1" destOrd="0" presId="urn:microsoft.com/office/officeart/2005/8/layout/pyramid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9BB266-D718-4C16-A68D-C7F92204AAF0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40A9268-3591-4A6A-ABE1-A5C69930077F}">
      <dgm:prSet custT="1"/>
      <dgm:spPr>
        <a:solidFill>
          <a:srgbClr val="FFFF00"/>
        </a:solidFill>
        <a:ln w="76200">
          <a:solidFill>
            <a:srgbClr val="FF0000"/>
          </a:solidFill>
        </a:ln>
      </dgm:spPr>
      <dgm:t>
        <a:bodyPr/>
        <a:lstStyle/>
        <a:p>
          <a:pPr rtl="0"/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CP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manipulyatorining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konstruktiv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sxemalari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turli-tumandir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Masalan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, 1-shakl, a da CP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dan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birining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umumiy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kurinishi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tasvirlangan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;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uning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kinematik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sxemasi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1-shakl, b da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keltirilgan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Barmoqlarining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ham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harakatini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xisobga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olganda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ushbu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CP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oltita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erkinlik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darajasiga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ega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. 2-shakl a da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beshta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asosiy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erkinlik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darajasiga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ega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bo`lgan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(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barmoqlap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harakati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bu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hisobga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kirmaydi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) «Uni­versal 15»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tipidagi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CP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ning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kinematik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sxemasi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keltirilgan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. 2-shakl b da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uchta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asosiy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erkinlik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darajasda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ega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bo`lgan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«M 901» </a:t>
          </a:r>
          <a:r>
            <a:rPr lang="de-DE" sz="3200" dirty="0" err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markali</a:t>
          </a:r>
          <a:r>
            <a:rPr lang="de-DE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3200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6B3D4D2-C8CE-4188-8503-0EB721E2C66F}" type="parTrans" cxnId="{292B675C-240F-4756-B2A7-21BB9BE50D3E}">
      <dgm:prSet/>
      <dgm:spPr/>
      <dgm:t>
        <a:bodyPr/>
        <a:lstStyle/>
        <a:p>
          <a:endParaRPr lang="ru-RU"/>
        </a:p>
      </dgm:t>
    </dgm:pt>
    <dgm:pt modelId="{BAD2D392-A202-4065-B2D5-C23A338545C3}" type="sibTrans" cxnId="{292B675C-240F-4756-B2A7-21BB9BE50D3E}">
      <dgm:prSet/>
      <dgm:spPr/>
      <dgm:t>
        <a:bodyPr/>
        <a:lstStyle/>
        <a:p>
          <a:endParaRPr lang="ru-RU"/>
        </a:p>
      </dgm:t>
    </dgm:pt>
    <dgm:pt modelId="{E4450392-2F85-42A8-9FEE-8E9373F2CB43}" type="pres">
      <dgm:prSet presAssocID="{129BB266-D718-4C16-A68D-C7F92204AA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71F1D9-8136-4ECC-8D79-25B83727D6FE}" type="pres">
      <dgm:prSet presAssocID="{129BB266-D718-4C16-A68D-C7F92204AAF0}" presName="fgShape" presStyleLbl="fgShp" presStyleIdx="0" presStyleCnt="1" custLinFactY="-214084" custLinFactNeighborX="1455" custLinFactNeighborY="-300000"/>
      <dgm:spPr/>
    </dgm:pt>
    <dgm:pt modelId="{85CDD575-DC7C-4144-A5C8-563112A74261}" type="pres">
      <dgm:prSet presAssocID="{129BB266-D718-4C16-A68D-C7F92204AAF0}" presName="linComp" presStyleCnt="0"/>
      <dgm:spPr/>
    </dgm:pt>
    <dgm:pt modelId="{BF7F88B0-53E4-4DF4-8A3E-2B3F70FC7493}" type="pres">
      <dgm:prSet presAssocID="{240A9268-3591-4A6A-ABE1-A5C69930077F}" presName="compNode" presStyleCnt="0"/>
      <dgm:spPr/>
    </dgm:pt>
    <dgm:pt modelId="{1673C24D-CBF8-4651-A0B3-74B17C46B369}" type="pres">
      <dgm:prSet presAssocID="{240A9268-3591-4A6A-ABE1-A5C69930077F}" presName="bkgdShape" presStyleLbl="node1" presStyleIdx="0" presStyleCnt="1"/>
      <dgm:spPr/>
      <dgm:t>
        <a:bodyPr/>
        <a:lstStyle/>
        <a:p>
          <a:endParaRPr lang="ru-RU"/>
        </a:p>
      </dgm:t>
    </dgm:pt>
    <dgm:pt modelId="{E3BAC729-6E64-4ECC-91E4-B65C70E8D4A8}" type="pres">
      <dgm:prSet presAssocID="{240A9268-3591-4A6A-ABE1-A5C69930077F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DE2A92-4025-498E-99D0-5326ED3876E0}" type="pres">
      <dgm:prSet presAssocID="{240A9268-3591-4A6A-ABE1-A5C69930077F}" presName="invisiNode" presStyleLbl="node1" presStyleIdx="0" presStyleCnt="1"/>
      <dgm:spPr/>
    </dgm:pt>
    <dgm:pt modelId="{6E3F5CBB-B11D-4174-B766-144551BA327B}" type="pres">
      <dgm:prSet presAssocID="{240A9268-3591-4A6A-ABE1-A5C69930077F}" presName="imagNode" presStyleLbl="fgImgPlace1" presStyleIdx="0" presStyleCnt="1" custScaleX="42367" custScaleY="42367"/>
      <dgm:spPr/>
    </dgm:pt>
  </dgm:ptLst>
  <dgm:cxnLst>
    <dgm:cxn modelId="{07B5DC7C-5797-46D2-B134-4E8C9D184086}" type="presOf" srcId="{240A9268-3591-4A6A-ABE1-A5C69930077F}" destId="{1673C24D-CBF8-4651-A0B3-74B17C46B369}" srcOrd="0" destOrd="0" presId="urn:microsoft.com/office/officeart/2005/8/layout/hList7"/>
    <dgm:cxn modelId="{EC557D25-D320-4C7A-AA8B-FCC630B2F634}" type="presOf" srcId="{240A9268-3591-4A6A-ABE1-A5C69930077F}" destId="{E3BAC729-6E64-4ECC-91E4-B65C70E8D4A8}" srcOrd="1" destOrd="0" presId="urn:microsoft.com/office/officeart/2005/8/layout/hList7"/>
    <dgm:cxn modelId="{292B675C-240F-4756-B2A7-21BB9BE50D3E}" srcId="{129BB266-D718-4C16-A68D-C7F92204AAF0}" destId="{240A9268-3591-4A6A-ABE1-A5C69930077F}" srcOrd="0" destOrd="0" parTransId="{76B3D4D2-C8CE-4188-8503-0EB721E2C66F}" sibTransId="{BAD2D392-A202-4065-B2D5-C23A338545C3}"/>
    <dgm:cxn modelId="{AFEFA2AD-D595-4BA4-8DD4-E4F08BAA6A9E}" type="presOf" srcId="{129BB266-D718-4C16-A68D-C7F92204AAF0}" destId="{E4450392-2F85-42A8-9FEE-8E9373F2CB43}" srcOrd="0" destOrd="0" presId="urn:microsoft.com/office/officeart/2005/8/layout/hList7"/>
    <dgm:cxn modelId="{37D45769-C495-4EB7-8868-EDFEED3B98AC}" type="presParOf" srcId="{E4450392-2F85-42A8-9FEE-8E9373F2CB43}" destId="{BD71F1D9-8136-4ECC-8D79-25B83727D6FE}" srcOrd="0" destOrd="0" presId="urn:microsoft.com/office/officeart/2005/8/layout/hList7"/>
    <dgm:cxn modelId="{01D0C5CA-7816-4632-8C89-C80C3017BD1B}" type="presParOf" srcId="{E4450392-2F85-42A8-9FEE-8E9373F2CB43}" destId="{85CDD575-DC7C-4144-A5C8-563112A74261}" srcOrd="1" destOrd="0" presId="urn:microsoft.com/office/officeart/2005/8/layout/hList7"/>
    <dgm:cxn modelId="{1BEF48D2-666A-4DAF-B230-8B898B5818B7}" type="presParOf" srcId="{85CDD575-DC7C-4144-A5C8-563112A74261}" destId="{BF7F88B0-53E4-4DF4-8A3E-2B3F70FC7493}" srcOrd="0" destOrd="0" presId="urn:microsoft.com/office/officeart/2005/8/layout/hList7"/>
    <dgm:cxn modelId="{752DB581-CF8F-47A9-A242-DBDD5027CCFA}" type="presParOf" srcId="{BF7F88B0-53E4-4DF4-8A3E-2B3F70FC7493}" destId="{1673C24D-CBF8-4651-A0B3-74B17C46B369}" srcOrd="0" destOrd="0" presId="urn:microsoft.com/office/officeart/2005/8/layout/hList7"/>
    <dgm:cxn modelId="{287D8E2C-09F3-409D-87E5-81E0FA4C4C23}" type="presParOf" srcId="{BF7F88B0-53E4-4DF4-8A3E-2B3F70FC7493}" destId="{E3BAC729-6E64-4ECC-91E4-B65C70E8D4A8}" srcOrd="1" destOrd="0" presId="urn:microsoft.com/office/officeart/2005/8/layout/hList7"/>
    <dgm:cxn modelId="{9A80BB2A-76B7-4031-B529-9318FBB3E9B1}" type="presParOf" srcId="{BF7F88B0-53E4-4DF4-8A3E-2B3F70FC7493}" destId="{64DE2A92-4025-498E-99D0-5326ED3876E0}" srcOrd="2" destOrd="0" presId="urn:microsoft.com/office/officeart/2005/8/layout/hList7"/>
    <dgm:cxn modelId="{24D5602E-FB73-493F-A029-4CEC50E6DB69}" type="presParOf" srcId="{BF7F88B0-53E4-4DF4-8A3E-2B3F70FC7493}" destId="{6E3F5CBB-B11D-4174-B766-144551BA327B}" srcOrd="3" destOrd="0" presId="urn:microsoft.com/office/officeart/2005/8/layout/hList7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pPr/>
              <a:t>10/15/2019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28809270"/>
              </p:ext>
            </p:extLst>
          </p:nvPr>
        </p:nvGraphicFramePr>
        <p:xfrm>
          <a:off x="945232" y="445265"/>
          <a:ext cx="9303291" cy="5928375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266435"/>
                <a:gridCol w="6036856"/>
              </a:tblGrid>
              <a:tr h="12801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3600" dirty="0">
                          <a:effectLst/>
                        </a:rPr>
                        <a:t>Ma'ruza mavzusi: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3600" dirty="0">
                          <a:effectLst/>
                        </a:rPr>
                        <a:t>SANOAT ROBOTLARI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482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3600">
                          <a:effectLst/>
                        </a:rPr>
                        <a:t>Reja: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Bef>
                          <a:spcPts val="77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uz-Cyrl-UZ" sz="3600" dirty="0">
                          <a:effectLst/>
                        </a:rPr>
                        <a:t>Avtooperator. </a:t>
                      </a:r>
                      <a:endParaRPr lang="ru-RU" sz="3200" dirty="0">
                        <a:effectLst/>
                      </a:endParaRPr>
                    </a:p>
                    <a:p>
                      <a:pPr marL="342900" lvl="0" indent="-342900" algn="ctr">
                        <a:lnSpc>
                          <a:spcPct val="115000"/>
                        </a:lnSpc>
                        <a:spcBef>
                          <a:spcPts val="77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uz-Cyrl-UZ" sz="3600" dirty="0">
                          <a:effectLst/>
                        </a:rPr>
                        <a:t>Sanoat robotlari</a:t>
                      </a:r>
                      <a:r>
                        <a:rPr lang="en-US" sz="3600" dirty="0">
                          <a:effectLst/>
                        </a:rPr>
                        <a:t> </a:t>
                      </a:r>
                      <a:r>
                        <a:rPr lang="en-US" sz="3600" dirty="0" err="1">
                          <a:effectLst/>
                        </a:rPr>
                        <a:t>va</a:t>
                      </a:r>
                      <a:r>
                        <a:rPr lang="en-US" sz="3600" dirty="0">
                          <a:effectLst/>
                        </a:rPr>
                        <a:t> </a:t>
                      </a:r>
                      <a:r>
                        <a:rPr lang="en-US" sz="3600" dirty="0" err="1">
                          <a:effectLst/>
                        </a:rPr>
                        <a:t>ular</a:t>
                      </a:r>
                      <a:r>
                        <a:rPr lang="en-US" sz="3600" dirty="0">
                          <a:effectLst/>
                        </a:rPr>
                        <a:t> </a:t>
                      </a:r>
                      <a:r>
                        <a:rPr lang="en-US" sz="3600" dirty="0" err="1">
                          <a:effectLst/>
                        </a:rPr>
                        <a:t>zvenolarining</a:t>
                      </a:r>
                      <a:r>
                        <a:rPr lang="en-US" sz="3600" dirty="0">
                          <a:effectLst/>
                        </a:rPr>
                        <a:t> </a:t>
                      </a:r>
                      <a:r>
                        <a:rPr lang="en-US" sz="3600" dirty="0" err="1">
                          <a:effectLst/>
                        </a:rPr>
                        <a:t>harakatlari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47718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78186" y="583304"/>
            <a:ext cx="9859483" cy="585801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indent="571500" algn="ctr">
              <a:lnSpc>
                <a:spcPct val="115000"/>
              </a:lnSpc>
              <a:spcBef>
                <a:spcPts val="770"/>
              </a:spcBef>
              <a:spcAft>
                <a:spcPts val="0"/>
              </a:spcAft>
            </a:pPr>
            <a:r>
              <a:rPr lang="uz-Cyrl-UZ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Avtooperator.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71500" algn="just">
              <a:lnSpc>
                <a:spcPct val="115000"/>
              </a:lnSpc>
              <a:spcBef>
                <a:spcPts val="770"/>
              </a:spcBef>
              <a:spcAft>
                <a:spcPts val="0"/>
              </a:spcAft>
            </a:pPr>
            <a:r>
              <a:rPr lang="uz-Cyrl-UZ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Turli tashish ishlarini (buyumni yuklash,  siljitish, olish  va  x.k.) bajarish uchun mo’ljallangan hamda</a:t>
            </a:r>
            <a:r>
              <a:rPr lang="uz-Cyrl-UZ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o`zgarmas</a:t>
            </a:r>
            <a:r>
              <a:rPr lang="uz-Cyrl-UZ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programma bo`yicha ishlaydigan mashina avtomatlarda qo`llaniladigan, avtomatik boshqariladigan manipulitorlar </a:t>
            </a:r>
            <a:r>
              <a:rPr lang="uz-Cyrl-UZ" sz="4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AVTOOPERATORLAR</a:t>
            </a:r>
            <a:r>
              <a:rPr lang="uz-Cyrl-UZ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deyiladi.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6" name="Picture 2" descr="D:\YULDASHEV\KOZIMJON\diskdagilar\MMN\фото\111111111\манипулятор\Без названия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39589" cy="1593669"/>
          </a:xfrm>
          <a:prstGeom prst="rect">
            <a:avLst/>
          </a:prstGeom>
          <a:noFill/>
        </p:spPr>
      </p:pic>
      <p:pic>
        <p:nvPicPr>
          <p:cNvPr id="1027" name="Picture 3" descr="D:\YULDASHEV\KOZIMJON\diskdagilar\MMN\фото\111111111\манипулятор\Без названия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23269" y="1"/>
            <a:ext cx="2368731" cy="15806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34431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lum bright="-24000" contrast="84000"/>
            <a:grayscl/>
          </a:blip>
          <a:srcRect b="8394"/>
          <a:stretch>
            <a:fillRect/>
          </a:stretch>
        </p:blipFill>
        <p:spPr bwMode="auto">
          <a:xfrm>
            <a:off x="866673" y="385215"/>
            <a:ext cx="10757977" cy="4268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530036" y="4841789"/>
            <a:ext cx="9198320" cy="1185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15000"/>
              </a:lnSpc>
              <a:spcBef>
                <a:spcPts val="770"/>
              </a:spcBef>
              <a:spcAft>
                <a:spcPts val="0"/>
              </a:spcAft>
            </a:pP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</a:t>
            </a:r>
            <a:r>
              <a:rPr lang="uz-Cyrl-UZ" sz="28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shakl</a:t>
            </a:r>
            <a:endParaRPr lang="ru-RU" sz="2400" dirty="0">
              <a:solidFill>
                <a:srgbClr val="FFC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Bef>
                <a:spcPts val="770"/>
              </a:spcBef>
              <a:spcAft>
                <a:spcPts val="0"/>
              </a:spcAft>
            </a:pPr>
            <a:r>
              <a:rPr lang="uz-Cyrl-UZ" sz="28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Sanoat robotlari</a:t>
            </a:r>
            <a:r>
              <a:rPr lang="en-US" sz="28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8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zvenolarining</a:t>
            </a:r>
            <a:r>
              <a:rPr lang="en-US" sz="28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harakatlari</a:t>
            </a:r>
            <a:endParaRPr lang="ru-RU" sz="2400" dirty="0">
              <a:solidFill>
                <a:srgbClr val="FFC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 descr="D:\YULDASHEV\KOZIMJON\diskdagilar\MMN\фото\111111111\манипулятор\Без названия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10150"/>
            <a:ext cx="2299063" cy="1847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58316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621670" y="404910"/>
          <a:ext cx="10729953" cy="6276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640850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784632" y="346900"/>
          <a:ext cx="10736807" cy="6132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217965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410996" y="0"/>
            <a:ext cx="8914501" cy="6691030"/>
            <a:chOff x="4135" y="1376"/>
            <a:chExt cx="12332" cy="1053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4135" y="1376"/>
              <a:ext cx="12332" cy="10536"/>
              <a:chOff x="4141" y="5177"/>
              <a:chExt cx="12332" cy="10536"/>
            </a:xfrm>
          </p:grpSpPr>
          <p:grpSp>
            <p:nvGrpSpPr>
              <p:cNvPr id="7" name="Group 4"/>
              <p:cNvGrpSpPr>
                <a:grpSpLocks/>
              </p:cNvGrpSpPr>
              <p:nvPr/>
            </p:nvGrpSpPr>
            <p:grpSpPr bwMode="auto">
              <a:xfrm>
                <a:off x="4141" y="5177"/>
                <a:ext cx="12332" cy="5571"/>
                <a:chOff x="4141" y="5177"/>
                <a:chExt cx="12332" cy="5571"/>
              </a:xfrm>
            </p:grpSpPr>
            <p:pic>
              <p:nvPicPr>
                <p:cNvPr id="2053" name="Picture 5"/>
                <p:cNvPicPr>
                  <a:picLocks noChangeAspect="1" noChangeArrowheads="1"/>
                </p:cNvPicPr>
                <p:nvPr/>
              </p:nvPicPr>
              <p:blipFill>
                <a:blip r:embed="rId2">
                  <a:lum contrast="78000"/>
                  <a:grayscl/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141" y="5177"/>
                  <a:ext cx="12332" cy="557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8" name="Rectangle 6"/>
                <p:cNvSpPr>
                  <a:spLocks noChangeArrowheads="1"/>
                </p:cNvSpPr>
                <p:nvPr/>
              </p:nvSpPr>
              <p:spPr bwMode="auto">
                <a:xfrm>
                  <a:off x="10197" y="6256"/>
                  <a:ext cx="480" cy="420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9" name="Rectangle 7"/>
                <p:cNvSpPr>
                  <a:spLocks noChangeArrowheads="1"/>
                </p:cNvSpPr>
                <p:nvPr/>
              </p:nvSpPr>
              <p:spPr bwMode="auto">
                <a:xfrm>
                  <a:off x="6501" y="8356"/>
                  <a:ext cx="960" cy="84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</p:grpSp>
          <p:pic>
            <p:nvPicPr>
              <p:cNvPr id="2056" name="Picture 8"/>
              <p:cNvPicPr>
                <a:picLocks noChangeAspect="1" noChangeArrowheads="1"/>
              </p:cNvPicPr>
              <p:nvPr/>
            </p:nvPicPr>
            <p:blipFill>
              <a:blip r:embed="rId3">
                <a:lum bright="-30000"/>
                <a:grayscl/>
                <a:biLevel thresh="50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61" y="9992"/>
                <a:ext cx="7873" cy="57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9471" y="5951"/>
              <a:ext cx="1920" cy="48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pic>
        <p:nvPicPr>
          <p:cNvPr id="3074" name="Picture 2" descr="D:\YULDASHEV\KOZIMJON\diskdagilar\MMN\фото\111111111\манипулятор\Без названия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4624251"/>
            <a:ext cx="3513909" cy="22337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99462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1801" y="333375"/>
            <a:ext cx="11521017" cy="619125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endParaRPr lang="en-US" sz="3600" b="1" dirty="0" smtClean="0"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ru-RU" sz="3600" b="1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3600" b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robotlari</a:t>
            </a:r>
            <a:r>
              <a:rPr lang="ru-RU" sz="3600" b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xaqida</a:t>
            </a:r>
            <a:r>
              <a:rPr lang="ru-RU" sz="3600" b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tushuncha</a:t>
            </a:r>
            <a:r>
              <a:rPr lang="ru-RU" sz="3600" b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deganda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yuklash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tashish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operatsiyalarini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avtomatlashtirish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ijrochi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mexanizmlarning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xarakatlarini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mo`ljallangan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tushiriladi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zagotovkalar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qo‘yish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ortish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jihozlarni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to‘xtatish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ishlarni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3934" y="115889"/>
            <a:ext cx="11808884" cy="6626225"/>
          </a:xfrm>
        </p:spPr>
        <p:txBody>
          <a:bodyPr/>
          <a:lstStyle/>
          <a:p>
            <a:pPr marL="0" indent="0" algn="just" eaLnBrk="1" hangingPunct="1">
              <a:lnSpc>
                <a:spcPct val="90000"/>
              </a:lnSpc>
              <a:buFontTx/>
              <a:buNone/>
              <a:defRPr/>
            </a:pPr>
            <a:endParaRPr lang="en-US" sz="3400" dirty="0" smtClean="0"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lnSpc>
                <a:spcPct val="90000"/>
              </a:lnSpc>
              <a:buFontTx/>
              <a:buNone/>
              <a:defRPr/>
            </a:pPr>
            <a:endParaRPr lang="en-US" sz="3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lnSpc>
                <a:spcPct val="90000"/>
              </a:lnSpc>
              <a:buFontTx/>
              <a:buNone/>
              <a:defRPr/>
            </a:pP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Avtomatlashtirishning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qurilmalarning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aloxida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klassiga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ajratilgan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nom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 eaLnBrk="1" hangingPunct="1">
              <a:lnSpc>
                <a:spcPct val="90000"/>
              </a:lnSpc>
              <a:buFontTx/>
              <a:buNone/>
              <a:defRPr/>
            </a:pP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Ko‘pgina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mamlakatlarda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chiqarishga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ixtisoslashtirilgan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korxonalar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Shubha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yo‘qki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yillar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chiqarishning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ko‘paytirilishi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o‘sib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borayotgan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ehtiyojni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qondirishga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chiqarishning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ixtisoslashuvi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robotlarning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narxini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kamaytiradi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robotlarining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qo‘llanilishi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soxalarini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kengaytirish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zarurdir</a:t>
            </a:r>
            <a:r>
              <a:rPr lang="ru-RU" sz="34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1857567" cy="659765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sz="3600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		</a:t>
            </a:r>
            <a:endParaRPr lang="en-US" sz="3600" dirty="0" smtClean="0"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endParaRPr lang="en-US" sz="36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robotlaridan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datsgox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detallarining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konstrutsiyasiga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qo`shimcha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jixozlarga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uchastkaning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planerovkasiga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ba’zi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qo`yiladi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bazalash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qamrash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tipdagi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yuklash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operatsiyasini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avtomatlashtirish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massasi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500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kg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oshmasligi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unversal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stanoklarning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konstruksiyalari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robotlardan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foydalanishga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uncha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moslashmagan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334434" y="2349501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4434" y="333375"/>
            <a:ext cx="11713633" cy="6408738"/>
          </a:xfrm>
        </p:spPr>
        <p:txBody>
          <a:bodyPr/>
          <a:lstStyle/>
          <a:p>
            <a:pPr algn="just" eaLnBrk="1" hangingPunct="1">
              <a:defRPr/>
            </a:pPr>
            <a:endParaRPr lang="en-US" sz="38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robotlaridan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sikli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avtomat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dastgoxlarda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sonli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boshqariladigan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asbob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almashtiriladigan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dastgohlarda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agregat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dastgoxlarda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detallarga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tafsiya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eaLnBrk="1" hangingPunct="1">
              <a:defRPr/>
            </a:pP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Uchastkani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planerovka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avvalo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texnikasiga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oid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tadbirlarni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ko‘rish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eaLnBrk="1" hangingPunct="1">
              <a:defRPr/>
            </a:pPr>
            <a:endParaRPr lang="ru-RU" sz="38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0434" y="434081"/>
            <a:ext cx="9137965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Bef>
                <a:spcPts val="35"/>
              </a:spcBef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XULOSA: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Bef>
                <a:spcPts val="35"/>
              </a:spcBef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35"/>
              </a:spcBef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Avtooperatorlarni va sanoat robotlarini qo`llash ish unumdorligini oshiradi.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35"/>
              </a:spcBef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Sanoat robotlari murakkab harakatlarni va jarayonlarni amalga oshirishga ega.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Bef>
                <a:spcPts val="35"/>
              </a:spcBef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Bef>
                <a:spcPts val="35"/>
              </a:spcBef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Bef>
                <a:spcPts val="35"/>
              </a:spcBef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SAVOLLAR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Bef>
                <a:spcPts val="35"/>
              </a:spcBef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35"/>
              </a:spcBef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Avtooperatorlar nima?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35"/>
              </a:spcBef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Sanoat robortlari nima?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35"/>
              </a:spcBef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Sanoat robortlarini erkinlik darajasi qanday topiladi?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4796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808383" y="705679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RAXMAT.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</TotalTime>
  <Words>387</Words>
  <Application>Microsoft Office PowerPoint</Application>
  <PresentationFormat>Произвольный</PresentationFormat>
  <Paragraphs>36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LENOVO</cp:lastModifiedBy>
  <cp:revision>18</cp:revision>
  <dcterms:created xsi:type="dcterms:W3CDTF">2018-06-07T13:02:04Z</dcterms:created>
  <dcterms:modified xsi:type="dcterms:W3CDTF">2019-10-15T12:18:48Z</dcterms:modified>
</cp:coreProperties>
</file>