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8" r:id="rId4"/>
    <p:sldId id="279" r:id="rId5"/>
    <p:sldId id="270" r:id="rId6"/>
    <p:sldId id="258" r:id="rId7"/>
    <p:sldId id="271" r:id="rId8"/>
    <p:sldId id="272" r:id="rId9"/>
    <p:sldId id="273" r:id="rId10"/>
    <p:sldId id="274" r:id="rId11"/>
    <p:sldId id="259" r:id="rId12"/>
    <p:sldId id="260" r:id="rId13"/>
    <p:sldId id="261" r:id="rId14"/>
    <p:sldId id="262" r:id="rId15"/>
    <p:sldId id="266" r:id="rId16"/>
    <p:sldId id="267" r:id="rId17"/>
    <p:sldId id="268" r:id="rId18"/>
    <p:sldId id="269" r:id="rId19"/>
    <p:sldId id="263" r:id="rId20"/>
    <p:sldId id="264" r:id="rId21"/>
    <p:sldId id="265" r:id="rId22"/>
    <p:sldId id="281" r:id="rId23"/>
    <p:sldId id="282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21" autoAdjust="0"/>
    <p:restoredTop sz="94660"/>
  </p:normalViewPr>
  <p:slideViewPr>
    <p:cSldViewPr snapToGrid="0">
      <p:cViewPr varScale="1">
        <p:scale>
          <a:sx n="74" d="100"/>
          <a:sy n="74" d="100"/>
        </p:scale>
        <p:origin x="72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397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498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69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056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362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527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537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085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102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245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734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4803F-BAE5-4CC2-8B4C-C5974723C26B}" type="datetimeFigureOut">
              <a:rPr lang="ru-RU" smtClean="0"/>
              <a:pPr/>
              <a:t>14.10.2019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F9E70-F5E3-49EF-B1CA-851BD621A8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2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3873" y="1025238"/>
            <a:ext cx="10599312" cy="481006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Ўтказгичлар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изоляторлар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электровакуум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газоразряд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асбоблар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19147" y="392644"/>
            <a:ext cx="2121517" cy="46166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sz="2400" b="1" dirty="0" smtClean="0">
                <a:solidFill>
                  <a:srgbClr val="C00000"/>
                </a:solidFill>
              </a:rPr>
              <a:t>Presentation-</a:t>
            </a:r>
            <a:r>
              <a:rPr lang="uz-Cyrl-UZ" sz="2400" b="1" dirty="0">
                <a:solidFill>
                  <a:srgbClr val="C00000"/>
                </a:solidFill>
              </a:rPr>
              <a:t>1</a:t>
            </a:r>
            <a:endParaRPr lang="uz-Cyrl-U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62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9388" y="1054732"/>
            <a:ext cx="7392473" cy="67806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Режа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9764" y="2435225"/>
            <a:ext cx="9696718" cy="2681981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Ўтказгичлар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изоляторлар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lnSpc>
                <a:spcPct val="150000"/>
              </a:lnSpc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Электровакуум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асбоблар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азоразряд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асбоблар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33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27895" y="644096"/>
            <a:ext cx="3516824" cy="82824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Моддалар электр ўтказувчанлик хоссасига кўра 3 турга бўлинади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</a:t>
            </a: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Ярим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Диэлектриклар</a:t>
            </a: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Ўтказгичларнинг ўзи хам 2 турга бўлинади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uz-Cyrl-UZ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 тур ўтказгичлар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 токини яхши ўтирадиган металлар (темир, мис, алюминий) киради</a:t>
            </a:r>
          </a:p>
          <a:p>
            <a:pPr marL="514350" indent="-514350">
              <a:buAutoNum type="arabicPeriod"/>
            </a:pPr>
            <a:r>
              <a:rPr lang="uz-Cyrl-UZ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Икинчи </a:t>
            </a:r>
            <a:r>
              <a:rPr lang="uz-Cyrl-U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ўтказгичлар </a:t>
            </a:r>
            <a:r>
              <a:rPr lang="en-US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uz-Cyrl-UZ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 токини ўтказадиган газлар, суюқликлар киради.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40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6315" y="588936"/>
            <a:ext cx="3423834" cy="68192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Изоляторлар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6"/>
            <a:ext cx="11110994" cy="4482184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зидан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тказмайдиган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моддалар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диелектриклар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изоляторлар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ускуналарнинг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изолясияси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ташки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изолясия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6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изолясияга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тказувчи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қисмлар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қатламлари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линиялар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линиялар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ЭУЙ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изолясия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ораликлари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ташки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изолясияга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изолясия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ускуна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корпусини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изолясия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материалларидан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тайёрланган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изолясиялар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1160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512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25" name="TextBox 5"/>
          <p:cNvSpPr txBox="1">
            <a:spLocks noChangeArrowheads="1"/>
          </p:cNvSpPr>
          <p:nvPr/>
        </p:nvSpPr>
        <p:spPr bwMode="auto">
          <a:xfrm>
            <a:off x="3865564" y="234950"/>
            <a:ext cx="4973637" cy="9223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b="1">
                <a:solidFill>
                  <a:srgbClr val="C00000"/>
                </a:solidFill>
              </a:rPr>
              <a:t>       </a:t>
            </a:r>
          </a:p>
          <a:p>
            <a:pPr eaLnBrk="1" hangingPunct="1"/>
            <a:r>
              <a:rPr lang="ru-RU" b="1">
                <a:solidFill>
                  <a:srgbClr val="C00000"/>
                </a:solidFill>
              </a:rPr>
              <a:t>Электрон курилмаларнинг турлари</a:t>
            </a:r>
          </a:p>
          <a:p>
            <a:pPr eaLnBrk="1" hangingPunct="1"/>
            <a:endParaRPr lang="ru-RU" b="1">
              <a:solidFill>
                <a:srgbClr val="C00000"/>
              </a:solidFill>
            </a:endParaRPr>
          </a:p>
        </p:txBody>
      </p:sp>
      <p:sp>
        <p:nvSpPr>
          <p:cNvPr id="5126" name="TextBox 6"/>
          <p:cNvSpPr txBox="1">
            <a:spLocks noChangeArrowheads="1"/>
          </p:cNvSpPr>
          <p:nvPr/>
        </p:nvSpPr>
        <p:spPr bwMode="auto">
          <a:xfrm>
            <a:off x="1752600" y="1371601"/>
            <a:ext cx="4343400" cy="26463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b="1">
                <a:solidFill>
                  <a:srgbClr val="C00000"/>
                </a:solidFill>
              </a:rPr>
              <a:t>Вакуумли лампалар   </a:t>
            </a:r>
            <a:r>
              <a:rPr lang="ru-RU"/>
              <a:t>- электр токининг вакумдан утиши</a:t>
            </a:r>
          </a:p>
          <a:p>
            <a:pPr eaLnBrk="1" hangingPunct="1"/>
            <a:r>
              <a:rPr lang="ru-RU" sz="1600"/>
              <a:t>Асосий заряд ташувчилар-электронлар.</a:t>
            </a:r>
          </a:p>
          <a:p>
            <a:pPr eaLnBrk="1" hangingPunct="1"/>
            <a:endParaRPr lang="ru-RU" sz="1600"/>
          </a:p>
          <a:p>
            <a:pPr eaLnBrk="1" hangingPunct="1"/>
            <a:endParaRPr lang="ru-RU" sz="1600"/>
          </a:p>
          <a:p>
            <a:pPr eaLnBrk="1" hangingPunct="1"/>
            <a:endParaRPr lang="ru-RU" sz="1600"/>
          </a:p>
          <a:p>
            <a:pPr eaLnBrk="1" hangingPunct="1"/>
            <a:endParaRPr lang="ru-RU" sz="1600"/>
          </a:p>
          <a:p>
            <a:pPr eaLnBrk="1" hangingPunct="1"/>
            <a:endParaRPr lang="ru-RU" sz="1600"/>
          </a:p>
          <a:p>
            <a:pPr eaLnBrk="1" hangingPunct="1"/>
            <a:endParaRPr lang="ru-RU" sz="1600"/>
          </a:p>
          <a:p>
            <a:pPr eaLnBrk="1" hangingPunct="1"/>
            <a:endParaRPr lang="ru-RU"/>
          </a:p>
        </p:txBody>
      </p:sp>
      <p:sp>
        <p:nvSpPr>
          <p:cNvPr id="5127" name="TextBox 8"/>
          <p:cNvSpPr txBox="1">
            <a:spLocks noChangeArrowheads="1"/>
          </p:cNvSpPr>
          <p:nvPr/>
        </p:nvSpPr>
        <p:spPr bwMode="auto">
          <a:xfrm>
            <a:off x="6553200" y="1371601"/>
            <a:ext cx="3733800" cy="27082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b="1">
                <a:solidFill>
                  <a:srgbClr val="C00000"/>
                </a:solidFill>
              </a:rPr>
              <a:t>Газ разрядли лампалар </a:t>
            </a:r>
            <a:r>
              <a:rPr lang="ru-RU"/>
              <a:t>– газлардан электр токининг утиши. </a:t>
            </a:r>
            <a:r>
              <a:rPr lang="ru-RU" sz="1600"/>
              <a:t>Асосий заряд ташувчилар ион-зарядланган молекулалар</a:t>
            </a:r>
          </a:p>
          <a:p>
            <a:pPr eaLnBrk="1" hangingPunct="1"/>
            <a:endParaRPr lang="ru-RU" sz="1600"/>
          </a:p>
          <a:p>
            <a:pPr eaLnBrk="1" hangingPunct="1"/>
            <a:endParaRPr lang="ru-RU" sz="1600"/>
          </a:p>
          <a:p>
            <a:pPr eaLnBrk="1" hangingPunct="1"/>
            <a:endParaRPr lang="ru-RU" sz="1600"/>
          </a:p>
          <a:p>
            <a:pPr eaLnBrk="1" hangingPunct="1"/>
            <a:endParaRPr lang="ru-RU" sz="1600"/>
          </a:p>
          <a:p>
            <a:pPr eaLnBrk="1" hangingPunct="1"/>
            <a:endParaRPr lang="ru-RU"/>
          </a:p>
          <a:p>
            <a:pPr eaLnBrk="1" hangingPunct="1"/>
            <a:endParaRPr lang="ru-RU"/>
          </a:p>
        </p:txBody>
      </p:sp>
      <p:sp>
        <p:nvSpPr>
          <p:cNvPr id="5128" name="TextBox 10"/>
          <p:cNvSpPr txBox="1">
            <a:spLocks noChangeArrowheads="1"/>
          </p:cNvSpPr>
          <p:nvPr/>
        </p:nvSpPr>
        <p:spPr bwMode="auto">
          <a:xfrm>
            <a:off x="2209800" y="4224339"/>
            <a:ext cx="7772400" cy="258603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b="1">
                <a:solidFill>
                  <a:srgbClr val="C00000"/>
                </a:solidFill>
              </a:rPr>
              <a:t>Ярим утказгичли курилмалар </a:t>
            </a:r>
            <a:r>
              <a:rPr lang="ru-RU"/>
              <a:t>– каттик жисмларда электр токи</a:t>
            </a:r>
          </a:p>
          <a:p>
            <a:pPr eaLnBrk="1" hangingPunct="1"/>
            <a:endParaRPr lang="ru-RU"/>
          </a:p>
          <a:p>
            <a:pPr eaLnBrk="1" hangingPunct="1"/>
            <a:r>
              <a:rPr lang="ru-RU"/>
              <a:t>Асосий заряд ташувчилар – факат бир томонга харакатланувчи электронлар</a:t>
            </a:r>
          </a:p>
          <a:p>
            <a:pPr eaLnBrk="1" hangingPunct="1"/>
            <a:endParaRPr lang="ru-RU"/>
          </a:p>
          <a:p>
            <a:pPr eaLnBrk="1" hangingPunct="1"/>
            <a:endParaRPr lang="ru-RU"/>
          </a:p>
          <a:p>
            <a:pPr eaLnBrk="1" hangingPunct="1"/>
            <a:endParaRPr lang="ru-RU"/>
          </a:p>
          <a:p>
            <a:pPr eaLnBrk="1" hangingPunct="1"/>
            <a:endParaRPr lang="ru-RU"/>
          </a:p>
          <a:p>
            <a:pPr eaLnBrk="1" hangingPunct="1"/>
            <a:endParaRPr lang="ru-RU"/>
          </a:p>
        </p:txBody>
      </p:sp>
      <p:cxnSp>
        <p:nvCxnSpPr>
          <p:cNvPr id="13" name="Прямая со стрелкой 12"/>
          <p:cNvCxnSpPr/>
          <p:nvPr/>
        </p:nvCxnSpPr>
        <p:spPr>
          <a:xfrm rot="10800000" flipV="1">
            <a:off x="3810000" y="1143000"/>
            <a:ext cx="2438400" cy="228600"/>
          </a:xfrm>
          <a:prstGeom prst="straightConnector1">
            <a:avLst/>
          </a:prstGeom>
          <a:ln w="38100"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rot="5400000">
            <a:off x="4761706" y="2705894"/>
            <a:ext cx="3125788" cy="0"/>
          </a:xfrm>
          <a:prstGeom prst="straightConnector1">
            <a:avLst/>
          </a:prstGeom>
          <a:ln w="38100"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endCxn id="5127" idx="0"/>
          </p:cNvCxnSpPr>
          <p:nvPr/>
        </p:nvCxnSpPr>
        <p:spPr>
          <a:xfrm>
            <a:off x="6400800" y="1143000"/>
            <a:ext cx="2019300" cy="22860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32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514600"/>
            <a:ext cx="26289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Рисунок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1" y="2590801"/>
            <a:ext cx="2284413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Рисунок 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5486400"/>
            <a:ext cx="2209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Рисунок 3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5486400"/>
            <a:ext cx="2209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Рисунок 3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5499100"/>
            <a:ext cx="198120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459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8146" y="628363"/>
            <a:ext cx="9732819" cy="858368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Электровакуум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асбоблар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72482" cy="3591502"/>
          </a:xfr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uz-Cyrl-UZ" sz="2400" dirty="0" err="1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лектровакуум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асбобларнинг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иши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арядлар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ташувчилари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электронларнинг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вакуумда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ҳаракатланишига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асосланган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электровакуум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лектрон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лампалар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улар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радиолампалар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1873-йилда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рус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олими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А.Н .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Лодигин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ихтиро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қилинган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Улар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тиниқ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шиша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баллон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шаклида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канал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ипи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тиниқ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ёнган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149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570" y="349249"/>
            <a:ext cx="304165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0" y="227013"/>
            <a:ext cx="2362200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038" y="4016376"/>
            <a:ext cx="4430713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TextBox 8"/>
          <p:cNvSpPr txBox="1">
            <a:spLocks noChangeArrowheads="1"/>
          </p:cNvSpPr>
          <p:nvPr/>
        </p:nvSpPr>
        <p:spPr bwMode="auto">
          <a:xfrm>
            <a:off x="3581400" y="6019801"/>
            <a:ext cx="5181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/>
              <a:t>     </a:t>
            </a:r>
            <a:r>
              <a:rPr lang="ru-RU" b="1"/>
              <a:t>Электрон нур трубка </a:t>
            </a:r>
            <a:r>
              <a:rPr lang="ru-RU"/>
              <a:t>– осциллограф ва трубкали телевизорларнинг асосий элементи</a:t>
            </a:r>
          </a:p>
        </p:txBody>
      </p:sp>
      <p:sp>
        <p:nvSpPr>
          <p:cNvPr id="6153" name="TextBox 9"/>
          <p:cNvSpPr txBox="1">
            <a:spLocks noChangeArrowheads="1"/>
          </p:cNvSpPr>
          <p:nvPr/>
        </p:nvSpPr>
        <p:spPr bwMode="auto">
          <a:xfrm>
            <a:off x="1905000" y="2667000"/>
            <a:ext cx="8382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/>
              <a:t>         </a:t>
            </a:r>
          </a:p>
          <a:p>
            <a:pPr eaLnBrk="1" hangingPunct="1"/>
            <a:r>
              <a:rPr lang="ru-RU"/>
              <a:t>        Бугунги кунда уларнинг урнини ярим утказгичли курилмалар эгаллаган. Электровакум курилмалар хозирда катта кувватли ва УЮЧ (СВЧ) сохаларида ишлатилади</a:t>
            </a:r>
          </a:p>
        </p:txBody>
      </p:sp>
      <p:pic>
        <p:nvPicPr>
          <p:cNvPr id="615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238625"/>
            <a:ext cx="2433638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962" y="3784512"/>
            <a:ext cx="1343025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6" name="TextBox 12"/>
          <p:cNvSpPr txBox="1">
            <a:spLocks noChangeArrowheads="1"/>
          </p:cNvSpPr>
          <p:nvPr/>
        </p:nvSpPr>
        <p:spPr bwMode="auto">
          <a:xfrm>
            <a:off x="4724400" y="152401"/>
            <a:ext cx="342900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>
                <a:solidFill>
                  <a:srgbClr val="C00000"/>
                </a:solidFill>
              </a:rPr>
              <a:t>     Вакумли </a:t>
            </a:r>
            <a:r>
              <a:rPr lang="ru-RU"/>
              <a:t>(</a:t>
            </a:r>
            <a:r>
              <a:rPr lang="ru-RU" b="1">
                <a:solidFill>
                  <a:srgbClr val="C00000"/>
                </a:solidFill>
              </a:rPr>
              <a:t>Электровакум) курилмалар</a:t>
            </a:r>
          </a:p>
          <a:p>
            <a:pPr algn="ctr" eaLnBrk="1" hangingPunct="1"/>
            <a:endParaRPr lang="ru-RU" sz="1200"/>
          </a:p>
          <a:p>
            <a:pPr algn="ctr" eaLnBrk="1" hangingPunct="1"/>
            <a:r>
              <a:rPr lang="ru-RU"/>
              <a:t> электронларнинг вакумда харакатланишига асосланган. Бу курилмалар 1920 йиллардан 1980 йилларгача жуда кенг микесда ишлаб чикарилган ва кулланилган</a:t>
            </a:r>
          </a:p>
        </p:txBody>
      </p:sp>
    </p:spTree>
    <p:extLst>
      <p:ext uri="{BB962C8B-B14F-4D97-AF65-F5344CB8AC3E}">
        <p14:creationId xmlns:p14="http://schemas.microsoft.com/office/powerpoint/2010/main" val="67326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2362200" y="685801"/>
            <a:ext cx="8077200" cy="36671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z-Cyrl-UZ" b="1"/>
              <a:t>ЭЛЕКТРОН   ҚУРИЛМАЛАРНИНГ ТУРЛАРИ: </a:t>
            </a:r>
            <a:endParaRPr lang="ru-RU" b="1"/>
          </a:p>
        </p:txBody>
      </p:sp>
      <p:sp>
        <p:nvSpPr>
          <p:cNvPr id="7174" name="Text Box 8"/>
          <p:cNvSpPr txBox="1">
            <a:spLocks noChangeArrowheads="1"/>
          </p:cNvSpPr>
          <p:nvPr/>
        </p:nvSpPr>
        <p:spPr bwMode="auto">
          <a:xfrm>
            <a:off x="1981200" y="1905000"/>
            <a:ext cx="2667000" cy="32512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b="1"/>
              <a:t>Вакуумли электрон қурилмалар:</a:t>
            </a:r>
          </a:p>
          <a:p>
            <a:pPr algn="ctr" eaLnBrk="1" hangingPunct="1"/>
            <a:endParaRPr lang="uz-Cyrl-UZ" b="1"/>
          </a:p>
          <a:p>
            <a:pPr algn="ctr" eaLnBrk="1" hangingPunct="1"/>
            <a:r>
              <a:rPr lang="uz-Cyrl-UZ" b="1"/>
              <a:t>Электрон лампалар</a:t>
            </a:r>
          </a:p>
          <a:p>
            <a:pPr algn="ctr" eaLnBrk="1" hangingPunct="1"/>
            <a:r>
              <a:rPr lang="uz-Cyrl-UZ" b="1"/>
              <a:t>Электрон нур трубкалари</a:t>
            </a:r>
          </a:p>
          <a:p>
            <a:pPr algn="ctr" eaLnBrk="1" hangingPunct="1"/>
            <a:r>
              <a:rPr lang="uz-Cyrl-UZ" b="1"/>
              <a:t>(телевизор ва осциллограф кинескоплари)</a:t>
            </a:r>
          </a:p>
          <a:p>
            <a:pPr eaLnBrk="1" hangingPunct="1"/>
            <a:r>
              <a:rPr lang="uz-Cyrl-UZ" b="1"/>
              <a:t> </a:t>
            </a:r>
            <a:endParaRPr lang="ru-RU" b="1"/>
          </a:p>
          <a:p>
            <a:pPr eaLnBrk="1" hangingPunct="1">
              <a:spcBef>
                <a:spcPct val="50000"/>
              </a:spcBef>
            </a:pPr>
            <a:endParaRPr lang="ru-RU"/>
          </a:p>
        </p:txBody>
      </p:sp>
      <p:sp>
        <p:nvSpPr>
          <p:cNvPr id="7175" name="Text Box 9"/>
          <p:cNvSpPr txBox="1">
            <a:spLocks noChangeArrowheads="1"/>
          </p:cNvSpPr>
          <p:nvPr/>
        </p:nvSpPr>
        <p:spPr bwMode="auto">
          <a:xfrm>
            <a:off x="5105400" y="1905000"/>
            <a:ext cx="2438400" cy="2427288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b="1"/>
              <a:t> Ионли электрон қурилмалар:</a:t>
            </a:r>
          </a:p>
          <a:p>
            <a:pPr algn="ctr" eaLnBrk="1" hangingPunct="1"/>
            <a:endParaRPr lang="uz-Cyrl-UZ" b="1"/>
          </a:p>
          <a:p>
            <a:pPr algn="ctr" eaLnBrk="1" hangingPunct="1"/>
            <a:r>
              <a:rPr lang="uz-Cyrl-UZ" b="1"/>
              <a:t>Ёритиш лампалари</a:t>
            </a:r>
          </a:p>
          <a:p>
            <a:pPr algn="ctr" eaLnBrk="1" hangingPunct="1"/>
            <a:r>
              <a:rPr lang="uz-Cyrl-UZ" b="1"/>
              <a:t>Реклама чироқлари</a:t>
            </a:r>
          </a:p>
          <a:p>
            <a:pPr algn="ctr" eaLnBrk="1" hangingPunct="1"/>
            <a:r>
              <a:rPr lang="uz-Cyrl-UZ" b="1"/>
              <a:t>Лазерлар</a:t>
            </a:r>
          </a:p>
          <a:p>
            <a:pPr algn="ctr" eaLnBrk="1" hangingPunct="1"/>
            <a:r>
              <a:rPr lang="uz-Cyrl-UZ" b="1"/>
              <a:t> </a:t>
            </a:r>
            <a:endParaRPr lang="ru-RU" b="1"/>
          </a:p>
          <a:p>
            <a:pPr eaLnBrk="1" hangingPunct="1">
              <a:spcBef>
                <a:spcPct val="50000"/>
              </a:spcBef>
            </a:pPr>
            <a:endParaRPr lang="ru-RU"/>
          </a:p>
        </p:txBody>
      </p:sp>
      <p:sp>
        <p:nvSpPr>
          <p:cNvPr id="7176" name="Text Box 10"/>
          <p:cNvSpPr txBox="1">
            <a:spLocks noChangeArrowheads="1"/>
          </p:cNvSpPr>
          <p:nvPr/>
        </p:nvSpPr>
        <p:spPr bwMode="auto">
          <a:xfrm>
            <a:off x="7772400" y="1905000"/>
            <a:ext cx="2743200" cy="2427288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b="1"/>
              <a:t> Ярим ўтказгичли электрон қурилмалар:</a:t>
            </a:r>
          </a:p>
          <a:p>
            <a:pPr algn="ctr" eaLnBrk="1" hangingPunct="1"/>
            <a:endParaRPr lang="uz-Cyrl-UZ" b="1"/>
          </a:p>
          <a:p>
            <a:pPr algn="ctr" eaLnBrk="1" hangingPunct="1"/>
            <a:r>
              <a:rPr lang="uz-Cyrl-UZ" b="1"/>
              <a:t>Диодлар</a:t>
            </a:r>
          </a:p>
          <a:p>
            <a:pPr algn="ctr" eaLnBrk="1" hangingPunct="1"/>
            <a:r>
              <a:rPr lang="uz-Cyrl-UZ" b="1"/>
              <a:t>Транзисторлар</a:t>
            </a:r>
          </a:p>
          <a:p>
            <a:pPr algn="ctr" eaLnBrk="1" hangingPunct="1"/>
            <a:r>
              <a:rPr lang="uz-Cyrl-UZ" b="1"/>
              <a:t>Микросхемалар</a:t>
            </a:r>
            <a:endParaRPr lang="ru-RU" b="1"/>
          </a:p>
          <a:p>
            <a:pPr algn="ctr" eaLnBrk="1" hangingPunct="1"/>
            <a:endParaRPr lang="ru-RU" b="1"/>
          </a:p>
          <a:p>
            <a:pPr eaLnBrk="1" hangingPunct="1">
              <a:spcBef>
                <a:spcPct val="50000"/>
              </a:spcBef>
            </a:pPr>
            <a:endParaRPr lang="ru-RU"/>
          </a:p>
        </p:txBody>
      </p:sp>
      <p:sp>
        <p:nvSpPr>
          <p:cNvPr id="7177" name="Line 11"/>
          <p:cNvSpPr>
            <a:spLocks noChangeShapeType="1"/>
          </p:cNvSpPr>
          <p:nvPr/>
        </p:nvSpPr>
        <p:spPr bwMode="auto">
          <a:xfrm flipH="1">
            <a:off x="3352800" y="1143000"/>
            <a:ext cx="0" cy="5334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178" name="Line 12"/>
          <p:cNvSpPr>
            <a:spLocks noChangeShapeType="1"/>
          </p:cNvSpPr>
          <p:nvPr/>
        </p:nvSpPr>
        <p:spPr bwMode="auto">
          <a:xfrm>
            <a:off x="8839200" y="990600"/>
            <a:ext cx="0" cy="6096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179" name="Line 13"/>
          <p:cNvSpPr>
            <a:spLocks noChangeShapeType="1"/>
          </p:cNvSpPr>
          <p:nvPr/>
        </p:nvSpPr>
        <p:spPr bwMode="auto">
          <a:xfrm>
            <a:off x="6248400" y="1066800"/>
            <a:ext cx="0" cy="6096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180" name="Text Box 14"/>
          <p:cNvSpPr txBox="1">
            <a:spLocks noChangeArrowheads="1"/>
          </p:cNvSpPr>
          <p:nvPr/>
        </p:nvSpPr>
        <p:spPr bwMode="auto">
          <a:xfrm>
            <a:off x="1532586" y="5562600"/>
            <a:ext cx="89068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z-Cyrl-UZ" dirty="0"/>
              <a:t>Вакуумли ва ионли электрон қурилмалар, </a:t>
            </a:r>
            <a:r>
              <a:rPr lang="uz-Cyrl-UZ" dirty="0" smtClean="0"/>
              <a:t>уларнинг </a:t>
            </a:r>
            <a:r>
              <a:rPr lang="uz-Cyrl-UZ" dirty="0"/>
              <a:t>турлари ва ишлатилиши.</a:t>
            </a:r>
            <a:endParaRPr lang="uz-Latn-UZ" dirty="0"/>
          </a:p>
        </p:txBody>
      </p:sp>
    </p:spTree>
    <p:extLst>
      <p:ext uri="{BB962C8B-B14F-4D97-AF65-F5344CB8AC3E}">
        <p14:creationId xmlns:p14="http://schemas.microsoft.com/office/powerpoint/2010/main" val="153617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/>
              <a:t>     </a:t>
            </a:r>
            <a:endParaRPr lang="ru-RU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60607" y="381001"/>
            <a:ext cx="11359167" cy="4678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uz-Cyrl-UZ" b="1" dirty="0" smtClean="0"/>
              <a:t>                                   Вакуумли </a:t>
            </a:r>
            <a:r>
              <a:rPr lang="uz-Cyrl-UZ" b="1" dirty="0"/>
              <a:t>электрон (электровакуум)  қурилмалар</a:t>
            </a:r>
            <a:r>
              <a:rPr lang="ru-RU" b="1" dirty="0"/>
              <a:t>.</a:t>
            </a:r>
            <a:endParaRPr lang="ru-RU" dirty="0"/>
          </a:p>
          <a:p>
            <a:pPr algn="just" eaLnBrk="1" hangingPunct="1"/>
            <a:r>
              <a:rPr lang="ru-RU" dirty="0"/>
              <a:t>	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айтиладики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вакуумда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ҳавоси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сўриб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вакуум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баллон ичига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жойлаштирилган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-катод,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-анод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pPr algn="just" eaLnBrk="1" hangingPunct="1"/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анод                      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</a:t>
            </a:r>
          </a:p>
          <a:p>
            <a:pPr algn="just" eaLnBrk="1" hangingPunct="1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Қолган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анод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катод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оралиғига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жойлаштирилган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потенциал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катоддан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анодга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борадиган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ўтадиган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4648200" y="3276600"/>
            <a:ext cx="1981200" cy="5334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4876800" y="3352800"/>
            <a:ext cx="0" cy="3048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6248400" y="3352800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>
            <a:off x="6248400" y="3505200"/>
            <a:ext cx="9906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 flipH="1">
            <a:off x="3657600" y="3505200"/>
            <a:ext cx="12192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3" name="AutoShape 11"/>
          <p:cNvSpPr>
            <a:spLocks noChangeArrowheads="1"/>
          </p:cNvSpPr>
          <p:nvPr/>
        </p:nvSpPr>
        <p:spPr bwMode="auto">
          <a:xfrm>
            <a:off x="4648200" y="5348288"/>
            <a:ext cx="2514600" cy="5334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8204" name="Line 12"/>
          <p:cNvSpPr>
            <a:spLocks noChangeShapeType="1"/>
          </p:cNvSpPr>
          <p:nvPr/>
        </p:nvSpPr>
        <p:spPr bwMode="auto">
          <a:xfrm>
            <a:off x="4876800" y="5486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5" name="Line 13"/>
          <p:cNvSpPr>
            <a:spLocks noChangeShapeType="1"/>
          </p:cNvSpPr>
          <p:nvPr/>
        </p:nvSpPr>
        <p:spPr bwMode="auto">
          <a:xfrm>
            <a:off x="7010400" y="5467351"/>
            <a:ext cx="0" cy="3524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6" name="Line 14"/>
          <p:cNvSpPr>
            <a:spLocks noChangeShapeType="1"/>
          </p:cNvSpPr>
          <p:nvPr/>
        </p:nvSpPr>
        <p:spPr bwMode="auto">
          <a:xfrm>
            <a:off x="3810000" y="56388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7" name="Line 15"/>
          <p:cNvSpPr>
            <a:spLocks noChangeShapeType="1"/>
          </p:cNvSpPr>
          <p:nvPr/>
        </p:nvSpPr>
        <p:spPr bwMode="auto">
          <a:xfrm>
            <a:off x="7010400" y="56388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8" name="Line 16"/>
          <p:cNvSpPr>
            <a:spLocks noChangeShapeType="1"/>
          </p:cNvSpPr>
          <p:nvPr/>
        </p:nvSpPr>
        <p:spPr bwMode="auto">
          <a:xfrm>
            <a:off x="5867400" y="5334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5867400" y="5943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7543800" y="3124200"/>
            <a:ext cx="2819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1400" dirty="0" err="1"/>
              <a:t>Икки</a:t>
            </a:r>
            <a:r>
              <a:rPr lang="ru-RU" sz="1400" dirty="0"/>
              <a:t> </a:t>
            </a:r>
            <a:r>
              <a:rPr lang="ru-RU" sz="1400" dirty="0" err="1"/>
              <a:t>электродли</a:t>
            </a:r>
            <a:r>
              <a:rPr lang="ru-RU" sz="1400" dirty="0"/>
              <a:t> электрон лампа -</a:t>
            </a:r>
            <a:r>
              <a:rPr lang="uz-Cyrl-UZ" sz="1400" dirty="0"/>
              <a:t>диод</a:t>
            </a:r>
            <a:endParaRPr lang="ru-RU" sz="1400" dirty="0"/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7924800" y="5334000"/>
            <a:ext cx="2209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1400"/>
              <a:t>Уч </a:t>
            </a:r>
            <a:r>
              <a:rPr lang="uz-Cyrl-UZ" sz="1400"/>
              <a:t>электродли электрон лампа - триод</a:t>
            </a:r>
            <a:endParaRPr lang="ru-RU" sz="1400"/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4953000" y="6248401"/>
            <a:ext cx="297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Бошқарувчи электрод</a:t>
            </a:r>
            <a:endParaRPr lang="ru-RU"/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3352800" y="51816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анод</a:t>
            </a:r>
            <a:endParaRPr lang="ru-RU"/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7162800" y="52578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катод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01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" y="0"/>
            <a:ext cx="12192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399245" y="304800"/>
            <a:ext cx="11384924" cy="255454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қурилмадарда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қараб қурилма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диод</a:t>
            </a:r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триодлар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тетродлар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пентод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гектод каби турларга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Диодлар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лектр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ўзгармас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айлантиришда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uz-Cyrl-U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триод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генератор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тўлқинларини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элемент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2" name="Text Box 9"/>
          <p:cNvSpPr txBox="1">
            <a:spLocks noChangeArrowheads="1"/>
          </p:cNvSpPr>
          <p:nvPr/>
        </p:nvSpPr>
        <p:spPr bwMode="auto">
          <a:xfrm>
            <a:off x="407831" y="3657600"/>
            <a:ext cx="11376338" cy="2292935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uz-Cyrl-UZ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Асосий камчиликлари</a:t>
            </a:r>
          </a:p>
          <a:p>
            <a:pPr algn="just" eaLnBrk="1" hangingPunct="1"/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масса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ток истемоли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ишончлилиги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ҳозирги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массалари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 ярим ўтказгичли қурилмалар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эгаллаган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87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4278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z-Cyrl-UZ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лектровакуум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лампаларининг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</a:t>
            </a:r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илиши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тартиби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89564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пўлат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шиша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керамика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ичидаги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металл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тирговичи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деталлари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маҳкамланган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ичидан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ҳаво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сўриб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Ҳаво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пастки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қисмидаги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бўртиб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чиққан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жой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тортиб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олинади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ичидаги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ҳавони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тортиб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вакуум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шарти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6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514" y="2226205"/>
            <a:ext cx="5837685" cy="378258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482625" y="3122175"/>
            <a:ext cx="4468969" cy="147732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Диодда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катод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ролини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чўғланувчи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бажаради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шиша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баллоннинг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қисмида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жоyлашган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(2),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металли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анод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ташқарига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чиқиҳ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турувчи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шапкача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шаклидаги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қисмга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3357" y="6345098"/>
            <a:ext cx="70251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Икки</a:t>
            </a:r>
            <a:r>
              <a:rPr lang="en-US" dirty="0" smtClean="0"/>
              <a:t> </a:t>
            </a:r>
            <a:r>
              <a:rPr lang="en-US" dirty="0" err="1" smtClean="0"/>
              <a:t>электродли</a:t>
            </a:r>
            <a:r>
              <a:rPr lang="en-US" dirty="0" smtClean="0"/>
              <a:t> </a:t>
            </a:r>
            <a:r>
              <a:rPr lang="en-US" dirty="0" err="1" smtClean="0"/>
              <a:t>лампанинг</a:t>
            </a:r>
            <a:r>
              <a:rPr lang="en-US" dirty="0" smtClean="0"/>
              <a:t> </a:t>
            </a:r>
            <a:r>
              <a:rPr lang="en-US" dirty="0" err="1" smtClean="0"/>
              <a:t>тузилиши</a:t>
            </a:r>
            <a:r>
              <a:rPr lang="en-US" dirty="0" smtClean="0"/>
              <a:t> </a:t>
            </a:r>
            <a:r>
              <a:rPr lang="en-US" i="1" dirty="0" smtClean="0"/>
              <a:t>(I</a:t>
            </a:r>
            <a:r>
              <a:rPr lang="en-US" dirty="0" smtClean="0"/>
              <a:t>) </a:t>
            </a:r>
            <a:r>
              <a:rPr lang="en-US" dirty="0" err="1" smtClean="0"/>
              <a:t>ва</a:t>
            </a:r>
            <a:r>
              <a:rPr lang="en-US" dirty="0" smtClean="0"/>
              <a:t> </a:t>
            </a:r>
            <a:r>
              <a:rPr lang="en-US" dirty="0" err="1" smtClean="0"/>
              <a:t>шартли</a:t>
            </a:r>
            <a:r>
              <a:rPr lang="en-US" dirty="0" smtClean="0"/>
              <a:t> </a:t>
            </a:r>
            <a:r>
              <a:rPr lang="en-US" dirty="0" err="1" smtClean="0"/>
              <a:t>белгиланиши</a:t>
            </a:r>
            <a:r>
              <a:rPr lang="en-US" dirty="0" smtClean="0"/>
              <a:t>.(</a:t>
            </a:r>
            <a:r>
              <a:rPr lang="en-US" i="1" dirty="0" smtClean="0"/>
              <a:t>II</a:t>
            </a:r>
            <a:r>
              <a:rPr lang="en-US" dirty="0" smtClean="0"/>
              <a:t>)</a:t>
            </a:r>
            <a:endParaRPr lang="ru-RU" dirty="0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489398" y="252029"/>
            <a:ext cx="11256134" cy="193899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Енг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оддий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радиолампа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диоддир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Бошқача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айтганда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Диод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термокатод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аноддан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либ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шиша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метал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керамик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баллонда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жойлашган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баллонда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</a:t>
            </a:r>
            <a:r>
              <a:rPr lang="en-US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/ 10</a:t>
            </a:r>
            <a:r>
              <a:rPr lang="en-US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-6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/см</a:t>
            </a:r>
            <a:r>
              <a:rPr lang="en-US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атрофида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ваккум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Термокатод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бо`ш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чиқаради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74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8347364" cy="948520"/>
          </a:xfrm>
        </p:spPr>
        <p:txBody>
          <a:bodyPr>
            <a:normAutofit/>
          </a:bodyPr>
          <a:lstStyle/>
          <a:p>
            <a:r>
              <a:rPr lang="en-US" dirty="0" err="1" smtClean="0"/>
              <a:t>Диоднинг</a:t>
            </a:r>
            <a:r>
              <a:rPr lang="en-US" dirty="0" smtClean="0"/>
              <a:t> </a:t>
            </a:r>
            <a:r>
              <a:rPr lang="en-US" dirty="0" err="1" smtClean="0"/>
              <a:t>волт-ампер</a:t>
            </a:r>
            <a:r>
              <a:rPr lang="en-US" dirty="0" smtClean="0"/>
              <a:t> </a:t>
            </a:r>
            <a:r>
              <a:rPr lang="en-US" dirty="0" err="1" smtClean="0"/>
              <a:t>тавсифи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7133" y="1636590"/>
            <a:ext cx="4297340" cy="488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17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67378" y="171943"/>
            <a:ext cx="7958070" cy="652306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электротли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380" y="4500575"/>
            <a:ext cx="1889289" cy="203545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18639" y="4947927"/>
            <a:ext cx="5670998" cy="101566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 err="1" smtClean="0"/>
              <a:t>риоднинг</a:t>
            </a:r>
            <a:r>
              <a:rPr lang="en-US" sz="2000" dirty="0" smtClean="0"/>
              <a:t> </a:t>
            </a:r>
            <a:r>
              <a:rPr lang="en-US" sz="2000" dirty="0" err="1" smtClean="0"/>
              <a:t>шартли</a:t>
            </a:r>
            <a:r>
              <a:rPr lang="en-US" sz="2000" dirty="0" smtClean="0"/>
              <a:t> </a:t>
            </a:r>
            <a:r>
              <a:rPr lang="en-US" sz="2000" dirty="0" err="1" smtClean="0"/>
              <a:t>белгиланиши</a:t>
            </a:r>
            <a:r>
              <a:rPr lang="en-US" sz="2000" dirty="0" smtClean="0"/>
              <a:t>:</a:t>
            </a:r>
            <a:endParaRPr lang="ru-RU" sz="2000" dirty="0" smtClean="0"/>
          </a:p>
          <a:p>
            <a:r>
              <a:rPr lang="en-US" sz="2000" i="1" dirty="0" smtClean="0"/>
              <a:t>1</a:t>
            </a:r>
            <a:r>
              <a:rPr lang="en-US" sz="2000" dirty="0" smtClean="0"/>
              <a:t>—сетка; </a:t>
            </a:r>
            <a:r>
              <a:rPr lang="en-US" sz="2000" i="1" dirty="0" smtClean="0"/>
              <a:t>2— </a:t>
            </a:r>
            <a:r>
              <a:rPr lang="en-US" sz="2000" dirty="0" err="1" smtClean="0"/>
              <a:t>анод</a:t>
            </a:r>
            <a:r>
              <a:rPr lang="en-US" sz="2000" dirty="0" smtClean="0"/>
              <a:t>; </a:t>
            </a:r>
            <a:r>
              <a:rPr lang="en-US" sz="2000" i="1" dirty="0" smtClean="0"/>
              <a:t>3— </a:t>
            </a:r>
            <a:r>
              <a:rPr lang="en-US" sz="2000" dirty="0" err="1" smtClean="0"/>
              <a:t>катод</a:t>
            </a:r>
            <a:r>
              <a:rPr lang="en-US" sz="2000" dirty="0" smtClean="0"/>
              <a:t>; </a:t>
            </a:r>
            <a:r>
              <a:rPr lang="en-US" sz="2000" i="1" dirty="0" smtClean="0"/>
              <a:t>4—</a:t>
            </a:r>
            <a:r>
              <a:rPr lang="en-US" sz="2000" dirty="0" smtClean="0"/>
              <a:t>чўғланувчининг </a:t>
            </a:r>
            <a:r>
              <a:rPr lang="en-US" sz="2000" dirty="0" err="1" smtClean="0"/>
              <a:t>ипи</a:t>
            </a:r>
            <a:r>
              <a:rPr lang="en-US" sz="2000" dirty="0" smtClean="0"/>
              <a:t>. </a:t>
            </a:r>
            <a:endParaRPr lang="ru-RU" sz="20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4062122" y="5386478"/>
            <a:ext cx="1001970" cy="231821"/>
          </a:xfrm>
          <a:prstGeom prst="straightConnector1">
            <a:avLst/>
          </a:prstGeom>
          <a:ln>
            <a:solidFill>
              <a:srgbClr val="FF0000">
                <a:alpha val="68000"/>
              </a:srgb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Энг оддий радиолампа – бу диоддир. Бошкача айтганда, икки электродли лампа хисобланади. Диод икки электрод – термокатод ва аноддан иборат бўлиб, улар шиша, метал ёки керамик  баллонда жойлашган. Электрон лампали баллонда 10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72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907" y="232634"/>
            <a:ext cx="7561948" cy="849191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4000" b="1" dirty="0" err="1" smtClean="0"/>
              <a:t>Кўп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электротли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электрон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лампа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75008"/>
            <a:ext cx="11049000" cy="4675031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Тетрод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Тетрод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тўртинчи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жоyлашган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экранлаштирувчи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электростатик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экран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ролини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бажарадиган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тўрт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Тетродлар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тебранишларининг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тиргичларида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телеви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орларни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каналларини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каскадларида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генератор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электроникаси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автоматикаси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65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40923" y="965357"/>
            <a:ext cx="8134185" cy="28596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04573" y="4395993"/>
            <a:ext cx="10006884" cy="1015663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b="1" dirty="0" err="1" smtClean="0"/>
              <a:t>Нурли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тетроднинг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кесими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ва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шартли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белгиланиши</a:t>
            </a:r>
            <a:r>
              <a:rPr lang="en-US" sz="2000" b="1" dirty="0" smtClean="0"/>
              <a:t>:</a:t>
            </a:r>
            <a:endParaRPr lang="ru-RU" sz="2000" dirty="0" smtClean="0"/>
          </a:p>
          <a:p>
            <a:r>
              <a:rPr lang="en-US" sz="2000" i="1" dirty="0" smtClean="0"/>
              <a:t>1</a:t>
            </a:r>
            <a:r>
              <a:rPr lang="en-US" sz="2000" dirty="0" smtClean="0"/>
              <a:t>—</a:t>
            </a:r>
            <a:r>
              <a:rPr lang="uz-Cyrl-UZ" sz="2000" dirty="0"/>
              <a:t>э</a:t>
            </a:r>
            <a:r>
              <a:rPr lang="en-US" sz="2000" dirty="0" err="1" smtClean="0"/>
              <a:t>кранлаштирувчи</a:t>
            </a:r>
            <a:r>
              <a:rPr lang="en-US" sz="2000" dirty="0" smtClean="0"/>
              <a:t> </a:t>
            </a:r>
            <a:r>
              <a:rPr lang="en-US" sz="2000" dirty="0" err="1" smtClean="0"/>
              <a:t>сетка</a:t>
            </a:r>
            <a:r>
              <a:rPr lang="en-US" sz="2000" dirty="0" smtClean="0"/>
              <a:t>; </a:t>
            </a:r>
            <a:r>
              <a:rPr lang="en-US" sz="2000" b="1" i="1" dirty="0" smtClean="0"/>
              <a:t>2— </a:t>
            </a:r>
            <a:r>
              <a:rPr lang="en-US" sz="2000" dirty="0" err="1" smtClean="0"/>
              <a:t>бошқарувчи</a:t>
            </a:r>
            <a:r>
              <a:rPr lang="en-US" sz="2000" dirty="0" smtClean="0"/>
              <a:t> </a:t>
            </a:r>
            <a:r>
              <a:rPr lang="en-US" sz="2000" dirty="0" err="1" smtClean="0"/>
              <a:t>сетка</a:t>
            </a:r>
            <a:r>
              <a:rPr lang="en-US" sz="2000" dirty="0" smtClean="0"/>
              <a:t>; </a:t>
            </a:r>
            <a:r>
              <a:rPr lang="en-US" sz="2000" b="1" i="1" dirty="0" smtClean="0"/>
              <a:t>3— </a:t>
            </a:r>
            <a:r>
              <a:rPr lang="en-US" sz="2000" dirty="0" err="1" smtClean="0"/>
              <a:t>иситилувчи</a:t>
            </a:r>
            <a:r>
              <a:rPr lang="en-US" sz="2000" dirty="0" smtClean="0"/>
              <a:t> </a:t>
            </a:r>
            <a:r>
              <a:rPr lang="en-US" sz="2000" dirty="0" err="1" smtClean="0"/>
              <a:t>катод</a:t>
            </a:r>
            <a:r>
              <a:rPr lang="en-US" sz="2000" dirty="0" smtClean="0"/>
              <a:t>; </a:t>
            </a:r>
            <a:r>
              <a:rPr lang="en-US" sz="2000" b="1" i="1" dirty="0" smtClean="0"/>
              <a:t>4— </a:t>
            </a:r>
            <a:r>
              <a:rPr lang="en-US" sz="2000" dirty="0" err="1" smtClean="0"/>
              <a:t>нур</a:t>
            </a:r>
            <a:r>
              <a:rPr lang="en-US" sz="2000" dirty="0" smtClean="0"/>
              <a:t> </a:t>
            </a:r>
            <a:r>
              <a:rPr lang="en-US" sz="2000" dirty="0" err="1" smtClean="0"/>
              <a:t>ташкил</a:t>
            </a:r>
            <a:r>
              <a:rPr lang="en-US" sz="2000" dirty="0" smtClean="0"/>
              <a:t> </a:t>
            </a:r>
            <a:r>
              <a:rPr lang="en-US" sz="2000" dirty="0" err="1" smtClean="0"/>
              <a:t>этувчи</a:t>
            </a:r>
            <a:r>
              <a:rPr lang="en-US" sz="2000" dirty="0" smtClean="0"/>
              <a:t> </a:t>
            </a:r>
            <a:r>
              <a:rPr lang="en-US" sz="2000" dirty="0" err="1" smtClean="0"/>
              <a:t>пластинка</a:t>
            </a:r>
            <a:r>
              <a:rPr lang="en-US" sz="2000" dirty="0" smtClean="0"/>
              <a:t>; </a:t>
            </a:r>
            <a:r>
              <a:rPr lang="en-US" sz="2000" b="1" i="1" dirty="0" smtClean="0"/>
              <a:t>5— </a:t>
            </a:r>
            <a:r>
              <a:rPr lang="en-US" sz="2000" dirty="0" err="1" smtClean="0"/>
              <a:t>анод</a:t>
            </a:r>
            <a:r>
              <a:rPr lang="en-US" sz="2000" dirty="0" smtClean="0"/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4918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6823" y="553792"/>
            <a:ext cx="10696977" cy="5623171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Пентод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Пентодлар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экранлашган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орасига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ҳимояловчи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Пентодлар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сигналларини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тиришда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хил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генераторли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ў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гармас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кучланишини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барқарорлаш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электроникасининг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ў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гартириш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сеткали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ў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гартирувчи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гентод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пентагридлар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юнон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пента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гента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этти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ҳока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82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6174" y="437882"/>
            <a:ext cx="7500137" cy="41469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85612" y="5034620"/>
            <a:ext cx="10483402" cy="95410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800" dirty="0" err="1" smtClean="0"/>
              <a:t>Юқори</a:t>
            </a:r>
            <a:r>
              <a:rPr lang="en-US" sz="2800" dirty="0" smtClean="0"/>
              <a:t> </a:t>
            </a:r>
            <a:r>
              <a:rPr lang="en-US" sz="2800" dirty="0" err="1" smtClean="0"/>
              <a:t>частотали</a:t>
            </a:r>
            <a:r>
              <a:rPr lang="en-US" sz="2800" dirty="0" smtClean="0"/>
              <a:t> </a:t>
            </a:r>
            <a:r>
              <a:rPr lang="en-US" sz="2800" dirty="0" err="1" smtClean="0"/>
              <a:t>пентоднинг</a:t>
            </a:r>
            <a:r>
              <a:rPr lang="en-US" sz="2800" dirty="0" smtClean="0"/>
              <a:t> </a:t>
            </a:r>
            <a:r>
              <a:rPr lang="en-US" sz="2800" dirty="0" err="1" smtClean="0"/>
              <a:t>шартли</a:t>
            </a:r>
            <a:r>
              <a:rPr lang="en-US" sz="2800" dirty="0" smtClean="0"/>
              <a:t> </a:t>
            </a:r>
            <a:r>
              <a:rPr lang="en-US" sz="2800" dirty="0" err="1" smtClean="0"/>
              <a:t>кўриниши</a:t>
            </a:r>
            <a:r>
              <a:rPr lang="en-US" sz="2800" dirty="0" smtClean="0"/>
              <a:t> </a:t>
            </a:r>
            <a:r>
              <a:rPr lang="en-US" sz="2800" i="1" dirty="0" smtClean="0"/>
              <a:t>(а) </a:t>
            </a:r>
            <a:r>
              <a:rPr lang="en-US" sz="2800" dirty="0" err="1" smtClean="0"/>
              <a:t>ва</a:t>
            </a:r>
            <a:r>
              <a:rPr lang="en-US" sz="2800" dirty="0" smtClean="0"/>
              <a:t> </a:t>
            </a:r>
            <a:r>
              <a:rPr lang="en-US" sz="2800" dirty="0" err="1" smtClean="0"/>
              <a:t>пентоднинг</a:t>
            </a:r>
            <a:r>
              <a:rPr lang="en-US" sz="2800" dirty="0" smtClean="0"/>
              <a:t> </a:t>
            </a:r>
            <a:r>
              <a:rPr lang="en-US" sz="2800" dirty="0" err="1" smtClean="0"/>
              <a:t>бошқарувчи</a:t>
            </a:r>
            <a:r>
              <a:rPr lang="en-US" sz="2800" dirty="0" smtClean="0"/>
              <a:t> </a:t>
            </a:r>
            <a:r>
              <a:rPr lang="en-US" sz="2800" dirty="0" err="1" smtClean="0"/>
              <a:t>сетка</a:t>
            </a:r>
            <a:r>
              <a:rPr lang="en-US" sz="2800" dirty="0" smtClean="0"/>
              <a:t> </a:t>
            </a:r>
            <a:r>
              <a:rPr lang="en-US" sz="2800" dirty="0" err="1" smtClean="0"/>
              <a:t>асбоби</a:t>
            </a:r>
            <a:r>
              <a:rPr lang="en-US" sz="2800" dirty="0" smtClean="0"/>
              <a:t> </a:t>
            </a:r>
            <a:r>
              <a:rPr lang="en-US" sz="2800" dirty="0" err="1" smtClean="0"/>
              <a:t>кўриниши</a:t>
            </a:r>
            <a:r>
              <a:rPr lang="en-US" sz="2800" dirty="0" smtClean="0"/>
              <a:t> </a:t>
            </a:r>
            <a:r>
              <a:rPr lang="en-US" sz="2800" i="1" dirty="0" smtClean="0"/>
              <a:t>(б).</a:t>
            </a:r>
            <a:r>
              <a:rPr lang="en-US" sz="2800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6193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5935" y="159064"/>
            <a:ext cx="9104289" cy="806852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ионли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3943" y="1287887"/>
            <a:ext cx="11397803" cy="542200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</a:t>
            </a:r>
            <a:r>
              <a:rPr lang="uz-Cyrl-UZ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ионли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муҳитида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йўналтирилган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ҳаракатини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атиб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борадиганига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аyтилади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муҳитида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ряди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тўлдирилган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бўшлиқ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ўтишига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ҳодисаларнинг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йи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ғиндиси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орали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асбобларининг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электровакуум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асбобларидан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асоси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шундаки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оралиғидан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токининг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мусбат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ионларнинг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йўналтирилган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амалга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оширилади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51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8972" y="468155"/>
            <a:ext cx="5936087" cy="96139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4000" b="1" dirty="0" err="1" smtClean="0"/>
              <a:t>Гаz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рар</a:t>
            </a:r>
            <a:r>
              <a:rPr lang="uz-Cyrl-UZ" sz="4000" b="1" dirty="0" smtClean="0"/>
              <a:t>з</a:t>
            </a:r>
            <a:r>
              <a:rPr lang="en-US" sz="4000" b="1" dirty="0" err="1" smtClean="0"/>
              <a:t>ядли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асбоблар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5"/>
            <a:ext cx="10920211" cy="4626690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қоронғи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секин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Геyгер-Мюллер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ҳисоблагичи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неонли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стабилитронлар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совуқ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тож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асбобларга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тож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стабилитронлар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термокатод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номустақил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ёyли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чўғланган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импулсли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ртутли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ёyли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uz-Cyrl-U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рядли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ртутли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вентиллар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анодл,и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ртутли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вентиллар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игнитронлар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61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8185" y="708338"/>
            <a:ext cx="11050073" cy="5550794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асбоблардан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тўғрилагич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випрямител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ларда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токни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ў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гартирувчи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электрпа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вандлаш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электродвигателларида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машиналарида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автомат-кассаларда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электроникасида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Шартли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белгиларга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келсак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идагича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ТГ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тўлдирилган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тиратронлар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гаzотронлар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ГГ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тўлдирилган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гаzотронлар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стабилитрон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СГ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ўл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стабилитронлар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лампалар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ИН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ўл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дирилган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индикаторлар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ҳ.к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87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" y="0"/>
            <a:ext cx="12192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38200" y="457200"/>
            <a:ext cx="10515600" cy="1015663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Ион қурилмаларда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электродлар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жойлаштирилган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баллон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вакуум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инерт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газ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неон, ксенон, криптон,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   газлар ёки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буғлари билан тўлдирилади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1270" name="AutoShape 6"/>
          <p:cNvSpPr>
            <a:spLocks noChangeArrowheads="1"/>
          </p:cNvSpPr>
          <p:nvPr/>
        </p:nvSpPr>
        <p:spPr bwMode="auto">
          <a:xfrm rot="5400000">
            <a:off x="5524500" y="2171700"/>
            <a:ext cx="1371600" cy="9906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1271" name="Line 7"/>
          <p:cNvSpPr>
            <a:spLocks noChangeShapeType="1"/>
          </p:cNvSpPr>
          <p:nvPr/>
        </p:nvSpPr>
        <p:spPr bwMode="auto">
          <a:xfrm>
            <a:off x="6019800" y="2590800"/>
            <a:ext cx="0" cy="1524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2" name="Line 8"/>
          <p:cNvSpPr>
            <a:spLocks noChangeShapeType="1"/>
          </p:cNvSpPr>
          <p:nvPr/>
        </p:nvSpPr>
        <p:spPr bwMode="auto">
          <a:xfrm>
            <a:off x="6553200" y="2590800"/>
            <a:ext cx="0" cy="1524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 flipH="1">
            <a:off x="6248400" y="2590800"/>
            <a:ext cx="304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4" name="Line 11"/>
          <p:cNvSpPr>
            <a:spLocks noChangeShapeType="1"/>
          </p:cNvSpPr>
          <p:nvPr/>
        </p:nvSpPr>
        <p:spPr bwMode="auto">
          <a:xfrm>
            <a:off x="4876800" y="409575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5" name="Line 12"/>
          <p:cNvSpPr>
            <a:spLocks noChangeShapeType="1"/>
          </p:cNvSpPr>
          <p:nvPr/>
        </p:nvSpPr>
        <p:spPr bwMode="auto">
          <a:xfrm>
            <a:off x="6553200" y="4119563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6" name="Arc 13"/>
          <p:cNvSpPr>
            <a:spLocks/>
          </p:cNvSpPr>
          <p:nvPr/>
        </p:nvSpPr>
        <p:spPr bwMode="auto">
          <a:xfrm rot="19202547" flipH="1">
            <a:off x="6184901" y="2606675"/>
            <a:ext cx="269875" cy="457200"/>
          </a:xfrm>
          <a:custGeom>
            <a:avLst/>
            <a:gdLst>
              <a:gd name="T0" fmla="*/ 0 w 19088"/>
              <a:gd name="T1" fmla="*/ 0 h 21600"/>
              <a:gd name="T2" fmla="*/ 762726837 w 19088"/>
              <a:gd name="T3" fmla="*/ 2147483647 h 21600"/>
              <a:gd name="T4" fmla="*/ 0 w 19088"/>
              <a:gd name="T5" fmla="*/ 2147483647 h 21600"/>
              <a:gd name="T6" fmla="*/ 0 60000 65536"/>
              <a:gd name="T7" fmla="*/ 0 60000 65536"/>
              <a:gd name="T8" fmla="*/ 0 60000 65536"/>
              <a:gd name="T9" fmla="*/ 0 w 19088"/>
              <a:gd name="T10" fmla="*/ 0 h 21600"/>
              <a:gd name="T11" fmla="*/ 19088 w 19088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088" h="21600" fill="none" extrusionOk="0">
                <a:moveTo>
                  <a:pt x="-1" y="0"/>
                </a:moveTo>
                <a:cubicBezTo>
                  <a:pt x="7999" y="0"/>
                  <a:pt x="15343" y="4420"/>
                  <a:pt x="19087" y="11490"/>
                </a:cubicBezTo>
              </a:path>
              <a:path w="19088" h="21600" stroke="0" extrusionOk="0">
                <a:moveTo>
                  <a:pt x="-1" y="0"/>
                </a:moveTo>
                <a:cubicBezTo>
                  <a:pt x="7999" y="0"/>
                  <a:pt x="15343" y="4420"/>
                  <a:pt x="19087" y="1149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1277" name="Text Box 14"/>
          <p:cNvSpPr txBox="1">
            <a:spLocks noChangeArrowheads="1"/>
          </p:cNvSpPr>
          <p:nvPr/>
        </p:nvSpPr>
        <p:spPr bwMode="auto">
          <a:xfrm>
            <a:off x="7467600" y="1981201"/>
            <a:ext cx="2362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 dirty="0"/>
              <a:t>Шиша</a:t>
            </a:r>
            <a:r>
              <a:rPr lang="uz-Cyrl-UZ" dirty="0">
                <a:solidFill>
                  <a:schemeClr val="tx2"/>
                </a:solidFill>
              </a:rPr>
              <a:t> </a:t>
            </a:r>
            <a:r>
              <a:rPr lang="uz-Cyrl-UZ" dirty="0"/>
              <a:t>баллон</a:t>
            </a:r>
            <a:endParaRPr lang="ru-RU" dirty="0"/>
          </a:p>
        </p:txBody>
      </p:sp>
      <p:sp>
        <p:nvSpPr>
          <p:cNvPr id="11278" name="Line 15"/>
          <p:cNvSpPr>
            <a:spLocks noChangeShapeType="1"/>
          </p:cNvSpPr>
          <p:nvPr/>
        </p:nvSpPr>
        <p:spPr bwMode="auto">
          <a:xfrm flipH="1">
            <a:off x="6858000" y="2209800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9" name="Text Box 16"/>
          <p:cNvSpPr txBox="1">
            <a:spLocks noChangeArrowheads="1"/>
          </p:cNvSpPr>
          <p:nvPr/>
        </p:nvSpPr>
        <p:spPr bwMode="auto">
          <a:xfrm>
            <a:off x="7315200" y="2743201"/>
            <a:ext cx="2895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Эгилувчан пластинка</a:t>
            </a:r>
            <a:endParaRPr lang="ru-RU"/>
          </a:p>
        </p:txBody>
      </p:sp>
      <p:sp>
        <p:nvSpPr>
          <p:cNvPr id="11280" name="Line 17"/>
          <p:cNvSpPr>
            <a:spLocks noChangeShapeType="1"/>
          </p:cNvSpPr>
          <p:nvPr/>
        </p:nvSpPr>
        <p:spPr bwMode="auto">
          <a:xfrm flipH="1" flipV="1">
            <a:off x="6248400" y="2819400"/>
            <a:ext cx="1066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81" name="Text Box 18"/>
          <p:cNvSpPr txBox="1">
            <a:spLocks noChangeArrowheads="1"/>
          </p:cNvSpPr>
          <p:nvPr/>
        </p:nvSpPr>
        <p:spPr bwMode="auto">
          <a:xfrm>
            <a:off x="2438400" y="1905001"/>
            <a:ext cx="2667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Инерт газ</a:t>
            </a:r>
            <a:endParaRPr lang="ru-RU"/>
          </a:p>
        </p:txBody>
      </p:sp>
      <p:sp>
        <p:nvSpPr>
          <p:cNvPr id="11282" name="Line 19"/>
          <p:cNvSpPr>
            <a:spLocks noChangeShapeType="1"/>
          </p:cNvSpPr>
          <p:nvPr/>
        </p:nvSpPr>
        <p:spPr bwMode="auto">
          <a:xfrm>
            <a:off x="3657600" y="2133600"/>
            <a:ext cx="22860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83" name="Text Box 20"/>
          <p:cNvSpPr txBox="1">
            <a:spLocks noChangeArrowheads="1"/>
          </p:cNvSpPr>
          <p:nvPr/>
        </p:nvSpPr>
        <p:spPr bwMode="auto">
          <a:xfrm>
            <a:off x="4191000" y="4800601"/>
            <a:ext cx="426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Газ разрядли статорнинг тузилиши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40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uz-Latn-UZ" smtClean="0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12191999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981200" y="304801"/>
            <a:ext cx="8373414" cy="40011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Газ разрядли статорнинг люминесцент лампаларда қўлланилиши</a:t>
            </a:r>
            <a:r>
              <a:rPr lang="uz-Cyrl-U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3962400" y="2743200"/>
            <a:ext cx="5334000" cy="91440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>
            <a:off x="3457575" y="2971800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>
            <a:off x="3533775" y="34290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97" name="Oval 9"/>
          <p:cNvSpPr>
            <a:spLocks noChangeArrowheads="1"/>
          </p:cNvSpPr>
          <p:nvPr/>
        </p:nvSpPr>
        <p:spPr bwMode="auto">
          <a:xfrm>
            <a:off x="4329113" y="2971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298" name="Oval 11"/>
          <p:cNvSpPr>
            <a:spLocks noChangeArrowheads="1"/>
          </p:cNvSpPr>
          <p:nvPr/>
        </p:nvSpPr>
        <p:spPr bwMode="auto">
          <a:xfrm>
            <a:off x="4329113" y="3148013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299" name="Oval 12"/>
          <p:cNvSpPr>
            <a:spLocks noChangeArrowheads="1"/>
          </p:cNvSpPr>
          <p:nvPr/>
        </p:nvSpPr>
        <p:spPr bwMode="auto">
          <a:xfrm>
            <a:off x="4329113" y="3290888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0" name="Rectangle 13"/>
          <p:cNvSpPr>
            <a:spLocks noChangeArrowheads="1"/>
          </p:cNvSpPr>
          <p:nvPr/>
        </p:nvSpPr>
        <p:spPr bwMode="auto">
          <a:xfrm>
            <a:off x="4295775" y="3005138"/>
            <a:ext cx="762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1" name="Line 14"/>
          <p:cNvSpPr>
            <a:spLocks noChangeShapeType="1"/>
          </p:cNvSpPr>
          <p:nvPr/>
        </p:nvSpPr>
        <p:spPr bwMode="auto">
          <a:xfrm>
            <a:off x="4114800" y="2862263"/>
            <a:ext cx="5105400" cy="0"/>
          </a:xfrm>
          <a:prstGeom prst="line">
            <a:avLst/>
          </a:prstGeom>
          <a:noFill/>
          <a:ln w="38100" cmpd="dbl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02" name="Line 15"/>
          <p:cNvSpPr>
            <a:spLocks noChangeShapeType="1"/>
          </p:cNvSpPr>
          <p:nvPr/>
        </p:nvSpPr>
        <p:spPr bwMode="auto">
          <a:xfrm>
            <a:off x="4114800" y="3524250"/>
            <a:ext cx="5029200" cy="0"/>
          </a:xfrm>
          <a:prstGeom prst="line">
            <a:avLst/>
          </a:prstGeom>
          <a:noFill/>
          <a:ln w="38100" cmpd="dbl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03" name="Line 16"/>
          <p:cNvSpPr>
            <a:spLocks noChangeShapeType="1"/>
          </p:cNvSpPr>
          <p:nvPr/>
        </p:nvSpPr>
        <p:spPr bwMode="auto">
          <a:xfrm>
            <a:off x="8991600" y="2943225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04" name="Line 17"/>
          <p:cNvSpPr>
            <a:spLocks noChangeShapeType="1"/>
          </p:cNvSpPr>
          <p:nvPr/>
        </p:nvSpPr>
        <p:spPr bwMode="auto">
          <a:xfrm>
            <a:off x="9039225" y="3476625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05" name="Oval 19"/>
          <p:cNvSpPr>
            <a:spLocks noChangeArrowheads="1"/>
          </p:cNvSpPr>
          <p:nvPr/>
        </p:nvSpPr>
        <p:spPr bwMode="auto">
          <a:xfrm>
            <a:off x="8915400" y="32766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6" name="Oval 20"/>
          <p:cNvSpPr>
            <a:spLocks noChangeArrowheads="1"/>
          </p:cNvSpPr>
          <p:nvPr/>
        </p:nvSpPr>
        <p:spPr bwMode="auto">
          <a:xfrm>
            <a:off x="8915400" y="31242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7" name="Oval 21"/>
          <p:cNvSpPr>
            <a:spLocks noChangeArrowheads="1"/>
          </p:cNvSpPr>
          <p:nvPr/>
        </p:nvSpPr>
        <p:spPr bwMode="auto">
          <a:xfrm>
            <a:off x="8915400" y="2971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8" name="Rectangle 22"/>
          <p:cNvSpPr>
            <a:spLocks noChangeArrowheads="1"/>
          </p:cNvSpPr>
          <p:nvPr/>
        </p:nvSpPr>
        <p:spPr bwMode="auto">
          <a:xfrm>
            <a:off x="9005888" y="2971800"/>
            <a:ext cx="1524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09" name="Line 23"/>
          <p:cNvSpPr>
            <a:spLocks noChangeShapeType="1"/>
          </p:cNvSpPr>
          <p:nvPr/>
        </p:nvSpPr>
        <p:spPr bwMode="auto">
          <a:xfrm flipV="1">
            <a:off x="3429000" y="20574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0" name="Line 24"/>
          <p:cNvSpPr>
            <a:spLocks noChangeShapeType="1"/>
          </p:cNvSpPr>
          <p:nvPr/>
        </p:nvSpPr>
        <p:spPr bwMode="auto">
          <a:xfrm>
            <a:off x="3429000" y="2057400"/>
            <a:ext cx="2438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1" name="Line 25"/>
          <p:cNvSpPr>
            <a:spLocks noChangeShapeType="1"/>
          </p:cNvSpPr>
          <p:nvPr/>
        </p:nvSpPr>
        <p:spPr bwMode="auto">
          <a:xfrm>
            <a:off x="5867400" y="1828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2" name="Line 26"/>
          <p:cNvSpPr>
            <a:spLocks noChangeShapeType="1"/>
          </p:cNvSpPr>
          <p:nvPr/>
        </p:nvSpPr>
        <p:spPr bwMode="auto">
          <a:xfrm>
            <a:off x="5867400" y="2286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3" name="Line 27"/>
          <p:cNvSpPr>
            <a:spLocks noChangeShapeType="1"/>
          </p:cNvSpPr>
          <p:nvPr/>
        </p:nvSpPr>
        <p:spPr bwMode="auto">
          <a:xfrm>
            <a:off x="6267450" y="2119313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4" name="Line 28"/>
          <p:cNvSpPr>
            <a:spLocks noChangeShapeType="1"/>
          </p:cNvSpPr>
          <p:nvPr/>
        </p:nvSpPr>
        <p:spPr bwMode="auto">
          <a:xfrm>
            <a:off x="6372225" y="2100263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5" name="Line 29"/>
          <p:cNvSpPr>
            <a:spLocks noChangeShapeType="1"/>
          </p:cNvSpPr>
          <p:nvPr/>
        </p:nvSpPr>
        <p:spPr bwMode="auto">
          <a:xfrm>
            <a:off x="6400800" y="2286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6" name="Line 30"/>
          <p:cNvSpPr>
            <a:spLocks noChangeShapeType="1"/>
          </p:cNvSpPr>
          <p:nvPr/>
        </p:nvSpPr>
        <p:spPr bwMode="auto">
          <a:xfrm flipV="1">
            <a:off x="6705600" y="1828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7" name="Rectangle 31"/>
          <p:cNvSpPr>
            <a:spLocks noChangeArrowheads="1"/>
          </p:cNvSpPr>
          <p:nvPr/>
        </p:nvSpPr>
        <p:spPr bwMode="auto">
          <a:xfrm>
            <a:off x="6115050" y="1443038"/>
            <a:ext cx="438150" cy="5334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18" name="Line 32"/>
          <p:cNvSpPr>
            <a:spLocks noChangeShapeType="1"/>
          </p:cNvSpPr>
          <p:nvPr/>
        </p:nvSpPr>
        <p:spPr bwMode="auto">
          <a:xfrm>
            <a:off x="5867400" y="1828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19" name="Line 34"/>
          <p:cNvSpPr>
            <a:spLocks noChangeShapeType="1"/>
          </p:cNvSpPr>
          <p:nvPr/>
        </p:nvSpPr>
        <p:spPr bwMode="auto">
          <a:xfrm flipH="1">
            <a:off x="6400800" y="1828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0" name="Line 35"/>
          <p:cNvSpPr>
            <a:spLocks noChangeShapeType="1"/>
          </p:cNvSpPr>
          <p:nvPr/>
        </p:nvSpPr>
        <p:spPr bwMode="auto">
          <a:xfrm>
            <a:off x="6172200" y="1676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1" name="AutoShape 38"/>
          <p:cNvSpPr>
            <a:spLocks noChangeArrowheads="1"/>
          </p:cNvSpPr>
          <p:nvPr/>
        </p:nvSpPr>
        <p:spPr bwMode="auto">
          <a:xfrm>
            <a:off x="6248400" y="1524000"/>
            <a:ext cx="152400" cy="914400"/>
          </a:xfrm>
          <a:custGeom>
            <a:avLst/>
            <a:gdLst>
              <a:gd name="T0" fmla="*/ 26763836 w 21600"/>
              <a:gd name="T1" fmla="*/ 0 h 21600"/>
              <a:gd name="T2" fmla="*/ 2641621 w 21600"/>
              <a:gd name="T3" fmla="*/ 2147483647 h 21600"/>
              <a:gd name="T4" fmla="*/ 26763836 w 21600"/>
              <a:gd name="T5" fmla="*/ 2147483647 h 21600"/>
              <a:gd name="T6" fmla="*/ 50886073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 w 21600"/>
              <a:gd name="T13" fmla="*/ 0 h 21600"/>
              <a:gd name="T14" fmla="*/ 21597 w 21600"/>
              <a:gd name="T15" fmla="*/ 1056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88" y="8100"/>
                </a:moveTo>
                <a:cubicBezTo>
                  <a:pt x="2884" y="4065"/>
                  <a:pt x="6591" y="1296"/>
                  <a:pt x="10800" y="1297"/>
                </a:cubicBezTo>
                <a:cubicBezTo>
                  <a:pt x="15008" y="1297"/>
                  <a:pt x="18715" y="4065"/>
                  <a:pt x="19911" y="8100"/>
                </a:cubicBezTo>
                <a:lnTo>
                  <a:pt x="21154" y="7731"/>
                </a:lnTo>
                <a:cubicBezTo>
                  <a:pt x="19796" y="3145"/>
                  <a:pt x="15582" y="-1"/>
                  <a:pt x="10799" y="0"/>
                </a:cubicBezTo>
                <a:cubicBezTo>
                  <a:pt x="6017" y="0"/>
                  <a:pt x="1803" y="3145"/>
                  <a:pt x="445" y="7731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22" name="Line 39"/>
          <p:cNvSpPr>
            <a:spLocks noChangeShapeType="1"/>
          </p:cNvSpPr>
          <p:nvPr/>
        </p:nvSpPr>
        <p:spPr bwMode="auto">
          <a:xfrm>
            <a:off x="6705600" y="2057400"/>
            <a:ext cx="3124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3" name="Line 40"/>
          <p:cNvSpPr>
            <a:spLocks noChangeShapeType="1"/>
          </p:cNvSpPr>
          <p:nvPr/>
        </p:nvSpPr>
        <p:spPr bwMode="auto">
          <a:xfrm>
            <a:off x="9829800" y="20574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4" name="Line 41"/>
          <p:cNvSpPr>
            <a:spLocks noChangeShapeType="1"/>
          </p:cNvSpPr>
          <p:nvPr/>
        </p:nvSpPr>
        <p:spPr bwMode="auto">
          <a:xfrm>
            <a:off x="3505200" y="34290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5" name="Line 42"/>
          <p:cNvSpPr>
            <a:spLocks noChangeShapeType="1"/>
          </p:cNvSpPr>
          <p:nvPr/>
        </p:nvSpPr>
        <p:spPr bwMode="auto">
          <a:xfrm>
            <a:off x="3505200" y="50292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6" name="Line 43"/>
          <p:cNvSpPr>
            <a:spLocks noChangeShapeType="1"/>
          </p:cNvSpPr>
          <p:nvPr/>
        </p:nvSpPr>
        <p:spPr bwMode="auto">
          <a:xfrm>
            <a:off x="5943600" y="502920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7" name="Line 44"/>
          <p:cNvSpPr>
            <a:spLocks noChangeShapeType="1"/>
          </p:cNvSpPr>
          <p:nvPr/>
        </p:nvSpPr>
        <p:spPr bwMode="auto">
          <a:xfrm>
            <a:off x="7543800" y="50292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8" name="Line 45"/>
          <p:cNvSpPr>
            <a:spLocks noChangeShapeType="1"/>
          </p:cNvSpPr>
          <p:nvPr/>
        </p:nvSpPr>
        <p:spPr bwMode="auto">
          <a:xfrm>
            <a:off x="9906000" y="35052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29" name="Oval 46"/>
          <p:cNvSpPr>
            <a:spLocks noChangeArrowheads="1"/>
          </p:cNvSpPr>
          <p:nvPr/>
        </p:nvSpPr>
        <p:spPr bwMode="auto">
          <a:xfrm>
            <a:off x="5791200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30" name="Oval 47"/>
          <p:cNvSpPr>
            <a:spLocks noChangeArrowheads="1"/>
          </p:cNvSpPr>
          <p:nvPr/>
        </p:nvSpPr>
        <p:spPr bwMode="auto">
          <a:xfrm>
            <a:off x="5624513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31" name="Oval 48"/>
          <p:cNvSpPr>
            <a:spLocks noChangeArrowheads="1"/>
          </p:cNvSpPr>
          <p:nvPr/>
        </p:nvSpPr>
        <p:spPr bwMode="auto">
          <a:xfrm>
            <a:off x="5443538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32" name="Oval 49"/>
          <p:cNvSpPr>
            <a:spLocks noChangeArrowheads="1"/>
          </p:cNvSpPr>
          <p:nvPr/>
        </p:nvSpPr>
        <p:spPr bwMode="auto">
          <a:xfrm>
            <a:off x="5257800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33" name="Rectangle 51"/>
          <p:cNvSpPr>
            <a:spLocks noChangeArrowheads="1"/>
          </p:cNvSpPr>
          <p:nvPr/>
        </p:nvSpPr>
        <p:spPr bwMode="auto">
          <a:xfrm>
            <a:off x="5181600" y="5062538"/>
            <a:ext cx="838200" cy="76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34" name="Line 52"/>
          <p:cNvSpPr>
            <a:spLocks noChangeShapeType="1"/>
          </p:cNvSpPr>
          <p:nvPr/>
        </p:nvSpPr>
        <p:spPr bwMode="auto">
          <a:xfrm>
            <a:off x="5257800" y="4876800"/>
            <a:ext cx="76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35" name="Text Box 53"/>
          <p:cNvSpPr txBox="1">
            <a:spLocks noChangeArrowheads="1"/>
          </p:cNvSpPr>
          <p:nvPr/>
        </p:nvSpPr>
        <p:spPr bwMode="auto">
          <a:xfrm>
            <a:off x="6781800" y="5257801"/>
            <a:ext cx="129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  </a:t>
            </a:r>
            <a:r>
              <a:rPr lang="uz-Cyrl-UZ" b="1"/>
              <a:t>220 В</a:t>
            </a:r>
            <a:endParaRPr lang="ru-RU" b="1"/>
          </a:p>
        </p:txBody>
      </p:sp>
      <p:sp>
        <p:nvSpPr>
          <p:cNvPr id="12336" name="Text Box 54"/>
          <p:cNvSpPr txBox="1">
            <a:spLocks noChangeArrowheads="1"/>
          </p:cNvSpPr>
          <p:nvPr/>
        </p:nvSpPr>
        <p:spPr bwMode="auto">
          <a:xfrm>
            <a:off x="4953000" y="4419601"/>
            <a:ext cx="1447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 Дроссел</a:t>
            </a:r>
            <a:endParaRPr lang="ru-RU"/>
          </a:p>
        </p:txBody>
      </p:sp>
      <p:sp>
        <p:nvSpPr>
          <p:cNvPr id="12337" name="Text Box 55"/>
          <p:cNvSpPr txBox="1">
            <a:spLocks noChangeArrowheads="1"/>
          </p:cNvSpPr>
          <p:nvPr/>
        </p:nvSpPr>
        <p:spPr bwMode="auto">
          <a:xfrm>
            <a:off x="5257800" y="990601"/>
            <a:ext cx="3505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Газ разрядли ста</a:t>
            </a:r>
            <a:r>
              <a:rPr lang="ru-RU"/>
              <a:t>ртёр</a:t>
            </a:r>
          </a:p>
        </p:txBody>
      </p:sp>
      <p:sp>
        <p:nvSpPr>
          <p:cNvPr id="12338" name="Text Box 56"/>
          <p:cNvSpPr txBox="1">
            <a:spLocks noChangeArrowheads="1"/>
          </p:cNvSpPr>
          <p:nvPr/>
        </p:nvSpPr>
        <p:spPr bwMode="auto">
          <a:xfrm>
            <a:off x="4800600" y="3048001"/>
            <a:ext cx="3581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               волфрам толалар</a:t>
            </a:r>
            <a:endParaRPr lang="ru-RU"/>
          </a:p>
        </p:txBody>
      </p:sp>
      <p:sp>
        <p:nvSpPr>
          <p:cNvPr id="12339" name="Line 57"/>
          <p:cNvSpPr>
            <a:spLocks noChangeShapeType="1"/>
          </p:cNvSpPr>
          <p:nvPr/>
        </p:nvSpPr>
        <p:spPr bwMode="auto">
          <a:xfrm flipH="1" flipV="1">
            <a:off x="4648200" y="3124200"/>
            <a:ext cx="106680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0" name="Line 58"/>
          <p:cNvSpPr>
            <a:spLocks noChangeShapeType="1"/>
          </p:cNvSpPr>
          <p:nvPr/>
        </p:nvSpPr>
        <p:spPr bwMode="auto">
          <a:xfrm flipV="1">
            <a:off x="7848600" y="3124200"/>
            <a:ext cx="99060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1" name="Text Box 59"/>
          <p:cNvSpPr txBox="1">
            <a:spLocks noChangeArrowheads="1"/>
          </p:cNvSpPr>
          <p:nvPr/>
        </p:nvSpPr>
        <p:spPr bwMode="auto">
          <a:xfrm>
            <a:off x="3505200" y="838200"/>
            <a:ext cx="1143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Шиша баллон</a:t>
            </a:r>
            <a:endParaRPr lang="ru-RU"/>
          </a:p>
        </p:txBody>
      </p:sp>
      <p:sp>
        <p:nvSpPr>
          <p:cNvPr id="12342" name="Line 60"/>
          <p:cNvSpPr>
            <a:spLocks noChangeShapeType="1"/>
          </p:cNvSpPr>
          <p:nvPr/>
        </p:nvSpPr>
        <p:spPr bwMode="auto">
          <a:xfrm>
            <a:off x="4343400" y="14478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3" name="Text Box 61"/>
          <p:cNvSpPr txBox="1">
            <a:spLocks noChangeArrowheads="1"/>
          </p:cNvSpPr>
          <p:nvPr/>
        </p:nvSpPr>
        <p:spPr bwMode="auto">
          <a:xfrm>
            <a:off x="3352800" y="5715000"/>
            <a:ext cx="1524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Люминофор қатлам</a:t>
            </a:r>
            <a:endParaRPr lang="ru-RU"/>
          </a:p>
        </p:txBody>
      </p:sp>
      <p:sp>
        <p:nvSpPr>
          <p:cNvPr id="12344" name="Line 62"/>
          <p:cNvSpPr>
            <a:spLocks noChangeShapeType="1"/>
          </p:cNvSpPr>
          <p:nvPr/>
        </p:nvSpPr>
        <p:spPr bwMode="auto">
          <a:xfrm flipV="1">
            <a:off x="4343400" y="3509963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5" name="Oval 63"/>
          <p:cNvSpPr>
            <a:spLocks noChangeArrowheads="1"/>
          </p:cNvSpPr>
          <p:nvPr/>
        </p:nvSpPr>
        <p:spPr bwMode="auto">
          <a:xfrm>
            <a:off x="7086600" y="4986338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46" name="Oval 64"/>
          <p:cNvSpPr>
            <a:spLocks noChangeArrowheads="1"/>
          </p:cNvSpPr>
          <p:nvPr/>
        </p:nvSpPr>
        <p:spPr bwMode="auto">
          <a:xfrm>
            <a:off x="7467600" y="4995863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12347" name="Text Box 65"/>
          <p:cNvSpPr txBox="1">
            <a:spLocks noChangeArrowheads="1"/>
          </p:cNvSpPr>
          <p:nvPr/>
        </p:nvSpPr>
        <p:spPr bwMode="auto">
          <a:xfrm>
            <a:off x="7467600" y="1371601"/>
            <a:ext cx="1676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 b="1"/>
              <a:t>Неон гази</a:t>
            </a:r>
            <a:endParaRPr lang="ru-RU" b="1"/>
          </a:p>
        </p:txBody>
      </p:sp>
      <p:sp>
        <p:nvSpPr>
          <p:cNvPr id="12348" name="Line 66"/>
          <p:cNvSpPr>
            <a:spLocks noChangeShapeType="1"/>
          </p:cNvSpPr>
          <p:nvPr/>
        </p:nvSpPr>
        <p:spPr bwMode="auto">
          <a:xfrm flipH="1">
            <a:off x="6434138" y="15240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9" name="Line 67"/>
          <p:cNvSpPr>
            <a:spLocks noChangeShapeType="1"/>
          </p:cNvSpPr>
          <p:nvPr/>
        </p:nvSpPr>
        <p:spPr bwMode="auto">
          <a:xfrm flipV="1">
            <a:off x="8915400" y="4800600"/>
            <a:ext cx="3048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50" name="Line 68"/>
          <p:cNvSpPr>
            <a:spLocks noChangeShapeType="1"/>
          </p:cNvSpPr>
          <p:nvPr/>
        </p:nvSpPr>
        <p:spPr bwMode="auto">
          <a:xfrm>
            <a:off x="9144000" y="50292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51" name="Text Box 69"/>
          <p:cNvSpPr txBox="1">
            <a:spLocks noChangeArrowheads="1"/>
          </p:cNvSpPr>
          <p:nvPr/>
        </p:nvSpPr>
        <p:spPr bwMode="auto">
          <a:xfrm>
            <a:off x="8763000" y="5181601"/>
            <a:ext cx="990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z-Cyrl-UZ"/>
              <a:t>Вкл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53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1226</Words>
  <Application>Microsoft Office PowerPoint</Application>
  <PresentationFormat>Широкоэкранный</PresentationFormat>
  <Paragraphs>138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Тема Office</vt:lpstr>
      <vt:lpstr>                Ўтказгичлар ва изоляторлар.  электровакуум ва газоразряд асбоблар  </vt:lpstr>
      <vt:lpstr> Режа :</vt:lpstr>
      <vt:lpstr>Ўтказгичлар</vt:lpstr>
      <vt:lpstr>Изоляторлар</vt:lpstr>
      <vt:lpstr>Презентация PowerPoint</vt:lpstr>
      <vt:lpstr>                Электровакуум асбоблар.</vt:lpstr>
      <vt:lpstr>Презентация PowerPoint</vt:lpstr>
      <vt:lpstr>Презентация PowerPoint</vt:lpstr>
      <vt:lpstr>Презентация PowerPoint</vt:lpstr>
      <vt:lpstr>Презентация PowerPoint</vt:lpstr>
      <vt:lpstr>Электровакуум лампаларининг тузилиши ва ишлаш тартиби.</vt:lpstr>
      <vt:lpstr>Презентация PowerPoint</vt:lpstr>
      <vt:lpstr>Диоднинг волт-ампер тавсифи</vt:lpstr>
      <vt:lpstr>Уч электротли электрон лампа</vt:lpstr>
      <vt:lpstr>Кўп электротли электрон лампа</vt:lpstr>
      <vt:lpstr>Презентация PowerPoint</vt:lpstr>
      <vt:lpstr>Презентация PowerPoint</vt:lpstr>
      <vt:lpstr>Презентация PowerPoint</vt:lpstr>
      <vt:lpstr>Газоразряд (ионли) электрон асбоб</vt:lpstr>
      <vt:lpstr>Гаz рарзядли асбоблар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O‘tkazgichlar va izolyatorlar.  Elektrovakuum va gazorazryad asboblar</dc:title>
  <dc:creator>user</dc:creator>
  <cp:lastModifiedBy>user</cp:lastModifiedBy>
  <cp:revision>38</cp:revision>
  <dcterms:created xsi:type="dcterms:W3CDTF">2019-09-27T09:33:10Z</dcterms:created>
  <dcterms:modified xsi:type="dcterms:W3CDTF">2019-10-14T09:08:33Z</dcterms:modified>
</cp:coreProperties>
</file>