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79" r:id="rId2"/>
    <p:sldId id="280" r:id="rId3"/>
    <p:sldId id="281" r:id="rId4"/>
    <p:sldId id="282" r:id="rId5"/>
    <p:sldId id="283" r:id="rId6"/>
    <p:sldId id="284" r:id="rId7"/>
    <p:sldId id="285" r:id="rId8"/>
    <p:sldId id="286" r:id="rId9"/>
    <p:sldId id="287" r:id="rId10"/>
    <p:sldId id="288" r:id="rId11"/>
    <p:sldId id="289" r:id="rId12"/>
    <p:sldId id="290" r:id="rId13"/>
    <p:sldId id="277" r:id="rId14"/>
    <p:sldId id="278" r:id="rId15"/>
    <p:sldId id="265" r:id="rId16"/>
    <p:sldId id="268" r:id="rId17"/>
    <p:sldId id="273" r:id="rId18"/>
    <p:sldId id="274" r:id="rId19"/>
    <p:sldId id="275" r:id="rId20"/>
    <p:sldId id="269"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1" d="100"/>
          <a:sy n="61" d="100"/>
        </p:scale>
        <p:origin x="34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501C3CD-70B0-400F-80C4-20A6956B471B}" type="datetimeFigureOut">
              <a:rPr lang="ru-RU" smtClean="0"/>
              <a:t>12.10.2019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298076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501C3CD-70B0-400F-80C4-20A6956B471B}" type="datetimeFigureOut">
              <a:rPr lang="ru-RU" smtClean="0"/>
              <a:t>12.10.2019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551761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501C3CD-70B0-400F-80C4-20A6956B471B}" type="datetimeFigureOut">
              <a:rPr lang="ru-RU" smtClean="0"/>
              <a:t>12.10.2019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3410998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501C3CD-70B0-400F-80C4-20A6956B471B}" type="datetimeFigureOut">
              <a:rPr lang="ru-RU" smtClean="0"/>
              <a:t>12.10.2019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2280821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501C3CD-70B0-400F-80C4-20A6956B471B}" type="datetimeFigureOut">
              <a:rPr lang="ru-RU" smtClean="0"/>
              <a:t>12.10.2019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1173996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501C3CD-70B0-400F-80C4-20A6956B471B}" type="datetimeFigureOut">
              <a:rPr lang="ru-RU" smtClean="0"/>
              <a:t>12.10.2019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5830765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501C3CD-70B0-400F-80C4-20A6956B471B}" type="datetimeFigureOut">
              <a:rPr lang="ru-RU" smtClean="0"/>
              <a:t>12.10.2019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295009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501C3CD-70B0-400F-80C4-20A6956B471B}" type="datetimeFigureOut">
              <a:rPr lang="ru-RU" smtClean="0"/>
              <a:t>12.10.2019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3029146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501C3CD-70B0-400F-80C4-20A6956B471B}" type="datetimeFigureOut">
              <a:rPr lang="ru-RU" smtClean="0"/>
              <a:t>12.10.2019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1028754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501C3CD-70B0-400F-80C4-20A6956B471B}" type="datetimeFigureOut">
              <a:rPr lang="ru-RU" smtClean="0"/>
              <a:t>12.10.2019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3441596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501C3CD-70B0-400F-80C4-20A6956B471B}" type="datetimeFigureOut">
              <a:rPr lang="ru-RU" smtClean="0"/>
              <a:t>12.10.2019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CE44CB9-D4F6-40E6-8848-0B0794204A9C}" type="slidenum">
              <a:rPr lang="ru-RU" smtClean="0"/>
              <a:t>‹#›</a:t>
            </a:fld>
            <a:endParaRPr lang="ru-RU"/>
          </a:p>
        </p:txBody>
      </p:sp>
    </p:spTree>
    <p:extLst>
      <p:ext uri="{BB962C8B-B14F-4D97-AF65-F5344CB8AC3E}">
        <p14:creationId xmlns:p14="http://schemas.microsoft.com/office/powerpoint/2010/main" val="2926216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01C3CD-70B0-400F-80C4-20A6956B471B}" type="datetimeFigureOut">
              <a:rPr lang="ru-RU" smtClean="0"/>
              <a:t>12.10.2019</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E44CB9-D4F6-40E6-8848-0B0794204A9C}" type="slidenum">
              <a:rPr lang="ru-RU" smtClean="0"/>
              <a:t>‹#›</a:t>
            </a:fld>
            <a:endParaRPr lang="ru-RU"/>
          </a:p>
        </p:txBody>
      </p:sp>
    </p:spTree>
    <p:extLst>
      <p:ext uri="{BB962C8B-B14F-4D97-AF65-F5344CB8AC3E}">
        <p14:creationId xmlns:p14="http://schemas.microsoft.com/office/powerpoint/2010/main" val="146436728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commons.wikimedia.org/wiki/File:TMW_50904_Schnittmodell_eines_Gleichstrommotors.jpg?uselan" TargetMode="Externa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commons.wikimedia.org/wiki/File:Silniki_by_Zureks.jpg?usela"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2.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6.emf"/></Relationships>
</file>

<file path=ppt/slides/_rels/slide12.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Заголовок 1"/>
          <p:cNvSpPr>
            <a:spLocks noGrp="1"/>
          </p:cNvSpPr>
          <p:nvPr>
            <p:ph type="ctrTitle"/>
          </p:nvPr>
        </p:nvSpPr>
        <p:spPr>
          <a:xfrm>
            <a:off x="655645" y="1275529"/>
            <a:ext cx="10774018" cy="1590260"/>
          </a:xfrm>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ru-RU" b="1" dirty="0" err="1" smtClean="0">
                <a:solidFill>
                  <a:schemeClr val="tx1"/>
                </a:solidFill>
                <a:latin typeface="Times New Roman" panose="02020603050405020304" pitchFamily="18" charset="0"/>
                <a:cs typeface="Times New Roman" panose="02020603050405020304" pitchFamily="18" charset="0"/>
              </a:rPr>
              <a:t>Ўзгарувчан</a:t>
            </a:r>
            <a:r>
              <a:rPr lang="ru-RU" b="1" dirty="0" smtClean="0">
                <a:solidFill>
                  <a:schemeClr val="tx1"/>
                </a:solidFill>
                <a:latin typeface="Times New Roman" panose="02020603050405020304" pitchFamily="18" charset="0"/>
                <a:cs typeface="Times New Roman" panose="02020603050405020304" pitchFamily="18" charset="0"/>
              </a:rPr>
              <a:t> ток </a:t>
            </a:r>
            <a:r>
              <a:rPr lang="ru-RU" b="1" dirty="0" err="1" smtClean="0">
                <a:solidFill>
                  <a:schemeClr val="tx1"/>
                </a:solidFill>
                <a:latin typeface="Times New Roman" panose="02020603050405020304" pitchFamily="18" charset="0"/>
                <a:cs typeface="Times New Roman" panose="02020603050405020304" pitchFamily="18" charset="0"/>
              </a:rPr>
              <a:t>машиналари</a:t>
            </a:r>
            <a:r>
              <a:rPr lang="ru-RU" b="1" dirty="0" smtClean="0">
                <a:solidFill>
                  <a:schemeClr val="tx1"/>
                </a:solidFill>
                <a:latin typeface="Times New Roman" panose="02020603050405020304" pitchFamily="18" charset="0"/>
                <a:cs typeface="Times New Roman" panose="02020603050405020304" pitchFamily="18" charset="0"/>
              </a:rPr>
              <a:t>. Электр </a:t>
            </a:r>
            <a:r>
              <a:rPr lang="ru-RU" b="1" dirty="0" err="1">
                <a:solidFill>
                  <a:schemeClr val="tx1"/>
                </a:solidFill>
                <a:latin typeface="Times New Roman" panose="02020603050405020304" pitchFamily="18" charset="0"/>
                <a:cs typeface="Times New Roman" panose="02020603050405020304" pitchFamily="18" charset="0"/>
              </a:rPr>
              <a:t>э</a:t>
            </a:r>
            <a:r>
              <a:rPr lang="ru-RU" b="1" smtClean="0">
                <a:solidFill>
                  <a:schemeClr val="tx1"/>
                </a:solidFill>
                <a:latin typeface="Times New Roman" panose="02020603050405020304" pitchFamily="18" charset="0"/>
                <a:cs typeface="Times New Roman" panose="02020603050405020304" pitchFamily="18" charset="0"/>
              </a:rPr>
              <a:t>нергиясини</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тежаш</a:t>
            </a:r>
            <a:endParaRPr lang="ru-RU" b="1" dirty="0" smtClean="0">
              <a:solidFill>
                <a:schemeClr val="tx1"/>
              </a:solidFill>
            </a:endParaRPr>
          </a:p>
        </p:txBody>
      </p:sp>
      <p:pic>
        <p:nvPicPr>
          <p:cNvPr id="2051" name="Рисунок 6" descr="http://upload.wikimedia.org/wikipedia/commons/thumb/2/2f/TMW_50904_Schnittmodell_eines_Gleichstrommotors.jpg/300px-TMW_50904_Schnittmodell_eines_Gleichstrommotors.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7089" y="3721584"/>
            <a:ext cx="3121435" cy="2587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Рисунок 48" descr="http://go1.imgsmail.ru/imgpreview?key=http%3A//www.eprussia.ru/epr/167/images/12611_left.jpg&amp;mb=imgdb_preview_35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9328" y="3721585"/>
            <a:ext cx="3168444" cy="2587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4981413" y="419733"/>
            <a:ext cx="2438400" cy="461963"/>
          </a:xfrm>
          <a:prstGeom prst="rect">
            <a:avLst/>
          </a:prstGeom>
          <a:solidFill>
            <a:schemeClr val="accent1">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a:spAutoFit/>
          </a:bodyPr>
          <a:lstStyle/>
          <a:p>
            <a:pPr>
              <a:defRPr/>
            </a:pPr>
            <a:r>
              <a:rPr lang="en-US" sz="2400" b="1" dirty="0" smtClean="0">
                <a:solidFill>
                  <a:srgbClr val="C00000"/>
                </a:solidFill>
              </a:rPr>
              <a:t>Presentation-</a:t>
            </a:r>
            <a:r>
              <a:rPr lang="uz-Cyrl-UZ" sz="2400" b="1" dirty="0">
                <a:solidFill>
                  <a:srgbClr val="C00000"/>
                </a:solidFill>
              </a:rPr>
              <a:t>7</a:t>
            </a:r>
            <a:endParaRPr lang="uz-Cyrl-UZ" sz="2400" b="1" dirty="0">
              <a:solidFill>
                <a:srgbClr val="C00000"/>
              </a:solidFill>
            </a:endParaRPr>
          </a:p>
        </p:txBody>
      </p:sp>
    </p:spTree>
    <p:extLst>
      <p:ext uri="{BB962C8B-B14F-4D97-AF65-F5344CB8AC3E}">
        <p14:creationId xmlns:p14="http://schemas.microsoft.com/office/powerpoint/2010/main" val="9190548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1311966" y="771940"/>
            <a:ext cx="9859617" cy="224676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defRPr/>
            </a:pPr>
            <a:r>
              <a:rPr lang="ru-RU" sz="2000" b="1" dirty="0">
                <a:latin typeface="Times New Roman" panose="02020603050405020304" pitchFamily="18" charset="0"/>
                <a:cs typeface="Times New Roman" panose="02020603050405020304" pitchFamily="18" charset="0"/>
              </a:rPr>
              <a:t>РЕЖА</a:t>
            </a:r>
          </a:p>
          <a:p>
            <a:pPr eaLnBrk="1" hangingPunct="1">
              <a:spcBef>
                <a:spcPct val="50000"/>
              </a:spcBef>
              <a:defRPr/>
            </a:pPr>
            <a:r>
              <a:rPr lang="ru-RU" sz="2000" b="1" dirty="0">
                <a:latin typeface="Times New Roman" panose="02020603050405020304" pitchFamily="18" charset="0"/>
                <a:cs typeface="Times New Roman" panose="02020603050405020304" pitchFamily="18" charset="0"/>
              </a:rPr>
              <a:t>1. </a:t>
            </a:r>
            <a:r>
              <a:rPr lang="ru-RU" sz="2000" b="1" dirty="0" err="1">
                <a:latin typeface="Times New Roman" panose="02020603050405020304" pitchFamily="18" charset="0"/>
                <a:cs typeface="Times New Roman" panose="02020603050405020304" pitchFamily="18" charset="0"/>
              </a:rPr>
              <a:t>Ўзгарувчан</a:t>
            </a:r>
            <a:r>
              <a:rPr lang="ru-RU" sz="2000" b="1" dirty="0">
                <a:latin typeface="Times New Roman" panose="02020603050405020304" pitchFamily="18" charset="0"/>
                <a:cs typeface="Times New Roman" panose="02020603050405020304" pitchFamily="18" charset="0"/>
              </a:rPr>
              <a:t> ток </a:t>
            </a:r>
            <a:r>
              <a:rPr lang="ru-RU" sz="2000" b="1" dirty="0" err="1">
                <a:latin typeface="Times New Roman" panose="02020603050405020304" pitchFamily="18" charset="0"/>
                <a:cs typeface="Times New Roman" panose="02020603050405020304" pitchFamily="18" charset="0"/>
              </a:rPr>
              <a:t>машиналари</a:t>
            </a:r>
            <a:r>
              <a:rPr lang="ru-RU" sz="2000" b="1" dirty="0" smtClean="0">
                <a:latin typeface="Times New Roman" panose="02020603050405020304" pitchFamily="18" charset="0"/>
                <a:cs typeface="Times New Roman" panose="02020603050405020304" pitchFamily="18" charset="0"/>
              </a:rPr>
              <a:t>.</a:t>
            </a:r>
            <a:r>
              <a:rPr lang="ru-RU" sz="2000" b="1" dirty="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Асинхрон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ва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синхрон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двигател</a:t>
            </a:r>
            <a:r>
              <a:rPr lang="ru-RU" sz="2000" b="1" dirty="0" smtClean="0">
                <a:latin typeface="Times New Roman" panose="02020603050405020304" pitchFamily="18" charset="0"/>
                <a:cs typeface="Times New Roman" panose="02020603050405020304" pitchFamily="18" charset="0"/>
              </a:rPr>
              <a:t> </a:t>
            </a:r>
            <a:endParaRPr lang="ru-RU" sz="2000" b="1" dirty="0">
              <a:latin typeface="Times New Roman" panose="02020603050405020304" pitchFamily="18" charset="0"/>
              <a:cs typeface="Times New Roman" panose="02020603050405020304" pitchFamily="18" charset="0"/>
            </a:endParaRPr>
          </a:p>
          <a:p>
            <a:pPr eaLnBrk="1" hangingPunct="1">
              <a:spcBef>
                <a:spcPct val="50000"/>
              </a:spcBef>
              <a:defRPr/>
            </a:pPr>
            <a:r>
              <a:rPr lang="ru-RU" sz="2000" b="1" dirty="0">
                <a:latin typeface="Times New Roman" panose="02020603050405020304" pitchFamily="18" charset="0"/>
                <a:cs typeface="Times New Roman" panose="02020603050405020304" pitchFamily="18" charset="0"/>
              </a:rPr>
              <a:t>2. </a:t>
            </a:r>
            <a:r>
              <a:rPr lang="ru-RU" sz="2000" b="1" dirty="0" err="1">
                <a:latin typeface="Times New Roman" panose="02020603050405020304" pitchFamily="18" charset="0"/>
                <a:cs typeface="Times New Roman" panose="02020603050405020304" pitchFamily="18" charset="0"/>
              </a:rPr>
              <a:t>Уч</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фазали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асинхрои</a:t>
            </a:r>
            <a:r>
              <a:rPr lang="ru-RU" sz="2000" b="1" dirty="0">
                <a:latin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cs typeface="Times New Roman" panose="02020603050405020304" pitchFamily="18" charset="0"/>
              </a:rPr>
              <a:t>д</a:t>
            </a:r>
            <a:r>
              <a:rPr lang="ru-RU" sz="2000" b="1" dirty="0" err="1">
                <a:latin typeface="Times New Roman" panose="02020603050405020304" pitchFamily="18" charset="0"/>
                <a:cs typeface="Times New Roman" panose="02020603050405020304" pitchFamily="18" charset="0"/>
              </a:rPr>
              <a:t>вигателининг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тузилиши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ишлаш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принципи</a:t>
            </a:r>
            <a:r>
              <a:rPr lang="ru-RU" sz="2000" b="1" dirty="0">
                <a:latin typeface="Times New Roman" panose="02020603050405020304" pitchFamily="18" charset="0"/>
                <a:cs typeface="Times New Roman" panose="02020603050405020304" pitchFamily="18" charset="0"/>
              </a:rPr>
              <a:t>. .</a:t>
            </a:r>
          </a:p>
          <a:p>
            <a:pPr eaLnBrk="1" hangingPunct="1">
              <a:spcBef>
                <a:spcPct val="50000"/>
              </a:spcBef>
              <a:defRPr/>
            </a:pPr>
            <a:r>
              <a:rPr lang="ru-RU" sz="2000" b="1" dirty="0">
                <a:latin typeface="Times New Roman" panose="02020603050405020304" pitchFamily="18" charset="0"/>
                <a:cs typeface="Times New Roman" panose="02020603050405020304" pitchFamily="18" charset="0"/>
              </a:rPr>
              <a:t>3. </a:t>
            </a:r>
            <a:r>
              <a:rPr lang="ru-RU" sz="2000" b="1" dirty="0" err="1">
                <a:latin typeface="Times New Roman" panose="02020603050405020304" pitchFamily="18" charset="0"/>
                <a:cs typeface="Times New Roman" panose="02020603050405020304" pitchFamily="18" charset="0"/>
              </a:rPr>
              <a:t>Роторнинг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сирпаниши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айланиш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тезлиги</a:t>
            </a:r>
            <a:r>
              <a:rPr lang="ru-RU" sz="2000" b="1" dirty="0">
                <a:latin typeface="Times New Roman" panose="02020603050405020304" pitchFamily="18" charset="0"/>
                <a:cs typeface="Times New Roman" panose="02020603050405020304" pitchFamily="18" charset="0"/>
              </a:rPr>
              <a:t>.</a:t>
            </a:r>
          </a:p>
          <a:p>
            <a:pPr>
              <a:spcBef>
                <a:spcPct val="50000"/>
              </a:spcBef>
            </a:pPr>
            <a:r>
              <a:rPr lang="ru-RU" sz="2000" b="1" dirty="0">
                <a:latin typeface="Times New Roman" panose="02020603050405020304" pitchFamily="18" charset="0"/>
                <a:cs typeface="Times New Roman" panose="02020603050405020304" pitchFamily="18" charset="0"/>
              </a:rPr>
              <a:t>4. </a:t>
            </a:r>
            <a:r>
              <a:rPr lang="uz-Cyrl-UZ" sz="2000" b="1" dirty="0">
                <a:latin typeface="Times New Roman" panose="02020603050405020304" pitchFamily="18" charset="0"/>
                <a:cs typeface="Times New Roman" panose="02020603050405020304" pitchFamily="18" charset="0"/>
              </a:rPr>
              <a:t>Муқобил энергия манбалари. </a:t>
            </a:r>
            <a:endParaRPr lang="ru-RU" sz="1600" dirty="0"/>
          </a:p>
        </p:txBody>
      </p:sp>
      <p:pic>
        <p:nvPicPr>
          <p:cNvPr id="3078" name="Рисунок 8" descr="http://upload.wikimedia.org/wikipedia/commons/thumb/3/3a/Silniki_by_Zureks.jpg/300px-Silniki_by_Zureks.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3785" y="3646406"/>
            <a:ext cx="3962400" cy="284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15739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uz-Latn-UZ" smtClean="0"/>
          </a:p>
        </p:txBody>
      </p:sp>
      <p:sp>
        <p:nvSpPr>
          <p:cNvPr id="4099" name="Rectangle 3"/>
          <p:cNvSpPr>
            <a:spLocks noGrp="1" noChangeArrowheads="1"/>
          </p:cNvSpPr>
          <p:nvPr>
            <p:ph idx="1"/>
          </p:nvPr>
        </p:nvSpPr>
        <p:spPr/>
        <p:txBody>
          <a:bodyPr/>
          <a:lstStyle/>
          <a:p>
            <a:pPr eaLnBrk="1" hangingPunct="1"/>
            <a:endParaRPr lang="uz-Latn-UZ" smtClean="0"/>
          </a:p>
        </p:txBody>
      </p:sp>
      <p:sp>
        <p:nvSpPr>
          <p:cNvPr id="4100" name="Rectangle 4"/>
          <p:cNvSpPr>
            <a:spLocks noChangeArrowheads="1"/>
          </p:cNvSpPr>
          <p:nvPr/>
        </p:nvSpPr>
        <p:spPr bwMode="auto">
          <a:xfrm>
            <a:off x="0" y="-84134"/>
            <a:ext cx="12192000" cy="6857999"/>
          </a:xfrm>
          <a:prstGeom prst="rect">
            <a:avLst/>
          </a:prstGeom>
          <a:solidFill>
            <a:schemeClr val="bg1">
              <a:lumMod val="95000"/>
            </a:scheme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ru-RU" sz="1800"/>
          </a:p>
        </p:txBody>
      </p:sp>
      <p:pic>
        <p:nvPicPr>
          <p:cNvPr id="4101" name="Picture 5" descr="DSC_246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28800" y="533400"/>
            <a:ext cx="4419600" cy="2811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6" descr="DSC_24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601131"/>
            <a:ext cx="4038600" cy="27066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103" name="Text Box 7"/>
          <p:cNvSpPr txBox="1">
            <a:spLocks noChangeArrowheads="1"/>
          </p:cNvSpPr>
          <p:nvPr/>
        </p:nvSpPr>
        <p:spPr bwMode="auto">
          <a:xfrm>
            <a:off x="1296635" y="149079"/>
            <a:ext cx="9645112" cy="430887"/>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Асинхрон</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двигателнинг</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тузилиши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асосан</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икки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қисмдан</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иборат</a:t>
            </a:r>
            <a:endParaRPr lang="ru-RU" sz="2200" b="1" dirty="0">
              <a:latin typeface="Times New Roman" panose="02020603050405020304" pitchFamily="18" charset="0"/>
              <a:cs typeface="Times New Roman" panose="02020603050405020304" pitchFamily="18" charset="0"/>
            </a:endParaRPr>
          </a:p>
        </p:txBody>
      </p:sp>
      <p:sp>
        <p:nvSpPr>
          <p:cNvPr id="4104" name="Rectangle 8"/>
          <p:cNvSpPr>
            <a:spLocks noChangeArrowheads="1"/>
          </p:cNvSpPr>
          <p:nvPr/>
        </p:nvSpPr>
        <p:spPr bwMode="auto">
          <a:xfrm>
            <a:off x="1828800" y="716757"/>
            <a:ext cx="8763000" cy="609600"/>
          </a:xfrm>
          <a:prstGeom prst="rect">
            <a:avLst/>
          </a:prstGeom>
          <a:solidFill>
            <a:schemeClr val="bg1">
              <a:lumMod val="95000"/>
            </a:schemeClr>
          </a:solidFill>
          <a:ln w="9525">
            <a:solidFill>
              <a:schemeClr val="accent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ru-RU" sz="1800"/>
          </a:p>
        </p:txBody>
      </p:sp>
      <p:sp>
        <p:nvSpPr>
          <p:cNvPr id="4105" name="Text Box 9"/>
          <p:cNvSpPr txBox="1">
            <a:spLocks noChangeArrowheads="1"/>
          </p:cNvSpPr>
          <p:nvPr/>
        </p:nvSpPr>
        <p:spPr bwMode="auto">
          <a:xfrm>
            <a:off x="1981200" y="838201"/>
            <a:ext cx="838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800" dirty="0"/>
              <a:t>                           Статор                                                             ротор</a:t>
            </a:r>
          </a:p>
        </p:txBody>
      </p:sp>
      <p:sp>
        <p:nvSpPr>
          <p:cNvPr id="4106" name="Text Box 10"/>
          <p:cNvSpPr txBox="1">
            <a:spLocks noChangeArrowheads="1"/>
          </p:cNvSpPr>
          <p:nvPr/>
        </p:nvSpPr>
        <p:spPr bwMode="auto">
          <a:xfrm>
            <a:off x="2206486" y="3531131"/>
            <a:ext cx="3810000" cy="1328738"/>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800" dirty="0"/>
              <a:t>      </a:t>
            </a:r>
            <a:r>
              <a:rPr lang="ru-RU" sz="1800" dirty="0" err="1"/>
              <a:t>Статорнинг</a:t>
            </a:r>
            <a:r>
              <a:rPr lang="ru-RU" sz="1800" dirty="0"/>
              <a:t> </a:t>
            </a:r>
            <a:r>
              <a:rPr lang="ru-RU" sz="1800" dirty="0" err="1"/>
              <a:t>қисмлари</a:t>
            </a:r>
            <a:endParaRPr lang="ru-RU" sz="1800" dirty="0"/>
          </a:p>
          <a:p>
            <a:pPr eaLnBrk="1" hangingPunct="1">
              <a:spcBef>
                <a:spcPct val="50000"/>
              </a:spcBef>
              <a:buFontTx/>
              <a:buNone/>
            </a:pPr>
            <a:r>
              <a:rPr lang="ru-RU" sz="1800" dirty="0"/>
              <a:t>1- станина, 2- статор </a:t>
            </a:r>
            <a:r>
              <a:rPr lang="ru-RU" sz="1800" dirty="0" err="1"/>
              <a:t>чулғами</a:t>
            </a:r>
            <a:r>
              <a:rPr lang="ru-RU" sz="1800" dirty="0"/>
              <a:t>,     3- контакт </a:t>
            </a:r>
            <a:r>
              <a:rPr lang="ru-RU" sz="1800" dirty="0" err="1"/>
              <a:t>қутиси</a:t>
            </a:r>
            <a:r>
              <a:rPr lang="ru-RU" sz="1800" dirty="0"/>
              <a:t>, 4- </a:t>
            </a:r>
            <a:r>
              <a:rPr lang="ru-RU" sz="1800" dirty="0" err="1"/>
              <a:t>совитиш</a:t>
            </a:r>
            <a:r>
              <a:rPr lang="ru-RU" sz="1800" dirty="0"/>
              <a:t> </a:t>
            </a:r>
            <a:r>
              <a:rPr lang="ru-RU" sz="1800" dirty="0" err="1"/>
              <a:t>парраги</a:t>
            </a:r>
            <a:endParaRPr lang="ru-RU" sz="1800" dirty="0"/>
          </a:p>
        </p:txBody>
      </p:sp>
      <p:sp>
        <p:nvSpPr>
          <p:cNvPr id="4107" name="Text Box 12"/>
          <p:cNvSpPr txBox="1">
            <a:spLocks noChangeArrowheads="1"/>
          </p:cNvSpPr>
          <p:nvPr/>
        </p:nvSpPr>
        <p:spPr bwMode="auto">
          <a:xfrm>
            <a:off x="6477000" y="3581400"/>
            <a:ext cx="3962400" cy="1054100"/>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800" dirty="0"/>
              <a:t>             </a:t>
            </a:r>
            <a:r>
              <a:rPr lang="ru-RU" sz="1800" dirty="0" err="1"/>
              <a:t>Роторнинг</a:t>
            </a:r>
            <a:r>
              <a:rPr lang="ru-RU" sz="1800" dirty="0"/>
              <a:t> </a:t>
            </a:r>
            <a:r>
              <a:rPr lang="ru-RU" sz="1800" dirty="0" err="1"/>
              <a:t>қисмлари</a:t>
            </a:r>
            <a:endParaRPr lang="ru-RU" sz="1800" dirty="0"/>
          </a:p>
          <a:p>
            <a:pPr eaLnBrk="1" hangingPunct="1">
              <a:spcBef>
                <a:spcPct val="50000"/>
              </a:spcBef>
              <a:buFontTx/>
              <a:buNone/>
            </a:pPr>
            <a:r>
              <a:rPr lang="ru-RU" sz="1800" dirty="0"/>
              <a:t>1- контакт </a:t>
            </a:r>
            <a:r>
              <a:rPr lang="ru-RU" sz="1800" dirty="0" err="1"/>
              <a:t>халқалари</a:t>
            </a:r>
            <a:r>
              <a:rPr lang="ru-RU" sz="1800" dirty="0"/>
              <a:t>, 2- ротор </a:t>
            </a:r>
            <a:r>
              <a:rPr lang="ru-RU" sz="1800" dirty="0" err="1"/>
              <a:t>чулғами</a:t>
            </a:r>
            <a:r>
              <a:rPr lang="ru-RU" sz="1800" dirty="0"/>
              <a:t>, 3 – ротор </a:t>
            </a:r>
            <a:r>
              <a:rPr lang="ru-RU" sz="1800" dirty="0" err="1"/>
              <a:t>ўзаги</a:t>
            </a:r>
            <a:r>
              <a:rPr lang="ru-RU" sz="1800" dirty="0"/>
              <a:t>.</a:t>
            </a:r>
          </a:p>
        </p:txBody>
      </p:sp>
      <p:sp>
        <p:nvSpPr>
          <p:cNvPr id="4108" name="Text Box 13"/>
          <p:cNvSpPr txBox="1">
            <a:spLocks noChangeArrowheads="1"/>
          </p:cNvSpPr>
          <p:nvPr/>
        </p:nvSpPr>
        <p:spPr bwMode="auto">
          <a:xfrm>
            <a:off x="212035" y="5165194"/>
            <a:ext cx="5907156" cy="923330"/>
          </a:xfrm>
          <a:prstGeom prst="rect">
            <a:avLst/>
          </a:prstGeom>
          <a:ln/>
          <a:extLst/>
        </p:spPr>
        <p:style>
          <a:lnRef idx="1">
            <a:schemeClr val="accent6"/>
          </a:lnRef>
          <a:fillRef idx="2">
            <a:schemeClr val="accent6"/>
          </a:fillRef>
          <a:effectRef idx="1">
            <a:schemeClr val="accent6"/>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Статорнинг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вазифаси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уч</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фазали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синусоидал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ўзгарувчан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токдан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айланувчи</a:t>
            </a:r>
            <a:r>
              <a:rPr lang="ru-RU" sz="1800" dirty="0">
                <a:latin typeface="Times New Roman" panose="02020603050405020304" pitchFamily="18" charset="0"/>
                <a:cs typeface="Times New Roman" panose="02020603050405020304" pitchFamily="18" charset="0"/>
              </a:rPr>
              <a:t> магнит </a:t>
            </a:r>
            <a:r>
              <a:rPr lang="ru-RU" sz="1800" dirty="0" err="1">
                <a:latin typeface="Times New Roman" panose="02020603050405020304" pitchFamily="18" charset="0"/>
                <a:cs typeface="Times New Roman" panose="02020603050405020304" pitchFamily="18" charset="0"/>
              </a:rPr>
              <a:t>майдон</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хосил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қилиб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бериш</a:t>
            </a:r>
            <a:endParaRPr lang="ru-RU" sz="1800" dirty="0">
              <a:latin typeface="Times New Roman" panose="02020603050405020304" pitchFamily="18" charset="0"/>
              <a:cs typeface="Times New Roman" panose="02020603050405020304" pitchFamily="18" charset="0"/>
            </a:endParaRPr>
          </a:p>
        </p:txBody>
      </p:sp>
      <p:sp>
        <p:nvSpPr>
          <p:cNvPr id="4109" name="Text Box 14"/>
          <p:cNvSpPr txBox="1">
            <a:spLocks noChangeArrowheads="1"/>
          </p:cNvSpPr>
          <p:nvPr/>
        </p:nvSpPr>
        <p:spPr bwMode="auto">
          <a:xfrm>
            <a:off x="6745356" y="5172169"/>
            <a:ext cx="5271811" cy="923330"/>
          </a:xfrm>
          <a:prstGeom prst="rect">
            <a:avLst/>
          </a:prstGeom>
          <a:ln/>
          <a:extLst/>
        </p:spPr>
        <p:style>
          <a:lnRef idx="1">
            <a:schemeClr val="accent6"/>
          </a:lnRef>
          <a:fillRef idx="2">
            <a:schemeClr val="accent6"/>
          </a:fillRef>
          <a:effectRef idx="1">
            <a:schemeClr val="accent6"/>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Роторнинг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вазифаси</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статорнинг</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айланувчи</a:t>
            </a:r>
            <a:r>
              <a:rPr lang="ru-RU" sz="1800" dirty="0">
                <a:latin typeface="Times New Roman" panose="02020603050405020304" pitchFamily="18" charset="0"/>
                <a:cs typeface="Times New Roman" panose="02020603050405020304" pitchFamily="18" charset="0"/>
              </a:rPr>
              <a:t>  магнит </a:t>
            </a:r>
            <a:r>
              <a:rPr lang="ru-RU" sz="1800" dirty="0" err="1">
                <a:latin typeface="Times New Roman" panose="02020603050405020304" pitchFamily="18" charset="0"/>
                <a:cs typeface="Times New Roman" panose="02020603050405020304" pitchFamily="18" charset="0"/>
              </a:rPr>
              <a:t>майдонига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илашиб</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айланиш</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ва</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харакат</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хосил</a:t>
            </a:r>
            <a:r>
              <a:rPr lang="ru-RU" sz="1800" dirty="0">
                <a:latin typeface="Times New Roman" panose="02020603050405020304" pitchFamily="18" charset="0"/>
                <a:cs typeface="Times New Roman" panose="02020603050405020304" pitchFamily="18" charset="0"/>
              </a:rPr>
              <a:t> </a:t>
            </a:r>
            <a:r>
              <a:rPr lang="ru-RU" sz="1800" dirty="0" err="1">
                <a:latin typeface="Times New Roman" panose="02020603050405020304" pitchFamily="18" charset="0"/>
                <a:cs typeface="Times New Roman" panose="02020603050405020304" pitchFamily="18" charset="0"/>
              </a:rPr>
              <a:t>қилиш</a:t>
            </a:r>
            <a:r>
              <a:rPr lang="ru-RU" sz="1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92780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Рисунок 42" descr="http://go2.imgsmail.ru/imgpreview?key=http%3A//belstanko.ru/wp-content/uploads/2013/07/113.jpg&amp;mb=imgdb_preview_7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2749" y="3404503"/>
            <a:ext cx="38862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Рисунок 48" descr="http://go1.imgsmail.ru/imgpreview?key=http%3A//www.eprussia.ru/epr/167/images/12611_left.jpg&amp;mb=imgdb_preview_3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5088" y="3469590"/>
            <a:ext cx="4038600" cy="329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Text Box 7"/>
          <p:cNvSpPr txBox="1">
            <a:spLocks noChangeArrowheads="1"/>
          </p:cNvSpPr>
          <p:nvPr/>
        </p:nvSpPr>
        <p:spPr bwMode="auto">
          <a:xfrm>
            <a:off x="3625849" y="383540"/>
            <a:ext cx="5060950" cy="46037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defRPr/>
            </a:pPr>
            <a:r>
              <a:rPr lang="ru-RU" sz="2400" b="1" dirty="0" err="1">
                <a:latin typeface="Times New Roman" panose="02020603050405020304" pitchFamily="18" charset="0"/>
                <a:cs typeface="Times New Roman" panose="02020603050405020304" pitchFamily="18" charset="0"/>
              </a:rPr>
              <a:t>Асинхрон</a:t>
            </a:r>
            <a:r>
              <a:rPr lang="ru-RU"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двигателнинг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ишлаши</a:t>
            </a:r>
            <a:endParaRPr lang="ru-RU" sz="2400" b="1" dirty="0">
              <a:latin typeface="Times New Roman" panose="02020603050405020304" pitchFamily="18" charset="0"/>
              <a:cs typeface="Times New Roman" panose="02020603050405020304" pitchFamily="18" charset="0"/>
            </a:endParaRPr>
          </a:p>
        </p:txBody>
      </p:sp>
      <p:sp>
        <p:nvSpPr>
          <p:cNvPr id="5128" name="Text Box 8"/>
          <p:cNvSpPr txBox="1">
            <a:spLocks noChangeArrowheads="1"/>
          </p:cNvSpPr>
          <p:nvPr/>
        </p:nvSpPr>
        <p:spPr bwMode="auto">
          <a:xfrm>
            <a:off x="546387" y="1111568"/>
            <a:ext cx="11219875" cy="2292935"/>
          </a:xfrm>
          <a:prstGeom prst="rect">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defRPr/>
            </a:pPr>
            <a:r>
              <a:rPr lang="ru-RU" sz="2200" dirty="0">
                <a:latin typeface="Times New Roman" panose="02020603050405020304" pitchFamily="18" charset="0"/>
                <a:cs typeface="Times New Roman" panose="02020603050405020304" pitchFamily="18" charset="0"/>
              </a:rPr>
              <a:t>Статор </a:t>
            </a:r>
            <a:r>
              <a:rPr lang="ru-RU" sz="2200" dirty="0" err="1">
                <a:latin typeface="Times New Roman" panose="02020603050405020304" pitchFamily="18" charset="0"/>
                <a:cs typeface="Times New Roman" panose="02020603050405020304" pitchFamily="18" charset="0"/>
              </a:rPr>
              <a:t>чулғамларидаги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уч</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фазали</a:t>
            </a:r>
            <a:r>
              <a:rPr lang="ru-RU" sz="2200" dirty="0">
                <a:latin typeface="Times New Roman" panose="02020603050405020304" pitchFamily="18" charset="0"/>
                <a:cs typeface="Times New Roman" panose="02020603050405020304" pitchFamily="18" charset="0"/>
              </a:rPr>
              <a:t> ток </a:t>
            </a:r>
            <a:r>
              <a:rPr lang="ru-RU" sz="2200" dirty="0" err="1">
                <a:latin typeface="Times New Roman" panose="02020603050405020304" pitchFamily="18" charset="0"/>
                <a:cs typeface="Times New Roman" panose="02020603050405020304" pitchFamily="18" charset="0"/>
              </a:rPr>
              <a:t>айланувчи</a:t>
            </a:r>
            <a:r>
              <a:rPr lang="ru-RU" sz="2200" dirty="0">
                <a:latin typeface="Times New Roman" panose="02020603050405020304" pitchFamily="18" charset="0"/>
                <a:cs typeface="Times New Roman" panose="02020603050405020304" pitchFamily="18" charset="0"/>
              </a:rPr>
              <a:t> магнит </a:t>
            </a:r>
            <a:r>
              <a:rPr lang="ru-RU" sz="2200" dirty="0" err="1">
                <a:latin typeface="Times New Roman" panose="02020603050405020304" pitchFamily="18" charset="0"/>
                <a:cs typeface="Times New Roman" panose="02020603050405020304" pitchFamily="18" charset="0"/>
              </a:rPr>
              <a:t>майдон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хосил</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қилади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Бу</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айланувчи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майдон</a:t>
            </a:r>
            <a:r>
              <a:rPr lang="ru-RU" sz="2200" dirty="0">
                <a:latin typeface="Times New Roman" panose="02020603050405020304" pitchFamily="18" charset="0"/>
                <a:cs typeface="Times New Roman" panose="02020603050405020304" pitchFamily="18" charset="0"/>
              </a:rPr>
              <a:t> ротор </a:t>
            </a:r>
            <a:r>
              <a:rPr lang="ru-RU" sz="2200" dirty="0" err="1">
                <a:latin typeface="Times New Roman" panose="02020603050405020304" pitchFamily="18" charset="0"/>
                <a:cs typeface="Times New Roman" panose="02020603050405020304" pitchFamily="18" charset="0"/>
              </a:rPr>
              <a:t>чулғамини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кесиб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ўтганда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роторда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индукцион</a:t>
            </a:r>
            <a:r>
              <a:rPr lang="ru-RU" sz="2200" dirty="0">
                <a:latin typeface="Times New Roman" panose="02020603050405020304" pitchFamily="18" charset="0"/>
                <a:cs typeface="Times New Roman" panose="02020603050405020304" pitchFamily="18" charset="0"/>
              </a:rPr>
              <a:t> ток </a:t>
            </a:r>
            <a:r>
              <a:rPr lang="ru-RU" sz="2200" dirty="0" err="1">
                <a:latin typeface="Times New Roman" panose="02020603050405020304" pitchFamily="18" charset="0"/>
                <a:cs typeface="Times New Roman" panose="02020603050405020304" pitchFamily="18" charset="0"/>
              </a:rPr>
              <a:t>хосил</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қилади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Хосил</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бўлган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индукцион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токнинг</a:t>
            </a:r>
            <a:r>
              <a:rPr lang="ru-RU" sz="2200" dirty="0">
                <a:latin typeface="Times New Roman" panose="02020603050405020304" pitchFamily="18" charset="0"/>
                <a:cs typeface="Times New Roman" panose="02020603050405020304" pitchFamily="18" charset="0"/>
              </a:rPr>
              <a:t> магнит </a:t>
            </a:r>
            <a:r>
              <a:rPr lang="ru-RU" sz="2200" dirty="0" err="1">
                <a:latin typeface="Times New Roman" panose="02020603050405020304" pitchFamily="18" charset="0"/>
                <a:cs typeface="Times New Roman" panose="02020603050405020304" pitchFamily="18" charset="0"/>
              </a:rPr>
              <a:t>майдони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айланувчи</a:t>
            </a:r>
            <a:r>
              <a:rPr lang="ru-RU" sz="2200" dirty="0">
                <a:latin typeface="Times New Roman" panose="02020603050405020304" pitchFamily="18" charset="0"/>
                <a:cs typeface="Times New Roman" panose="02020603050405020304" pitchFamily="18" charset="0"/>
              </a:rPr>
              <a:t> магнит </a:t>
            </a:r>
            <a:r>
              <a:rPr lang="ru-RU" sz="2200" dirty="0" err="1">
                <a:latin typeface="Times New Roman" panose="02020603050405020304" pitchFamily="18" charset="0"/>
                <a:cs typeface="Times New Roman" panose="02020603050405020304" pitchFamily="18" charset="0"/>
              </a:rPr>
              <a:t>майдонга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илашиб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роторни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айланишга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мажбур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қилади</a:t>
            </a:r>
            <a:r>
              <a:rPr lang="ru-RU" sz="2200" dirty="0">
                <a:latin typeface="Times New Roman" panose="02020603050405020304" pitchFamily="18" charset="0"/>
                <a:cs typeface="Times New Roman" panose="02020603050405020304" pitchFamily="18" charset="0"/>
              </a:rPr>
              <a:t>.</a:t>
            </a:r>
          </a:p>
          <a:p>
            <a:pPr eaLnBrk="1" hangingPunct="1">
              <a:spcBef>
                <a:spcPct val="50000"/>
              </a:spcBef>
              <a:defRPr/>
            </a:pP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Лекин</a:t>
            </a:r>
            <a:r>
              <a:rPr lang="ru-RU" sz="2200" dirty="0">
                <a:latin typeface="Times New Roman" panose="02020603050405020304" pitchFamily="18" charset="0"/>
                <a:cs typeface="Times New Roman" panose="02020603050405020304" pitchFamily="18" charset="0"/>
              </a:rPr>
              <a:t> ротор магнит </a:t>
            </a:r>
            <a:r>
              <a:rPr lang="ru-RU" sz="2200" dirty="0" err="1">
                <a:latin typeface="Times New Roman" panose="02020603050405020304" pitchFamily="18" charset="0"/>
                <a:cs typeface="Times New Roman" panose="02020603050405020304" pitchFamily="18" charset="0"/>
              </a:rPr>
              <a:t>майдон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билан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тенг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айлана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олмайди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хамиша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ундан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орқада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қолади</a:t>
            </a:r>
            <a:r>
              <a:rPr lang="ru-RU" sz="2200" dirty="0">
                <a:latin typeface="Times New Roman" panose="02020603050405020304" pitchFamily="18" charset="0"/>
                <a:cs typeface="Times New Roman" panose="02020603050405020304" pitchFamily="18" charset="0"/>
              </a:rPr>
              <a:t>.    </a:t>
            </a:r>
            <a:endParaRPr lang="ru-RU"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03947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Text Box 5"/>
          <p:cNvSpPr txBox="1">
            <a:spLocks noChangeArrowheads="1"/>
          </p:cNvSpPr>
          <p:nvPr/>
        </p:nvSpPr>
        <p:spPr bwMode="auto">
          <a:xfrm>
            <a:off x="2667000" y="1143001"/>
            <a:ext cx="5791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endParaRPr lang="uz-Latn-UZ" sz="1800"/>
          </a:p>
        </p:txBody>
      </p:sp>
      <p:pic>
        <p:nvPicPr>
          <p:cNvPr id="6150" name="Picture 7" descr="DSC_245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0079" y="3902640"/>
            <a:ext cx="4424985" cy="284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1" name="Text Box 10"/>
          <p:cNvSpPr txBox="1">
            <a:spLocks noChangeArrowheads="1"/>
          </p:cNvSpPr>
          <p:nvPr/>
        </p:nvSpPr>
        <p:spPr bwMode="auto">
          <a:xfrm>
            <a:off x="919409" y="220326"/>
            <a:ext cx="8571667" cy="461665"/>
          </a:xfrm>
          <a:prstGeom prst="rect">
            <a:avLst/>
          </a:prstGeom>
          <a:ln/>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Уч</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фазали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токда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айланувчи</a:t>
            </a:r>
            <a:r>
              <a:rPr lang="ru-RU" sz="2400" b="1" dirty="0">
                <a:latin typeface="Times New Roman" panose="02020603050405020304" pitchFamily="18" charset="0"/>
                <a:cs typeface="Times New Roman" panose="02020603050405020304" pitchFamily="18" charset="0"/>
              </a:rPr>
              <a:t> магнит </a:t>
            </a:r>
            <a:r>
              <a:rPr lang="ru-RU" sz="2400" b="1" dirty="0" err="1">
                <a:latin typeface="Times New Roman" panose="02020603050405020304" pitchFamily="18" charset="0"/>
                <a:cs typeface="Times New Roman" panose="02020603050405020304" pitchFamily="18" charset="0"/>
              </a:rPr>
              <a:t>майдон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хосил</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қилиш</a:t>
            </a:r>
            <a:endParaRPr lang="ru-RU" sz="2400" b="1" dirty="0">
              <a:latin typeface="Times New Roman" panose="02020603050405020304" pitchFamily="18" charset="0"/>
              <a:cs typeface="Times New Roman" panose="02020603050405020304" pitchFamily="18" charset="0"/>
            </a:endParaRPr>
          </a:p>
        </p:txBody>
      </p:sp>
      <p:sp>
        <p:nvSpPr>
          <p:cNvPr id="6152" name="Text Box 14"/>
          <p:cNvSpPr txBox="1">
            <a:spLocks noChangeArrowheads="1"/>
          </p:cNvSpPr>
          <p:nvPr/>
        </p:nvSpPr>
        <p:spPr bwMode="auto">
          <a:xfrm>
            <a:off x="919409" y="1326357"/>
            <a:ext cx="5406324" cy="3323987"/>
          </a:xfrm>
          <a:prstGeom prst="rect">
            <a:avLst/>
          </a:prstGeom>
          <a:ln/>
          <a:effectLst>
            <a:outerShdw blurRad="50800" dist="38100" dir="5400000" algn="t"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50000"/>
              </a:spcBef>
              <a:buFontTx/>
              <a:buNone/>
            </a:pPr>
            <a:r>
              <a:rPr lang="ru-RU" sz="2000" dirty="0" err="1">
                <a:latin typeface="Times New Roman" panose="02020603050405020304" pitchFamily="18" charset="0"/>
                <a:cs typeface="Times New Roman" panose="02020603050405020304" pitchFamily="18" charset="0"/>
              </a:rPr>
              <a:t>Уч</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фазали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токдан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айланувчи</a:t>
            </a:r>
            <a:r>
              <a:rPr lang="ru-RU" sz="2000" dirty="0">
                <a:latin typeface="Times New Roman" panose="02020603050405020304" pitchFamily="18" charset="0"/>
                <a:cs typeface="Times New Roman" panose="02020603050405020304" pitchFamily="18" charset="0"/>
              </a:rPr>
              <a:t> магнит </a:t>
            </a:r>
            <a:r>
              <a:rPr lang="ru-RU" sz="2000" dirty="0" err="1">
                <a:latin typeface="Times New Roman" panose="02020603050405020304" pitchFamily="18" charset="0"/>
                <a:cs typeface="Times New Roman" panose="02020603050405020304" pitchFamily="18" charset="0"/>
              </a:rPr>
              <a:t>майдон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хосил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қилиш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фазаларнинг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чулғамлари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ўзаро</a:t>
            </a:r>
            <a:r>
              <a:rPr lang="ru-RU" sz="2000" dirty="0">
                <a:latin typeface="Times New Roman" panose="02020603050405020304" pitchFamily="18" charset="0"/>
                <a:cs typeface="Times New Roman" panose="02020603050405020304" pitchFamily="18" charset="0"/>
              </a:rPr>
              <a:t> 120</a:t>
            </a:r>
            <a:r>
              <a:rPr lang="en-US" sz="2000" dirty="0">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бурчак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остида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жойлаштирилади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натижада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учта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фазадан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хосил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бўлган</a:t>
            </a:r>
            <a:r>
              <a:rPr lang="ru-RU" sz="2000" dirty="0">
                <a:latin typeface="Times New Roman" panose="02020603050405020304" pitchFamily="18" charset="0"/>
                <a:cs typeface="Times New Roman" panose="02020603050405020304" pitchFamily="18" charset="0"/>
              </a:rPr>
              <a:t> магнит </a:t>
            </a:r>
            <a:r>
              <a:rPr lang="ru-RU" sz="2000" dirty="0" err="1">
                <a:latin typeface="Times New Roman" panose="02020603050405020304" pitchFamily="18" charset="0"/>
                <a:cs typeface="Times New Roman" panose="02020603050405020304" pitchFamily="18" charset="0"/>
              </a:rPr>
              <a:t>майдонларининг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йиғиндиси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вақт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бўйича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айланувчи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унинг</a:t>
            </a:r>
            <a:r>
              <a:rPr lang="ru-RU" sz="2000" dirty="0">
                <a:latin typeface="Times New Roman" panose="02020603050405020304" pitchFamily="18" charset="0"/>
                <a:cs typeface="Times New Roman" panose="02020603050405020304" pitchFamily="18" charset="0"/>
              </a:rPr>
              <a:t> сон </a:t>
            </a:r>
            <a:r>
              <a:rPr lang="ru-RU" sz="2000" dirty="0" err="1">
                <a:latin typeface="Times New Roman" panose="02020603050405020304" pitchFamily="18" charset="0"/>
                <a:cs typeface="Times New Roman" panose="02020603050405020304" pitchFamily="18" charset="0"/>
              </a:rPr>
              <a:t>қиймати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ўзгармас</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бўлади</a:t>
            </a:r>
            <a:r>
              <a:rPr lang="ru-RU" sz="2000"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pic>
        <p:nvPicPr>
          <p:cNvPr id="6153" name="Рисунок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0929" y="685799"/>
            <a:ext cx="5363666" cy="5203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39830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6" descr="DSC_24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6184" y="2349928"/>
            <a:ext cx="5753100" cy="4045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7" name="Text Box 9"/>
          <p:cNvSpPr txBox="1">
            <a:spLocks noChangeArrowheads="1"/>
          </p:cNvSpPr>
          <p:nvPr/>
        </p:nvSpPr>
        <p:spPr bwMode="auto">
          <a:xfrm>
            <a:off x="780591" y="947813"/>
            <a:ext cx="10879809" cy="1446550"/>
          </a:xfrm>
          <a:prstGeom prst="rect">
            <a:avLst/>
          </a:prstGeom>
          <a:solidFill>
            <a:schemeClr val="accent6">
              <a:lumMod val="60000"/>
              <a:lumOff val="40000"/>
            </a:schemeClr>
          </a:solidFill>
          <a:ln>
            <a:no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4"/>
          </a:lnRef>
          <a:fillRef idx="2">
            <a:schemeClr val="accent4"/>
          </a:fillRef>
          <a:effectRef idx="1">
            <a:schemeClr val="accent4"/>
          </a:effectRef>
          <a:fontRef idx="minor">
            <a:schemeClr val="dk1"/>
          </a:fontRef>
        </p:style>
        <p:txBody>
          <a:bodyPr wrap="square">
            <a:spAutoFit/>
          </a:bodyPr>
          <a:lstStyle/>
          <a:p>
            <a:pPr algn="just" eaLnBrk="1" hangingPunct="1">
              <a:spcBef>
                <a:spcPct val="50000"/>
              </a:spcBef>
              <a:defRPr/>
            </a:pPr>
            <a:r>
              <a:rPr lang="ru-RU" sz="2200" dirty="0"/>
              <a:t>	</a:t>
            </a:r>
            <a:r>
              <a:rPr lang="ru-RU" sz="2200" dirty="0">
                <a:latin typeface="Times New Roman" panose="02020603050405020304" pitchFamily="18" charset="0"/>
                <a:cs typeface="Times New Roman" panose="02020603050405020304" pitchFamily="18" charset="0"/>
              </a:rPr>
              <a:t>Йиғинди магнит майдоннинг айланиш тезлиги жуфт қутблар сони ва узгарувчан токнинг частотасига боғлиқ бўлади. Асинхрон двигателда роторнинг айланиши хар доим магнит майдондан орқада қолади. Ротор ва магнит майдон айланишларининг фарқи асинхрон двигателнинг </a:t>
            </a:r>
            <a:r>
              <a:rPr lang="ru-RU" sz="2200" b="1" i="1" dirty="0">
                <a:latin typeface="Times New Roman" panose="02020603050405020304" pitchFamily="18" charset="0"/>
                <a:cs typeface="Times New Roman" panose="02020603050405020304" pitchFamily="18" charset="0"/>
              </a:rPr>
              <a:t>сирпаниши</a:t>
            </a:r>
            <a:r>
              <a:rPr lang="ru-RU" sz="2200" b="1" dirty="0">
                <a:latin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rPr>
              <a:t>деб айтилади. </a:t>
            </a:r>
          </a:p>
        </p:txBody>
      </p:sp>
      <p:sp>
        <p:nvSpPr>
          <p:cNvPr id="7176" name="Text Box 11"/>
          <p:cNvSpPr txBox="1">
            <a:spLocks noChangeArrowheads="1"/>
          </p:cNvSpPr>
          <p:nvPr/>
        </p:nvSpPr>
        <p:spPr bwMode="auto">
          <a:xfrm>
            <a:off x="6362700" y="4751304"/>
            <a:ext cx="1752600" cy="366713"/>
          </a:xfrm>
          <a:prstGeom prst="rect">
            <a:avLst/>
          </a:prstGeom>
          <a:ln/>
        </p:spPr>
        <p:style>
          <a:lnRef idx="1">
            <a:schemeClr val="dk1"/>
          </a:lnRef>
          <a:fillRef idx="2">
            <a:schemeClr val="dk1"/>
          </a:fillRef>
          <a:effectRef idx="1">
            <a:schemeClr val="dk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800" dirty="0" err="1"/>
              <a:t>Сирпаниш</a:t>
            </a:r>
            <a:endParaRPr lang="ru-RU" sz="1800" dirty="0"/>
          </a:p>
        </p:txBody>
      </p:sp>
      <p:sp>
        <p:nvSpPr>
          <p:cNvPr id="2" name="Text Box 12"/>
          <p:cNvSpPr txBox="1">
            <a:spLocks noChangeArrowheads="1"/>
          </p:cNvSpPr>
          <p:nvPr/>
        </p:nvSpPr>
        <p:spPr bwMode="auto">
          <a:xfrm>
            <a:off x="6220496" y="3824021"/>
            <a:ext cx="2667000" cy="641350"/>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800" dirty="0"/>
              <a:t>Магнит </a:t>
            </a:r>
            <a:r>
              <a:rPr lang="ru-RU" sz="1800" dirty="0" err="1"/>
              <a:t>майдоннинг</a:t>
            </a:r>
            <a:r>
              <a:rPr lang="ru-RU" sz="1800" dirty="0"/>
              <a:t> </a:t>
            </a:r>
            <a:r>
              <a:rPr lang="ru-RU" sz="1800" dirty="0" err="1"/>
              <a:t>айланиш</a:t>
            </a:r>
            <a:r>
              <a:rPr lang="ru-RU" sz="1800" dirty="0"/>
              <a:t> </a:t>
            </a:r>
            <a:r>
              <a:rPr lang="ru-RU" sz="1800" dirty="0" err="1"/>
              <a:t>тезлиги</a:t>
            </a:r>
            <a:endParaRPr lang="ru-RU" sz="1800" dirty="0"/>
          </a:p>
        </p:txBody>
      </p:sp>
      <p:sp>
        <p:nvSpPr>
          <p:cNvPr id="7178" name="Text Box 13"/>
          <p:cNvSpPr txBox="1">
            <a:spLocks noChangeArrowheads="1"/>
          </p:cNvSpPr>
          <p:nvPr/>
        </p:nvSpPr>
        <p:spPr bwMode="auto">
          <a:xfrm>
            <a:off x="6454373" y="5427298"/>
            <a:ext cx="3505200" cy="369888"/>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800" dirty="0" err="1"/>
              <a:t>Роторнинг</a:t>
            </a:r>
            <a:r>
              <a:rPr lang="ru-RU" sz="1800" dirty="0"/>
              <a:t> </a:t>
            </a:r>
            <a:r>
              <a:rPr lang="ru-RU" sz="1800" dirty="0" err="1"/>
              <a:t>айланиш</a:t>
            </a:r>
            <a:r>
              <a:rPr lang="ru-RU" sz="1800" dirty="0"/>
              <a:t> </a:t>
            </a:r>
            <a:r>
              <a:rPr lang="ru-RU" sz="1800" dirty="0" err="1"/>
              <a:t>тезлиги</a:t>
            </a:r>
            <a:r>
              <a:rPr lang="ru-RU" sz="1800" dirty="0"/>
              <a:t> </a:t>
            </a:r>
          </a:p>
        </p:txBody>
      </p:sp>
      <p:sp>
        <p:nvSpPr>
          <p:cNvPr id="6155" name="Text Box 14"/>
          <p:cNvSpPr txBox="1">
            <a:spLocks noChangeArrowheads="1"/>
          </p:cNvSpPr>
          <p:nvPr/>
        </p:nvSpPr>
        <p:spPr bwMode="auto">
          <a:xfrm>
            <a:off x="4038600" y="152401"/>
            <a:ext cx="4648200" cy="46196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defRPr/>
            </a:pPr>
            <a:r>
              <a:rPr lang="ru-RU" sz="2400" b="1" dirty="0" err="1">
                <a:latin typeface="Times New Roman" panose="02020603050405020304" pitchFamily="18" charset="0"/>
                <a:cs typeface="Times New Roman" panose="02020603050405020304" pitchFamily="18" charset="0"/>
              </a:rPr>
              <a:t>Асинхрон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двигателда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сирпаниш</a:t>
            </a:r>
            <a:endParaRPr lang="ru-RU" sz="2400" b="1" dirty="0">
              <a:latin typeface="Times New Roman" panose="02020603050405020304" pitchFamily="18" charset="0"/>
              <a:cs typeface="Times New Roman" panose="02020603050405020304" pitchFamily="18" charset="0"/>
            </a:endParaRPr>
          </a:p>
        </p:txBody>
      </p:sp>
      <p:sp>
        <p:nvSpPr>
          <p:cNvPr id="7180" name="TextBox 14"/>
          <p:cNvSpPr txBox="1">
            <a:spLocks noChangeArrowheads="1"/>
          </p:cNvSpPr>
          <p:nvPr/>
        </p:nvSpPr>
        <p:spPr bwMode="auto">
          <a:xfrm>
            <a:off x="2245775" y="2562753"/>
            <a:ext cx="2667000" cy="923925"/>
          </a:xfrm>
          <a:prstGeom prst="rect">
            <a:avLst/>
          </a:prstGeom>
          <a:solidFill>
            <a:schemeClr val="bg1"/>
          </a:solid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sz="1800"/>
          </a:p>
          <a:p>
            <a:pPr eaLnBrk="1" hangingPunct="1">
              <a:spcBef>
                <a:spcPct val="0"/>
              </a:spcBef>
              <a:buFontTx/>
              <a:buNone/>
            </a:pPr>
            <a:endParaRPr lang="en-US" sz="1800"/>
          </a:p>
          <a:p>
            <a:pPr eaLnBrk="1" hangingPunct="1">
              <a:spcBef>
                <a:spcPct val="0"/>
              </a:spcBef>
              <a:buFontTx/>
              <a:buNone/>
            </a:pPr>
            <a:endParaRPr lang="ru-RU" sz="1800"/>
          </a:p>
        </p:txBody>
      </p:sp>
    </p:spTree>
    <p:extLst>
      <p:ext uri="{BB962C8B-B14F-4D97-AF65-F5344CB8AC3E}">
        <p14:creationId xmlns:p14="http://schemas.microsoft.com/office/powerpoint/2010/main" val="39920578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Text Box 5"/>
          <p:cNvSpPr txBox="1">
            <a:spLocks noChangeArrowheads="1"/>
          </p:cNvSpPr>
          <p:nvPr/>
        </p:nvSpPr>
        <p:spPr bwMode="auto">
          <a:xfrm>
            <a:off x="3962400" y="228601"/>
            <a:ext cx="4267200" cy="366713"/>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800" b="1" dirty="0" err="1"/>
              <a:t>Асинхрон</a:t>
            </a:r>
            <a:r>
              <a:rPr lang="ru-RU" sz="1800" b="1" dirty="0"/>
              <a:t> </a:t>
            </a:r>
            <a:r>
              <a:rPr lang="ru-RU" sz="1800" b="1" dirty="0" err="1"/>
              <a:t>двигателнинг</a:t>
            </a:r>
            <a:r>
              <a:rPr lang="ru-RU" sz="1800" b="1" dirty="0"/>
              <a:t> </a:t>
            </a:r>
            <a:r>
              <a:rPr lang="ru-RU" sz="1800" b="1" dirty="0" err="1"/>
              <a:t>турлари</a:t>
            </a:r>
            <a:endParaRPr lang="ru-RU" sz="1800" b="1" dirty="0"/>
          </a:p>
        </p:txBody>
      </p:sp>
      <p:pic>
        <p:nvPicPr>
          <p:cNvPr id="8198" name="Рисунок 51" descr="http://go4.imgsmail.ru/imgpreview?key=http%3A//electricalschool.info/uploads/posts/2009-10/1255080482_2.gif&amp;mb=imgdb_preview_1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730374"/>
            <a:ext cx="2689158" cy="314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8" descr="DSC_24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1935164"/>
            <a:ext cx="4495800" cy="3013106"/>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8200" name="Text Box 11"/>
          <p:cNvSpPr txBox="1">
            <a:spLocks noChangeArrowheads="1"/>
          </p:cNvSpPr>
          <p:nvPr/>
        </p:nvSpPr>
        <p:spPr bwMode="auto">
          <a:xfrm>
            <a:off x="1146875" y="914400"/>
            <a:ext cx="3653725" cy="641350"/>
          </a:xfrm>
          <a:prstGeom prst="rect">
            <a:avLst/>
          </a:prstGeom>
          <a:solidFill>
            <a:schemeClr val="accent1">
              <a:lumMod val="60000"/>
              <a:lumOff val="40000"/>
            </a:schemeClr>
          </a:solidFill>
          <a:ln/>
        </p:spPr>
        <p:style>
          <a:lnRef idx="1">
            <a:schemeClr val="dk1"/>
          </a:lnRef>
          <a:fillRef idx="2">
            <a:schemeClr val="dk1"/>
          </a:fillRef>
          <a:effectRef idx="1">
            <a:schemeClr val="dk1"/>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ru-RU" sz="1800" dirty="0" err="1"/>
              <a:t>Қисқа</a:t>
            </a:r>
            <a:r>
              <a:rPr lang="ru-RU" sz="1800" dirty="0"/>
              <a:t> </a:t>
            </a:r>
            <a:r>
              <a:rPr lang="ru-RU" sz="1800" dirty="0" err="1"/>
              <a:t>туташган</a:t>
            </a:r>
            <a:r>
              <a:rPr lang="ru-RU" sz="1800" dirty="0"/>
              <a:t> </a:t>
            </a:r>
            <a:r>
              <a:rPr lang="ru-RU" sz="1800" dirty="0" err="1"/>
              <a:t>роторли</a:t>
            </a:r>
            <a:r>
              <a:rPr lang="ru-RU" sz="1800" dirty="0"/>
              <a:t> </a:t>
            </a:r>
            <a:r>
              <a:rPr lang="ru-RU" sz="1800" dirty="0" err="1"/>
              <a:t>двигател</a:t>
            </a:r>
            <a:endParaRPr lang="ru-RU" sz="1800" dirty="0"/>
          </a:p>
        </p:txBody>
      </p:sp>
      <p:sp>
        <p:nvSpPr>
          <p:cNvPr id="8201" name="Rectangle 13"/>
          <p:cNvSpPr>
            <a:spLocks noChangeArrowheads="1"/>
          </p:cNvSpPr>
          <p:nvPr/>
        </p:nvSpPr>
        <p:spPr bwMode="auto">
          <a:xfrm>
            <a:off x="6375042" y="1935164"/>
            <a:ext cx="3026535" cy="627732"/>
          </a:xfrm>
          <a:prstGeom prst="rect">
            <a:avLst/>
          </a:prstGeom>
          <a:solidFill>
            <a:schemeClr val="bg1"/>
          </a:solidFill>
          <a:ln w="9525">
            <a:solidFill>
              <a:schemeClr val="bg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ru-RU" sz="1800"/>
          </a:p>
        </p:txBody>
      </p:sp>
      <p:sp>
        <p:nvSpPr>
          <p:cNvPr id="8202" name="Text Box 14"/>
          <p:cNvSpPr txBox="1">
            <a:spLocks noChangeArrowheads="1"/>
          </p:cNvSpPr>
          <p:nvPr/>
        </p:nvSpPr>
        <p:spPr bwMode="auto">
          <a:xfrm>
            <a:off x="5715000" y="1219201"/>
            <a:ext cx="3962400" cy="366713"/>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800" dirty="0"/>
              <a:t>          Фаза </a:t>
            </a:r>
            <a:r>
              <a:rPr lang="ru-RU" sz="1800" dirty="0" err="1"/>
              <a:t>роторли</a:t>
            </a:r>
            <a:r>
              <a:rPr lang="ru-RU" sz="1800" dirty="0"/>
              <a:t> </a:t>
            </a:r>
            <a:r>
              <a:rPr lang="ru-RU" sz="1800" dirty="0" err="1"/>
              <a:t>двигател</a:t>
            </a:r>
            <a:endParaRPr lang="ru-RU" sz="1800" dirty="0"/>
          </a:p>
        </p:txBody>
      </p:sp>
      <p:sp>
        <p:nvSpPr>
          <p:cNvPr id="8203" name="Text Box 15"/>
          <p:cNvSpPr txBox="1">
            <a:spLocks noChangeArrowheads="1"/>
          </p:cNvSpPr>
          <p:nvPr/>
        </p:nvSpPr>
        <p:spPr bwMode="auto">
          <a:xfrm>
            <a:off x="966787" y="4876800"/>
            <a:ext cx="4070162" cy="1477328"/>
          </a:xfrm>
          <a:prstGeom prst="rect">
            <a:avLst/>
          </a:prstGeom>
          <a:solidFill>
            <a:schemeClr val="accent6">
              <a:lumMod val="60000"/>
              <a:lumOff val="40000"/>
            </a:schemeClr>
          </a:solidFill>
          <a:ln/>
        </p:spPr>
        <p:style>
          <a:lnRef idx="1">
            <a:schemeClr val="dk1"/>
          </a:lnRef>
          <a:fillRef idx="2">
            <a:schemeClr val="dk1"/>
          </a:fillRef>
          <a:effectRef idx="1">
            <a:schemeClr val="dk1"/>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ru-RU" sz="1800" dirty="0"/>
              <a:t>Ротор </a:t>
            </a:r>
            <a:r>
              <a:rPr lang="ru-RU" sz="1800" dirty="0" err="1"/>
              <a:t>чулғами</a:t>
            </a:r>
            <a:r>
              <a:rPr lang="ru-RU" sz="1800" dirty="0"/>
              <a:t> </a:t>
            </a:r>
            <a:r>
              <a:rPr lang="ru-RU" sz="1800" dirty="0" err="1"/>
              <a:t>қисқа</a:t>
            </a:r>
            <a:r>
              <a:rPr lang="ru-RU" sz="1800" dirty="0"/>
              <a:t> </a:t>
            </a:r>
            <a:r>
              <a:rPr lang="ru-RU" sz="1800" dirty="0" err="1"/>
              <a:t>туташган</a:t>
            </a:r>
            <a:r>
              <a:rPr lang="ru-RU" sz="1800" dirty="0"/>
              <a:t> </a:t>
            </a:r>
            <a:r>
              <a:rPr lang="ru-RU" sz="1800" dirty="0" err="1"/>
              <a:t>бўлади</a:t>
            </a:r>
            <a:r>
              <a:rPr lang="ru-RU" sz="1800" dirty="0"/>
              <a:t>, у </a:t>
            </a:r>
            <a:r>
              <a:rPr lang="ru-RU" sz="1800" dirty="0" err="1"/>
              <a:t>ингичка</a:t>
            </a:r>
            <a:r>
              <a:rPr lang="ru-RU" sz="1800" dirty="0"/>
              <a:t> </a:t>
            </a:r>
            <a:r>
              <a:rPr lang="ru-RU" sz="1800" dirty="0" err="1"/>
              <a:t>стержен</a:t>
            </a:r>
            <a:r>
              <a:rPr lang="ru-RU" sz="1800" dirty="0"/>
              <a:t> </a:t>
            </a:r>
            <a:r>
              <a:rPr lang="ru-RU" sz="1800" dirty="0" err="1"/>
              <a:t>симлар</a:t>
            </a:r>
            <a:r>
              <a:rPr lang="ru-RU" sz="1800" dirty="0"/>
              <a:t> </a:t>
            </a:r>
            <a:r>
              <a:rPr lang="ru-RU" sz="1800" dirty="0" err="1"/>
              <a:t>кўринишида</a:t>
            </a:r>
            <a:r>
              <a:rPr lang="ru-RU" sz="1800" dirty="0"/>
              <a:t> </a:t>
            </a:r>
            <a:r>
              <a:rPr lang="ru-RU" sz="1800" dirty="0" err="1"/>
              <a:t>бўлади</a:t>
            </a:r>
            <a:r>
              <a:rPr lang="ru-RU" sz="1800" dirty="0"/>
              <a:t>. </a:t>
            </a:r>
            <a:r>
              <a:rPr lang="ru-RU" sz="1800" dirty="0" err="1"/>
              <a:t>Бундай</a:t>
            </a:r>
            <a:r>
              <a:rPr lang="ru-RU" sz="1800" dirty="0"/>
              <a:t> </a:t>
            </a:r>
            <a:r>
              <a:rPr lang="ru-RU" sz="1800" dirty="0" err="1"/>
              <a:t>роторни</a:t>
            </a:r>
            <a:r>
              <a:rPr lang="ru-RU" sz="1800" dirty="0"/>
              <a:t> </a:t>
            </a:r>
            <a:r>
              <a:rPr lang="ru-RU" sz="1800" dirty="0" err="1"/>
              <a:t>олмахон</a:t>
            </a:r>
            <a:r>
              <a:rPr lang="ru-RU" sz="1800" dirty="0"/>
              <a:t> </a:t>
            </a:r>
            <a:r>
              <a:rPr lang="ru-RU" sz="1800" dirty="0" err="1"/>
              <a:t>ғилдиракли</a:t>
            </a:r>
            <a:r>
              <a:rPr lang="ru-RU" sz="1800" dirty="0"/>
              <a:t> ротор </a:t>
            </a:r>
            <a:r>
              <a:rPr lang="ru-RU" sz="1800" dirty="0" err="1"/>
              <a:t>деб</a:t>
            </a:r>
            <a:r>
              <a:rPr lang="ru-RU" sz="1800" dirty="0"/>
              <a:t> хам </a:t>
            </a:r>
            <a:r>
              <a:rPr lang="ru-RU" sz="1800" dirty="0" err="1"/>
              <a:t>юритилади</a:t>
            </a:r>
            <a:r>
              <a:rPr lang="ru-RU" sz="1800" dirty="0"/>
              <a:t>.</a:t>
            </a:r>
          </a:p>
        </p:txBody>
      </p:sp>
      <p:sp>
        <p:nvSpPr>
          <p:cNvPr id="8204" name="Line 16"/>
          <p:cNvSpPr>
            <a:spLocks noChangeShapeType="1"/>
          </p:cNvSpPr>
          <p:nvPr/>
        </p:nvSpPr>
        <p:spPr bwMode="auto">
          <a:xfrm flipH="1">
            <a:off x="4876800" y="609600"/>
            <a:ext cx="533400" cy="838200"/>
          </a:xfrm>
          <a:prstGeom prst="line">
            <a:avLst/>
          </a:prstGeom>
          <a:noFill/>
          <a:ln w="38100" cmpd="dbl">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8205" name="Line 17"/>
          <p:cNvSpPr>
            <a:spLocks noChangeShapeType="1"/>
          </p:cNvSpPr>
          <p:nvPr/>
        </p:nvSpPr>
        <p:spPr bwMode="auto">
          <a:xfrm>
            <a:off x="5410200" y="609600"/>
            <a:ext cx="762000" cy="838200"/>
          </a:xfrm>
          <a:prstGeom prst="line">
            <a:avLst/>
          </a:prstGeom>
          <a:noFill/>
          <a:ln w="38100" cmpd="dbl">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8206" name="Text Box 18"/>
          <p:cNvSpPr txBox="1">
            <a:spLocks noChangeArrowheads="1"/>
          </p:cNvSpPr>
          <p:nvPr/>
        </p:nvSpPr>
        <p:spPr bwMode="auto">
          <a:xfrm>
            <a:off x="6172200" y="4876800"/>
            <a:ext cx="4038600" cy="641350"/>
          </a:xfrm>
          <a:prstGeom prst="rect">
            <a:avLst/>
          </a:prstGeom>
          <a:solidFill>
            <a:schemeClr val="accent6">
              <a:lumMod val="60000"/>
              <a:lumOff val="40000"/>
            </a:schemeClr>
          </a:solidFill>
          <a:ln/>
        </p:spPr>
        <p:style>
          <a:lnRef idx="3">
            <a:schemeClr val="lt1"/>
          </a:lnRef>
          <a:fillRef idx="1">
            <a:schemeClr val="accent4"/>
          </a:fillRef>
          <a:effectRef idx="1">
            <a:schemeClr val="accent4"/>
          </a:effectRef>
          <a:fontRef idx="minor">
            <a:schemeClr val="lt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ru-RU" sz="1800" dirty="0"/>
              <a:t>Ротор хам статор </a:t>
            </a:r>
            <a:r>
              <a:rPr lang="ru-RU" sz="1800" dirty="0" err="1"/>
              <a:t>сингари</a:t>
            </a:r>
            <a:r>
              <a:rPr lang="ru-RU" sz="1800" dirty="0"/>
              <a:t> </a:t>
            </a:r>
            <a:r>
              <a:rPr lang="ru-RU" sz="1800" dirty="0" err="1"/>
              <a:t>ўзак</a:t>
            </a:r>
            <a:r>
              <a:rPr lang="ru-RU" sz="1800" dirty="0"/>
              <a:t> </a:t>
            </a:r>
            <a:r>
              <a:rPr lang="ru-RU" sz="1800" dirty="0" err="1"/>
              <a:t>ва</a:t>
            </a:r>
            <a:r>
              <a:rPr lang="ru-RU" sz="1800" dirty="0"/>
              <a:t> </a:t>
            </a:r>
            <a:r>
              <a:rPr lang="ru-RU" sz="1800" dirty="0" err="1"/>
              <a:t>унга</a:t>
            </a:r>
            <a:r>
              <a:rPr lang="ru-RU" sz="1800" dirty="0"/>
              <a:t> </a:t>
            </a:r>
            <a:r>
              <a:rPr lang="ru-RU" sz="1800" dirty="0" err="1"/>
              <a:t>ўралган</a:t>
            </a:r>
            <a:r>
              <a:rPr lang="ru-RU" sz="1800" dirty="0"/>
              <a:t> </a:t>
            </a:r>
            <a:r>
              <a:rPr lang="ru-RU" sz="1800" dirty="0" err="1"/>
              <a:t>чулғамларга</a:t>
            </a:r>
            <a:r>
              <a:rPr lang="ru-RU" sz="1800" dirty="0"/>
              <a:t> </a:t>
            </a:r>
            <a:r>
              <a:rPr lang="ru-RU" sz="1800" dirty="0" err="1"/>
              <a:t>эга</a:t>
            </a:r>
            <a:endParaRPr lang="ru-RU" sz="1800" dirty="0"/>
          </a:p>
        </p:txBody>
      </p:sp>
      <p:sp>
        <p:nvSpPr>
          <p:cNvPr id="8207" name="Text Box 19"/>
          <p:cNvSpPr txBox="1">
            <a:spLocks noChangeArrowheads="1"/>
          </p:cNvSpPr>
          <p:nvPr/>
        </p:nvSpPr>
        <p:spPr bwMode="auto">
          <a:xfrm>
            <a:off x="5486400" y="5867400"/>
            <a:ext cx="4953000" cy="641350"/>
          </a:xfrm>
          <a:prstGeom prst="rect">
            <a:avLst/>
          </a:prstGeom>
          <a:solidFill>
            <a:schemeClr val="accent6">
              <a:lumMod val="60000"/>
              <a:lumOff val="40000"/>
            </a:schemeClr>
          </a:solidFill>
          <a:ln/>
        </p:spPr>
        <p:style>
          <a:lnRef idx="1">
            <a:schemeClr val="accent4"/>
          </a:lnRef>
          <a:fillRef idx="3">
            <a:schemeClr val="accent4"/>
          </a:fillRef>
          <a:effectRef idx="2">
            <a:schemeClr val="accent4"/>
          </a:effectRef>
          <a:fontRef idx="minor">
            <a:schemeClr val="lt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ru-RU" sz="1800" dirty="0" err="1"/>
              <a:t>Амалда</a:t>
            </a:r>
            <a:r>
              <a:rPr lang="ru-RU" sz="1800" dirty="0"/>
              <a:t> </a:t>
            </a:r>
            <a:r>
              <a:rPr lang="ru-RU" sz="1800" dirty="0" err="1"/>
              <a:t>кўпроқ</a:t>
            </a:r>
            <a:r>
              <a:rPr lang="ru-RU" sz="1800" dirty="0"/>
              <a:t> </a:t>
            </a:r>
            <a:r>
              <a:rPr lang="ru-RU" sz="1800" dirty="0" err="1"/>
              <a:t>қисқа</a:t>
            </a:r>
            <a:r>
              <a:rPr lang="ru-RU" sz="1800" dirty="0"/>
              <a:t> </a:t>
            </a:r>
            <a:r>
              <a:rPr lang="ru-RU" sz="1800" dirty="0" err="1"/>
              <a:t>туташган</a:t>
            </a:r>
            <a:r>
              <a:rPr lang="ru-RU" sz="1800" dirty="0"/>
              <a:t> </a:t>
            </a:r>
            <a:r>
              <a:rPr lang="ru-RU" sz="1800" dirty="0" err="1"/>
              <a:t>роторли</a:t>
            </a:r>
            <a:r>
              <a:rPr lang="ru-RU" sz="1800" dirty="0"/>
              <a:t> </a:t>
            </a:r>
            <a:r>
              <a:rPr lang="ru-RU" sz="1800" dirty="0" err="1"/>
              <a:t>двигателлар</a:t>
            </a:r>
            <a:r>
              <a:rPr lang="ru-RU" sz="1800" dirty="0"/>
              <a:t>   </a:t>
            </a:r>
            <a:r>
              <a:rPr lang="ru-RU" sz="1800" dirty="0" err="1"/>
              <a:t>ишлатилади</a:t>
            </a:r>
            <a:endParaRPr lang="ru-RU" sz="1800" dirty="0"/>
          </a:p>
        </p:txBody>
      </p:sp>
    </p:spTree>
    <p:extLst>
      <p:ext uri="{BB962C8B-B14F-4D97-AF65-F5344CB8AC3E}">
        <p14:creationId xmlns:p14="http://schemas.microsoft.com/office/powerpoint/2010/main" val="31228104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uz-Latn-UZ" smtClean="0"/>
          </a:p>
        </p:txBody>
      </p:sp>
      <p:sp>
        <p:nvSpPr>
          <p:cNvPr id="9219" name="Rectangle 3"/>
          <p:cNvSpPr>
            <a:spLocks noGrp="1" noChangeArrowheads="1"/>
          </p:cNvSpPr>
          <p:nvPr>
            <p:ph idx="1"/>
          </p:nvPr>
        </p:nvSpPr>
        <p:spPr/>
        <p:txBody>
          <a:bodyPr/>
          <a:lstStyle/>
          <a:p>
            <a:pPr eaLnBrk="1" hangingPunct="1"/>
            <a:endParaRPr lang="uz-Latn-UZ" dirty="0" smtClean="0"/>
          </a:p>
        </p:txBody>
      </p:sp>
      <p:sp>
        <p:nvSpPr>
          <p:cNvPr id="9220" name="Rectangle 4"/>
          <p:cNvSpPr>
            <a:spLocks noChangeArrowheads="1"/>
          </p:cNvSpPr>
          <p:nvPr/>
        </p:nvSpPr>
        <p:spPr bwMode="auto">
          <a:xfrm>
            <a:off x="0" y="0"/>
            <a:ext cx="12192000" cy="6858000"/>
          </a:xfrm>
          <a:prstGeom prst="rect">
            <a:avLst/>
          </a:prstGeom>
          <a:solidFill>
            <a:schemeClr val="accent1">
              <a:lumMod val="20000"/>
              <a:lumOff val="80000"/>
            </a:scheme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ru-RU" sz="1800"/>
          </a:p>
        </p:txBody>
      </p:sp>
      <p:sp>
        <p:nvSpPr>
          <p:cNvPr id="9221" name="Text Box 5"/>
          <p:cNvSpPr txBox="1">
            <a:spLocks noChangeArrowheads="1"/>
          </p:cNvSpPr>
          <p:nvPr/>
        </p:nvSpPr>
        <p:spPr bwMode="auto">
          <a:xfrm>
            <a:off x="2324100" y="137316"/>
            <a:ext cx="7848600" cy="46166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2400"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Асинхрон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двигателни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юргизиш</a:t>
            </a:r>
            <a:endParaRPr lang="ru-RU" sz="2400" b="1" dirty="0">
              <a:latin typeface="Times New Roman" panose="02020603050405020304" pitchFamily="18" charset="0"/>
              <a:cs typeface="Times New Roman" panose="02020603050405020304" pitchFamily="18" charset="0"/>
            </a:endParaRPr>
          </a:p>
        </p:txBody>
      </p:sp>
      <p:pic>
        <p:nvPicPr>
          <p:cNvPr id="922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826790"/>
            <a:ext cx="67056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Text Box 8"/>
          <p:cNvSpPr txBox="1">
            <a:spLocks noChangeArrowheads="1"/>
          </p:cNvSpPr>
          <p:nvPr/>
        </p:nvSpPr>
        <p:spPr bwMode="auto">
          <a:xfrm>
            <a:off x="1828800" y="4876801"/>
            <a:ext cx="3276600" cy="1558925"/>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ru-RU" sz="1600" b="1" dirty="0">
                <a:latin typeface="Times New Roman" panose="02020603050405020304" pitchFamily="18" charset="0"/>
                <a:cs typeface="Times New Roman" panose="02020603050405020304" pitchFamily="18" charset="0"/>
              </a:rPr>
              <a:t>Фаза  </a:t>
            </a:r>
            <a:r>
              <a:rPr lang="ru-RU" sz="1600" b="1" dirty="0" err="1">
                <a:latin typeface="Times New Roman" panose="02020603050405020304" pitchFamily="18" charset="0"/>
                <a:cs typeface="Times New Roman" panose="02020603050405020304" pitchFamily="18" charset="0"/>
              </a:rPr>
              <a:t>роторли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асинхрон</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двигателнни</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ишга</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тушириш</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схемаси</a:t>
            </a:r>
            <a:r>
              <a:rPr lang="ru-RU" sz="1600" b="1" dirty="0">
                <a:latin typeface="Times New Roman" panose="02020603050405020304" pitchFamily="18" charset="0"/>
                <a:cs typeface="Times New Roman" panose="02020603050405020304" pitchFamily="18" charset="0"/>
              </a:rPr>
              <a:t>:</a:t>
            </a:r>
          </a:p>
          <a:p>
            <a:pPr eaLnBrk="1" hangingPunct="1">
              <a:spcBef>
                <a:spcPct val="0"/>
              </a:spcBef>
              <a:buFontTx/>
              <a:buNone/>
            </a:pPr>
            <a:r>
              <a:rPr lang="ru-RU" sz="1600" b="1" dirty="0">
                <a:latin typeface="Times New Roman" panose="02020603050405020304" pitchFamily="18" charset="0"/>
                <a:cs typeface="Times New Roman" panose="02020603050405020304" pitchFamily="18" charset="0"/>
              </a:rPr>
              <a:t>1</a:t>
            </a:r>
            <a:r>
              <a:rPr lang="uz-Cyrl-UZ" sz="1600" b="1" dirty="0">
                <a:latin typeface="Times New Roman" panose="02020603050405020304" pitchFamily="18" charset="0"/>
                <a:cs typeface="Times New Roman" panose="02020603050405020304" pitchFamily="18" charset="0"/>
              </a:rPr>
              <a:t>-</a:t>
            </a:r>
            <a:r>
              <a:rPr lang="ru-RU" sz="1600" b="1" dirty="0">
                <a:latin typeface="Times New Roman" panose="02020603050405020304" pitchFamily="18" charset="0"/>
                <a:cs typeface="Times New Roman" panose="02020603050405020304" pitchFamily="18" charset="0"/>
              </a:rPr>
              <a:t>статор </a:t>
            </a:r>
            <a:r>
              <a:rPr lang="ru-RU" sz="1600" b="1" dirty="0" err="1">
                <a:latin typeface="Times New Roman" panose="02020603050405020304" pitchFamily="18" charset="0"/>
                <a:cs typeface="Times New Roman" panose="02020603050405020304" pitchFamily="18" charset="0"/>
              </a:rPr>
              <a:t>чулғами</a:t>
            </a:r>
            <a:r>
              <a:rPr lang="ru-RU" sz="1600" b="1" dirty="0">
                <a:latin typeface="Times New Roman" panose="02020603050405020304" pitchFamily="18" charset="0"/>
                <a:cs typeface="Times New Roman" panose="02020603050405020304" pitchFamily="18" charset="0"/>
              </a:rPr>
              <a:t>, 2</a:t>
            </a:r>
            <a:r>
              <a:rPr lang="uz-Cyrl-UZ" sz="1600" b="1" dirty="0">
                <a:latin typeface="Times New Roman" panose="02020603050405020304" pitchFamily="18" charset="0"/>
                <a:cs typeface="Times New Roman" panose="02020603050405020304" pitchFamily="18" charset="0"/>
              </a:rPr>
              <a:t>-</a:t>
            </a:r>
            <a:r>
              <a:rPr lang="ru-RU" sz="1600" b="1" dirty="0">
                <a:latin typeface="Times New Roman" panose="02020603050405020304" pitchFamily="18" charset="0"/>
                <a:cs typeface="Times New Roman" panose="02020603050405020304" pitchFamily="18" charset="0"/>
              </a:rPr>
              <a:t> ротор </a:t>
            </a:r>
            <a:r>
              <a:rPr lang="ru-RU" sz="1600" b="1" dirty="0" err="1">
                <a:latin typeface="Times New Roman" panose="02020603050405020304" pitchFamily="18" charset="0"/>
                <a:cs typeface="Times New Roman" panose="02020603050405020304" pitchFamily="18" charset="0"/>
              </a:rPr>
              <a:t>чулғами</a:t>
            </a:r>
            <a:r>
              <a:rPr lang="ru-RU" sz="1600" b="1" dirty="0">
                <a:latin typeface="Times New Roman" panose="02020603050405020304" pitchFamily="18" charset="0"/>
                <a:cs typeface="Times New Roman" panose="02020603050405020304" pitchFamily="18" charset="0"/>
              </a:rPr>
              <a:t>, 3</a:t>
            </a:r>
            <a:r>
              <a:rPr lang="uz-Cyrl-UZ" sz="1600" b="1" dirty="0">
                <a:latin typeface="Times New Roman" panose="02020603050405020304" pitchFamily="18" charset="0"/>
                <a:cs typeface="Times New Roman" panose="02020603050405020304" pitchFamily="18" charset="0"/>
              </a:rPr>
              <a:t>-</a:t>
            </a:r>
            <a:r>
              <a:rPr lang="ru-RU" sz="1600" b="1" dirty="0" err="1">
                <a:latin typeface="Times New Roman" panose="02020603050405020304" pitchFamily="18" charset="0"/>
                <a:cs typeface="Times New Roman" panose="02020603050405020304" pitchFamily="18" charset="0"/>
              </a:rPr>
              <a:t>ҳалқалар</a:t>
            </a:r>
            <a:r>
              <a:rPr lang="ru-RU" sz="1600" b="1" dirty="0">
                <a:latin typeface="Times New Roman" panose="02020603050405020304" pitchFamily="18" charset="0"/>
                <a:cs typeface="Times New Roman" panose="02020603050405020304" pitchFamily="18" charset="0"/>
              </a:rPr>
              <a:t>,  4</a:t>
            </a:r>
            <a:r>
              <a:rPr lang="uz-Cyrl-UZ" sz="1600" b="1" dirty="0">
                <a:latin typeface="Times New Roman" panose="02020603050405020304" pitchFamily="18" charset="0"/>
                <a:cs typeface="Times New Roman" panose="02020603050405020304" pitchFamily="18" charset="0"/>
              </a:rPr>
              <a:t>-</a:t>
            </a:r>
            <a:r>
              <a:rPr lang="ru-RU" sz="1600" b="1" dirty="0" err="1">
                <a:latin typeface="Times New Roman" panose="02020603050405020304" pitchFamily="18" charset="0"/>
                <a:cs typeface="Times New Roman" panose="02020603050405020304" pitchFamily="18" charset="0"/>
              </a:rPr>
              <a:t>чуткалар</a:t>
            </a:r>
            <a:r>
              <a:rPr lang="ru-RU" sz="1600" b="1" dirty="0">
                <a:latin typeface="Times New Roman" panose="02020603050405020304" pitchFamily="18" charset="0"/>
                <a:cs typeface="Times New Roman" panose="02020603050405020304" pitchFamily="18" charset="0"/>
              </a:rPr>
              <a:t>,</a:t>
            </a:r>
            <a:r>
              <a:rPr lang="uz-Cyrl-UZ" sz="1600" b="1" dirty="0">
                <a:latin typeface="Times New Roman" panose="02020603050405020304" pitchFamily="18" charset="0"/>
                <a:cs typeface="Times New Roman" panose="02020603050405020304" pitchFamily="18" charset="0"/>
              </a:rPr>
              <a:t> </a:t>
            </a:r>
            <a:r>
              <a:rPr lang="ru-RU" sz="1600" b="1" dirty="0">
                <a:latin typeface="Times New Roman" panose="02020603050405020304" pitchFamily="18" charset="0"/>
                <a:cs typeface="Times New Roman" panose="02020603050405020304" pitchFamily="18" charset="0"/>
              </a:rPr>
              <a:t>5</a:t>
            </a:r>
            <a:r>
              <a:rPr lang="uz-Cyrl-UZ" sz="1600" b="1" dirty="0">
                <a:latin typeface="Times New Roman" panose="02020603050405020304" pitchFamily="18" charset="0"/>
                <a:cs typeface="Times New Roman" panose="02020603050405020304" pitchFamily="18" charset="0"/>
              </a:rPr>
              <a:t>-</a:t>
            </a:r>
            <a:r>
              <a:rPr lang="ru-RU" sz="1600" b="1" dirty="0" err="1">
                <a:latin typeface="Times New Roman" panose="02020603050405020304" pitchFamily="18" charset="0"/>
                <a:cs typeface="Times New Roman" panose="02020603050405020304" pitchFamily="18" charset="0"/>
              </a:rPr>
              <a:t>реостатлар</a:t>
            </a:r>
            <a:r>
              <a:rPr lang="ru-RU" sz="1600" b="1" dirty="0">
                <a:latin typeface="Times New Roman" panose="02020603050405020304" pitchFamily="18" charset="0"/>
                <a:cs typeface="Times New Roman" panose="02020603050405020304" pitchFamily="18" charset="0"/>
              </a:rPr>
              <a:t>.</a:t>
            </a:r>
          </a:p>
        </p:txBody>
      </p:sp>
      <p:pic>
        <p:nvPicPr>
          <p:cNvPr id="9224"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762000"/>
            <a:ext cx="24384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5" name="Rectangle 11"/>
          <p:cNvSpPr>
            <a:spLocks noChangeArrowheads="1"/>
          </p:cNvSpPr>
          <p:nvPr/>
        </p:nvSpPr>
        <p:spPr bwMode="auto">
          <a:xfrm>
            <a:off x="4953000" y="685800"/>
            <a:ext cx="5562600" cy="5943600"/>
          </a:xfrm>
          <a:prstGeom prst="rect">
            <a:avLst/>
          </a:prstGeom>
          <a:solidFill>
            <a:schemeClr val="accent1">
              <a:lumMod val="20000"/>
              <a:lumOff val="80000"/>
            </a:schemeClr>
          </a:solidFill>
          <a:ln w="9525">
            <a:solidFill>
              <a:schemeClr val="bg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ru-RU" sz="1800"/>
          </a:p>
        </p:txBody>
      </p:sp>
      <p:sp>
        <p:nvSpPr>
          <p:cNvPr id="9226" name="Text Box 13"/>
          <p:cNvSpPr txBox="1">
            <a:spLocks noChangeArrowheads="1"/>
          </p:cNvSpPr>
          <p:nvPr/>
        </p:nvSpPr>
        <p:spPr bwMode="auto">
          <a:xfrm>
            <a:off x="5410200" y="1143001"/>
            <a:ext cx="4800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endParaRPr lang="uz-Latn-UZ" sz="1800"/>
          </a:p>
        </p:txBody>
      </p:sp>
      <p:pic>
        <p:nvPicPr>
          <p:cNvPr id="9227"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0" y="630649"/>
            <a:ext cx="2133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8" name="Text Box 15"/>
          <p:cNvSpPr txBox="1">
            <a:spLocks noChangeArrowheads="1"/>
          </p:cNvSpPr>
          <p:nvPr/>
        </p:nvSpPr>
        <p:spPr bwMode="auto">
          <a:xfrm>
            <a:off x="6248400" y="5364238"/>
            <a:ext cx="4975538" cy="1200329"/>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1600" b="1" dirty="0">
                <a:latin typeface="Times New Roman" panose="02020603050405020304" pitchFamily="18" charset="0"/>
                <a:cs typeface="Times New Roman" panose="02020603050405020304" pitchFamily="18" charset="0"/>
              </a:rPr>
              <a:t>          </a:t>
            </a:r>
            <a:r>
              <a:rPr lang="uz-Cyrl-UZ" sz="1600" b="1" dirty="0">
                <a:latin typeface="Times New Roman" panose="02020603050405020304" pitchFamily="18" charset="0"/>
                <a:cs typeface="Times New Roman" panose="02020603050405020304" pitchFamily="18" charset="0"/>
              </a:rPr>
              <a:t>Ротори қисқа туташтирнлган асинхрон двигателни автотрансформатор ёрдамида ишга тушириш схемасн; </a:t>
            </a:r>
            <a:endParaRPr lang="ru-RU" sz="1600" b="1" dirty="0">
              <a:latin typeface="Times New Roman" panose="02020603050405020304" pitchFamily="18" charset="0"/>
              <a:cs typeface="Times New Roman" panose="02020603050405020304" pitchFamily="18" charset="0"/>
            </a:endParaRPr>
          </a:p>
          <a:p>
            <a:pPr eaLnBrk="1" hangingPunct="1">
              <a:spcBef>
                <a:spcPct val="50000"/>
              </a:spcBef>
              <a:buFontTx/>
              <a:buNone/>
            </a:pPr>
            <a:r>
              <a:rPr lang="ru-RU" sz="1600" b="1" dirty="0">
                <a:latin typeface="Times New Roman" panose="02020603050405020304" pitchFamily="18" charset="0"/>
                <a:cs typeface="Times New Roman" panose="02020603050405020304" pitchFamily="18" charset="0"/>
              </a:rPr>
              <a:t>     </a:t>
            </a:r>
            <a:r>
              <a:rPr lang="uz-Cyrl-UZ" sz="1600" b="1" dirty="0">
                <a:latin typeface="Times New Roman" panose="02020603050405020304" pitchFamily="18" charset="0"/>
                <a:cs typeface="Times New Roman" panose="02020603050405020304" pitchFamily="18" charset="0"/>
              </a:rPr>
              <a:t> </a:t>
            </a:r>
            <a:r>
              <a:rPr lang="uz-Cyrl-UZ" sz="1600" i="1" dirty="0">
                <a:latin typeface="Times New Roman" panose="02020603050405020304" pitchFamily="18" charset="0"/>
                <a:cs typeface="Times New Roman" panose="02020603050405020304" pitchFamily="18" charset="0"/>
              </a:rPr>
              <a:t>АГ</a:t>
            </a:r>
            <a:r>
              <a:rPr lang="uz-Cyrl-UZ" sz="1600" dirty="0">
                <a:latin typeface="Times New Roman" panose="02020603050405020304" pitchFamily="18" charset="0"/>
                <a:cs typeface="Times New Roman" panose="02020603050405020304" pitchFamily="18" charset="0"/>
              </a:rPr>
              <a:t>-автотрансформатор, </a:t>
            </a:r>
            <a:r>
              <a:rPr lang="uz-Cyrl-UZ" sz="1600" i="1" dirty="0">
                <a:latin typeface="Times New Roman" panose="02020603050405020304" pitchFamily="18" charset="0"/>
                <a:cs typeface="Times New Roman" panose="02020603050405020304" pitchFamily="18" charset="0"/>
              </a:rPr>
              <a:t>В1, В2, В3</a:t>
            </a:r>
            <a:r>
              <a:rPr lang="uz-Cyrl-UZ" sz="1600" dirty="0">
                <a:latin typeface="Times New Roman" panose="02020603050405020304" pitchFamily="18" charset="0"/>
                <a:cs typeface="Times New Roman" panose="02020603050405020304" pitchFamily="18" charset="0"/>
              </a:rPr>
              <a:t> - узгичлар.</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30883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Text Box 5"/>
          <p:cNvSpPr txBox="1">
            <a:spLocks noChangeArrowheads="1"/>
          </p:cNvSpPr>
          <p:nvPr/>
        </p:nvSpPr>
        <p:spPr bwMode="auto">
          <a:xfrm>
            <a:off x="473898" y="247973"/>
            <a:ext cx="11513713" cy="618630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ru-RU" sz="2400" dirty="0">
                <a:latin typeface="Times New Roman" panose="02020603050405020304" pitchFamily="18" charset="0"/>
                <a:cs typeface="Times New Roman" panose="02020603050405020304" pitchFamily="18" charset="0"/>
              </a:rPr>
              <a:t> </a:t>
            </a:r>
            <a:r>
              <a:rPr lang="ru-RU" sz="2400" b="1" i="1" dirty="0">
                <a:latin typeface="Times New Roman" panose="02020603050405020304" pitchFamily="18" charset="0"/>
                <a:cs typeface="Times New Roman" panose="02020603050405020304" pitchFamily="18" charset="0"/>
              </a:rPr>
              <a:t>     </a:t>
            </a:r>
            <a:r>
              <a:rPr lang="ru-RU" sz="2400" b="1" i="1" dirty="0" err="1">
                <a:latin typeface="Times New Roman" panose="02020603050405020304" pitchFamily="18" charset="0"/>
                <a:cs typeface="Times New Roman" panose="02020603050405020304" pitchFamily="18" charset="0"/>
              </a:rPr>
              <a:t>Асинхрон</a:t>
            </a:r>
            <a:r>
              <a:rPr lang="ru-RU" sz="2400" b="1" i="1" dirty="0">
                <a:latin typeface="Times New Roman" panose="02020603050405020304" pitchFamily="18" charset="0"/>
                <a:cs typeface="Times New Roman" panose="02020603050405020304" pitchFamily="18" charset="0"/>
              </a:rPr>
              <a:t> </a:t>
            </a:r>
            <a:r>
              <a:rPr lang="ru-RU" sz="2400" b="1" i="1" dirty="0" err="1">
                <a:latin typeface="Times New Roman" panose="02020603050405020304" pitchFamily="18" charset="0"/>
                <a:cs typeface="Times New Roman" panose="02020603050405020304" pitchFamily="18" charset="0"/>
              </a:rPr>
              <a:t>двигателнинг</a:t>
            </a:r>
            <a:r>
              <a:rPr lang="ru-RU" sz="2400" b="1" i="1" dirty="0">
                <a:latin typeface="Times New Roman" panose="02020603050405020304" pitchFamily="18" charset="0"/>
                <a:cs typeface="Times New Roman" panose="02020603050405020304" pitchFamily="18" charset="0"/>
              </a:rPr>
              <a:t> </a:t>
            </a:r>
            <a:r>
              <a:rPr lang="ru-RU" sz="2400" b="1" i="1" dirty="0" err="1">
                <a:latin typeface="Times New Roman" panose="02020603050405020304" pitchFamily="18" charset="0"/>
                <a:cs typeface="Times New Roman" panose="02020603050405020304" pitchFamily="18" charset="0"/>
              </a:rPr>
              <a:t>ишлатилиши</a:t>
            </a:r>
            <a:endParaRPr lang="ru-RU" sz="2400" b="1" i="1" dirty="0">
              <a:latin typeface="Times New Roman" panose="02020603050405020304" pitchFamily="18" charset="0"/>
              <a:cs typeface="Times New Roman" panose="02020603050405020304" pitchFamily="18" charset="0"/>
            </a:endParaRPr>
          </a:p>
          <a:p>
            <a:pPr algn="ctr" eaLnBrk="1" hangingPunct="1">
              <a:spcBef>
                <a:spcPct val="50000"/>
              </a:spcBef>
              <a:buFontTx/>
              <a:buNone/>
            </a:pP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Асинхрон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двигателлар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содда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арзон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электр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двигателлари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сифатида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халк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хужалигининг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барча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тармокларида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жуда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кенг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ишлатилади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Бугунги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кунда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огир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енгил</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саноатда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энегетикада</a:t>
            </a:r>
            <a:r>
              <a:rPr lang="ru-RU" sz="2400" dirty="0">
                <a:latin typeface="Times New Roman" panose="02020603050405020304" pitchFamily="18" charset="0"/>
                <a:cs typeface="Times New Roman" panose="02020603050405020304" pitchFamily="18" charset="0"/>
              </a:rPr>
              <a:t>, газ, </a:t>
            </a:r>
            <a:r>
              <a:rPr lang="ru-RU" sz="2400" dirty="0" err="1">
                <a:latin typeface="Times New Roman" panose="02020603050405020304" pitchFamily="18" charset="0"/>
                <a:cs typeface="Times New Roman" panose="02020603050405020304" pitchFamily="18" charset="0"/>
              </a:rPr>
              <a:t>нефт</a:t>
            </a:r>
            <a:r>
              <a:rPr lang="ru-RU" sz="2400" dirty="0">
                <a:latin typeface="Times New Roman" panose="02020603050405020304" pitchFamily="18" charset="0"/>
                <a:cs typeface="Times New Roman" panose="02020603050405020304" pitchFamily="18" charset="0"/>
              </a:rPr>
              <a:t>, кумир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кимё</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саноатларида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курилишда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кишлок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хужалигида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турган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электр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машиналари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жихозларни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асинхрон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двигателларсиз</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тасаввур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этиш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кийин</a:t>
            </a:r>
            <a:r>
              <a:rPr lang="ru-RU"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eaLnBrk="1" hangingPunct="1">
              <a:spcBef>
                <a:spcPct val="50000"/>
              </a:spcBef>
              <a:buFontTx/>
              <a:buNone/>
            </a:pPr>
            <a:r>
              <a:rPr lang="ru-RU" sz="2400" dirty="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Қисқаси</a:t>
            </a:r>
            <a:r>
              <a:rPr lang="ru-RU" sz="2400" dirty="0" smtClean="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асинхрон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двигателлар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бугунги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кунда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хаетимизнинг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барча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сохаларига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чукур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кириб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борган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Шундай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экан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двигателларни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мамлакатимизда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чикариш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мухим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иктисодий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стратегик</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ахамиятга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Жумладан</a:t>
            </a:r>
            <a:r>
              <a:rPr lang="ru-RU" sz="2400" dirty="0">
                <a:latin typeface="Times New Roman" panose="02020603050405020304" pitchFamily="18" charset="0"/>
                <a:cs typeface="Times New Roman" panose="02020603050405020304" pitchFamily="18" charset="0"/>
              </a:rPr>
              <a:t> 2003 </a:t>
            </a:r>
            <a:r>
              <a:rPr lang="ru-RU" sz="2400" dirty="0" err="1">
                <a:latin typeface="Times New Roman" panose="02020603050405020304" pitchFamily="18" charset="0"/>
                <a:cs typeface="Times New Roman" panose="02020603050405020304" pitchFamily="18" charset="0"/>
              </a:rPr>
              <a:t>йилда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Ташселмаш</a:t>
            </a:r>
            <a:r>
              <a:rPr lang="ru-RU" sz="2400" dirty="0">
                <a:latin typeface="Times New Roman" panose="02020603050405020304" pitchFamily="18" charset="0"/>
                <a:cs typeface="Times New Roman" panose="02020603050405020304" pitchFamily="18" charset="0"/>
              </a:rPr>
              <a:t> заводи </a:t>
            </a:r>
            <a:r>
              <a:rPr lang="ru-RU" sz="2400" dirty="0" err="1">
                <a:latin typeface="Times New Roman" panose="02020603050405020304" pitchFamily="18" charset="0"/>
                <a:cs typeface="Times New Roman" panose="02020603050405020304" pitchFamily="18" charset="0"/>
              </a:rPr>
              <a:t>негизида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куввати</a:t>
            </a:r>
            <a:r>
              <a:rPr lang="ru-RU" sz="2400" dirty="0">
                <a:latin typeface="Times New Roman" panose="02020603050405020304" pitchFamily="18" charset="0"/>
                <a:cs typeface="Times New Roman" panose="02020603050405020304" pitchFamily="18" charset="0"/>
              </a:rPr>
              <a:t> 5,5 кВт дан 11 </a:t>
            </a:r>
            <a:r>
              <a:rPr lang="ru-RU" sz="2400" dirty="0" err="1">
                <a:latin typeface="Times New Roman" panose="02020603050405020304" pitchFamily="18" charset="0"/>
                <a:cs typeface="Times New Roman" panose="02020603050405020304" pitchFamily="18" charset="0"/>
              </a:rPr>
              <a:t>КВтгача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двигателлар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чикариш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йулга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куйилган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эди</a:t>
            </a:r>
            <a:r>
              <a:rPr lang="ru-RU"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eaLnBrk="1" hangingPunct="1">
              <a:spcBef>
                <a:spcPct val="50000"/>
              </a:spcBef>
              <a:buFontTx/>
              <a:buNone/>
            </a:pPr>
            <a:r>
              <a:rPr lang="en-US"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Президентимиз</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рахбарлигида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олиб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борилаетган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махаллийлаштириш</a:t>
            </a:r>
            <a:r>
              <a:rPr lang="ru-RU" sz="2400" dirty="0">
                <a:latin typeface="Times New Roman" panose="02020603050405020304" pitchFamily="18" charset="0"/>
                <a:cs typeface="Times New Roman" panose="02020603050405020304" pitchFamily="18" charset="0"/>
              </a:rPr>
              <a:t> комплекс </a:t>
            </a:r>
            <a:r>
              <a:rPr lang="ru-RU" sz="2400" dirty="0" err="1">
                <a:latin typeface="Times New Roman" panose="02020603050405020304" pitchFamily="18" charset="0"/>
                <a:cs typeface="Times New Roman" panose="02020603050405020304" pitchFamily="18" charset="0"/>
              </a:rPr>
              <a:t>программасига</a:t>
            </a:r>
            <a:r>
              <a:rPr lang="ru-RU" sz="2400" dirty="0">
                <a:latin typeface="Times New Roman" panose="02020603050405020304" pitchFamily="18" charset="0"/>
                <a:cs typeface="Times New Roman" panose="02020603050405020304" pitchFamily="18" charset="0"/>
              </a:rPr>
              <a:t> кура </a:t>
            </a:r>
            <a:r>
              <a:rPr lang="ru-RU" sz="2400" dirty="0" err="1">
                <a:latin typeface="Times New Roman" panose="02020603050405020304" pitchFamily="18" charset="0"/>
                <a:cs typeface="Times New Roman" panose="02020603050405020304" pitchFamily="18" charset="0"/>
              </a:rPr>
              <a:t>ушбу</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корхонада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янги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кувватлар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ишга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туширилиб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бугунги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кунда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асинхрон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двигателларнинг</a:t>
            </a:r>
            <a:r>
              <a:rPr lang="ru-RU" sz="2400" dirty="0">
                <a:latin typeface="Times New Roman" panose="02020603050405020304" pitchFamily="18" charset="0"/>
                <a:cs typeface="Times New Roman" panose="02020603050405020304" pitchFamily="18" charset="0"/>
              </a:rPr>
              <a:t> 40 Вт </a:t>
            </a:r>
            <a:r>
              <a:rPr lang="ru-RU" sz="2400" dirty="0" err="1">
                <a:latin typeface="Times New Roman" panose="02020603050405020304" pitchFamily="18" charset="0"/>
                <a:cs typeface="Times New Roman" panose="02020603050405020304" pitchFamily="18" charset="0"/>
              </a:rPr>
              <a:t>кувватдан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бошлаб</a:t>
            </a:r>
            <a:r>
              <a:rPr lang="ru-RU" sz="2400" dirty="0">
                <a:latin typeface="Times New Roman" panose="02020603050405020304" pitchFamily="18" charset="0"/>
                <a:cs typeface="Times New Roman" panose="02020603050405020304" pitchFamily="18" charset="0"/>
              </a:rPr>
              <a:t> 315 кВт </a:t>
            </a:r>
            <a:r>
              <a:rPr lang="ru-RU" sz="2400" dirty="0" err="1">
                <a:latin typeface="Times New Roman" panose="02020603050405020304" pitchFamily="18" charset="0"/>
                <a:cs typeface="Times New Roman" panose="02020603050405020304" pitchFamily="18" charset="0"/>
              </a:rPr>
              <a:t>кувватгача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юздан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ортик</a:t>
            </a:r>
            <a:r>
              <a:rPr lang="ru-RU" sz="2400" dirty="0">
                <a:latin typeface="Times New Roman" panose="02020603050405020304" pitchFamily="18" charset="0"/>
                <a:cs typeface="Times New Roman" panose="02020603050405020304" pitchFamily="18" charset="0"/>
              </a:rPr>
              <a:t> тури </a:t>
            </a:r>
            <a:r>
              <a:rPr lang="ru-RU" sz="2400" dirty="0" err="1">
                <a:latin typeface="Times New Roman" panose="02020603050405020304" pitchFamily="18" charset="0"/>
                <a:cs typeface="Times New Roman" panose="02020603050405020304" pitchFamily="18" charset="0"/>
              </a:rPr>
              <a:t>ишлаб</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чикарилмокда</a:t>
            </a:r>
            <a:r>
              <a:rPr lang="ru-RU" sz="2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8279984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91673" y="457200"/>
            <a:ext cx="10973019" cy="188962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wrap="square">
            <a:spAutoFit/>
          </a:bodyPr>
          <a:lstStyle/>
          <a:p>
            <a:pPr algn="just" eaLnBrk="1" hangingPunct="1">
              <a:lnSpc>
                <a:spcPct val="150000"/>
              </a:lnSpc>
              <a:defRPr/>
            </a:pPr>
            <a:r>
              <a:rPr lang="ru-RU" sz="2000" b="1" dirty="0">
                <a:latin typeface="Times New Roman" panose="02020603050405020304" pitchFamily="18" charset="0"/>
              </a:rPr>
              <a:t>	</a:t>
            </a:r>
            <a:r>
              <a:rPr lang="ru-RU" sz="2000" dirty="0" err="1">
                <a:latin typeface="Times New Roman" panose="02020603050405020304" pitchFamily="18" charset="0"/>
              </a:rPr>
              <a:t>Ишлаб</a:t>
            </a:r>
            <a:r>
              <a:rPr lang="ru-RU" sz="2000" dirty="0">
                <a:latin typeface="Times New Roman" panose="02020603050405020304" pitchFamily="18" charset="0"/>
              </a:rPr>
              <a:t> </a:t>
            </a:r>
            <a:r>
              <a:rPr lang="ru-RU" sz="2000" dirty="0" err="1">
                <a:latin typeface="Times New Roman" panose="02020603050405020304" pitchFamily="18" charset="0"/>
              </a:rPr>
              <a:t>чиқарадиган</a:t>
            </a:r>
            <a:r>
              <a:rPr lang="ru-RU" sz="2000" dirty="0">
                <a:latin typeface="Times New Roman" panose="02020603050405020304" pitchFamily="18" charset="0"/>
              </a:rPr>
              <a:t> </a:t>
            </a:r>
            <a:r>
              <a:rPr lang="ru-RU" sz="2000" dirty="0" err="1">
                <a:latin typeface="Times New Roman" panose="02020603050405020304" pitchFamily="18" charset="0"/>
              </a:rPr>
              <a:t>ёки</a:t>
            </a:r>
            <a:r>
              <a:rPr lang="ru-RU" sz="2000" dirty="0">
                <a:latin typeface="Times New Roman" panose="02020603050405020304" pitchFamily="18" charset="0"/>
              </a:rPr>
              <a:t> </a:t>
            </a:r>
            <a:r>
              <a:rPr lang="ru-RU" sz="2000" dirty="0" err="1">
                <a:latin typeface="Times New Roman" panose="02020603050405020304" pitchFamily="18" charset="0"/>
              </a:rPr>
              <a:t>истеъмол</a:t>
            </a:r>
            <a:r>
              <a:rPr lang="ru-RU" sz="2000" dirty="0">
                <a:latin typeface="Times New Roman" panose="02020603050405020304" pitchFamily="18" charset="0"/>
              </a:rPr>
              <a:t> </a:t>
            </a:r>
            <a:r>
              <a:rPr lang="ru-RU" sz="2000" dirty="0" err="1">
                <a:latin typeface="Times New Roman" panose="02020603050405020304" pitchFamily="18" charset="0"/>
              </a:rPr>
              <a:t>қиладиган</a:t>
            </a:r>
            <a:r>
              <a:rPr lang="ru-RU" sz="2000" dirty="0">
                <a:latin typeface="Times New Roman" panose="02020603050405020304" pitchFamily="18" charset="0"/>
              </a:rPr>
              <a:t> ток </a:t>
            </a:r>
            <a:r>
              <a:rPr lang="ru-RU" sz="2000" dirty="0" err="1">
                <a:latin typeface="Times New Roman" panose="02020603050405020304" pitchFamily="18" charset="0"/>
              </a:rPr>
              <a:t>частотаси</a:t>
            </a:r>
            <a:r>
              <a:rPr lang="ru-RU" sz="2000" dirty="0">
                <a:latin typeface="Times New Roman" panose="02020603050405020304" pitchFamily="18" charset="0"/>
              </a:rPr>
              <a:t> </a:t>
            </a:r>
            <a:r>
              <a:rPr lang="ru-RU" sz="2000" dirty="0" err="1">
                <a:latin typeface="Times New Roman" panose="02020603050405020304" pitchFamily="18" charset="0"/>
              </a:rPr>
              <a:t>айланиш</a:t>
            </a:r>
            <a:r>
              <a:rPr lang="ru-RU" sz="2000" dirty="0">
                <a:latin typeface="Times New Roman" panose="02020603050405020304" pitchFamily="18" charset="0"/>
              </a:rPr>
              <a:t> </a:t>
            </a:r>
            <a:r>
              <a:rPr lang="ru-RU" sz="2000" dirty="0" err="1">
                <a:latin typeface="Times New Roman" panose="02020603050405020304" pitchFamily="18" charset="0"/>
              </a:rPr>
              <a:t>тезлиги</a:t>
            </a:r>
            <a:r>
              <a:rPr lang="ru-RU" sz="2000" dirty="0">
                <a:latin typeface="Times New Roman" panose="02020603050405020304" pitchFamily="18" charset="0"/>
              </a:rPr>
              <a:t> </a:t>
            </a:r>
            <a:r>
              <a:rPr lang="ru-RU" sz="2000" dirty="0" err="1">
                <a:latin typeface="Times New Roman" panose="02020603050405020304" pitchFamily="18" charset="0"/>
              </a:rPr>
              <a:t>билан</a:t>
            </a:r>
            <a:r>
              <a:rPr lang="ru-RU" sz="2000" dirty="0">
                <a:latin typeface="Times New Roman" panose="02020603050405020304" pitchFamily="18" charset="0"/>
              </a:rPr>
              <a:t> </a:t>
            </a:r>
            <a:r>
              <a:rPr lang="ru-RU" sz="2000" dirty="0" err="1">
                <a:latin typeface="Times New Roman" panose="02020603050405020304" pitchFamily="18" charset="0"/>
              </a:rPr>
              <a:t>узаро</a:t>
            </a:r>
            <a:r>
              <a:rPr lang="ru-RU" sz="2000" dirty="0">
                <a:latin typeface="Times New Roman" panose="02020603050405020304" pitchFamily="18" charset="0"/>
              </a:rPr>
              <a:t> </a:t>
            </a:r>
            <a:r>
              <a:rPr lang="ru-RU" sz="2000" dirty="0" err="1">
                <a:latin typeface="Times New Roman" panose="02020603050405020304" pitchFamily="18" charset="0"/>
              </a:rPr>
              <a:t>алокдаор</a:t>
            </a:r>
            <a:r>
              <a:rPr lang="ru-RU" sz="2000" dirty="0">
                <a:latin typeface="Times New Roman" panose="02020603050405020304" pitchFamily="18" charset="0"/>
              </a:rPr>
              <a:t> </a:t>
            </a:r>
            <a:r>
              <a:rPr lang="ru-RU" sz="2000" dirty="0" err="1">
                <a:latin typeface="Times New Roman" panose="02020603050405020304" pitchFamily="18" charset="0"/>
              </a:rPr>
              <a:t>булган</a:t>
            </a:r>
            <a:r>
              <a:rPr lang="ru-RU" sz="2000" dirty="0">
                <a:latin typeface="Times New Roman" panose="02020603050405020304" pitchFamily="18" charset="0"/>
              </a:rPr>
              <a:t> </a:t>
            </a:r>
            <a:r>
              <a:rPr lang="ru-RU" sz="2000" dirty="0" err="1">
                <a:latin typeface="Times New Roman" panose="02020603050405020304" pitchFamily="18" charset="0"/>
              </a:rPr>
              <a:t>ўзгарувчан</a:t>
            </a:r>
            <a:r>
              <a:rPr lang="ru-RU" sz="2000" dirty="0">
                <a:latin typeface="Times New Roman" panose="02020603050405020304" pitchFamily="18" charset="0"/>
              </a:rPr>
              <a:t> ток </a:t>
            </a:r>
            <a:r>
              <a:rPr lang="ru-RU" sz="2000" dirty="0" err="1">
                <a:latin typeface="Times New Roman" panose="02020603050405020304" pitchFamily="18" charset="0"/>
              </a:rPr>
              <a:t>машиналарига</a:t>
            </a:r>
            <a:r>
              <a:rPr lang="ru-RU" sz="2000" dirty="0">
                <a:latin typeface="Times New Roman" panose="02020603050405020304" pitchFamily="18" charset="0"/>
              </a:rPr>
              <a:t> </a:t>
            </a:r>
            <a:r>
              <a:rPr lang="ru-RU" sz="2000" b="1" i="1" dirty="0" err="1">
                <a:latin typeface="Times New Roman" panose="02020603050405020304" pitchFamily="18" charset="0"/>
              </a:rPr>
              <a:t>синхрон</a:t>
            </a:r>
            <a:r>
              <a:rPr lang="ru-RU" sz="2000" b="1" i="1" dirty="0">
                <a:latin typeface="Times New Roman" panose="02020603050405020304" pitchFamily="18" charset="0"/>
              </a:rPr>
              <a:t> </a:t>
            </a:r>
            <a:r>
              <a:rPr lang="ru-RU" sz="2000" b="1" i="1" dirty="0" err="1">
                <a:latin typeface="Times New Roman" panose="02020603050405020304" pitchFamily="18" charset="0"/>
              </a:rPr>
              <a:t>машиналар</a:t>
            </a:r>
            <a:r>
              <a:rPr lang="ru-RU" sz="2000" dirty="0">
                <a:latin typeface="Times New Roman" panose="02020603050405020304" pitchFamily="18" charset="0"/>
              </a:rPr>
              <a:t> </a:t>
            </a:r>
            <a:r>
              <a:rPr lang="ru-RU" sz="2000" dirty="0" err="1">
                <a:latin typeface="Times New Roman" panose="02020603050405020304" pitchFamily="18" charset="0"/>
              </a:rPr>
              <a:t>дейилади</a:t>
            </a:r>
            <a:r>
              <a:rPr lang="ru-RU" sz="2000" dirty="0">
                <a:latin typeface="Times New Roman" panose="02020603050405020304" pitchFamily="18" charset="0"/>
              </a:rPr>
              <a:t>.</a:t>
            </a:r>
          </a:p>
          <a:p>
            <a:pPr eaLnBrk="1" hangingPunct="1">
              <a:lnSpc>
                <a:spcPct val="150000"/>
              </a:lnSpc>
              <a:defRPr/>
            </a:pPr>
            <a:r>
              <a:rPr lang="ru-RU" sz="2000" dirty="0" err="1">
                <a:latin typeface="Times New Roman" panose="02020603050405020304" pitchFamily="18" charset="0"/>
              </a:rPr>
              <a:t>Статорнинг</a:t>
            </a:r>
            <a:r>
              <a:rPr lang="ru-RU" sz="2000" dirty="0">
                <a:latin typeface="Times New Roman" panose="02020603050405020304" pitchFamily="18" charset="0"/>
              </a:rPr>
              <a:t> </a:t>
            </a:r>
            <a:r>
              <a:rPr lang="ru-RU" sz="2000" dirty="0" err="1">
                <a:latin typeface="Times New Roman" panose="02020603050405020304" pitchFamily="18" charset="0"/>
              </a:rPr>
              <a:t>тузилиши</a:t>
            </a:r>
            <a:r>
              <a:rPr lang="ru-RU" sz="2000" dirty="0">
                <a:latin typeface="Times New Roman" panose="02020603050405020304" pitchFamily="18" charset="0"/>
              </a:rPr>
              <a:t> </a:t>
            </a:r>
            <a:r>
              <a:rPr lang="ru-RU" sz="2000" dirty="0" err="1">
                <a:latin typeface="Times New Roman" panose="02020603050405020304" pitchFamily="18" charset="0"/>
              </a:rPr>
              <a:t>асинхрон</a:t>
            </a:r>
            <a:r>
              <a:rPr lang="ru-RU" sz="2000" dirty="0">
                <a:latin typeface="Times New Roman" panose="02020603050405020304" pitchFamily="18" charset="0"/>
              </a:rPr>
              <a:t> </a:t>
            </a:r>
            <a:r>
              <a:rPr lang="ru-RU" sz="2000" dirty="0" err="1">
                <a:latin typeface="Times New Roman" panose="02020603050405020304" pitchFamily="18" charset="0"/>
              </a:rPr>
              <a:t>двигателнинг</a:t>
            </a:r>
            <a:r>
              <a:rPr lang="ru-RU" sz="2000" dirty="0">
                <a:latin typeface="Times New Roman" panose="02020603050405020304" pitchFamily="18" charset="0"/>
              </a:rPr>
              <a:t> статор </a:t>
            </a:r>
            <a:r>
              <a:rPr lang="ru-RU" sz="2000" dirty="0" err="1">
                <a:latin typeface="Times New Roman" panose="02020603050405020304" pitchFamily="18" charset="0"/>
              </a:rPr>
              <a:t>тузилишига</a:t>
            </a:r>
            <a:r>
              <a:rPr lang="ru-RU" sz="2000" dirty="0">
                <a:latin typeface="Times New Roman" panose="02020603050405020304" pitchFamily="18" charset="0"/>
              </a:rPr>
              <a:t> </a:t>
            </a:r>
            <a:r>
              <a:rPr lang="ru-RU" sz="2000" dirty="0" err="1">
                <a:latin typeface="Times New Roman" panose="02020603050405020304" pitchFamily="18" charset="0"/>
              </a:rPr>
              <a:t>ухшайди</a:t>
            </a:r>
            <a:r>
              <a:rPr lang="ru-RU" sz="2000" dirty="0">
                <a:latin typeface="Times New Roman" panose="02020603050405020304" pitchFamily="18" charset="0"/>
              </a:rPr>
              <a:t>. Статор </a:t>
            </a:r>
            <a:r>
              <a:rPr lang="ru-RU" sz="2000" dirty="0" err="1">
                <a:latin typeface="Times New Roman" panose="02020603050405020304" pitchFamily="18" charset="0"/>
              </a:rPr>
              <a:t>узаги</a:t>
            </a:r>
            <a:r>
              <a:rPr lang="ru-RU" sz="2000" dirty="0">
                <a:latin typeface="Times New Roman" panose="02020603050405020304" pitchFamily="18" charset="0"/>
              </a:rPr>
              <a:t> </a:t>
            </a:r>
            <a:r>
              <a:rPr lang="ru-RU" sz="2000" dirty="0" err="1">
                <a:latin typeface="Times New Roman" panose="02020603050405020304" pitchFamily="18" charset="0"/>
              </a:rPr>
              <a:t>чулгами</a:t>
            </a:r>
            <a:r>
              <a:rPr lang="ru-RU" sz="2000" dirty="0">
                <a:latin typeface="Times New Roman" panose="02020603050405020304" pitchFamily="18" charset="0"/>
              </a:rPr>
              <a:t> </a:t>
            </a:r>
            <a:r>
              <a:rPr lang="ru-RU" sz="2000" dirty="0" err="1">
                <a:latin typeface="Times New Roman" panose="02020603050405020304" pitchFamily="18" charset="0"/>
              </a:rPr>
              <a:t>билан</a:t>
            </a:r>
            <a:r>
              <a:rPr lang="ru-RU" sz="2000" dirty="0">
                <a:latin typeface="Times New Roman" panose="02020603050405020304" pitchFamily="18" charset="0"/>
              </a:rPr>
              <a:t> </a:t>
            </a:r>
            <a:r>
              <a:rPr lang="ru-RU" sz="2000" dirty="0" err="1">
                <a:latin typeface="Times New Roman" panose="02020603050405020304" pitchFamily="18" charset="0"/>
              </a:rPr>
              <a:t>бирга</a:t>
            </a:r>
            <a:r>
              <a:rPr lang="ru-RU" sz="2000" dirty="0">
                <a:latin typeface="Times New Roman" panose="02020603050405020304" pitchFamily="18" charset="0"/>
              </a:rPr>
              <a:t> </a:t>
            </a:r>
            <a:r>
              <a:rPr lang="ru-RU" sz="2000" b="1" i="1" dirty="0">
                <a:latin typeface="Times New Roman" panose="02020603050405020304" pitchFamily="18" charset="0"/>
              </a:rPr>
              <a:t>якорь</a:t>
            </a:r>
            <a:r>
              <a:rPr lang="ru-RU" sz="2000" dirty="0">
                <a:latin typeface="Times New Roman" panose="02020603050405020304" pitchFamily="18" charset="0"/>
              </a:rPr>
              <a:t> </a:t>
            </a:r>
            <a:r>
              <a:rPr lang="ru-RU" sz="2000" dirty="0" err="1">
                <a:latin typeface="Times New Roman" panose="02020603050405020304" pitchFamily="18" charset="0"/>
              </a:rPr>
              <a:t>дейилади</a:t>
            </a:r>
            <a:r>
              <a:rPr lang="ru-RU" sz="2000" dirty="0">
                <a:latin typeface="Times New Roman" panose="02020603050405020304" pitchFamily="18" charset="0"/>
              </a:rPr>
              <a:t>.</a:t>
            </a:r>
            <a:endParaRPr lang="ru-RU" sz="2000" dirty="0"/>
          </a:p>
        </p:txBody>
      </p:sp>
      <p:sp>
        <p:nvSpPr>
          <p:cNvPr id="11267" name="Прямоугольник 4"/>
          <p:cNvSpPr>
            <a:spLocks noChangeArrowheads="1"/>
          </p:cNvSpPr>
          <p:nvPr/>
        </p:nvSpPr>
        <p:spPr bwMode="auto">
          <a:xfrm>
            <a:off x="2019300" y="5819775"/>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ru-RU" b="1">
                <a:latin typeface="Times New Roman" panose="02020603050405020304" pitchFamily="18" charset="0"/>
              </a:rPr>
              <a:t>Синхрон машинанинг роторлари: </a:t>
            </a:r>
            <a:r>
              <a:rPr lang="ru-RU" b="1" i="1">
                <a:latin typeface="Times New Roman" panose="02020603050405020304" pitchFamily="18" charset="0"/>
              </a:rPr>
              <a:t>а) </a:t>
            </a:r>
            <a:r>
              <a:rPr lang="ru-RU" b="1">
                <a:latin typeface="Times New Roman" panose="02020603050405020304" pitchFamily="18" charset="0"/>
              </a:rPr>
              <a:t>аён кутбли ротор, </a:t>
            </a:r>
            <a:r>
              <a:rPr lang="ru-RU" b="1" i="1">
                <a:latin typeface="Times New Roman" panose="02020603050405020304" pitchFamily="18" charset="0"/>
              </a:rPr>
              <a:t>б) </a:t>
            </a:r>
            <a:r>
              <a:rPr lang="ru-RU" b="1">
                <a:latin typeface="Times New Roman" panose="02020603050405020304" pitchFamily="18" charset="0"/>
              </a:rPr>
              <a:t>ноаён кугбли ротор.</a:t>
            </a:r>
            <a:endParaRPr lang="ru-RU"/>
          </a:p>
        </p:txBody>
      </p:sp>
      <p:pic>
        <p:nvPicPr>
          <p:cNvPr id="11268"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2911476"/>
            <a:ext cx="5562600" cy="2886075"/>
          </a:xfrm>
          <a:prstGeom prst="rect">
            <a:avLst/>
          </a:prstGeom>
          <a:solidFill>
            <a:srgbClr val="002060"/>
          </a:solidFill>
          <a:ln w="9525">
            <a:solidFill>
              <a:srgbClr val="002060"/>
            </a:solidFill>
            <a:miter lim="800000"/>
            <a:headEnd/>
            <a:tailEnd/>
          </a:ln>
        </p:spPr>
      </p:pic>
    </p:spTree>
    <p:extLst>
      <p:ext uri="{BB962C8B-B14F-4D97-AF65-F5344CB8AC3E}">
        <p14:creationId xmlns:p14="http://schemas.microsoft.com/office/powerpoint/2010/main" val="38480953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Рисунок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86201" y="5715000"/>
            <a:ext cx="3922713" cy="755650"/>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12291" name="Рисунок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33939" y="4395788"/>
            <a:ext cx="2027237" cy="990600"/>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12292" name="Рисунок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261938"/>
            <a:ext cx="1436688" cy="646112"/>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12293" name="Рисунок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97226" y="1206500"/>
            <a:ext cx="5699125" cy="533400"/>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12294" name="Рисунок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003551" y="2119313"/>
            <a:ext cx="6619875" cy="1947862"/>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76367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80446" y="4572001"/>
            <a:ext cx="11003797" cy="163121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eaLnBrk="1" hangingPunct="1">
              <a:defRPr/>
            </a:pPr>
            <a:r>
              <a:rPr lang="ru-RU" sz="2000" b="1" dirty="0" err="1">
                <a:latin typeface="Times New Roman" panose="02020603050405020304" pitchFamily="18" charset="0"/>
              </a:rPr>
              <a:t>Аён</a:t>
            </a:r>
            <a:r>
              <a:rPr lang="ru-RU" sz="2000" b="1" dirty="0">
                <a:latin typeface="Times New Roman" panose="02020603050405020304" pitchFamily="18" charset="0"/>
              </a:rPr>
              <a:t> </a:t>
            </a:r>
            <a:r>
              <a:rPr lang="ru-RU" sz="2000" b="1" dirty="0" err="1">
                <a:latin typeface="Times New Roman" panose="02020603050405020304" pitchFamily="18" charset="0"/>
              </a:rPr>
              <a:t>қутбли</a:t>
            </a:r>
            <a:r>
              <a:rPr lang="ru-RU" sz="2000" b="1" dirty="0">
                <a:latin typeface="Times New Roman" panose="02020603050405020304" pitchFamily="18" charset="0"/>
              </a:rPr>
              <a:t> </a:t>
            </a:r>
            <a:r>
              <a:rPr lang="ru-RU" sz="2000" b="1" dirty="0" err="1">
                <a:latin typeface="Times New Roman" panose="02020603050405020304" pitchFamily="18" charset="0"/>
              </a:rPr>
              <a:t>синхрон</a:t>
            </a:r>
            <a:r>
              <a:rPr lang="ru-RU" sz="2000" b="1" dirty="0">
                <a:latin typeface="Times New Roman" panose="02020603050405020304" pitchFamily="18" charset="0"/>
              </a:rPr>
              <a:t> </a:t>
            </a:r>
            <a:r>
              <a:rPr lang="ru-RU" sz="2000" b="1" dirty="0" err="1">
                <a:latin typeface="Times New Roman" panose="02020603050405020304" pitchFamily="18" charset="0"/>
              </a:rPr>
              <a:t>ма</a:t>
            </a:r>
            <a:r>
              <a:rPr lang="ru-RU" sz="2000" b="1" dirty="0">
                <a:latin typeface="Times New Roman" panose="02020603050405020304" pitchFamily="18" charset="0"/>
              </a:rPr>
              <a:t>- </a:t>
            </a:r>
            <a:r>
              <a:rPr lang="ru-RU" sz="2000" b="1" dirty="0" err="1">
                <a:latin typeface="Times New Roman" panose="02020603050405020304" pitchFamily="18" charset="0"/>
              </a:rPr>
              <a:t>пганаиинг</a:t>
            </a:r>
            <a:r>
              <a:rPr lang="ru-RU" sz="2000" b="1" dirty="0">
                <a:latin typeface="Times New Roman" panose="02020603050405020304" pitchFamily="18" charset="0"/>
              </a:rPr>
              <a:t> </a:t>
            </a:r>
            <a:r>
              <a:rPr lang="ru-RU" sz="2000" b="1" dirty="0" err="1">
                <a:latin typeface="Times New Roman" panose="02020603050405020304" pitchFamily="18" charset="0"/>
              </a:rPr>
              <a:t>тузилиши</a:t>
            </a:r>
            <a:r>
              <a:rPr lang="ru-RU" sz="2000" b="1" dirty="0">
                <a:latin typeface="Times New Roman" panose="02020603050405020304" pitchFamily="18" charset="0"/>
              </a:rPr>
              <a:t>: </a:t>
            </a:r>
            <a:r>
              <a:rPr lang="ru-RU" sz="2000" b="1" i="1" dirty="0">
                <a:latin typeface="Times New Roman" panose="02020603050405020304" pitchFamily="18" charset="0"/>
              </a:rPr>
              <a:t>1</a:t>
            </a:r>
            <a:r>
              <a:rPr lang="ru-RU" sz="2000" b="1" dirty="0">
                <a:latin typeface="Times New Roman" panose="02020603050405020304" pitchFamily="18" charset="0"/>
              </a:rPr>
              <a:t>—статор, </a:t>
            </a:r>
            <a:r>
              <a:rPr lang="ru-RU" sz="2000" i="1" dirty="0">
                <a:latin typeface="Times New Roman" panose="02020603050405020304" pitchFamily="18" charset="0"/>
              </a:rPr>
              <a:t>2—</a:t>
            </a:r>
            <a:r>
              <a:rPr lang="ru-RU" sz="2000" b="1" dirty="0">
                <a:latin typeface="Times New Roman" panose="02020603050405020304" pitchFamily="18" charset="0"/>
              </a:rPr>
              <a:t>ротор </a:t>
            </a:r>
            <a:r>
              <a:rPr lang="ru-RU" sz="2000" b="1" dirty="0" err="1">
                <a:latin typeface="Times New Roman" panose="02020603050405020304" pitchFamily="18" charset="0"/>
              </a:rPr>
              <a:t>кугблари</a:t>
            </a:r>
            <a:r>
              <a:rPr lang="ru-RU" sz="2000" b="1" dirty="0">
                <a:latin typeface="Times New Roman" panose="02020603050405020304" pitchFamily="18" charset="0"/>
              </a:rPr>
              <a:t>, </a:t>
            </a:r>
          </a:p>
          <a:p>
            <a:pPr eaLnBrk="1" hangingPunct="1">
              <a:defRPr/>
            </a:pPr>
            <a:r>
              <a:rPr lang="ru-RU" sz="2000" b="1" i="1" dirty="0">
                <a:latin typeface="Times New Roman" panose="02020603050405020304" pitchFamily="18" charset="0"/>
              </a:rPr>
              <a:t>3</a:t>
            </a:r>
            <a:r>
              <a:rPr lang="ru-RU" sz="2000" b="1" dirty="0">
                <a:latin typeface="Times New Roman" panose="02020603050405020304" pitchFamily="18" charset="0"/>
              </a:rPr>
              <a:t>—ротор </a:t>
            </a:r>
            <a:r>
              <a:rPr lang="ru-RU" sz="2000" b="1" dirty="0" err="1">
                <a:latin typeface="Times New Roman" panose="02020603050405020304" pitchFamily="18" charset="0"/>
              </a:rPr>
              <a:t>чулгами</a:t>
            </a:r>
            <a:r>
              <a:rPr lang="ru-RU" sz="2000" b="1" dirty="0">
                <a:latin typeface="Times New Roman" panose="02020603050405020304" pitchFamily="18" charset="0"/>
              </a:rPr>
              <a:t>. </a:t>
            </a:r>
          </a:p>
          <a:p>
            <a:pPr eaLnBrk="1" hangingPunct="1">
              <a:defRPr/>
            </a:pPr>
            <a:endParaRPr lang="ru-RU" sz="2000" i="1" dirty="0">
              <a:latin typeface="Times New Roman" panose="02020603050405020304" pitchFamily="18" charset="0"/>
            </a:endParaRPr>
          </a:p>
          <a:p>
            <a:pPr eaLnBrk="1" hangingPunct="1">
              <a:defRPr/>
            </a:pPr>
            <a:r>
              <a:rPr lang="ru-RU" sz="2000" b="1" dirty="0" err="1">
                <a:latin typeface="Times New Roman" panose="02020603050405020304" pitchFamily="18" charset="0"/>
              </a:rPr>
              <a:t>Ноаён</a:t>
            </a:r>
            <a:r>
              <a:rPr lang="ru-RU" sz="2000" b="1" dirty="0">
                <a:latin typeface="Times New Roman" panose="02020603050405020304" pitchFamily="18" charset="0"/>
              </a:rPr>
              <a:t> </a:t>
            </a:r>
            <a:r>
              <a:rPr lang="ru-RU" sz="2000" b="1" dirty="0" err="1">
                <a:latin typeface="Times New Roman" panose="02020603050405020304" pitchFamily="18" charset="0"/>
              </a:rPr>
              <a:t>кутбли</a:t>
            </a:r>
            <a:r>
              <a:rPr lang="ru-RU" sz="2000" b="1" dirty="0">
                <a:latin typeface="Times New Roman" panose="02020603050405020304" pitchFamily="18" charset="0"/>
              </a:rPr>
              <a:t> </a:t>
            </a:r>
            <a:r>
              <a:rPr lang="ru-RU" sz="2000" b="1" dirty="0" err="1">
                <a:latin typeface="Times New Roman" panose="02020603050405020304" pitchFamily="18" charset="0"/>
              </a:rPr>
              <a:t>синхрон</a:t>
            </a:r>
            <a:r>
              <a:rPr lang="ru-RU" sz="2000" b="1" dirty="0">
                <a:latin typeface="Times New Roman" panose="02020603050405020304" pitchFamily="18" charset="0"/>
              </a:rPr>
              <a:t> </a:t>
            </a:r>
            <a:r>
              <a:rPr lang="ru-RU" sz="2000" b="1" dirty="0" err="1">
                <a:latin typeface="Times New Roman" panose="02020603050405020304" pitchFamily="18" charset="0"/>
              </a:rPr>
              <a:t>машинанинг</a:t>
            </a:r>
            <a:r>
              <a:rPr lang="ru-RU" sz="2000" b="1" dirty="0">
                <a:latin typeface="Times New Roman" panose="02020603050405020304" pitchFamily="18" charset="0"/>
              </a:rPr>
              <a:t> </a:t>
            </a:r>
            <a:r>
              <a:rPr lang="ru-RU" sz="2000" b="1" dirty="0" err="1">
                <a:latin typeface="Times New Roman" panose="02020603050405020304" pitchFamily="18" charset="0"/>
              </a:rPr>
              <a:t>тузилиши</a:t>
            </a:r>
            <a:r>
              <a:rPr lang="ru-RU" sz="2000" b="1" dirty="0">
                <a:latin typeface="Times New Roman" panose="02020603050405020304" pitchFamily="18" charset="0"/>
              </a:rPr>
              <a:t>:</a:t>
            </a:r>
            <a:r>
              <a:rPr lang="ru-RU" sz="2000" i="1" dirty="0">
                <a:latin typeface="Times New Roman" panose="02020603050405020304" pitchFamily="18" charset="0"/>
              </a:rPr>
              <a:t>\</a:t>
            </a:r>
            <a:r>
              <a:rPr lang="ru-RU" sz="2000" b="1" i="1" dirty="0">
                <a:latin typeface="Times New Roman" panose="02020603050405020304" pitchFamily="18" charset="0"/>
              </a:rPr>
              <a:t>1</a:t>
            </a:r>
            <a:r>
              <a:rPr lang="ru-RU" sz="2000" b="1" dirty="0">
                <a:latin typeface="Times New Roman" panose="02020603050405020304" pitchFamily="18" charset="0"/>
              </a:rPr>
              <a:t> —статор, 2—ротор, </a:t>
            </a:r>
          </a:p>
          <a:p>
            <a:pPr eaLnBrk="1" hangingPunct="1">
              <a:defRPr/>
            </a:pPr>
            <a:r>
              <a:rPr lang="ru-RU" sz="2000" b="1" i="1" dirty="0">
                <a:latin typeface="Times New Roman" panose="02020603050405020304" pitchFamily="18" charset="0"/>
              </a:rPr>
              <a:t>3</a:t>
            </a:r>
            <a:r>
              <a:rPr lang="ru-RU" sz="2000" b="1" dirty="0">
                <a:latin typeface="Times New Roman" panose="02020603050405020304" pitchFamily="18" charset="0"/>
              </a:rPr>
              <a:t>—ротор </a:t>
            </a:r>
            <a:r>
              <a:rPr lang="ru-RU" sz="2000" b="1" dirty="0" err="1">
                <a:latin typeface="Times New Roman" panose="02020603050405020304" pitchFamily="18" charset="0"/>
              </a:rPr>
              <a:t>чулгами</a:t>
            </a:r>
            <a:r>
              <a:rPr lang="ru-RU" sz="2000" b="1" dirty="0">
                <a:latin typeface="Times New Roman" panose="02020603050405020304" pitchFamily="18" charset="0"/>
              </a:rPr>
              <a:t>.</a:t>
            </a:r>
            <a:endParaRPr lang="ru-RU" sz="2000" dirty="0"/>
          </a:p>
        </p:txBody>
      </p:sp>
      <p:pic>
        <p:nvPicPr>
          <p:cNvPr id="13315" name="Рисунок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17562" y="459783"/>
            <a:ext cx="7929563" cy="3962400"/>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44929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Text Box 5"/>
          <p:cNvSpPr txBox="1">
            <a:spLocks noChangeArrowheads="1"/>
          </p:cNvSpPr>
          <p:nvPr/>
        </p:nvSpPr>
        <p:spPr bwMode="auto">
          <a:xfrm>
            <a:off x="2169763" y="159283"/>
            <a:ext cx="7618763" cy="46166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ru-RU" sz="2400" dirty="0"/>
              <a:t>                </a:t>
            </a:r>
            <a:r>
              <a:rPr lang="ru-RU" sz="2400" b="1" dirty="0" err="1" smtClean="0">
                <a:latin typeface="Times New Roman" panose="02020603050405020304" pitchFamily="18" charset="0"/>
                <a:cs typeface="Times New Roman" panose="02020603050405020304" pitchFamily="18" charset="0"/>
              </a:rPr>
              <a:t>Ноанъанавий</a:t>
            </a:r>
            <a:r>
              <a:rPr lang="ru-RU" sz="2400" b="1" dirty="0" smtClean="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a:t>
            </a:r>
            <a:r>
              <a:rPr lang="ru-RU" sz="2400" b="1" dirty="0" err="1">
                <a:latin typeface="Times New Roman" panose="02020603050405020304" pitchFamily="18" charset="0"/>
                <a:cs typeface="Times New Roman" panose="02020603050405020304" pitchFamily="18" charset="0"/>
              </a:rPr>
              <a:t>мукобил</a:t>
            </a:r>
            <a:r>
              <a:rPr lang="ru-RU" sz="2400" b="1" dirty="0">
                <a:latin typeface="Times New Roman" panose="02020603050405020304" pitchFamily="18" charset="0"/>
                <a:cs typeface="Times New Roman" panose="02020603050405020304" pitchFamily="18" charset="0"/>
              </a:rPr>
              <a:t>) энергетика</a:t>
            </a:r>
            <a:endParaRPr lang="uz-Latn-UZ" sz="2400" b="1" dirty="0">
              <a:latin typeface="Times New Roman" panose="02020603050405020304" pitchFamily="18" charset="0"/>
              <a:cs typeface="Times New Roman" panose="02020603050405020304" pitchFamily="18" charset="0"/>
            </a:endParaRPr>
          </a:p>
        </p:txBody>
      </p:sp>
      <p:pic>
        <p:nvPicPr>
          <p:cNvPr id="14342" name="Picture 6" descr="Новый рисунок (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0" y="829479"/>
            <a:ext cx="3733800"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7" descr="Новый рисунок (4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978" y="1340654"/>
            <a:ext cx="3692525"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8" descr="Новый рисунок (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4500" y="3740233"/>
            <a:ext cx="3733800" cy="2785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70168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Рисунок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2378075"/>
            <a:ext cx="3657600" cy="229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Рисунок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4681538"/>
            <a:ext cx="3886200" cy="217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Рисунок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50800"/>
            <a:ext cx="3430588"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Рисунок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24414" y="2528889"/>
            <a:ext cx="254317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5"/>
          <p:cNvSpPr txBox="1">
            <a:spLocks noChangeArrowheads="1"/>
          </p:cNvSpPr>
          <p:nvPr/>
        </p:nvSpPr>
        <p:spPr bwMode="auto">
          <a:xfrm>
            <a:off x="5486400" y="304801"/>
            <a:ext cx="4800600" cy="83026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defRPr/>
            </a:pP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Ноанъанавий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мукобил</a:t>
            </a:r>
            <a:r>
              <a:rPr lang="ru-RU" sz="2400" b="1" dirty="0">
                <a:latin typeface="Times New Roman" panose="02020603050405020304" pitchFamily="18" charset="0"/>
                <a:cs typeface="Times New Roman" panose="02020603050405020304" pitchFamily="18" charset="0"/>
              </a:rPr>
              <a:t>) энергетика</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88310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42265"/>
          </a:xfrm>
          <a:solidFill>
            <a:schemeClr val="accent1">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90000"/>
          </a:bodyPr>
          <a:lstStyle/>
          <a:p>
            <a:pPr algn="ctr"/>
            <a:r>
              <a:rPr lang="uz-Cyrl-UZ" b="1" dirty="0" smtClean="0">
                <a:latin typeface="Times New Roman" panose="02020603050405020304" pitchFamily="18" charset="0"/>
                <a:cs typeface="Times New Roman" panose="02020603050405020304" pitchFamily="18" charset="0"/>
              </a:rPr>
              <a:t>Замонавий муқобил энергия манбалари</a:t>
            </a: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34331"/>
            <a:ext cx="5051156" cy="512993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ormAutofit fontScale="77500" lnSpcReduction="20000"/>
          </a:bodyPr>
          <a:lstStyle/>
          <a:p>
            <a:pPr marL="0" indent="0" algn="just">
              <a:lnSpc>
                <a:spcPct val="150000"/>
              </a:lnSpc>
              <a:buNone/>
            </a:pPr>
            <a:r>
              <a:rPr lang="ru-RU" dirty="0">
                <a:latin typeface="Times New Roman" panose="02020603050405020304" pitchFamily="18" charset="0"/>
                <a:cs typeface="Times New Roman" panose="02020603050405020304" pitchFamily="18" charset="0"/>
              </a:rPr>
              <a:t>"</a:t>
            </a:r>
            <a:r>
              <a:rPr lang="ru-RU" b="1" dirty="0" err="1">
                <a:latin typeface="Times New Roman" panose="02020603050405020304" pitchFamily="18" charset="0"/>
                <a:cs typeface="Times New Roman" panose="02020603050405020304" pitchFamily="18" charset="0"/>
              </a:rPr>
              <a:t>Куёш</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ойнаси</a:t>
            </a:r>
            <a:r>
              <a:rPr lang="ru-RU" b="1"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Куёш</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энергиясини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ишончли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манбаидир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лекин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куёш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плёнкалари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жуда</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қимматбахо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материалларни</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килади</a:t>
            </a:r>
            <a:r>
              <a:rPr lang="ru-RU"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SolarWindow</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технологияси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шаффоф</a:t>
            </a:r>
            <a:r>
              <a:rPr lang="ru-RU" dirty="0">
                <a:latin typeface="Times New Roman" panose="02020603050405020304" pitchFamily="18" charset="0"/>
                <a:cs typeface="Times New Roman" panose="02020603050405020304" pitchFamily="18" charset="0"/>
              </a:rPr>
              <a:t> пластик </a:t>
            </a:r>
            <a:r>
              <a:rPr lang="ru-RU" dirty="0" err="1" smtClean="0">
                <a:latin typeface="Times New Roman" panose="02020603050405020304" pitchFamily="18" charset="0"/>
                <a:cs typeface="Times New Roman" panose="02020603050405020304" pitchFamily="18" charset="0"/>
              </a:rPr>
              <a:t>кўзойнакларидан</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фойдаланади</a:t>
            </a:r>
            <a:r>
              <a:rPr lang="ru-RU" dirty="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куёш</a:t>
            </a:r>
            <a:r>
              <a:rPr lang="ru-RU" dirty="0" smtClean="0">
                <a:latin typeface="Times New Roman" panose="02020603050405020304" pitchFamily="18" charset="0"/>
                <a:cs typeface="Times New Roman" panose="02020603050405020304" pitchFamily="18" charset="0"/>
              </a:rPr>
              <a:t> панели </a:t>
            </a:r>
            <a:r>
              <a:rPr lang="ru-RU" dirty="0" err="1">
                <a:latin typeface="Times New Roman" panose="02020603050405020304" pitchFamily="18" charset="0"/>
                <a:cs typeface="Times New Roman" panose="02020603050405020304" pitchFamily="18" charset="0"/>
              </a:rPr>
              <a:t>сифатида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хизмат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килади</a:t>
            </a:r>
            <a:r>
              <a:rPr lang="ru-RU" dirty="0">
                <a:latin typeface="Times New Roman" panose="02020603050405020304" pitchFamily="18" charset="0"/>
                <a:cs typeface="Times New Roman" panose="02020603050405020304" pitchFamily="18" charset="0"/>
              </a:rPr>
              <a:t>. Улар </a:t>
            </a:r>
            <a:r>
              <a:rPr lang="ru-RU" dirty="0" err="1">
                <a:latin typeface="Times New Roman" panose="02020603050405020304" pitchFamily="18" charset="0"/>
                <a:cs typeface="Times New Roman" panose="02020603050405020304" pitchFamily="18" charset="0"/>
              </a:rPr>
              <a:t>оддий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деразалар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рнатилиши</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ишлаб</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нархи</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макбулдир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94955" y="2371240"/>
            <a:ext cx="5764570" cy="3631679"/>
          </a:xfrm>
          <a:prstGeom prst="rect">
            <a:avLst/>
          </a:prstGeom>
        </p:spPr>
      </p:pic>
    </p:spTree>
    <p:extLst>
      <p:ext uri="{BB962C8B-B14F-4D97-AF65-F5344CB8AC3E}">
        <p14:creationId xmlns:p14="http://schemas.microsoft.com/office/powerpoint/2010/main" val="1094876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18488"/>
            <a:ext cx="10515600" cy="64226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ru-RU" b="1" dirty="0" err="1" smtClean="0">
                <a:latin typeface="Times New Roman" panose="02020603050405020304" pitchFamily="18" charset="0"/>
                <a:cs typeface="Times New Roman" panose="02020603050405020304" pitchFamily="18" charset="0"/>
              </a:rPr>
              <a:t>Тўлқин</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генератори</a:t>
            </a:r>
            <a:endParaRPr lang="ru-RU" b="1" dirty="0"/>
          </a:p>
        </p:txBody>
      </p:sp>
      <p:sp>
        <p:nvSpPr>
          <p:cNvPr id="3" name="Объект 2"/>
          <p:cNvSpPr>
            <a:spLocks noGrp="1"/>
          </p:cNvSpPr>
          <p:nvPr>
            <p:ph idx="1"/>
          </p:nvPr>
        </p:nvSpPr>
        <p:spPr>
          <a:xfrm>
            <a:off x="604434" y="1152223"/>
            <a:ext cx="10749366" cy="2300901"/>
          </a:xfrm>
          <a:solidFill>
            <a:schemeClr val="accent6">
              <a:lumMod val="60000"/>
              <a:lumOff val="40000"/>
            </a:schemeClr>
          </a:solidFill>
          <a:ln>
            <a:noFill/>
          </a:ln>
          <a:effectLst>
            <a:glow rad="1397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algn="just"/>
            <a:r>
              <a:rPr lang="ru-RU" dirty="0" err="1" smtClean="0">
                <a:latin typeface="Times New Roman" panose="02020603050405020304" pitchFamily="18" charset="0"/>
                <a:cs typeface="Times New Roman" panose="02020603050405020304" pitchFamily="18" charset="0"/>
              </a:rPr>
              <a:t>Кейинги</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йилларда</a:t>
            </a:r>
            <a:r>
              <a:rPr lang="ru-RU" dirty="0">
                <a:latin typeface="Times New Roman" panose="02020603050405020304" pitchFamily="18" charset="0"/>
                <a:cs typeface="Times New Roman" panose="02020603050405020304" pitchFamily="18" charset="0"/>
              </a:rPr>
              <a:t> энергия </a:t>
            </a:r>
            <a:r>
              <a:rPr lang="ru-RU" dirty="0" err="1">
                <a:latin typeface="Times New Roman" panose="02020603050405020304" pitchFamily="18" charset="0"/>
                <a:cs typeface="Times New Roman" panose="02020603050405020304" pitchFamily="18" charset="0"/>
              </a:rPr>
              <a:t>манбалари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сифатида</a:t>
            </a: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денгиз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тўлқинлардан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бошланди</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истикболли</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тўлқин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генератори</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Ойстер</a:t>
            </a:r>
            <a:r>
              <a:rPr lang="ru-RU" dirty="0">
                <a:latin typeface="Times New Roman" panose="02020603050405020304" pitchFamily="18" charset="0"/>
                <a:cs typeface="Times New Roman" panose="02020603050405020304" pitchFamily="18" charset="0"/>
              </a:rPr>
              <a:t> - 2009 </a:t>
            </a:r>
            <a:r>
              <a:rPr lang="ru-RU" dirty="0" err="1">
                <a:latin typeface="Times New Roman" panose="02020603050405020304" pitchFamily="18" charset="0"/>
                <a:cs typeface="Times New Roman" panose="02020603050405020304" pitchFamily="18" charset="0"/>
              </a:rPr>
              <a:t>йилда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чикилди</a:t>
            </a:r>
            <a:r>
              <a:rPr lang="ru-RU" dirty="0">
                <a:latin typeface="Times New Roman" panose="02020603050405020304" pitchFamily="18" charset="0"/>
                <a:cs typeface="Times New Roman" panose="02020603050405020304" pitchFamily="18" charset="0"/>
              </a:rPr>
              <a:t>. </a:t>
            </a:r>
          </a:p>
          <a:p>
            <a:pPr algn="just"/>
            <a:r>
              <a:rPr lang="ru-RU" dirty="0" err="1" smtClean="0">
                <a:latin typeface="Times New Roman" panose="02020603050405020304" pitchFamily="18" charset="0"/>
                <a:cs typeface="Times New Roman" panose="02020603050405020304" pitchFamily="18" charset="0"/>
              </a:rPr>
              <a:t>Шотландияда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ишлайдиган</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тўлқин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генератори</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завод, 80 </a:t>
            </a:r>
            <a:r>
              <a:rPr lang="ru-RU" dirty="0" err="1">
                <a:latin typeface="Times New Roman" panose="02020603050405020304" pitchFamily="18" charset="0"/>
                <a:cs typeface="Times New Roman" panose="02020603050405020304" pitchFamily="18" charset="0"/>
              </a:rPr>
              <a:t>уй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энергия </a:t>
            </a:r>
            <a:r>
              <a:rPr lang="ru-RU" dirty="0" err="1" smtClean="0">
                <a:latin typeface="Times New Roman" panose="02020603050405020304" pitchFamily="18" charset="0"/>
                <a:cs typeface="Times New Roman" panose="02020603050405020304" pitchFamily="18" charset="0"/>
              </a:rPr>
              <a:t>етказиш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қувватига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5" name="Рисунок 4" descr="D:\Telfon\b0d6b81224262143900432b781437e2a.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5176" y="3453124"/>
            <a:ext cx="4465342" cy="3272545"/>
          </a:xfrm>
          <a:prstGeom prst="rect">
            <a:avLst/>
          </a:prstGeom>
          <a:noFill/>
          <a:ln>
            <a:noFill/>
          </a:ln>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00800" y="3585455"/>
            <a:ext cx="4186952" cy="3140214"/>
          </a:xfrm>
          <a:prstGeom prst="rect">
            <a:avLst/>
          </a:prstGeom>
        </p:spPr>
      </p:pic>
    </p:spTree>
    <p:extLst>
      <p:ext uri="{BB962C8B-B14F-4D97-AF65-F5344CB8AC3E}">
        <p14:creationId xmlns:p14="http://schemas.microsoft.com/office/powerpoint/2010/main" val="1612302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42265"/>
          </a:xfr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90000"/>
          </a:bodyPr>
          <a:lstStyle/>
          <a:p>
            <a:pPr algn="ctr"/>
            <a:r>
              <a:rPr lang="ru-RU" b="1" dirty="0" err="1">
                <a:latin typeface="Times New Roman" panose="02020603050405020304" pitchFamily="18" charset="0"/>
                <a:cs typeface="Times New Roman" panose="02020603050405020304" pitchFamily="18" charset="0"/>
              </a:rPr>
              <a:t>Вируслар</a:t>
            </a:r>
            <a:endParaRPr lang="ru-RU" b="1" dirty="0"/>
          </a:p>
        </p:txBody>
      </p:sp>
      <p:sp>
        <p:nvSpPr>
          <p:cNvPr id="3" name="Объект 2"/>
          <p:cNvSpPr>
            <a:spLocks noGrp="1"/>
          </p:cNvSpPr>
          <p:nvPr>
            <p:ph idx="1"/>
          </p:nvPr>
        </p:nvSpPr>
        <p:spPr>
          <a:xfrm>
            <a:off x="977684" y="1136724"/>
            <a:ext cx="4477719" cy="5481052"/>
          </a:xfr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marL="0" indent="0" algn="just">
              <a:lnSpc>
                <a:spcPct val="160000"/>
              </a:lnSpc>
              <a:buNone/>
            </a:pP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Миллий</a:t>
            </a:r>
            <a:r>
              <a:rPr lang="ru-RU" sz="2000" dirty="0">
                <a:latin typeface="Times New Roman" panose="02020603050405020304" pitchFamily="18" charset="0"/>
                <a:cs typeface="Times New Roman" panose="02020603050405020304" pitchFamily="18" charset="0"/>
              </a:rPr>
              <a:t> лаборатория </a:t>
            </a:r>
            <a:r>
              <a:rPr lang="ru-RU" sz="2000" dirty="0" err="1" smtClean="0">
                <a:latin typeface="Times New Roman" panose="02020603050405020304" pitchFamily="18" charset="0"/>
                <a:cs typeface="Times New Roman" panose="02020603050405020304" pitchFamily="18" charset="0"/>
              </a:rPr>
              <a:t>олимлари</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бир</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йил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олдин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Беркелейдаги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Лаврен</a:t>
            </a:r>
            <a:r>
              <a:rPr lang="en-US" sz="2000" dirty="0">
                <a:latin typeface="Times New Roman" panose="02020603050405020304" pitchFamily="18" charset="0"/>
                <a:cs typeface="Times New Roman" panose="02020603050405020304" pitchFamily="18" charset="0"/>
              </a:rPr>
              <a:t>c</a:t>
            </a:r>
            <a:r>
              <a:rPr lang="ru-RU" sz="2000" dirty="0">
                <a:latin typeface="Times New Roman" panose="02020603050405020304" pitchFamily="18" charset="0"/>
                <a:cs typeface="Times New Roman" panose="02020603050405020304" pitchFamily="18" charset="0"/>
              </a:rPr>
              <a:t>е </a:t>
            </a:r>
            <a:r>
              <a:rPr lang="ru-RU" sz="2000" dirty="0" err="1">
                <a:latin typeface="Times New Roman" panose="02020603050405020304" pitchFamily="18" charset="0"/>
                <a:cs typeface="Times New Roman" panose="02020603050405020304" pitchFamily="18" charset="0"/>
              </a:rPr>
              <a:t>модификатсияланган</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материалларнинг</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деформатсияси</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туфайли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электрни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яратишга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кодир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вирусни</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топишди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Бундай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хусусиятлар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зарарсиз</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бактериёфаг</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вируслари</a:t>
            </a:r>
            <a:r>
              <a:rPr lang="ru-RU" sz="2000" dirty="0" smtClean="0">
                <a:latin typeface="Times New Roman" panose="02020603050405020304" pitchFamily="18" charset="0"/>
                <a:cs typeface="Times New Roman" panose="02020603050405020304" pitchFamily="18" charset="0"/>
              </a:rPr>
              <a:t> М13 ни </a:t>
            </a:r>
            <a:r>
              <a:rPr lang="ru-RU" sz="2000" dirty="0" err="1" smtClean="0">
                <a:latin typeface="Times New Roman" panose="02020603050405020304" pitchFamily="18" charset="0"/>
                <a:cs typeface="Times New Roman" panose="02020603050405020304" pitchFamily="18" charset="0"/>
              </a:rPr>
              <a:t>кўрсатди</a:t>
            </a:r>
            <a:r>
              <a:rPr lang="ru-RU" sz="2000" dirty="0">
                <a:latin typeface="Times New Roman" panose="02020603050405020304" pitchFamily="18" charset="0"/>
                <a:cs typeface="Times New Roman" panose="02020603050405020304" pitchFamily="18" charset="0"/>
              </a:rPr>
              <a:t>. Энди </a:t>
            </a:r>
            <a:r>
              <a:rPr lang="ru-RU" sz="2000" dirty="0" err="1">
                <a:latin typeface="Times New Roman" panose="02020603050405020304" pitchFamily="18" charset="0"/>
                <a:cs typeface="Times New Roman" panose="02020603050405020304" pitchFamily="18" charset="0"/>
              </a:rPr>
              <a:t>бу</a:t>
            </a:r>
            <a:r>
              <a:rPr lang="ru-RU" sz="2000" dirty="0">
                <a:latin typeface="Times New Roman" panose="02020603050405020304" pitchFamily="18" charset="0"/>
                <a:cs typeface="Times New Roman" panose="02020603050405020304" pitchFamily="18" charset="0"/>
              </a:rPr>
              <a:t> технология </a:t>
            </a:r>
            <a:r>
              <a:rPr lang="ru-RU" sz="2000" dirty="0" err="1">
                <a:latin typeface="Times New Roman" panose="02020603050405020304" pitchFamily="18" charset="0"/>
                <a:cs typeface="Times New Roman" panose="02020603050405020304" pitchFamily="18" charset="0"/>
              </a:rPr>
              <a:t>ноутбуклар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смартфон </a:t>
            </a:r>
            <a:r>
              <a:rPr lang="ru-RU" sz="2000" dirty="0" err="1">
                <a:latin typeface="Times New Roman" panose="02020603050405020304" pitchFamily="18" charset="0"/>
                <a:cs typeface="Times New Roman" panose="02020603050405020304" pitchFamily="18" charset="0"/>
              </a:rPr>
              <a:t>экранларини</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озиқлантириш</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ишлатилади</a:t>
            </a:r>
            <a:r>
              <a:rPr lang="ru-RU" sz="2000" dirty="0">
                <a:latin typeface="Times New Roman" panose="02020603050405020304" pitchFamily="18" charset="0"/>
                <a:cs typeface="Times New Roman" panose="02020603050405020304" pitchFamily="18" charset="0"/>
              </a:rPr>
              <a:t>.</a:t>
            </a:r>
            <a:endParaRPr lang="ru-RU" sz="2000" dirty="0" smtClean="0">
              <a:latin typeface="Times New Roman" panose="02020603050405020304" pitchFamily="18" charset="0"/>
              <a:cs typeface="Times New Roman" panose="02020603050405020304" pitchFamily="18" charset="0"/>
            </a:endParaRPr>
          </a:p>
        </p:txBody>
      </p:sp>
      <p:pic>
        <p:nvPicPr>
          <p:cNvPr id="6" name="Рисунок 5" descr="D:\Telfon\8a8dc94637b13e868954d6869554053e.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92312" y="1441343"/>
            <a:ext cx="5061487" cy="4633993"/>
          </a:xfrm>
          <a:prstGeom prst="rect">
            <a:avLst/>
          </a:prstGeom>
          <a:noFill/>
          <a:ln>
            <a:noFill/>
          </a:ln>
        </p:spPr>
      </p:pic>
    </p:spTree>
    <p:extLst>
      <p:ext uri="{BB962C8B-B14F-4D97-AF65-F5344CB8AC3E}">
        <p14:creationId xmlns:p14="http://schemas.microsoft.com/office/powerpoint/2010/main" val="1210729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42265"/>
          </a:xfrm>
          <a:ln/>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ru-RU" b="1" dirty="0" err="1" smtClean="0">
                <a:solidFill>
                  <a:schemeClr val="tx1"/>
                </a:solidFill>
                <a:latin typeface="Times New Roman" panose="02020603050405020304" pitchFamily="18" charset="0"/>
                <a:cs typeface="Times New Roman" panose="02020603050405020304" pitchFamily="18" charset="0"/>
              </a:rPr>
              <a:t>Геотермал</a:t>
            </a:r>
            <a:endParaRPr lang="ru-RU" b="1" dirty="0">
              <a:solidFill>
                <a:schemeClr val="tx1"/>
              </a:solidFill>
            </a:endParaRPr>
          </a:p>
        </p:txBody>
      </p:sp>
      <p:sp>
        <p:nvSpPr>
          <p:cNvPr id="3" name="Объект 2"/>
          <p:cNvSpPr>
            <a:spLocks noGrp="1"/>
          </p:cNvSpPr>
          <p:nvPr>
            <p:ph idx="1"/>
          </p:nvPr>
        </p:nvSpPr>
        <p:spPr>
          <a:xfrm>
            <a:off x="838200" y="1152223"/>
            <a:ext cx="4834180" cy="5419058"/>
          </a:xfr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92500"/>
          </a:bodyPr>
          <a:lstStyle/>
          <a:p>
            <a:pPr marL="0" indent="0" algn="just">
              <a:lnSpc>
                <a:spcPct val="160000"/>
              </a:lnSpc>
              <a:buNone/>
            </a:pPr>
            <a:r>
              <a:rPr lang="ru-RU" sz="2600" dirty="0" err="1" smtClean="0">
                <a:latin typeface="Times New Roman" panose="02020603050405020304" pitchFamily="18" charset="0"/>
                <a:cs typeface="Times New Roman" panose="02020603050405020304" pitchFamily="18" charset="0"/>
              </a:rPr>
              <a:t>Геотермал</a:t>
            </a:r>
            <a:r>
              <a:rPr lang="ru-RU" sz="2600" dirty="0" smtClean="0">
                <a:latin typeface="Times New Roman" panose="02020603050405020304" pitchFamily="18" charset="0"/>
                <a:cs typeface="Times New Roman" panose="02020603050405020304" pitchFamily="18" charset="0"/>
              </a:rPr>
              <a:t> </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мукобил</a:t>
            </a:r>
            <a:r>
              <a:rPr lang="ru-RU" sz="2600" dirty="0">
                <a:latin typeface="Times New Roman" panose="02020603050405020304" pitchFamily="18" charset="0"/>
                <a:cs typeface="Times New Roman" panose="02020603050405020304" pitchFamily="18" charset="0"/>
              </a:rPr>
              <a:t> энергия </a:t>
            </a:r>
            <a:r>
              <a:rPr lang="ru-RU" sz="2600" dirty="0" err="1">
                <a:latin typeface="Times New Roman" panose="02020603050405020304" pitchFamily="18" charset="0"/>
                <a:cs typeface="Times New Roman" panose="02020603050405020304" pitchFamily="18" charset="0"/>
              </a:rPr>
              <a:t>манбаларини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машхур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таркалган</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турларидан</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бири</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Ернинг</a:t>
            </a:r>
            <a:r>
              <a:rPr lang="ru-RU" sz="2600" dirty="0" smtClean="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иссиклигидан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олинади</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шунинг</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учун</a:t>
            </a:r>
            <a:r>
              <a:rPr lang="ru-RU" sz="2600" dirty="0" smtClean="0">
                <a:latin typeface="Times New Roman" panose="02020603050405020304" pitchFamily="18" charset="0"/>
                <a:cs typeface="Times New Roman" panose="02020603050405020304" pitchFamily="18" charset="0"/>
              </a:rPr>
              <a:t> у </a:t>
            </a:r>
            <a:r>
              <a:rPr lang="ru-RU" sz="2600" dirty="0" err="1">
                <a:latin typeface="Times New Roman" panose="02020603050405020304" pitchFamily="18" charset="0"/>
                <a:cs typeface="Times New Roman" panose="02020603050405020304" pitchFamily="18" charset="0"/>
              </a:rPr>
              <a:t>ресурсларини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исроф</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қилмайди</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Вулқан</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отилганда</a:t>
            </a:r>
            <a:r>
              <a:rPr lang="ru-RU" sz="2600" dirty="0" smtClean="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битта</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иссиқлик</a:t>
            </a:r>
            <a:r>
              <a:rPr lang="ru-RU" sz="2600" dirty="0" smtClean="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электр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стантсияси</a:t>
            </a:r>
            <a:r>
              <a:rPr lang="ru-RU" sz="2600" dirty="0">
                <a:latin typeface="Times New Roman" panose="02020603050405020304" pitchFamily="18" charset="0"/>
                <a:cs typeface="Times New Roman" panose="02020603050405020304" pitchFamily="18" charset="0"/>
              </a:rPr>
              <a:t> 11,5 </a:t>
            </a:r>
            <a:r>
              <a:rPr lang="ru-RU" sz="2600" dirty="0" err="1">
                <a:latin typeface="Times New Roman" panose="02020603050405020304" pitchFamily="18" charset="0"/>
                <a:cs typeface="Times New Roman" panose="02020603050405020304" pitchFamily="18" charset="0"/>
              </a:rPr>
              <a:t>мингга</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яқин</a:t>
            </a:r>
            <a:r>
              <a:rPr lang="ru-RU" sz="2600" dirty="0" smtClean="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турар-жой</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биноларни</a:t>
            </a:r>
            <a:r>
              <a:rPr lang="ru-RU" sz="2600" dirty="0" smtClean="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таъминлайди</a:t>
            </a:r>
            <a:r>
              <a:rPr lang="ru-RU" dirty="0">
                <a:latin typeface="Times New Roman" panose="02020603050405020304" pitchFamily="18" charset="0"/>
                <a:cs typeface="Times New Roman" panose="02020603050405020304" pitchFamily="18" charset="0"/>
              </a:rPr>
              <a:t>.</a:t>
            </a:r>
          </a:p>
        </p:txBody>
      </p:sp>
      <p:pic>
        <p:nvPicPr>
          <p:cNvPr id="6" name="Рисунок 5" descr="D:\Telfon\29b571d133d41b5ccf052069225e4870.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9973" y="1405898"/>
            <a:ext cx="5321247" cy="4684935"/>
          </a:xfrm>
          <a:prstGeom prst="rect">
            <a:avLst/>
          </a:prstGeom>
          <a:noFill/>
          <a:ln>
            <a:noFill/>
          </a:ln>
        </p:spPr>
      </p:pic>
    </p:spTree>
    <p:extLst>
      <p:ext uri="{BB962C8B-B14F-4D97-AF65-F5344CB8AC3E}">
        <p14:creationId xmlns:p14="http://schemas.microsoft.com/office/powerpoint/2010/main" val="4024122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4226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US" b="1" dirty="0" err="1">
                <a:solidFill>
                  <a:schemeClr val="tx1"/>
                </a:solidFill>
                <a:latin typeface="Times New Roman" panose="02020603050405020304" pitchFamily="18" charset="0"/>
                <a:cs typeface="Times New Roman" panose="02020603050405020304" pitchFamily="18" charset="0"/>
              </a:rPr>
              <a:t>Betaray</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199" y="1152223"/>
            <a:ext cx="5407618" cy="5000604"/>
          </a:xfrm>
          <a:solidFill>
            <a:schemeClr val="accent6">
              <a:lumMod val="60000"/>
              <a:lumOff val="40000"/>
            </a:schemeClr>
          </a:solidFill>
          <a:scene3d>
            <a:camera prst="orthographicFront"/>
            <a:lightRig rig="threePt" dir="t"/>
          </a:scene3d>
          <a:sp3d>
            <a:bevelT/>
          </a:sp3d>
        </p:spPr>
        <p:txBody>
          <a:bodyPr>
            <a:noAutofit/>
          </a:bodyPr>
          <a:lstStyle/>
          <a:p>
            <a:pPr marL="0" indent="0" algn="just">
              <a:lnSpc>
                <a:spcPct val="170000"/>
              </a:lnSpc>
              <a:buNone/>
            </a:pPr>
            <a:r>
              <a:rPr lang="ru-RU" sz="2200" dirty="0" err="1">
                <a:latin typeface="Times New Roman" panose="02020603050405020304" pitchFamily="18" charset="0"/>
                <a:cs typeface="Times New Roman" panose="02020603050405020304" pitchFamily="18" charset="0"/>
              </a:rPr>
              <a:t>Қ</a:t>
            </a:r>
            <a:r>
              <a:rPr lang="ru-RU" sz="2200" dirty="0" err="1" smtClean="0">
                <a:latin typeface="Times New Roman" panose="02020603050405020304" pitchFamily="18" charset="0"/>
                <a:cs typeface="Times New Roman" panose="02020603050405020304" pitchFamily="18" charset="0"/>
              </a:rPr>
              <a:t>уёш</a:t>
            </a:r>
            <a:r>
              <a:rPr lang="ru-RU" sz="2200" dirty="0" smtClean="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батареясининг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яна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бир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янги</a:t>
            </a:r>
            <a:r>
              <a:rPr lang="ru-RU" sz="2200" dirty="0">
                <a:latin typeface="Times New Roman" panose="02020603050405020304" pitchFamily="18" charset="0"/>
                <a:cs typeface="Times New Roman" panose="02020603050405020304" pitchFamily="18" charset="0"/>
              </a:rPr>
              <a:t> тури </a:t>
            </a:r>
            <a:r>
              <a:rPr lang="ru-RU" sz="2200" dirty="0" err="1">
                <a:latin typeface="Times New Roman" panose="02020603050405020304" pitchFamily="18" charset="0"/>
                <a:cs typeface="Times New Roman" panose="02020603050405020304" pitchFamily="18" charset="0"/>
              </a:rPr>
              <a:t>мавжуд</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бу</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эса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арзон</a:t>
            </a:r>
            <a:r>
              <a:rPr lang="ru-RU" sz="2200" dirty="0">
                <a:latin typeface="Times New Roman" panose="02020603050405020304" pitchFamily="18" charset="0"/>
                <a:cs typeface="Times New Roman" panose="02020603050405020304" pitchFamily="18" charset="0"/>
              </a:rPr>
              <a:t> </a:t>
            </a:r>
            <a:r>
              <a:rPr lang="ru-RU" sz="2200" dirty="0" err="1" smtClean="0">
                <a:latin typeface="Times New Roman" panose="02020603050405020304" pitchFamily="18" charset="0"/>
                <a:cs typeface="Times New Roman" panose="02020603050405020304" pitchFamily="18" charset="0"/>
              </a:rPr>
              <a:t>нархларда</a:t>
            </a:r>
            <a:r>
              <a:rPr lang="ru-RU" sz="2200" dirty="0" smtClean="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эмас</a:t>
            </a:r>
            <a:r>
              <a:rPr lang="ru-RU" sz="2200" dirty="0">
                <a:latin typeface="Times New Roman" panose="02020603050405020304" pitchFamily="18" charset="0"/>
                <a:cs typeface="Times New Roman" panose="02020603050405020304" pitchFamily="18" charset="0"/>
              </a:rPr>
              <a:t>, балки </a:t>
            </a:r>
            <a:r>
              <a:rPr lang="ru-RU" sz="2200" dirty="0" err="1">
                <a:latin typeface="Times New Roman" panose="02020603050405020304" pitchFamily="18" charset="0"/>
                <a:cs typeface="Times New Roman" panose="02020603050405020304" pitchFamily="18" charset="0"/>
              </a:rPr>
              <a:t>самарадорликка</a:t>
            </a:r>
            <a:r>
              <a:rPr lang="ru-RU" sz="2200" dirty="0">
                <a:latin typeface="Times New Roman" panose="02020603050405020304" pitchFamily="18" charset="0"/>
                <a:cs typeface="Times New Roman" panose="02020603050405020304" pitchFamily="18" charset="0"/>
              </a:rPr>
              <a:t> </a:t>
            </a:r>
            <a:r>
              <a:rPr lang="ru-RU" sz="2200" dirty="0" err="1" smtClean="0">
                <a:latin typeface="Times New Roman" panose="02020603050405020304" pitchFamily="18" charset="0"/>
                <a:cs typeface="Times New Roman" panose="02020603050405020304" pitchFamily="18" charset="0"/>
              </a:rPr>
              <a:t>қаратилмайди</a:t>
            </a:r>
            <a:r>
              <a:rPr lang="ru-RU" sz="2200" dirty="0">
                <a:latin typeface="Times New Roman" panose="02020603050405020304" pitchFamily="18" charset="0"/>
                <a:cs typeface="Times New Roman" panose="02020603050405020304" pitchFamily="18" charset="0"/>
              </a:rPr>
              <a:t>. </a:t>
            </a:r>
            <a:r>
              <a:rPr lang="en-US" sz="2200" dirty="0" err="1"/>
              <a:t>Betaray</a:t>
            </a:r>
            <a:r>
              <a:rPr lang="ru-RU" sz="2200" dirty="0" smtClean="0">
                <a:latin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бу</a:t>
            </a:r>
            <a:r>
              <a:rPr lang="ru-RU" sz="2200" dirty="0">
                <a:latin typeface="Times New Roman" panose="02020603050405020304" pitchFamily="18" charset="0"/>
                <a:cs typeface="Times New Roman" panose="02020603050405020304" pitchFamily="18" charset="0"/>
              </a:rPr>
              <a:t> </a:t>
            </a:r>
            <a:r>
              <a:rPr lang="ru-RU" sz="2200" dirty="0" err="1" smtClean="0">
                <a:latin typeface="Times New Roman" panose="02020603050405020304" pitchFamily="18" charset="0"/>
                <a:cs typeface="Times New Roman" panose="02020603050405020304" pitchFamily="18" charset="0"/>
              </a:rPr>
              <a:t>иссиқликка</a:t>
            </a:r>
            <a:r>
              <a:rPr lang="ru-RU" sz="2200" dirty="0" smtClean="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чидамли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панеллар</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билан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копланган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махсус</a:t>
            </a:r>
            <a:r>
              <a:rPr lang="ru-RU" sz="2200" dirty="0">
                <a:latin typeface="Times New Roman" panose="02020603050405020304" pitchFamily="18" charset="0"/>
                <a:cs typeface="Times New Roman" panose="02020603050405020304" pitchFamily="18" charset="0"/>
              </a:rPr>
              <a:t> </a:t>
            </a:r>
            <a:r>
              <a:rPr lang="ru-RU" sz="2200" dirty="0" err="1" smtClean="0">
                <a:latin typeface="Times New Roman" panose="02020603050405020304" pitchFamily="18" charset="0"/>
                <a:cs typeface="Times New Roman" panose="02020603050405020304" pitchFamily="18" charset="0"/>
              </a:rPr>
              <a:t>суюқлик</a:t>
            </a:r>
            <a:r>
              <a:rPr lang="ru-RU" sz="2200" dirty="0" smtClean="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билан</a:t>
            </a:r>
            <a:r>
              <a:rPr lang="ru-RU" sz="2200" dirty="0">
                <a:latin typeface="Times New Roman" panose="02020603050405020304" pitchFamily="18" charset="0"/>
                <a:cs typeface="Times New Roman" panose="02020603050405020304" pitchFamily="18" charset="0"/>
              </a:rPr>
              <a:t> </a:t>
            </a:r>
            <a:r>
              <a:rPr lang="ru-RU" sz="2200" dirty="0" err="1" smtClean="0">
                <a:latin typeface="Times New Roman" panose="02020603050405020304" pitchFamily="18" charset="0"/>
                <a:cs typeface="Times New Roman" panose="02020603050405020304" pitchFamily="18" charset="0"/>
              </a:rPr>
              <a:t>тўлдирилган</a:t>
            </a:r>
            <a:r>
              <a:rPr lang="ru-RU" sz="2200" dirty="0" smtClean="0">
                <a:latin typeface="Times New Roman" panose="02020603050405020304" pitchFamily="18" charset="0"/>
                <a:cs typeface="Times New Roman" panose="02020603050405020304" pitchFamily="18" charset="0"/>
              </a:rPr>
              <a:t> шар</a:t>
            </a:r>
            <a:r>
              <a:rPr lang="ru-RU" sz="2200" dirty="0">
                <a:latin typeface="Times New Roman" panose="02020603050405020304" pitchFamily="18" charset="0"/>
                <a:cs typeface="Times New Roman" panose="02020603050405020304" pitchFamily="18" charset="0"/>
              </a:rPr>
              <a:t>. </a:t>
            </a:r>
          </a:p>
          <a:p>
            <a:pPr marL="0" indent="0" algn="just">
              <a:lnSpc>
                <a:spcPct val="170000"/>
              </a:lnSpc>
              <a:buNone/>
            </a:pPr>
            <a:r>
              <a:rPr lang="ru-RU" sz="2200" dirty="0" err="1" smtClean="0">
                <a:latin typeface="Times New Roman" panose="02020603050405020304" pitchFamily="18" charset="0"/>
                <a:cs typeface="Times New Roman" panose="02020603050405020304" pitchFamily="18" charset="0"/>
              </a:rPr>
              <a:t>Қурилма</a:t>
            </a:r>
            <a:r>
              <a:rPr lang="ru-RU" sz="2200" dirty="0" smtClean="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анъанавий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куёш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панелларидан</a:t>
            </a:r>
            <a:r>
              <a:rPr lang="ru-RU" sz="2200" dirty="0">
                <a:latin typeface="Times New Roman" panose="02020603050405020304" pitchFamily="18" charset="0"/>
                <a:cs typeface="Times New Roman" panose="02020603050405020304" pitchFamily="18" charset="0"/>
              </a:rPr>
              <a:t> 4 </a:t>
            </a:r>
            <a:r>
              <a:rPr lang="ru-RU" sz="2200" dirty="0" err="1">
                <a:latin typeface="Times New Roman" panose="02020603050405020304" pitchFamily="18" charset="0"/>
                <a:cs typeface="Times New Roman" panose="02020603050405020304" pitchFamily="18" charset="0"/>
              </a:rPr>
              <a:t>баробар</a:t>
            </a:r>
            <a:r>
              <a:rPr lang="ru-RU" sz="2200" dirty="0">
                <a:latin typeface="Times New Roman" panose="02020603050405020304" pitchFamily="18" charset="0"/>
                <a:cs typeface="Times New Roman" panose="02020603050405020304" pitchFamily="18" charset="0"/>
              </a:rPr>
              <a:t> </a:t>
            </a:r>
            <a:r>
              <a:rPr lang="ru-RU" sz="2200" dirty="0" err="1" smtClean="0">
                <a:latin typeface="Times New Roman" panose="02020603050405020304" pitchFamily="18" charset="0"/>
                <a:cs typeface="Times New Roman" panose="02020603050405020304" pitchFamily="18" charset="0"/>
              </a:rPr>
              <a:t>кўпроқ</a:t>
            </a:r>
            <a:r>
              <a:rPr lang="ru-RU" sz="2200" dirty="0" smtClean="0">
                <a:latin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rPr>
              <a:t>энергия </a:t>
            </a:r>
            <a:r>
              <a:rPr lang="ru-RU" sz="2200" dirty="0" err="1">
                <a:latin typeface="Times New Roman" panose="02020603050405020304" pitchFamily="18" charset="0"/>
                <a:cs typeface="Times New Roman" panose="02020603050405020304" pitchFamily="18" charset="0"/>
              </a:rPr>
              <a:t>ишлаб</a:t>
            </a:r>
            <a:r>
              <a:rPr lang="ru-RU" sz="2200" dirty="0">
                <a:latin typeface="Times New Roman" panose="02020603050405020304" pitchFamily="18" charset="0"/>
                <a:cs typeface="Times New Roman" panose="02020603050405020304" pitchFamily="18" charset="0"/>
              </a:rPr>
              <a:t> </a:t>
            </a:r>
            <a:r>
              <a:rPr lang="ru-RU" sz="2200" dirty="0" err="1" smtClean="0">
                <a:latin typeface="Times New Roman" panose="02020603050405020304" pitchFamily="18" charset="0"/>
                <a:cs typeface="Times New Roman" panose="02020603050405020304" pitchFamily="18" charset="0"/>
              </a:rPr>
              <a:t>чиқаради</a:t>
            </a:r>
            <a:r>
              <a:rPr lang="ru-RU" sz="2200" dirty="0">
                <a:latin typeface="Times New Roman" panose="02020603050405020304" pitchFamily="18" charset="0"/>
                <a:cs typeface="Times New Roman" panose="02020603050405020304" pitchFamily="18" charset="0"/>
              </a:rPr>
              <a:t>.</a:t>
            </a:r>
          </a:p>
        </p:txBody>
      </p:sp>
      <p:pic>
        <p:nvPicPr>
          <p:cNvPr id="6" name="Рисунок 5" descr="D:\Telfon\674b90515c6238a905a6b90b995e4188.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32746" y="1414057"/>
            <a:ext cx="4628989" cy="4537292"/>
          </a:xfrm>
          <a:prstGeom prst="rect">
            <a:avLst/>
          </a:prstGeom>
          <a:noFill/>
          <a:ln>
            <a:noFill/>
          </a:ln>
        </p:spPr>
      </p:pic>
    </p:spTree>
    <p:extLst>
      <p:ext uri="{BB962C8B-B14F-4D97-AF65-F5344CB8AC3E}">
        <p14:creationId xmlns:p14="http://schemas.microsoft.com/office/powerpoint/2010/main" val="21251998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0675" y="210142"/>
            <a:ext cx="10515600" cy="673261"/>
          </a:xfr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ru-RU" b="1" dirty="0">
                <a:solidFill>
                  <a:schemeClr val="tx1"/>
                </a:solidFill>
                <a:latin typeface="Times New Roman" panose="02020603050405020304" pitchFamily="18" charset="0"/>
                <a:cs typeface="Times New Roman" panose="02020603050405020304" pitchFamily="18" charset="0"/>
              </a:rPr>
              <a:t>Надувная турбина</a:t>
            </a:r>
          </a:p>
        </p:txBody>
      </p:sp>
      <p:sp>
        <p:nvSpPr>
          <p:cNvPr id="3" name="Объект 2"/>
          <p:cNvSpPr>
            <a:spLocks noGrp="1"/>
          </p:cNvSpPr>
          <p:nvPr>
            <p:ph idx="1"/>
          </p:nvPr>
        </p:nvSpPr>
        <p:spPr>
          <a:xfrm>
            <a:off x="838200" y="1108130"/>
            <a:ext cx="10940512" cy="2309247"/>
          </a:xfr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marL="0" indent="0" algn="just">
              <a:lnSpc>
                <a:spcPct val="170000"/>
              </a:lnSpc>
              <a:buNone/>
            </a:pPr>
            <a:r>
              <a:rPr lang="ru-RU" sz="2000" b="1" dirty="0">
                <a:latin typeface="Times New Roman" panose="02020603050405020304" pitchFamily="18" charset="0"/>
                <a:cs typeface="Times New Roman" panose="02020603050405020304" pitchFamily="18" charset="0"/>
              </a:rPr>
              <a:t>Надувная турбина </a:t>
            </a:r>
            <a:r>
              <a:rPr lang="ru-RU" sz="2000" dirty="0" err="1" smtClean="0">
                <a:latin typeface="Times New Roman" panose="02020603050405020304" pitchFamily="18" charset="0"/>
                <a:cs typeface="Times New Roman" panose="02020603050405020304" pitchFamily="18" charset="0"/>
              </a:rPr>
              <a:t>асосан</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шамол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электр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стантсияларининг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кейинги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ривожланиш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даражасидир</a:t>
            </a:r>
            <a:r>
              <a:rPr lang="ru-RU" sz="2000" dirty="0">
                <a:latin typeface="Times New Roman" panose="02020603050405020304" pitchFamily="18" charset="0"/>
                <a:cs typeface="Times New Roman" panose="02020603050405020304" pitchFamily="18" charset="0"/>
              </a:rPr>
              <a:t>. Гелий </a:t>
            </a:r>
            <a:r>
              <a:rPr lang="ru-RU" sz="2000" dirty="0" err="1">
                <a:latin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тўлдирилган</a:t>
            </a:r>
            <a:r>
              <a:rPr lang="ru-RU" sz="2000" dirty="0" smtClean="0">
                <a:latin typeface="Times New Roman" panose="02020603050405020304" pitchFamily="18" charset="0"/>
                <a:cs typeface="Times New Roman" panose="02020603050405020304" pitchFamily="18" charset="0"/>
              </a:rPr>
              <a:t> турбина 600 </a:t>
            </a:r>
            <a:r>
              <a:rPr lang="ru-RU" sz="2000" dirty="0">
                <a:latin typeface="Times New Roman" panose="02020603050405020304" pitchFamily="18" charset="0"/>
                <a:cs typeface="Times New Roman" panose="02020603050405020304" pitchFamily="18" charset="0"/>
              </a:rPr>
              <a:t>метр </a:t>
            </a:r>
            <a:r>
              <a:rPr lang="ru-RU" sz="2000" dirty="0" err="1">
                <a:latin typeface="Times New Roman" panose="02020603050405020304" pitchFamily="18" charset="0"/>
                <a:cs typeface="Times New Roman" panose="02020603050405020304" pitchFamily="18" charset="0"/>
              </a:rPr>
              <a:t>баландликда</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кўтарилади</a:t>
            </a:r>
            <a:r>
              <a:rPr lang="ru-RU" sz="2000" dirty="0">
                <a:latin typeface="Times New Roman" panose="02020603050405020304" pitchFamily="18" charset="0"/>
                <a:cs typeface="Times New Roman" panose="02020603050405020304" pitchFamily="18" charset="0"/>
              </a:rPr>
              <a:t>, у </a:t>
            </a:r>
            <a:r>
              <a:rPr lang="ru-RU" sz="2000" dirty="0" err="1" smtClean="0">
                <a:latin typeface="Times New Roman" panose="02020603050405020304" pitchFamily="18" charset="0"/>
                <a:cs typeface="Times New Roman" panose="02020603050405020304" pitchFamily="18" charset="0"/>
              </a:rPr>
              <a:t>эрдаги</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шамол</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доимий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равишда</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катта</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куч </a:t>
            </a:r>
            <a:r>
              <a:rPr lang="ru-RU" sz="2000" dirty="0" err="1">
                <a:latin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урилади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Энергияни</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қайтариш</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билан</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бир</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қаторда</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қурилма</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кандай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ёмон</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об-</a:t>
            </a:r>
            <a:r>
              <a:rPr lang="ru-RU" sz="2000" dirty="0" err="1" smtClean="0">
                <a:latin typeface="Times New Roman" panose="02020603050405020304" pitchFamily="18" charset="0"/>
                <a:cs typeface="Times New Roman" panose="02020603050405020304" pitchFamily="18" charset="0"/>
              </a:rPr>
              <a:t>хавога</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жуда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чидамли</a:t>
            </a:r>
            <a:r>
              <a:rPr lang="ru-RU" sz="2000" dirty="0">
                <a:latin typeface="Times New Roman" panose="02020603050405020304" pitchFamily="18" charset="0"/>
                <a:cs typeface="Times New Roman" panose="02020603050405020304" pitchFamily="18" charset="0"/>
              </a:rPr>
              <a:t>.</a:t>
            </a:r>
          </a:p>
        </p:txBody>
      </p:sp>
      <p:pic>
        <p:nvPicPr>
          <p:cNvPr id="6" name="Рисунок 5" descr="D:\Telfon\d6de5ce481b9da71683d542e84b1f213.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07045" y="3417377"/>
            <a:ext cx="5377910" cy="3440623"/>
          </a:xfrm>
          <a:prstGeom prst="rect">
            <a:avLst/>
          </a:prstGeom>
          <a:noFill/>
          <a:ln>
            <a:noFill/>
          </a:ln>
        </p:spPr>
      </p:pic>
    </p:spTree>
    <p:extLst>
      <p:ext uri="{BB962C8B-B14F-4D97-AF65-F5344CB8AC3E}">
        <p14:creationId xmlns:p14="http://schemas.microsoft.com/office/powerpoint/2010/main" val="429034829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162</TotalTime>
  <Words>619</Words>
  <Application>Microsoft Office PowerPoint</Application>
  <PresentationFormat>Широкоэкранный</PresentationFormat>
  <Paragraphs>65</Paragraphs>
  <Slides>20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20</vt:i4>
      </vt:variant>
    </vt:vector>
  </HeadingPairs>
  <TitlesOfParts>
    <vt:vector size="25" baseType="lpstr">
      <vt:lpstr>Arial</vt:lpstr>
      <vt:lpstr>Calibri</vt:lpstr>
      <vt:lpstr>Calibri Light</vt:lpstr>
      <vt:lpstr>Times New Roman</vt:lpstr>
      <vt:lpstr>Тема Office</vt:lpstr>
      <vt:lpstr>Ўзгарувчан ток машиналари. Электр энергиясини тежаш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Замонавий муқобил энергия манбалари</vt:lpstr>
      <vt:lpstr>Тўлқин  генератори</vt:lpstr>
      <vt:lpstr>Вируслар</vt:lpstr>
      <vt:lpstr>Геотермал</vt:lpstr>
      <vt:lpstr>Betaray</vt:lpstr>
      <vt:lpstr>Надувная турбина</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20</cp:revision>
  <dcterms:created xsi:type="dcterms:W3CDTF">2018-11-27T05:08:45Z</dcterms:created>
  <dcterms:modified xsi:type="dcterms:W3CDTF">2019-10-12T11:16:51Z</dcterms:modified>
</cp:coreProperties>
</file>