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9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77" r:id="rId14"/>
    <p:sldId id="278" r:id="rId15"/>
    <p:sldId id="265" r:id="rId16"/>
    <p:sldId id="268" r:id="rId17"/>
    <p:sldId id="273" r:id="rId18"/>
    <p:sldId id="274" r:id="rId19"/>
    <p:sldId id="275" r:id="rId20"/>
    <p:sldId id="269" r:id="rId21"/>
    <p:sldId id="291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76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761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998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821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996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076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09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146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754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596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216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1C3CD-70B0-400F-80C4-20A6956B471B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44CB9-D4F6-40E6-8848-0B0794204A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36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hyperlink" Target="http://commons.wikimedia.org/wiki/File:TMW_50904_Schnittmodell_eines_Gleichstrommotors.jpg?uselan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hyperlink" Target="http://commons.wikimedia.org/wiki/File:Silniki_by_Zureks.jpg?usel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5" Type="http://schemas.openxmlformats.org/officeDocument/2006/relationships/image" Target="../media/image3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5" Type="http://schemas.openxmlformats.org/officeDocument/2006/relationships/image" Target="../media/image3.png"/><Relationship Id="rId4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emf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5" Type="http://schemas.openxmlformats.org/officeDocument/2006/relationships/image" Target="../media/image3.png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5" Type="http://schemas.openxmlformats.org/officeDocument/2006/relationships/image" Target="../media/image3.pn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6" Type="http://schemas.openxmlformats.org/officeDocument/2006/relationships/image" Target="../media/image3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5" Type="http://schemas.openxmlformats.org/officeDocument/2006/relationships/image" Target="../media/image3.pn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5" Type="http://schemas.openxmlformats.org/officeDocument/2006/relationships/image" Target="../media/image3.pn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5" Type="http://schemas.openxmlformats.org/officeDocument/2006/relationships/image" Target="../media/image3.pn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ma"/><Relationship Id="rId1" Type="http://schemas.microsoft.com/office/2007/relationships/media" Target="../media/media20.wma"/><Relationship Id="rId5" Type="http://schemas.openxmlformats.org/officeDocument/2006/relationships/image" Target="../media/image3.pn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ma"/><Relationship Id="rId1" Type="http://schemas.microsoft.com/office/2007/relationships/media" Target="../media/media21.wm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55645" y="1275529"/>
            <a:ext cx="10774018" cy="1590260"/>
          </a:xfrm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машиналари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Электр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нергиясини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тежаш</a:t>
            </a:r>
            <a:endParaRPr lang="ru-RU" b="1" dirty="0" smtClean="0">
              <a:solidFill>
                <a:schemeClr val="tx1"/>
              </a:solidFill>
            </a:endParaRPr>
          </a:p>
        </p:txBody>
      </p:sp>
      <p:pic>
        <p:nvPicPr>
          <p:cNvPr id="2051" name="Рисунок 6" descr="http://upload.wikimedia.org/wikipedia/commons/thumb/2/2f/TMW_50904_Schnittmodell_eines_Gleichstrommotors.jpg/300px-TMW_50904_Schnittmodell_eines_Gleichstrommotors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089" y="3721584"/>
            <a:ext cx="3121435" cy="2587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Рисунок 48" descr="http://go1.imgsmail.ru/imgpreview?key=http%3A//www.eprussia.ru/epr/167/images/12611_left.jpg&amp;mb=imgdb_preview_35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328" y="3721585"/>
            <a:ext cx="3168444" cy="2587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981413" y="419733"/>
            <a:ext cx="2438400" cy="461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Presentation-</a:t>
            </a:r>
            <a:r>
              <a:rPr lang="uz-Cyrl-UZ" sz="2400" b="1" dirty="0">
                <a:solidFill>
                  <a:srgbClr val="C00000"/>
                </a:solidFill>
              </a:rPr>
              <a:t>7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054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59"/>
    </mc:Choice>
    <mc:Fallback>
      <p:transition spd="slow" advTm="8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311966" y="771940"/>
            <a:ext cx="9859617" cy="224676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РЕЖА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машиналари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синхрон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вигателининг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тузилиши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.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Роторнинг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сирпаниши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тезлиги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Муқобил энергия манбалари. </a:t>
            </a:r>
            <a:endParaRPr lang="ru-RU" sz="1600" dirty="0"/>
          </a:p>
        </p:txBody>
      </p:sp>
      <p:pic>
        <p:nvPicPr>
          <p:cNvPr id="3078" name="Рисунок 8" descr="http://upload.wikimedia.org/wikipedia/commons/thumb/3/3a/Silniki_by_Zureks.jpg/300px-Silniki_by_Zureks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785" y="3646406"/>
            <a:ext cx="3962400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57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17"/>
    </mc:Choice>
    <mc:Fallback>
      <p:transition spd="slow" advTm="228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-84134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/>
          </a:p>
        </p:txBody>
      </p:sp>
      <p:pic>
        <p:nvPicPr>
          <p:cNvPr id="4101" name="Picture 5" descr="DSC_246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533400"/>
            <a:ext cx="4419600" cy="2811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DSC_246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601131"/>
            <a:ext cx="4038600" cy="27066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296635" y="149079"/>
            <a:ext cx="9645112" cy="43088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двигателнинг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тузилиши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қисмдан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1828800" y="716757"/>
            <a:ext cx="8763000" cy="6096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/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1981200" y="838201"/>
            <a:ext cx="8382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/>
              <a:t>                           Статор                                                             ротор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2206486" y="3531131"/>
            <a:ext cx="3810000" cy="132873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/>
              <a:t>      </a:t>
            </a:r>
            <a:r>
              <a:rPr lang="ru-RU" sz="1800" dirty="0" err="1"/>
              <a:t>Статорнинг</a:t>
            </a:r>
            <a:r>
              <a:rPr lang="ru-RU" sz="1800" dirty="0"/>
              <a:t> </a:t>
            </a:r>
            <a:r>
              <a:rPr lang="ru-RU" sz="1800" dirty="0" err="1"/>
              <a:t>қисмлари</a:t>
            </a:r>
            <a:endParaRPr lang="ru-RU" sz="18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/>
              <a:t>1- станина, 2- статор </a:t>
            </a:r>
            <a:r>
              <a:rPr lang="ru-RU" sz="1800" dirty="0" err="1"/>
              <a:t>чулғами</a:t>
            </a:r>
            <a:r>
              <a:rPr lang="ru-RU" sz="1800" dirty="0"/>
              <a:t>,     3- контакт </a:t>
            </a:r>
            <a:r>
              <a:rPr lang="ru-RU" sz="1800" dirty="0" err="1"/>
              <a:t>қутиси</a:t>
            </a:r>
            <a:r>
              <a:rPr lang="ru-RU" sz="1800" dirty="0"/>
              <a:t>, 4- </a:t>
            </a:r>
            <a:r>
              <a:rPr lang="ru-RU" sz="1800" dirty="0" err="1"/>
              <a:t>совитиш</a:t>
            </a:r>
            <a:r>
              <a:rPr lang="ru-RU" sz="1800" dirty="0"/>
              <a:t> </a:t>
            </a:r>
            <a:r>
              <a:rPr lang="ru-RU" sz="1800" dirty="0" err="1"/>
              <a:t>парраги</a:t>
            </a:r>
            <a:endParaRPr lang="ru-RU" sz="1800" dirty="0"/>
          </a:p>
        </p:txBody>
      </p:sp>
      <p:sp>
        <p:nvSpPr>
          <p:cNvPr id="4107" name="Text Box 12"/>
          <p:cNvSpPr txBox="1">
            <a:spLocks noChangeArrowheads="1"/>
          </p:cNvSpPr>
          <p:nvPr/>
        </p:nvSpPr>
        <p:spPr bwMode="auto">
          <a:xfrm>
            <a:off x="6477000" y="3581400"/>
            <a:ext cx="3962400" cy="105410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/>
              <a:t>             </a:t>
            </a:r>
            <a:r>
              <a:rPr lang="ru-RU" sz="1800" dirty="0" err="1"/>
              <a:t>Роторнинг</a:t>
            </a:r>
            <a:r>
              <a:rPr lang="ru-RU" sz="1800" dirty="0"/>
              <a:t> </a:t>
            </a:r>
            <a:r>
              <a:rPr lang="ru-RU" sz="1800" dirty="0" err="1"/>
              <a:t>қисмлари</a:t>
            </a:r>
            <a:endParaRPr lang="ru-RU" sz="18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/>
              <a:t>1- контакт </a:t>
            </a:r>
            <a:r>
              <a:rPr lang="ru-RU" sz="1800" dirty="0" err="1"/>
              <a:t>халқалари</a:t>
            </a:r>
            <a:r>
              <a:rPr lang="ru-RU" sz="1800" dirty="0"/>
              <a:t>, 2- ротор </a:t>
            </a:r>
            <a:r>
              <a:rPr lang="ru-RU" sz="1800" dirty="0" err="1"/>
              <a:t>чулғами</a:t>
            </a:r>
            <a:r>
              <a:rPr lang="ru-RU" sz="1800" dirty="0"/>
              <a:t>, 3 – ротор </a:t>
            </a:r>
            <a:r>
              <a:rPr lang="ru-RU" sz="1800" dirty="0" err="1"/>
              <a:t>ўзаги</a:t>
            </a:r>
            <a:r>
              <a:rPr lang="ru-RU" sz="1800" dirty="0"/>
              <a:t>.</a:t>
            </a:r>
          </a:p>
        </p:txBody>
      </p:sp>
      <p:sp>
        <p:nvSpPr>
          <p:cNvPr id="4108" name="Text Box 13"/>
          <p:cNvSpPr txBox="1">
            <a:spLocks noChangeArrowheads="1"/>
          </p:cNvSpPr>
          <p:nvPr/>
        </p:nvSpPr>
        <p:spPr bwMode="auto">
          <a:xfrm>
            <a:off x="212035" y="5165194"/>
            <a:ext cx="5907156" cy="923330"/>
          </a:xfrm>
          <a:prstGeom prst="rect">
            <a:avLst/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Статорнинг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синусоидал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токдан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айланувчи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магнит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9" name="Text Box 14"/>
          <p:cNvSpPr txBox="1">
            <a:spLocks noChangeArrowheads="1"/>
          </p:cNvSpPr>
          <p:nvPr/>
        </p:nvSpPr>
        <p:spPr bwMode="auto">
          <a:xfrm>
            <a:off x="6745356" y="5172169"/>
            <a:ext cx="5271811" cy="923330"/>
          </a:xfrm>
          <a:prstGeom prst="rect">
            <a:avLst/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Роторнинг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вазифаси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статорнинг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айланувчи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магнит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майдонига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илашиб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харакат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78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075"/>
    </mc:Choice>
    <mc:Fallback>
      <p:transition spd="slow" advTm="66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Рисунок 42" descr="http://go2.imgsmail.ru/imgpreview?key=http%3A//belstanko.ru/wp-content/uploads/2013/07/113.jpg&amp;mb=imgdb_preview_79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49" y="3404503"/>
            <a:ext cx="388620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48" descr="http://go1.imgsmail.ru/imgpreview?key=http%3A//www.eprussia.ru/epr/167/images/12611_left.jpg&amp;mb=imgdb_preview_35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88" y="3469590"/>
            <a:ext cx="4038600" cy="329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3625849" y="383540"/>
            <a:ext cx="5060950" cy="4603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двигателнинг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546387" y="1111568"/>
            <a:ext cx="11219875" cy="229293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Статор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чулғамларидаги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магнит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ротор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кесиб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ўтганда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роторда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индукцион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индукцион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магнит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магнит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илашиб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роторни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айланишга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ротор магнит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олмайди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хамиша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39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754"/>
    </mc:Choice>
    <mc:Fallback>
      <p:transition spd="slow" advTm="38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667000" y="1143001"/>
            <a:ext cx="5791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uz-Latn-UZ" sz="1800"/>
          </a:p>
        </p:txBody>
      </p:sp>
      <p:pic>
        <p:nvPicPr>
          <p:cNvPr id="6150" name="Picture 7" descr="DSC_245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079" y="3902640"/>
            <a:ext cx="4424985" cy="284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Text Box 10"/>
          <p:cNvSpPr txBox="1">
            <a:spLocks noChangeArrowheads="1"/>
          </p:cNvSpPr>
          <p:nvPr/>
        </p:nvSpPr>
        <p:spPr bwMode="auto">
          <a:xfrm>
            <a:off x="919409" y="220326"/>
            <a:ext cx="8571667" cy="461665"/>
          </a:xfrm>
          <a:prstGeom prst="rect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айланувчи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магнит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2" name="Text Box 14"/>
          <p:cNvSpPr txBox="1">
            <a:spLocks noChangeArrowheads="1"/>
          </p:cNvSpPr>
          <p:nvPr/>
        </p:nvSpPr>
        <p:spPr bwMode="auto">
          <a:xfrm>
            <a:off x="919409" y="1326357"/>
            <a:ext cx="5406324" cy="3323987"/>
          </a:xfrm>
          <a:prstGeom prst="rect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магнит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120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бурчак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жойлаштирилади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фазадан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магнит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майдонларининг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йиғиндиси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ўзгармас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3" name="Рисунок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929" y="685799"/>
            <a:ext cx="5363666" cy="5203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83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127"/>
    </mc:Choice>
    <mc:Fallback>
      <p:transition spd="slow" advTm="581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6" descr="DSC_24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184" y="2349928"/>
            <a:ext cx="5753100" cy="4045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780591" y="947813"/>
            <a:ext cx="10879809" cy="1446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eaLnBrk="1" hangingPunct="1">
              <a:spcBef>
                <a:spcPct val="50000"/>
              </a:spcBef>
              <a:defRPr/>
            </a:pPr>
            <a:r>
              <a:rPr lang="ru-RU" sz="2200" dirty="0"/>
              <a:t>	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Йиғинди магнит майдоннинг айланиш тезлиги жуфт қутблар сони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токнинг частотасига боғлиқ бўлади. Асинхрон двигателда роторнинг айланиши хар доим магнит майдондан орқада қолади. Ротор ва магнит майдон айланишларининг фарқи асинхрон двигателнинг 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сирпаниши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деб айтилади. </a:t>
            </a:r>
          </a:p>
        </p:txBody>
      </p:sp>
      <p:sp>
        <p:nvSpPr>
          <p:cNvPr id="7176" name="Text Box 11"/>
          <p:cNvSpPr txBox="1">
            <a:spLocks noChangeArrowheads="1"/>
          </p:cNvSpPr>
          <p:nvPr/>
        </p:nvSpPr>
        <p:spPr bwMode="auto">
          <a:xfrm>
            <a:off x="6362700" y="4751304"/>
            <a:ext cx="1752600" cy="366713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 err="1"/>
              <a:t>Сирпаниш</a:t>
            </a:r>
            <a:endParaRPr lang="ru-RU" sz="1800" dirty="0"/>
          </a:p>
        </p:txBody>
      </p:sp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6220496" y="3824021"/>
            <a:ext cx="2667000" cy="64135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/>
              <a:t>Магнит </a:t>
            </a:r>
            <a:r>
              <a:rPr lang="ru-RU" sz="1800" dirty="0" err="1"/>
              <a:t>майдоннинг</a:t>
            </a:r>
            <a:r>
              <a:rPr lang="ru-RU" sz="1800" dirty="0"/>
              <a:t> </a:t>
            </a:r>
            <a:r>
              <a:rPr lang="ru-RU" sz="1800" dirty="0" err="1"/>
              <a:t>айланиш</a:t>
            </a:r>
            <a:r>
              <a:rPr lang="ru-RU" sz="1800" dirty="0"/>
              <a:t> </a:t>
            </a:r>
            <a:r>
              <a:rPr lang="ru-RU" sz="1800" dirty="0" err="1"/>
              <a:t>тезлиги</a:t>
            </a:r>
            <a:endParaRPr lang="ru-RU" sz="1800" dirty="0"/>
          </a:p>
        </p:txBody>
      </p:sp>
      <p:sp>
        <p:nvSpPr>
          <p:cNvPr id="7178" name="Text Box 13"/>
          <p:cNvSpPr txBox="1">
            <a:spLocks noChangeArrowheads="1"/>
          </p:cNvSpPr>
          <p:nvPr/>
        </p:nvSpPr>
        <p:spPr bwMode="auto">
          <a:xfrm>
            <a:off x="6454373" y="5427298"/>
            <a:ext cx="3505200" cy="36988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 err="1"/>
              <a:t>Роторнинг</a:t>
            </a:r>
            <a:r>
              <a:rPr lang="ru-RU" sz="1800" dirty="0"/>
              <a:t> </a:t>
            </a:r>
            <a:r>
              <a:rPr lang="ru-RU" sz="1800" dirty="0" err="1"/>
              <a:t>айланиш</a:t>
            </a:r>
            <a:r>
              <a:rPr lang="ru-RU" sz="1800" dirty="0"/>
              <a:t> </a:t>
            </a:r>
            <a:r>
              <a:rPr lang="ru-RU" sz="1800" dirty="0" err="1"/>
              <a:t>тезлиги</a:t>
            </a:r>
            <a:r>
              <a:rPr lang="ru-RU" sz="1800" dirty="0"/>
              <a:t> </a:t>
            </a:r>
          </a:p>
        </p:txBody>
      </p:sp>
      <p:sp>
        <p:nvSpPr>
          <p:cNvPr id="6155" name="Text Box 14"/>
          <p:cNvSpPr txBox="1">
            <a:spLocks noChangeArrowheads="1"/>
          </p:cNvSpPr>
          <p:nvPr/>
        </p:nvSpPr>
        <p:spPr bwMode="auto">
          <a:xfrm>
            <a:off x="4038600" y="152401"/>
            <a:ext cx="4648200" cy="46196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сирпаниш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80" name="TextBox 14"/>
          <p:cNvSpPr txBox="1">
            <a:spLocks noChangeArrowheads="1"/>
          </p:cNvSpPr>
          <p:nvPr/>
        </p:nvSpPr>
        <p:spPr bwMode="auto">
          <a:xfrm>
            <a:off x="2245775" y="2562753"/>
            <a:ext cx="2667000" cy="923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sz="1800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5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744"/>
    </mc:Choice>
    <mc:Fallback>
      <p:transition spd="slow" advTm="75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962400" y="228601"/>
            <a:ext cx="4267200" cy="366713"/>
          </a:xfrm>
          <a:prstGeom prst="rect">
            <a:avLst/>
          </a:prstGeom>
          <a:solidFill>
            <a:schemeClr val="accent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b="1" dirty="0" err="1"/>
              <a:t>Асинхрон</a:t>
            </a:r>
            <a:r>
              <a:rPr lang="ru-RU" sz="1800" b="1" dirty="0"/>
              <a:t> </a:t>
            </a:r>
            <a:r>
              <a:rPr lang="ru-RU" sz="1800" b="1" dirty="0" err="1"/>
              <a:t>двигателнинг</a:t>
            </a:r>
            <a:r>
              <a:rPr lang="ru-RU" sz="1800" b="1" dirty="0"/>
              <a:t> </a:t>
            </a:r>
            <a:r>
              <a:rPr lang="ru-RU" sz="1800" b="1" dirty="0" err="1"/>
              <a:t>турлари</a:t>
            </a:r>
            <a:endParaRPr lang="ru-RU" sz="1800" b="1" dirty="0"/>
          </a:p>
        </p:txBody>
      </p:sp>
      <p:pic>
        <p:nvPicPr>
          <p:cNvPr id="8198" name="Рисунок 51" descr="http://go4.imgsmail.ru/imgpreview?key=http%3A//electricalschool.info/uploads/posts/2009-10/1255080482_2.gif&amp;mb=imgdb_preview_10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730374"/>
            <a:ext cx="2689158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8" descr="DSC_246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935164"/>
            <a:ext cx="4495800" cy="3013106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 Box 11"/>
          <p:cNvSpPr txBox="1">
            <a:spLocks noChangeArrowheads="1"/>
          </p:cNvSpPr>
          <p:nvPr/>
        </p:nvSpPr>
        <p:spPr bwMode="auto">
          <a:xfrm>
            <a:off x="1146875" y="914400"/>
            <a:ext cx="3653725" cy="6413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sz="1800" dirty="0" err="1"/>
              <a:t>Қисқа</a:t>
            </a:r>
            <a:r>
              <a:rPr lang="ru-RU" sz="1800" dirty="0"/>
              <a:t> </a:t>
            </a:r>
            <a:r>
              <a:rPr lang="ru-RU" sz="1800" dirty="0" err="1"/>
              <a:t>туташган</a:t>
            </a:r>
            <a:r>
              <a:rPr lang="ru-RU" sz="1800" dirty="0"/>
              <a:t> </a:t>
            </a:r>
            <a:r>
              <a:rPr lang="ru-RU" sz="1800" dirty="0" err="1"/>
              <a:t>роторли</a:t>
            </a:r>
            <a:r>
              <a:rPr lang="ru-RU" sz="1800" dirty="0"/>
              <a:t> </a:t>
            </a:r>
            <a:r>
              <a:rPr lang="ru-RU" sz="1800" dirty="0" err="1"/>
              <a:t>двигател</a:t>
            </a:r>
            <a:endParaRPr lang="ru-RU" sz="1800" dirty="0"/>
          </a:p>
        </p:txBody>
      </p:sp>
      <p:sp>
        <p:nvSpPr>
          <p:cNvPr id="8201" name="Rectangle 13"/>
          <p:cNvSpPr>
            <a:spLocks noChangeArrowheads="1"/>
          </p:cNvSpPr>
          <p:nvPr/>
        </p:nvSpPr>
        <p:spPr bwMode="auto">
          <a:xfrm>
            <a:off x="6375042" y="1935164"/>
            <a:ext cx="3026535" cy="62773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/>
          </a:p>
        </p:txBody>
      </p:sp>
      <p:sp>
        <p:nvSpPr>
          <p:cNvPr id="8202" name="Text Box 14"/>
          <p:cNvSpPr txBox="1">
            <a:spLocks noChangeArrowheads="1"/>
          </p:cNvSpPr>
          <p:nvPr/>
        </p:nvSpPr>
        <p:spPr bwMode="auto">
          <a:xfrm>
            <a:off x="5715000" y="1219201"/>
            <a:ext cx="3962400" cy="36671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800" dirty="0"/>
              <a:t>          Фаза </a:t>
            </a:r>
            <a:r>
              <a:rPr lang="ru-RU" sz="1800" dirty="0" err="1"/>
              <a:t>роторли</a:t>
            </a:r>
            <a:r>
              <a:rPr lang="ru-RU" sz="1800" dirty="0"/>
              <a:t> </a:t>
            </a:r>
            <a:r>
              <a:rPr lang="ru-RU" sz="1800" dirty="0" err="1"/>
              <a:t>двигател</a:t>
            </a:r>
            <a:endParaRPr lang="ru-RU" sz="1800" dirty="0"/>
          </a:p>
        </p:txBody>
      </p:sp>
      <p:sp>
        <p:nvSpPr>
          <p:cNvPr id="8203" name="Text Box 15"/>
          <p:cNvSpPr txBox="1">
            <a:spLocks noChangeArrowheads="1"/>
          </p:cNvSpPr>
          <p:nvPr/>
        </p:nvSpPr>
        <p:spPr bwMode="auto">
          <a:xfrm>
            <a:off x="966787" y="4876800"/>
            <a:ext cx="4070162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sz="1800" dirty="0"/>
              <a:t>Ротор </a:t>
            </a:r>
            <a:r>
              <a:rPr lang="ru-RU" sz="1800" dirty="0" err="1"/>
              <a:t>чулғами</a:t>
            </a:r>
            <a:r>
              <a:rPr lang="ru-RU" sz="1800" dirty="0"/>
              <a:t> </a:t>
            </a:r>
            <a:r>
              <a:rPr lang="ru-RU" sz="1800" dirty="0" err="1"/>
              <a:t>қисқа</a:t>
            </a:r>
            <a:r>
              <a:rPr lang="ru-RU" sz="1800" dirty="0"/>
              <a:t> </a:t>
            </a:r>
            <a:r>
              <a:rPr lang="ru-RU" sz="1800" dirty="0" err="1"/>
              <a:t>туташган</a:t>
            </a:r>
            <a:r>
              <a:rPr lang="ru-RU" sz="1800" dirty="0"/>
              <a:t> </a:t>
            </a:r>
            <a:r>
              <a:rPr lang="ru-RU" sz="1800" dirty="0" err="1"/>
              <a:t>бўлади</a:t>
            </a:r>
            <a:r>
              <a:rPr lang="ru-RU" sz="1800" dirty="0"/>
              <a:t>, у </a:t>
            </a:r>
            <a:r>
              <a:rPr lang="ru-RU" sz="1800" dirty="0" err="1"/>
              <a:t>ингичка</a:t>
            </a:r>
            <a:r>
              <a:rPr lang="ru-RU" sz="1800" dirty="0"/>
              <a:t> </a:t>
            </a:r>
            <a:r>
              <a:rPr lang="ru-RU" sz="1800" dirty="0" err="1"/>
              <a:t>стержен</a:t>
            </a:r>
            <a:r>
              <a:rPr lang="ru-RU" sz="1800" dirty="0"/>
              <a:t> </a:t>
            </a:r>
            <a:r>
              <a:rPr lang="ru-RU" sz="1800" dirty="0" err="1"/>
              <a:t>симлар</a:t>
            </a:r>
            <a:r>
              <a:rPr lang="ru-RU" sz="1800" dirty="0"/>
              <a:t> </a:t>
            </a:r>
            <a:r>
              <a:rPr lang="ru-RU" sz="1800" dirty="0" err="1"/>
              <a:t>кўринишида</a:t>
            </a:r>
            <a:r>
              <a:rPr lang="ru-RU" sz="1800" dirty="0"/>
              <a:t> </a:t>
            </a:r>
            <a:r>
              <a:rPr lang="ru-RU" sz="1800" dirty="0" err="1"/>
              <a:t>бўлади</a:t>
            </a:r>
            <a:r>
              <a:rPr lang="ru-RU" sz="1800" dirty="0"/>
              <a:t>. </a:t>
            </a:r>
            <a:r>
              <a:rPr lang="ru-RU" sz="1800" dirty="0" err="1"/>
              <a:t>Бундай</a:t>
            </a:r>
            <a:r>
              <a:rPr lang="ru-RU" sz="1800" dirty="0"/>
              <a:t> </a:t>
            </a:r>
            <a:r>
              <a:rPr lang="ru-RU" sz="1800" dirty="0" err="1"/>
              <a:t>роторни</a:t>
            </a:r>
            <a:r>
              <a:rPr lang="ru-RU" sz="1800" dirty="0"/>
              <a:t> </a:t>
            </a:r>
            <a:r>
              <a:rPr lang="ru-RU" sz="1800" dirty="0" err="1"/>
              <a:t>олмахон</a:t>
            </a:r>
            <a:r>
              <a:rPr lang="ru-RU" sz="1800" dirty="0"/>
              <a:t> </a:t>
            </a:r>
            <a:r>
              <a:rPr lang="ru-RU" sz="1800" dirty="0" err="1"/>
              <a:t>ғилдиракли</a:t>
            </a:r>
            <a:r>
              <a:rPr lang="ru-RU" sz="1800" dirty="0"/>
              <a:t> ротор </a:t>
            </a:r>
            <a:r>
              <a:rPr lang="ru-RU" sz="1800" dirty="0" err="1"/>
              <a:t>деб</a:t>
            </a:r>
            <a:r>
              <a:rPr lang="ru-RU" sz="1800" dirty="0"/>
              <a:t> хам </a:t>
            </a:r>
            <a:r>
              <a:rPr lang="ru-RU" sz="1800" dirty="0" err="1"/>
              <a:t>юритилади</a:t>
            </a:r>
            <a:r>
              <a:rPr lang="ru-RU" sz="1800" dirty="0"/>
              <a:t>.</a:t>
            </a:r>
          </a:p>
        </p:txBody>
      </p:sp>
      <p:sp>
        <p:nvSpPr>
          <p:cNvPr id="8204" name="Line 16"/>
          <p:cNvSpPr>
            <a:spLocks noChangeShapeType="1"/>
          </p:cNvSpPr>
          <p:nvPr/>
        </p:nvSpPr>
        <p:spPr bwMode="auto">
          <a:xfrm flipH="1">
            <a:off x="4876800" y="609600"/>
            <a:ext cx="533400" cy="838200"/>
          </a:xfrm>
          <a:prstGeom prst="line">
            <a:avLst/>
          </a:prstGeom>
          <a:noFill/>
          <a:ln w="38100" cmpd="dbl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5" name="Line 17"/>
          <p:cNvSpPr>
            <a:spLocks noChangeShapeType="1"/>
          </p:cNvSpPr>
          <p:nvPr/>
        </p:nvSpPr>
        <p:spPr bwMode="auto">
          <a:xfrm>
            <a:off x="5410200" y="609600"/>
            <a:ext cx="762000" cy="838200"/>
          </a:xfrm>
          <a:prstGeom prst="line">
            <a:avLst/>
          </a:prstGeom>
          <a:noFill/>
          <a:ln w="38100" cmpd="dbl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6" name="Text Box 18"/>
          <p:cNvSpPr txBox="1">
            <a:spLocks noChangeArrowheads="1"/>
          </p:cNvSpPr>
          <p:nvPr/>
        </p:nvSpPr>
        <p:spPr bwMode="auto">
          <a:xfrm>
            <a:off x="6172200" y="4876800"/>
            <a:ext cx="4038600" cy="641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sz="1800" dirty="0"/>
              <a:t>Ротор хам статор </a:t>
            </a:r>
            <a:r>
              <a:rPr lang="ru-RU" sz="1800" dirty="0" err="1"/>
              <a:t>сингари</a:t>
            </a:r>
            <a:r>
              <a:rPr lang="ru-RU" sz="1800" dirty="0"/>
              <a:t> </a:t>
            </a:r>
            <a:r>
              <a:rPr lang="ru-RU" sz="1800" dirty="0" err="1"/>
              <a:t>ўзак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унга</a:t>
            </a:r>
            <a:r>
              <a:rPr lang="ru-RU" sz="1800" dirty="0"/>
              <a:t> </a:t>
            </a:r>
            <a:r>
              <a:rPr lang="ru-RU" sz="1800" dirty="0" err="1"/>
              <a:t>ўралган</a:t>
            </a:r>
            <a:r>
              <a:rPr lang="ru-RU" sz="1800" dirty="0"/>
              <a:t> </a:t>
            </a:r>
            <a:r>
              <a:rPr lang="ru-RU" sz="1800" dirty="0" err="1"/>
              <a:t>чулғамларга</a:t>
            </a:r>
            <a:r>
              <a:rPr lang="ru-RU" sz="1800" dirty="0"/>
              <a:t> </a:t>
            </a:r>
            <a:r>
              <a:rPr lang="ru-RU" sz="1800" dirty="0" err="1"/>
              <a:t>эга</a:t>
            </a:r>
            <a:endParaRPr lang="ru-RU" sz="1800" dirty="0"/>
          </a:p>
        </p:txBody>
      </p:sp>
      <p:sp>
        <p:nvSpPr>
          <p:cNvPr id="8207" name="Text Box 19"/>
          <p:cNvSpPr txBox="1">
            <a:spLocks noChangeArrowheads="1"/>
          </p:cNvSpPr>
          <p:nvPr/>
        </p:nvSpPr>
        <p:spPr bwMode="auto">
          <a:xfrm>
            <a:off x="5486400" y="5867400"/>
            <a:ext cx="4953000" cy="641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sz="1800" dirty="0" err="1"/>
              <a:t>Амалда</a:t>
            </a:r>
            <a:r>
              <a:rPr lang="ru-RU" sz="1800" dirty="0"/>
              <a:t> </a:t>
            </a:r>
            <a:r>
              <a:rPr lang="ru-RU" sz="1800" dirty="0" err="1"/>
              <a:t>кўпроқ</a:t>
            </a:r>
            <a:r>
              <a:rPr lang="ru-RU" sz="1800" dirty="0"/>
              <a:t> </a:t>
            </a:r>
            <a:r>
              <a:rPr lang="ru-RU" sz="1800" dirty="0" err="1"/>
              <a:t>қисқа</a:t>
            </a:r>
            <a:r>
              <a:rPr lang="ru-RU" sz="1800" dirty="0"/>
              <a:t> </a:t>
            </a:r>
            <a:r>
              <a:rPr lang="ru-RU" sz="1800" dirty="0" err="1"/>
              <a:t>туташган</a:t>
            </a:r>
            <a:r>
              <a:rPr lang="ru-RU" sz="1800" dirty="0"/>
              <a:t> </a:t>
            </a:r>
            <a:r>
              <a:rPr lang="ru-RU" sz="1800" dirty="0" err="1"/>
              <a:t>роторли</a:t>
            </a:r>
            <a:r>
              <a:rPr lang="ru-RU" sz="1800" dirty="0"/>
              <a:t> </a:t>
            </a:r>
            <a:r>
              <a:rPr lang="ru-RU" sz="1800" dirty="0" err="1"/>
              <a:t>двигателлар</a:t>
            </a:r>
            <a:r>
              <a:rPr lang="ru-RU" sz="1800" dirty="0"/>
              <a:t>   </a:t>
            </a:r>
            <a:r>
              <a:rPr lang="ru-RU" sz="1800" dirty="0" err="1"/>
              <a:t>ишлатилади</a:t>
            </a:r>
            <a:endParaRPr lang="ru-RU" sz="180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810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111"/>
    </mc:Choice>
    <mc:Fallback>
      <p:transition spd="slow" advTm="43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z-Latn-UZ" dirty="0" smtClean="0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324100" y="137316"/>
            <a:ext cx="784860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юргизиш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826790"/>
            <a:ext cx="6705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 Box 8"/>
          <p:cNvSpPr txBox="1">
            <a:spLocks noChangeArrowheads="1"/>
          </p:cNvSpPr>
          <p:nvPr/>
        </p:nvSpPr>
        <p:spPr bwMode="auto">
          <a:xfrm>
            <a:off x="1828800" y="4876801"/>
            <a:ext cx="3276600" cy="155892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Фаза 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роторли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двигателнни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тушириш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статор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чулғами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ротор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чулғами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ҳалқалар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4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чуткалар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реостатлар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22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762000"/>
            <a:ext cx="2438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Rectangle 11"/>
          <p:cNvSpPr>
            <a:spLocks noChangeArrowheads="1"/>
          </p:cNvSpPr>
          <p:nvPr/>
        </p:nvSpPr>
        <p:spPr bwMode="auto">
          <a:xfrm>
            <a:off x="4953000" y="685800"/>
            <a:ext cx="5562600" cy="5943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sz="1800"/>
          </a:p>
        </p:txBody>
      </p:sp>
      <p:sp>
        <p:nvSpPr>
          <p:cNvPr id="9226" name="Text Box 13"/>
          <p:cNvSpPr txBox="1">
            <a:spLocks noChangeArrowheads="1"/>
          </p:cNvSpPr>
          <p:nvPr/>
        </p:nvSpPr>
        <p:spPr bwMode="auto">
          <a:xfrm>
            <a:off x="5410200" y="1143001"/>
            <a:ext cx="480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uz-Latn-UZ" sz="1800"/>
          </a:p>
        </p:txBody>
      </p:sp>
      <p:pic>
        <p:nvPicPr>
          <p:cNvPr id="9227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630649"/>
            <a:ext cx="2133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8" name="Text Box 15"/>
          <p:cNvSpPr txBox="1">
            <a:spLocks noChangeArrowheads="1"/>
          </p:cNvSpPr>
          <p:nvPr/>
        </p:nvSpPr>
        <p:spPr bwMode="auto">
          <a:xfrm>
            <a:off x="6248400" y="5364238"/>
            <a:ext cx="4975538" cy="120032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Ротори қисқа туташтирнлган асинхрон двигателни автотрансформатор ёрдамида ишга тушириш схемасн; 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z-Cyrl-U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АГ</a:t>
            </a:r>
            <a:r>
              <a:rPr lang="uz-Cyrl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-автотрансформатор, </a:t>
            </a:r>
            <a:r>
              <a:rPr lang="uz-Cyrl-UZ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В1, В2, В3</a:t>
            </a:r>
            <a:r>
              <a:rPr lang="uz-Cyrl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узгичлар.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08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820"/>
    </mc:Choice>
    <mc:Fallback>
      <p:transition spd="slow" advTm="61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73898" y="247973"/>
            <a:ext cx="11513713" cy="618630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двигателнинг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ишлатилиши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содда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арзон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хўжалигининг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тармокларида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Бугунги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оғир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енгил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энегетикада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газ,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нефт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кўмир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кимё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саноатларида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курилишда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ишлоқ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хў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жалигида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машиналари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жихозларни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двигателларсиз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тасаввур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ийин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Қисқаси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бугунги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хаётимизнинг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сохаларига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чуқур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мамлакатимизда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чикариш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мухим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иктисодий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ахамиятга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Жумладан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2003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Ташселмаш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заводи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негизида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5,5 кВт дан 11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КВтгача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чикариш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йўлга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йилган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Президентимиз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рахбарлигида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борилаётган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махаллийлаштириш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комплекс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программасига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туширилиб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бугунги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 Вт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315 кВт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кувватгача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чикарилмокда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99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310"/>
    </mc:Choice>
    <mc:Fallback>
      <p:transition spd="slow" advTm="106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1673" y="457200"/>
            <a:ext cx="10973019" cy="193899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  <a:defRPr/>
            </a:pPr>
            <a:r>
              <a:rPr lang="ru-RU" sz="2000" b="1" dirty="0">
                <a:latin typeface="Times New Roman" panose="02020603050405020304" pitchFamily="18" charset="0"/>
              </a:rPr>
              <a:t>	</a:t>
            </a:r>
            <a:r>
              <a:rPr lang="ru-RU" sz="2000" dirty="0" err="1">
                <a:latin typeface="Times New Roman" panose="02020603050405020304" pitchFamily="18" charset="0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чиқарадиган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истеъмол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қиладиган</a:t>
            </a:r>
            <a:r>
              <a:rPr lang="ru-RU" sz="2000" dirty="0">
                <a:latin typeface="Times New Roman" panose="02020603050405020304" pitchFamily="18" charset="0"/>
              </a:rPr>
              <a:t> ток </a:t>
            </a:r>
            <a:r>
              <a:rPr lang="ru-RU" sz="2000" dirty="0" err="1">
                <a:latin typeface="Times New Roman" panose="02020603050405020304" pitchFamily="18" charset="0"/>
              </a:rPr>
              <a:t>частотаси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айланиш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тезлиги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ў</a:t>
            </a:r>
            <a:r>
              <a:rPr lang="ru-RU" sz="2000" dirty="0" err="1" smtClean="0">
                <a:latin typeface="Times New Roman" panose="02020603050405020304" pitchFamily="18" charset="0"/>
              </a:rPr>
              <a:t>заро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алокдаор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бўлган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ўзгарувчан</a:t>
            </a:r>
            <a:r>
              <a:rPr lang="ru-RU" sz="2000" dirty="0">
                <a:latin typeface="Times New Roman" panose="02020603050405020304" pitchFamily="18" charset="0"/>
              </a:rPr>
              <a:t> ток </a:t>
            </a:r>
            <a:r>
              <a:rPr lang="ru-RU" sz="2000" dirty="0" err="1">
                <a:latin typeface="Times New Roman" panose="02020603050405020304" pitchFamily="18" charset="0"/>
              </a:rPr>
              <a:t>машиналарига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</a:rPr>
              <a:t>синхрон</a:t>
            </a:r>
            <a:r>
              <a:rPr lang="ru-RU" sz="2000" b="1" i="1" dirty="0">
                <a:latin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</a:rPr>
              <a:t>машиналар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дейилади</a:t>
            </a:r>
            <a:r>
              <a:rPr lang="ru-RU" sz="2000" dirty="0"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ru-RU" sz="2000" dirty="0" err="1">
                <a:latin typeface="Times New Roman" panose="02020603050405020304" pitchFamily="18" charset="0"/>
              </a:rPr>
              <a:t>Статорнинг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тузилиши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асинхрон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двигателнинг</a:t>
            </a:r>
            <a:r>
              <a:rPr lang="ru-RU" sz="2000" dirty="0">
                <a:latin typeface="Times New Roman" panose="02020603050405020304" pitchFamily="18" charset="0"/>
              </a:rPr>
              <a:t> статор </a:t>
            </a:r>
            <a:r>
              <a:rPr lang="ru-RU" sz="2000" dirty="0" err="1">
                <a:latin typeface="Times New Roman" panose="02020603050405020304" pitchFamily="18" charset="0"/>
              </a:rPr>
              <a:t>тузилишига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ў</a:t>
            </a:r>
            <a:r>
              <a:rPr lang="ru-RU" sz="2000" dirty="0" err="1" smtClean="0">
                <a:latin typeface="Times New Roman" panose="02020603050405020304" pitchFamily="18" charset="0"/>
              </a:rPr>
              <a:t>хшайди</a:t>
            </a:r>
            <a:r>
              <a:rPr lang="ru-RU" sz="2000" dirty="0">
                <a:latin typeface="Times New Roman" panose="02020603050405020304" pitchFamily="18" charset="0"/>
              </a:rPr>
              <a:t>. Статор </a:t>
            </a:r>
            <a:r>
              <a:rPr lang="ru-RU" sz="2000" dirty="0" err="1">
                <a:latin typeface="Times New Roman" panose="02020603050405020304" pitchFamily="18" charset="0"/>
              </a:rPr>
              <a:t>ў</a:t>
            </a:r>
            <a:r>
              <a:rPr lang="ru-RU" sz="2000" dirty="0" err="1" smtClean="0">
                <a:latin typeface="Times New Roman" panose="02020603050405020304" pitchFamily="18" charset="0"/>
              </a:rPr>
              <a:t>заги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</a:rPr>
              <a:t>чулғами</a:t>
            </a:r>
            <a:r>
              <a:rPr lang="ru-RU" sz="2000" dirty="0" smtClean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бирга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</a:rPr>
              <a:t>якорь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дейилади</a:t>
            </a:r>
            <a:r>
              <a:rPr lang="ru-RU" sz="2000" dirty="0">
                <a:latin typeface="Times New Roman" panose="02020603050405020304" pitchFamily="18" charset="0"/>
              </a:rPr>
              <a:t>.</a:t>
            </a:r>
            <a:endParaRPr lang="ru-RU" sz="2000" dirty="0"/>
          </a:p>
        </p:txBody>
      </p:sp>
      <p:sp>
        <p:nvSpPr>
          <p:cNvPr id="11267" name="Прямоугольник 4"/>
          <p:cNvSpPr>
            <a:spLocks noChangeArrowheads="1"/>
          </p:cNvSpPr>
          <p:nvPr/>
        </p:nvSpPr>
        <p:spPr bwMode="auto">
          <a:xfrm>
            <a:off x="2019300" y="5806896"/>
            <a:ext cx="853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b="1">
                <a:latin typeface="Times New Roman" panose="02020603050405020304" pitchFamily="18" charset="0"/>
              </a:rPr>
              <a:t>Синхрон машинанинг роторлари: </a:t>
            </a:r>
            <a:r>
              <a:rPr lang="ru-RU" b="1" i="1">
                <a:latin typeface="Times New Roman" panose="02020603050405020304" pitchFamily="18" charset="0"/>
              </a:rPr>
              <a:t>а) </a:t>
            </a:r>
            <a:r>
              <a:rPr lang="ru-RU" b="1">
                <a:latin typeface="Times New Roman" panose="02020603050405020304" pitchFamily="18" charset="0"/>
              </a:rPr>
              <a:t>аён кутбли ротор, </a:t>
            </a:r>
            <a:r>
              <a:rPr lang="ru-RU" b="1" i="1">
                <a:latin typeface="Times New Roman" panose="02020603050405020304" pitchFamily="18" charset="0"/>
              </a:rPr>
              <a:t>б) </a:t>
            </a:r>
            <a:r>
              <a:rPr lang="ru-RU" b="1">
                <a:latin typeface="Times New Roman" panose="02020603050405020304" pitchFamily="18" charset="0"/>
              </a:rPr>
              <a:t>ноаён кугбли ротор.</a:t>
            </a:r>
            <a:endParaRPr lang="ru-RU"/>
          </a:p>
        </p:txBody>
      </p:sp>
      <p:pic>
        <p:nvPicPr>
          <p:cNvPr id="11268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911476"/>
            <a:ext cx="5562600" cy="2886075"/>
          </a:xfrm>
          <a:prstGeom prst="rect">
            <a:avLst/>
          </a:prstGeom>
          <a:solidFill>
            <a:srgbClr val="002060"/>
          </a:solidFill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095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75"/>
    </mc:Choice>
    <mc:Fallback>
      <p:transition spd="slow" advTm="40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1" y="5715000"/>
            <a:ext cx="3922713" cy="75565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39" y="4395788"/>
            <a:ext cx="2027237" cy="99060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61938"/>
            <a:ext cx="1436688" cy="646112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226" y="1206500"/>
            <a:ext cx="5699125" cy="53340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1" y="2119313"/>
            <a:ext cx="6619875" cy="1947862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63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892"/>
    </mc:Choice>
    <mc:Fallback>
      <p:transition spd="slow" advTm="94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0446" y="4572001"/>
            <a:ext cx="11003797" cy="1631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2000" b="1" dirty="0" err="1">
                <a:latin typeface="Times New Roman" panose="02020603050405020304" pitchFamily="18" charset="0"/>
              </a:rPr>
              <a:t>Аён</a:t>
            </a:r>
            <a:r>
              <a:rPr lang="ru-RU" sz="2000" b="1" dirty="0">
                <a:latin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</a:rPr>
              <a:t>қутбли</a:t>
            </a:r>
            <a:r>
              <a:rPr lang="ru-RU" sz="2000" b="1" dirty="0">
                <a:latin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</a:rPr>
              <a:t>синхрон</a:t>
            </a:r>
            <a:r>
              <a:rPr lang="ru-RU" sz="2000" b="1" dirty="0">
                <a:latin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</a:rPr>
              <a:t>машинанинг</a:t>
            </a:r>
            <a:r>
              <a:rPr lang="ru-RU" sz="2000" b="1" dirty="0" smtClean="0">
                <a:latin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</a:rPr>
              <a:t>тузилиши</a:t>
            </a:r>
            <a:r>
              <a:rPr lang="ru-RU" sz="2000" b="1" dirty="0">
                <a:latin typeface="Times New Roman" panose="02020603050405020304" pitchFamily="18" charset="0"/>
              </a:rPr>
              <a:t>: </a:t>
            </a:r>
            <a:r>
              <a:rPr lang="ru-RU" sz="2000" b="1" i="1" dirty="0">
                <a:latin typeface="Times New Roman" panose="02020603050405020304" pitchFamily="18" charset="0"/>
              </a:rPr>
              <a:t>1</a:t>
            </a:r>
            <a:r>
              <a:rPr lang="ru-RU" sz="2000" b="1" dirty="0">
                <a:latin typeface="Times New Roman" panose="02020603050405020304" pitchFamily="18" charset="0"/>
              </a:rPr>
              <a:t>—статор, </a:t>
            </a:r>
            <a:r>
              <a:rPr lang="ru-RU" sz="2000" i="1" dirty="0">
                <a:latin typeface="Times New Roman" panose="02020603050405020304" pitchFamily="18" charset="0"/>
              </a:rPr>
              <a:t>2—</a:t>
            </a:r>
            <a:r>
              <a:rPr lang="ru-RU" sz="2000" b="1" dirty="0">
                <a:latin typeface="Times New Roman" panose="02020603050405020304" pitchFamily="18" charset="0"/>
              </a:rPr>
              <a:t>ротор </a:t>
            </a:r>
            <a:r>
              <a:rPr lang="ru-RU" sz="2000" b="1" dirty="0" err="1" smtClean="0">
                <a:latin typeface="Times New Roman" panose="02020603050405020304" pitchFamily="18" charset="0"/>
              </a:rPr>
              <a:t>кутблари</a:t>
            </a:r>
            <a:r>
              <a:rPr lang="ru-RU" sz="2000" b="1" dirty="0">
                <a:latin typeface="Times New Roman" panose="02020603050405020304" pitchFamily="18" charset="0"/>
              </a:rPr>
              <a:t>, </a:t>
            </a:r>
          </a:p>
          <a:p>
            <a:pPr eaLnBrk="1" hangingPunct="1">
              <a:defRPr/>
            </a:pPr>
            <a:r>
              <a:rPr lang="ru-RU" sz="2000" b="1" i="1" dirty="0">
                <a:latin typeface="Times New Roman" panose="02020603050405020304" pitchFamily="18" charset="0"/>
              </a:rPr>
              <a:t>3</a:t>
            </a:r>
            <a:r>
              <a:rPr lang="ru-RU" sz="2000" b="1" dirty="0">
                <a:latin typeface="Times New Roman" panose="02020603050405020304" pitchFamily="18" charset="0"/>
              </a:rPr>
              <a:t>—ротор </a:t>
            </a:r>
            <a:r>
              <a:rPr lang="ru-RU" sz="2000" b="1" dirty="0" err="1" smtClean="0">
                <a:latin typeface="Times New Roman" panose="02020603050405020304" pitchFamily="18" charset="0"/>
              </a:rPr>
              <a:t>чулғами</a:t>
            </a:r>
            <a:r>
              <a:rPr lang="ru-RU" sz="2000" b="1" dirty="0">
                <a:latin typeface="Times New Roman" panose="02020603050405020304" pitchFamily="18" charset="0"/>
              </a:rPr>
              <a:t>. </a:t>
            </a:r>
          </a:p>
          <a:p>
            <a:pPr eaLnBrk="1" hangingPunct="1">
              <a:defRPr/>
            </a:pPr>
            <a:endParaRPr lang="ru-RU" sz="2000" i="1" dirty="0">
              <a:latin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ru-RU" sz="2000" b="1" dirty="0" err="1">
                <a:latin typeface="Times New Roman" panose="02020603050405020304" pitchFamily="18" charset="0"/>
              </a:rPr>
              <a:t>Ноаён</a:t>
            </a:r>
            <a:r>
              <a:rPr lang="ru-RU" sz="2000" b="1" dirty="0">
                <a:latin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</a:rPr>
              <a:t>кутбли</a:t>
            </a:r>
            <a:r>
              <a:rPr lang="ru-RU" sz="2000" b="1" dirty="0">
                <a:latin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</a:rPr>
              <a:t>синхрон</a:t>
            </a:r>
            <a:r>
              <a:rPr lang="ru-RU" sz="2000" b="1" dirty="0">
                <a:latin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</a:rPr>
              <a:t>машинанинг</a:t>
            </a:r>
            <a:r>
              <a:rPr lang="ru-RU" sz="2000" b="1" dirty="0">
                <a:latin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</a:rPr>
              <a:t>тузилиши</a:t>
            </a:r>
            <a:r>
              <a:rPr lang="ru-RU" sz="2000" b="1" dirty="0" smtClean="0">
                <a:latin typeface="Times New Roman" panose="02020603050405020304" pitchFamily="18" charset="0"/>
              </a:rPr>
              <a:t>:</a:t>
            </a:r>
            <a:r>
              <a:rPr lang="ru-RU" sz="2000" i="1" dirty="0">
                <a:latin typeface="Times New Roman" panose="02020603050405020304" pitchFamily="18" charset="0"/>
              </a:rPr>
              <a:t> </a:t>
            </a:r>
            <a:r>
              <a:rPr lang="ru-RU" sz="2000" b="1" i="1" dirty="0" smtClean="0">
                <a:latin typeface="Times New Roman" panose="02020603050405020304" pitchFamily="18" charset="0"/>
              </a:rPr>
              <a:t>1</a:t>
            </a:r>
            <a:r>
              <a:rPr lang="ru-RU" sz="2000" b="1" dirty="0" smtClean="0">
                <a:latin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</a:rPr>
              <a:t>—статор, 2—ротор, </a:t>
            </a:r>
          </a:p>
          <a:p>
            <a:pPr eaLnBrk="1" hangingPunct="1">
              <a:defRPr/>
            </a:pPr>
            <a:r>
              <a:rPr lang="ru-RU" sz="2000" b="1" i="1" dirty="0">
                <a:latin typeface="Times New Roman" panose="02020603050405020304" pitchFamily="18" charset="0"/>
              </a:rPr>
              <a:t>3</a:t>
            </a:r>
            <a:r>
              <a:rPr lang="ru-RU" sz="2000" b="1" dirty="0">
                <a:latin typeface="Times New Roman" panose="02020603050405020304" pitchFamily="18" charset="0"/>
              </a:rPr>
              <a:t>—ротор </a:t>
            </a:r>
            <a:r>
              <a:rPr lang="ru-RU" sz="2000" b="1" dirty="0" err="1" smtClean="0">
                <a:latin typeface="Times New Roman" panose="02020603050405020304" pitchFamily="18" charset="0"/>
              </a:rPr>
              <a:t>чулғами</a:t>
            </a:r>
            <a:r>
              <a:rPr lang="ru-RU" sz="2000" b="1" dirty="0">
                <a:latin typeface="Times New Roman" panose="02020603050405020304" pitchFamily="18" charset="0"/>
              </a:rPr>
              <a:t>.</a:t>
            </a:r>
            <a:endParaRPr lang="ru-RU" sz="2000" dirty="0"/>
          </a:p>
        </p:txBody>
      </p:sp>
      <p:pic>
        <p:nvPicPr>
          <p:cNvPr id="1331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562" y="459783"/>
            <a:ext cx="7929563" cy="39624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49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57"/>
    </mc:Choice>
    <mc:Fallback>
      <p:transition spd="slow" advTm="360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169763" y="159283"/>
            <a:ext cx="7618763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sz="2400" dirty="0"/>
              <a:t>               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Ноанъанавий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мукобил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энергетика</a:t>
            </a:r>
            <a:endParaRPr lang="uz-Latn-UZ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42" name="Picture 6" descr="Новый рисунок (53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829479"/>
            <a:ext cx="3733800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 descr="Новый рисунок (47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978" y="1340654"/>
            <a:ext cx="36925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 descr="Новый рисунок (50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3740233"/>
            <a:ext cx="3733800" cy="2785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016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540"/>
    </mc:Choice>
    <mc:Fallback>
      <p:transition spd="slow" advTm="25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378075"/>
            <a:ext cx="3657600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681538"/>
            <a:ext cx="3886200" cy="217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50800"/>
            <a:ext cx="3430588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4" y="2528889"/>
            <a:ext cx="2543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486400" y="304801"/>
            <a:ext cx="4800600" cy="83026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Ноанъанавий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мукобил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энергетика</a:t>
            </a:r>
            <a:endParaRPr lang="uz-Latn-UZ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831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40"/>
    </mc:Choice>
    <mc:Fallback>
      <p:transition spd="slow" advTm="6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2265"/>
          </a:xfr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pPr algn="ctr"/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Замонавий муқобил энергия манбалари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69440"/>
            <a:ext cx="5051156" cy="512993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Куёш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ойнаси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Куёш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энергиясини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манбаидир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куёш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плёнкалари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қимматбахо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материалларни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SolarWindow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шаффоф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пластик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кўзойнакларидан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куёш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панели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деразалар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рнатилиши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макбулдир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955" y="2371240"/>
            <a:ext cx="5764570" cy="3631679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876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20"/>
    </mc:Choice>
    <mc:Fallback>
      <p:transition spd="slow" advTm="44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18488"/>
            <a:ext cx="10515600" cy="642265"/>
          </a:xfr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4434" y="1006488"/>
            <a:ext cx="10749366" cy="2300901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just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йилларда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энергия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денгиз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тўлқинлардан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бошланди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истикболли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Ойстер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- 2009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чикилди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Шотландияда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ишлайдиган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завод, 80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энергия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етказиш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қувватига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D:\Telfon\b0d6b81224262143900432b781437e2a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176" y="3453124"/>
            <a:ext cx="4465342" cy="3272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359" y="3453124"/>
            <a:ext cx="4363393" cy="3272545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302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353"/>
    </mc:Choice>
    <mc:Fallback>
      <p:transition spd="slow" advTm="45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2265"/>
          </a:xfr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Вируслар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7684" y="1136724"/>
            <a:ext cx="4477719" cy="548105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Миллий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лаборатория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олимлари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Беркелейдаги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Лаврен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модификатсияланган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материалларнинг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деформатсияси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кодир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вирусни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топишди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зарарсиз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бактериёфаг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вируслари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М13 ни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Энди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ноутбуклар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смартфон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экранларини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озиқлантириш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D:\Telfon\8a8dc94637b13e868954d6869554053e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312" y="1441343"/>
            <a:ext cx="5061487" cy="4633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72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375"/>
    </mc:Choice>
    <mc:Fallback>
      <p:transition spd="slow" advTm="41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2265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Геотермал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2223"/>
            <a:ext cx="4834180" cy="5419058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Геотермал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мукобил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энергия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манбаларини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машхур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таркалган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турларидан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Ернинг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иссиклигидан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олинади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ресурсларини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исроф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қилмайди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Вулқан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отилганда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стантсияси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11,5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мингга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турар-жой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биноларни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таъминлайди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 descr="D:\Telfon\29b571d133d41b5ccf052069225e487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973" y="1405898"/>
            <a:ext cx="5321247" cy="4684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122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513"/>
    </mc:Choice>
    <mc:Fallback>
      <p:transition spd="slow" advTm="32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2265"/>
          </a:xfr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Betaray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152223"/>
            <a:ext cx="5407618" cy="5000604"/>
          </a:xfr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уёш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батареясининг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тури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арзон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балки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самарадорликка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қаратилмайди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/>
              <a:t>Betaray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иссиқликка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чидамли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панеллар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копланган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суюқлик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тўлдирилган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анъанавий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куёш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панелларидан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кўпроқ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 descr="D:\Telfon\674b90515c6238a905a6b90b995e418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2746" y="1414057"/>
            <a:ext cx="4628989" cy="4537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19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205"/>
    </mc:Choice>
    <mc:Fallback>
      <p:transition spd="slow" advTm="35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0675" y="210142"/>
            <a:ext cx="10515600" cy="673261"/>
          </a:xfr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Надувная турбина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08130"/>
            <a:ext cx="10940512" cy="2309247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Надувная турбина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шамол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стантсияларининг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даражасидир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Гелий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тўлдирилган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турбина 600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баландликда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кўтарилади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эрдаги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шамол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доимий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куч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қайтариш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қаторда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ёмон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об-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хавога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чидамли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 descr="D:\Telfon\d6de5ce481b9da71683d542e84b1f21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045" y="3417377"/>
            <a:ext cx="5377910" cy="3440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34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65"/>
    </mc:Choice>
    <mc:Fallback>
      <p:transition spd="slow" advTm="36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20490042">
            <a:off x="2253802" y="2379416"/>
            <a:ext cx="7804598" cy="801665"/>
          </a:xfrm>
          <a:effectLst>
            <a:reflection blurRad="6350" stA="50000" endA="300" endPos="55000" dir="5400000" sy="-100000" algn="bl" rotWithShape="0"/>
          </a:effectLst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800" dirty="0" err="1" smtClean="0">
                <a:solidFill>
                  <a:srgbClr val="FF0000"/>
                </a:solidFill>
                <a:latin typeface="Arial Narrow" panose="020B0606020202030204" pitchFamily="34" charset="0"/>
              </a:rPr>
              <a:t>Эътиборингиз</a:t>
            </a:r>
            <a:r>
              <a:rPr lang="ru-RU" sz="48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ru-RU" sz="4800" dirty="0" err="1" smtClean="0">
                <a:solidFill>
                  <a:srgbClr val="FF0000"/>
                </a:solidFill>
                <a:latin typeface="Arial Narrow" panose="020B0606020202030204" pitchFamily="34" charset="0"/>
              </a:rPr>
              <a:t>учун</a:t>
            </a:r>
            <a:r>
              <a:rPr lang="ru-RU" sz="48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ru-RU" sz="4800" dirty="0" err="1" smtClean="0">
                <a:solidFill>
                  <a:srgbClr val="FF0000"/>
                </a:solidFill>
                <a:latin typeface="Arial Narrow" panose="020B0606020202030204" pitchFamily="34" charset="0"/>
              </a:rPr>
              <a:t>рахмат</a:t>
            </a:r>
            <a:endParaRPr lang="ru-RU" sz="480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4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26"/>
    </mc:Choice>
    <mc:Fallback>
      <p:transition spd="slow" advTm="8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</TotalTime>
  <Words>621</Words>
  <Application>Microsoft Office PowerPoint</Application>
  <PresentationFormat>Широкоэкранный</PresentationFormat>
  <Paragraphs>66</Paragraphs>
  <Slides>21</Slides>
  <Notes>0</Notes>
  <HiddenSlides>0</HiddenSlides>
  <MMClips>21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Arial Narrow</vt:lpstr>
      <vt:lpstr>Calibri</vt:lpstr>
      <vt:lpstr>Calibri Light</vt:lpstr>
      <vt:lpstr>Times New Roman</vt:lpstr>
      <vt:lpstr>Тема Office</vt:lpstr>
      <vt:lpstr>Ўзгарувчан ток машиналари. Электр энергиясини тежаш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Замонавий муқобил энергия манбалари</vt:lpstr>
      <vt:lpstr>Тўлқин  генератори</vt:lpstr>
      <vt:lpstr>Вируслар</vt:lpstr>
      <vt:lpstr>Геотермал</vt:lpstr>
      <vt:lpstr>Betaray</vt:lpstr>
      <vt:lpstr>Надувная турбина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25</cp:revision>
  <dcterms:created xsi:type="dcterms:W3CDTF">2018-11-27T05:08:45Z</dcterms:created>
  <dcterms:modified xsi:type="dcterms:W3CDTF">2019-10-18T06:48:14Z</dcterms:modified>
</cp:coreProperties>
</file>