
<file path=[Content_Types].xml><?xml version="1.0" encoding="utf-8"?>
<Types xmlns="http://schemas.openxmlformats.org/package/2006/content-types">
  <Default Extension="png" ContentType="image/png"/>
  <Default Extension="tmp" ContentType="image/png"/>
  <Default Extension="bin" ContentType="application/vnd.openxmlformats-officedocument.oleObject"/>
  <Default Extension="wma" ContentType="audio/x-ms-wma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3" r:id="rId4"/>
    <p:sldId id="279" r:id="rId5"/>
    <p:sldId id="288" r:id="rId6"/>
    <p:sldId id="282" r:id="rId7"/>
    <p:sldId id="289" r:id="rId8"/>
    <p:sldId id="280" r:id="rId9"/>
    <p:sldId id="281" r:id="rId10"/>
    <p:sldId id="290" r:id="rId11"/>
    <p:sldId id="291" r:id="rId12"/>
    <p:sldId id="292" r:id="rId13"/>
    <p:sldId id="293" r:id="rId14"/>
    <p:sldId id="294" r:id="rId15"/>
    <p:sldId id="284" r:id="rId16"/>
    <p:sldId id="285" r:id="rId17"/>
    <p:sldId id="286" r:id="rId18"/>
    <p:sldId id="287" r:id="rId19"/>
    <p:sldId id="295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644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799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455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24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586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193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191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858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338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101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F8F1E-0B1F-4184-93ED-1CF5EE14A40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6364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F8F1E-0B1F-4184-93ED-1CF5EE14A402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C8C42-F3FF-4F07-8A02-490FA79DEE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918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tmp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tmp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5" Type="http://schemas.openxmlformats.org/officeDocument/2006/relationships/image" Target="../media/image6.png"/><Relationship Id="rId4" Type="http://schemas.openxmlformats.org/officeDocument/2006/relationships/image" Target="../media/image8.tm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5" Type="http://schemas.openxmlformats.org/officeDocument/2006/relationships/image" Target="../media/image6.png"/><Relationship Id="rId4" Type="http://schemas.openxmlformats.org/officeDocument/2006/relationships/image" Target="../media/image9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5" Type="http://schemas.openxmlformats.org/officeDocument/2006/relationships/image" Target="../media/image6.png"/><Relationship Id="rId4" Type="http://schemas.openxmlformats.org/officeDocument/2006/relationships/image" Target="../media/image10.t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audio" Target="../media/media8.wma"/><Relationship Id="rId7" Type="http://schemas.openxmlformats.org/officeDocument/2006/relationships/image" Target="../media/image11.wmf"/><Relationship Id="rId2" Type="http://schemas.microsoft.com/office/2007/relationships/media" Target="../media/media8.wma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7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6" Type="http://schemas.openxmlformats.org/officeDocument/2006/relationships/image" Target="../media/image6.png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5" Type="http://schemas.openxmlformats.org/officeDocument/2006/relationships/image" Target="../media/image6.png"/><Relationship Id="rId4" Type="http://schemas.openxmlformats.org/officeDocument/2006/relationships/image" Target="../media/image1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5" Type="http://schemas.openxmlformats.org/officeDocument/2006/relationships/image" Target="../media/image6.png"/><Relationship Id="rId4" Type="http://schemas.openxmlformats.org/officeDocument/2006/relationships/image" Target="../media/image1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6" Type="http://schemas.openxmlformats.org/officeDocument/2006/relationships/image" Target="../media/image6.png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5" Type="http://schemas.openxmlformats.org/officeDocument/2006/relationships/image" Target="../media/image6.png"/><Relationship Id="rId4" Type="http://schemas.openxmlformats.org/officeDocument/2006/relationships/image" Target="../media/image2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5" Type="http://schemas.openxmlformats.org/officeDocument/2006/relationships/image" Target="../media/image6.png"/><Relationship Id="rId4" Type="http://schemas.openxmlformats.org/officeDocument/2006/relationships/image" Target="../media/image21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5" Type="http://schemas.openxmlformats.org/officeDocument/2006/relationships/image" Target="../media/image6.png"/><Relationship Id="rId4" Type="http://schemas.openxmlformats.org/officeDocument/2006/relationships/image" Target="../media/image22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ma"/><Relationship Id="rId1" Type="http://schemas.microsoft.com/office/2007/relationships/media" Target="../media/media18.wma"/><Relationship Id="rId5" Type="http://schemas.openxmlformats.org/officeDocument/2006/relationships/image" Target="../media/image6.png"/><Relationship Id="rId4" Type="http://schemas.openxmlformats.org/officeDocument/2006/relationships/image" Target="../media/image23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ma"/><Relationship Id="rId1" Type="http://schemas.microsoft.com/office/2007/relationships/media" Target="../media/media19.wma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9799" y="2282867"/>
            <a:ext cx="8916692" cy="1118080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01600"/>
            <a:ext cx="2190673" cy="1928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968" y="101600"/>
            <a:ext cx="2769031" cy="2076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255" y="3901294"/>
            <a:ext cx="38862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Вырезка экрана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56" y="4293505"/>
            <a:ext cx="2915057" cy="2086266"/>
          </a:xfrm>
          <a:prstGeom prst="rect">
            <a:avLst/>
          </a:prstGeom>
        </p:spPr>
      </p:pic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996" y="4623521"/>
            <a:ext cx="3057952" cy="198147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478945" y="678023"/>
            <a:ext cx="2438400" cy="4619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Presentation-</a:t>
            </a:r>
            <a:r>
              <a:rPr lang="uz-Cyrl-UZ" sz="2400" b="1" dirty="0">
                <a:solidFill>
                  <a:srgbClr val="C00000"/>
                </a:solidFill>
              </a:rPr>
              <a:t>8</a:t>
            </a:r>
          </a:p>
        </p:txBody>
      </p:sp>
      <p:pic>
        <p:nvPicPr>
          <p:cNvPr id="10" name="Звук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38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60"/>
    </mc:Choice>
    <mc:Fallback>
      <p:transition spd="slow" advTm="7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3888" y="972144"/>
            <a:ext cx="5837420" cy="1325563"/>
          </a:xfrm>
        </p:spPr>
        <p:txBody>
          <a:bodyPr/>
          <a:lstStyle/>
          <a:p>
            <a:pPr algn="ctr"/>
            <a:r>
              <a:rPr lang="uz-Cyrl-UZ" dirty="0" smtClean="0"/>
              <a:t>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ежа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599982"/>
            <a:ext cx="10515600" cy="1717186"/>
          </a:xfrm>
        </p:spPr>
        <p:txBody>
          <a:bodyPr>
            <a:normAutofit/>
          </a:bodyPr>
          <a:lstStyle/>
          <a:p>
            <a:r>
              <a:rPr lang="ru-RU" dirty="0" err="1" smtClean="0"/>
              <a:t>Трансформаторларнинг</a:t>
            </a:r>
            <a:r>
              <a:rPr lang="ru-RU" dirty="0" smtClean="0"/>
              <a:t> </a:t>
            </a:r>
            <a:r>
              <a:rPr lang="ru-RU" dirty="0" err="1"/>
              <a:t>вазифаси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к</a:t>
            </a:r>
            <a:r>
              <a:rPr lang="uz-Cyrl-UZ" dirty="0"/>
              <a:t>ў</a:t>
            </a:r>
            <a:r>
              <a:rPr lang="ru-RU" dirty="0" err="1"/>
              <a:t>лланиш</a:t>
            </a:r>
            <a:r>
              <a:rPr lang="ru-RU" dirty="0"/>
              <a:t> </a:t>
            </a:r>
            <a:r>
              <a:rPr lang="ru-RU" dirty="0" err="1"/>
              <a:t>сохалари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/>
              <a:t>Трансформаторларнинг</a:t>
            </a:r>
            <a:r>
              <a:rPr lang="ru-RU" dirty="0"/>
              <a:t> </a:t>
            </a:r>
            <a:r>
              <a:rPr lang="ru-RU" dirty="0" err="1" smtClean="0"/>
              <a:t>турлари</a:t>
            </a:r>
            <a:endParaRPr lang="ru-RU" dirty="0"/>
          </a:p>
          <a:p>
            <a:r>
              <a:rPr lang="ru-RU" dirty="0" err="1" smtClean="0"/>
              <a:t>Трансформаторларнинг</a:t>
            </a:r>
            <a:r>
              <a:rPr lang="ru-RU" dirty="0" smtClean="0"/>
              <a:t>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 smtClean="0"/>
              <a:t>холатлари</a:t>
            </a:r>
            <a:endParaRPr lang="ru-RU" dirty="0" smtClean="0"/>
          </a:p>
        </p:txBody>
      </p:sp>
      <p:pic>
        <p:nvPicPr>
          <p:cNvPr id="4" name="Рисунок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4152" y="60379"/>
            <a:ext cx="2848069" cy="230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08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40"/>
    </mc:Choice>
    <mc:Fallback>
      <p:transition spd="slow" advTm="15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363" y="0"/>
            <a:ext cx="9469844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476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877"/>
    </mc:Choice>
    <mc:Fallback>
      <p:transition spd="slow" advTm="468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48" y="0"/>
            <a:ext cx="10732957" cy="688813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11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727"/>
    </mc:Choice>
    <mc:Fallback>
      <p:transition spd="slow" advTm="148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4793" y="354477"/>
            <a:ext cx="11512445" cy="454941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олисга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узатишда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истеъмолчиларга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симлашда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Узатиладиган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увватнинг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анча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булса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ток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Шу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узатиш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линиясида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симларнинг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кўндаланг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кесими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исрофи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камаяди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линия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қуришга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сарфланадиган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рангли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металлар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тежалади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электростанцияларда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юксалтирувчи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ёрдамида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узатиш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линиясига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берилади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пасайтирувчи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ёрдамида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даражасига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пасайтирилади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8207" y="4781227"/>
            <a:ext cx="2769031" cy="2076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388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836"/>
    </mc:Choice>
    <mc:Fallback>
      <p:transition spd="slow" advTm="75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998" y="-1"/>
            <a:ext cx="9293839" cy="6872511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332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954"/>
    </mc:Choice>
    <mc:Fallback>
      <p:transition spd="slow" advTm="71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1976" y="365126"/>
            <a:ext cx="10181823" cy="1012914"/>
          </a:xfrm>
          <a:solidFill>
            <a:schemeClr val="accent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турлари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фазали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фазали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—улар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олисга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узатишда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истеъмолчиларни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энергия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7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Автотрансформаторлар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бериладиган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кучланишни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бироз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згартириш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нолдан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7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Улчов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токларни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оддий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ўлчов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ўлчашга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имкон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Пайвандлаш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515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764"/>
    </mc:Choice>
    <mc:Fallback>
      <p:transition spd="slow" advTm="677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304799" y="457200"/>
            <a:ext cx="11427417" cy="272382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ru-RU" b="1" dirty="0">
                <a:solidFill>
                  <a:srgbClr val="002060"/>
                </a:solidFill>
              </a:rPr>
              <a:t>	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Ўзгарувчан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токи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чулғамда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ўзгарувчан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магнит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оқимини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юзага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келтиради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оқим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узак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оркали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чулғамга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узатилади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электромагнитик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индукция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конунига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асосоан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чулғамда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згарувчан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токи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ru-RU" b="1" dirty="0" err="1" smtClean="0">
                <a:solidFill>
                  <a:srgbClr val="002060"/>
                </a:solidFill>
              </a:rPr>
              <a:t>Чулғамларда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хосил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бўлган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индукция </a:t>
            </a:r>
            <a:r>
              <a:rPr lang="ru-RU" b="1" dirty="0" err="1">
                <a:solidFill>
                  <a:srgbClr val="002060"/>
                </a:solidFill>
              </a:rPr>
              <a:t>э.ю.к</a:t>
            </a:r>
            <a:r>
              <a:rPr lang="ru-RU" b="1" dirty="0">
                <a:solidFill>
                  <a:srgbClr val="002060"/>
                </a:solidFill>
              </a:rPr>
              <a:t>. </a:t>
            </a:r>
            <a:r>
              <a:rPr lang="ru-RU" b="1" dirty="0" err="1">
                <a:solidFill>
                  <a:srgbClr val="002060"/>
                </a:solidFill>
              </a:rPr>
              <a:t>мос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холда</a:t>
            </a:r>
            <a:endParaRPr lang="ru-RU" dirty="0"/>
          </a:p>
        </p:txBody>
      </p:sp>
      <p:pic>
        <p:nvPicPr>
          <p:cNvPr id="6" name="Рисунок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112" y="3197817"/>
            <a:ext cx="4373104" cy="3532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536070"/>
              </p:ext>
            </p:extLst>
          </p:nvPr>
        </p:nvGraphicFramePr>
        <p:xfrm>
          <a:off x="1136541" y="3499804"/>
          <a:ext cx="3925903" cy="917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Уравнение" r:id="rId6" imgW="1231560" imgH="457200" progId="Equation.3">
                  <p:embed/>
                </p:oleObj>
              </mc:Choice>
              <mc:Fallback>
                <p:oleObj name="Уравнение" r:id="rId6" imgW="12315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541" y="3499804"/>
                        <a:ext cx="3925903" cy="917213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430078" y="4640821"/>
            <a:ext cx="4343400" cy="64611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трансформация</a:t>
            </a:r>
          </a:p>
          <a:p>
            <a:pPr eaLnBrk="1" hangingPunct="1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0105590"/>
              </p:ext>
            </p:extLst>
          </p:nvPr>
        </p:nvGraphicFramePr>
        <p:xfrm>
          <a:off x="1434884" y="5707315"/>
          <a:ext cx="1928247" cy="102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Формула" r:id="rId8" imgW="825500" imgH="431800" progId="Equation.3">
                  <p:embed/>
                </p:oleObj>
              </mc:Choice>
              <mc:Fallback>
                <p:oleObj name="Формула" r:id="rId8" imgW="8255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4884" y="5707315"/>
                        <a:ext cx="1928247" cy="1025338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985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027"/>
    </mc:Choice>
    <mc:Fallback>
      <p:transition spd="slow" advTm="116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3319220" y="275095"/>
            <a:ext cx="5791200" cy="461963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фазали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999281" y="947980"/>
            <a:ext cx="7543800" cy="64611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dirty="0" err="1"/>
              <a:t>Уч</a:t>
            </a:r>
            <a:r>
              <a:rPr lang="ru-RU" dirty="0"/>
              <a:t> </a:t>
            </a:r>
            <a:r>
              <a:rPr lang="ru-RU" dirty="0" err="1"/>
              <a:t>фазали</a:t>
            </a:r>
            <a:r>
              <a:rPr lang="ru-RU" dirty="0"/>
              <a:t> трансформатор </a:t>
            </a:r>
            <a:r>
              <a:rPr lang="ru-RU" dirty="0" err="1"/>
              <a:t>тузилиши</a:t>
            </a:r>
            <a:r>
              <a:rPr lang="ru-RU" dirty="0"/>
              <a:t> </a:t>
            </a:r>
            <a:r>
              <a:rPr lang="ru-RU" dirty="0" err="1"/>
              <a:t>жихатидан</a:t>
            </a:r>
            <a:r>
              <a:rPr lang="ru-RU" dirty="0"/>
              <a:t> </a:t>
            </a:r>
            <a:r>
              <a:rPr lang="ru-RU" dirty="0" err="1"/>
              <a:t>учта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фазали</a:t>
            </a:r>
            <a:r>
              <a:rPr lang="ru-RU" dirty="0"/>
              <a:t> </a:t>
            </a:r>
            <a:r>
              <a:rPr lang="ru-RU" dirty="0" err="1"/>
              <a:t>трансформатордан</a:t>
            </a:r>
            <a:r>
              <a:rPr lang="ru-RU" dirty="0"/>
              <a:t> </a:t>
            </a:r>
            <a:r>
              <a:rPr lang="ru-RU" dirty="0" err="1"/>
              <a:t>иборат</a:t>
            </a:r>
            <a:endParaRPr lang="ru-RU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518" y="1805015"/>
            <a:ext cx="8061325" cy="41148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496043" y="6130737"/>
            <a:ext cx="8305800" cy="646113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dirty="0" err="1">
                <a:latin typeface="Arial" charset="0"/>
              </a:rPr>
              <a:t>Кириш</a:t>
            </a:r>
            <a:r>
              <a:rPr lang="ru-RU" dirty="0">
                <a:latin typeface="Arial" charset="0"/>
              </a:rPr>
              <a:t> </a:t>
            </a:r>
            <a:r>
              <a:rPr lang="ru-RU" dirty="0" err="1" smtClean="0">
                <a:latin typeface="Arial" charset="0"/>
              </a:rPr>
              <a:t>чулғамларининг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учлари А В С     </a:t>
            </a:r>
            <a:r>
              <a:rPr lang="ru-RU" dirty="0" err="1">
                <a:latin typeface="Arial" charset="0"/>
              </a:rPr>
              <a:t>Кириш</a:t>
            </a:r>
            <a:r>
              <a:rPr lang="ru-RU" dirty="0">
                <a:latin typeface="Arial" charset="0"/>
              </a:rPr>
              <a:t> </a:t>
            </a:r>
            <a:r>
              <a:rPr lang="ru-RU" dirty="0" err="1" smtClean="0">
                <a:latin typeface="Arial" charset="0"/>
              </a:rPr>
              <a:t>чулғамлари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охири  </a:t>
            </a:r>
            <a:r>
              <a:rPr lang="en-US" dirty="0">
                <a:latin typeface="Arial" charset="0"/>
              </a:rPr>
              <a:t>XY Z</a:t>
            </a:r>
            <a:endParaRPr lang="ru-RU" dirty="0">
              <a:latin typeface="Arial" charset="0"/>
            </a:endParaRPr>
          </a:p>
          <a:p>
            <a:pPr>
              <a:defRPr/>
            </a:pPr>
            <a:r>
              <a:rPr lang="ru-RU" dirty="0" err="1">
                <a:latin typeface="Arial" charset="0"/>
              </a:rPr>
              <a:t>Чикиш</a:t>
            </a:r>
            <a:r>
              <a:rPr lang="ru-RU" dirty="0">
                <a:latin typeface="Arial" charset="0"/>
              </a:rPr>
              <a:t> </a:t>
            </a:r>
            <a:r>
              <a:rPr lang="ru-RU" dirty="0" err="1" smtClean="0">
                <a:latin typeface="Arial" charset="0"/>
              </a:rPr>
              <a:t>чулғамларининг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учлари  а в с</a:t>
            </a:r>
            <a:r>
              <a:rPr lang="en-US" dirty="0">
                <a:latin typeface="Arial" charset="0"/>
              </a:rPr>
              <a:t>      </a:t>
            </a:r>
            <a:r>
              <a:rPr lang="ru-RU" dirty="0" err="1">
                <a:latin typeface="Arial" charset="0"/>
              </a:rPr>
              <a:t>Чикиш</a:t>
            </a:r>
            <a:r>
              <a:rPr lang="ru-RU" dirty="0">
                <a:latin typeface="Arial" charset="0"/>
              </a:rPr>
              <a:t> </a:t>
            </a:r>
            <a:r>
              <a:rPr lang="ru-RU" dirty="0" err="1" smtClean="0">
                <a:latin typeface="Arial" charset="0"/>
              </a:rPr>
              <a:t>чулғамлари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охири   </a:t>
            </a:r>
            <a:r>
              <a:rPr lang="en-US" dirty="0">
                <a:latin typeface="Arial" charset="0"/>
              </a:rPr>
              <a:t>x y z</a:t>
            </a:r>
            <a:endParaRPr lang="ru-RU" dirty="0">
              <a:latin typeface="Arial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112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207"/>
    </mc:Choice>
    <mc:Fallback>
      <p:transition spd="slow" advTm="762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2141" y="210579"/>
            <a:ext cx="5924282" cy="43336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ЛЧАШ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ТРАНСФОРМАТОРЛАРИ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4371" y="780860"/>
            <a:ext cx="11243256" cy="99991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занжирларда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лчаш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хавфсизлиги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асбобларнинг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лчаш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чегарасини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кенгайтириш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махсус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лчаш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79855" y="1915745"/>
            <a:ext cx="3424399" cy="400110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r>
              <a:rPr lang="ru-RU" sz="2000" b="1" dirty="0" err="1">
                <a:latin typeface="Times New Roman" panose="02020603050405020304" pitchFamily="18" charset="0"/>
              </a:rPr>
              <a:t>Кучланиш</a:t>
            </a:r>
            <a:r>
              <a:rPr lang="ru-RU" sz="2000" b="1" dirty="0">
                <a:latin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</a:rPr>
              <a:t>трансформатори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4371" y="2389921"/>
            <a:ext cx="11217499" cy="96629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</a:rPr>
              <a:t>Кучланиш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трансформаторининг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тузилиши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иш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принципи</a:t>
            </a:r>
            <a:r>
              <a:rPr lang="ru-RU" sz="2000" dirty="0" smtClean="0">
                <a:latin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фазали</a:t>
            </a:r>
            <a:r>
              <a:rPr lang="ru-RU" sz="2000" dirty="0">
                <a:latin typeface="Times New Roman" panose="02020603050405020304" pitchFamily="18" charset="0"/>
              </a:rPr>
              <a:t> куч </a:t>
            </a:r>
            <a:r>
              <a:rPr lang="ru-RU" sz="2000" dirty="0" err="1" smtClean="0">
                <a:latin typeface="Times New Roman" panose="02020603050405020304" pitchFamily="18" charset="0"/>
              </a:rPr>
              <a:t>трансформаторига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ухшайди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</a:rPr>
              <a:t>Бирламчи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чулғамнинг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урамлар</a:t>
            </a:r>
            <a:r>
              <a:rPr lang="ru-RU" sz="2000" dirty="0">
                <a:latin typeface="Times New Roman" panose="02020603050405020304" pitchFamily="18" charset="0"/>
              </a:rPr>
              <a:t> сони </a:t>
            </a:r>
            <a:r>
              <a:rPr lang="ru-RU" sz="2000" dirty="0" err="1" smtClean="0">
                <a:latin typeface="Times New Roman" panose="02020603050405020304" pitchFamily="18" charset="0"/>
              </a:rPr>
              <a:t>кўп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бўлади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унга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юцори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кучланиш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берилади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8613" y="3491185"/>
            <a:ext cx="11243257" cy="281295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</a:rPr>
              <a:t>Иккиламчи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чулғамнинг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урамлари</a:t>
            </a:r>
            <a:r>
              <a:rPr lang="ru-RU" sz="2000" dirty="0">
                <a:latin typeface="Times New Roman" panose="02020603050405020304" pitchFamily="18" charset="0"/>
              </a:rPr>
              <a:t> сони </a:t>
            </a:r>
            <a:r>
              <a:rPr lang="ru-RU" sz="2000" dirty="0" err="1">
                <a:latin typeface="Times New Roman" panose="02020603050405020304" pitchFamily="18" charset="0"/>
              </a:rPr>
              <a:t>озгина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бўлади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ва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унга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юкори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каршиликли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асбоблар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уланади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</a:rPr>
              <a:t>(</a:t>
            </a:r>
            <a:r>
              <a:rPr lang="ru-RU" sz="2000" dirty="0" err="1" smtClean="0">
                <a:latin typeface="Times New Roman" panose="02020603050405020304" pitchFamily="18" charset="0"/>
              </a:rPr>
              <a:t>масалан</a:t>
            </a:r>
            <a:r>
              <a:rPr lang="ru-RU" sz="2000" dirty="0">
                <a:latin typeface="Times New Roman" panose="02020603050405020304" pitchFamily="18" charset="0"/>
              </a:rPr>
              <a:t>, вольтметр, ваттметр, </a:t>
            </a:r>
            <a:r>
              <a:rPr lang="ru-RU" sz="2000" dirty="0" err="1">
                <a:latin typeface="Times New Roman" panose="02020603050405020304" pitchFamily="18" charset="0"/>
              </a:rPr>
              <a:t>счётчикларнинг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кучланиш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ғ</a:t>
            </a:r>
            <a:r>
              <a:rPr lang="ru-RU" sz="2000" dirty="0" err="1" smtClean="0">
                <a:latin typeface="Times New Roman" panose="02020603050405020304" pitchFamily="18" charset="0"/>
              </a:rPr>
              <a:t>алтаклари</a:t>
            </a:r>
            <a:r>
              <a:rPr lang="ru-RU" sz="2000" dirty="0">
                <a:latin typeface="Times New Roman" panose="02020603050405020304" pitchFamily="18" charset="0"/>
              </a:rPr>
              <a:t>). </a:t>
            </a:r>
            <a:r>
              <a:rPr lang="ru-RU" sz="2000" dirty="0" err="1">
                <a:latin typeface="Times New Roman" panose="02020603050405020304" pitchFamily="18" charset="0"/>
              </a:rPr>
              <a:t>Шунинг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учун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иккиламчи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чулғамдан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жуда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кичик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</a:rPr>
              <a:t>ток </a:t>
            </a:r>
            <a:r>
              <a:rPr lang="ru-RU" sz="2000" dirty="0" err="1" smtClean="0">
                <a:latin typeface="Times New Roman" panose="02020603050405020304" pitchFamily="18" charset="0"/>
              </a:rPr>
              <a:t>ўтади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</a:rPr>
              <a:t>Демак</a:t>
            </a:r>
            <a:r>
              <a:rPr lang="ru-RU" sz="2000" dirty="0">
                <a:latin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</a:rPr>
              <a:t>кучланиш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трансформатори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оддий</a:t>
            </a:r>
            <a:r>
              <a:rPr lang="ru-RU" sz="2000" dirty="0" smtClean="0">
                <a:latin typeface="Times New Roman" panose="02020603050405020304" pitchFamily="18" charset="0"/>
              </a:rPr>
              <a:t> куч </a:t>
            </a:r>
            <a:r>
              <a:rPr lang="ru-RU" sz="2000" dirty="0" err="1">
                <a:latin typeface="Times New Roman" panose="02020603050405020304" pitchFamily="18" charset="0"/>
              </a:rPr>
              <a:t>трансформатори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сингари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салт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юриш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режимида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ишлайди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</a:rPr>
              <a:t>Кучланиш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трансформатори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юкори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кучланишни</a:t>
            </a:r>
            <a:r>
              <a:rPr lang="ru-RU" sz="2000" dirty="0" smtClean="0">
                <a:latin typeface="Times New Roman" panose="02020603050405020304" pitchFamily="18" charset="0"/>
              </a:rPr>
              <a:t> 100 </a:t>
            </a:r>
            <a:r>
              <a:rPr lang="ru-RU" sz="2000" dirty="0">
                <a:latin typeface="Times New Roman" panose="02020603050405020304" pitchFamily="18" charset="0"/>
              </a:rPr>
              <a:t>В </a:t>
            </a:r>
            <a:r>
              <a:rPr lang="ru-RU" sz="2000" dirty="0" err="1">
                <a:latin typeface="Times New Roman" panose="02020603050405020304" pitchFamily="18" charset="0"/>
              </a:rPr>
              <a:t>гача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камайтириб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беради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</a:rPr>
              <a:t>Шунинг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иккиламчи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чулғамга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</a:rPr>
              <a:t>100 В ли вольтметр </a:t>
            </a:r>
            <a:r>
              <a:rPr lang="ru-RU" sz="2000" dirty="0" err="1">
                <a:latin typeface="Times New Roman" panose="02020603050405020304" pitchFamily="18" charset="0"/>
              </a:rPr>
              <a:t>уланади</a:t>
            </a:r>
            <a:r>
              <a:rPr lang="ru-RU" sz="2000" dirty="0">
                <a:latin typeface="Times New Roman" panose="02020603050405020304" pitchFamily="18" charset="0"/>
              </a:rPr>
              <a:t>.</a:t>
            </a:r>
            <a:endParaRPr lang="ru-RU" sz="2000" dirty="0"/>
          </a:p>
        </p:txBody>
      </p:sp>
      <p:pic>
        <p:nvPicPr>
          <p:cNvPr id="7" name="Звук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5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576"/>
    </mc:Choice>
    <mc:Fallback>
      <p:transition spd="slow" advTm="85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4957" y="584137"/>
            <a:ext cx="6787166" cy="44223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4221" y="5403509"/>
            <a:ext cx="5768638" cy="57228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902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776"/>
    </mc:Choice>
    <mc:Fallback>
      <p:transition spd="slow" advTm="30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2462" y="7799"/>
            <a:ext cx="4185001" cy="845489"/>
          </a:xfr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ru-RU" sz="3000" b="1" dirty="0" smtClean="0">
                <a:latin typeface="Times New Roman" panose="02020603050405020304" pitchFamily="18" charset="0"/>
              </a:rPr>
              <a:t>Ток </a:t>
            </a:r>
            <a:r>
              <a:rPr lang="ru-RU" sz="3000" b="1" dirty="0" err="1" smtClean="0">
                <a:latin typeface="Times New Roman" panose="02020603050405020304" pitchFamily="18" charset="0"/>
              </a:rPr>
              <a:t>трансформатори</a:t>
            </a:r>
            <a:endParaRPr lang="ru-RU" sz="3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2277" y="957490"/>
            <a:ext cx="11384923" cy="240065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</a:rPr>
              <a:t>Ток </a:t>
            </a:r>
            <a:r>
              <a:rPr lang="ru-RU" sz="2000" dirty="0" err="1">
                <a:latin typeface="Times New Roman" panose="02020603050405020304" pitchFamily="18" charset="0"/>
              </a:rPr>
              <a:t>трансформаторлари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ўзгарувчан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токларни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ўлчашда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қўлланилади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</a:rPr>
              <a:t>Уларнинг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бирламчи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чулғами</a:t>
            </a:r>
            <a:r>
              <a:rPr lang="ru-RU" sz="2000" dirty="0" smtClean="0">
                <a:latin typeface="Times New Roman" panose="02020603050405020304" pitchFamily="18" charset="0"/>
              </a:rPr>
              <a:t> амперметр </a:t>
            </a:r>
            <a:r>
              <a:rPr lang="ru-RU" sz="2000" dirty="0" err="1" smtClean="0">
                <a:latin typeface="Times New Roman" panose="02020603050405020304" pitchFamily="18" charset="0"/>
              </a:rPr>
              <a:t>сингари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</a:rPr>
              <a:t>линия </a:t>
            </a:r>
            <a:r>
              <a:rPr lang="ru-RU" sz="2000" dirty="0" err="1">
                <a:latin typeface="Times New Roman" panose="02020603050405020304" pitchFamily="18" charset="0"/>
              </a:rPr>
              <a:t>кесимига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уланади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ўрамлар</a:t>
            </a:r>
            <a:r>
              <a:rPr lang="ru-RU" sz="2000" dirty="0" smtClean="0">
                <a:latin typeface="Times New Roman" panose="02020603050405020304" pitchFamily="18" charset="0"/>
              </a:rPr>
              <a:t> сони </a:t>
            </a:r>
            <a:r>
              <a:rPr lang="ru-RU" sz="2000" dirty="0" err="1" smtClean="0">
                <a:latin typeface="Times New Roman" panose="02020603050405020304" pitchFamily="18" charset="0"/>
              </a:rPr>
              <a:t>кам</a:t>
            </a:r>
            <a:r>
              <a:rPr lang="ru-RU" sz="2000" dirty="0">
                <a:latin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</a:rPr>
              <a:t>баъзида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бир-икки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ўрам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қалин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ўтказгичнинг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бир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қ</a:t>
            </a:r>
            <a:r>
              <a:rPr lang="ru-RU" sz="2000" dirty="0" err="1" smtClean="0">
                <a:latin typeface="Times New Roman" panose="02020603050405020304" pitchFamily="18" charset="0"/>
              </a:rPr>
              <a:t>исми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</a:rPr>
              <a:t>Иккиламчи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чулғамда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урамлар</a:t>
            </a:r>
            <a:r>
              <a:rPr lang="ru-RU" sz="2000" dirty="0">
                <a:latin typeface="Times New Roman" panose="02020603050405020304" pitchFamily="18" charset="0"/>
              </a:rPr>
              <a:t> сони </a:t>
            </a:r>
            <a:r>
              <a:rPr lang="ru-RU" sz="2000" dirty="0" err="1" smtClean="0">
                <a:latin typeface="Times New Roman" panose="02020603050405020304" pitchFamily="18" charset="0"/>
              </a:rPr>
              <a:t>кўп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бўлади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ва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</a:rPr>
              <a:t>у 5 </a:t>
            </a:r>
            <a:r>
              <a:rPr lang="ru-RU" sz="2000" dirty="0" err="1">
                <a:latin typeface="Times New Roman" panose="02020603050405020304" pitchFamily="18" charset="0"/>
              </a:rPr>
              <a:t>амперга</a:t>
            </a:r>
            <a:r>
              <a:rPr lang="ru-RU" sz="2000" dirty="0">
                <a:latin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</a:rPr>
              <a:t>баъзан</a:t>
            </a:r>
            <a:r>
              <a:rPr lang="ru-RU" sz="2000" dirty="0">
                <a:latin typeface="Times New Roman" panose="02020603050405020304" pitchFamily="18" charset="0"/>
              </a:rPr>
              <a:t> 10 </a:t>
            </a:r>
            <a:r>
              <a:rPr lang="ru-RU" sz="2000" dirty="0" err="1">
                <a:latin typeface="Times New Roman" panose="02020603050405020304" pitchFamily="18" charset="0"/>
              </a:rPr>
              <a:t>амперга</a:t>
            </a:r>
            <a:r>
              <a:rPr lang="ru-RU" sz="2000" dirty="0">
                <a:latin typeface="Times New Roman" panose="02020603050405020304" pitchFamily="18" charset="0"/>
              </a:rPr>
              <a:t>) </a:t>
            </a:r>
            <a:r>
              <a:rPr lang="ru-RU" sz="2000" dirty="0" err="1" smtClean="0">
                <a:latin typeface="Times New Roman" panose="02020603050405020304" pitchFamily="18" charset="0"/>
              </a:rPr>
              <a:t>мўлжалланган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бўлиб</a:t>
            </a:r>
            <a:r>
              <a:rPr lang="ru-RU" sz="2000" dirty="0" smtClean="0">
                <a:latin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</a:rPr>
              <a:t>ваттметрлар</a:t>
            </a:r>
            <a:r>
              <a:rPr lang="ru-RU" sz="2000" dirty="0">
                <a:latin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</a:rPr>
              <a:t>амперметрлар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бошқа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асбобларнинг</a:t>
            </a:r>
            <a:r>
              <a:rPr lang="ru-RU" sz="2000" dirty="0" smtClean="0">
                <a:latin typeface="Times New Roman" panose="02020603050405020304" pitchFamily="18" charset="0"/>
              </a:rPr>
              <a:t> ток </a:t>
            </a:r>
            <a:r>
              <a:rPr lang="ru-RU" sz="2000" dirty="0" err="1" smtClean="0">
                <a:latin typeface="Times New Roman" panose="02020603050405020304" pitchFamily="18" charset="0"/>
              </a:rPr>
              <a:t>чулғамига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параллел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уланади</a:t>
            </a:r>
            <a:r>
              <a:rPr lang="ru-RU" sz="2000" dirty="0" smtClean="0">
                <a:latin typeface="Times New Roman" panose="02020603050405020304" pitchFamily="18" charset="0"/>
              </a:rPr>
              <a:t>.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0022" y="3566551"/>
            <a:ext cx="5009882" cy="2620138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836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077"/>
    </mc:Choice>
    <mc:Fallback>
      <p:transition spd="slow" advTm="580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5704268" cy="768215"/>
          </a:xfrm>
          <a:solidFill>
            <a:schemeClr val="accent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</a:rPr>
              <a:t>Автотрансформатор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69701" y="1383028"/>
            <a:ext cx="11127347" cy="154657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100" dirty="0">
                <a:latin typeface="Times New Roman" panose="02020603050405020304" pitchFamily="18" charset="0"/>
              </a:rPr>
              <a:t>Паст </a:t>
            </a:r>
            <a:r>
              <a:rPr lang="ru-RU" sz="2100" dirty="0" err="1">
                <a:latin typeface="Times New Roman" panose="02020603050405020304" pitchFamily="18" charset="0"/>
              </a:rPr>
              <a:t>кучланишли</a:t>
            </a:r>
            <a:r>
              <a:rPr lang="ru-RU" sz="2100" dirty="0">
                <a:latin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</a:rPr>
              <a:t>чулғам</a:t>
            </a:r>
            <a:r>
              <a:rPr lang="ru-RU" sz="2100" dirty="0" smtClean="0">
                <a:latin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</a:rPr>
              <a:t>юкори</a:t>
            </a:r>
            <a:r>
              <a:rPr lang="ru-RU" sz="2100" dirty="0">
                <a:latin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</a:rPr>
              <a:t>кучланишли</a:t>
            </a:r>
            <a:r>
              <a:rPr lang="ru-RU" sz="2100" dirty="0">
                <a:latin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</a:rPr>
              <a:t>чулгамнинг</a:t>
            </a:r>
            <a:r>
              <a:rPr lang="ru-RU" sz="2100" dirty="0" smtClean="0">
                <a:latin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</a:rPr>
              <a:t>бир</a:t>
            </a:r>
            <a:r>
              <a:rPr lang="ru-RU" sz="2100" dirty="0" smtClean="0">
                <a:latin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</a:rPr>
              <a:t>қисмини</a:t>
            </a:r>
            <a:r>
              <a:rPr lang="ru-RU" sz="2100" dirty="0" smtClean="0">
                <a:latin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</a:rPr>
              <a:t>ташкил</a:t>
            </a:r>
            <a:r>
              <a:rPr lang="ru-RU" sz="2100" dirty="0">
                <a:latin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</a:rPr>
              <a:t>килган</a:t>
            </a:r>
            <a:r>
              <a:rPr lang="ru-RU" sz="2100" dirty="0" smtClean="0">
                <a:latin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</a:rPr>
              <a:t>трансформатор </a:t>
            </a:r>
            <a:r>
              <a:rPr lang="ru-RU" sz="2100" dirty="0" smtClean="0">
                <a:latin typeface="Times New Roman" panose="02020603050405020304" pitchFamily="18" charset="0"/>
              </a:rPr>
              <a:t>автотрансформатор </a:t>
            </a:r>
            <a:r>
              <a:rPr lang="ru-RU" sz="2100" dirty="0" err="1" smtClean="0">
                <a:latin typeface="Times New Roman" panose="02020603050405020304" pitchFamily="18" charset="0"/>
              </a:rPr>
              <a:t>дейилади</a:t>
            </a:r>
            <a:r>
              <a:rPr lang="ru-RU" sz="2100" dirty="0">
                <a:latin typeface="Times New Roman" panose="02020603050405020304" pitchFamily="18" charset="0"/>
              </a:rPr>
              <a:t>. У </a:t>
            </a:r>
            <a:r>
              <a:rPr lang="ru-RU" sz="2100" dirty="0" err="1">
                <a:latin typeface="Times New Roman" panose="02020603050405020304" pitchFamily="18" charset="0"/>
              </a:rPr>
              <a:t>пасайтирувчи</a:t>
            </a:r>
            <a:r>
              <a:rPr lang="ru-RU" sz="2100" dirty="0">
                <a:latin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</a:rPr>
              <a:t>ва</a:t>
            </a:r>
            <a:r>
              <a:rPr lang="ru-RU" sz="2100" dirty="0">
                <a:latin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</a:rPr>
              <a:t>юксалтирувчи</a:t>
            </a:r>
            <a:r>
              <a:rPr lang="ru-RU" sz="2100" dirty="0">
                <a:latin typeface="Times New Roman" panose="02020603050405020304" pitchFamily="18" charset="0"/>
              </a:rPr>
              <a:t> </a:t>
            </a:r>
            <a:r>
              <a:rPr lang="ru-RU" sz="2100" dirty="0" smtClean="0">
                <a:latin typeface="Times New Roman" panose="02020603050405020304" pitchFamily="18" charset="0"/>
              </a:rPr>
              <a:t>трансформатор </a:t>
            </a:r>
            <a:r>
              <a:rPr lang="ru-RU" sz="2100" dirty="0" err="1" smtClean="0">
                <a:latin typeface="Times New Roman" panose="02020603050405020304" pitchFamily="18" charset="0"/>
              </a:rPr>
              <a:t>бўлиши</a:t>
            </a:r>
            <a:r>
              <a:rPr lang="ru-RU" sz="2100" dirty="0" smtClean="0">
                <a:latin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</a:rPr>
              <a:t>мумкин</a:t>
            </a:r>
            <a:r>
              <a:rPr lang="ru-RU" sz="2100" dirty="0">
                <a:latin typeface="Times New Roman" panose="02020603050405020304" pitchFamily="18" charset="0"/>
              </a:rPr>
              <a:t>.</a:t>
            </a:r>
            <a:endParaRPr lang="ru-RU" sz="21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8951" y="3769766"/>
            <a:ext cx="4087721" cy="2128757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907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982"/>
    </mc:Choice>
    <mc:Fallback>
      <p:transition spd="slow" advTm="379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923" y="106047"/>
            <a:ext cx="5924282" cy="806852"/>
          </a:xfrm>
          <a:solidFill>
            <a:schemeClr val="accent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r>
              <a:rPr lang="ru-RU" sz="3000" b="1" dirty="0" err="1">
                <a:latin typeface="Times New Roman" panose="02020603050405020304" pitchFamily="18" charset="0"/>
              </a:rPr>
              <a:t>П</a:t>
            </a:r>
            <a:r>
              <a:rPr lang="ru-RU" sz="3000" b="1" dirty="0" err="1" smtClean="0">
                <a:latin typeface="Times New Roman" panose="02020603050405020304" pitchFamily="18" charset="0"/>
              </a:rPr>
              <a:t>айвандлаш</a:t>
            </a:r>
            <a:r>
              <a:rPr lang="ru-RU" sz="3000" b="1" dirty="0" smtClean="0">
                <a:latin typeface="Times New Roman" panose="02020603050405020304" pitchFamily="18" charset="0"/>
              </a:rPr>
              <a:t> </a:t>
            </a:r>
            <a:r>
              <a:rPr lang="ru-RU" sz="3000" b="1" dirty="0" err="1" smtClean="0">
                <a:latin typeface="Times New Roman" panose="02020603050405020304" pitchFamily="18" charset="0"/>
              </a:rPr>
              <a:t>трансформатори</a:t>
            </a:r>
            <a:endParaRPr lang="ru-RU" sz="3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4430" y="1077791"/>
            <a:ext cx="11317740" cy="286232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</a:rPr>
              <a:t>Электр </a:t>
            </a:r>
            <a:r>
              <a:rPr lang="ru-RU" sz="2000" dirty="0" err="1">
                <a:latin typeface="Times New Roman" panose="02020603050405020304" pitchFamily="18" charset="0"/>
              </a:rPr>
              <a:t>пайвандлашда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ишлатиладиган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трансформаторлар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махсус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аппаратлардир</a:t>
            </a:r>
            <a:r>
              <a:rPr lang="ru-RU" sz="2000" dirty="0">
                <a:latin typeface="Times New Roman" panose="02020603050405020304" pitchFamily="18" charset="0"/>
              </a:rPr>
              <a:t>, </a:t>
            </a:r>
            <a:r>
              <a:rPr lang="ru-RU" sz="2000" dirty="0" smtClean="0">
                <a:latin typeface="Times New Roman" panose="02020603050405020304" pitchFamily="18" charset="0"/>
              </a:rPr>
              <a:t>улар </a:t>
            </a:r>
            <a:r>
              <a:rPr lang="ru-RU" sz="2000" dirty="0" err="1" smtClean="0">
                <a:latin typeface="Times New Roman" panose="02020603050405020304" pitchFamily="18" charset="0"/>
              </a:rPr>
              <a:t>пайвандлаш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бирга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электр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ёйи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кесиш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эритишда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ҳам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ишлатилади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</a:rPr>
              <a:t>Бу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трансформаторларнинг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иккиламчи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чулғами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кучланиши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</a:rPr>
              <a:t>60-70 </a:t>
            </a:r>
            <a:r>
              <a:rPr lang="ru-RU" sz="2000" dirty="0" err="1">
                <a:latin typeface="Times New Roman" panose="02020603050405020304" pitchFamily="18" charset="0"/>
              </a:rPr>
              <a:t>вольтга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</a:rPr>
              <a:t>осонгина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ёй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ҳосил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қ</a:t>
            </a:r>
            <a:r>
              <a:rPr lang="ru-RU" sz="2000" dirty="0" err="1" smtClean="0">
                <a:latin typeface="Times New Roman" panose="02020603050405020304" pitchFamily="18" charset="0"/>
              </a:rPr>
              <a:t>илади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  <a:endParaRPr lang="ru-RU" sz="2000" dirty="0" smtClean="0"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dirty="0" err="1" smtClean="0">
                <a:latin typeface="Times New Roman" panose="02020603050405020304" pitchFamily="18" charset="0"/>
              </a:rPr>
              <a:t>Уларга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қ</a:t>
            </a:r>
            <a:r>
              <a:rPr lang="ru-RU" sz="2000" dirty="0" err="1" smtClean="0">
                <a:latin typeface="Times New Roman" panose="02020603050405020304" pitchFamily="18" charset="0"/>
              </a:rPr>
              <a:t>уйидагича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талаблар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қўйилади</a:t>
            </a:r>
            <a:r>
              <a:rPr lang="ru-RU" sz="2000" dirty="0">
                <a:latin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</a:rPr>
              <a:t>юкланиш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уланганда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пайванд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</a:rPr>
              <a:t>токи </a:t>
            </a:r>
            <a:r>
              <a:rPr lang="ru-RU" sz="2000" dirty="0" err="1">
                <a:latin typeface="Times New Roman" panose="02020603050405020304" pitchFamily="18" charset="0"/>
              </a:rPr>
              <a:t>деярли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ўзгармаслиги</a:t>
            </a:r>
            <a:r>
              <a:rPr lang="ru-RU" sz="2000" dirty="0">
                <a:latin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</a:rPr>
              <a:t>қисқа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туташув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вақтидаги</a:t>
            </a:r>
            <a:r>
              <a:rPr lang="ru-RU" sz="2000" dirty="0" smtClean="0">
                <a:latin typeface="Times New Roman" panose="02020603050405020304" pitchFamily="18" charset="0"/>
              </a:rPr>
              <a:t> ток </a:t>
            </a:r>
            <a:r>
              <a:rPr lang="ru-RU" sz="2000" dirty="0" err="1">
                <a:latin typeface="Times New Roman" panose="02020603050405020304" pitchFamily="18" charset="0"/>
              </a:rPr>
              <a:t>ишчи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токнинг</a:t>
            </a:r>
            <a:r>
              <a:rPr lang="ru-RU" sz="2000" dirty="0">
                <a:latin typeface="Times New Roman" panose="02020603050405020304" pitchFamily="18" charset="0"/>
              </a:rPr>
              <a:t> 40% </a:t>
            </a:r>
            <a:r>
              <a:rPr lang="ru-RU" sz="2000" dirty="0" err="1">
                <a:latin typeface="Times New Roman" panose="02020603050405020304" pitchFamily="18" charset="0"/>
              </a:rPr>
              <a:t>идан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ортмаслиги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пайванд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токини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осонгина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ростлашга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имкон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бўлиши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керак</a:t>
            </a:r>
            <a:r>
              <a:rPr lang="ru-RU" sz="2000" dirty="0">
                <a:latin typeface="Times New Roman" panose="02020603050405020304" pitchFamily="18" charset="0"/>
              </a:rPr>
              <a:t>.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6087" y="3984714"/>
            <a:ext cx="3159673" cy="26193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1877" y="3984714"/>
            <a:ext cx="1889289" cy="2708531"/>
          </a:xfrm>
          <a:prstGeom prst="rect">
            <a:avLst/>
          </a:prstGeom>
        </p:spPr>
      </p:pic>
      <p:pic>
        <p:nvPicPr>
          <p:cNvPr id="11" name="Звук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27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241"/>
    </mc:Choice>
    <mc:Fallback>
      <p:transition spd="slow" advTm="131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1090" y="326488"/>
            <a:ext cx="7262611" cy="961399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Трансформаторнинг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салт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режими</a:t>
            </a:r>
            <a:endParaRPr lang="ru-RU" sz="3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707754"/>
            <a:ext cx="10688392" cy="154864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иккиламчи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чулгамининг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юкланишдан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олдаги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режимига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юриши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Бунда трансформатор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иккиламчи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исмлари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олади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2828" y="3676261"/>
            <a:ext cx="3712019" cy="2505597"/>
          </a:xfrm>
          <a:prstGeom prst="rect">
            <a:avLst/>
          </a:prstGeom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494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039"/>
    </mc:Choice>
    <mc:Fallback>
      <p:transition spd="slow" advTm="105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3742" y="448044"/>
            <a:ext cx="6889124" cy="81973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ЮКЛАНГАН ТРАНСФОРМАТОРНИНГ ИШИ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4577" y="1453725"/>
            <a:ext cx="11113833" cy="255815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Иккиламчи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чўлғамга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уланганда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иккиламчи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занжирида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ток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пайдо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Ленц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ток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ўзагидаги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магнит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узгаришига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тўсқинлик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иладиган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Ток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бирламчи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чўлғамнинг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охирига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араб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йўналган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ток 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иккиламчи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охиридан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томон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йўналади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8778" y="4197829"/>
            <a:ext cx="3499052" cy="2332943"/>
          </a:xfrm>
          <a:prstGeom prst="rect">
            <a:avLst/>
          </a:prstGeom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36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192"/>
    </mc:Choice>
    <mc:Fallback>
      <p:transition spd="slow" advTm="41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7748" y="200234"/>
            <a:ext cx="8885349" cy="83261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ТРАНСФОРМАТОРНИНГ Қ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ИСҚА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ТУТАШУВИ РЕЖИМИ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864" y="1197736"/>
            <a:ext cx="11272375" cy="236615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қисқа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туташув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режими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авария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қисқа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туташувлари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режимига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ажралади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нолга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Бирламчи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иккиламчи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чулғамлардаги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увват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исрофлари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издиришга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сарфланади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2193" y="3563893"/>
            <a:ext cx="4820944" cy="3203203"/>
          </a:xfrm>
          <a:prstGeom prst="rect">
            <a:avLst/>
          </a:prstGeom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840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265"/>
    </mc:Choice>
    <mc:Fallback>
      <p:transition spd="slow" advTm="622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ТРАНСФОРМАТОРНИНГ ФОЙДАЛИ</a:t>
            </a:r>
            <a:b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ИШ КОЭФФИЦИЕНТИ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6383" y="2055901"/>
            <a:ext cx="9739234" cy="40783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Прямоугольник 2"/>
          <p:cNvSpPr/>
          <p:nvPr/>
        </p:nvSpPr>
        <p:spPr>
          <a:xfrm>
            <a:off x="9503764" y="3837482"/>
            <a:ext cx="1169233" cy="4047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091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022"/>
    </mc:Choice>
    <mc:Fallback>
      <p:transition spd="slow" advTm="66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280465">
            <a:off x="2731394" y="2000742"/>
            <a:ext cx="7005034" cy="1325563"/>
          </a:xfrm>
        </p:spPr>
        <p:txBody>
          <a:bodyPr/>
          <a:lstStyle/>
          <a:p>
            <a:r>
              <a:rPr lang="ru-RU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Эътиборингиз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рахмат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47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23"/>
    </mc:Choice>
    <mc:Fallback>
      <p:transition spd="slow" advTm="106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</TotalTime>
  <Words>581</Words>
  <Application>Microsoft Office PowerPoint</Application>
  <PresentationFormat>Широкоэкранный</PresentationFormat>
  <Paragraphs>43</Paragraphs>
  <Slides>19</Slides>
  <Notes>0</Notes>
  <HiddenSlides>0</HiddenSlides>
  <MMClips>19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Тема Office</vt:lpstr>
      <vt:lpstr>Уравнение</vt:lpstr>
      <vt:lpstr>Формула</vt:lpstr>
      <vt:lpstr>Трансформаторлар</vt:lpstr>
      <vt:lpstr> Режа</vt:lpstr>
      <vt:lpstr>Презентация PowerPoint</vt:lpstr>
      <vt:lpstr>Презентация PowerPoint</vt:lpstr>
      <vt:lpstr>Презентация PowerPoint</vt:lpstr>
      <vt:lpstr>Презентация PowerPoint</vt:lpstr>
      <vt:lpstr>Трансформаторларнинг асосий турлари:</vt:lpstr>
      <vt:lpstr>Презентация PowerPoint</vt:lpstr>
      <vt:lpstr>Презентация PowerPoint</vt:lpstr>
      <vt:lpstr>ЎЛЧАШ ТРАНСФОРМАТОРЛАРИ</vt:lpstr>
      <vt:lpstr>Презентация PowerPoint</vt:lpstr>
      <vt:lpstr>Ток трансформатори</vt:lpstr>
      <vt:lpstr>Автотрансформатор</vt:lpstr>
      <vt:lpstr>Пайвандлаш трансформатори</vt:lpstr>
      <vt:lpstr>Трансформаторнинг салт иш режими</vt:lpstr>
      <vt:lpstr>ЮКЛАНГАН ТРАНСФОРМАТОРНИНГ ИШИ</vt:lpstr>
      <vt:lpstr>ТРАНСФОРМАТОРНИНГ ҚИСҚА ТУТАШУВИ РЕЖИМИ</vt:lpstr>
      <vt:lpstr>ТРАНСФОРМАТОРНИНГ ФОЙДАЛИ ИШ КОЭФФИЦИЕНТИ</vt:lpstr>
      <vt:lpstr>Эътиборингиз учун рахмат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Магнит занжирлар ва электрамагнит қурилмалар</dc:title>
  <dc:creator>user</dc:creator>
  <cp:lastModifiedBy>user</cp:lastModifiedBy>
  <cp:revision>36</cp:revision>
  <dcterms:created xsi:type="dcterms:W3CDTF">2018-10-03T11:03:12Z</dcterms:created>
  <dcterms:modified xsi:type="dcterms:W3CDTF">2019-10-17T16:49:44Z</dcterms:modified>
</cp:coreProperties>
</file>