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7"/>
  </p:notesMasterIdLst>
  <p:sldIdLst>
    <p:sldId id="256" r:id="rId2"/>
    <p:sldId id="436" r:id="rId3"/>
    <p:sldId id="344" r:id="rId4"/>
    <p:sldId id="455" r:id="rId5"/>
    <p:sldId id="346" r:id="rId6"/>
    <p:sldId id="347" r:id="rId7"/>
    <p:sldId id="348" r:id="rId8"/>
    <p:sldId id="349" r:id="rId9"/>
    <p:sldId id="351" r:id="rId10"/>
    <p:sldId id="438" r:id="rId11"/>
    <p:sldId id="360" r:id="rId12"/>
    <p:sldId id="362" r:id="rId13"/>
    <p:sldId id="462" r:id="rId14"/>
    <p:sldId id="463" r:id="rId15"/>
    <p:sldId id="444" r:id="rId16"/>
    <p:sldId id="451" r:id="rId17"/>
    <p:sldId id="464" r:id="rId18"/>
    <p:sldId id="453" r:id="rId19"/>
    <p:sldId id="445" r:id="rId20"/>
    <p:sldId id="447" r:id="rId21"/>
    <p:sldId id="448" r:id="rId22"/>
    <p:sldId id="449" r:id="rId23"/>
    <p:sldId id="368" r:id="rId24"/>
    <p:sldId id="369" r:id="rId25"/>
    <p:sldId id="373" r:id="rId26"/>
    <p:sldId id="375" r:id="rId27"/>
    <p:sldId id="380" r:id="rId28"/>
    <p:sldId id="381" r:id="rId29"/>
    <p:sldId id="383" r:id="rId30"/>
    <p:sldId id="385" r:id="rId31"/>
    <p:sldId id="388" r:id="rId32"/>
    <p:sldId id="390" r:id="rId33"/>
    <p:sldId id="392" r:id="rId34"/>
    <p:sldId id="393" r:id="rId35"/>
    <p:sldId id="394" r:id="rId36"/>
    <p:sldId id="396" r:id="rId37"/>
    <p:sldId id="397" r:id="rId38"/>
    <p:sldId id="457" r:id="rId39"/>
    <p:sldId id="398" r:id="rId40"/>
    <p:sldId id="399" r:id="rId41"/>
    <p:sldId id="458" r:id="rId42"/>
    <p:sldId id="459" r:id="rId43"/>
    <p:sldId id="460" r:id="rId44"/>
    <p:sldId id="461" r:id="rId45"/>
    <p:sldId id="456" r:id="rId46"/>
  </p:sldIdLst>
  <p:sldSz cx="9144000" cy="6858000" type="screen4x3"/>
  <p:notesSz cx="6735763" cy="9869488"/>
  <p:custDataLst>
    <p:tags r:id="rId48"/>
  </p:custDataLst>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2C0A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gs" Target="tags/tag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smtClean="0">
                <a:latin typeface="Arial" charset="0"/>
              </a:defRPr>
            </a:lvl1pPr>
          </a:lstStyle>
          <a:p>
            <a:pPr>
              <a:defRPr/>
            </a:pPr>
            <a:endParaRPr lang="en-US"/>
          </a:p>
        </p:txBody>
      </p:sp>
      <p:sp>
        <p:nvSpPr>
          <p:cNvPr id="3" name="Date Placeholder 2"/>
          <p:cNvSpPr>
            <a:spLocks noGrp="1"/>
          </p:cNvSpPr>
          <p:nvPr>
            <p:ph type="dt" idx="1"/>
          </p:nvPr>
        </p:nvSpPr>
        <p:spPr>
          <a:xfrm>
            <a:off x="3814763" y="0"/>
            <a:ext cx="2919412" cy="493713"/>
          </a:xfrm>
          <a:prstGeom prst="rect">
            <a:avLst/>
          </a:prstGeom>
        </p:spPr>
        <p:txBody>
          <a:bodyPr vert="horz" lIns="91440" tIns="45720" rIns="91440" bIns="45720" rtlCol="0"/>
          <a:lstStyle>
            <a:lvl1pPr algn="r">
              <a:defRPr sz="1200" smtClean="0">
                <a:latin typeface="Arial" charset="0"/>
              </a:defRPr>
            </a:lvl1pPr>
          </a:lstStyle>
          <a:p>
            <a:pPr>
              <a:defRPr/>
            </a:pPr>
            <a:fld id="{6272D039-1CFD-4C9B-9F1C-90D5F17A23CD}" type="datetimeFigureOut">
              <a:rPr lang="en-US"/>
              <a:pPr>
                <a:defRPr/>
              </a:pPr>
              <a:t>10/17/2018</a:t>
            </a:fld>
            <a:endParaRPr lang="en-US"/>
          </a:p>
        </p:txBody>
      </p:sp>
      <p:sp>
        <p:nvSpPr>
          <p:cNvPr id="4" name="Slide Image Placeholder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73100" y="4687888"/>
            <a:ext cx="5389563" cy="4441825"/>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9374188"/>
            <a:ext cx="2919413" cy="493712"/>
          </a:xfrm>
          <a:prstGeom prst="rect">
            <a:avLst/>
          </a:prstGeom>
        </p:spPr>
        <p:txBody>
          <a:bodyPr vert="horz" lIns="91440" tIns="45720" rIns="91440" bIns="45720" rtlCol="0" anchor="b"/>
          <a:lstStyle>
            <a:lvl1pPr algn="l">
              <a:defRPr sz="1200" smtClean="0">
                <a:latin typeface="Arial" charset="0"/>
              </a:defRPr>
            </a:lvl1pPr>
          </a:lstStyle>
          <a:p>
            <a:pPr>
              <a:defRPr/>
            </a:pPr>
            <a:endParaRPr lang="en-US"/>
          </a:p>
        </p:txBody>
      </p:sp>
      <p:sp>
        <p:nvSpPr>
          <p:cNvPr id="7" name="Slide Number Placeholder 6"/>
          <p:cNvSpPr>
            <a:spLocks noGrp="1"/>
          </p:cNvSpPr>
          <p:nvPr>
            <p:ph type="sldNum" sz="quarter" idx="5"/>
          </p:nvPr>
        </p:nvSpPr>
        <p:spPr>
          <a:xfrm>
            <a:off x="3814763" y="9374188"/>
            <a:ext cx="2919412" cy="493712"/>
          </a:xfrm>
          <a:prstGeom prst="rect">
            <a:avLst/>
          </a:prstGeom>
        </p:spPr>
        <p:txBody>
          <a:bodyPr vert="horz" lIns="91440" tIns="45720" rIns="91440" bIns="45720" rtlCol="0" anchor="b"/>
          <a:lstStyle>
            <a:lvl1pPr algn="r">
              <a:defRPr sz="1200" smtClean="0">
                <a:latin typeface="Arial" charset="0"/>
              </a:defRPr>
            </a:lvl1pPr>
          </a:lstStyle>
          <a:p>
            <a:pPr>
              <a:defRPr/>
            </a:pPr>
            <a:fld id="{3773E655-012F-4297-B151-4CFFE84C1B6F}" type="slidenum">
              <a:rPr lang="en-US"/>
              <a:pPr>
                <a:defRPr/>
              </a:pPr>
              <a:t>‹#›</a:t>
            </a:fld>
            <a:endParaRPr lang="en-US"/>
          </a:p>
        </p:txBody>
      </p:sp>
    </p:spTree>
    <p:extLst>
      <p:ext uri="{BB962C8B-B14F-4D97-AF65-F5344CB8AC3E}">
        <p14:creationId xmlns:p14="http://schemas.microsoft.com/office/powerpoint/2010/main" val="32606875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764463" y="1174750"/>
            <a:ext cx="2286000" cy="381000"/>
          </a:xfrm>
        </p:spPr>
        <p:txBody>
          <a:bodyPr/>
          <a:lstStyle>
            <a:lvl1pPr>
              <a:defRPr/>
            </a:lvl1pPr>
          </a:lstStyle>
          <a:p>
            <a:pPr>
              <a:defRPr/>
            </a:pPr>
            <a:fld id="{D522676A-6E9F-4BCE-BFDA-D53B27EBCF52}" type="datetimeFigureOut">
              <a:rPr lang="en-US"/>
              <a:pPr>
                <a:defRPr/>
              </a:pPr>
              <a:t>10/17/2018</a:t>
            </a:fld>
            <a:endParaRPr lang="en-US"/>
          </a:p>
        </p:txBody>
      </p:sp>
      <p:sp>
        <p:nvSpPr>
          <p:cNvPr id="23" name="Footer Placeholder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US"/>
          </a:p>
        </p:txBody>
      </p:sp>
      <p:sp>
        <p:nvSpPr>
          <p:cNvPr id="24" name="Slide Number Placeholder 28"/>
          <p:cNvSpPr>
            <a:spLocks noGrp="1"/>
          </p:cNvSpPr>
          <p:nvPr>
            <p:ph type="sldNum" sz="quarter" idx="12"/>
          </p:nvPr>
        </p:nvSpPr>
        <p:spPr bwMode="auto">
          <a:xfrm>
            <a:off x="1325563" y="4929188"/>
            <a:ext cx="609600" cy="517525"/>
          </a:xfrm>
        </p:spPr>
        <p:txBody>
          <a:bodyPr/>
          <a:lstStyle>
            <a:lvl1pPr>
              <a:defRPr/>
            </a:lvl1pPr>
          </a:lstStyle>
          <a:p>
            <a:pPr>
              <a:defRPr/>
            </a:pPr>
            <a:fld id="{46814F9E-B09B-432A-9B81-F43AE0607573}"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713CB665-2779-48B6-8619-F4CBE1824B70}" type="datetimeFigureOut">
              <a:rPr lang="en-US"/>
              <a:pPr>
                <a:defRPr/>
              </a:pPr>
              <a:t>10/17/2018</a:t>
            </a:fld>
            <a:endParaRPr lang="en-US"/>
          </a:p>
        </p:txBody>
      </p:sp>
      <p:sp>
        <p:nvSpPr>
          <p:cNvPr id="5" name="Slide Number Placeholder 8"/>
          <p:cNvSpPr>
            <a:spLocks noGrp="1"/>
          </p:cNvSpPr>
          <p:nvPr>
            <p:ph type="sldNum" sz="quarter" idx="11"/>
          </p:nvPr>
        </p:nvSpPr>
        <p:spPr/>
        <p:txBody>
          <a:bodyPr rtlCol="0"/>
          <a:lstStyle>
            <a:lvl1pPr>
              <a:defRPr/>
            </a:lvl1pPr>
          </a:lstStyle>
          <a:p>
            <a:pPr>
              <a:defRPr/>
            </a:pPr>
            <a:fld id="{D2A65789-8940-41DC-8CC7-A312584BF7A8}" type="slidenum">
              <a:rPr lang="en-US"/>
              <a:pPr>
                <a:defRPr/>
              </a:pPr>
              <a:t>‹#›</a:t>
            </a:fld>
            <a:endParaRPr lang="en-US"/>
          </a:p>
        </p:txBody>
      </p:sp>
      <p:sp>
        <p:nvSpPr>
          <p:cNvPr id="6" name="Footer Placeholder 9"/>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8" name="Straight Connector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9" name="Straight Connector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0" name="Straight Connector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1" name="Straight Connector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2" name="Straight Connector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4" name="Oval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5" name="Oval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6" name="Oval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7" name="Oval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8" name="Oval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9" name="Straight Connector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7762875" y="1169988"/>
            <a:ext cx="2286000" cy="381000"/>
          </a:xfrm>
        </p:spPr>
        <p:txBody>
          <a:bodyPr/>
          <a:lstStyle>
            <a:lvl1pPr>
              <a:defRPr/>
            </a:lvl1pPr>
          </a:lstStyle>
          <a:p>
            <a:pPr>
              <a:defRPr/>
            </a:pPr>
            <a:fld id="{2F1CC52A-36AB-4318-A166-2D1B4529496C}" type="datetimeFigureOut">
              <a:rPr lang="en-US"/>
              <a:pPr>
                <a:defRPr/>
              </a:pPr>
              <a:t>10/17/2018</a:t>
            </a:fld>
            <a:endParaRPr lang="en-US"/>
          </a:p>
        </p:txBody>
      </p:sp>
      <p:sp>
        <p:nvSpPr>
          <p:cNvPr id="21" name="Footer Placeholder 4"/>
          <p:cNvSpPr>
            <a:spLocks noGrp="1"/>
          </p:cNvSpPr>
          <p:nvPr>
            <p:ph type="ftr" sz="quarter" idx="11"/>
          </p:nvPr>
        </p:nvSpPr>
        <p:spPr bwMode="auto">
          <a:xfrm rot="5400000">
            <a:off x="7077076" y="4178300"/>
            <a:ext cx="3657600" cy="384175"/>
          </a:xfrm>
        </p:spPr>
        <p:txBody>
          <a:bodyPr/>
          <a:lstStyle>
            <a:lvl1pPr>
              <a:defRPr/>
            </a:lvl1pPr>
          </a:lstStyle>
          <a:p>
            <a:pPr>
              <a:defRPr/>
            </a:pPr>
            <a:endParaRPr lang="en-US"/>
          </a:p>
        </p:txBody>
      </p:sp>
      <p:sp>
        <p:nvSpPr>
          <p:cNvPr id="22" name="Slide Number Placeholder 5"/>
          <p:cNvSpPr>
            <a:spLocks noGrp="1"/>
          </p:cNvSpPr>
          <p:nvPr>
            <p:ph type="sldNum" sz="quarter" idx="12"/>
          </p:nvPr>
        </p:nvSpPr>
        <p:spPr bwMode="auto">
          <a:xfrm>
            <a:off x="1339850" y="4929188"/>
            <a:ext cx="609600" cy="517525"/>
          </a:xfrm>
        </p:spPr>
        <p:txBody>
          <a:bodyPr/>
          <a:lstStyle>
            <a:lvl1pPr>
              <a:defRPr/>
            </a:lvl1pPr>
          </a:lstStyle>
          <a:p>
            <a:pPr>
              <a:defRPr/>
            </a:pPr>
            <a:fld id="{AFCCEC84-739B-4EEB-95E4-F820F6C576AC}"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270248"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CE28B9DB-55FB-4E8C-8F54-ADA957FE0147}" type="datetimeFigureOut">
              <a:rPr lang="en-US"/>
              <a:pPr>
                <a:defRPr/>
              </a:pPr>
              <a:t>10/17/2018</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60138581-B876-4F3D-9D3D-45BAFFFB84B6}"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57200"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371975"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vl1pPr>
          </a:lstStyle>
          <a:p>
            <a:pPr>
              <a:defRPr/>
            </a:pPr>
            <a:fld id="{91B4D401-2B54-4555-87CD-2FA1BB2984BB}" type="datetimeFigureOut">
              <a:rPr lang="en-US"/>
              <a:pPr>
                <a:defRPr/>
              </a:pPr>
              <a:t>10/17/2018</a:t>
            </a:fld>
            <a:endParaRPr lang="en-US" dirty="0"/>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C2836224-CB88-4F03-BD40-40146CFE0A7F}"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5"/>
          <p:cNvSpPr>
            <a:spLocks noGrp="1"/>
          </p:cNvSpPr>
          <p:nvPr>
            <p:ph type="dt" sz="half" idx="10"/>
          </p:nvPr>
        </p:nvSpPr>
        <p:spPr/>
        <p:txBody>
          <a:bodyPr rtlCol="0"/>
          <a:lstStyle>
            <a:lvl1pPr>
              <a:defRPr/>
            </a:lvl1pPr>
          </a:lstStyle>
          <a:p>
            <a:pPr>
              <a:defRPr/>
            </a:pPr>
            <a:fld id="{1A489E45-C09B-4D06-99FE-50010B7C1ED4}" type="datetimeFigureOut">
              <a:rPr lang="en-US"/>
              <a:pPr>
                <a:defRPr/>
              </a:pPr>
              <a:t>10/17/2018</a:t>
            </a:fld>
            <a:endParaRPr lang="en-US"/>
          </a:p>
        </p:txBody>
      </p:sp>
      <p:sp>
        <p:nvSpPr>
          <p:cNvPr id="4" name="Slide Number Placeholder 6"/>
          <p:cNvSpPr>
            <a:spLocks noGrp="1"/>
          </p:cNvSpPr>
          <p:nvPr>
            <p:ph type="sldNum" sz="quarter" idx="11"/>
          </p:nvPr>
        </p:nvSpPr>
        <p:spPr/>
        <p:txBody>
          <a:bodyPr rtlCol="0"/>
          <a:lstStyle>
            <a:lvl1pPr>
              <a:defRPr/>
            </a:lvl1pPr>
          </a:lstStyle>
          <a:p>
            <a:pPr>
              <a:defRPr/>
            </a:pPr>
            <a:fld id="{D0F4BB1C-4734-4907-BA11-0F0EB4D84084}" type="slidenum">
              <a:rPr lang="en-US"/>
              <a:pPr>
                <a:defRPr/>
              </a:pPr>
              <a:t>‹#›</a:t>
            </a:fld>
            <a:endParaRPr lang="en-US"/>
          </a:p>
        </p:txBody>
      </p:sp>
      <p:sp>
        <p:nvSpPr>
          <p:cNvPr id="5" name="Footer Placeholder 7"/>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383887EC-8747-48E3-A001-4AE4006E9554}" type="datetimeFigureOut">
              <a:rPr lang="en-US"/>
              <a:pPr>
                <a:defRPr/>
              </a:pPr>
              <a:t>10/17/2018</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7E752945-F29E-4718-92C9-611423A78F2F}"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6" name="Straight Connector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7" name="Straight Connector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8" name="Straight Connector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0" name="Straight Connector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1" name="Oval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2" name="Title 1"/>
          <p:cNvSpPr>
            <a:spLocks noGrp="1"/>
          </p:cNvSpPr>
          <p:nvPr>
            <p:ph type="title"/>
          </p:nvPr>
        </p:nvSpPr>
        <p:spPr>
          <a:xfrm rot="5400000">
            <a:off x="3371850" y="3200400"/>
            <a:ext cx="6309360" cy="4572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304800" y="274320"/>
            <a:ext cx="5638800" cy="6327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rtlCol="0"/>
          <a:lstStyle>
            <a:lvl1pPr>
              <a:defRPr/>
            </a:lvl1pPr>
          </a:lstStyle>
          <a:p>
            <a:pPr>
              <a:defRPr/>
            </a:pPr>
            <a:fld id="{CE9F9A10-D341-47CA-AECA-97A2FE10174F}" type="datetimeFigureOut">
              <a:rPr lang="en-US"/>
              <a:pPr>
                <a:defRPr/>
              </a:pPr>
              <a:t>10/17/2018</a:t>
            </a:fld>
            <a:endParaRPr lang="en-US"/>
          </a:p>
        </p:txBody>
      </p:sp>
      <p:sp>
        <p:nvSpPr>
          <p:cNvPr id="13" name="Slide Number Placeholder 21"/>
          <p:cNvSpPr>
            <a:spLocks noGrp="1"/>
          </p:cNvSpPr>
          <p:nvPr>
            <p:ph type="sldNum" sz="quarter" idx="11"/>
          </p:nvPr>
        </p:nvSpPr>
        <p:spPr/>
        <p:txBody>
          <a:bodyPr rtlCol="0"/>
          <a:lstStyle>
            <a:lvl1pPr>
              <a:defRPr/>
            </a:lvl1pPr>
          </a:lstStyle>
          <a:p>
            <a:pPr>
              <a:defRPr/>
            </a:pPr>
            <a:fld id="{28B3326E-2BFD-45B5-AA5B-424E045E51A3}" type="slidenum">
              <a:rPr lang="en-US"/>
              <a:pPr>
                <a:defRPr/>
              </a:pPr>
              <a:t>‹#›</a:t>
            </a:fld>
            <a:endParaRPr lang="en-US"/>
          </a:p>
        </p:txBody>
      </p:sp>
      <p:sp>
        <p:nvSpPr>
          <p:cNvPr id="14" name="Footer Placeholder 22"/>
          <p:cNvSpPr>
            <a:spLocks noGrp="1"/>
          </p:cNvSpPr>
          <p:nvPr>
            <p:ph type="ftr" sz="quarter" idx="12"/>
          </p:nvPr>
        </p:nvSpPr>
        <p:spPr/>
        <p:txBody>
          <a:bodyPr rtlCol="0"/>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6" name="Oval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7" name="Straight Connector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9" name="Straight Connector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0" name="Straight Connector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1" name="Straight Connector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2" name="Title 1"/>
          <p:cNvSpPr>
            <a:spLocks noGrp="1"/>
          </p:cNvSpPr>
          <p:nvPr>
            <p:ph type="title"/>
          </p:nvPr>
        </p:nvSpPr>
        <p:spPr>
          <a:xfrm rot="5400000">
            <a:off x="3350133" y="3200400"/>
            <a:ext cx="6309360" cy="4572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atin typeface="Times New Roman" pitchFamily="18" charset="0"/>
              </a:defRPr>
            </a:lvl1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p:txBody>
          <a:bodyPr rtlCol="0"/>
          <a:lstStyle>
            <a:lvl1pPr>
              <a:defRPr/>
            </a:lvl1pPr>
          </a:lstStyle>
          <a:p>
            <a:pPr>
              <a:defRPr/>
            </a:pPr>
            <a:fld id="{720E1BFE-60EC-450F-822F-2A329ADC67AE}" type="datetimeFigureOut">
              <a:rPr lang="en-US"/>
              <a:pPr>
                <a:defRPr/>
              </a:pPr>
              <a:t>10/17/2018</a:t>
            </a:fld>
            <a:endParaRPr lang="en-US"/>
          </a:p>
        </p:txBody>
      </p:sp>
      <p:sp>
        <p:nvSpPr>
          <p:cNvPr id="13" name="Slide Number Placeholder 17"/>
          <p:cNvSpPr>
            <a:spLocks noGrp="1"/>
          </p:cNvSpPr>
          <p:nvPr>
            <p:ph type="sldNum" sz="quarter" idx="11"/>
          </p:nvPr>
        </p:nvSpPr>
        <p:spPr/>
        <p:txBody>
          <a:bodyPr rtlCol="0"/>
          <a:lstStyle>
            <a:lvl1pPr>
              <a:defRPr/>
            </a:lvl1pPr>
          </a:lstStyle>
          <a:p>
            <a:pPr>
              <a:defRPr/>
            </a:pPr>
            <a:fld id="{7ECFDC6C-B3E1-4A62-ACCA-73A69D0EDDDF}" type="slidenum">
              <a:rPr lang="en-US"/>
              <a:pPr>
                <a:defRPr/>
              </a:pPr>
              <a:t>‹#›</a:t>
            </a:fld>
            <a:endParaRPr lang="en-US"/>
          </a:p>
        </p:txBody>
      </p:sp>
      <p:sp>
        <p:nvSpPr>
          <p:cNvPr id="14" name="Footer Placeholder 20"/>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5A9FFE00-9BD0-401E-B0E0-567C1441DB29}" type="datetimeFigureOut">
              <a:rPr lang="en-US"/>
              <a:pPr>
                <a:defRPr/>
              </a:pPr>
              <a:t>10/17/2018</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525D5246-5A69-44C3-91BA-6DFB0CC104C5}"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55CF1409-BB54-4D57-819A-E56752B5D8B9}" type="datetimeFigureOut">
              <a:rPr lang="en-US"/>
              <a:pPr>
                <a:defRPr/>
              </a:pPr>
              <a:t>10/17/2018</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EFC15559-0F73-480C-8E9D-8F727134C92D}"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dirty="0" smtClean="0"/>
              <a:t>Click to edit Master title style</a:t>
            </a:r>
            <a:endParaRPr lang="en-US" dirty="0"/>
          </a:p>
        </p:txBody>
      </p:sp>
      <p:sp>
        <p:nvSpPr>
          <p:cNvPr id="1028" name="Text Placeholder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Times New Roman" pitchFamily="18" charset="0"/>
              </a:defRPr>
            </a:lvl1pPr>
          </a:lstStyle>
          <a:p>
            <a:pPr>
              <a:defRPr/>
            </a:pPr>
            <a:fld id="{89580B39-DC68-4881-81B3-459AC276E46F}" type="datetimeFigureOut">
              <a:rPr lang="en-US"/>
              <a:pPr>
                <a:defRPr/>
              </a:pPr>
              <a:t>10/17/2018</a:t>
            </a:fld>
            <a:endParaRPr lang="en-US" dirty="0"/>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dirty="0">
                <a:solidFill>
                  <a:schemeClr val="tx2"/>
                </a:solidFill>
                <a:latin typeface="Times New Roman" pitchFamily="18" charset="0"/>
              </a:defRPr>
            </a:lvl1pPr>
          </a:lstStyle>
          <a:p>
            <a:pPr>
              <a:defRPr/>
            </a:pPr>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Times New Roman" pitchFamily="18"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latin typeface="Times New Roman" pitchFamily="18" charset="0"/>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Times New Roman" pitchFamily="18" charset="0"/>
              </a:defRPr>
            </a:lvl1pPr>
          </a:lstStyle>
          <a:p>
            <a:pPr>
              <a:defRPr/>
            </a:pPr>
            <a:fld id="{1D50EC45-FBE9-467B-A1EF-2358AC27F61B}"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65" r:id="rId4"/>
    <p:sldLayoutId id="2147483866" r:id="rId5"/>
    <p:sldLayoutId id="2147483873" r:id="rId6"/>
    <p:sldLayoutId id="2147483867" r:id="rId7"/>
    <p:sldLayoutId id="2147483874" r:id="rId8"/>
    <p:sldLayoutId id="2147483875" r:id="rId9"/>
    <p:sldLayoutId id="2147483868" r:id="rId10"/>
    <p:sldLayoutId id="2147483869" r:id="rId11"/>
  </p:sldLayoutIdLst>
  <p:txStyles>
    <p:titleStyle>
      <a:lvl1pPr algn="l" rtl="0" eaLnBrk="0" fontAlgn="base" hangingPunct="0">
        <a:spcBef>
          <a:spcPct val="0"/>
        </a:spcBef>
        <a:spcAft>
          <a:spcPct val="0"/>
        </a:spcAft>
        <a:defRPr sz="3000" kern="1200" cap="small">
          <a:solidFill>
            <a:schemeClr val="tx2"/>
          </a:solidFill>
          <a:latin typeface="Times New Roman" pitchFamily="18" charset="0"/>
          <a:ea typeface="+mj-ea"/>
          <a:cs typeface="+mj-cs"/>
        </a:defRPr>
      </a:lvl1pPr>
      <a:lvl2pPr algn="l" rtl="0" eaLnBrk="0" fontAlgn="base" hangingPunct="0">
        <a:spcBef>
          <a:spcPct val="0"/>
        </a:spcBef>
        <a:spcAft>
          <a:spcPct val="0"/>
        </a:spcAft>
        <a:defRPr sz="3000">
          <a:solidFill>
            <a:schemeClr val="tx2"/>
          </a:solidFill>
          <a:latin typeface="Times New Roman" pitchFamily="18" charset="0"/>
        </a:defRPr>
      </a:lvl2pPr>
      <a:lvl3pPr algn="l" rtl="0" eaLnBrk="0" fontAlgn="base" hangingPunct="0">
        <a:spcBef>
          <a:spcPct val="0"/>
        </a:spcBef>
        <a:spcAft>
          <a:spcPct val="0"/>
        </a:spcAft>
        <a:defRPr sz="3000">
          <a:solidFill>
            <a:schemeClr val="tx2"/>
          </a:solidFill>
          <a:latin typeface="Times New Roman" pitchFamily="18" charset="0"/>
        </a:defRPr>
      </a:lvl3pPr>
      <a:lvl4pPr algn="l" rtl="0" eaLnBrk="0" fontAlgn="base" hangingPunct="0">
        <a:spcBef>
          <a:spcPct val="0"/>
        </a:spcBef>
        <a:spcAft>
          <a:spcPct val="0"/>
        </a:spcAft>
        <a:defRPr sz="3000">
          <a:solidFill>
            <a:schemeClr val="tx2"/>
          </a:solidFill>
          <a:latin typeface="Times New Roman" pitchFamily="18" charset="0"/>
        </a:defRPr>
      </a:lvl4pPr>
      <a:lvl5pPr algn="l" rtl="0" eaLnBrk="0" fontAlgn="base" hangingPunct="0">
        <a:spcBef>
          <a:spcPct val="0"/>
        </a:spcBef>
        <a:spcAft>
          <a:spcPct val="0"/>
        </a:spcAft>
        <a:defRPr sz="3000">
          <a:solidFill>
            <a:schemeClr val="tx2"/>
          </a:solidFill>
          <a:latin typeface="Times New Roman" pitchFamily="18" charset="0"/>
        </a:defRPr>
      </a:lvl5pPr>
      <a:lvl6pPr marL="457200" algn="l" rtl="0" fontAlgn="base">
        <a:spcBef>
          <a:spcPct val="0"/>
        </a:spcBef>
        <a:spcAft>
          <a:spcPct val="0"/>
        </a:spcAft>
        <a:defRPr sz="3000">
          <a:solidFill>
            <a:schemeClr val="tx2"/>
          </a:solidFill>
          <a:latin typeface="Arial Mon" pitchFamily="34" charset="0"/>
        </a:defRPr>
      </a:lvl6pPr>
      <a:lvl7pPr marL="914400" algn="l" rtl="0" fontAlgn="base">
        <a:spcBef>
          <a:spcPct val="0"/>
        </a:spcBef>
        <a:spcAft>
          <a:spcPct val="0"/>
        </a:spcAft>
        <a:defRPr sz="3000">
          <a:solidFill>
            <a:schemeClr val="tx2"/>
          </a:solidFill>
          <a:latin typeface="Arial Mon" pitchFamily="34" charset="0"/>
        </a:defRPr>
      </a:lvl7pPr>
      <a:lvl8pPr marL="1371600" algn="l" rtl="0" fontAlgn="base">
        <a:spcBef>
          <a:spcPct val="0"/>
        </a:spcBef>
        <a:spcAft>
          <a:spcPct val="0"/>
        </a:spcAft>
        <a:defRPr sz="3000">
          <a:solidFill>
            <a:schemeClr val="tx2"/>
          </a:solidFill>
          <a:latin typeface="Arial Mon" pitchFamily="34" charset="0"/>
        </a:defRPr>
      </a:lvl8pPr>
      <a:lvl9pPr marL="1828800" algn="l" rtl="0" fontAlgn="base">
        <a:spcBef>
          <a:spcPct val="0"/>
        </a:spcBef>
        <a:spcAft>
          <a:spcPct val="0"/>
        </a:spcAft>
        <a:defRPr sz="3000">
          <a:solidFill>
            <a:schemeClr val="tx2"/>
          </a:solidFill>
          <a:latin typeface="Arial Mon" pitchFamily="34"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Times New Roman" pitchFamily="18" charset="0"/>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Times New Roman" pitchFamily="18" charset="0"/>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sz="2400" kern="1200">
          <a:solidFill>
            <a:schemeClr val="tx1"/>
          </a:solidFill>
          <a:latin typeface="Times New Roman" pitchFamily="18" charset="0"/>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sz="2000" kern="1200">
          <a:solidFill>
            <a:schemeClr val="tx1"/>
          </a:solidFill>
          <a:latin typeface="Times New Roman" pitchFamily="18" charset="0"/>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Times New Roman" pitchFamily="18" charset="0"/>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685800"/>
            <a:ext cx="7772400" cy="1893888"/>
          </a:xfrm>
        </p:spPr>
        <p:txBody>
          <a:bodyPr>
            <a:normAutofit/>
          </a:bodyPr>
          <a:lstStyle/>
          <a:p>
            <a:pPr algn="ctr" eaLnBrk="1" fontAlgn="auto" hangingPunct="1">
              <a:spcAft>
                <a:spcPts val="0"/>
              </a:spcAft>
              <a:defRPr/>
            </a:pPr>
            <a:r>
              <a:rPr lang="mn-MN" sz="4000" dirty="0" smtClean="0">
                <a:solidFill>
                  <a:srgbClr val="002060"/>
                </a:solidFill>
              </a:rPr>
              <a:t>Компьютерийн хэрэглээ ба файлын зохион байгуулалт</a:t>
            </a:r>
            <a:endParaRPr lang="en-US" sz="4000" dirty="0">
              <a:solidFill>
                <a:srgbClr val="002060"/>
              </a:solidFill>
            </a:endParaRPr>
          </a:p>
        </p:txBody>
      </p:sp>
      <p:sp>
        <p:nvSpPr>
          <p:cNvPr id="3" name="Subtitle 2"/>
          <p:cNvSpPr>
            <a:spLocks noGrp="1"/>
          </p:cNvSpPr>
          <p:nvPr>
            <p:ph type="subTitle" idx="1"/>
          </p:nvPr>
        </p:nvSpPr>
        <p:spPr>
          <a:xfrm>
            <a:off x="2362200" y="3581400"/>
            <a:ext cx="6172200" cy="1371600"/>
          </a:xfrm>
        </p:spPr>
        <p:txBody>
          <a:bodyPr>
            <a:normAutofit/>
          </a:bodyPr>
          <a:lstStyle/>
          <a:p>
            <a:pPr eaLnBrk="1" fontAlgn="auto" hangingPunct="1">
              <a:spcAft>
                <a:spcPts val="0"/>
              </a:spcAft>
              <a:buFont typeface="Wingdings"/>
              <a:buNone/>
              <a:defRPr/>
            </a:pPr>
            <a:r>
              <a:rPr lang="mn-MN" sz="2400" dirty="0" smtClean="0">
                <a:solidFill>
                  <a:schemeClr val="accent2">
                    <a:lumMod val="75000"/>
                  </a:schemeClr>
                </a:solidFill>
              </a:rPr>
              <a:t>					</a:t>
            </a:r>
            <a:r>
              <a:rPr lang="mn-MN" sz="2400" smtClean="0">
                <a:solidFill>
                  <a:schemeClr val="accent2">
                    <a:lumMod val="75000"/>
                  </a:schemeClr>
                </a:solidFill>
              </a:rPr>
              <a:t>Лекц №</a:t>
            </a:r>
            <a:r>
              <a:rPr lang="en-US" sz="2400" smtClean="0">
                <a:solidFill>
                  <a:schemeClr val="accent2">
                    <a:lumMod val="75000"/>
                  </a:schemeClr>
                </a:solidFill>
              </a:rPr>
              <a:t>2</a:t>
            </a:r>
            <a:r>
              <a:rPr lang="mn-MN" sz="2400" dirty="0" smtClean="0">
                <a:solidFill>
                  <a:schemeClr val="accent2">
                    <a:lumMod val="75000"/>
                  </a:schemeClr>
                </a:solidFill>
              </a:rPr>
              <a:t> </a:t>
            </a:r>
          </a:p>
          <a:p>
            <a:pPr eaLnBrk="1" fontAlgn="auto" hangingPunct="1">
              <a:spcAft>
                <a:spcPts val="0"/>
              </a:spcAft>
              <a:buFont typeface="Wingdings"/>
              <a:buNone/>
              <a:defRPr/>
            </a:pPr>
            <a:endParaRPr lang="mn-MN" sz="2400" dirty="0" smtClean="0">
              <a:solidFill>
                <a:schemeClr val="accent2">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86800" cy="808038"/>
          </a:xfrm>
        </p:spPr>
        <p:txBody>
          <a:bodyPr>
            <a:normAutofit/>
          </a:bodyPr>
          <a:lstStyle/>
          <a:p>
            <a:pPr algn="ctr">
              <a:defRPr/>
            </a:pPr>
            <a:r>
              <a:rPr lang="mn-MN" b="1" dirty="0" smtClean="0">
                <a:solidFill>
                  <a:srgbClr val="2C0ABA"/>
                </a:solidFill>
              </a:rPr>
              <a:t>Үйлдлийн систем гэж юу вэ?</a:t>
            </a:r>
            <a:endParaRPr lang="en-US" dirty="0">
              <a:solidFill>
                <a:srgbClr val="2C0ABA"/>
              </a:solidFill>
            </a:endParaRPr>
          </a:p>
        </p:txBody>
      </p:sp>
      <p:sp>
        <p:nvSpPr>
          <p:cNvPr id="27651" name="Content Placeholder 2"/>
          <p:cNvSpPr>
            <a:spLocks noGrp="1"/>
          </p:cNvSpPr>
          <p:nvPr>
            <p:ph idx="1"/>
          </p:nvPr>
        </p:nvSpPr>
        <p:spPr>
          <a:xfrm>
            <a:off x="457200" y="1143000"/>
            <a:ext cx="8153400" cy="2971800"/>
          </a:xfrm>
        </p:spPr>
        <p:txBody>
          <a:bodyPr>
            <a:normAutofit/>
          </a:bodyPr>
          <a:lstStyle/>
          <a:p>
            <a:pPr algn="just">
              <a:lnSpc>
                <a:spcPct val="150000"/>
              </a:lnSpc>
            </a:pPr>
            <a:r>
              <a:rPr lang="mn-MN" dirty="0" smtClean="0"/>
              <a:t>Үйлдлийн систем</a:t>
            </a:r>
            <a:r>
              <a:rPr lang="en-US" dirty="0" smtClean="0"/>
              <a:t>(Operating System</a:t>
            </a:r>
            <a:r>
              <a:rPr lang="mn-MN" dirty="0"/>
              <a:t>-</a:t>
            </a:r>
            <a:r>
              <a:rPr lang="en-US" dirty="0" smtClean="0"/>
              <a:t>OS)</a:t>
            </a:r>
            <a:r>
              <a:rPr lang="mn-MN" dirty="0" smtClean="0"/>
              <a:t> бол компьютерийн техник хангамж болон компьютерт холбогдсон төхөөрөмжүүдийг удирдах хэрэглээний програм хангамжид зориулсан үйлдлүүдээр хангаж өгөх үүрэгтэй програмуудын багц юм. </a:t>
            </a:r>
          </a:p>
          <a:p>
            <a:pPr algn="just">
              <a:lnSpc>
                <a:spcPct val="150000"/>
              </a:lnSpc>
            </a:pPr>
            <a:endParaRPr lang="en-US" dirty="0" smtClean="0"/>
          </a:p>
        </p:txBody>
      </p:sp>
      <p:pic>
        <p:nvPicPr>
          <p:cNvPr id="95234" name="Picture 2"/>
          <p:cNvPicPr>
            <a:picLocks noChangeAspect="1" noChangeArrowheads="1"/>
          </p:cNvPicPr>
          <p:nvPr/>
        </p:nvPicPr>
        <p:blipFill>
          <a:blip r:embed="rId2"/>
          <a:srcRect/>
          <a:stretch>
            <a:fillRect/>
          </a:stretch>
        </p:blipFill>
        <p:spPr bwMode="auto">
          <a:xfrm>
            <a:off x="3657600" y="4495800"/>
            <a:ext cx="1981200" cy="12787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82000" cy="655638"/>
          </a:xfrm>
        </p:spPr>
        <p:txBody>
          <a:bodyPr>
            <a:normAutofit/>
          </a:bodyPr>
          <a:lstStyle/>
          <a:p>
            <a:pPr algn="ctr"/>
            <a:r>
              <a:rPr lang="en-US" sz="2800" b="1" dirty="0" smtClean="0">
                <a:solidFill>
                  <a:srgbClr val="2C0ABA"/>
                </a:solidFill>
              </a:rPr>
              <a:t>MICROSOFT WINDOWS </a:t>
            </a:r>
            <a:r>
              <a:rPr lang="mn-MN" sz="2800" b="1" dirty="0" smtClean="0">
                <a:solidFill>
                  <a:srgbClr val="2C0ABA"/>
                </a:solidFill>
              </a:rPr>
              <a:t>ҮЙЛДЛИЙН СИСТЕМ</a:t>
            </a:r>
            <a:endParaRPr lang="en-US" sz="2800" b="1" dirty="0">
              <a:solidFill>
                <a:srgbClr val="2C0ABA"/>
              </a:solidFill>
            </a:endParaRPr>
          </a:p>
        </p:txBody>
      </p:sp>
      <p:sp>
        <p:nvSpPr>
          <p:cNvPr id="3" name="Content Placeholder 2"/>
          <p:cNvSpPr>
            <a:spLocks noGrp="1"/>
          </p:cNvSpPr>
          <p:nvPr>
            <p:ph idx="1"/>
          </p:nvPr>
        </p:nvSpPr>
        <p:spPr>
          <a:xfrm>
            <a:off x="152400" y="1066800"/>
            <a:ext cx="8534400" cy="5407152"/>
          </a:xfrm>
        </p:spPr>
        <p:txBody>
          <a:bodyPr>
            <a:normAutofit/>
          </a:bodyPr>
          <a:lstStyle/>
          <a:p>
            <a:pPr algn="just">
              <a:buNone/>
            </a:pPr>
            <a:r>
              <a:rPr lang="mn-MN" dirty="0" smtClean="0"/>
              <a:t>	Компьютер асах үед үйлдлийн систем автоматаар ачааллана.</a:t>
            </a:r>
          </a:p>
          <a:p>
            <a:pPr lvl="1" algn="just">
              <a:buFont typeface="Wingdings" pitchFamily="2" charset="2"/>
              <a:buChar char="ü"/>
            </a:pPr>
            <a:r>
              <a:rPr lang="mn-MN" dirty="0" smtClean="0"/>
              <a:t>Хэрэглэгчийн нэр, нууц үгтэй бол асууна.</a:t>
            </a:r>
          </a:p>
          <a:p>
            <a:pPr lvl="1" algn="just">
              <a:buFont typeface="Arial" pitchFamily="34" charset="0"/>
              <a:buChar char="•"/>
            </a:pPr>
            <a:endParaRPr lang="mn-MN" dirty="0" smtClean="0"/>
          </a:p>
          <a:p>
            <a:pPr algn="just">
              <a:buNone/>
            </a:pPr>
            <a:r>
              <a:rPr lang="mn-MN" dirty="0" smtClean="0"/>
              <a:t>	</a:t>
            </a:r>
            <a:r>
              <a:rPr lang="en-US" dirty="0" smtClean="0"/>
              <a:t>Windows –</a:t>
            </a:r>
            <a:r>
              <a:rPr lang="mn-MN" dirty="0" smtClean="0"/>
              <a:t>ийн орчинд  түгээмэл  хэрэглэгддэг нэр томъёонууд:</a:t>
            </a:r>
          </a:p>
          <a:p>
            <a:pPr lvl="1" algn="just">
              <a:buFont typeface="Wingdings" pitchFamily="2" charset="2"/>
              <a:buChar char="ü"/>
            </a:pPr>
            <a:r>
              <a:rPr lang="en-US" dirty="0" smtClean="0"/>
              <a:t>Icon – </a:t>
            </a:r>
            <a:r>
              <a:rPr lang="mn-MN" dirty="0" smtClean="0"/>
              <a:t>програмын дүрс зураг</a:t>
            </a:r>
          </a:p>
          <a:p>
            <a:pPr lvl="1" algn="just">
              <a:buFont typeface="Wingdings" pitchFamily="2" charset="2"/>
              <a:buChar char="ü"/>
            </a:pPr>
            <a:r>
              <a:rPr lang="en-US" dirty="0" smtClean="0"/>
              <a:t>Taskbar – </a:t>
            </a:r>
            <a:r>
              <a:rPr lang="mn-MN" dirty="0" smtClean="0"/>
              <a:t>Ажлын мөр</a:t>
            </a:r>
          </a:p>
          <a:p>
            <a:pPr lvl="1" algn="just">
              <a:buFont typeface="Wingdings" pitchFamily="2" charset="2"/>
              <a:buChar char="ü"/>
            </a:pPr>
            <a:r>
              <a:rPr lang="en-US" dirty="0" smtClean="0"/>
              <a:t>Start menu –</a:t>
            </a:r>
            <a:r>
              <a:rPr lang="mn-MN" dirty="0" smtClean="0"/>
              <a:t>Програм эхлүүлэх цэс</a:t>
            </a:r>
          </a:p>
          <a:p>
            <a:pPr lvl="1" algn="just">
              <a:buFont typeface="Wingdings" pitchFamily="2" charset="2"/>
              <a:buChar char="ü"/>
            </a:pPr>
            <a:r>
              <a:rPr lang="en-US" dirty="0" smtClean="0"/>
              <a:t>Shortcut – </a:t>
            </a:r>
            <a:r>
              <a:rPr lang="mn-MN" dirty="0" smtClean="0"/>
              <a:t>Програмыг дэлгэцэнд дүрс хэлбэрээр байрлуулах</a:t>
            </a:r>
          </a:p>
          <a:p>
            <a:pPr lvl="1" algn="just">
              <a:buFont typeface="Wingdings" pitchFamily="2" charset="2"/>
              <a:buChar char="ü"/>
            </a:pPr>
            <a:r>
              <a:rPr lang="en-US" dirty="0" smtClean="0"/>
              <a:t>Pop-up menu – </a:t>
            </a:r>
            <a:r>
              <a:rPr lang="mn-MN" dirty="0" smtClean="0"/>
              <a:t>Шуурхай цэс буюу хулганы баруун товчийг дарахад гарч ирдэг цэс юм.</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91911" y="1055687"/>
            <a:ext cx="8607778" cy="5181600"/>
          </a:xfrm>
        </p:spPr>
      </p:pic>
      <p:sp>
        <p:nvSpPr>
          <p:cNvPr id="2" name="Title 1"/>
          <p:cNvSpPr>
            <a:spLocks noGrp="1"/>
          </p:cNvSpPr>
          <p:nvPr>
            <p:ph type="title"/>
          </p:nvPr>
        </p:nvSpPr>
        <p:spPr>
          <a:xfrm>
            <a:off x="152400" y="228600"/>
            <a:ext cx="8915400" cy="762000"/>
          </a:xfrm>
        </p:spPr>
        <p:txBody>
          <a:bodyPr>
            <a:normAutofit/>
          </a:bodyPr>
          <a:lstStyle/>
          <a:p>
            <a:pPr algn="ctr"/>
            <a:r>
              <a:rPr lang="en-US" sz="2800" b="1" dirty="0" smtClean="0">
                <a:solidFill>
                  <a:srgbClr val="2C0ABA"/>
                </a:solidFill>
              </a:rPr>
              <a:t>WINDOWS </a:t>
            </a:r>
            <a:r>
              <a:rPr lang="mn-MN" sz="2800" b="1" dirty="0">
                <a:solidFill>
                  <a:srgbClr val="2C0ABA"/>
                </a:solidFill>
              </a:rPr>
              <a:t>7</a:t>
            </a:r>
            <a:r>
              <a:rPr lang="en-US" sz="2800" b="1" dirty="0" smtClean="0">
                <a:solidFill>
                  <a:srgbClr val="2C0ABA"/>
                </a:solidFill>
              </a:rPr>
              <a:t> </a:t>
            </a:r>
            <a:r>
              <a:rPr lang="mn-MN" sz="2800" b="1" dirty="0" smtClean="0">
                <a:solidFill>
                  <a:srgbClr val="2C0ABA"/>
                </a:solidFill>
              </a:rPr>
              <a:t>ПРОГРАМЫН ҮНДСЭН ДЭЛГЭЦ</a:t>
            </a:r>
            <a:endParaRPr lang="en-US" sz="2800" b="1" dirty="0">
              <a:solidFill>
                <a:srgbClr val="2C0ABA"/>
              </a:solidFill>
            </a:endParaRPr>
          </a:p>
        </p:txBody>
      </p:sp>
      <p:sp>
        <p:nvSpPr>
          <p:cNvPr id="5" name="Line Callout 2 4"/>
          <p:cNvSpPr/>
          <p:nvPr/>
        </p:nvSpPr>
        <p:spPr>
          <a:xfrm>
            <a:off x="2590800" y="2732087"/>
            <a:ext cx="1905000" cy="609600"/>
          </a:xfrm>
          <a:prstGeom prst="borderCallout2">
            <a:avLst>
              <a:gd name="adj1" fmla="val 18750"/>
              <a:gd name="adj2" fmla="val -8333"/>
              <a:gd name="adj3" fmla="val 18750"/>
              <a:gd name="adj4" fmla="val -16667"/>
              <a:gd name="adj5" fmla="val -40000"/>
              <a:gd name="adj6" fmla="val -562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bg1"/>
                </a:solidFill>
                <a:latin typeface="Times New Roman" panose="02020603050405020304" pitchFamily="18" charset="0"/>
                <a:cs typeface="Times New Roman" panose="02020603050405020304" pitchFamily="18" charset="0"/>
              </a:rPr>
              <a:t>ICON</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7" name="Line Callout 2 6"/>
          <p:cNvSpPr/>
          <p:nvPr/>
        </p:nvSpPr>
        <p:spPr>
          <a:xfrm>
            <a:off x="2209800" y="1143000"/>
            <a:ext cx="2209800" cy="685800"/>
          </a:xfrm>
          <a:prstGeom prst="borderCallout2">
            <a:avLst>
              <a:gd name="adj1" fmla="val 18750"/>
              <a:gd name="adj2" fmla="val -8333"/>
              <a:gd name="adj3" fmla="val 18750"/>
              <a:gd name="adj4" fmla="val -16667"/>
              <a:gd name="adj5" fmla="val 99537"/>
              <a:gd name="adj6" fmla="val -53219"/>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smtClean="0">
                <a:solidFill>
                  <a:schemeClr val="bg1"/>
                </a:solidFill>
                <a:latin typeface="Times New Roman" panose="02020603050405020304" pitchFamily="18" charset="0"/>
                <a:cs typeface="Times New Roman" panose="02020603050405020304" pitchFamily="18" charset="0"/>
              </a:rPr>
              <a:t>Shotcut</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8" name="Left Brace 7"/>
          <p:cNvSpPr/>
          <p:nvPr/>
        </p:nvSpPr>
        <p:spPr>
          <a:xfrm rot="5400000">
            <a:off x="4267200" y="1714500"/>
            <a:ext cx="533400" cy="7848600"/>
          </a:xfrm>
          <a:prstGeom prst="lef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TextBox 8"/>
          <p:cNvSpPr txBox="1"/>
          <p:nvPr/>
        </p:nvSpPr>
        <p:spPr>
          <a:xfrm>
            <a:off x="3810000" y="5029200"/>
            <a:ext cx="1407950"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TASKBAR</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35362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85800"/>
            <a:ext cx="8534400" cy="5788152"/>
          </a:xfrm>
        </p:spPr>
        <p:txBody>
          <a:bodyPr>
            <a:normAutofit/>
          </a:bodyPr>
          <a:lstStyle/>
          <a:p>
            <a:pPr algn="just">
              <a:buNone/>
            </a:pPr>
            <a:r>
              <a:rPr lang="mn-MN" dirty="0" smtClean="0"/>
              <a:t>	</a:t>
            </a:r>
            <a:r>
              <a:rPr lang="en-US" dirty="0" smtClean="0"/>
              <a:t>Windows </a:t>
            </a:r>
            <a:r>
              <a:rPr lang="mn-MN" dirty="0" smtClean="0"/>
              <a:t>орчинд зарим үйлдүүдийг компьютерийн гар дээрээс товчны комбинацаар хялбар гүйцэтгэх боломжтой.</a:t>
            </a:r>
            <a:endParaRPr lang="en-US" dirty="0" smtClean="0"/>
          </a:p>
          <a:p>
            <a:pPr lvl="1" algn="just">
              <a:buFont typeface="Wingdings" pitchFamily="2" charset="2"/>
              <a:buChar char="ü"/>
            </a:pPr>
            <a:r>
              <a:rPr lang="en-US" sz="2400" dirty="0" smtClean="0"/>
              <a:t>Windows key – Start</a:t>
            </a:r>
            <a:r>
              <a:rPr lang="mn-MN" sz="2400" dirty="0" smtClean="0"/>
              <a:t> цэсийг гаргаж ирэх, нуух</a:t>
            </a:r>
          </a:p>
          <a:p>
            <a:pPr lvl="1" algn="just">
              <a:buFont typeface="Wingdings" pitchFamily="2" charset="2"/>
              <a:buChar char="ü"/>
            </a:pPr>
            <a:r>
              <a:rPr lang="en-US" sz="2400" dirty="0" smtClean="0"/>
              <a:t>Windows </a:t>
            </a:r>
            <a:r>
              <a:rPr lang="en-US" sz="2400" dirty="0" err="1" smtClean="0"/>
              <a:t>key+D</a:t>
            </a:r>
            <a:r>
              <a:rPr lang="en-US" sz="2400" dirty="0" smtClean="0"/>
              <a:t> – </a:t>
            </a:r>
            <a:r>
              <a:rPr lang="mn-MN" sz="2400" dirty="0" smtClean="0"/>
              <a:t>шууд </a:t>
            </a:r>
            <a:r>
              <a:rPr lang="en-US" sz="2400" dirty="0" smtClean="0"/>
              <a:t>desktop</a:t>
            </a:r>
            <a:r>
              <a:rPr lang="mn-MN" sz="2400" dirty="0" smtClean="0"/>
              <a:t> гарна.</a:t>
            </a:r>
          </a:p>
          <a:p>
            <a:pPr lvl="1" algn="just">
              <a:buFont typeface="Wingdings" pitchFamily="2" charset="2"/>
              <a:buChar char="ü"/>
            </a:pPr>
            <a:r>
              <a:rPr lang="en-US" sz="2400" dirty="0" smtClean="0"/>
              <a:t>Windows </a:t>
            </a:r>
            <a:r>
              <a:rPr lang="en-US" sz="2400" dirty="0" err="1" smtClean="0"/>
              <a:t>key+Tab</a:t>
            </a:r>
            <a:r>
              <a:rPr lang="mn-MN" sz="2400" dirty="0" smtClean="0"/>
              <a:t> </a:t>
            </a:r>
            <a:r>
              <a:rPr lang="en-US" sz="2400" dirty="0" smtClean="0"/>
              <a:t>– taskbar</a:t>
            </a:r>
            <a:r>
              <a:rPr lang="mn-MN" sz="2400" dirty="0" smtClean="0"/>
              <a:t> дээр байгаа идэвхитэй цонхнуудын хооронд шилжинэ.</a:t>
            </a:r>
          </a:p>
          <a:p>
            <a:pPr lvl="1" algn="just">
              <a:buFont typeface="Wingdings" pitchFamily="2" charset="2"/>
              <a:buChar char="ü"/>
            </a:pPr>
            <a:r>
              <a:rPr lang="en-US" sz="2400" dirty="0" smtClean="0"/>
              <a:t>ALT+F4 –</a:t>
            </a:r>
            <a:r>
              <a:rPr lang="mn-MN" sz="2400" dirty="0" smtClean="0"/>
              <a:t>Тухайн идэвхитэй байгаа цонхыг хаана.</a:t>
            </a:r>
          </a:p>
          <a:p>
            <a:pPr lvl="1" algn="just">
              <a:buFont typeface="Wingdings" pitchFamily="2" charset="2"/>
              <a:buChar char="ü"/>
            </a:pPr>
            <a:r>
              <a:rPr lang="en-US" sz="2400" dirty="0" smtClean="0"/>
              <a:t>ALT+TAB</a:t>
            </a:r>
            <a:r>
              <a:rPr lang="mn-MN" sz="2400" dirty="0" smtClean="0"/>
              <a:t> </a:t>
            </a:r>
            <a:r>
              <a:rPr lang="en-US" sz="2400" dirty="0" smtClean="0"/>
              <a:t>- </a:t>
            </a:r>
            <a:r>
              <a:rPr lang="mn-MN" sz="2400" dirty="0" smtClean="0"/>
              <a:t>Идэвхитэй байгаа цонхнуудын хооронд</a:t>
            </a:r>
            <a:r>
              <a:rPr lang="en-US" sz="2400" dirty="0" smtClean="0"/>
              <a:t> </a:t>
            </a:r>
            <a:r>
              <a:rPr lang="mn-MN" sz="2400" dirty="0" smtClean="0"/>
              <a:t>шилжинэ .</a:t>
            </a:r>
            <a:endParaRPr lang="en-US" sz="2400" dirty="0" smtClean="0"/>
          </a:p>
          <a:p>
            <a:pPr lvl="1" algn="just">
              <a:buFont typeface="Wingdings" pitchFamily="2" charset="2"/>
              <a:buChar char="ü"/>
            </a:pPr>
            <a:r>
              <a:rPr lang="en-US" sz="2400" dirty="0" smtClean="0"/>
              <a:t>F1 – </a:t>
            </a:r>
            <a:r>
              <a:rPr lang="mn-MN" sz="2400" dirty="0" smtClean="0"/>
              <a:t>Ихэнхидээ</a:t>
            </a:r>
            <a:r>
              <a:rPr lang="en-US" sz="2400" dirty="0" smtClean="0"/>
              <a:t> </a:t>
            </a:r>
            <a:r>
              <a:rPr lang="mn-MN" sz="2400" dirty="0" smtClean="0"/>
              <a:t>тусламжын</a:t>
            </a:r>
            <a:r>
              <a:rPr lang="en-US" sz="2400" dirty="0" smtClean="0"/>
              <a:t> </a:t>
            </a:r>
            <a:r>
              <a:rPr lang="mn-MN" sz="2400" dirty="0" smtClean="0"/>
              <a:t>цэсийг</a:t>
            </a:r>
            <a:r>
              <a:rPr lang="en-US" sz="2400" dirty="0" smtClean="0"/>
              <a:t> </a:t>
            </a:r>
            <a:r>
              <a:rPr lang="mn-MN" sz="2400" dirty="0" smtClean="0"/>
              <a:t>дууддаг.</a:t>
            </a:r>
            <a:endParaRPr lang="en-US" sz="2400" dirty="0" smtClean="0"/>
          </a:p>
          <a:p>
            <a:pPr lvl="1" algn="just">
              <a:buFont typeface="Wingdings" pitchFamily="2" charset="2"/>
              <a:buChar char="ü"/>
            </a:pPr>
            <a:r>
              <a:rPr lang="en-US" sz="2400" dirty="0" smtClean="0"/>
              <a:t>F2 - Rename, </a:t>
            </a:r>
            <a:r>
              <a:rPr lang="mn-MN" sz="2400" dirty="0" smtClean="0"/>
              <a:t>нэр</a:t>
            </a:r>
            <a:r>
              <a:rPr lang="en-US" sz="2400" dirty="0" smtClean="0"/>
              <a:t> </a:t>
            </a:r>
            <a:r>
              <a:rPr lang="mn-MN" sz="2400" dirty="0" smtClean="0"/>
              <a:t>солино.</a:t>
            </a:r>
            <a:r>
              <a:rPr lang="en-US" sz="2400" dirty="0" smtClean="0"/>
              <a:t> </a:t>
            </a:r>
          </a:p>
          <a:p>
            <a:pPr lvl="1" algn="just">
              <a:buFont typeface="Wingdings" pitchFamily="2" charset="2"/>
              <a:buChar char="ü"/>
            </a:pPr>
            <a:r>
              <a:rPr lang="en-US" sz="2400" dirty="0" smtClean="0"/>
              <a:t>F3 - Search, </a:t>
            </a:r>
            <a:r>
              <a:rPr lang="mn-MN" sz="2400" dirty="0" smtClean="0"/>
              <a:t>хайлт</a:t>
            </a:r>
            <a:r>
              <a:rPr lang="en-US" sz="2400" dirty="0" smtClean="0"/>
              <a:t> </a:t>
            </a:r>
            <a:r>
              <a:rPr lang="mn-MN" sz="2400" dirty="0" smtClean="0"/>
              <a:t>хийхэд</a:t>
            </a:r>
            <a:r>
              <a:rPr lang="en-US" sz="2400" dirty="0" smtClean="0"/>
              <a:t> </a:t>
            </a:r>
            <a:r>
              <a:rPr lang="mn-MN" sz="2400" dirty="0" smtClean="0"/>
              <a:t>ашиглана.</a:t>
            </a:r>
            <a:endParaRPr lang="en-US" sz="2400" dirty="0" smtClean="0"/>
          </a:p>
          <a:p>
            <a:pPr lvl="1" algn="just">
              <a:buFont typeface="Wingdings" pitchFamily="2" charset="2"/>
              <a:buChar char="ü"/>
            </a:pPr>
            <a:r>
              <a:rPr lang="en-US" sz="2400" dirty="0" smtClean="0"/>
              <a:t>F5 - Refresh, </a:t>
            </a:r>
            <a:r>
              <a:rPr lang="mn-MN" sz="2400" dirty="0" smtClean="0"/>
              <a:t>сэргээх.</a:t>
            </a:r>
            <a:endParaRPr lang="en-US" sz="2400" dirty="0" smtClean="0"/>
          </a:p>
          <a:p>
            <a:pPr lvl="1" algn="just">
              <a:buFont typeface="Wingdings" pitchFamily="2" charset="2"/>
              <a:buChar char="ü"/>
            </a:pPr>
            <a:endParaRPr lang="en-US" sz="2200" dirty="0"/>
          </a:p>
        </p:txBody>
      </p:sp>
      <p:sp>
        <p:nvSpPr>
          <p:cNvPr id="4" name="Title 1"/>
          <p:cNvSpPr>
            <a:spLocks noGrp="1"/>
          </p:cNvSpPr>
          <p:nvPr>
            <p:ph type="title"/>
          </p:nvPr>
        </p:nvSpPr>
        <p:spPr>
          <a:xfrm>
            <a:off x="381000" y="30162"/>
            <a:ext cx="8382000" cy="655638"/>
          </a:xfrm>
        </p:spPr>
        <p:txBody>
          <a:bodyPr>
            <a:normAutofit fontScale="90000"/>
          </a:bodyPr>
          <a:lstStyle/>
          <a:p>
            <a:pPr algn="ctr"/>
            <a:r>
              <a:rPr lang="en-US" sz="2800" b="1" dirty="0" smtClean="0">
                <a:solidFill>
                  <a:srgbClr val="2C0ABA"/>
                </a:solidFill>
              </a:rPr>
              <a:t>MICROSOFT WINDOWS XP</a:t>
            </a:r>
            <a:r>
              <a:rPr lang="mn-MN" sz="2800" b="1" dirty="0" smtClean="0">
                <a:solidFill>
                  <a:srgbClr val="2C0ABA"/>
                </a:solidFill>
              </a:rPr>
              <a:t> ҮЙЛДЛИЙН СИСТЕМ</a:t>
            </a:r>
            <a:endParaRPr lang="en-US" sz="2800" b="1" dirty="0">
              <a:solidFill>
                <a:srgbClr val="2C0ABA"/>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534400" cy="5559552"/>
          </a:xfrm>
        </p:spPr>
        <p:txBody>
          <a:bodyPr>
            <a:normAutofit/>
          </a:bodyPr>
          <a:lstStyle/>
          <a:p>
            <a:pPr lvl="1" algn="just">
              <a:buFont typeface="Wingdings" pitchFamily="2" charset="2"/>
              <a:buChar char="ü"/>
            </a:pPr>
            <a:r>
              <a:rPr lang="en-US" sz="2400" dirty="0" smtClean="0"/>
              <a:t>F10 - </a:t>
            </a:r>
            <a:r>
              <a:rPr lang="en-US" sz="2400" dirty="0" err="1" smtClean="0"/>
              <a:t>Tittle</a:t>
            </a:r>
            <a:r>
              <a:rPr lang="en-US" sz="2400" dirty="0" smtClean="0"/>
              <a:t> bar, </a:t>
            </a:r>
            <a:r>
              <a:rPr lang="mn-MN" sz="2400" dirty="0" smtClean="0"/>
              <a:t>цэснүүд рүү шууд үсрэнэ.</a:t>
            </a:r>
            <a:endParaRPr lang="en-US" sz="2400" dirty="0" smtClean="0"/>
          </a:p>
          <a:p>
            <a:pPr lvl="1" algn="just">
              <a:buFont typeface="Wingdings" pitchFamily="2" charset="2"/>
              <a:buChar char="ü"/>
            </a:pPr>
            <a:r>
              <a:rPr lang="en-US" sz="2400" dirty="0" smtClean="0"/>
              <a:t>F11 - </a:t>
            </a:r>
            <a:r>
              <a:rPr lang="en-US" sz="2400" dirty="0" err="1" smtClean="0"/>
              <a:t>FullScreen</a:t>
            </a:r>
            <a:r>
              <a:rPr lang="en-US" sz="2400" dirty="0" smtClean="0"/>
              <a:t>, </a:t>
            </a:r>
            <a:r>
              <a:rPr lang="mn-MN" sz="2400" dirty="0" smtClean="0"/>
              <a:t>дэлгэц дүүрэн харагдуулна.</a:t>
            </a:r>
            <a:endParaRPr lang="en-US" sz="2400" dirty="0" smtClean="0"/>
          </a:p>
          <a:p>
            <a:pPr lvl="1" algn="just">
              <a:buFont typeface="Wingdings" pitchFamily="2" charset="2"/>
              <a:buChar char="ü"/>
            </a:pPr>
            <a:r>
              <a:rPr lang="en-US" sz="2400" dirty="0" err="1" smtClean="0"/>
              <a:t>Alt+SPACEBAR+N</a:t>
            </a:r>
            <a:r>
              <a:rPr lang="mn-MN" sz="2400" dirty="0" smtClean="0"/>
              <a:t> - Идэвхтэй байгаа цонхыг</a:t>
            </a:r>
            <a:r>
              <a:rPr lang="en-US" sz="2400" dirty="0" smtClean="0"/>
              <a:t> minimize </a:t>
            </a:r>
            <a:r>
              <a:rPr lang="mn-MN" sz="2400" dirty="0" smtClean="0"/>
              <a:t>болгоно.</a:t>
            </a:r>
          </a:p>
          <a:p>
            <a:pPr lvl="1" algn="just">
              <a:buFont typeface="Wingdings" pitchFamily="2" charset="2"/>
              <a:buChar char="ü"/>
            </a:pPr>
            <a:r>
              <a:rPr lang="en-US" sz="2400" dirty="0" err="1" smtClean="0"/>
              <a:t>Alt+SPACEBAR+X</a:t>
            </a:r>
            <a:r>
              <a:rPr lang="en-US" sz="2400" dirty="0" smtClean="0"/>
              <a:t> - </a:t>
            </a:r>
            <a:r>
              <a:rPr lang="mn-MN" sz="2400" dirty="0" smtClean="0"/>
              <a:t>Идэвхтэй байгаа цонхыг</a:t>
            </a:r>
            <a:r>
              <a:rPr lang="en-US" sz="2400" dirty="0" smtClean="0"/>
              <a:t> maximize </a:t>
            </a:r>
            <a:r>
              <a:rPr lang="mn-MN" sz="2400" dirty="0" smtClean="0"/>
              <a:t>болгоно.</a:t>
            </a:r>
            <a:endParaRPr lang="en-US" sz="2400" dirty="0" smtClean="0"/>
          </a:p>
          <a:p>
            <a:pPr lvl="1" algn="just">
              <a:buFont typeface="Wingdings" pitchFamily="2" charset="2"/>
              <a:buChar char="ü"/>
            </a:pPr>
            <a:r>
              <a:rPr lang="en-US" sz="2400" dirty="0" smtClean="0"/>
              <a:t>Alt+ SPACEBAR+M - </a:t>
            </a:r>
            <a:r>
              <a:rPr lang="mn-MN" sz="2400" dirty="0" smtClean="0"/>
              <a:t>Идэвхтэй байгаа програмын</a:t>
            </a:r>
            <a:r>
              <a:rPr lang="en-US" sz="2400" dirty="0" smtClean="0"/>
              <a:t> </a:t>
            </a:r>
            <a:r>
              <a:rPr lang="mn-MN" sz="2400" dirty="0" smtClean="0"/>
              <a:t>цонхыг</a:t>
            </a:r>
            <a:r>
              <a:rPr lang="en-US" sz="2400" dirty="0" smtClean="0"/>
              <a:t> </a:t>
            </a:r>
            <a:r>
              <a:rPr lang="mn-MN" sz="2400" dirty="0" smtClean="0"/>
              <a:t>зөөх</a:t>
            </a:r>
            <a:endParaRPr lang="en-US" sz="2400" dirty="0" smtClean="0"/>
          </a:p>
          <a:p>
            <a:pPr lvl="1" algn="just">
              <a:buFont typeface="Wingdings" pitchFamily="2" charset="2"/>
              <a:buChar char="ü"/>
            </a:pPr>
            <a:r>
              <a:rPr lang="en-US" sz="2400" dirty="0" smtClean="0"/>
              <a:t>Windows </a:t>
            </a:r>
            <a:r>
              <a:rPr lang="en-US" sz="2400" dirty="0" err="1" smtClean="0"/>
              <a:t>key+M</a:t>
            </a:r>
            <a:r>
              <a:rPr lang="en-US" sz="2400" dirty="0" smtClean="0"/>
              <a:t> - Windows-</a:t>
            </a:r>
            <a:r>
              <a:rPr lang="mn-MN" sz="2400" dirty="0" smtClean="0"/>
              <a:t>ийн орчинд нээлттэй</a:t>
            </a:r>
            <a:r>
              <a:rPr lang="en-US" sz="2400" dirty="0" smtClean="0"/>
              <a:t> </a:t>
            </a:r>
            <a:r>
              <a:rPr lang="mn-MN" sz="2400" dirty="0" smtClean="0"/>
              <a:t>байгаа бүх</a:t>
            </a:r>
            <a:r>
              <a:rPr lang="en-US" sz="2400" dirty="0" smtClean="0"/>
              <a:t> </a:t>
            </a:r>
            <a:r>
              <a:rPr lang="mn-MN" sz="2400" dirty="0" smtClean="0"/>
              <a:t>програмыг </a:t>
            </a:r>
            <a:r>
              <a:rPr lang="en-US" sz="2400" dirty="0" smtClean="0"/>
              <a:t>Taskbar </a:t>
            </a:r>
            <a:r>
              <a:rPr lang="mn-MN" sz="2400" dirty="0" smtClean="0"/>
              <a:t>руу</a:t>
            </a:r>
            <a:r>
              <a:rPr lang="en-US" sz="2400" dirty="0" smtClean="0"/>
              <a:t> </a:t>
            </a:r>
            <a:r>
              <a:rPr lang="mn-MN" sz="2400" dirty="0" smtClean="0"/>
              <a:t>хураана(</a:t>
            </a:r>
            <a:r>
              <a:rPr lang="en-US" sz="2400" dirty="0" smtClean="0"/>
              <a:t>Minimize)</a:t>
            </a:r>
          </a:p>
          <a:p>
            <a:pPr lvl="1" algn="just">
              <a:buFont typeface="Wingdings" pitchFamily="2" charset="2"/>
              <a:buChar char="ü"/>
            </a:pPr>
            <a:r>
              <a:rPr lang="en-US" sz="2400" dirty="0" smtClean="0"/>
              <a:t>Windows </a:t>
            </a:r>
            <a:r>
              <a:rPr lang="en-US" sz="2400" dirty="0" err="1" smtClean="0"/>
              <a:t>key+SHIFT+M</a:t>
            </a:r>
            <a:r>
              <a:rPr lang="en-US" sz="2400" dirty="0" smtClean="0"/>
              <a:t> - Taskbar </a:t>
            </a:r>
            <a:r>
              <a:rPr lang="mn-MN" sz="2400" dirty="0" smtClean="0"/>
              <a:t>руу хураасан</a:t>
            </a:r>
            <a:r>
              <a:rPr lang="en-US" sz="2400" dirty="0" smtClean="0"/>
              <a:t> </a:t>
            </a:r>
            <a:r>
              <a:rPr lang="mn-MN" sz="2400" dirty="0" smtClean="0"/>
              <a:t>програмуудыг</a:t>
            </a:r>
            <a:r>
              <a:rPr lang="en-US" sz="2400" dirty="0" smtClean="0"/>
              <a:t> </a:t>
            </a:r>
            <a:r>
              <a:rPr lang="mn-MN" sz="2400" dirty="0" smtClean="0"/>
              <a:t>буцааж</a:t>
            </a:r>
            <a:r>
              <a:rPr lang="en-US" sz="2400" dirty="0" smtClean="0"/>
              <a:t> </a:t>
            </a:r>
            <a:r>
              <a:rPr lang="mn-MN" sz="2400" dirty="0" smtClean="0"/>
              <a:t>дэлгэнэ(</a:t>
            </a:r>
            <a:r>
              <a:rPr lang="en-US" sz="2400" dirty="0" smtClean="0"/>
              <a:t>Restore).</a:t>
            </a:r>
          </a:p>
          <a:p>
            <a:pPr lvl="1" algn="just">
              <a:buFont typeface="Wingdings" pitchFamily="2" charset="2"/>
              <a:buChar char="ü"/>
            </a:pPr>
            <a:r>
              <a:rPr lang="en-US" sz="2400" dirty="0" smtClean="0"/>
              <a:t>Windows </a:t>
            </a:r>
            <a:r>
              <a:rPr lang="en-US" sz="2400" dirty="0" err="1" smtClean="0"/>
              <a:t>key+E</a:t>
            </a:r>
            <a:r>
              <a:rPr lang="en-US" sz="2400" dirty="0" smtClean="0"/>
              <a:t> - My Computer-</a:t>
            </a:r>
            <a:r>
              <a:rPr lang="mn-MN" sz="2400" dirty="0" smtClean="0"/>
              <a:t>ийг нээнэ</a:t>
            </a:r>
            <a:endParaRPr lang="en-US" sz="2400" dirty="0"/>
          </a:p>
        </p:txBody>
      </p:sp>
      <p:sp>
        <p:nvSpPr>
          <p:cNvPr id="4" name="Title 1"/>
          <p:cNvSpPr>
            <a:spLocks noGrp="1"/>
          </p:cNvSpPr>
          <p:nvPr>
            <p:ph type="title"/>
          </p:nvPr>
        </p:nvSpPr>
        <p:spPr>
          <a:xfrm>
            <a:off x="381000" y="30162"/>
            <a:ext cx="8382000" cy="655638"/>
          </a:xfrm>
        </p:spPr>
        <p:txBody>
          <a:bodyPr>
            <a:normAutofit fontScale="90000"/>
          </a:bodyPr>
          <a:lstStyle/>
          <a:p>
            <a:pPr algn="ctr"/>
            <a:r>
              <a:rPr lang="en-US" sz="2800" b="1" dirty="0" smtClean="0">
                <a:solidFill>
                  <a:srgbClr val="2C0ABA"/>
                </a:solidFill>
              </a:rPr>
              <a:t>MICROSOFT WINDOWS XP</a:t>
            </a:r>
            <a:r>
              <a:rPr lang="mn-MN" sz="2800" b="1" dirty="0" smtClean="0">
                <a:solidFill>
                  <a:srgbClr val="2C0ABA"/>
                </a:solidFill>
              </a:rPr>
              <a:t> ҮЙЛДЛИЙН СИСТЕМ</a:t>
            </a:r>
            <a:endParaRPr lang="en-US" sz="2800" b="1" dirty="0">
              <a:solidFill>
                <a:srgbClr val="2C0ABA"/>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563562"/>
          </a:xfrm>
        </p:spPr>
        <p:txBody>
          <a:bodyPr>
            <a:normAutofit/>
          </a:bodyPr>
          <a:lstStyle/>
          <a:p>
            <a:pPr algn="ctr"/>
            <a:r>
              <a:rPr lang="en-US" b="1" dirty="0" smtClean="0">
                <a:solidFill>
                  <a:srgbClr val="2C0ABA"/>
                </a:solidFill>
              </a:rPr>
              <a:t>TASKBAR –</a:t>
            </a:r>
            <a:r>
              <a:rPr lang="mn-MN" b="1" dirty="0" smtClean="0">
                <a:solidFill>
                  <a:srgbClr val="2C0ABA"/>
                </a:solidFill>
              </a:rPr>
              <a:t>АЖЛЫН МӨР</a:t>
            </a:r>
            <a:endParaRPr lang="en-US" b="1" dirty="0">
              <a:solidFill>
                <a:srgbClr val="2C0ABA"/>
              </a:solidFill>
            </a:endParaRPr>
          </a:p>
        </p:txBody>
      </p:sp>
      <p:sp>
        <p:nvSpPr>
          <p:cNvPr id="3" name="Content Placeholder 2"/>
          <p:cNvSpPr>
            <a:spLocks noGrp="1"/>
          </p:cNvSpPr>
          <p:nvPr>
            <p:ph idx="1"/>
          </p:nvPr>
        </p:nvSpPr>
        <p:spPr>
          <a:xfrm>
            <a:off x="304800" y="1066800"/>
            <a:ext cx="8229600" cy="5407152"/>
          </a:xfrm>
        </p:spPr>
        <p:txBody>
          <a:bodyPr>
            <a:normAutofit/>
          </a:bodyPr>
          <a:lstStyle/>
          <a:p>
            <a:pPr algn="just">
              <a:buSzPct val="100000"/>
              <a:buFont typeface="Courier New" pitchFamily="49" charset="0"/>
              <a:buChar char="o"/>
            </a:pPr>
            <a:r>
              <a:rPr lang="en-US" dirty="0" smtClean="0"/>
              <a:t>Windows </a:t>
            </a:r>
            <a:r>
              <a:rPr lang="mn-MN" dirty="0" smtClean="0"/>
              <a:t>Програмыг ашиглаж байх үед нээлттэй</a:t>
            </a:r>
            <a:r>
              <a:rPr lang="en-US" dirty="0" smtClean="0"/>
              <a:t> </a:t>
            </a:r>
            <a:r>
              <a:rPr lang="mn-MN" dirty="0" smtClean="0"/>
              <a:t>байгаа</a:t>
            </a:r>
            <a:r>
              <a:rPr lang="en-US" dirty="0" smtClean="0"/>
              <a:t> </a:t>
            </a:r>
            <a:r>
              <a:rPr lang="mn-MN" dirty="0" smtClean="0"/>
              <a:t>цонхнуудтай</a:t>
            </a:r>
            <a:r>
              <a:rPr lang="en-US" dirty="0" smtClean="0"/>
              <a:t> </a:t>
            </a:r>
            <a:r>
              <a:rPr lang="mn-MN" dirty="0" smtClean="0"/>
              <a:t>ажиллах</a:t>
            </a:r>
            <a:r>
              <a:rPr lang="en-US" dirty="0" smtClean="0"/>
              <a:t> </a:t>
            </a:r>
            <a:r>
              <a:rPr lang="mn-MN" dirty="0" smtClean="0"/>
              <a:t>мөр.</a:t>
            </a:r>
          </a:p>
          <a:p>
            <a:pPr algn="just">
              <a:buSzPct val="100000"/>
              <a:buFont typeface="Courier New" pitchFamily="49" charset="0"/>
              <a:buChar char="o"/>
            </a:pPr>
            <a:r>
              <a:rPr lang="en-US" dirty="0" smtClean="0"/>
              <a:t>Windows – </a:t>
            </a:r>
            <a:r>
              <a:rPr lang="mn-MN" dirty="0" smtClean="0"/>
              <a:t>ийн орчинд хэд хэдэн програмтай зэрэг ажиллах боломж</a:t>
            </a:r>
          </a:p>
          <a:p>
            <a:pPr algn="just">
              <a:buSzPct val="100000"/>
              <a:buFont typeface="Courier New" pitchFamily="49" charset="0"/>
              <a:buChar char="o"/>
            </a:pPr>
            <a:r>
              <a:rPr lang="en-US" dirty="0" smtClean="0"/>
              <a:t>Taskbar </a:t>
            </a:r>
            <a:r>
              <a:rPr lang="mn-MN" dirty="0" smtClean="0"/>
              <a:t>дээрхи ашиглагдаж байгаа програмын тоог хянаж байх</a:t>
            </a:r>
          </a:p>
          <a:p>
            <a:pPr algn="just">
              <a:buSzPct val="100000"/>
              <a:buFont typeface="Courier New" pitchFamily="49" charset="0"/>
              <a:buChar char="o"/>
            </a:pPr>
            <a:r>
              <a:rPr lang="en-US" dirty="0" smtClean="0"/>
              <a:t>Taskbar</a:t>
            </a:r>
            <a:r>
              <a:rPr lang="mn-MN" dirty="0" smtClean="0"/>
              <a:t> дээрхи 1 төрлийн олон цонхийг бүлэглэх</a:t>
            </a:r>
          </a:p>
          <a:p>
            <a:pPr algn="just">
              <a:buSzPct val="100000"/>
              <a:buFont typeface="Courier New" pitchFamily="49" charset="0"/>
              <a:buChar char="o"/>
            </a:pPr>
            <a:r>
              <a:rPr lang="mn-MN" dirty="0" smtClean="0"/>
              <a:t>Зарим байнга ашиглагддаг програмын </a:t>
            </a:r>
            <a:r>
              <a:rPr lang="en-US" dirty="0" smtClean="0"/>
              <a:t>Icon – </a:t>
            </a:r>
            <a:r>
              <a:rPr lang="mn-MN" dirty="0" smtClean="0"/>
              <a:t>ийг шууд дуудагдахаар байрлуулах</a:t>
            </a:r>
            <a:endParaRPr lang="en-US"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94444"/>
          <a:stretch/>
        </p:blipFill>
        <p:spPr>
          <a:xfrm>
            <a:off x="0" y="5257800"/>
            <a:ext cx="9144000" cy="74295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0"/>
            <a:ext cx="8458200" cy="2286000"/>
          </a:xfrm>
        </p:spPr>
        <p:txBody>
          <a:bodyPr>
            <a:normAutofit/>
          </a:bodyPr>
          <a:lstStyle/>
          <a:p>
            <a:pPr algn="just">
              <a:buSzPct val="100000"/>
              <a:buFont typeface="Courier New" pitchFamily="49" charset="0"/>
              <a:buChar char="o"/>
            </a:pPr>
            <a:r>
              <a:rPr lang="mn-MN" dirty="0" smtClean="0"/>
              <a:t>Нээлттэй байгаа цонхыг хаахдаа тухайн цонхны нэрэн дээр хулганы товчлуурыг аваачиж зүүн товчлуурыг дарна. Нээгдэх шуурхай цэснээс </a:t>
            </a:r>
            <a:r>
              <a:rPr lang="en-US" dirty="0" smtClean="0"/>
              <a:t>Close</a:t>
            </a:r>
            <a:r>
              <a:rPr lang="mn-MN" dirty="0" smtClean="0"/>
              <a:t> </a:t>
            </a:r>
            <a:r>
              <a:rPr lang="en-US" dirty="0" smtClean="0"/>
              <a:t>Window </a:t>
            </a:r>
            <a:r>
              <a:rPr lang="mn-MN" dirty="0" smtClean="0"/>
              <a:t>командыг дарна. </a:t>
            </a:r>
            <a:endParaRPr lang="en-US" dirty="0"/>
          </a:p>
        </p:txBody>
      </p:sp>
      <p:sp>
        <p:nvSpPr>
          <p:cNvPr id="4" name="Title 1"/>
          <p:cNvSpPr>
            <a:spLocks noGrp="1"/>
          </p:cNvSpPr>
          <p:nvPr>
            <p:ph type="title"/>
          </p:nvPr>
        </p:nvSpPr>
        <p:spPr>
          <a:xfrm>
            <a:off x="457200" y="274638"/>
            <a:ext cx="7467600" cy="563562"/>
          </a:xfrm>
        </p:spPr>
        <p:txBody>
          <a:bodyPr>
            <a:normAutofit/>
          </a:bodyPr>
          <a:lstStyle/>
          <a:p>
            <a:pPr algn="ctr"/>
            <a:r>
              <a:rPr lang="en-US" b="1" dirty="0" smtClean="0">
                <a:solidFill>
                  <a:srgbClr val="2C0ABA"/>
                </a:solidFill>
              </a:rPr>
              <a:t>TASKBAR –</a:t>
            </a:r>
            <a:r>
              <a:rPr lang="mn-MN" b="1" dirty="0" smtClean="0">
                <a:solidFill>
                  <a:srgbClr val="2C0ABA"/>
                </a:solidFill>
              </a:rPr>
              <a:t>АЖЛЫН МӨР</a:t>
            </a:r>
            <a:endParaRPr lang="en-US" b="1" dirty="0">
              <a:solidFill>
                <a:srgbClr val="2C0ABA"/>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
            <a:ext cx="7467600" cy="563562"/>
          </a:xfrm>
        </p:spPr>
        <p:txBody>
          <a:bodyPr/>
          <a:lstStyle/>
          <a:p>
            <a:pPr algn="ctr"/>
            <a:r>
              <a:rPr lang="en-US" b="1" dirty="0" smtClean="0">
                <a:solidFill>
                  <a:srgbClr val="2C0ABA"/>
                </a:solidFill>
              </a:rPr>
              <a:t>START </a:t>
            </a:r>
            <a:r>
              <a:rPr lang="mn-MN" b="1" dirty="0" smtClean="0">
                <a:solidFill>
                  <a:srgbClr val="2C0ABA"/>
                </a:solidFill>
              </a:rPr>
              <a:t>ЦЭС</a:t>
            </a:r>
            <a:endParaRPr lang="en-US" b="1" dirty="0">
              <a:solidFill>
                <a:srgbClr val="2C0ABA"/>
              </a:solidFill>
            </a:endParaRPr>
          </a:p>
        </p:txBody>
      </p:sp>
      <p:sp>
        <p:nvSpPr>
          <p:cNvPr id="3" name="Content Placeholder 2"/>
          <p:cNvSpPr>
            <a:spLocks noGrp="1"/>
          </p:cNvSpPr>
          <p:nvPr>
            <p:ph idx="1"/>
          </p:nvPr>
        </p:nvSpPr>
        <p:spPr>
          <a:xfrm>
            <a:off x="228600" y="990600"/>
            <a:ext cx="3962400" cy="5257800"/>
          </a:xfrm>
        </p:spPr>
        <p:txBody>
          <a:bodyPr>
            <a:normAutofit/>
          </a:bodyPr>
          <a:lstStyle/>
          <a:p>
            <a:pPr algn="just"/>
            <a:r>
              <a:rPr lang="en-US" dirty="0" smtClean="0"/>
              <a:t>Start </a:t>
            </a:r>
            <a:r>
              <a:rPr lang="mn-MN" dirty="0" smtClean="0"/>
              <a:t>цэсийг дараах командуудаар ажиллуулах боломжтой.</a:t>
            </a:r>
          </a:p>
          <a:p>
            <a:pPr lvl="1" algn="just"/>
            <a:r>
              <a:rPr lang="mn-MN" sz="2400" dirty="0" smtClean="0"/>
              <a:t>Хулганы тусламжтайгаар </a:t>
            </a:r>
            <a:r>
              <a:rPr lang="en-US" sz="2400" dirty="0" smtClean="0"/>
              <a:t>Start </a:t>
            </a:r>
            <a:r>
              <a:rPr lang="mn-MN" sz="2400" dirty="0" smtClean="0"/>
              <a:t>товчлуурыг сонгож дарна.</a:t>
            </a:r>
          </a:p>
          <a:p>
            <a:pPr lvl="1" algn="just"/>
            <a:r>
              <a:rPr lang="en-US" sz="2400" dirty="0" err="1" smtClean="0"/>
              <a:t>Esc+Ctrl</a:t>
            </a:r>
            <a:r>
              <a:rPr lang="en-US" sz="2400" dirty="0" smtClean="0"/>
              <a:t> </a:t>
            </a:r>
            <a:r>
              <a:rPr lang="mn-MN" sz="2400" dirty="0" smtClean="0"/>
              <a:t>товчлуурыг хамт дарна.</a:t>
            </a:r>
          </a:p>
          <a:p>
            <a:pPr lvl="1" algn="just"/>
            <a:r>
              <a:rPr lang="mn-MN" sz="2400" dirty="0" smtClean="0"/>
              <a:t>Компьютерийн гар дээрхи цонхны дүрс бүхий товчлуурыг дарна.</a:t>
            </a:r>
            <a:endParaRPr lang="en-US" sz="2400" dirty="0" smtClean="0"/>
          </a:p>
          <a:p>
            <a:pPr algn="just"/>
            <a:endParaRPr lang="mn-MN" dirty="0" smtClean="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t="12963" r="50000"/>
          <a:stretch/>
        </p:blipFill>
        <p:spPr>
          <a:xfrm>
            <a:off x="4343400" y="990600"/>
            <a:ext cx="4572000" cy="53340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7467600" cy="563562"/>
          </a:xfrm>
        </p:spPr>
        <p:txBody>
          <a:bodyPr/>
          <a:lstStyle/>
          <a:p>
            <a:pPr algn="ctr"/>
            <a:r>
              <a:rPr lang="en-US" b="1" dirty="0" smtClean="0">
                <a:solidFill>
                  <a:srgbClr val="2C0ABA"/>
                </a:solidFill>
              </a:rPr>
              <a:t>А</a:t>
            </a:r>
            <a:r>
              <a:rPr lang="mn-MN" b="1" dirty="0" smtClean="0">
                <a:solidFill>
                  <a:srgbClr val="2C0ABA"/>
                </a:solidFill>
              </a:rPr>
              <a:t>жлын мөр</a:t>
            </a:r>
            <a:endParaRPr lang="en-US" b="1" dirty="0">
              <a:solidFill>
                <a:srgbClr val="2C0ABA"/>
              </a:solidFill>
            </a:endParaRPr>
          </a:p>
        </p:txBody>
      </p:sp>
      <p:sp>
        <p:nvSpPr>
          <p:cNvPr id="3" name="Content Placeholder 2"/>
          <p:cNvSpPr>
            <a:spLocks noGrp="1"/>
          </p:cNvSpPr>
          <p:nvPr>
            <p:ph idx="1"/>
          </p:nvPr>
        </p:nvSpPr>
        <p:spPr>
          <a:xfrm>
            <a:off x="228600" y="533400"/>
            <a:ext cx="8382000" cy="1600200"/>
          </a:xfrm>
        </p:spPr>
        <p:txBody>
          <a:bodyPr>
            <a:normAutofit/>
          </a:bodyPr>
          <a:lstStyle/>
          <a:p>
            <a:pPr algn="just"/>
            <a:r>
              <a:rPr lang="en-US" dirty="0" smtClean="0"/>
              <a:t>Taskbar </a:t>
            </a:r>
            <a:r>
              <a:rPr lang="mn-MN" dirty="0" smtClean="0"/>
              <a:t>дээр хулганы баруун товчийг дарахад гарч ирэх шуурхай цэснээс </a:t>
            </a:r>
            <a:r>
              <a:rPr lang="en-US" dirty="0" smtClean="0"/>
              <a:t>Settings </a:t>
            </a:r>
            <a:r>
              <a:rPr lang="mn-MN" dirty="0" smtClean="0"/>
              <a:t>команд сонгож шаардлагатай тохиргоог хийж болно.</a:t>
            </a:r>
          </a:p>
        </p:txBody>
      </p:sp>
      <p:sp>
        <p:nvSpPr>
          <p:cNvPr id="5" name="Content Placeholder 2"/>
          <p:cNvSpPr txBox="1">
            <a:spLocks/>
          </p:cNvSpPr>
          <p:nvPr/>
        </p:nvSpPr>
        <p:spPr bwMode="auto">
          <a:xfrm>
            <a:off x="228600" y="1828800"/>
            <a:ext cx="411480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ü"/>
              <a:tabLst/>
              <a:defRPr/>
            </a:pPr>
            <a:r>
              <a:rPr lang="en-US" sz="2400" dirty="0" smtClean="0">
                <a:latin typeface="Times New Roman" pitchFamily="18" charset="0"/>
                <a:cs typeface="Times New Roman" pitchFamily="18" charset="0"/>
              </a:rPr>
              <a:t>Lock the taskbar</a:t>
            </a:r>
            <a:r>
              <a:rPr lang="mn-M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mn-MN" sz="2400" dirty="0" smtClean="0">
                <a:latin typeface="Times New Roman" pitchFamily="18" charset="0"/>
                <a:cs typeface="Times New Roman" pitchFamily="18" charset="0"/>
              </a:rPr>
              <a:t>Ажлын мөрийг цоожлох</a:t>
            </a: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ü"/>
              <a:tabLst/>
              <a:defRPr/>
            </a:pPr>
            <a:r>
              <a:rPr lang="en-US" sz="2400" dirty="0" smtClean="0">
                <a:latin typeface="Times New Roman" pitchFamily="18" charset="0"/>
                <a:cs typeface="Times New Roman" pitchFamily="18" charset="0"/>
              </a:rPr>
              <a:t>Automatically hide the taskbar in desktop mode</a:t>
            </a:r>
            <a:r>
              <a:rPr lang="mn-M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mn-MN" sz="2400" dirty="0" smtClean="0">
                <a:latin typeface="Times New Roman" pitchFamily="18" charset="0"/>
                <a:cs typeface="Times New Roman" pitchFamily="18" charset="0"/>
              </a:rPr>
              <a:t>Ажлын мөрийг автоматаар нуух</a:t>
            </a:r>
          </a:p>
          <a:p>
            <a:pPr marL="273050" indent="-273050" algn="just" eaLnBrk="0" hangingPunct="0">
              <a:spcBef>
                <a:spcPts val="600"/>
              </a:spcBef>
              <a:buClr>
                <a:schemeClr val="accent1"/>
              </a:buClr>
              <a:buSzPct val="70000"/>
              <a:buFont typeface="Wingdings" pitchFamily="2" charset="2"/>
              <a:buChar char="ü"/>
              <a:defRPr/>
            </a:pPr>
            <a:r>
              <a:rPr lang="en-US" sz="2400" dirty="0" smtClean="0">
                <a:latin typeface="Times New Roman" pitchFamily="18" charset="0"/>
                <a:cs typeface="Times New Roman" pitchFamily="18" charset="0"/>
              </a:rPr>
              <a:t>Use small taskbar icons</a:t>
            </a:r>
            <a:r>
              <a:rPr lang="mn-MN" sz="2400" dirty="0" smtClean="0">
                <a:latin typeface="Times New Roman" pitchFamily="18" charset="0"/>
                <a:cs typeface="Times New Roman" pitchFamily="18" charset="0"/>
              </a:rPr>
              <a:t> – Програмын дүрс зураг жижиг хэмжээтэй болгоно.</a:t>
            </a:r>
            <a:endParaRPr lang="en-US" sz="2400" dirty="0" smtClean="0">
              <a:latin typeface="Times New Roman" pitchFamily="18" charset="0"/>
              <a:cs typeface="Times New Roman" pitchFamily="18" charset="0"/>
            </a:endParaRPr>
          </a:p>
          <a:p>
            <a:pPr marL="273050" lvl="0" indent="-273050" algn="just" eaLnBrk="0" hangingPunct="0">
              <a:spcBef>
                <a:spcPts val="600"/>
              </a:spcBef>
              <a:buClr>
                <a:schemeClr val="accent1"/>
              </a:buClr>
              <a:buSzPct val="70000"/>
              <a:buFont typeface="Wingdings" pitchFamily="2" charset="2"/>
              <a:buChar char="ü"/>
              <a:defRPr/>
            </a:pPr>
            <a:r>
              <a:rPr lang="en-US" sz="2400" dirty="0">
                <a:latin typeface="Times New Roman" pitchFamily="18" charset="0"/>
                <a:cs typeface="Times New Roman" pitchFamily="18" charset="0"/>
              </a:rPr>
              <a:t>Taskbar location on screen-</a:t>
            </a:r>
            <a:r>
              <a:rPr lang="mn-MN" sz="2400" dirty="0">
                <a:latin typeface="Times New Roman" pitchFamily="18" charset="0"/>
                <a:cs typeface="Times New Roman" pitchFamily="18" charset="0"/>
              </a:rPr>
              <a:t>Ажлын мөрний байрлал тодорхойлно.</a:t>
            </a:r>
          </a:p>
          <a:p>
            <a:pPr marL="273050" indent="-273050" algn="just" eaLnBrk="0" hangingPunct="0">
              <a:spcBef>
                <a:spcPts val="600"/>
              </a:spcBef>
              <a:buClr>
                <a:schemeClr val="accent1"/>
              </a:buClr>
              <a:buSzPct val="70000"/>
              <a:buFont typeface="Wingdings" pitchFamily="2" charset="2"/>
              <a:buChar char="ü"/>
              <a:defRPr/>
            </a:pPr>
            <a:endParaRPr lang="mn-MN" sz="2400" dirty="0" smtClean="0">
              <a:latin typeface="Times New Roman" pitchFamily="18" charset="0"/>
              <a:cs typeface="Times New Roman" pitchFamily="18" charset="0"/>
            </a:endParaRPr>
          </a:p>
          <a:p>
            <a:pPr marL="273050" lvl="0" indent="-273050" algn="just" eaLnBrk="0" hangingPunct="0">
              <a:spcBef>
                <a:spcPts val="600"/>
              </a:spcBef>
              <a:buClr>
                <a:schemeClr val="accent1"/>
              </a:buClr>
              <a:buSzPct val="70000"/>
              <a:buFont typeface="Wingdings" pitchFamily="2" charset="2"/>
              <a:buChar char="ü"/>
              <a:defRPr/>
            </a:pPr>
            <a:endParaRPr lang="mn-MN" sz="2400" dirty="0" smtClean="0">
              <a:latin typeface="Times New Roman" pitchFamily="18" charset="0"/>
              <a:cs typeface="Times New Roman" pitchFamily="18" charset="0"/>
            </a:endParaRP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ü"/>
              <a:tabLst/>
              <a:defRPr/>
            </a:pPr>
            <a:endParaRPr kumimoji="0" lang="mn-MN" sz="2400" b="0" i="0" u="none" strike="noStrike" kern="1200" cap="none" spc="0" normalizeH="0" baseline="0" noProof="0" dirty="0" smtClean="0">
              <a:ln>
                <a:noFill/>
              </a:ln>
              <a:solidFill>
                <a:schemeClr val="tx1"/>
              </a:solidFill>
              <a:effectLst/>
              <a:uLnTx/>
              <a:uFillTx/>
              <a:latin typeface="Times New Roman" pitchFamily="18" charset="0"/>
              <a:cs typeface="Times New Roman" pitchFamily="18" charset="0"/>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32500" t="5534" r="30000" b="11462"/>
          <a:stretch/>
        </p:blipFill>
        <p:spPr>
          <a:xfrm>
            <a:off x="4495800" y="1447800"/>
            <a:ext cx="3429000" cy="4267201"/>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457200"/>
            <a:ext cx="8534400" cy="609600"/>
          </a:xfrm>
        </p:spPr>
        <p:txBody>
          <a:bodyPr>
            <a:noAutofit/>
          </a:bodyPr>
          <a:lstStyle/>
          <a:p>
            <a:pPr algn="ctr"/>
            <a:r>
              <a:rPr lang="mn-MN" sz="2800" b="1" dirty="0" smtClean="0">
                <a:solidFill>
                  <a:srgbClr val="2C0ABA"/>
                </a:solidFill>
              </a:rPr>
              <a:t/>
            </a:r>
            <a:br>
              <a:rPr lang="mn-MN" sz="2800" b="1" dirty="0" smtClean="0">
                <a:solidFill>
                  <a:srgbClr val="2C0ABA"/>
                </a:solidFill>
              </a:rPr>
            </a:br>
            <a:r>
              <a:rPr lang="mn-MN" sz="2800" b="1" dirty="0" smtClean="0">
                <a:solidFill>
                  <a:srgbClr val="2C0ABA"/>
                </a:solidFill>
              </a:rPr>
              <a:t>КОМПЬЮТЕРИЙГ  УНТРААХ</a:t>
            </a:r>
            <a:endParaRPr lang="en-US" sz="2800" b="1" dirty="0">
              <a:solidFill>
                <a:srgbClr val="2C0ABA"/>
              </a:solidFill>
            </a:endParaRPr>
          </a:p>
        </p:txBody>
      </p:sp>
      <p:sp>
        <p:nvSpPr>
          <p:cNvPr id="3" name="Content Placeholder 2"/>
          <p:cNvSpPr>
            <a:spLocks noGrp="1"/>
          </p:cNvSpPr>
          <p:nvPr>
            <p:ph idx="1"/>
          </p:nvPr>
        </p:nvSpPr>
        <p:spPr>
          <a:xfrm>
            <a:off x="228600" y="1219200"/>
            <a:ext cx="8382000" cy="1371600"/>
          </a:xfrm>
        </p:spPr>
        <p:txBody>
          <a:bodyPr/>
          <a:lstStyle/>
          <a:p>
            <a:r>
              <a:rPr lang="en-US" dirty="0" smtClean="0"/>
              <a:t>Start </a:t>
            </a:r>
            <a:r>
              <a:rPr lang="mn-MN" dirty="0" smtClean="0"/>
              <a:t>цэснээс </a:t>
            </a:r>
            <a:r>
              <a:rPr lang="en-US" dirty="0" smtClean="0"/>
              <a:t>SHUT</a:t>
            </a:r>
            <a:r>
              <a:rPr lang="mn-MN" dirty="0" smtClean="0"/>
              <a:t> </a:t>
            </a:r>
            <a:r>
              <a:rPr lang="en-US" dirty="0" smtClean="0"/>
              <a:t>DOWN </a:t>
            </a:r>
            <a:r>
              <a:rPr lang="mn-MN" dirty="0" smtClean="0"/>
              <a:t>командыг сонгоно.</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2945" r="29166"/>
          <a:stretch/>
        </p:blipFill>
        <p:spPr>
          <a:xfrm>
            <a:off x="838200" y="1752600"/>
            <a:ext cx="7086600" cy="4896718"/>
          </a:xfrm>
          <a:prstGeom prst="rect">
            <a:avLst/>
          </a:prstGeom>
        </p:spPr>
      </p:pic>
      <p:sp>
        <p:nvSpPr>
          <p:cNvPr id="11" name="Rounded Rectangle 10"/>
          <p:cNvSpPr/>
          <p:nvPr/>
        </p:nvSpPr>
        <p:spPr>
          <a:xfrm>
            <a:off x="609600" y="5334000"/>
            <a:ext cx="990600" cy="4572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11162"/>
          </a:xfrm>
        </p:spPr>
        <p:txBody>
          <a:bodyPr>
            <a:normAutofit fontScale="90000"/>
          </a:bodyPr>
          <a:lstStyle/>
          <a:p>
            <a:pPr algn="ctr"/>
            <a:r>
              <a:rPr lang="mn-MN" b="1" dirty="0" smtClean="0">
                <a:solidFill>
                  <a:srgbClr val="2C0ABA"/>
                </a:solidFill>
              </a:rPr>
              <a:t>ХЭЛ НЭМЭХ</a:t>
            </a:r>
            <a:endParaRPr lang="en-US" b="1" dirty="0">
              <a:solidFill>
                <a:srgbClr val="2C0ABA"/>
              </a:solidFill>
            </a:endParaRPr>
          </a:p>
        </p:txBody>
      </p:sp>
      <p:sp>
        <p:nvSpPr>
          <p:cNvPr id="3" name="Content Placeholder 2"/>
          <p:cNvSpPr>
            <a:spLocks noGrp="1"/>
          </p:cNvSpPr>
          <p:nvPr>
            <p:ph sz="quarter" idx="1"/>
          </p:nvPr>
        </p:nvSpPr>
        <p:spPr>
          <a:xfrm>
            <a:off x="228600" y="762000"/>
            <a:ext cx="8382000" cy="1219200"/>
          </a:xfrm>
        </p:spPr>
        <p:txBody>
          <a:bodyPr>
            <a:normAutofit/>
          </a:bodyPr>
          <a:lstStyle/>
          <a:p>
            <a:pPr algn="just"/>
            <a:r>
              <a:rPr lang="en-US" dirty="0" smtClean="0"/>
              <a:t>Windows</a:t>
            </a:r>
            <a:r>
              <a:rPr lang="mn-MN" dirty="0" smtClean="0"/>
              <a:t> үйлдлийн системд хэл нэмэхдээ </a:t>
            </a:r>
            <a:r>
              <a:rPr lang="en-US" dirty="0" smtClean="0"/>
              <a:t>Start-&gt;Settings-&gt;Time &amp; Region-&gt;Region and Language </a:t>
            </a:r>
            <a:r>
              <a:rPr lang="mn-MN" dirty="0" smtClean="0"/>
              <a:t>командаар </a:t>
            </a:r>
            <a:r>
              <a:rPr lang="en-US" dirty="0" smtClean="0"/>
              <a:t>Region and Language </a:t>
            </a:r>
            <a:r>
              <a:rPr lang="mn-MN" dirty="0" smtClean="0"/>
              <a:t>харилцах цонх нээгдэнэ.</a:t>
            </a:r>
            <a:endParaRPr lang="en-US"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4427" r="75833"/>
          <a:stretch/>
        </p:blipFill>
        <p:spPr>
          <a:xfrm>
            <a:off x="457200" y="2055125"/>
            <a:ext cx="2362200" cy="4702695"/>
          </a:xfrm>
          <a:prstGeom prst="rect">
            <a:avLst/>
          </a:prstGeom>
        </p:spPr>
      </p:pic>
      <p:sp>
        <p:nvSpPr>
          <p:cNvPr id="6" name="Rounded Rectangle 5"/>
          <p:cNvSpPr/>
          <p:nvPr/>
        </p:nvSpPr>
        <p:spPr>
          <a:xfrm>
            <a:off x="381000" y="5715000"/>
            <a:ext cx="533400" cy="4572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35833" t="4051" r="10834" b="14427"/>
          <a:stretch/>
        </p:blipFill>
        <p:spPr>
          <a:xfrm>
            <a:off x="3276599" y="2050576"/>
            <a:ext cx="5328085" cy="4578824"/>
          </a:xfrm>
          <a:prstGeom prst="rect">
            <a:avLst/>
          </a:prstGeom>
        </p:spPr>
      </p:pic>
      <p:sp>
        <p:nvSpPr>
          <p:cNvPr id="8" name="Rounded Rectangle 7"/>
          <p:cNvSpPr/>
          <p:nvPr/>
        </p:nvSpPr>
        <p:spPr>
          <a:xfrm>
            <a:off x="3276598" y="5943600"/>
            <a:ext cx="1676401" cy="6858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33334" t="8499" r="14166" b="9981"/>
          <a:stretch/>
        </p:blipFill>
        <p:spPr>
          <a:xfrm>
            <a:off x="914400" y="304800"/>
            <a:ext cx="7010400" cy="6120192"/>
          </a:xfrm>
          <a:prstGeom prst="rect">
            <a:avLst/>
          </a:prstGeom>
        </p:spPr>
      </p:pic>
      <p:sp>
        <p:nvSpPr>
          <p:cNvPr id="6" name="Rounded Rectangle 5"/>
          <p:cNvSpPr/>
          <p:nvPr/>
        </p:nvSpPr>
        <p:spPr>
          <a:xfrm>
            <a:off x="685800" y="2133600"/>
            <a:ext cx="2895600" cy="6858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705591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32500" t="7016" r="13333" b="8498"/>
          <a:stretch/>
        </p:blipFill>
        <p:spPr>
          <a:xfrm>
            <a:off x="533400" y="381000"/>
            <a:ext cx="6934200" cy="6080761"/>
          </a:xfrm>
          <a:prstGeom prst="rect">
            <a:avLst/>
          </a:prstGeom>
        </p:spPr>
      </p:pic>
    </p:spTree>
    <p:extLst>
      <p:ext uri="{BB962C8B-B14F-4D97-AF65-F5344CB8AC3E}">
        <p14:creationId xmlns:p14="http://schemas.microsoft.com/office/powerpoint/2010/main" val="22254938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143000"/>
            <a:ext cx="8458200" cy="4876800"/>
          </a:xfrm>
        </p:spPr>
        <p:txBody>
          <a:bodyPr>
            <a:normAutofit/>
          </a:bodyPr>
          <a:lstStyle/>
          <a:p>
            <a:pPr algn="just"/>
            <a:r>
              <a:rPr lang="en-US" dirty="0" smtClean="0"/>
              <a:t>Region and Language </a:t>
            </a:r>
            <a:r>
              <a:rPr lang="mn-MN" dirty="0" smtClean="0"/>
              <a:t>харилцах </a:t>
            </a:r>
            <a:r>
              <a:rPr lang="en-US" dirty="0" smtClean="0"/>
              <a:t>Add</a:t>
            </a:r>
            <a:r>
              <a:rPr lang="mn-MN" dirty="0" smtClean="0"/>
              <a:t> </a:t>
            </a:r>
            <a:r>
              <a:rPr lang="en-US" dirty="0" smtClean="0"/>
              <a:t>Language </a:t>
            </a:r>
            <a:r>
              <a:rPr lang="mn-MN" dirty="0" smtClean="0"/>
              <a:t>командаар </a:t>
            </a:r>
            <a:r>
              <a:rPr lang="en-US" dirty="0" smtClean="0"/>
              <a:t>Choose a language to install </a:t>
            </a:r>
            <a:r>
              <a:rPr lang="mn-MN" dirty="0" smtClean="0"/>
              <a:t>харилцах цонх гарч ирэх бөгөөд энэ цонхноос нэмэж оруулах хэлээ сонгоод </a:t>
            </a:r>
            <a:r>
              <a:rPr lang="en-US" dirty="0" smtClean="0"/>
              <a:t>Next, </a:t>
            </a:r>
            <a:r>
              <a:rPr lang="mn-MN" dirty="0" smtClean="0"/>
              <a:t>дараагийн харилцах цонхноос </a:t>
            </a:r>
            <a:r>
              <a:rPr lang="en-US" dirty="0" smtClean="0"/>
              <a:t>Install </a:t>
            </a:r>
            <a:r>
              <a:rPr lang="mn-MN" dirty="0" smtClean="0"/>
              <a:t>товчлуур</a:t>
            </a:r>
            <a:r>
              <a:rPr lang="en-US" dirty="0" smtClean="0"/>
              <a:t> </a:t>
            </a:r>
            <a:r>
              <a:rPr lang="mn-MN" dirty="0" smtClean="0"/>
              <a:t>дарахад хэлний мөр ажлын мөр буюу </a:t>
            </a:r>
            <a:r>
              <a:rPr lang="en-US" dirty="0" smtClean="0"/>
              <a:t>Taskbar </a:t>
            </a:r>
            <a:r>
              <a:rPr lang="mn-MN" dirty="0" smtClean="0"/>
              <a:t>дээр</a:t>
            </a:r>
            <a:r>
              <a:rPr lang="en-US" dirty="0" smtClean="0"/>
              <a:t> </a:t>
            </a:r>
            <a:r>
              <a:rPr lang="mn-MN" dirty="0" smtClean="0"/>
              <a:t>байрлана. Ашиглах шаардлагагүй өөр ямар нэгэн хэлний</a:t>
            </a:r>
            <a:r>
              <a:rPr lang="en-US" dirty="0" smtClean="0"/>
              <a:t> </a:t>
            </a:r>
            <a:r>
              <a:rPr lang="mn-MN" dirty="0" smtClean="0"/>
              <a:t>кодыг </a:t>
            </a:r>
            <a:r>
              <a:rPr lang="en-US" dirty="0" smtClean="0"/>
              <a:t>Remove </a:t>
            </a:r>
            <a:r>
              <a:rPr lang="mn-MN" dirty="0" smtClean="0"/>
              <a:t>командаар</a:t>
            </a:r>
            <a:r>
              <a:rPr lang="en-US" dirty="0" smtClean="0"/>
              <a:t> </a:t>
            </a:r>
            <a:r>
              <a:rPr lang="mn-MN" dirty="0" smtClean="0"/>
              <a:t>хүчингүй</a:t>
            </a:r>
            <a:r>
              <a:rPr lang="en-US" dirty="0" smtClean="0"/>
              <a:t> </a:t>
            </a:r>
            <a:r>
              <a:rPr lang="mn-MN" dirty="0" smtClean="0"/>
              <a:t>болгоно.</a:t>
            </a:r>
            <a:r>
              <a:rPr lang="en-US" dirty="0" smtClean="0"/>
              <a:t> </a:t>
            </a:r>
            <a:endParaRPr lang="en-US" dirty="0"/>
          </a:p>
        </p:txBody>
      </p:sp>
      <p:sp>
        <p:nvSpPr>
          <p:cNvPr id="4" name="Title 1"/>
          <p:cNvSpPr>
            <a:spLocks noGrp="1"/>
          </p:cNvSpPr>
          <p:nvPr>
            <p:ph type="title"/>
          </p:nvPr>
        </p:nvSpPr>
        <p:spPr>
          <a:xfrm>
            <a:off x="457200" y="274638"/>
            <a:ext cx="7467600" cy="411162"/>
          </a:xfrm>
        </p:spPr>
        <p:txBody>
          <a:bodyPr>
            <a:normAutofit fontScale="90000"/>
          </a:bodyPr>
          <a:lstStyle/>
          <a:p>
            <a:pPr algn="ctr"/>
            <a:r>
              <a:rPr lang="mn-MN" b="1" dirty="0" smtClean="0">
                <a:solidFill>
                  <a:srgbClr val="2C0ABA"/>
                </a:solidFill>
              </a:rPr>
              <a:t>МОНГОЛ ҮСГИЙН  КОД   АШИГЛАХ</a:t>
            </a:r>
            <a:endParaRPr lang="en-US" b="1" dirty="0">
              <a:solidFill>
                <a:srgbClr val="2C0ABA"/>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33333" t="8498" r="23333" b="8498"/>
          <a:stretch/>
        </p:blipFill>
        <p:spPr>
          <a:xfrm>
            <a:off x="4572000" y="808630"/>
            <a:ext cx="3962400" cy="5668370"/>
          </a:xfrm>
          <a:prstGeom prst="rect">
            <a:avLst/>
          </a:prstGeom>
        </p:spPr>
      </p:pic>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32501" t="8498" r="25832" b="8498"/>
          <a:stretch/>
        </p:blipFill>
        <p:spPr>
          <a:xfrm>
            <a:off x="296839" y="808630"/>
            <a:ext cx="3810000" cy="5384042"/>
          </a:xfrm>
          <a:prstGeom prst="rect">
            <a:avLst/>
          </a:prstGeom>
        </p:spPr>
      </p:pic>
      <p:sp>
        <p:nvSpPr>
          <p:cNvPr id="4" name="Title 1"/>
          <p:cNvSpPr>
            <a:spLocks noGrp="1"/>
          </p:cNvSpPr>
          <p:nvPr>
            <p:ph type="title"/>
          </p:nvPr>
        </p:nvSpPr>
        <p:spPr>
          <a:xfrm>
            <a:off x="457200" y="274638"/>
            <a:ext cx="7467600" cy="411162"/>
          </a:xfrm>
        </p:spPr>
        <p:txBody>
          <a:bodyPr>
            <a:normAutofit fontScale="90000"/>
          </a:bodyPr>
          <a:lstStyle/>
          <a:p>
            <a:pPr algn="ctr"/>
            <a:r>
              <a:rPr lang="mn-MN" b="1" dirty="0" smtClean="0">
                <a:solidFill>
                  <a:srgbClr val="2C0ABA"/>
                </a:solidFill>
              </a:rPr>
              <a:t>ХЭЛ НЭМЭХ</a:t>
            </a:r>
            <a:endParaRPr lang="en-US" b="1" dirty="0">
              <a:solidFill>
                <a:srgbClr val="2C0ABA"/>
              </a:solidFill>
            </a:endParaRPr>
          </a:p>
        </p:txBody>
      </p:sp>
      <p:sp>
        <p:nvSpPr>
          <p:cNvPr id="6" name="Rounded Rectangle 5"/>
          <p:cNvSpPr/>
          <p:nvPr/>
        </p:nvSpPr>
        <p:spPr>
          <a:xfrm>
            <a:off x="187798" y="5334000"/>
            <a:ext cx="1945801" cy="5334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p:cNvSpPr/>
          <p:nvPr/>
        </p:nvSpPr>
        <p:spPr>
          <a:xfrm>
            <a:off x="5257800" y="4648200"/>
            <a:ext cx="3124200" cy="6858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Line Callout 2 8"/>
          <p:cNvSpPr/>
          <p:nvPr/>
        </p:nvSpPr>
        <p:spPr>
          <a:xfrm>
            <a:off x="609600" y="151808"/>
            <a:ext cx="2209800" cy="457200"/>
          </a:xfrm>
          <a:prstGeom prst="borderCallout2">
            <a:avLst>
              <a:gd name="adj1" fmla="val 18750"/>
              <a:gd name="adj2" fmla="val -8333"/>
              <a:gd name="adj3" fmla="val 18750"/>
              <a:gd name="adj4" fmla="val -16667"/>
              <a:gd name="adj5" fmla="val 1119848"/>
              <a:gd name="adj6" fmla="val 34124"/>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mn-MN" dirty="0">
                <a:solidFill>
                  <a:srgbClr val="000000"/>
                </a:solidFill>
                <a:latin typeface="Times New Roman" pitchFamily="18" charset="0"/>
                <a:cs typeface="Times New Roman" pitchFamily="18" charset="0"/>
              </a:rPr>
              <a:t>Шинээр хэл нэмэх </a:t>
            </a:r>
            <a:endParaRPr lang="en-US" dirty="0">
              <a:solidFill>
                <a:srgbClr val="000000"/>
              </a:solidFill>
              <a:latin typeface="Times New Roman" pitchFamily="18" charset="0"/>
              <a:cs typeface="Times New Roman" pitchFamily="18" charset="0"/>
            </a:endParaRPr>
          </a:p>
          <a:p>
            <a:pPr algn="ctr">
              <a:defRPr/>
            </a:pPr>
            <a:endParaRPr lang="en-US" dirty="0">
              <a:solidFill>
                <a:srgbClr val="000000"/>
              </a:solidFill>
              <a:latin typeface="Times New Roman" pitchFamily="18" charset="0"/>
              <a:cs typeface="Times New Roman" pitchFamily="18" charset="0"/>
            </a:endParaRPr>
          </a:p>
        </p:txBody>
      </p:sp>
      <p:sp>
        <p:nvSpPr>
          <p:cNvPr id="10" name="Rounded Rectangle 9"/>
          <p:cNvSpPr/>
          <p:nvPr/>
        </p:nvSpPr>
        <p:spPr>
          <a:xfrm>
            <a:off x="5562600" y="5715000"/>
            <a:ext cx="1447800" cy="5715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rotWithShape="1">
          <a:blip r:embed="rId2">
            <a:extLst>
              <a:ext uri="{28A0092B-C50C-407E-A947-70E740481C1C}">
                <a14:useLocalDpi xmlns:a14="http://schemas.microsoft.com/office/drawing/2010/main" val="0"/>
              </a:ext>
            </a:extLst>
          </a:blip>
          <a:srcRect l="32653" t="8294" r="13265" b="8219"/>
          <a:stretch/>
        </p:blipFill>
        <p:spPr>
          <a:xfrm>
            <a:off x="838200" y="533399"/>
            <a:ext cx="6705600" cy="5819955"/>
          </a:xfrm>
        </p:spPr>
      </p:pic>
      <p:sp>
        <p:nvSpPr>
          <p:cNvPr id="5" name="Rounded Rectangle 4"/>
          <p:cNvSpPr/>
          <p:nvPr/>
        </p:nvSpPr>
        <p:spPr>
          <a:xfrm>
            <a:off x="1981200" y="5486400"/>
            <a:ext cx="2362200" cy="6858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6767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32500" t="7016" r="14166" b="8498"/>
          <a:stretch/>
        </p:blipFill>
        <p:spPr>
          <a:xfrm>
            <a:off x="762000" y="1302793"/>
            <a:ext cx="5980750" cy="5326607"/>
          </a:xfrm>
          <a:prstGeom prst="rect">
            <a:avLst/>
          </a:prstGeom>
        </p:spPr>
      </p:pic>
      <p:sp>
        <p:nvSpPr>
          <p:cNvPr id="4" name="Title 1"/>
          <p:cNvSpPr>
            <a:spLocks noGrp="1"/>
          </p:cNvSpPr>
          <p:nvPr>
            <p:ph type="title"/>
          </p:nvPr>
        </p:nvSpPr>
        <p:spPr>
          <a:xfrm>
            <a:off x="457200" y="274638"/>
            <a:ext cx="7467600" cy="411162"/>
          </a:xfrm>
        </p:spPr>
        <p:txBody>
          <a:bodyPr>
            <a:normAutofit fontScale="90000"/>
          </a:bodyPr>
          <a:lstStyle/>
          <a:p>
            <a:pPr algn="ctr"/>
            <a:r>
              <a:rPr lang="mn-MN" b="1" dirty="0" smtClean="0">
                <a:solidFill>
                  <a:srgbClr val="2C0ABA"/>
                </a:solidFill>
              </a:rPr>
              <a:t>ХЭЛ НЭМЭХ</a:t>
            </a:r>
            <a:endParaRPr lang="en-US" b="1" dirty="0">
              <a:solidFill>
                <a:srgbClr val="2C0ABA"/>
              </a:solidFill>
            </a:endParaRPr>
          </a:p>
        </p:txBody>
      </p:sp>
      <p:sp>
        <p:nvSpPr>
          <p:cNvPr id="5" name="Line Callout 2 4"/>
          <p:cNvSpPr/>
          <p:nvPr/>
        </p:nvSpPr>
        <p:spPr>
          <a:xfrm>
            <a:off x="6553200" y="4038600"/>
            <a:ext cx="1752600" cy="838200"/>
          </a:xfrm>
          <a:prstGeom prst="borderCallout2">
            <a:avLst>
              <a:gd name="adj1" fmla="val 18750"/>
              <a:gd name="adj2" fmla="val -8333"/>
              <a:gd name="adj3" fmla="val 18750"/>
              <a:gd name="adj4" fmla="val -16667"/>
              <a:gd name="adj5" fmla="val 124073"/>
              <a:gd name="adj6" fmla="val -124802"/>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mn-MN" dirty="0">
                <a:solidFill>
                  <a:srgbClr val="000000"/>
                </a:solidFill>
              </a:rPr>
              <a:t>Нэмсэн хэлээ устгах</a:t>
            </a:r>
            <a:endParaRPr lang="en-US" dirty="0">
              <a:solidFill>
                <a:srgbClr val="000000"/>
              </a:solidFill>
            </a:endParaRPr>
          </a:p>
        </p:txBody>
      </p:sp>
      <p:sp>
        <p:nvSpPr>
          <p:cNvPr id="6" name="Content Placeholder 2"/>
          <p:cNvSpPr>
            <a:spLocks noGrp="1"/>
          </p:cNvSpPr>
          <p:nvPr>
            <p:ph idx="1"/>
          </p:nvPr>
        </p:nvSpPr>
        <p:spPr>
          <a:xfrm>
            <a:off x="228600" y="685800"/>
            <a:ext cx="8458200" cy="1295400"/>
          </a:xfrm>
        </p:spPr>
        <p:txBody>
          <a:bodyPr>
            <a:normAutofit/>
          </a:bodyPr>
          <a:lstStyle/>
          <a:p>
            <a:pPr algn="just"/>
            <a:r>
              <a:rPr lang="en-US" dirty="0" smtClean="0"/>
              <a:t>Н</a:t>
            </a:r>
            <a:r>
              <a:rPr lang="mn-MN" dirty="0" smtClean="0"/>
              <a:t>эмсэн хэлээ устгахдаа </a:t>
            </a:r>
            <a:r>
              <a:rPr lang="en-US" dirty="0" smtClean="0"/>
              <a:t>Remove </a:t>
            </a:r>
            <a:r>
              <a:rPr lang="mn-MN" dirty="0" smtClean="0"/>
              <a:t>товчлуурыг дарна.</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Content Placeholder 2"/>
          <p:cNvSpPr txBox="1">
            <a:spLocks/>
          </p:cNvSpPr>
          <p:nvPr/>
        </p:nvSpPr>
        <p:spPr bwMode="auto">
          <a:xfrm>
            <a:off x="228600" y="1676400"/>
            <a:ext cx="7924800" cy="685800"/>
          </a:xfrm>
          <a:prstGeom prst="rect">
            <a:avLst/>
          </a:prstGeom>
          <a:noFill/>
          <a:ln w="9525">
            <a:noFill/>
            <a:miter lim="800000"/>
            <a:headEnd/>
            <a:tailEnd/>
          </a:ln>
        </p:spPr>
        <p:txBody>
          <a:bodyPr/>
          <a:lstStyle/>
          <a:p>
            <a:pPr marL="730250" lvl="1" indent="-273050" algn="just" eaLnBrk="0" hangingPunct="0">
              <a:spcBef>
                <a:spcPts val="600"/>
              </a:spcBef>
              <a:buClr>
                <a:schemeClr val="accent1"/>
              </a:buClr>
              <a:buSzPct val="70000"/>
            </a:pPr>
            <a:endParaRPr lang="en-US" sz="2400" dirty="0">
              <a:latin typeface="Times New Roman" pitchFamily="18" charset="0"/>
            </a:endParaRPr>
          </a:p>
          <a:p>
            <a:pPr marL="730250" lvl="1" indent="-273050" algn="just" eaLnBrk="0" hangingPunct="0">
              <a:spcBef>
                <a:spcPts val="600"/>
              </a:spcBef>
              <a:buClr>
                <a:schemeClr val="accent1"/>
              </a:buClr>
              <a:buSzPct val="70000"/>
              <a:buFont typeface="Wingdings" pitchFamily="2" charset="2"/>
              <a:buChar char=""/>
            </a:pPr>
            <a:endParaRPr lang="en-US" sz="2400" dirty="0">
              <a:latin typeface="Times New Roman" pitchFamily="18" charset="0"/>
            </a:endParaRPr>
          </a:p>
        </p:txBody>
      </p:sp>
      <p:sp>
        <p:nvSpPr>
          <p:cNvPr id="38917" name="Rectangle 7"/>
          <p:cNvSpPr>
            <a:spLocks noChangeArrowheads="1"/>
          </p:cNvSpPr>
          <p:nvPr/>
        </p:nvSpPr>
        <p:spPr bwMode="auto">
          <a:xfrm>
            <a:off x="228600" y="663476"/>
            <a:ext cx="4114800" cy="5262979"/>
          </a:xfrm>
          <a:prstGeom prst="rect">
            <a:avLst/>
          </a:prstGeom>
          <a:noFill/>
          <a:ln w="9525">
            <a:noFill/>
            <a:miter lim="800000"/>
            <a:headEnd/>
            <a:tailEnd/>
          </a:ln>
        </p:spPr>
        <p:txBody>
          <a:bodyPr wrap="square">
            <a:spAutoFit/>
          </a:bodyPr>
          <a:lstStyle/>
          <a:p>
            <a:pPr algn="just"/>
            <a:r>
              <a:rPr lang="en-US" sz="2400" dirty="0">
                <a:latin typeface="Times New Roman" pitchFamily="18" charset="0"/>
                <a:cs typeface="Times New Roman" pitchFamily="18" charset="0"/>
              </a:rPr>
              <a:t>Х</a:t>
            </a:r>
            <a:r>
              <a:rPr lang="mn-MN" sz="2400" dirty="0">
                <a:latin typeface="Times New Roman" pitchFamily="18" charset="0"/>
                <a:cs typeface="Times New Roman" pitchFamily="18" charset="0"/>
              </a:rPr>
              <a:t>элний тохиргоо хийсний дараа гар</a:t>
            </a:r>
            <a:r>
              <a:rPr lang="en-US" sz="2400" dirty="0">
                <a:latin typeface="Times New Roman" pitchFamily="18" charset="0"/>
                <a:cs typeface="Times New Roman" pitchFamily="18" charset="0"/>
              </a:rPr>
              <a:t>(</a:t>
            </a:r>
            <a:r>
              <a:rPr lang="mn-MN" sz="2400" dirty="0">
                <a:latin typeface="Times New Roman" pitchFamily="18" charset="0"/>
                <a:cs typeface="Times New Roman" pitchFamily="18" charset="0"/>
              </a:rPr>
              <a:t>к</a:t>
            </a:r>
            <a:r>
              <a:rPr lang="en-US" sz="2400" dirty="0" err="1">
                <a:latin typeface="Times New Roman" pitchFamily="18" charset="0"/>
                <a:cs typeface="Times New Roman" pitchFamily="18" charset="0"/>
              </a:rPr>
              <a:t>eyboard</a:t>
            </a:r>
            <a:r>
              <a:rPr lang="en-US" sz="2400" dirty="0">
                <a:latin typeface="Times New Roman" pitchFamily="18" charset="0"/>
                <a:cs typeface="Times New Roman" pitchFamily="18" charset="0"/>
              </a:rPr>
              <a:t>)-</a:t>
            </a:r>
            <a:r>
              <a:rPr lang="mn-MN" sz="2400" dirty="0">
                <a:latin typeface="Times New Roman" pitchFamily="18" charset="0"/>
                <a:cs typeface="Times New Roman" pitchFamily="18" charset="0"/>
              </a:rPr>
              <a:t>наас ямар товчны хослол дарснаар хэл хоорондоо солигдох вэ гэдгийг тохиуулахдаа </a:t>
            </a:r>
            <a:r>
              <a:rPr lang="en-US" sz="2400" dirty="0" smtClean="0">
                <a:latin typeface="Times New Roman" pitchFamily="18" charset="0"/>
                <a:cs typeface="Times New Roman" pitchFamily="18" charset="0"/>
              </a:rPr>
              <a:t>Region and Languages </a:t>
            </a:r>
            <a:r>
              <a:rPr lang="mn-MN" sz="2400" dirty="0" smtClean="0">
                <a:latin typeface="Times New Roman" pitchFamily="18" charset="0"/>
                <a:cs typeface="Times New Roman" pitchFamily="18" charset="0"/>
              </a:rPr>
              <a:t>харилцах цонх</a:t>
            </a:r>
            <a:r>
              <a:rPr lang="en-US" sz="2400" dirty="0" smtClean="0">
                <a:latin typeface="Times New Roman" pitchFamily="18" charset="0"/>
                <a:cs typeface="Times New Roman" pitchFamily="18" charset="0"/>
              </a:rPr>
              <a:t>-&gt;</a:t>
            </a:r>
            <a:r>
              <a:rPr lang="en-US" sz="2400" dirty="0" err="1" smtClean="0">
                <a:latin typeface="Times New Roman" pitchFamily="18" charset="0"/>
                <a:cs typeface="Times New Roman" pitchFamily="18" charset="0"/>
              </a:rPr>
              <a:t>Advenced</a:t>
            </a:r>
            <a:r>
              <a:rPr lang="en-US" sz="2400" dirty="0" smtClean="0">
                <a:latin typeface="Times New Roman" pitchFamily="18" charset="0"/>
                <a:cs typeface="Times New Roman" pitchFamily="18" charset="0"/>
              </a:rPr>
              <a:t> Keyboard Settings </a:t>
            </a:r>
            <a:r>
              <a:rPr lang="mn-MN" sz="2400" dirty="0" smtClean="0">
                <a:latin typeface="Times New Roman" pitchFamily="18" charset="0"/>
                <a:cs typeface="Times New Roman" pitchFamily="18" charset="0"/>
              </a:rPr>
              <a:t>команд</a:t>
            </a:r>
            <a:r>
              <a:rPr lang="en-US" sz="2400" dirty="0" smtClean="0">
                <a:latin typeface="Times New Roman" pitchFamily="18" charset="0"/>
                <a:cs typeface="Times New Roman" pitchFamily="18" charset="0"/>
              </a:rPr>
              <a:t>-&gt;</a:t>
            </a:r>
            <a:r>
              <a:rPr lang="en-US" sz="2400" dirty="0" err="1" smtClean="0">
                <a:latin typeface="Times New Roman" pitchFamily="18" charset="0"/>
                <a:cs typeface="Times New Roman" pitchFamily="18" charset="0"/>
              </a:rPr>
              <a:t>Advenced</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Keyboard Settings </a:t>
            </a:r>
            <a:r>
              <a:rPr lang="mn-MN" sz="2400" dirty="0" smtClean="0">
                <a:latin typeface="Times New Roman" pitchFamily="18" charset="0"/>
                <a:cs typeface="Times New Roman" pitchFamily="18" charset="0"/>
              </a:rPr>
              <a:t>харилцах цонх</a:t>
            </a:r>
            <a:r>
              <a:rPr lang="en-US" sz="2400" dirty="0" smtClean="0">
                <a:latin typeface="Times New Roman" pitchFamily="18" charset="0"/>
                <a:cs typeface="Times New Roman" pitchFamily="18" charset="0"/>
              </a:rPr>
              <a:t>-&gt;Language bar </a:t>
            </a:r>
            <a:r>
              <a:rPr lang="mn-MN" sz="2400" dirty="0" smtClean="0">
                <a:latin typeface="Times New Roman" pitchFamily="18" charset="0"/>
                <a:cs typeface="Times New Roman" pitchFamily="18" charset="0"/>
              </a:rPr>
              <a:t>команд</a:t>
            </a:r>
            <a:r>
              <a:rPr lang="en-US" sz="2400" dirty="0" smtClean="0">
                <a:latin typeface="Times New Roman" pitchFamily="18" charset="0"/>
                <a:cs typeface="Times New Roman" pitchFamily="18" charset="0"/>
              </a:rPr>
              <a:t>-&gt;Text Services and Input Languages </a:t>
            </a:r>
            <a:r>
              <a:rPr lang="mn-MN" sz="2400" dirty="0" smtClean="0">
                <a:latin typeface="Times New Roman" pitchFamily="18" charset="0"/>
                <a:cs typeface="Times New Roman" pitchFamily="18" charset="0"/>
              </a:rPr>
              <a:t>харилцах цонх</a:t>
            </a:r>
            <a:r>
              <a:rPr lang="en-US" sz="2400" dirty="0" smtClean="0">
                <a:latin typeface="Times New Roman" pitchFamily="18" charset="0"/>
                <a:cs typeface="Times New Roman" pitchFamily="18" charset="0"/>
              </a:rPr>
              <a:t>-&gt;</a:t>
            </a:r>
            <a:r>
              <a:rPr lang="en-US" sz="2400" dirty="0" err="1" smtClean="0">
                <a:latin typeface="Times New Roman" pitchFamily="18" charset="0"/>
                <a:cs typeface="Times New Roman" pitchFamily="18" charset="0"/>
              </a:rPr>
              <a:t>Advenced</a:t>
            </a:r>
            <a:r>
              <a:rPr lang="en-US" sz="2400" dirty="0" smtClean="0">
                <a:latin typeface="Times New Roman" pitchFamily="18" charset="0"/>
                <a:cs typeface="Times New Roman" pitchFamily="18" charset="0"/>
              </a:rPr>
              <a:t> Key Settings </a:t>
            </a:r>
            <a:r>
              <a:rPr lang="mn-MN" sz="2400" dirty="0" smtClean="0">
                <a:latin typeface="Times New Roman" pitchFamily="18" charset="0"/>
                <a:cs typeface="Times New Roman" pitchFamily="18" charset="0"/>
              </a:rPr>
              <a:t>команд</a:t>
            </a:r>
            <a:r>
              <a:rPr lang="en-US" sz="2400" dirty="0" smtClean="0">
                <a:latin typeface="Times New Roman" pitchFamily="18" charset="0"/>
                <a:cs typeface="Times New Roman" pitchFamily="18" charset="0"/>
              </a:rPr>
              <a:t>-&gt;Change Key Sequence </a:t>
            </a:r>
            <a:r>
              <a:rPr lang="mn-MN" sz="2400" dirty="0" smtClean="0">
                <a:latin typeface="Times New Roman" pitchFamily="18" charset="0"/>
                <a:cs typeface="Times New Roman" pitchFamily="18" charset="0"/>
              </a:rPr>
              <a:t>товчийг дарна.</a:t>
            </a:r>
            <a:endParaRPr lang="en-US" sz="2400" dirty="0">
              <a:latin typeface="Times New Roman" pitchFamily="18" charset="0"/>
              <a:cs typeface="Times New Roman" pitchFamily="18" charset="0"/>
            </a:endParaRPr>
          </a:p>
        </p:txBody>
      </p:sp>
      <p:sp>
        <p:nvSpPr>
          <p:cNvPr id="11" name="Title 1"/>
          <p:cNvSpPr>
            <a:spLocks noGrp="1"/>
          </p:cNvSpPr>
          <p:nvPr>
            <p:ph type="title"/>
          </p:nvPr>
        </p:nvSpPr>
        <p:spPr>
          <a:xfrm>
            <a:off x="457200" y="274638"/>
            <a:ext cx="7467600" cy="411162"/>
          </a:xfrm>
        </p:spPr>
        <p:txBody>
          <a:bodyPr>
            <a:normAutofit fontScale="90000"/>
          </a:bodyPr>
          <a:lstStyle/>
          <a:p>
            <a:pPr algn="ctr"/>
            <a:r>
              <a:rPr lang="mn-MN" b="1" dirty="0" smtClean="0">
                <a:solidFill>
                  <a:srgbClr val="2C0ABA"/>
                </a:solidFill>
              </a:rPr>
              <a:t>МОНГОЛ ҮСГИЙН  КОД   АШИГЛАХ</a:t>
            </a:r>
            <a:endParaRPr lang="en-US" b="1" dirty="0">
              <a:solidFill>
                <a:srgbClr val="2C0ABA"/>
              </a:solidFill>
            </a:endParaRPr>
          </a:p>
        </p:txBody>
      </p:sp>
      <p:pic>
        <p:nvPicPr>
          <p:cNvPr id="6146" name="Picture 2"/>
          <p:cNvPicPr>
            <a:picLocks noChangeAspect="1" noChangeArrowheads="1"/>
          </p:cNvPicPr>
          <p:nvPr/>
        </p:nvPicPr>
        <p:blipFill>
          <a:blip r:embed="rId2"/>
          <a:srcRect/>
          <a:stretch>
            <a:fillRect/>
          </a:stretch>
        </p:blipFill>
        <p:spPr bwMode="auto">
          <a:xfrm>
            <a:off x="4572000" y="1066800"/>
            <a:ext cx="4105275" cy="4648200"/>
          </a:xfrm>
          <a:prstGeom prst="rect">
            <a:avLst/>
          </a:prstGeom>
          <a:noFill/>
          <a:ln w="9525">
            <a:noFill/>
            <a:miter lim="800000"/>
            <a:headEnd/>
            <a:tailEnd/>
          </a:ln>
          <a:effectLst/>
        </p:spPr>
      </p:pic>
      <p:sp>
        <p:nvSpPr>
          <p:cNvPr id="12" name="Rounded Rectangle 11"/>
          <p:cNvSpPr/>
          <p:nvPr/>
        </p:nvSpPr>
        <p:spPr>
          <a:xfrm>
            <a:off x="5943600" y="1371600"/>
            <a:ext cx="1295400" cy="3048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6553200" y="4724400"/>
            <a:ext cx="1905000" cy="4572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Content Placeholder 2"/>
          <p:cNvSpPr txBox="1">
            <a:spLocks/>
          </p:cNvSpPr>
          <p:nvPr/>
        </p:nvSpPr>
        <p:spPr bwMode="auto">
          <a:xfrm>
            <a:off x="228600" y="1676400"/>
            <a:ext cx="7924800" cy="685800"/>
          </a:xfrm>
          <a:prstGeom prst="rect">
            <a:avLst/>
          </a:prstGeom>
          <a:noFill/>
          <a:ln w="9525">
            <a:noFill/>
            <a:miter lim="800000"/>
            <a:headEnd/>
            <a:tailEnd/>
          </a:ln>
        </p:spPr>
        <p:txBody>
          <a:bodyPr/>
          <a:lstStyle/>
          <a:p>
            <a:pPr marL="730250" lvl="1" indent="-273050" algn="just" eaLnBrk="0" hangingPunct="0">
              <a:spcBef>
                <a:spcPts val="600"/>
              </a:spcBef>
              <a:buClr>
                <a:schemeClr val="accent1"/>
              </a:buClr>
              <a:buSzPct val="70000"/>
            </a:pPr>
            <a:endParaRPr lang="en-US" sz="2400" dirty="0">
              <a:latin typeface="Times New Roman" pitchFamily="18" charset="0"/>
            </a:endParaRPr>
          </a:p>
          <a:p>
            <a:pPr marL="730250" lvl="1" indent="-273050" algn="just" eaLnBrk="0" hangingPunct="0">
              <a:spcBef>
                <a:spcPts val="600"/>
              </a:spcBef>
              <a:buClr>
                <a:schemeClr val="accent1"/>
              </a:buClr>
              <a:buSzPct val="70000"/>
              <a:buFont typeface="Wingdings" pitchFamily="2" charset="2"/>
              <a:buChar char=""/>
            </a:pPr>
            <a:endParaRPr lang="en-US" sz="2400" dirty="0">
              <a:latin typeface="Times New Roman" pitchFamily="18" charset="0"/>
            </a:endParaRPr>
          </a:p>
        </p:txBody>
      </p:sp>
      <p:sp>
        <p:nvSpPr>
          <p:cNvPr id="40965" name="Rectangle 7"/>
          <p:cNvSpPr>
            <a:spLocks noChangeArrowheads="1"/>
          </p:cNvSpPr>
          <p:nvPr/>
        </p:nvSpPr>
        <p:spPr bwMode="auto">
          <a:xfrm>
            <a:off x="228600" y="704671"/>
            <a:ext cx="8458200" cy="1200329"/>
          </a:xfrm>
          <a:prstGeom prst="rect">
            <a:avLst/>
          </a:prstGeom>
          <a:noFill/>
          <a:ln w="9525">
            <a:noFill/>
            <a:miter lim="800000"/>
            <a:headEnd/>
            <a:tailEnd/>
          </a:ln>
        </p:spPr>
        <p:txBody>
          <a:bodyPr>
            <a:spAutoFit/>
          </a:bodyPr>
          <a:lstStyle/>
          <a:p>
            <a:pPr algn="just"/>
            <a:r>
              <a:rPr lang="en-US" sz="2400" dirty="0" smtClean="0">
                <a:latin typeface="Times New Roman" pitchFamily="18" charset="0"/>
                <a:cs typeface="Times New Roman" pitchFamily="18" charset="0"/>
              </a:rPr>
              <a:t>Change Key </a:t>
            </a:r>
            <a:r>
              <a:rPr lang="en-US" sz="2400" dirty="0">
                <a:latin typeface="Times New Roman" pitchFamily="18" charset="0"/>
                <a:cs typeface="Times New Roman" pitchFamily="18" charset="0"/>
              </a:rPr>
              <a:t>Sequence </a:t>
            </a:r>
            <a:r>
              <a:rPr lang="mn-MN" sz="2400" dirty="0">
                <a:latin typeface="Times New Roman" pitchFamily="18" charset="0"/>
                <a:cs typeface="Times New Roman" pitchFamily="18" charset="0"/>
              </a:rPr>
              <a:t>товчийг дараад гарч ирэх </a:t>
            </a:r>
            <a:r>
              <a:rPr lang="en-US" sz="2400" dirty="0" smtClean="0">
                <a:latin typeface="Times New Roman" pitchFamily="18" charset="0"/>
                <a:cs typeface="Times New Roman" pitchFamily="18" charset="0"/>
              </a:rPr>
              <a:t>Change Key Sequence </a:t>
            </a:r>
            <a:r>
              <a:rPr lang="mn-MN" sz="2400" dirty="0" smtClean="0">
                <a:latin typeface="Times New Roman" pitchFamily="18" charset="0"/>
                <a:cs typeface="Times New Roman" pitchFamily="18" charset="0"/>
              </a:rPr>
              <a:t>харилцах </a:t>
            </a:r>
            <a:r>
              <a:rPr lang="mn-MN" sz="2400" dirty="0">
                <a:latin typeface="Times New Roman" pitchFamily="18" charset="0"/>
                <a:cs typeface="Times New Roman" pitchFamily="18" charset="0"/>
              </a:rPr>
              <a:t>цонхноос аль товчны хослолыг дарах сонголтоо хийнэ.</a:t>
            </a:r>
            <a:endParaRPr lang="en-US" sz="2400" dirty="0">
              <a:latin typeface="Times New Roman" pitchFamily="18" charset="0"/>
              <a:cs typeface="Times New Roman" pitchFamily="18" charset="0"/>
            </a:endParaRPr>
          </a:p>
        </p:txBody>
      </p:sp>
      <p:sp>
        <p:nvSpPr>
          <p:cNvPr id="7" name="Title 1"/>
          <p:cNvSpPr>
            <a:spLocks noGrp="1"/>
          </p:cNvSpPr>
          <p:nvPr>
            <p:ph type="title"/>
          </p:nvPr>
        </p:nvSpPr>
        <p:spPr>
          <a:xfrm>
            <a:off x="457200" y="274638"/>
            <a:ext cx="7467600" cy="411162"/>
          </a:xfrm>
        </p:spPr>
        <p:txBody>
          <a:bodyPr>
            <a:normAutofit fontScale="90000"/>
          </a:bodyPr>
          <a:lstStyle/>
          <a:p>
            <a:pPr algn="ctr"/>
            <a:r>
              <a:rPr lang="mn-MN" b="1" dirty="0" smtClean="0">
                <a:solidFill>
                  <a:srgbClr val="2C0ABA"/>
                </a:solidFill>
              </a:rPr>
              <a:t>МОНГОЛ ҮСГИЙН  КОД   АШИГЛАХ</a:t>
            </a:r>
            <a:endParaRPr lang="en-US" b="1" dirty="0">
              <a:solidFill>
                <a:srgbClr val="2C0ABA"/>
              </a:solidFill>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66667" t="15910" r="2500" b="55928"/>
          <a:stretch/>
        </p:blipFill>
        <p:spPr>
          <a:xfrm>
            <a:off x="1448936" y="2267803"/>
            <a:ext cx="6564569" cy="3370997"/>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9" name="Rectangle 7"/>
          <p:cNvSpPr>
            <a:spLocks noChangeArrowheads="1"/>
          </p:cNvSpPr>
          <p:nvPr/>
        </p:nvSpPr>
        <p:spPr bwMode="auto">
          <a:xfrm>
            <a:off x="228600" y="715962"/>
            <a:ext cx="8458200" cy="1569660"/>
          </a:xfrm>
          <a:prstGeom prst="rect">
            <a:avLst/>
          </a:prstGeom>
          <a:noFill/>
          <a:ln w="9525">
            <a:noFill/>
            <a:miter lim="800000"/>
            <a:headEnd/>
            <a:tailEnd/>
          </a:ln>
        </p:spPr>
        <p:txBody>
          <a:bodyPr>
            <a:spAutoFit/>
          </a:bodyPr>
          <a:lstStyle/>
          <a:p>
            <a:pPr algn="just"/>
            <a:r>
              <a:rPr lang="en-US" sz="2400" dirty="0" smtClean="0">
                <a:latin typeface="Times New Roman" pitchFamily="18" charset="0"/>
                <a:cs typeface="Times New Roman" pitchFamily="18" charset="0"/>
              </a:rPr>
              <a:t>Д</a:t>
            </a:r>
            <a:r>
              <a:rPr lang="mn-MN" sz="2400" dirty="0" smtClean="0">
                <a:latin typeface="Times New Roman" pitchFamily="18" charset="0"/>
                <a:cs typeface="Times New Roman" pitchFamily="18" charset="0"/>
              </a:rPr>
              <a:t>элгэцийн баруун доод буланд байрладаг хэл солих хэрэгслийг дэлгэцэнд харагдуулах, харагдуулахгүй байхыг тохируулахдаа </a:t>
            </a:r>
            <a:r>
              <a:rPr lang="en-US" sz="2400" dirty="0" smtClean="0">
                <a:latin typeface="Times New Roman" pitchFamily="18" charset="0"/>
                <a:cs typeface="Times New Roman" pitchFamily="18" charset="0"/>
              </a:rPr>
              <a:t>Text Services and Input Languages </a:t>
            </a:r>
            <a:r>
              <a:rPr lang="mn-MN" sz="2400" dirty="0" smtClean="0">
                <a:latin typeface="Times New Roman" pitchFamily="18" charset="0"/>
                <a:cs typeface="Times New Roman" pitchFamily="18" charset="0"/>
              </a:rPr>
              <a:t>харилцах </a:t>
            </a:r>
            <a:r>
              <a:rPr lang="mn-MN" sz="2400" dirty="0">
                <a:latin typeface="Times New Roman" pitchFamily="18" charset="0"/>
                <a:cs typeface="Times New Roman" pitchFamily="18" charset="0"/>
              </a:rPr>
              <a:t>цонхноос </a:t>
            </a:r>
            <a:r>
              <a:rPr lang="en-US" sz="2400" b="1" dirty="0">
                <a:latin typeface="Times New Roman" pitchFamily="18" charset="0"/>
                <a:cs typeface="Times New Roman" pitchFamily="18" charset="0"/>
              </a:rPr>
              <a:t>Language Bar</a:t>
            </a:r>
            <a:r>
              <a:rPr lang="en-US" sz="2400" dirty="0">
                <a:latin typeface="Times New Roman" pitchFamily="18" charset="0"/>
                <a:cs typeface="Times New Roman" pitchFamily="18" charset="0"/>
              </a:rPr>
              <a:t> </a:t>
            </a:r>
            <a:r>
              <a:rPr lang="mn-MN" sz="2400" dirty="0" smtClean="0">
                <a:latin typeface="Times New Roman" pitchFamily="18" charset="0"/>
                <a:cs typeface="Times New Roman" pitchFamily="18" charset="0"/>
              </a:rPr>
              <a:t>товчийг дарна</a:t>
            </a:r>
            <a:r>
              <a:rPr lang="mn-MN"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
        <p:nvSpPr>
          <p:cNvPr id="7" name="Title 1"/>
          <p:cNvSpPr>
            <a:spLocks noGrp="1"/>
          </p:cNvSpPr>
          <p:nvPr>
            <p:ph type="title"/>
          </p:nvPr>
        </p:nvSpPr>
        <p:spPr>
          <a:xfrm>
            <a:off x="457200" y="274638"/>
            <a:ext cx="7467600" cy="411162"/>
          </a:xfrm>
        </p:spPr>
        <p:txBody>
          <a:bodyPr>
            <a:normAutofit fontScale="90000"/>
          </a:bodyPr>
          <a:lstStyle/>
          <a:p>
            <a:pPr algn="ctr"/>
            <a:r>
              <a:rPr lang="mn-MN" b="1" dirty="0" smtClean="0">
                <a:solidFill>
                  <a:srgbClr val="2C0ABA"/>
                </a:solidFill>
              </a:rPr>
              <a:t>МОНГОЛ ҮСГИЙН  КОД   АШИГЛАХ</a:t>
            </a:r>
            <a:endParaRPr lang="en-US" b="1" dirty="0">
              <a:solidFill>
                <a:srgbClr val="2C0ABA"/>
              </a:solidFill>
            </a:endParaRPr>
          </a:p>
        </p:txBody>
      </p:sp>
      <p:pic>
        <p:nvPicPr>
          <p:cNvPr id="8194" name="Picture 2"/>
          <p:cNvPicPr>
            <a:picLocks noChangeAspect="1" noChangeArrowheads="1"/>
          </p:cNvPicPr>
          <p:nvPr/>
        </p:nvPicPr>
        <p:blipFill>
          <a:blip r:embed="rId2"/>
          <a:srcRect/>
          <a:stretch>
            <a:fillRect/>
          </a:stretch>
        </p:blipFill>
        <p:spPr bwMode="auto">
          <a:xfrm>
            <a:off x="304800" y="2590800"/>
            <a:ext cx="3505200" cy="4191000"/>
          </a:xfrm>
          <a:prstGeom prst="rect">
            <a:avLst/>
          </a:prstGeom>
          <a:noFill/>
          <a:ln w="9525">
            <a:noFill/>
            <a:miter lim="800000"/>
            <a:headEnd/>
            <a:tailEnd/>
          </a:ln>
          <a:effectLst/>
        </p:spPr>
      </p:pic>
      <p:sp>
        <p:nvSpPr>
          <p:cNvPr id="9" name="Freeform 8"/>
          <p:cNvSpPr/>
          <p:nvPr/>
        </p:nvSpPr>
        <p:spPr>
          <a:xfrm>
            <a:off x="2057400" y="3352800"/>
            <a:ext cx="1600200" cy="533400"/>
          </a:xfrm>
          <a:custGeom>
            <a:avLst/>
            <a:gdLst>
              <a:gd name="connsiteX0" fmla="*/ 8586 w 974501"/>
              <a:gd name="connsiteY0" fmla="*/ 289514 h 341029"/>
              <a:gd name="connsiteX1" fmla="*/ 21465 w 974501"/>
              <a:gd name="connsiteY1" fmla="*/ 250877 h 341029"/>
              <a:gd name="connsiteX2" fmla="*/ 72980 w 974501"/>
              <a:gd name="connsiteY2" fmla="*/ 173604 h 341029"/>
              <a:gd name="connsiteX3" fmla="*/ 85859 w 974501"/>
              <a:gd name="connsiteY3" fmla="*/ 134967 h 341029"/>
              <a:gd name="connsiteX4" fmla="*/ 111617 w 974501"/>
              <a:gd name="connsiteY4" fmla="*/ 96330 h 341029"/>
              <a:gd name="connsiteX5" fmla="*/ 163132 w 974501"/>
              <a:gd name="connsiteY5" fmla="*/ 6178 h 341029"/>
              <a:gd name="connsiteX6" fmla="*/ 922986 w 974501"/>
              <a:gd name="connsiteY6" fmla="*/ 19057 h 341029"/>
              <a:gd name="connsiteX7" fmla="*/ 961622 w 974501"/>
              <a:gd name="connsiteY7" fmla="*/ 57694 h 341029"/>
              <a:gd name="connsiteX8" fmla="*/ 974501 w 974501"/>
              <a:gd name="connsiteY8" fmla="*/ 96330 h 341029"/>
              <a:gd name="connsiteX9" fmla="*/ 961622 w 974501"/>
              <a:gd name="connsiteY9" fmla="*/ 225119 h 341029"/>
              <a:gd name="connsiteX10" fmla="*/ 948744 w 974501"/>
              <a:gd name="connsiteY10" fmla="*/ 263756 h 341029"/>
              <a:gd name="connsiteX11" fmla="*/ 910107 w 974501"/>
              <a:gd name="connsiteY11" fmla="*/ 289514 h 341029"/>
              <a:gd name="connsiteX12" fmla="*/ 858591 w 974501"/>
              <a:gd name="connsiteY12" fmla="*/ 328150 h 341029"/>
              <a:gd name="connsiteX13" fmla="*/ 807076 w 974501"/>
              <a:gd name="connsiteY13" fmla="*/ 341029 h 341029"/>
              <a:gd name="connsiteX14" fmla="*/ 240406 w 974501"/>
              <a:gd name="connsiteY14" fmla="*/ 328150 h 341029"/>
              <a:gd name="connsiteX15" fmla="*/ 72980 w 974501"/>
              <a:gd name="connsiteY15" fmla="*/ 302392 h 341029"/>
              <a:gd name="connsiteX16" fmla="*/ 8586 w 974501"/>
              <a:gd name="connsiteY16" fmla="*/ 289514 h 341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74501" h="341029">
                <a:moveTo>
                  <a:pt x="8586" y="289514"/>
                </a:moveTo>
                <a:cubicBezTo>
                  <a:pt x="0" y="280928"/>
                  <a:pt x="14872" y="262744"/>
                  <a:pt x="21465" y="250877"/>
                </a:cubicBezTo>
                <a:cubicBezTo>
                  <a:pt x="36499" y="223816"/>
                  <a:pt x="72980" y="173604"/>
                  <a:pt x="72980" y="173604"/>
                </a:cubicBezTo>
                <a:cubicBezTo>
                  <a:pt x="77273" y="160725"/>
                  <a:pt x="79788" y="147109"/>
                  <a:pt x="85859" y="134967"/>
                </a:cubicBezTo>
                <a:cubicBezTo>
                  <a:pt x="92781" y="121122"/>
                  <a:pt x="106722" y="111014"/>
                  <a:pt x="111617" y="96330"/>
                </a:cubicBezTo>
                <a:cubicBezTo>
                  <a:pt x="143727" y="0"/>
                  <a:pt x="90886" y="30261"/>
                  <a:pt x="163132" y="6178"/>
                </a:cubicBezTo>
                <a:cubicBezTo>
                  <a:pt x="416417" y="10471"/>
                  <a:pt x="670191" y="2747"/>
                  <a:pt x="922986" y="19057"/>
                </a:cubicBezTo>
                <a:cubicBezTo>
                  <a:pt x="941162" y="20230"/>
                  <a:pt x="951519" y="42539"/>
                  <a:pt x="961622" y="57694"/>
                </a:cubicBezTo>
                <a:cubicBezTo>
                  <a:pt x="969152" y="68989"/>
                  <a:pt x="970208" y="83451"/>
                  <a:pt x="974501" y="96330"/>
                </a:cubicBezTo>
                <a:cubicBezTo>
                  <a:pt x="970208" y="139260"/>
                  <a:pt x="968182" y="182477"/>
                  <a:pt x="961622" y="225119"/>
                </a:cubicBezTo>
                <a:cubicBezTo>
                  <a:pt x="959558" y="238537"/>
                  <a:pt x="957224" y="253155"/>
                  <a:pt x="948744" y="263756"/>
                </a:cubicBezTo>
                <a:cubicBezTo>
                  <a:pt x="939075" y="275843"/>
                  <a:pt x="922703" y="280517"/>
                  <a:pt x="910107" y="289514"/>
                </a:cubicBezTo>
                <a:cubicBezTo>
                  <a:pt x="892640" y="301990"/>
                  <a:pt x="877790" y="318551"/>
                  <a:pt x="858591" y="328150"/>
                </a:cubicBezTo>
                <a:cubicBezTo>
                  <a:pt x="842759" y="336066"/>
                  <a:pt x="824248" y="336736"/>
                  <a:pt x="807076" y="341029"/>
                </a:cubicBezTo>
                <a:lnTo>
                  <a:pt x="240406" y="328150"/>
                </a:lnTo>
                <a:cubicBezTo>
                  <a:pt x="193203" y="326334"/>
                  <a:pt x="122267" y="313344"/>
                  <a:pt x="72980" y="302392"/>
                </a:cubicBezTo>
                <a:cubicBezTo>
                  <a:pt x="55701" y="298552"/>
                  <a:pt x="17172" y="298100"/>
                  <a:pt x="8586" y="289514"/>
                </a:cubicBezTo>
                <a:close/>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8195" name="Picture 3"/>
          <p:cNvPicPr>
            <a:picLocks noChangeAspect="1" noChangeArrowheads="1"/>
          </p:cNvPicPr>
          <p:nvPr/>
        </p:nvPicPr>
        <p:blipFill>
          <a:blip r:embed="rId3"/>
          <a:srcRect/>
          <a:stretch>
            <a:fillRect/>
          </a:stretch>
        </p:blipFill>
        <p:spPr bwMode="auto">
          <a:xfrm>
            <a:off x="4648200" y="2323566"/>
            <a:ext cx="3886200" cy="4458234"/>
          </a:xfrm>
          <a:prstGeom prst="rect">
            <a:avLst/>
          </a:prstGeom>
          <a:noFill/>
          <a:ln w="9525">
            <a:noFill/>
            <a:miter lim="800000"/>
            <a:headEnd/>
            <a:tailEnd/>
          </a:ln>
          <a:effectLst/>
        </p:spPr>
      </p:pic>
      <p:sp>
        <p:nvSpPr>
          <p:cNvPr id="13" name="Freeform 12"/>
          <p:cNvSpPr/>
          <p:nvPr/>
        </p:nvSpPr>
        <p:spPr>
          <a:xfrm>
            <a:off x="5029200" y="2590800"/>
            <a:ext cx="1219200" cy="417513"/>
          </a:xfrm>
          <a:custGeom>
            <a:avLst/>
            <a:gdLst>
              <a:gd name="connsiteX0" fmla="*/ 8586 w 974501"/>
              <a:gd name="connsiteY0" fmla="*/ 289514 h 341029"/>
              <a:gd name="connsiteX1" fmla="*/ 21465 w 974501"/>
              <a:gd name="connsiteY1" fmla="*/ 250877 h 341029"/>
              <a:gd name="connsiteX2" fmla="*/ 72980 w 974501"/>
              <a:gd name="connsiteY2" fmla="*/ 173604 h 341029"/>
              <a:gd name="connsiteX3" fmla="*/ 85859 w 974501"/>
              <a:gd name="connsiteY3" fmla="*/ 134967 h 341029"/>
              <a:gd name="connsiteX4" fmla="*/ 111617 w 974501"/>
              <a:gd name="connsiteY4" fmla="*/ 96330 h 341029"/>
              <a:gd name="connsiteX5" fmla="*/ 163132 w 974501"/>
              <a:gd name="connsiteY5" fmla="*/ 6178 h 341029"/>
              <a:gd name="connsiteX6" fmla="*/ 922986 w 974501"/>
              <a:gd name="connsiteY6" fmla="*/ 19057 h 341029"/>
              <a:gd name="connsiteX7" fmla="*/ 961622 w 974501"/>
              <a:gd name="connsiteY7" fmla="*/ 57694 h 341029"/>
              <a:gd name="connsiteX8" fmla="*/ 974501 w 974501"/>
              <a:gd name="connsiteY8" fmla="*/ 96330 h 341029"/>
              <a:gd name="connsiteX9" fmla="*/ 961622 w 974501"/>
              <a:gd name="connsiteY9" fmla="*/ 225119 h 341029"/>
              <a:gd name="connsiteX10" fmla="*/ 948744 w 974501"/>
              <a:gd name="connsiteY10" fmla="*/ 263756 h 341029"/>
              <a:gd name="connsiteX11" fmla="*/ 910107 w 974501"/>
              <a:gd name="connsiteY11" fmla="*/ 289514 h 341029"/>
              <a:gd name="connsiteX12" fmla="*/ 858591 w 974501"/>
              <a:gd name="connsiteY12" fmla="*/ 328150 h 341029"/>
              <a:gd name="connsiteX13" fmla="*/ 807076 w 974501"/>
              <a:gd name="connsiteY13" fmla="*/ 341029 h 341029"/>
              <a:gd name="connsiteX14" fmla="*/ 240406 w 974501"/>
              <a:gd name="connsiteY14" fmla="*/ 328150 h 341029"/>
              <a:gd name="connsiteX15" fmla="*/ 72980 w 974501"/>
              <a:gd name="connsiteY15" fmla="*/ 302392 h 341029"/>
              <a:gd name="connsiteX16" fmla="*/ 8586 w 974501"/>
              <a:gd name="connsiteY16" fmla="*/ 289514 h 341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74501" h="341029">
                <a:moveTo>
                  <a:pt x="8586" y="289514"/>
                </a:moveTo>
                <a:cubicBezTo>
                  <a:pt x="0" y="280928"/>
                  <a:pt x="14872" y="262744"/>
                  <a:pt x="21465" y="250877"/>
                </a:cubicBezTo>
                <a:cubicBezTo>
                  <a:pt x="36499" y="223816"/>
                  <a:pt x="72980" y="173604"/>
                  <a:pt x="72980" y="173604"/>
                </a:cubicBezTo>
                <a:cubicBezTo>
                  <a:pt x="77273" y="160725"/>
                  <a:pt x="79788" y="147109"/>
                  <a:pt x="85859" y="134967"/>
                </a:cubicBezTo>
                <a:cubicBezTo>
                  <a:pt x="92781" y="121122"/>
                  <a:pt x="106722" y="111014"/>
                  <a:pt x="111617" y="96330"/>
                </a:cubicBezTo>
                <a:cubicBezTo>
                  <a:pt x="143727" y="0"/>
                  <a:pt x="90886" y="30261"/>
                  <a:pt x="163132" y="6178"/>
                </a:cubicBezTo>
                <a:cubicBezTo>
                  <a:pt x="416417" y="10471"/>
                  <a:pt x="670191" y="2747"/>
                  <a:pt x="922986" y="19057"/>
                </a:cubicBezTo>
                <a:cubicBezTo>
                  <a:pt x="941162" y="20230"/>
                  <a:pt x="951519" y="42539"/>
                  <a:pt x="961622" y="57694"/>
                </a:cubicBezTo>
                <a:cubicBezTo>
                  <a:pt x="969152" y="68989"/>
                  <a:pt x="970208" y="83451"/>
                  <a:pt x="974501" y="96330"/>
                </a:cubicBezTo>
                <a:cubicBezTo>
                  <a:pt x="970208" y="139260"/>
                  <a:pt x="968182" y="182477"/>
                  <a:pt x="961622" y="225119"/>
                </a:cubicBezTo>
                <a:cubicBezTo>
                  <a:pt x="959558" y="238537"/>
                  <a:pt x="957224" y="253155"/>
                  <a:pt x="948744" y="263756"/>
                </a:cubicBezTo>
                <a:cubicBezTo>
                  <a:pt x="939075" y="275843"/>
                  <a:pt x="922703" y="280517"/>
                  <a:pt x="910107" y="289514"/>
                </a:cubicBezTo>
                <a:cubicBezTo>
                  <a:pt x="892640" y="301990"/>
                  <a:pt x="877790" y="318551"/>
                  <a:pt x="858591" y="328150"/>
                </a:cubicBezTo>
                <a:cubicBezTo>
                  <a:pt x="842759" y="336066"/>
                  <a:pt x="824248" y="336736"/>
                  <a:pt x="807076" y="341029"/>
                </a:cubicBezTo>
                <a:lnTo>
                  <a:pt x="240406" y="328150"/>
                </a:lnTo>
                <a:cubicBezTo>
                  <a:pt x="193203" y="326334"/>
                  <a:pt x="122267" y="313344"/>
                  <a:pt x="72980" y="302392"/>
                </a:cubicBezTo>
                <a:cubicBezTo>
                  <a:pt x="55701" y="298552"/>
                  <a:pt x="17172" y="298100"/>
                  <a:pt x="8586" y="289514"/>
                </a:cubicBezTo>
                <a:close/>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2"/>
          <p:cNvSpPr txBox="1">
            <a:spLocks/>
          </p:cNvSpPr>
          <p:nvPr/>
        </p:nvSpPr>
        <p:spPr bwMode="auto">
          <a:xfrm>
            <a:off x="228600" y="1676400"/>
            <a:ext cx="7924800" cy="685800"/>
          </a:xfrm>
          <a:prstGeom prst="rect">
            <a:avLst/>
          </a:prstGeom>
          <a:noFill/>
          <a:ln w="9525">
            <a:noFill/>
            <a:miter lim="800000"/>
            <a:headEnd/>
            <a:tailEnd/>
          </a:ln>
        </p:spPr>
        <p:txBody>
          <a:bodyPr/>
          <a:lstStyle/>
          <a:p>
            <a:pPr marL="730250" lvl="1" indent="-273050" algn="just" eaLnBrk="0" hangingPunct="0">
              <a:spcBef>
                <a:spcPts val="600"/>
              </a:spcBef>
              <a:buClr>
                <a:schemeClr val="accent1"/>
              </a:buClr>
              <a:buSzPct val="70000"/>
            </a:pPr>
            <a:endParaRPr lang="en-US" sz="2400" dirty="0">
              <a:latin typeface="Times New Roman" pitchFamily="18" charset="0"/>
            </a:endParaRPr>
          </a:p>
          <a:p>
            <a:pPr marL="730250" lvl="1" indent="-273050" algn="just" eaLnBrk="0" hangingPunct="0">
              <a:spcBef>
                <a:spcPts val="600"/>
              </a:spcBef>
              <a:buClr>
                <a:schemeClr val="accent1"/>
              </a:buClr>
              <a:buSzPct val="70000"/>
              <a:buFont typeface="Wingdings" pitchFamily="2" charset="2"/>
              <a:buChar char=""/>
            </a:pPr>
            <a:endParaRPr lang="en-US" sz="2400" dirty="0">
              <a:latin typeface="Times New Roman" pitchFamily="18" charset="0"/>
            </a:endParaRPr>
          </a:p>
        </p:txBody>
      </p:sp>
      <p:sp>
        <p:nvSpPr>
          <p:cNvPr id="43013" name="Rectangle 7"/>
          <p:cNvSpPr>
            <a:spLocks noChangeArrowheads="1"/>
          </p:cNvSpPr>
          <p:nvPr/>
        </p:nvSpPr>
        <p:spPr bwMode="auto">
          <a:xfrm>
            <a:off x="228600" y="1219200"/>
            <a:ext cx="8458200" cy="830263"/>
          </a:xfrm>
          <a:prstGeom prst="rect">
            <a:avLst/>
          </a:prstGeom>
          <a:noFill/>
          <a:ln w="9525">
            <a:noFill/>
            <a:miter lim="800000"/>
            <a:headEnd/>
            <a:tailEnd/>
          </a:ln>
        </p:spPr>
        <p:txBody>
          <a:bodyPr>
            <a:spAutoFit/>
          </a:bodyPr>
          <a:lstStyle/>
          <a:p>
            <a:pPr algn="just"/>
            <a:r>
              <a:rPr lang="en-US" sz="2400" b="1" dirty="0">
                <a:latin typeface="Times New Roman" pitchFamily="18" charset="0"/>
                <a:cs typeface="Times New Roman" pitchFamily="18" charset="0"/>
              </a:rPr>
              <a:t>Language Bar-&gt;Show </a:t>
            </a:r>
            <a:r>
              <a:rPr lang="en-US" sz="2400" b="1" dirty="0" smtClean="0">
                <a:latin typeface="Times New Roman" pitchFamily="18" charset="0"/>
                <a:cs typeface="Times New Roman" pitchFamily="18" charset="0"/>
              </a:rPr>
              <a:t>the text labels on </a:t>
            </a:r>
            <a:r>
              <a:rPr lang="en-US" sz="2400" b="1" dirty="0">
                <a:latin typeface="Times New Roman" pitchFamily="18" charset="0"/>
                <a:cs typeface="Times New Roman" pitchFamily="18" charset="0"/>
              </a:rPr>
              <a:t>Language </a:t>
            </a:r>
            <a:r>
              <a:rPr lang="en-US" sz="2400" b="1" dirty="0" smtClean="0">
                <a:latin typeface="Times New Roman" pitchFamily="18" charset="0"/>
                <a:cs typeface="Times New Roman" pitchFamily="18" charset="0"/>
              </a:rPr>
              <a:t>Bar </a:t>
            </a:r>
            <a:r>
              <a:rPr lang="mn-MN" sz="2400" dirty="0" smtClean="0">
                <a:latin typeface="Times New Roman" pitchFamily="18" charset="0"/>
                <a:cs typeface="Times New Roman" pitchFamily="18" charset="0"/>
              </a:rPr>
              <a:t>сонголтыг </a:t>
            </a:r>
            <a:r>
              <a:rPr lang="mn-MN" sz="2400" dirty="0">
                <a:latin typeface="Times New Roman" pitchFamily="18" charset="0"/>
                <a:cs typeface="Times New Roman" pitchFamily="18" charset="0"/>
              </a:rPr>
              <a:t>хийнэ.</a:t>
            </a:r>
            <a:endParaRPr lang="en-US" sz="2400" dirty="0">
              <a:latin typeface="Times New Roman" pitchFamily="18" charset="0"/>
              <a:cs typeface="Times New Roman" pitchFamily="18" charset="0"/>
            </a:endParaRPr>
          </a:p>
        </p:txBody>
      </p:sp>
      <p:sp>
        <p:nvSpPr>
          <p:cNvPr id="6" name="Title 1"/>
          <p:cNvSpPr>
            <a:spLocks noGrp="1"/>
          </p:cNvSpPr>
          <p:nvPr>
            <p:ph type="title"/>
          </p:nvPr>
        </p:nvSpPr>
        <p:spPr>
          <a:xfrm>
            <a:off x="457200" y="274638"/>
            <a:ext cx="7467600" cy="411162"/>
          </a:xfrm>
        </p:spPr>
        <p:txBody>
          <a:bodyPr>
            <a:normAutofit fontScale="90000"/>
          </a:bodyPr>
          <a:lstStyle/>
          <a:p>
            <a:pPr algn="ctr"/>
            <a:r>
              <a:rPr lang="mn-MN" b="1" dirty="0" smtClean="0">
                <a:solidFill>
                  <a:srgbClr val="2C0ABA"/>
                </a:solidFill>
              </a:rPr>
              <a:t>МОНГОЛ ҮСГИЙН  КОД   АШИГЛАХ</a:t>
            </a:r>
            <a:endParaRPr lang="en-US" b="1" dirty="0">
              <a:solidFill>
                <a:srgbClr val="2C0ABA"/>
              </a:solidFill>
            </a:endParaRPr>
          </a:p>
        </p:txBody>
      </p:sp>
      <p:pic>
        <p:nvPicPr>
          <p:cNvPr id="7" name="Picture 3"/>
          <p:cNvPicPr>
            <a:picLocks noChangeAspect="1" noChangeArrowheads="1"/>
          </p:cNvPicPr>
          <p:nvPr/>
        </p:nvPicPr>
        <p:blipFill>
          <a:blip r:embed="rId2"/>
          <a:srcRect/>
          <a:stretch>
            <a:fillRect/>
          </a:stretch>
        </p:blipFill>
        <p:spPr bwMode="auto">
          <a:xfrm>
            <a:off x="2514600" y="1981200"/>
            <a:ext cx="3886200" cy="4458234"/>
          </a:xfrm>
          <a:prstGeom prst="rect">
            <a:avLst/>
          </a:prstGeom>
          <a:noFill/>
          <a:ln w="9525">
            <a:noFill/>
            <a:miter lim="800000"/>
            <a:headEnd/>
            <a:tailEnd/>
          </a:ln>
          <a:effectLst/>
        </p:spPr>
      </p:pic>
      <p:sp>
        <p:nvSpPr>
          <p:cNvPr id="8" name="Freeform 7"/>
          <p:cNvSpPr/>
          <p:nvPr/>
        </p:nvSpPr>
        <p:spPr>
          <a:xfrm>
            <a:off x="2133600" y="3962400"/>
            <a:ext cx="3886200" cy="417513"/>
          </a:xfrm>
          <a:custGeom>
            <a:avLst/>
            <a:gdLst>
              <a:gd name="connsiteX0" fmla="*/ 8586 w 974501"/>
              <a:gd name="connsiteY0" fmla="*/ 289514 h 341029"/>
              <a:gd name="connsiteX1" fmla="*/ 21465 w 974501"/>
              <a:gd name="connsiteY1" fmla="*/ 250877 h 341029"/>
              <a:gd name="connsiteX2" fmla="*/ 72980 w 974501"/>
              <a:gd name="connsiteY2" fmla="*/ 173604 h 341029"/>
              <a:gd name="connsiteX3" fmla="*/ 85859 w 974501"/>
              <a:gd name="connsiteY3" fmla="*/ 134967 h 341029"/>
              <a:gd name="connsiteX4" fmla="*/ 111617 w 974501"/>
              <a:gd name="connsiteY4" fmla="*/ 96330 h 341029"/>
              <a:gd name="connsiteX5" fmla="*/ 163132 w 974501"/>
              <a:gd name="connsiteY5" fmla="*/ 6178 h 341029"/>
              <a:gd name="connsiteX6" fmla="*/ 922986 w 974501"/>
              <a:gd name="connsiteY6" fmla="*/ 19057 h 341029"/>
              <a:gd name="connsiteX7" fmla="*/ 961622 w 974501"/>
              <a:gd name="connsiteY7" fmla="*/ 57694 h 341029"/>
              <a:gd name="connsiteX8" fmla="*/ 974501 w 974501"/>
              <a:gd name="connsiteY8" fmla="*/ 96330 h 341029"/>
              <a:gd name="connsiteX9" fmla="*/ 961622 w 974501"/>
              <a:gd name="connsiteY9" fmla="*/ 225119 h 341029"/>
              <a:gd name="connsiteX10" fmla="*/ 948744 w 974501"/>
              <a:gd name="connsiteY10" fmla="*/ 263756 h 341029"/>
              <a:gd name="connsiteX11" fmla="*/ 910107 w 974501"/>
              <a:gd name="connsiteY11" fmla="*/ 289514 h 341029"/>
              <a:gd name="connsiteX12" fmla="*/ 858591 w 974501"/>
              <a:gd name="connsiteY12" fmla="*/ 328150 h 341029"/>
              <a:gd name="connsiteX13" fmla="*/ 807076 w 974501"/>
              <a:gd name="connsiteY13" fmla="*/ 341029 h 341029"/>
              <a:gd name="connsiteX14" fmla="*/ 240406 w 974501"/>
              <a:gd name="connsiteY14" fmla="*/ 328150 h 341029"/>
              <a:gd name="connsiteX15" fmla="*/ 72980 w 974501"/>
              <a:gd name="connsiteY15" fmla="*/ 302392 h 341029"/>
              <a:gd name="connsiteX16" fmla="*/ 8586 w 974501"/>
              <a:gd name="connsiteY16" fmla="*/ 289514 h 341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74501" h="341029">
                <a:moveTo>
                  <a:pt x="8586" y="289514"/>
                </a:moveTo>
                <a:cubicBezTo>
                  <a:pt x="0" y="280928"/>
                  <a:pt x="14872" y="262744"/>
                  <a:pt x="21465" y="250877"/>
                </a:cubicBezTo>
                <a:cubicBezTo>
                  <a:pt x="36499" y="223816"/>
                  <a:pt x="72980" y="173604"/>
                  <a:pt x="72980" y="173604"/>
                </a:cubicBezTo>
                <a:cubicBezTo>
                  <a:pt x="77273" y="160725"/>
                  <a:pt x="79788" y="147109"/>
                  <a:pt x="85859" y="134967"/>
                </a:cubicBezTo>
                <a:cubicBezTo>
                  <a:pt x="92781" y="121122"/>
                  <a:pt x="106722" y="111014"/>
                  <a:pt x="111617" y="96330"/>
                </a:cubicBezTo>
                <a:cubicBezTo>
                  <a:pt x="143727" y="0"/>
                  <a:pt x="90886" y="30261"/>
                  <a:pt x="163132" y="6178"/>
                </a:cubicBezTo>
                <a:cubicBezTo>
                  <a:pt x="416417" y="10471"/>
                  <a:pt x="670191" y="2747"/>
                  <a:pt x="922986" y="19057"/>
                </a:cubicBezTo>
                <a:cubicBezTo>
                  <a:pt x="941162" y="20230"/>
                  <a:pt x="951519" y="42539"/>
                  <a:pt x="961622" y="57694"/>
                </a:cubicBezTo>
                <a:cubicBezTo>
                  <a:pt x="969152" y="68989"/>
                  <a:pt x="970208" y="83451"/>
                  <a:pt x="974501" y="96330"/>
                </a:cubicBezTo>
                <a:cubicBezTo>
                  <a:pt x="970208" y="139260"/>
                  <a:pt x="968182" y="182477"/>
                  <a:pt x="961622" y="225119"/>
                </a:cubicBezTo>
                <a:cubicBezTo>
                  <a:pt x="959558" y="238537"/>
                  <a:pt x="957224" y="253155"/>
                  <a:pt x="948744" y="263756"/>
                </a:cubicBezTo>
                <a:cubicBezTo>
                  <a:pt x="939075" y="275843"/>
                  <a:pt x="922703" y="280517"/>
                  <a:pt x="910107" y="289514"/>
                </a:cubicBezTo>
                <a:cubicBezTo>
                  <a:pt x="892640" y="301990"/>
                  <a:pt x="877790" y="318551"/>
                  <a:pt x="858591" y="328150"/>
                </a:cubicBezTo>
                <a:cubicBezTo>
                  <a:pt x="842759" y="336066"/>
                  <a:pt x="824248" y="336736"/>
                  <a:pt x="807076" y="341029"/>
                </a:cubicBezTo>
                <a:lnTo>
                  <a:pt x="240406" y="328150"/>
                </a:lnTo>
                <a:cubicBezTo>
                  <a:pt x="193203" y="326334"/>
                  <a:pt x="122267" y="313344"/>
                  <a:pt x="72980" y="302392"/>
                </a:cubicBezTo>
                <a:cubicBezTo>
                  <a:pt x="55701" y="298552"/>
                  <a:pt x="17172" y="298100"/>
                  <a:pt x="8586" y="289514"/>
                </a:cubicBezTo>
                <a:close/>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Freeform 8"/>
          <p:cNvSpPr/>
          <p:nvPr/>
        </p:nvSpPr>
        <p:spPr>
          <a:xfrm>
            <a:off x="2286000" y="2895600"/>
            <a:ext cx="3886200" cy="417513"/>
          </a:xfrm>
          <a:custGeom>
            <a:avLst/>
            <a:gdLst>
              <a:gd name="connsiteX0" fmla="*/ 8586 w 974501"/>
              <a:gd name="connsiteY0" fmla="*/ 289514 h 341029"/>
              <a:gd name="connsiteX1" fmla="*/ 21465 w 974501"/>
              <a:gd name="connsiteY1" fmla="*/ 250877 h 341029"/>
              <a:gd name="connsiteX2" fmla="*/ 72980 w 974501"/>
              <a:gd name="connsiteY2" fmla="*/ 173604 h 341029"/>
              <a:gd name="connsiteX3" fmla="*/ 85859 w 974501"/>
              <a:gd name="connsiteY3" fmla="*/ 134967 h 341029"/>
              <a:gd name="connsiteX4" fmla="*/ 111617 w 974501"/>
              <a:gd name="connsiteY4" fmla="*/ 96330 h 341029"/>
              <a:gd name="connsiteX5" fmla="*/ 163132 w 974501"/>
              <a:gd name="connsiteY5" fmla="*/ 6178 h 341029"/>
              <a:gd name="connsiteX6" fmla="*/ 922986 w 974501"/>
              <a:gd name="connsiteY6" fmla="*/ 19057 h 341029"/>
              <a:gd name="connsiteX7" fmla="*/ 961622 w 974501"/>
              <a:gd name="connsiteY7" fmla="*/ 57694 h 341029"/>
              <a:gd name="connsiteX8" fmla="*/ 974501 w 974501"/>
              <a:gd name="connsiteY8" fmla="*/ 96330 h 341029"/>
              <a:gd name="connsiteX9" fmla="*/ 961622 w 974501"/>
              <a:gd name="connsiteY9" fmla="*/ 225119 h 341029"/>
              <a:gd name="connsiteX10" fmla="*/ 948744 w 974501"/>
              <a:gd name="connsiteY10" fmla="*/ 263756 h 341029"/>
              <a:gd name="connsiteX11" fmla="*/ 910107 w 974501"/>
              <a:gd name="connsiteY11" fmla="*/ 289514 h 341029"/>
              <a:gd name="connsiteX12" fmla="*/ 858591 w 974501"/>
              <a:gd name="connsiteY12" fmla="*/ 328150 h 341029"/>
              <a:gd name="connsiteX13" fmla="*/ 807076 w 974501"/>
              <a:gd name="connsiteY13" fmla="*/ 341029 h 341029"/>
              <a:gd name="connsiteX14" fmla="*/ 240406 w 974501"/>
              <a:gd name="connsiteY14" fmla="*/ 328150 h 341029"/>
              <a:gd name="connsiteX15" fmla="*/ 72980 w 974501"/>
              <a:gd name="connsiteY15" fmla="*/ 302392 h 341029"/>
              <a:gd name="connsiteX16" fmla="*/ 8586 w 974501"/>
              <a:gd name="connsiteY16" fmla="*/ 289514 h 341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974501" h="341029">
                <a:moveTo>
                  <a:pt x="8586" y="289514"/>
                </a:moveTo>
                <a:cubicBezTo>
                  <a:pt x="0" y="280928"/>
                  <a:pt x="14872" y="262744"/>
                  <a:pt x="21465" y="250877"/>
                </a:cubicBezTo>
                <a:cubicBezTo>
                  <a:pt x="36499" y="223816"/>
                  <a:pt x="72980" y="173604"/>
                  <a:pt x="72980" y="173604"/>
                </a:cubicBezTo>
                <a:cubicBezTo>
                  <a:pt x="77273" y="160725"/>
                  <a:pt x="79788" y="147109"/>
                  <a:pt x="85859" y="134967"/>
                </a:cubicBezTo>
                <a:cubicBezTo>
                  <a:pt x="92781" y="121122"/>
                  <a:pt x="106722" y="111014"/>
                  <a:pt x="111617" y="96330"/>
                </a:cubicBezTo>
                <a:cubicBezTo>
                  <a:pt x="143727" y="0"/>
                  <a:pt x="90886" y="30261"/>
                  <a:pt x="163132" y="6178"/>
                </a:cubicBezTo>
                <a:cubicBezTo>
                  <a:pt x="416417" y="10471"/>
                  <a:pt x="670191" y="2747"/>
                  <a:pt x="922986" y="19057"/>
                </a:cubicBezTo>
                <a:cubicBezTo>
                  <a:pt x="941162" y="20230"/>
                  <a:pt x="951519" y="42539"/>
                  <a:pt x="961622" y="57694"/>
                </a:cubicBezTo>
                <a:cubicBezTo>
                  <a:pt x="969152" y="68989"/>
                  <a:pt x="970208" y="83451"/>
                  <a:pt x="974501" y="96330"/>
                </a:cubicBezTo>
                <a:cubicBezTo>
                  <a:pt x="970208" y="139260"/>
                  <a:pt x="968182" y="182477"/>
                  <a:pt x="961622" y="225119"/>
                </a:cubicBezTo>
                <a:cubicBezTo>
                  <a:pt x="959558" y="238537"/>
                  <a:pt x="957224" y="253155"/>
                  <a:pt x="948744" y="263756"/>
                </a:cubicBezTo>
                <a:cubicBezTo>
                  <a:pt x="939075" y="275843"/>
                  <a:pt x="922703" y="280517"/>
                  <a:pt x="910107" y="289514"/>
                </a:cubicBezTo>
                <a:cubicBezTo>
                  <a:pt x="892640" y="301990"/>
                  <a:pt x="877790" y="318551"/>
                  <a:pt x="858591" y="328150"/>
                </a:cubicBezTo>
                <a:cubicBezTo>
                  <a:pt x="842759" y="336066"/>
                  <a:pt x="824248" y="336736"/>
                  <a:pt x="807076" y="341029"/>
                </a:cubicBezTo>
                <a:lnTo>
                  <a:pt x="240406" y="328150"/>
                </a:lnTo>
                <a:cubicBezTo>
                  <a:pt x="193203" y="326334"/>
                  <a:pt x="122267" y="313344"/>
                  <a:pt x="72980" y="302392"/>
                </a:cubicBezTo>
                <a:cubicBezTo>
                  <a:pt x="55701" y="298552"/>
                  <a:pt x="17172" y="298100"/>
                  <a:pt x="8586" y="289514"/>
                </a:cubicBezTo>
                <a:close/>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458200" cy="503238"/>
          </a:xfrm>
        </p:spPr>
        <p:txBody>
          <a:bodyPr>
            <a:normAutofit/>
          </a:bodyPr>
          <a:lstStyle/>
          <a:p>
            <a:pPr algn="ctr"/>
            <a:r>
              <a:rPr lang="en-US" sz="2400" b="1" dirty="0" smtClean="0">
                <a:solidFill>
                  <a:srgbClr val="2C0ABA"/>
                </a:solidFill>
              </a:rPr>
              <a:t>WINDOWS EXPLORER </a:t>
            </a:r>
            <a:r>
              <a:rPr lang="mn-MN" sz="2400" b="1" dirty="0" smtClean="0">
                <a:solidFill>
                  <a:srgbClr val="2C0ABA"/>
                </a:solidFill>
              </a:rPr>
              <a:t>ЦОНХТОЙ АЖИЛЛАХ</a:t>
            </a:r>
            <a:endParaRPr lang="en-US" sz="2400" b="1" dirty="0">
              <a:solidFill>
                <a:srgbClr val="2C0ABA"/>
              </a:solidFill>
            </a:endParaRPr>
          </a:p>
        </p:txBody>
      </p:sp>
      <p:sp>
        <p:nvSpPr>
          <p:cNvPr id="3" name="Content Placeholder 2"/>
          <p:cNvSpPr>
            <a:spLocks noGrp="1"/>
          </p:cNvSpPr>
          <p:nvPr>
            <p:ph idx="1"/>
          </p:nvPr>
        </p:nvSpPr>
        <p:spPr>
          <a:xfrm>
            <a:off x="228600" y="1219200"/>
            <a:ext cx="8534400" cy="3276600"/>
          </a:xfrm>
        </p:spPr>
        <p:txBody>
          <a:bodyPr>
            <a:normAutofit/>
          </a:bodyPr>
          <a:lstStyle/>
          <a:p>
            <a:pPr algn="just"/>
            <a:r>
              <a:rPr lang="en-US" b="1" dirty="0" smtClean="0">
                <a:cs typeface="Times New Roman" pitchFamily="18" charset="0"/>
              </a:rPr>
              <a:t>Windows</a:t>
            </a:r>
            <a:r>
              <a:rPr lang="en-US" dirty="0" smtClean="0">
                <a:cs typeface="Times New Roman" pitchFamily="18" charset="0"/>
              </a:rPr>
              <a:t> </a:t>
            </a:r>
            <a:r>
              <a:rPr lang="mn-MN" dirty="0" smtClean="0">
                <a:cs typeface="Times New Roman" pitchFamily="18" charset="0"/>
              </a:rPr>
              <a:t>үйлдлийн системд хавтас, файлтай ажиллахад хамгийн тохиромжтой газар нь </a:t>
            </a:r>
            <a:r>
              <a:rPr lang="en-US" dirty="0" smtClean="0">
                <a:cs typeface="Times New Roman" pitchFamily="18" charset="0"/>
              </a:rPr>
              <a:t>Windows Explore </a:t>
            </a:r>
            <a:r>
              <a:rPr lang="mn-MN" dirty="0" smtClean="0">
                <a:cs typeface="Times New Roman" pitchFamily="18" charset="0"/>
              </a:rPr>
              <a:t>цонх байдаг. </a:t>
            </a:r>
            <a:r>
              <a:rPr lang="en-US" dirty="0" smtClean="0">
                <a:cs typeface="Times New Roman" pitchFamily="18" charset="0"/>
              </a:rPr>
              <a:t>Windows Explore </a:t>
            </a:r>
            <a:r>
              <a:rPr lang="mn-MN" dirty="0" smtClean="0">
                <a:cs typeface="Times New Roman" pitchFamily="18" charset="0"/>
              </a:rPr>
              <a:t>цонхыг нээх хэд хэдэн арга байдаг.</a:t>
            </a:r>
          </a:p>
          <a:p>
            <a:pPr lvl="1" algn="just">
              <a:buFont typeface="Wingdings" pitchFamily="2" charset="2"/>
              <a:buChar char="Ø"/>
            </a:pPr>
            <a:r>
              <a:rPr lang="en-US" dirty="0" smtClean="0"/>
              <a:t>Start </a:t>
            </a:r>
            <a:r>
              <a:rPr lang="mn-MN" dirty="0" smtClean="0"/>
              <a:t>цэсийг нээх товчлуур дээр хулганы заагчийг байрлуулж баруун товчийг дарна. Нээгдэх цэснээс </a:t>
            </a:r>
            <a:r>
              <a:rPr lang="en-US" dirty="0" smtClean="0"/>
              <a:t>Open Windows Explorer</a:t>
            </a:r>
            <a:r>
              <a:rPr lang="mn-MN" dirty="0" smtClean="0"/>
              <a:t> командыг сонгоно. </a:t>
            </a:r>
            <a:r>
              <a:rPr lang="en-US" dirty="0" smtClean="0"/>
              <a:t>Start/</a:t>
            </a:r>
            <a:r>
              <a:rPr lang="mn-MN" dirty="0" smtClean="0"/>
              <a:t>хулганы баруун товч/</a:t>
            </a:r>
            <a:r>
              <a:rPr lang="en-US" dirty="0" smtClean="0"/>
              <a:t> Open Windows Explorer</a:t>
            </a:r>
            <a:r>
              <a:rPr lang="mn-MN" dirty="0" smtClean="0"/>
              <a:t> </a:t>
            </a:r>
            <a:endParaRPr lang="en-US" dirty="0" smtClean="0"/>
          </a:p>
          <a:p>
            <a:pPr lvl="1" algn="just">
              <a:buFont typeface="Wingdings" pitchFamily="2" charset="2"/>
              <a:buChar char="Ø"/>
            </a:pPr>
            <a:r>
              <a:rPr lang="en-US" dirty="0" smtClean="0"/>
              <a:t></a:t>
            </a:r>
            <a:r>
              <a:rPr lang="mn-MN" dirty="0" smtClean="0"/>
              <a:t>Компьютерийн гар дээрх цонхны зураг бүхий товчлуурыг </a:t>
            </a:r>
            <a:r>
              <a:rPr lang="en-US" dirty="0" smtClean="0"/>
              <a:t>E </a:t>
            </a:r>
            <a:r>
              <a:rPr lang="mn-MN" dirty="0" smtClean="0"/>
              <a:t>үсэгтэй хамт дарна.</a:t>
            </a:r>
            <a:endParaRPr lang="en-US" dirty="0"/>
          </a:p>
        </p:txBody>
      </p:sp>
      <p:pic>
        <p:nvPicPr>
          <p:cNvPr id="4" name="Picture 3" descr="index.jpg"/>
          <p:cNvPicPr>
            <a:picLocks noChangeAspect="1"/>
          </p:cNvPicPr>
          <p:nvPr/>
        </p:nvPicPr>
        <p:blipFill>
          <a:blip r:embed="rId2"/>
          <a:stretch>
            <a:fillRect/>
          </a:stretch>
        </p:blipFill>
        <p:spPr>
          <a:xfrm>
            <a:off x="2057400" y="4572000"/>
            <a:ext cx="2466975" cy="1847850"/>
          </a:xfrm>
          <a:prstGeom prst="rect">
            <a:avLst/>
          </a:prstGeom>
        </p:spPr>
      </p:pic>
      <p:sp>
        <p:nvSpPr>
          <p:cNvPr id="5" name="TextBox 4"/>
          <p:cNvSpPr txBox="1"/>
          <p:nvPr/>
        </p:nvSpPr>
        <p:spPr>
          <a:xfrm>
            <a:off x="4800600" y="4876800"/>
            <a:ext cx="1752600" cy="769441"/>
          </a:xfrm>
          <a:prstGeom prst="rect">
            <a:avLst/>
          </a:prstGeom>
          <a:noFill/>
        </p:spPr>
        <p:txBody>
          <a:bodyPr wrap="square" rtlCol="0">
            <a:spAutoFit/>
          </a:bodyPr>
          <a:lstStyle/>
          <a:p>
            <a:r>
              <a:rPr lang="en-US" sz="4400" dirty="0" smtClean="0">
                <a:latin typeface="Times New Roman" pitchFamily="18" charset="0"/>
                <a:cs typeface="Times New Roman" pitchFamily="18" charset="0"/>
              </a:rPr>
              <a:t>+ E</a:t>
            </a:r>
            <a:endParaRPr lang="en-US" sz="4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7467600" cy="639762"/>
          </a:xfrm>
        </p:spPr>
        <p:txBody>
          <a:bodyPr/>
          <a:lstStyle/>
          <a:p>
            <a:pPr algn="ctr"/>
            <a:r>
              <a:rPr lang="en-US" b="1" dirty="0" smtClean="0">
                <a:solidFill>
                  <a:srgbClr val="2C0ABA"/>
                </a:solidFill>
              </a:rPr>
              <a:t>WINDOWS EXPLORER </a:t>
            </a:r>
            <a:r>
              <a:rPr lang="mn-MN" b="1" dirty="0" smtClean="0">
                <a:solidFill>
                  <a:srgbClr val="2C0ABA"/>
                </a:solidFill>
              </a:rPr>
              <a:t>ЦОНХ</a:t>
            </a:r>
            <a:endParaRPr lang="en-US" b="1" dirty="0">
              <a:solidFill>
                <a:srgbClr val="2C0ABA"/>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1371600"/>
            <a:ext cx="8773517" cy="4932695"/>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274638"/>
            <a:ext cx="7467600" cy="411162"/>
          </a:xfrm>
        </p:spPr>
        <p:txBody>
          <a:bodyPr>
            <a:normAutofit fontScale="90000"/>
          </a:bodyPr>
          <a:lstStyle/>
          <a:p>
            <a:pPr algn="ctr"/>
            <a:r>
              <a:rPr lang="mn-MN" b="1" dirty="0" smtClean="0">
                <a:solidFill>
                  <a:srgbClr val="2C0ABA"/>
                </a:solidFill>
              </a:rPr>
              <a:t>ФАЙЛ</a:t>
            </a:r>
            <a:endParaRPr lang="en-US" b="1" dirty="0">
              <a:solidFill>
                <a:srgbClr val="2C0ABA"/>
              </a:solidFill>
            </a:endParaRPr>
          </a:p>
        </p:txBody>
      </p:sp>
      <p:sp>
        <p:nvSpPr>
          <p:cNvPr id="3" name="Content Placeholder 2"/>
          <p:cNvSpPr>
            <a:spLocks noGrp="1"/>
          </p:cNvSpPr>
          <p:nvPr>
            <p:ph idx="1"/>
          </p:nvPr>
        </p:nvSpPr>
        <p:spPr>
          <a:xfrm>
            <a:off x="228600" y="762000"/>
            <a:ext cx="8305800" cy="5711952"/>
          </a:xfrm>
        </p:spPr>
        <p:txBody>
          <a:bodyPr>
            <a:normAutofit lnSpcReduction="10000"/>
          </a:bodyPr>
          <a:lstStyle/>
          <a:p>
            <a:pPr algn="just">
              <a:buNone/>
            </a:pPr>
            <a:r>
              <a:rPr lang="en-US" dirty="0" smtClean="0"/>
              <a:t>	</a:t>
            </a:r>
            <a:r>
              <a:rPr lang="mn-MN" b="1" i="1" u="sng" dirty="0" smtClean="0"/>
              <a:t>Файл:</a:t>
            </a:r>
            <a:r>
              <a:rPr lang="mn-MN" dirty="0" smtClean="0"/>
              <a:t> Тодорхой</a:t>
            </a:r>
            <a:r>
              <a:rPr lang="en-US" dirty="0" smtClean="0"/>
              <a:t> </a:t>
            </a:r>
            <a:r>
              <a:rPr lang="mn-MN" dirty="0" smtClean="0"/>
              <a:t>зорилгоор, тодорхой</a:t>
            </a:r>
            <a:r>
              <a:rPr lang="en-US" dirty="0" smtClean="0"/>
              <a:t> </a:t>
            </a:r>
            <a:r>
              <a:rPr lang="mn-MN" dirty="0" smtClean="0"/>
              <a:t>нэрийн</a:t>
            </a:r>
            <a:r>
              <a:rPr lang="en-US" dirty="0" smtClean="0"/>
              <a:t> </a:t>
            </a:r>
            <a:r>
              <a:rPr lang="mn-MN" dirty="0" smtClean="0"/>
              <a:t>дор үүсгэсэн бүлэг мэдээллийг файл гэдэг.</a:t>
            </a:r>
          </a:p>
          <a:p>
            <a:pPr algn="just">
              <a:buNone/>
            </a:pPr>
            <a:r>
              <a:rPr lang="en-US" dirty="0" smtClean="0"/>
              <a:t>	</a:t>
            </a:r>
            <a:r>
              <a:rPr lang="mn-MN" dirty="0" smtClean="0"/>
              <a:t>Файл</a:t>
            </a:r>
            <a:r>
              <a:rPr lang="en-US" dirty="0" smtClean="0"/>
              <a:t> </a:t>
            </a:r>
            <a:r>
              <a:rPr lang="mn-MN" dirty="0" smtClean="0"/>
              <a:t>нь:</a:t>
            </a:r>
          </a:p>
          <a:p>
            <a:pPr lvl="1" algn="just"/>
            <a:r>
              <a:rPr lang="mn-MN" dirty="0" smtClean="0"/>
              <a:t>Нэр(1-256 хүртэлх тэмдэгтийг агуулсан үг,</a:t>
            </a:r>
            <a:r>
              <a:rPr lang="en-US" dirty="0" smtClean="0"/>
              <a:t> </a:t>
            </a:r>
            <a:r>
              <a:rPr lang="mn-MN" dirty="0" smtClean="0"/>
              <a:t>өгүүлбэр</a:t>
            </a:r>
            <a:r>
              <a:rPr lang="en-US" dirty="0" smtClean="0"/>
              <a:t> </a:t>
            </a:r>
            <a:r>
              <a:rPr lang="mn-MN" dirty="0" smtClean="0"/>
              <a:t>байж</a:t>
            </a:r>
            <a:r>
              <a:rPr lang="en-US" dirty="0" smtClean="0"/>
              <a:t> </a:t>
            </a:r>
            <a:r>
              <a:rPr lang="mn-MN" dirty="0" smtClean="0"/>
              <a:t>болно)</a:t>
            </a:r>
          </a:p>
          <a:p>
            <a:pPr lvl="1" algn="just"/>
            <a:r>
              <a:rPr lang="mn-MN" dirty="0" smtClean="0"/>
              <a:t>Төрөл(3 үсэгтэй, тухайн</a:t>
            </a:r>
            <a:r>
              <a:rPr lang="en-US" dirty="0" smtClean="0"/>
              <a:t> </a:t>
            </a:r>
            <a:r>
              <a:rPr lang="mn-MN" dirty="0" smtClean="0"/>
              <a:t>файлын</a:t>
            </a:r>
            <a:r>
              <a:rPr lang="en-US" dirty="0" smtClean="0"/>
              <a:t> </a:t>
            </a:r>
            <a:r>
              <a:rPr lang="mn-MN" dirty="0" smtClean="0"/>
              <a:t>ямар</a:t>
            </a:r>
            <a:r>
              <a:rPr lang="en-US" dirty="0" smtClean="0"/>
              <a:t> </a:t>
            </a:r>
            <a:r>
              <a:rPr lang="mn-MN" dirty="0" smtClean="0"/>
              <a:t>програм</a:t>
            </a:r>
            <a:r>
              <a:rPr lang="en-US" dirty="0" smtClean="0"/>
              <a:t> </a:t>
            </a:r>
            <a:r>
              <a:rPr lang="mn-MN" dirty="0" smtClean="0"/>
              <a:t>дээр</a:t>
            </a:r>
            <a:r>
              <a:rPr lang="en-US" dirty="0" smtClean="0"/>
              <a:t> </a:t>
            </a:r>
            <a:r>
              <a:rPr lang="mn-MN" dirty="0" smtClean="0"/>
              <a:t>хийгдсэнийг</a:t>
            </a:r>
            <a:r>
              <a:rPr lang="en-US" dirty="0" smtClean="0"/>
              <a:t> </a:t>
            </a:r>
            <a:r>
              <a:rPr lang="mn-MN" dirty="0" smtClean="0"/>
              <a:t>тодорхойлно)</a:t>
            </a:r>
          </a:p>
          <a:p>
            <a:pPr lvl="1" algn="just"/>
            <a:r>
              <a:rPr lang="mn-MN" dirty="0" smtClean="0"/>
              <a:t>Хэмжээ</a:t>
            </a:r>
          </a:p>
          <a:p>
            <a:pPr lvl="1" algn="just"/>
            <a:r>
              <a:rPr lang="mn-MN" dirty="0" smtClean="0"/>
              <a:t>Байрлал</a:t>
            </a:r>
          </a:p>
          <a:p>
            <a:pPr lvl="1" algn="just">
              <a:buNone/>
            </a:pPr>
            <a:r>
              <a:rPr lang="mn-MN" dirty="0" smtClean="0"/>
              <a:t>Эдгээр 4 хүчин зүйлээр тодорхойлогддог.</a:t>
            </a:r>
            <a:r>
              <a:rPr lang="en-US" dirty="0" smtClean="0"/>
              <a:t> </a:t>
            </a:r>
          </a:p>
          <a:p>
            <a:pPr lvl="1" algn="just">
              <a:buNone/>
            </a:pPr>
            <a:r>
              <a:rPr lang="mn-MN" sz="2400" dirty="0" smtClean="0"/>
              <a:t>Файл нь:</a:t>
            </a:r>
            <a:r>
              <a:rPr lang="en-US" sz="2400" dirty="0" smtClean="0"/>
              <a:t> </a:t>
            </a:r>
            <a:endParaRPr lang="mn-MN" sz="2400" dirty="0" smtClean="0"/>
          </a:p>
          <a:p>
            <a:pPr lvl="1" algn="just">
              <a:buFont typeface="Wingdings" pitchFamily="2" charset="2"/>
              <a:buChar char="ü"/>
            </a:pPr>
            <a:r>
              <a:rPr lang="mn-MN" dirty="0" smtClean="0"/>
              <a:t>хэрэглэгчийн</a:t>
            </a:r>
            <a:r>
              <a:rPr lang="en-US" dirty="0" smtClean="0"/>
              <a:t> </a:t>
            </a:r>
            <a:r>
              <a:rPr lang="mn-MN" dirty="0" smtClean="0"/>
              <a:t>үүсгэсэн</a:t>
            </a:r>
            <a:r>
              <a:rPr lang="en-US" dirty="0" smtClean="0"/>
              <a:t> </a:t>
            </a:r>
            <a:r>
              <a:rPr lang="mn-MN" dirty="0" smtClean="0"/>
              <a:t>файл</a:t>
            </a:r>
          </a:p>
          <a:p>
            <a:pPr lvl="1" algn="just">
              <a:buFont typeface="Wingdings" pitchFamily="2" charset="2"/>
              <a:buChar char="ü"/>
            </a:pPr>
            <a:r>
              <a:rPr lang="mn-MN" dirty="0" smtClean="0"/>
              <a:t>системийн</a:t>
            </a:r>
            <a:r>
              <a:rPr lang="en-US" dirty="0" smtClean="0"/>
              <a:t> </a:t>
            </a:r>
            <a:r>
              <a:rPr lang="mn-MN" dirty="0" smtClean="0"/>
              <a:t>файл</a:t>
            </a:r>
            <a:r>
              <a:rPr lang="en-US" dirty="0" smtClean="0"/>
              <a:t> </a:t>
            </a:r>
            <a:endParaRPr lang="mn-MN" dirty="0" smtClean="0"/>
          </a:p>
          <a:p>
            <a:pPr lvl="1" algn="just">
              <a:buNone/>
            </a:pPr>
            <a:r>
              <a:rPr lang="mn-MN" dirty="0" smtClean="0"/>
              <a:t>гэсэн</a:t>
            </a:r>
            <a:r>
              <a:rPr lang="en-US" dirty="0" smtClean="0"/>
              <a:t> </a:t>
            </a:r>
            <a:r>
              <a:rPr lang="mn-MN" dirty="0" smtClean="0"/>
              <a:t>2 үндсэн</a:t>
            </a:r>
            <a:r>
              <a:rPr lang="en-US" dirty="0" smtClean="0"/>
              <a:t> </a:t>
            </a:r>
            <a:r>
              <a:rPr lang="mn-MN" dirty="0" smtClean="0"/>
              <a:t>бүлэгт</a:t>
            </a:r>
            <a:r>
              <a:rPr lang="en-US" dirty="0" smtClean="0"/>
              <a:t> </a:t>
            </a:r>
            <a:r>
              <a:rPr lang="mn-MN" dirty="0" smtClean="0"/>
              <a:t>ангилагдана.</a:t>
            </a:r>
          </a:p>
          <a:p>
            <a:pPr lvl="1" algn="just">
              <a:buNone/>
            </a:pPr>
            <a:r>
              <a:rPr lang="mn-MN" dirty="0" smtClean="0"/>
              <a:t>Файлын нэр ба төрөл нь цэгээр тусгаарлагдана.</a:t>
            </a:r>
          </a:p>
          <a:p>
            <a:pPr lvl="2" algn="just"/>
            <a:r>
              <a:rPr lang="mn-MN" sz="2000" dirty="0" smtClean="0"/>
              <a:t>Жишээнь: </a:t>
            </a:r>
            <a:r>
              <a:rPr lang="en-US" sz="2000" dirty="0" smtClean="0"/>
              <a:t>tailan.xls, duu.mp3, index.doc, avatar.mov</a:t>
            </a:r>
            <a:endParaRPr lang="en-US" sz="2000" dirty="0"/>
          </a:p>
        </p:txBody>
      </p:sp>
      <p:sp>
        <p:nvSpPr>
          <p:cNvPr id="5" name="TextBox 4"/>
          <p:cNvSpPr txBox="1"/>
          <p:nvPr/>
        </p:nvSpPr>
        <p:spPr>
          <a:xfrm>
            <a:off x="5638800" y="4029670"/>
            <a:ext cx="3200400" cy="1077218"/>
          </a:xfrm>
          <a:prstGeom prst="rect">
            <a:avLst/>
          </a:prstGeom>
          <a:noFill/>
        </p:spPr>
        <p:txBody>
          <a:bodyPr wrap="square" rtlCol="0">
            <a:spAutoFit/>
          </a:bodyPr>
          <a:lstStyle/>
          <a:p>
            <a:r>
              <a:rPr lang="en-US" sz="1600" b="1" dirty="0" smtClean="0"/>
              <a:t>        </a:t>
            </a:r>
            <a:r>
              <a:rPr lang="en-US" sz="1600" b="1" dirty="0" smtClean="0">
                <a:solidFill>
                  <a:srgbClr val="FF0000"/>
                </a:solidFill>
              </a:rPr>
              <a:t>Lesson</a:t>
            </a:r>
            <a:r>
              <a:rPr lang="en-US" sz="1600" b="1" dirty="0" smtClean="0"/>
              <a:t>.</a:t>
            </a:r>
            <a:r>
              <a:rPr lang="en-US" sz="1600" b="1" dirty="0" smtClean="0">
                <a:solidFill>
                  <a:srgbClr val="2C0ABA"/>
                </a:solidFill>
              </a:rPr>
              <a:t>ppt</a:t>
            </a:r>
          </a:p>
          <a:p>
            <a:endParaRPr lang="en-US" sz="1600" b="1" dirty="0" smtClean="0"/>
          </a:p>
          <a:p>
            <a:r>
              <a:rPr lang="mn-MN" sz="1600" b="1" dirty="0" smtClean="0">
                <a:solidFill>
                  <a:srgbClr val="FF0000"/>
                </a:solidFill>
              </a:rPr>
              <a:t>Файлын нэр</a:t>
            </a:r>
            <a:r>
              <a:rPr lang="mn-MN" sz="1600" b="1" dirty="0" smtClean="0"/>
              <a:t>.</a:t>
            </a:r>
            <a:r>
              <a:rPr lang="mn-MN" sz="1600" b="1" dirty="0" smtClean="0">
                <a:solidFill>
                  <a:srgbClr val="2C0ABA"/>
                </a:solidFill>
              </a:rPr>
              <a:t>Файлын төрөл</a:t>
            </a:r>
            <a:r>
              <a:rPr lang="en-US" sz="1600" b="1" dirty="0" smtClean="0">
                <a:solidFill>
                  <a:srgbClr val="2C0ABA"/>
                </a:solidFill>
              </a:rPr>
              <a:t> </a:t>
            </a:r>
          </a:p>
          <a:p>
            <a:endParaRPr lang="en-US" sz="1600" b="1"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487362"/>
          </a:xfrm>
        </p:spPr>
        <p:txBody>
          <a:bodyPr>
            <a:normAutofit fontScale="90000"/>
          </a:bodyPr>
          <a:lstStyle/>
          <a:p>
            <a:pPr algn="ctr"/>
            <a:r>
              <a:rPr lang="mn-MN" b="1" dirty="0" smtClean="0">
                <a:solidFill>
                  <a:srgbClr val="2C0ABA"/>
                </a:solidFill>
              </a:rPr>
              <a:t>ХАВТАС</a:t>
            </a:r>
            <a:endParaRPr lang="en-US" b="1" dirty="0">
              <a:solidFill>
                <a:srgbClr val="2C0ABA"/>
              </a:solidFill>
            </a:endParaRPr>
          </a:p>
        </p:txBody>
      </p:sp>
      <p:sp>
        <p:nvSpPr>
          <p:cNvPr id="3" name="Content Placeholder 2"/>
          <p:cNvSpPr>
            <a:spLocks noGrp="1"/>
          </p:cNvSpPr>
          <p:nvPr>
            <p:ph idx="1"/>
          </p:nvPr>
        </p:nvSpPr>
        <p:spPr>
          <a:xfrm>
            <a:off x="304800" y="914400"/>
            <a:ext cx="8458200" cy="2514600"/>
          </a:xfrm>
        </p:spPr>
        <p:txBody>
          <a:bodyPr>
            <a:normAutofit/>
          </a:bodyPr>
          <a:lstStyle/>
          <a:p>
            <a:pPr algn="just">
              <a:buNone/>
            </a:pPr>
            <a:r>
              <a:rPr lang="en-US" dirty="0" smtClean="0"/>
              <a:t>	</a:t>
            </a:r>
            <a:r>
              <a:rPr lang="mn-MN" b="1" i="1" u="sng" dirty="0" smtClean="0"/>
              <a:t>Хавтас:</a:t>
            </a:r>
            <a:r>
              <a:rPr lang="mn-MN" dirty="0" smtClean="0"/>
              <a:t> Файлыг компьютерт эмх цэгцтэй</a:t>
            </a:r>
            <a:r>
              <a:rPr lang="en-US" dirty="0" smtClean="0"/>
              <a:t> </a:t>
            </a:r>
            <a:r>
              <a:rPr lang="mn-MN" dirty="0" smtClean="0"/>
              <a:t>хадгалахад зориулж хавтас гэдэг ойлголт гарч</a:t>
            </a:r>
            <a:r>
              <a:rPr lang="en-US" dirty="0" smtClean="0"/>
              <a:t> </a:t>
            </a:r>
            <a:r>
              <a:rPr lang="mn-MN" dirty="0" smtClean="0"/>
              <a:t>ирсэн. Хавтас</a:t>
            </a:r>
            <a:r>
              <a:rPr lang="en-US" dirty="0" smtClean="0"/>
              <a:t> </a:t>
            </a:r>
            <a:r>
              <a:rPr lang="mn-MN" dirty="0" smtClean="0"/>
              <a:t>нь</a:t>
            </a:r>
            <a:r>
              <a:rPr lang="en-US" dirty="0" smtClean="0"/>
              <a:t> </a:t>
            </a:r>
            <a:r>
              <a:rPr lang="mn-MN" dirty="0" smtClean="0"/>
              <a:t>файлуудыг</a:t>
            </a:r>
            <a:r>
              <a:rPr lang="en-US" dirty="0" smtClean="0"/>
              <a:t> </a:t>
            </a:r>
            <a:r>
              <a:rPr lang="mn-MN" dirty="0" smtClean="0"/>
              <a:t>дотроо</a:t>
            </a:r>
            <a:r>
              <a:rPr lang="en-US" dirty="0" smtClean="0"/>
              <a:t> </a:t>
            </a:r>
            <a:r>
              <a:rPr lang="mn-MN" dirty="0" smtClean="0"/>
              <a:t>агуулах</a:t>
            </a:r>
            <a:r>
              <a:rPr lang="en-US" dirty="0" smtClean="0"/>
              <a:t> </a:t>
            </a:r>
            <a:r>
              <a:rPr lang="mn-MN" dirty="0" smtClean="0"/>
              <a:t>бөгөөд</a:t>
            </a:r>
            <a:r>
              <a:rPr lang="en-US" dirty="0" smtClean="0"/>
              <a:t> </a:t>
            </a:r>
            <a:r>
              <a:rPr lang="mn-MN" dirty="0" smtClean="0"/>
              <a:t>файлын нэгэн адил шинээр үүсгэж, устгаж болох</a:t>
            </a:r>
            <a:r>
              <a:rPr lang="en-US" dirty="0" smtClean="0"/>
              <a:t> </a:t>
            </a:r>
            <a:r>
              <a:rPr lang="mn-MN" dirty="0" smtClean="0"/>
              <a:t>бөгөөд</a:t>
            </a:r>
            <a:r>
              <a:rPr lang="en-US" dirty="0" smtClean="0"/>
              <a:t> </a:t>
            </a:r>
            <a:r>
              <a:rPr lang="mn-MN" dirty="0" smtClean="0"/>
              <a:t>тухайн</a:t>
            </a:r>
            <a:r>
              <a:rPr lang="en-US" dirty="0" smtClean="0"/>
              <a:t> </a:t>
            </a:r>
            <a:r>
              <a:rPr lang="mn-MN" dirty="0" smtClean="0"/>
              <a:t>хавтаст</a:t>
            </a:r>
            <a:r>
              <a:rPr lang="en-US" dirty="0" smtClean="0"/>
              <a:t> </a:t>
            </a:r>
            <a:r>
              <a:rPr lang="mn-MN" dirty="0" smtClean="0"/>
              <a:t>хадгалагдаж</a:t>
            </a:r>
            <a:r>
              <a:rPr lang="en-US" dirty="0" smtClean="0"/>
              <a:t> </a:t>
            </a:r>
            <a:r>
              <a:rPr lang="mn-MN" dirty="0" smtClean="0"/>
              <a:t>байгаа</a:t>
            </a:r>
            <a:r>
              <a:rPr lang="en-US" dirty="0" smtClean="0"/>
              <a:t> </a:t>
            </a:r>
            <a:r>
              <a:rPr lang="mn-MN" dirty="0" smtClean="0"/>
              <a:t>файлын</a:t>
            </a:r>
            <a:r>
              <a:rPr lang="en-US" dirty="0" smtClean="0"/>
              <a:t> </a:t>
            </a:r>
            <a:r>
              <a:rPr lang="mn-MN" dirty="0" smtClean="0"/>
              <a:t>нийт хэмжээ нь хавтасны хэмжээг бий болгоно.</a:t>
            </a:r>
            <a:r>
              <a:rPr lang="en-US" dirty="0" smtClean="0"/>
              <a:t> </a:t>
            </a:r>
            <a:endParaRPr lang="en-US" dirty="0"/>
          </a:p>
        </p:txBody>
      </p:sp>
      <p:pic>
        <p:nvPicPr>
          <p:cNvPr id="5" name="Picture 4"/>
          <p:cNvPicPr>
            <a:picLocks noChangeAspect="1"/>
          </p:cNvPicPr>
          <p:nvPr/>
        </p:nvPicPr>
        <p:blipFill>
          <a:blip r:embed="rId2"/>
          <a:stretch>
            <a:fillRect/>
          </a:stretch>
        </p:blipFill>
        <p:spPr>
          <a:xfrm>
            <a:off x="1981200" y="3606800"/>
            <a:ext cx="4667250" cy="2790825"/>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382000" cy="5559552"/>
          </a:xfrm>
        </p:spPr>
        <p:txBody>
          <a:bodyPr>
            <a:normAutofit/>
          </a:bodyPr>
          <a:lstStyle/>
          <a:p>
            <a:pPr algn="just">
              <a:buNone/>
            </a:pPr>
            <a:r>
              <a:rPr lang="en-US" dirty="0" smtClean="0"/>
              <a:t>	</a:t>
            </a:r>
            <a:r>
              <a:rPr lang="mn-MN" dirty="0" smtClean="0"/>
              <a:t>Компьютерт</a:t>
            </a:r>
            <a:r>
              <a:rPr lang="en-US" dirty="0" smtClean="0"/>
              <a:t> </a:t>
            </a:r>
            <a:r>
              <a:rPr lang="mn-MN" dirty="0" smtClean="0"/>
              <a:t>хадгалагдаж</a:t>
            </a:r>
            <a:r>
              <a:rPr lang="en-US" dirty="0" smtClean="0"/>
              <a:t> </a:t>
            </a:r>
            <a:r>
              <a:rPr lang="mn-MN" dirty="0" smtClean="0"/>
              <a:t>байдаг</a:t>
            </a:r>
            <a:r>
              <a:rPr lang="en-US" dirty="0" smtClean="0"/>
              <a:t> </a:t>
            </a:r>
            <a:r>
              <a:rPr lang="mn-MN" dirty="0" smtClean="0"/>
              <a:t>олон</a:t>
            </a:r>
            <a:r>
              <a:rPr lang="en-US" dirty="0" smtClean="0"/>
              <a:t> </a:t>
            </a:r>
            <a:r>
              <a:rPr lang="mn-MN" dirty="0" smtClean="0"/>
              <a:t>төрлийн</a:t>
            </a:r>
            <a:r>
              <a:rPr lang="en-US" dirty="0" smtClean="0"/>
              <a:t> </a:t>
            </a:r>
            <a:r>
              <a:rPr lang="mn-MN" dirty="0" smtClean="0"/>
              <a:t>файлаас</a:t>
            </a:r>
            <a:r>
              <a:rPr lang="en-US" dirty="0" smtClean="0"/>
              <a:t> </a:t>
            </a:r>
            <a:r>
              <a:rPr lang="mn-MN" dirty="0" smtClean="0"/>
              <a:t>өөрийн</a:t>
            </a:r>
            <a:r>
              <a:rPr lang="en-US" dirty="0" smtClean="0"/>
              <a:t> </a:t>
            </a:r>
            <a:r>
              <a:rPr lang="mn-MN" dirty="0" smtClean="0"/>
              <a:t>боловсруулсан, байнга ашиглах шаардлагатай файлыг ялгаж</a:t>
            </a:r>
            <a:r>
              <a:rPr lang="en-US" dirty="0" smtClean="0"/>
              <a:t> </a:t>
            </a:r>
            <a:r>
              <a:rPr lang="mn-MN" dirty="0" smtClean="0"/>
              <a:t>хадгалах шаардлага байнга гардаг. Үүнийг шийдвэрлэх арга</a:t>
            </a:r>
            <a:r>
              <a:rPr lang="en-US" dirty="0" smtClean="0"/>
              <a:t> </a:t>
            </a:r>
            <a:r>
              <a:rPr lang="mn-MN" dirty="0" smtClean="0"/>
              <a:t>бол хэрэглэгч өөрийн хавтасыг үүсгэх үйлдэл юм. Шинээр</a:t>
            </a:r>
            <a:r>
              <a:rPr lang="en-US" dirty="0" smtClean="0"/>
              <a:t> </a:t>
            </a:r>
            <a:r>
              <a:rPr lang="mn-MN" dirty="0" smtClean="0"/>
              <a:t>хавтас</a:t>
            </a:r>
            <a:r>
              <a:rPr lang="en-US" dirty="0" smtClean="0"/>
              <a:t> </a:t>
            </a:r>
            <a:r>
              <a:rPr lang="mn-MN" dirty="0" smtClean="0"/>
              <a:t>үүсгэхдээ</a:t>
            </a:r>
            <a:r>
              <a:rPr lang="en-US" dirty="0" smtClean="0"/>
              <a:t> </a:t>
            </a:r>
            <a:r>
              <a:rPr lang="mn-MN" dirty="0" smtClean="0"/>
              <a:t>дараах</a:t>
            </a:r>
            <a:r>
              <a:rPr lang="en-US" dirty="0" smtClean="0"/>
              <a:t> </a:t>
            </a:r>
            <a:r>
              <a:rPr lang="mn-MN" dirty="0" smtClean="0"/>
              <a:t>дарааллыгбаримталж</a:t>
            </a:r>
            <a:r>
              <a:rPr lang="en-US" dirty="0" smtClean="0"/>
              <a:t> </a:t>
            </a:r>
            <a:r>
              <a:rPr lang="mn-MN" dirty="0" smtClean="0"/>
              <a:t>сурах</a:t>
            </a:r>
            <a:r>
              <a:rPr lang="en-US" dirty="0" smtClean="0"/>
              <a:t> </a:t>
            </a:r>
            <a:r>
              <a:rPr lang="mn-MN" dirty="0" smtClean="0"/>
              <a:t>нь</a:t>
            </a:r>
            <a:r>
              <a:rPr lang="en-US" dirty="0" smtClean="0"/>
              <a:t> </a:t>
            </a:r>
            <a:r>
              <a:rPr lang="mn-MN" dirty="0" smtClean="0"/>
              <a:t>чухал.</a:t>
            </a:r>
          </a:p>
          <a:p>
            <a:pPr algn="just">
              <a:buNone/>
            </a:pPr>
            <a:r>
              <a:rPr lang="en-US" dirty="0" smtClean="0"/>
              <a:t>	</a:t>
            </a:r>
            <a:r>
              <a:rPr lang="mn-MN" dirty="0" smtClean="0"/>
              <a:t>Үүнд: </a:t>
            </a:r>
            <a:endParaRPr lang="en-US" dirty="0" smtClean="0"/>
          </a:p>
          <a:p>
            <a:pPr lvl="1" algn="just"/>
            <a:r>
              <a:rPr lang="en-US" dirty="0" smtClean="0"/>
              <a:t>Windows Explorer </a:t>
            </a:r>
            <a:r>
              <a:rPr lang="mn-MN" dirty="0" smtClean="0"/>
              <a:t>цонхны</a:t>
            </a:r>
            <a:r>
              <a:rPr lang="en-US" dirty="0" smtClean="0"/>
              <a:t> </a:t>
            </a:r>
            <a:r>
              <a:rPr lang="mn-MN" dirty="0" smtClean="0"/>
              <a:t>зүүн</a:t>
            </a:r>
            <a:r>
              <a:rPr lang="en-US" dirty="0" smtClean="0"/>
              <a:t> </a:t>
            </a:r>
            <a:r>
              <a:rPr lang="mn-MN" dirty="0" smtClean="0"/>
              <a:t>талын</a:t>
            </a:r>
            <a:r>
              <a:rPr lang="en-US" dirty="0" smtClean="0"/>
              <a:t> </a:t>
            </a:r>
            <a:r>
              <a:rPr lang="mn-MN" dirty="0" smtClean="0"/>
              <a:t>самбарт</a:t>
            </a:r>
            <a:r>
              <a:rPr lang="en-US" dirty="0" smtClean="0"/>
              <a:t> </a:t>
            </a:r>
            <a:r>
              <a:rPr lang="mn-MN" dirty="0" smtClean="0"/>
              <a:t>С дискийг сонгох</a:t>
            </a:r>
            <a:r>
              <a:rPr lang="en-US" dirty="0" smtClean="0"/>
              <a:t> </a:t>
            </a:r>
            <a:r>
              <a:rPr lang="mn-MN" dirty="0" smtClean="0"/>
              <a:t>эсвэл бусад хэрэглээний програмаас тусад нь хэрэглэгчийн үүсгэсэн файл хадгалагддаг </a:t>
            </a:r>
            <a:r>
              <a:rPr lang="en-US" dirty="0" smtClean="0"/>
              <a:t>My</a:t>
            </a:r>
            <a:r>
              <a:rPr lang="mn-MN" dirty="0" smtClean="0"/>
              <a:t> </a:t>
            </a:r>
            <a:r>
              <a:rPr lang="en-US" dirty="0" smtClean="0"/>
              <a:t>Document</a:t>
            </a:r>
            <a:r>
              <a:rPr lang="mn-MN" dirty="0" smtClean="0"/>
              <a:t> гэх мэт хавтасыг сонгох.</a:t>
            </a:r>
          </a:p>
          <a:p>
            <a:pPr lvl="1" algn="just"/>
            <a:r>
              <a:rPr lang="en-US" dirty="0" smtClean="0"/>
              <a:t>Windows Explorer </a:t>
            </a:r>
            <a:r>
              <a:rPr lang="mn-MN" dirty="0" smtClean="0"/>
              <a:t> цонхны хулганы баруун товчлуурыг дарж гарч ирэх шуурхай цэснээс </a:t>
            </a:r>
            <a:r>
              <a:rPr lang="en-US" dirty="0" smtClean="0"/>
              <a:t>New-&gt;Folder </a:t>
            </a:r>
            <a:r>
              <a:rPr lang="mn-MN" dirty="0" smtClean="0"/>
              <a:t>командыг сонгож хавтасны</a:t>
            </a:r>
            <a:r>
              <a:rPr lang="en-US" dirty="0" smtClean="0"/>
              <a:t> </a:t>
            </a:r>
            <a:r>
              <a:rPr lang="mn-MN" dirty="0" smtClean="0"/>
              <a:t>нэрийг</a:t>
            </a:r>
            <a:r>
              <a:rPr lang="en-US" dirty="0" smtClean="0"/>
              <a:t> </a:t>
            </a:r>
            <a:r>
              <a:rPr lang="mn-MN" dirty="0" smtClean="0"/>
              <a:t>өгнө.</a:t>
            </a:r>
            <a:endParaRPr lang="en-US" dirty="0"/>
          </a:p>
        </p:txBody>
      </p:sp>
      <p:sp>
        <p:nvSpPr>
          <p:cNvPr id="5" name="Title 4"/>
          <p:cNvSpPr>
            <a:spLocks noGrp="1"/>
          </p:cNvSpPr>
          <p:nvPr>
            <p:ph type="title"/>
          </p:nvPr>
        </p:nvSpPr>
        <p:spPr>
          <a:xfrm>
            <a:off x="457200" y="274638"/>
            <a:ext cx="7467600" cy="639762"/>
          </a:xfrm>
        </p:spPr>
        <p:txBody>
          <a:bodyPr>
            <a:normAutofit/>
          </a:bodyPr>
          <a:lstStyle/>
          <a:p>
            <a:pPr algn="ctr"/>
            <a:r>
              <a:rPr lang="en-US" b="1" i="1" dirty="0" smtClean="0"/>
              <a:t>	</a:t>
            </a:r>
            <a:r>
              <a:rPr lang="mn-MN" b="1" i="1" u="sng" dirty="0" smtClean="0"/>
              <a:t>Шинээр хавтас  үүсгэх</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609600"/>
            <a:ext cx="8305800" cy="1219200"/>
          </a:xfrm>
        </p:spPr>
        <p:txBody>
          <a:bodyPr/>
          <a:lstStyle/>
          <a:p>
            <a:pPr algn="just"/>
            <a:r>
              <a:rPr lang="en-US" dirty="0" smtClean="0"/>
              <a:t>New Folder </a:t>
            </a:r>
            <a:r>
              <a:rPr lang="mn-MN" dirty="0" smtClean="0"/>
              <a:t>нэр бүхий хавтасны </a:t>
            </a:r>
            <a:r>
              <a:rPr lang="en-US" dirty="0" smtClean="0"/>
              <a:t>icon-</a:t>
            </a:r>
            <a:r>
              <a:rPr lang="mn-MN" dirty="0" smtClean="0"/>
              <a:t>д шинээр үүсгэх хавтасны нэрийг өгч </a:t>
            </a:r>
            <a:r>
              <a:rPr lang="en-US" dirty="0" smtClean="0"/>
              <a:t>Enter </a:t>
            </a:r>
            <a:r>
              <a:rPr lang="mn-MN" dirty="0" smtClean="0"/>
              <a:t>товчлуур дарах эсвэл хулганы заагчийг дэлгэцний дурын хэсэгт дарна .</a:t>
            </a:r>
            <a:endParaRPr lang="en-US" dirty="0"/>
          </a:p>
        </p:txBody>
      </p:sp>
      <p:sp>
        <p:nvSpPr>
          <p:cNvPr id="8" name="Content Placeholder 2"/>
          <p:cNvSpPr txBox="1">
            <a:spLocks/>
          </p:cNvSpPr>
          <p:nvPr/>
        </p:nvSpPr>
        <p:spPr bwMode="auto">
          <a:xfrm>
            <a:off x="304800" y="2438400"/>
            <a:ext cx="8305800" cy="76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73050" lvl="0" indent="-273050" algn="ctr" eaLnBrk="0" hangingPunct="0">
              <a:spcBef>
                <a:spcPts val="600"/>
              </a:spcBef>
              <a:buClr>
                <a:schemeClr val="accent1"/>
              </a:buClr>
              <a:buSzPct val="70000"/>
            </a:pPr>
            <a:r>
              <a:rPr lang="ru-RU" sz="2400" b="1" i="1" u="sng" dirty="0" smtClean="0"/>
              <a:t>Хавтас ,  файл,  дискний   талаархи   мэдээллийг  </a:t>
            </a:r>
            <a:br>
              <a:rPr lang="ru-RU" sz="2400" b="1" i="1" u="sng" dirty="0" smtClean="0"/>
            </a:br>
            <a:r>
              <a:rPr lang="ru-RU" sz="2400" b="1" i="1" u="sng" dirty="0" smtClean="0"/>
              <a:t>харуулах</a:t>
            </a:r>
            <a:endParaRPr kumimoji="0" lang="en-US" sz="2400" b="1" i="1" u="sng" strike="noStrike" kern="1200" cap="none" spc="0" normalizeH="0" baseline="0" noProof="0" dirty="0">
              <a:ln>
                <a:noFill/>
              </a:ln>
              <a:solidFill>
                <a:schemeClr val="tx1"/>
              </a:solidFill>
              <a:effectLst/>
              <a:uLnTx/>
              <a:uFillTx/>
              <a:latin typeface="Times New Roman" pitchFamily="18" charset="0"/>
              <a:ea typeface="+mn-ea"/>
              <a:cs typeface="+mn-cs"/>
            </a:endParaRPr>
          </a:p>
        </p:txBody>
      </p:sp>
      <p:sp>
        <p:nvSpPr>
          <p:cNvPr id="9" name="Content Placeholder 2"/>
          <p:cNvSpPr txBox="1">
            <a:spLocks/>
          </p:cNvSpPr>
          <p:nvPr/>
        </p:nvSpPr>
        <p:spPr bwMode="auto">
          <a:xfrm>
            <a:off x="304800" y="3505200"/>
            <a:ext cx="8382000" cy="259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p>
            <a:pPr marL="273050" marR="0" lvl="0" indent="-273050" algn="just" defTabSz="914400" rtl="0" eaLnBrk="0" fontAlgn="base" latinLnBrk="0" hangingPunct="0">
              <a:lnSpc>
                <a:spcPct val="100000"/>
              </a:lnSpc>
              <a:spcBef>
                <a:spcPts val="600"/>
              </a:spcBef>
              <a:spcAft>
                <a:spcPct val="0"/>
              </a:spcAft>
              <a:buClr>
                <a:schemeClr val="accent1"/>
              </a:buClr>
              <a:buSzPct val="70000"/>
              <a:tabLst/>
              <a:defRPr/>
            </a:pP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Хавтас болон файлын талаархи мэдээллийг харахын тулд дараах үйлдлийг гүйцэтгэнэ.</a:t>
            </a:r>
            <a:endPar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endParaRPr>
          </a:p>
          <a:p>
            <a:pPr marL="730250" lvl="1" indent="-273050" algn="just" eaLnBrk="0" hangingPunct="0">
              <a:spcBef>
                <a:spcPts val="600"/>
              </a:spcBef>
              <a:buClr>
                <a:schemeClr val="accent1"/>
              </a:buClr>
              <a:buSzPct val="70000"/>
              <a:buFont typeface="Wingdings" pitchFamily="2" charset="2"/>
              <a:buChar char=""/>
            </a:pPr>
            <a:r>
              <a:rPr kumimoji="0" lang="mn-MN" sz="2200" b="0" i="0" u="none" strike="noStrike" kern="1200" cap="none" spc="0" normalizeH="0" baseline="0" noProof="0" dirty="0" smtClean="0">
                <a:ln>
                  <a:noFill/>
                </a:ln>
                <a:solidFill>
                  <a:schemeClr val="tx1"/>
                </a:solidFill>
                <a:effectLst/>
                <a:uLnTx/>
                <a:uFillTx/>
                <a:latin typeface="Times New Roman" pitchFamily="18" charset="0"/>
                <a:ea typeface="+mn-ea"/>
                <a:cs typeface="+mn-cs"/>
              </a:rPr>
              <a:t>Мэдээллийг харахыг хүссэн объектийг (диск, хавтас, файл) сонгож</a:t>
            </a:r>
            <a:r>
              <a:rPr kumimoji="0" lang="mn-MN" sz="2200" b="0" i="0" u="none" strike="noStrike" kern="1200" cap="none" spc="0" normalizeH="0" noProof="0" dirty="0" smtClean="0">
                <a:ln>
                  <a:noFill/>
                </a:ln>
                <a:solidFill>
                  <a:schemeClr val="tx1"/>
                </a:solidFill>
                <a:effectLst/>
                <a:uLnTx/>
                <a:uFillTx/>
                <a:latin typeface="Times New Roman" pitchFamily="18" charset="0"/>
                <a:ea typeface="+mn-ea"/>
                <a:cs typeface="+mn-cs"/>
              </a:rPr>
              <a:t> </a:t>
            </a:r>
            <a:r>
              <a:rPr kumimoji="0" lang="mn-MN" sz="2200" b="0" i="0" u="none" strike="noStrike" kern="1200" cap="none" spc="0" normalizeH="0" baseline="0" noProof="0" dirty="0" smtClean="0">
                <a:ln>
                  <a:noFill/>
                </a:ln>
                <a:solidFill>
                  <a:schemeClr val="tx1"/>
                </a:solidFill>
                <a:effectLst/>
                <a:uLnTx/>
                <a:uFillTx/>
                <a:latin typeface="Times New Roman" pitchFamily="18" charset="0"/>
                <a:ea typeface="+mn-ea"/>
                <a:cs typeface="+mn-cs"/>
              </a:rPr>
              <a:t>хулганы баруун товчийг дарж нээгдэх дэд цэснээс </a:t>
            </a:r>
            <a:r>
              <a:rPr kumimoji="0" lang="en-US" sz="2200" b="0" i="0" u="none" strike="noStrike" kern="1200" cap="none" spc="0" normalizeH="0" baseline="0" noProof="0" dirty="0" smtClean="0">
                <a:ln>
                  <a:noFill/>
                </a:ln>
                <a:solidFill>
                  <a:schemeClr val="tx1"/>
                </a:solidFill>
                <a:effectLst/>
                <a:uLnTx/>
                <a:uFillTx/>
                <a:latin typeface="Times New Roman" pitchFamily="18" charset="0"/>
                <a:ea typeface="+mn-ea"/>
                <a:cs typeface="+mn-cs"/>
              </a:rPr>
              <a:t>Properties</a:t>
            </a:r>
            <a:r>
              <a:rPr kumimoji="0" lang="mn-MN" sz="2200" b="0" i="0" u="none" strike="noStrike" kern="1200" cap="none" spc="0" normalizeH="0" baseline="0" noProof="0" dirty="0" smtClean="0">
                <a:ln>
                  <a:noFill/>
                </a:ln>
                <a:solidFill>
                  <a:schemeClr val="tx1"/>
                </a:solidFill>
                <a:effectLst/>
                <a:uLnTx/>
                <a:uFillTx/>
                <a:latin typeface="Times New Roman" pitchFamily="18" charset="0"/>
                <a:ea typeface="+mn-ea"/>
                <a:cs typeface="+mn-cs"/>
              </a:rPr>
              <a:t> командыг сонгоно .</a:t>
            </a:r>
            <a:endParaRPr kumimoji="0" lang="en-US" sz="2200" b="0" i="0" u="none" strike="noStrike" kern="1200" cap="none" spc="0" normalizeH="0" baseline="0" noProof="0" dirty="0">
              <a:ln>
                <a:noFill/>
              </a:ln>
              <a:solidFill>
                <a:schemeClr val="tx1"/>
              </a:solidFill>
              <a:effectLst/>
              <a:uLnTx/>
              <a:uFillTx/>
              <a:latin typeface="Times New Roman" pitchFamily="18" charset="0"/>
              <a:ea typeface="+mn-ea"/>
              <a:cs typeface="+mn-cs"/>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610600" cy="1600200"/>
          </a:xfrm>
        </p:spPr>
        <p:txBody>
          <a:bodyPr/>
          <a:lstStyle/>
          <a:p>
            <a:pPr algn="ctr">
              <a:buNone/>
            </a:pPr>
            <a:r>
              <a:rPr lang="mn-MN" b="1" i="1" dirty="0" smtClean="0"/>
              <a:t>	</a:t>
            </a:r>
            <a:r>
              <a:rPr lang="mn-MN" b="1" i="1" u="sng" dirty="0" smtClean="0"/>
              <a:t>Хавтасны талаарх мэдээллийг харах:</a:t>
            </a:r>
          </a:p>
          <a:p>
            <a:pPr algn="just">
              <a:buNone/>
            </a:pPr>
            <a:r>
              <a:rPr lang="mn-MN" dirty="0" smtClean="0"/>
              <a:t>	</a:t>
            </a:r>
            <a:r>
              <a:rPr lang="en-US" dirty="0" smtClean="0"/>
              <a:t>Properties </a:t>
            </a:r>
            <a:r>
              <a:rPr lang="mn-MN" dirty="0" smtClean="0"/>
              <a:t>командыг дарахад сонгосон хавтасны нэртэй харилцах цонх үүснэ.</a:t>
            </a:r>
            <a:endParaRPr lang="en-US" dirty="0"/>
          </a:p>
        </p:txBody>
      </p:sp>
      <p:sp>
        <p:nvSpPr>
          <p:cNvPr id="6" name="Content Placeholder 9"/>
          <p:cNvSpPr txBox="1">
            <a:spLocks/>
          </p:cNvSpPr>
          <p:nvPr/>
        </p:nvSpPr>
        <p:spPr>
          <a:xfrm>
            <a:off x="3810000" y="2438400"/>
            <a:ext cx="4953000" cy="4114800"/>
          </a:xfrm>
          <a:prstGeom prst="rect">
            <a:avLst/>
          </a:prstGeom>
        </p:spPr>
        <p:txBody>
          <a:bodyPr>
            <a:normAutofit lnSpcReduction="10000"/>
          </a:bodyPr>
          <a:lstStyle/>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Type – </a:t>
            </a: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төрөл. Хавтасанд төрөл байхгүй учраас файл хадгалж байгаагаар дүрсэлдэг.</a:t>
            </a: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Location – </a:t>
            </a: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хавтасны хадгалагдаж</a:t>
            </a:r>
            <a:r>
              <a:rPr kumimoji="0" lang="mn-MN" sz="2000" b="0" i="0" u="none" strike="noStrike" kern="1200" cap="none" spc="0" normalizeH="0" noProof="0" dirty="0" smtClean="0">
                <a:ln>
                  <a:noFill/>
                </a:ln>
                <a:solidFill>
                  <a:schemeClr val="tx1"/>
                </a:solidFill>
                <a:effectLst/>
                <a:uLnTx/>
                <a:uFillTx/>
                <a:latin typeface="Times New Roman" pitchFamily="18" charset="0"/>
                <a:ea typeface="+mn-ea"/>
                <a:cs typeface="+mn-cs"/>
              </a:rPr>
              <a:t> </a:t>
            </a: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байгаа байрлалыг заана.</a:t>
            </a: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Size – </a:t>
            </a: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хавтасны хэмжээ</a:t>
            </a: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Size on disk– </a:t>
            </a: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хавтасны дискэн дээр</a:t>
            </a:r>
            <a:r>
              <a:rPr lang="mn-MN" sz="2000" dirty="0" smtClean="0">
                <a:latin typeface="Times New Roman" pitchFamily="18" charset="0"/>
              </a:rPr>
              <a:t> </a:t>
            </a: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хадгалагдаж байгаа хэмжээ.</a:t>
            </a: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Contains – </a:t>
            </a: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хавтасанд хадгалагдаж</a:t>
            </a:r>
            <a:r>
              <a:rPr kumimoji="0" lang="mn-MN" sz="2000" b="0" i="0" u="none" strike="noStrike" kern="1200" cap="none" spc="0" normalizeH="0" noProof="0" dirty="0" smtClean="0">
                <a:ln>
                  <a:noFill/>
                </a:ln>
                <a:solidFill>
                  <a:schemeClr val="tx1"/>
                </a:solidFill>
                <a:effectLst/>
                <a:uLnTx/>
                <a:uFillTx/>
                <a:latin typeface="Times New Roman" pitchFamily="18" charset="0"/>
                <a:ea typeface="+mn-ea"/>
                <a:cs typeface="+mn-cs"/>
              </a:rPr>
              <a:t> </a:t>
            </a: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байгаа файлын тоо</a:t>
            </a: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Created – </a:t>
            </a: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хавтасыг үүсгэсэн он сар өдөр</a:t>
            </a: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Attributes– </a:t>
            </a:r>
            <a:r>
              <a:rPr kumimoji="0" lang="mn-MN" sz="2000" b="0" i="0" u="none" strike="noStrike" kern="1200" cap="none" spc="0" normalizeH="0" baseline="0" noProof="0" dirty="0" smtClean="0">
                <a:ln>
                  <a:noFill/>
                </a:ln>
                <a:solidFill>
                  <a:schemeClr val="tx1"/>
                </a:solidFill>
                <a:effectLst/>
                <a:uLnTx/>
                <a:uFillTx/>
                <a:latin typeface="Times New Roman" pitchFamily="18" charset="0"/>
                <a:ea typeface="+mn-ea"/>
                <a:cs typeface="+mn-cs"/>
              </a:rPr>
              <a:t>хавтасны шинж чанар</a:t>
            </a:r>
            <a:endParaRPr kumimoji="0" lang="en-US" sz="2000" b="0" i="0" u="none" strike="noStrike" kern="1200" cap="none" spc="0" normalizeH="0" baseline="0" noProof="0" dirty="0">
              <a:ln>
                <a:noFill/>
              </a:ln>
              <a:solidFill>
                <a:schemeClr val="tx1"/>
              </a:solidFill>
              <a:effectLst/>
              <a:uLnTx/>
              <a:uFillTx/>
              <a:latin typeface="Times New Roman" pitchFamily="18" charset="0"/>
              <a:ea typeface="+mn-ea"/>
              <a:cs typeface="+mn-cs"/>
            </a:endParaRPr>
          </a:p>
        </p:txBody>
      </p:sp>
      <p:pic>
        <p:nvPicPr>
          <p:cNvPr id="10242" name="Picture 2"/>
          <p:cNvPicPr>
            <a:picLocks noChangeAspect="1" noChangeArrowheads="1"/>
          </p:cNvPicPr>
          <p:nvPr/>
        </p:nvPicPr>
        <p:blipFill>
          <a:blip r:embed="rId2"/>
          <a:srcRect/>
          <a:stretch>
            <a:fillRect/>
          </a:stretch>
        </p:blipFill>
        <p:spPr bwMode="auto">
          <a:xfrm>
            <a:off x="228600" y="2209800"/>
            <a:ext cx="3581399" cy="43910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7467600" cy="503238"/>
          </a:xfrm>
        </p:spPr>
        <p:txBody>
          <a:bodyPr>
            <a:normAutofit fontScale="90000"/>
          </a:bodyPr>
          <a:lstStyle/>
          <a:p>
            <a:pPr algn="ctr"/>
            <a:r>
              <a:rPr lang="en-US" b="1" i="1" u="sng" dirty="0" smtClean="0">
                <a:solidFill>
                  <a:schemeClr val="tx1"/>
                </a:solidFill>
              </a:rPr>
              <a:t>Attribute  </a:t>
            </a:r>
            <a:r>
              <a:rPr lang="mn-MN" b="1" i="1" u="sng" dirty="0" smtClean="0">
                <a:solidFill>
                  <a:schemeClr val="tx1"/>
                </a:solidFill>
              </a:rPr>
              <a:t>гэж  юу вэ ?</a:t>
            </a:r>
            <a:endParaRPr lang="en-US" b="1" i="1" u="sng" dirty="0">
              <a:solidFill>
                <a:schemeClr val="tx1"/>
              </a:solidFill>
            </a:endParaRPr>
          </a:p>
        </p:txBody>
      </p:sp>
      <p:sp>
        <p:nvSpPr>
          <p:cNvPr id="3" name="Content Placeholder 2"/>
          <p:cNvSpPr>
            <a:spLocks noGrp="1"/>
          </p:cNvSpPr>
          <p:nvPr>
            <p:ph idx="1"/>
          </p:nvPr>
        </p:nvSpPr>
        <p:spPr>
          <a:xfrm>
            <a:off x="228600" y="1371600"/>
            <a:ext cx="8534400" cy="5102352"/>
          </a:xfrm>
        </p:spPr>
        <p:txBody>
          <a:bodyPr>
            <a:normAutofit/>
          </a:bodyPr>
          <a:lstStyle/>
          <a:p>
            <a:pPr algn="just">
              <a:buNone/>
            </a:pPr>
            <a:r>
              <a:rPr lang="mn-MN" dirty="0" smtClean="0"/>
              <a:t>	Файл болон хавтасыг 2 төрлийн шинж чанар</a:t>
            </a:r>
            <a:r>
              <a:rPr lang="en-US" dirty="0" smtClean="0"/>
              <a:t> </a:t>
            </a:r>
            <a:r>
              <a:rPr lang="mn-MN" dirty="0" smtClean="0"/>
              <a:t>буюу </a:t>
            </a:r>
            <a:r>
              <a:rPr lang="en-US" dirty="0" smtClean="0"/>
              <a:t>attribute-</a:t>
            </a:r>
            <a:r>
              <a:rPr lang="mn-MN" dirty="0" smtClean="0"/>
              <a:t>тай байхаар тохируулахыг хэрэглэгчид зөвшөөрсөн байдаг. </a:t>
            </a:r>
            <a:endParaRPr lang="en-US" dirty="0" smtClean="0"/>
          </a:p>
          <a:p>
            <a:pPr algn="just">
              <a:buNone/>
            </a:pPr>
            <a:r>
              <a:rPr lang="en-US" dirty="0" smtClean="0"/>
              <a:t>	</a:t>
            </a:r>
            <a:r>
              <a:rPr lang="mn-MN" dirty="0" smtClean="0"/>
              <a:t>Үүнд:</a:t>
            </a:r>
            <a:endParaRPr lang="en-US" dirty="0" smtClean="0"/>
          </a:p>
          <a:p>
            <a:pPr lvl="1" algn="just"/>
            <a:r>
              <a:rPr lang="en-US" dirty="0" smtClean="0"/>
              <a:t>Read only – </a:t>
            </a:r>
            <a:r>
              <a:rPr lang="mn-MN" dirty="0" smtClean="0"/>
              <a:t>файл, хавтасыг зөвхөн унших эрхтэйгээр хандах шинж чанар. Энэ нь хэрэглэгч өөрийн файлд засвар хийх эрхийг хязгаарлаж байна гэсэн үг.</a:t>
            </a:r>
          </a:p>
          <a:p>
            <a:pPr lvl="1" algn="just"/>
            <a:r>
              <a:rPr lang="mn-MN" dirty="0" smtClean="0"/>
              <a:t></a:t>
            </a:r>
            <a:r>
              <a:rPr lang="en-US" dirty="0" smtClean="0"/>
              <a:t>Hidden – </a:t>
            </a:r>
            <a:r>
              <a:rPr lang="mn-MN" dirty="0" smtClean="0"/>
              <a:t>файл, хавтасыг нууцлах эрхийг зөвшөөрөх</a:t>
            </a:r>
          </a:p>
          <a:p>
            <a:pPr lvl="1" algn="just">
              <a:buNone/>
            </a:pP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382000" cy="6245352"/>
          </a:xfrm>
        </p:spPr>
        <p:txBody>
          <a:bodyPr/>
          <a:lstStyle/>
          <a:p>
            <a:pPr algn="ctr">
              <a:buNone/>
            </a:pPr>
            <a:r>
              <a:rPr lang="mn-MN" b="1" i="1" dirty="0" smtClean="0"/>
              <a:t>	</a:t>
            </a:r>
            <a:r>
              <a:rPr lang="mn-MN" b="1" i="1" u="sng" dirty="0" smtClean="0"/>
              <a:t>Дискний талаарх мэдээллийг харах:</a:t>
            </a:r>
          </a:p>
          <a:p>
            <a:pPr algn="just">
              <a:buNone/>
            </a:pPr>
            <a:r>
              <a:rPr lang="mn-MN" dirty="0" smtClean="0"/>
              <a:t>	Дискний мэдээллийг харахдаа мэдээллийг харах гэж буй дискээ сонгоод хулганы баруун товчийг дараад гарч ирэх шуурхай цэснээс </a:t>
            </a:r>
            <a:r>
              <a:rPr lang="en-US" dirty="0" smtClean="0"/>
              <a:t>Properties </a:t>
            </a:r>
            <a:r>
              <a:rPr lang="mn-MN" dirty="0" smtClean="0"/>
              <a:t>командыг сонгоход харилцах цонх гарч ирнэ. Харилцах цонхонд дараах командууд байрлана.</a:t>
            </a:r>
            <a:endParaRPr lang="en-US" dirty="0"/>
          </a:p>
        </p:txBody>
      </p:sp>
      <p:sp>
        <p:nvSpPr>
          <p:cNvPr id="6" name="Content Placeholder 5"/>
          <p:cNvSpPr txBox="1">
            <a:spLocks/>
          </p:cNvSpPr>
          <p:nvPr/>
        </p:nvSpPr>
        <p:spPr>
          <a:xfrm>
            <a:off x="4114800" y="2590800"/>
            <a:ext cx="4191000" cy="3657600"/>
          </a:xfrm>
          <a:prstGeom prst="rect">
            <a:avLst/>
          </a:prstGeom>
        </p:spPr>
        <p:txBody>
          <a:bodyPr>
            <a:normAutofit/>
          </a:bodyPr>
          <a:lstStyle/>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Used space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ашиглагдаж </a:t>
            </a:r>
            <a:r>
              <a:rPr kumimoji="0" lang="mn-MN" sz="2400" b="0" i="0" u="none" strike="noStrike" kern="1200" cap="none" spc="0" normalizeH="0" noProof="0" dirty="0" smtClean="0">
                <a:ln>
                  <a:noFill/>
                </a:ln>
                <a:solidFill>
                  <a:schemeClr val="tx1"/>
                </a:solidFill>
                <a:effectLst/>
                <a:uLnTx/>
                <a:uFillTx/>
                <a:latin typeface="Times New Roman" pitchFamily="18" charset="0"/>
                <a:ea typeface="+mn-ea"/>
                <a:cs typeface="+mn-cs"/>
              </a:rPr>
              <a:t>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буй  зай</a:t>
            </a: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Free space –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сул байгаа  зай</a:t>
            </a: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Capacity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дискний  нийт багтаамж</a:t>
            </a:r>
          </a:p>
          <a:p>
            <a:pPr marL="273050" marR="0" lvl="0" indent="-273050" algn="just" defTabSz="914400" rtl="0" eaLnBrk="0" fontAlgn="base" latinLnBrk="0" hangingPunct="0">
              <a:lnSpc>
                <a:spcPct val="100000"/>
              </a:lnSpc>
              <a:spcBef>
                <a:spcPts val="600"/>
              </a:spcBef>
              <a:spcAft>
                <a:spcPct val="0"/>
              </a:spcAft>
              <a:buClr>
                <a:schemeClr val="accent1"/>
              </a:buClr>
              <a:buSzPct val="70000"/>
              <a:buFont typeface="Wingdings" pitchFamily="2" charset="2"/>
              <a:buChar char=""/>
              <a:tabLst/>
              <a:defRPr/>
            </a:pP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Дискэнд нэр өгөх боломжтой .</a:t>
            </a:r>
            <a:endParaRPr kumimoji="0" lang="en-US" sz="2400" b="0" i="0" u="none" strike="noStrike" kern="1200" cap="none" spc="0" normalizeH="0" baseline="0" noProof="0" dirty="0">
              <a:ln>
                <a:noFill/>
              </a:ln>
              <a:solidFill>
                <a:schemeClr val="tx1"/>
              </a:solidFill>
              <a:effectLst/>
              <a:uLnTx/>
              <a:uFillTx/>
              <a:latin typeface="Times New Roman" pitchFamily="18" charset="0"/>
              <a:ea typeface="+mn-ea"/>
              <a:cs typeface="+mn-cs"/>
            </a:endParaRPr>
          </a:p>
        </p:txBody>
      </p:sp>
      <p:pic>
        <p:nvPicPr>
          <p:cNvPr id="2" name="Picture 1"/>
          <p:cNvPicPr>
            <a:picLocks noChangeAspect="1"/>
          </p:cNvPicPr>
          <p:nvPr/>
        </p:nvPicPr>
        <p:blipFill>
          <a:blip r:embed="rId2"/>
          <a:stretch>
            <a:fillRect/>
          </a:stretch>
        </p:blipFill>
        <p:spPr>
          <a:xfrm>
            <a:off x="990600" y="3048000"/>
            <a:ext cx="2743200" cy="3684351"/>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57200"/>
            <a:ext cx="8458200" cy="5864352"/>
          </a:xfrm>
        </p:spPr>
        <p:txBody>
          <a:bodyPr>
            <a:normAutofit fontScale="77500" lnSpcReduction="20000"/>
          </a:bodyPr>
          <a:lstStyle/>
          <a:p>
            <a:pPr>
              <a:buNone/>
            </a:pPr>
            <a:r>
              <a:rPr lang="mn-MN" dirty="0" smtClean="0"/>
              <a:t>	</a:t>
            </a:r>
            <a:r>
              <a:rPr lang="mn-MN" sz="3400" b="1" i="1" u="sng" dirty="0" smtClean="0"/>
              <a:t>Файл,  хавтас   хуулах ,  зөөх</a:t>
            </a:r>
          </a:p>
          <a:p>
            <a:pPr algn="just">
              <a:buNone/>
            </a:pPr>
            <a:r>
              <a:rPr lang="mn-MN" dirty="0" smtClean="0"/>
              <a:t>	</a:t>
            </a:r>
            <a:r>
              <a:rPr lang="mn-MN" sz="3400" dirty="0" smtClean="0"/>
              <a:t>Хэрэглэгчийн зүгээс хамгийн нийтлэг хийдэг үйлдэл бол компьютерт хадгалагдаж байгаа мэдээллийг хуулах, зөөх үйлдэл байдаг. Учир нь ямар нэгэн мэдээллийг зөөврийн санах ойд хадгалах, нэг компьютерээс нөгөө компьютер рүү мэдээлэл зөөх нь мэдээллийг олон хэрэглэгч хэрэглэх шаардлагатай шууд холбоотой байдаг билээ. Хуулах, зөөх үйлдлийг дараах аргаар гүйцэтгэнэ.</a:t>
            </a:r>
          </a:p>
          <a:p>
            <a:pPr marL="881063" lvl="1" indent="-514350" algn="just">
              <a:buSzPct val="100000"/>
              <a:buAutoNum type="arabicPeriod"/>
            </a:pPr>
            <a:r>
              <a:rPr lang="mn-MN" sz="3100" dirty="0" smtClean="0"/>
              <a:t>Сонгож тэмдэглэсэн хавтас, файлын нэрэн дээр хулганы заагчийг байрлуулж баруун товчоо дарах үед нээгдэх дэд цэсэнд </a:t>
            </a:r>
            <a:r>
              <a:rPr lang="en-US" sz="3100" dirty="0" smtClean="0"/>
              <a:t>COPY</a:t>
            </a:r>
            <a:r>
              <a:rPr lang="mn-MN" sz="3100" dirty="0" smtClean="0"/>
              <a:t> эсвэл </a:t>
            </a:r>
            <a:r>
              <a:rPr lang="en-US" sz="3100" dirty="0" smtClean="0"/>
              <a:t>CUT </a:t>
            </a:r>
            <a:r>
              <a:rPr lang="mn-MN" sz="3100" dirty="0" smtClean="0"/>
              <a:t>командыг сонгож хулганы зүүн товчийг дарна. Хулганы баруун товч дараад </a:t>
            </a:r>
            <a:r>
              <a:rPr lang="en-US" sz="3100" dirty="0" smtClean="0"/>
              <a:t>PASTE</a:t>
            </a:r>
            <a:r>
              <a:rPr lang="mn-MN" sz="3100" dirty="0" smtClean="0"/>
              <a:t> команд.</a:t>
            </a:r>
          </a:p>
          <a:p>
            <a:pPr marL="881063" lvl="1" indent="-514350" algn="just">
              <a:buSzPct val="100000"/>
              <a:buAutoNum type="arabicPeriod"/>
            </a:pPr>
            <a:r>
              <a:rPr lang="mn-MN" sz="3100" dirty="0" smtClean="0"/>
              <a:t>Компьютерийн гар дээрээс </a:t>
            </a:r>
            <a:r>
              <a:rPr lang="en-US" sz="3100" dirty="0" smtClean="0"/>
              <a:t>Ctrl </a:t>
            </a:r>
            <a:r>
              <a:rPr lang="mn-MN" sz="3100" dirty="0" smtClean="0"/>
              <a:t>товчлуурыг </a:t>
            </a:r>
            <a:r>
              <a:rPr lang="en-US" sz="3100" dirty="0" smtClean="0"/>
              <a:t>C </a:t>
            </a:r>
            <a:r>
              <a:rPr lang="mn-MN" sz="3100" dirty="0" smtClean="0"/>
              <a:t>үсэгтэй хамт дарна. Компьютерийн гар дээрээс </a:t>
            </a:r>
            <a:r>
              <a:rPr lang="en-US" sz="3100" dirty="0" smtClean="0"/>
              <a:t>Ctrl </a:t>
            </a:r>
            <a:r>
              <a:rPr lang="mn-MN" sz="3100" dirty="0" smtClean="0"/>
              <a:t>товчлуурыг </a:t>
            </a:r>
            <a:r>
              <a:rPr lang="en-US" sz="3100" dirty="0" smtClean="0"/>
              <a:t>V </a:t>
            </a:r>
            <a:r>
              <a:rPr lang="mn-MN" sz="3100" dirty="0" smtClean="0"/>
              <a:t>үсэгтэй</a:t>
            </a:r>
            <a:r>
              <a:rPr lang="en-US" sz="3100" dirty="0" smtClean="0"/>
              <a:t> </a:t>
            </a:r>
            <a:r>
              <a:rPr lang="mn-MN" sz="3100" dirty="0" smtClean="0"/>
              <a:t>хамт</a:t>
            </a:r>
            <a:r>
              <a:rPr lang="en-US" sz="3100" dirty="0" smtClean="0"/>
              <a:t> </a:t>
            </a:r>
            <a:r>
              <a:rPr lang="mn-MN" sz="3100" dirty="0" smtClean="0"/>
              <a:t>дарна.</a:t>
            </a:r>
          </a:p>
          <a:p>
            <a:pPr algn="just">
              <a:buNone/>
            </a:pPr>
            <a:endParaRPr lang="en-US" sz="34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09600"/>
            <a:ext cx="8458200" cy="5864352"/>
          </a:xfrm>
        </p:spPr>
        <p:txBody>
          <a:bodyPr>
            <a:normAutofit/>
          </a:bodyPr>
          <a:lstStyle/>
          <a:p>
            <a:pPr algn="just">
              <a:buNone/>
            </a:pPr>
            <a:r>
              <a:rPr lang="en-US" dirty="0" smtClean="0"/>
              <a:t>	</a:t>
            </a:r>
            <a:r>
              <a:rPr lang="mn-MN" b="1" i="1" u="sng" dirty="0" smtClean="0"/>
              <a:t>Файл,  хавтасны   нэрийг   өөрчлөх</a:t>
            </a:r>
            <a:endParaRPr lang="en-US" b="1" i="1" u="sng" dirty="0" smtClean="0"/>
          </a:p>
          <a:p>
            <a:pPr algn="just">
              <a:buNone/>
            </a:pPr>
            <a:r>
              <a:rPr lang="en-US" dirty="0" smtClean="0"/>
              <a:t>	</a:t>
            </a:r>
            <a:r>
              <a:rPr lang="mn-MN" dirty="0" smtClean="0"/>
              <a:t>Ижил нэртэй файл, хавтасыг нэг ижил байрлалд</a:t>
            </a:r>
            <a:r>
              <a:rPr lang="en-US" dirty="0" smtClean="0"/>
              <a:t> </a:t>
            </a:r>
            <a:r>
              <a:rPr lang="mn-MN" dirty="0" smtClean="0"/>
              <a:t>хадгалах</a:t>
            </a:r>
            <a:r>
              <a:rPr lang="en-US" dirty="0" smtClean="0"/>
              <a:t> </a:t>
            </a:r>
            <a:r>
              <a:rPr lang="mn-MN" dirty="0" smtClean="0"/>
              <a:t>боломжгүй. Өөрөөр хэлбэл нэг хавтасанд 2</a:t>
            </a:r>
            <a:r>
              <a:rPr lang="en-US" dirty="0" smtClean="0"/>
              <a:t> </a:t>
            </a:r>
            <a:r>
              <a:rPr lang="mn-MN" dirty="0" smtClean="0"/>
              <a:t>ижил нэртэй файл байрлах ёсгүй. Файлын нэрийг</a:t>
            </a:r>
            <a:r>
              <a:rPr lang="en-US" dirty="0" smtClean="0"/>
              <a:t> </a:t>
            </a:r>
            <a:r>
              <a:rPr lang="mn-MN" dirty="0" smtClean="0"/>
              <a:t>өөрчлөх хэд хэдэн шаардлага гарч болох юм. Иймд бид</a:t>
            </a:r>
            <a:r>
              <a:rPr lang="en-US" dirty="0" smtClean="0"/>
              <a:t> </a:t>
            </a:r>
            <a:r>
              <a:rPr lang="mn-MN" dirty="0" smtClean="0"/>
              <a:t>файл, хавтасны</a:t>
            </a:r>
            <a:r>
              <a:rPr lang="en-US" dirty="0" smtClean="0"/>
              <a:t> </a:t>
            </a:r>
            <a:r>
              <a:rPr lang="mn-MN" dirty="0" smtClean="0"/>
              <a:t>нэрийг</a:t>
            </a:r>
            <a:r>
              <a:rPr lang="en-US" dirty="0" smtClean="0"/>
              <a:t> </a:t>
            </a:r>
            <a:r>
              <a:rPr lang="mn-MN" dirty="0" smtClean="0"/>
              <a:t>солих</a:t>
            </a:r>
            <a:r>
              <a:rPr lang="en-US" dirty="0" smtClean="0"/>
              <a:t> </a:t>
            </a:r>
            <a:r>
              <a:rPr lang="mn-MN" dirty="0" smtClean="0"/>
              <a:t>хэрэг</a:t>
            </a:r>
            <a:r>
              <a:rPr lang="en-US" dirty="0" smtClean="0"/>
              <a:t> </a:t>
            </a:r>
            <a:r>
              <a:rPr lang="mn-MN" dirty="0" smtClean="0"/>
              <a:t>гарна. Үүний</a:t>
            </a:r>
            <a:r>
              <a:rPr lang="en-US" dirty="0" smtClean="0"/>
              <a:t> </a:t>
            </a:r>
            <a:r>
              <a:rPr lang="mn-MN" dirty="0" smtClean="0"/>
              <a:t>тулд:</a:t>
            </a:r>
          </a:p>
          <a:p>
            <a:pPr lvl="1" algn="just"/>
            <a:r>
              <a:rPr lang="mn-MN" dirty="0" smtClean="0"/>
              <a:t></a:t>
            </a:r>
            <a:r>
              <a:rPr lang="en-US" dirty="0" smtClean="0"/>
              <a:t>C</a:t>
            </a:r>
            <a:r>
              <a:rPr lang="mn-MN" dirty="0" smtClean="0"/>
              <a:t>онгосон файл хавтасны нэр дээр хулганы</a:t>
            </a:r>
            <a:r>
              <a:rPr lang="en-US" dirty="0" smtClean="0"/>
              <a:t> </a:t>
            </a:r>
            <a:r>
              <a:rPr lang="mn-MN" dirty="0" smtClean="0"/>
              <a:t>баруун</a:t>
            </a:r>
            <a:r>
              <a:rPr lang="en-US" dirty="0" smtClean="0"/>
              <a:t> </a:t>
            </a:r>
            <a:r>
              <a:rPr lang="mn-MN" dirty="0" smtClean="0"/>
              <a:t>товчийг</a:t>
            </a:r>
            <a:r>
              <a:rPr lang="en-US" dirty="0" smtClean="0"/>
              <a:t> </a:t>
            </a:r>
            <a:r>
              <a:rPr lang="mn-MN" dirty="0" smtClean="0"/>
              <a:t>дарж</a:t>
            </a:r>
            <a:r>
              <a:rPr lang="en-US" dirty="0" smtClean="0"/>
              <a:t> </a:t>
            </a:r>
            <a:r>
              <a:rPr lang="mn-MN" dirty="0" smtClean="0"/>
              <a:t>нээгдэх</a:t>
            </a:r>
            <a:r>
              <a:rPr lang="en-US" dirty="0" smtClean="0"/>
              <a:t> </a:t>
            </a:r>
            <a:r>
              <a:rPr lang="mn-MN" dirty="0" smtClean="0"/>
              <a:t>дэд</a:t>
            </a:r>
            <a:r>
              <a:rPr lang="en-US" dirty="0" smtClean="0"/>
              <a:t> </a:t>
            </a:r>
            <a:r>
              <a:rPr lang="mn-MN" dirty="0" smtClean="0"/>
              <a:t>цэснээс</a:t>
            </a:r>
            <a:r>
              <a:rPr lang="en-US" dirty="0" smtClean="0"/>
              <a:t> Rename </a:t>
            </a:r>
            <a:r>
              <a:rPr lang="mn-MN" dirty="0" smtClean="0"/>
              <a:t>командыг</a:t>
            </a:r>
            <a:r>
              <a:rPr lang="en-US" dirty="0" smtClean="0"/>
              <a:t> </a:t>
            </a:r>
            <a:r>
              <a:rPr lang="mn-MN" dirty="0" smtClean="0"/>
              <a:t>сонгож нэр өгнө.</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838200"/>
            <a:ext cx="8382000" cy="4800600"/>
          </a:xfrm>
        </p:spPr>
        <p:txBody>
          <a:bodyPr>
            <a:normAutofit/>
          </a:bodyPr>
          <a:lstStyle/>
          <a:p>
            <a:pPr algn="just">
              <a:buNone/>
            </a:pPr>
            <a:r>
              <a:rPr lang="en-US" dirty="0" smtClean="0"/>
              <a:t>	</a:t>
            </a:r>
            <a:r>
              <a:rPr lang="mn-MN" b="1" i="1" u="sng" dirty="0" smtClean="0"/>
              <a:t>Файл,  хавтас   устгах</a:t>
            </a:r>
            <a:endParaRPr lang="en-US" b="1" i="1" u="sng" dirty="0" smtClean="0"/>
          </a:p>
          <a:p>
            <a:pPr algn="just">
              <a:buNone/>
            </a:pPr>
            <a:r>
              <a:rPr lang="en-US" dirty="0" smtClean="0"/>
              <a:t>	</a:t>
            </a:r>
            <a:r>
              <a:rPr lang="mn-MN" dirty="0" smtClean="0"/>
              <a:t>Компьютерт хадгалагдаж байгаа мэдээллүүдээс</a:t>
            </a:r>
            <a:r>
              <a:rPr lang="en-US" dirty="0" smtClean="0"/>
              <a:t> </a:t>
            </a:r>
            <a:r>
              <a:rPr lang="mn-MN" dirty="0" smtClean="0"/>
              <a:t>ашиглах</a:t>
            </a:r>
            <a:r>
              <a:rPr lang="en-US" dirty="0" smtClean="0"/>
              <a:t> </a:t>
            </a:r>
            <a:r>
              <a:rPr lang="mn-MN" dirty="0" smtClean="0"/>
              <a:t>шаардлагагүй</a:t>
            </a:r>
            <a:r>
              <a:rPr lang="en-US" dirty="0" smtClean="0"/>
              <a:t> </a:t>
            </a:r>
            <a:r>
              <a:rPr lang="mn-MN" dirty="0" smtClean="0"/>
              <a:t>файл, хавтасыг устгахдаа</a:t>
            </a:r>
            <a:r>
              <a:rPr lang="en-US" dirty="0" smtClean="0"/>
              <a:t> </a:t>
            </a:r>
            <a:r>
              <a:rPr lang="mn-MN" dirty="0" smtClean="0"/>
              <a:t>мөн</a:t>
            </a:r>
            <a:r>
              <a:rPr lang="en-US" dirty="0" smtClean="0"/>
              <a:t> </a:t>
            </a:r>
            <a:r>
              <a:rPr lang="mn-MN" dirty="0" smtClean="0"/>
              <a:t>л </a:t>
            </a:r>
            <a:r>
              <a:rPr lang="en-US" dirty="0" smtClean="0"/>
              <a:t>Windows Explorer </a:t>
            </a:r>
            <a:r>
              <a:rPr lang="mn-MN" dirty="0" smtClean="0"/>
              <a:t>цонхноос үйлдлийг гүйцэтгэнэ.</a:t>
            </a:r>
          </a:p>
          <a:p>
            <a:pPr lvl="1" algn="just">
              <a:buSzPct val="96000"/>
              <a:buFont typeface="Arial" pitchFamily="34" charset="0"/>
              <a:buChar char="•"/>
            </a:pPr>
            <a:r>
              <a:rPr lang="en-US" dirty="0" smtClean="0"/>
              <a:t>Delete </a:t>
            </a:r>
            <a:r>
              <a:rPr lang="mn-MN" dirty="0" smtClean="0"/>
              <a:t>командаар дурын файл хавтасыг</a:t>
            </a:r>
            <a:r>
              <a:rPr lang="en-US" dirty="0" smtClean="0"/>
              <a:t> </a:t>
            </a:r>
            <a:r>
              <a:rPr lang="mn-MN" dirty="0" smtClean="0"/>
              <a:t>хялбархан устгаж болно. Энэ командаар устгагдсан</a:t>
            </a:r>
            <a:r>
              <a:rPr lang="en-US" dirty="0" smtClean="0"/>
              <a:t> </a:t>
            </a:r>
            <a:r>
              <a:rPr lang="mn-MN" dirty="0" smtClean="0"/>
              <a:t>файлууд хогийн сав гэж нэрлэгдэх </a:t>
            </a:r>
            <a:r>
              <a:rPr lang="en-US" dirty="0" smtClean="0"/>
              <a:t>Recycle Bin –</a:t>
            </a:r>
            <a:r>
              <a:rPr lang="mn-MN" dirty="0" smtClean="0"/>
              <a:t>д</a:t>
            </a:r>
            <a:r>
              <a:rPr lang="en-US" dirty="0" smtClean="0"/>
              <a:t> </a:t>
            </a:r>
            <a:r>
              <a:rPr lang="mn-MN" dirty="0" smtClean="0"/>
              <a:t>байрлана. Энд хадгалагдсан файл, хавтасыг сэргээх</a:t>
            </a:r>
            <a:r>
              <a:rPr lang="en-US" dirty="0" smtClean="0"/>
              <a:t> </a:t>
            </a:r>
            <a:r>
              <a:rPr lang="mn-MN" dirty="0" smtClean="0"/>
              <a:t>боломжтой.</a:t>
            </a:r>
            <a:endParaRPr lang="en-US" dirty="0" smtClean="0"/>
          </a:p>
          <a:p>
            <a:pPr lvl="1" algn="just">
              <a:buSzPct val="96000"/>
              <a:buFont typeface="Arial" pitchFamily="34" charset="0"/>
              <a:buChar char="•"/>
            </a:pPr>
            <a:r>
              <a:rPr lang="en-US" dirty="0" smtClean="0"/>
              <a:t>SHIFT+DELETE – </a:t>
            </a:r>
            <a:r>
              <a:rPr lang="mn-MN" dirty="0" smtClean="0"/>
              <a:t>товчны хослолоор устгагдаж</a:t>
            </a:r>
            <a:r>
              <a:rPr lang="en-US" dirty="0" smtClean="0"/>
              <a:t> </a:t>
            </a:r>
            <a:r>
              <a:rPr lang="mn-MN" dirty="0" smtClean="0"/>
              <a:t>буй файл болон хавтас нь хогийн сав руу оролгүй</a:t>
            </a:r>
            <a:r>
              <a:rPr lang="en-US" dirty="0" smtClean="0"/>
              <a:t> </a:t>
            </a:r>
            <a:r>
              <a:rPr lang="mn-MN" dirty="0" smtClean="0"/>
              <a:t>тухайн</a:t>
            </a:r>
            <a:r>
              <a:rPr lang="en-US" dirty="0" smtClean="0"/>
              <a:t> </a:t>
            </a:r>
            <a:r>
              <a:rPr lang="mn-MN" dirty="0" smtClean="0"/>
              <a:t>компьютерээс</a:t>
            </a:r>
            <a:r>
              <a:rPr lang="en-US" dirty="0" smtClean="0"/>
              <a:t> </a:t>
            </a:r>
            <a:r>
              <a:rPr lang="mn-MN" dirty="0" smtClean="0"/>
              <a:t>бүрмөсөн</a:t>
            </a:r>
            <a:r>
              <a:rPr lang="en-US" dirty="0" smtClean="0"/>
              <a:t> </a:t>
            </a:r>
            <a:r>
              <a:rPr lang="mn-MN" dirty="0" smtClean="0"/>
              <a:t>устана .</a:t>
            </a:r>
            <a:endParaRPr 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15962"/>
            <a:ext cx="7467600" cy="579438"/>
          </a:xfrm>
        </p:spPr>
        <p:txBody>
          <a:bodyPr>
            <a:normAutofit/>
          </a:bodyPr>
          <a:lstStyle/>
          <a:p>
            <a:r>
              <a:rPr lang="en-US" sz="2800" b="1" i="1" u="sng" dirty="0" smtClean="0">
                <a:solidFill>
                  <a:schemeClr val="tx1"/>
                </a:solidFill>
              </a:rPr>
              <a:t>Recycle Bin </a:t>
            </a:r>
            <a:r>
              <a:rPr lang="mn-MN" sz="2800" b="1" i="1" u="sng" dirty="0" smtClean="0">
                <a:solidFill>
                  <a:schemeClr val="tx1"/>
                </a:solidFill>
              </a:rPr>
              <a:t>цонх</a:t>
            </a:r>
            <a:endParaRPr lang="en-US" sz="2800" b="1" i="1" u="sng" dirty="0">
              <a:solidFill>
                <a:schemeClr val="tx1"/>
              </a:solidFill>
            </a:endParaRPr>
          </a:p>
        </p:txBody>
      </p:sp>
      <p:sp>
        <p:nvSpPr>
          <p:cNvPr id="6" name="Content Placeholder 2"/>
          <p:cNvSpPr txBox="1">
            <a:spLocks/>
          </p:cNvSpPr>
          <p:nvPr/>
        </p:nvSpPr>
        <p:spPr bwMode="auto">
          <a:xfrm>
            <a:off x="228600" y="4876800"/>
            <a:ext cx="8534400" cy="1295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73050" marR="0" lvl="0" indent="-273050" algn="just" defTabSz="914400" rtl="0" eaLnBrk="0" fontAlgn="base" latinLnBrk="0" hangingPunct="0">
              <a:lnSpc>
                <a:spcPct val="100000"/>
              </a:lnSpc>
              <a:spcBef>
                <a:spcPts val="600"/>
              </a:spcBef>
              <a:spcAft>
                <a:spcPct val="0"/>
              </a:spcAft>
              <a:buClr>
                <a:schemeClr val="accent1"/>
              </a:buClr>
              <a:buSzPct val="70000"/>
              <a:tabLst/>
              <a:defRPr/>
            </a:pP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Empty the Recycle Bin –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хогийн саванд байрлах</a:t>
            </a: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файлуудыг</a:t>
            </a: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устгах командаар нэгэнт устгах</a:t>
            </a: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шаардлагатай файлуудыг санах ойгоос бүр мөсөн</a:t>
            </a: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зайлуулах</a:t>
            </a: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үйлдэл</a:t>
            </a: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a:t>
            </a: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хийгдэнэ</a:t>
            </a:r>
            <a:r>
              <a:rPr lang="en-US" sz="2400" dirty="0" smtClean="0">
                <a:latin typeface="Times New Roman" pitchFamily="18" charset="0"/>
              </a:rPr>
              <a:t>.</a:t>
            </a:r>
            <a:endParaRPr kumimoji="0" lang="en-US" sz="2400" b="0" i="0" u="none" strike="noStrike" kern="1200" cap="none" spc="0" normalizeH="0" baseline="0" noProof="0" dirty="0">
              <a:ln>
                <a:noFill/>
              </a:ln>
              <a:solidFill>
                <a:schemeClr val="tx1"/>
              </a:solidFill>
              <a:effectLst/>
              <a:uLnTx/>
              <a:uFillTx/>
              <a:latin typeface="Times New Roman" pitchFamily="18" charset="0"/>
              <a:ea typeface="+mn-ea"/>
              <a:cs typeface="+mn-cs"/>
            </a:endParaRPr>
          </a:p>
        </p:txBody>
      </p:sp>
      <p:pic>
        <p:nvPicPr>
          <p:cNvPr id="1026" name="Picture 2"/>
          <p:cNvPicPr>
            <a:picLocks noChangeAspect="1" noChangeArrowheads="1"/>
          </p:cNvPicPr>
          <p:nvPr/>
        </p:nvPicPr>
        <p:blipFill>
          <a:blip r:embed="rId2"/>
          <a:srcRect/>
          <a:stretch>
            <a:fillRect/>
          </a:stretch>
        </p:blipFill>
        <p:spPr bwMode="auto">
          <a:xfrm>
            <a:off x="1371600" y="1295400"/>
            <a:ext cx="6276975" cy="35337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838200"/>
            <a:ext cx="8534400" cy="5257800"/>
          </a:xfrm>
        </p:spPr>
        <p:txBody>
          <a:bodyPr>
            <a:normAutofit/>
          </a:bodyPr>
          <a:lstStyle/>
          <a:p>
            <a:pPr algn="just">
              <a:buNone/>
            </a:pPr>
            <a:r>
              <a:rPr lang="en-US" dirty="0" smtClean="0"/>
              <a:t>	</a:t>
            </a:r>
            <a:r>
              <a:rPr lang="mn-MN" b="1" i="1" u="sng" dirty="0" smtClean="0"/>
              <a:t>Устгасан   файл,  хавтасыг   сэргээх</a:t>
            </a:r>
            <a:endParaRPr lang="en-US" b="1" i="1" u="sng" dirty="0" smtClean="0"/>
          </a:p>
          <a:p>
            <a:pPr algn="just">
              <a:buNone/>
            </a:pPr>
            <a:r>
              <a:rPr lang="en-US" dirty="0" smtClean="0"/>
              <a:t>	</a:t>
            </a:r>
            <a:r>
              <a:rPr lang="mn-MN" dirty="0" smtClean="0"/>
              <a:t>Устгах команд өгч </a:t>
            </a:r>
            <a:r>
              <a:rPr lang="en-US" dirty="0" smtClean="0"/>
              <a:t>Recycle Bin – </a:t>
            </a:r>
            <a:r>
              <a:rPr lang="mn-MN" dirty="0" smtClean="0"/>
              <a:t>д хадгалагдаж</a:t>
            </a:r>
            <a:r>
              <a:rPr lang="en-US" dirty="0" smtClean="0"/>
              <a:t> </a:t>
            </a:r>
            <a:r>
              <a:rPr lang="mn-MN" dirty="0" smtClean="0"/>
              <a:t>байгаа</a:t>
            </a:r>
            <a:r>
              <a:rPr lang="en-US" dirty="0" smtClean="0"/>
              <a:t> </a:t>
            </a:r>
            <a:r>
              <a:rPr lang="mn-MN" dirty="0" smtClean="0"/>
              <a:t>файлуудыг</a:t>
            </a:r>
            <a:r>
              <a:rPr lang="en-US" dirty="0" smtClean="0"/>
              <a:t> </a:t>
            </a:r>
            <a:r>
              <a:rPr lang="mn-MN" dirty="0" smtClean="0"/>
              <a:t>буцааж</a:t>
            </a:r>
            <a:r>
              <a:rPr lang="en-US" dirty="0" smtClean="0"/>
              <a:t> </a:t>
            </a:r>
            <a:r>
              <a:rPr lang="mn-MN" dirty="0" smtClean="0"/>
              <a:t>сэргээхэд</a:t>
            </a:r>
            <a:r>
              <a:rPr lang="en-US" dirty="0" smtClean="0"/>
              <a:t> </a:t>
            </a:r>
            <a:r>
              <a:rPr lang="mn-MN" dirty="0" smtClean="0"/>
              <a:t>устгах</a:t>
            </a:r>
            <a:r>
              <a:rPr lang="en-US" dirty="0" smtClean="0"/>
              <a:t> </a:t>
            </a:r>
            <a:r>
              <a:rPr lang="mn-MN" dirty="0" smtClean="0"/>
              <a:t>үед</a:t>
            </a:r>
            <a:r>
              <a:rPr lang="en-US" dirty="0" smtClean="0"/>
              <a:t> </a:t>
            </a:r>
            <a:r>
              <a:rPr lang="mn-MN" dirty="0" smtClean="0"/>
              <a:t>ямар</a:t>
            </a:r>
            <a:r>
              <a:rPr lang="en-US" dirty="0" smtClean="0"/>
              <a:t> </a:t>
            </a:r>
            <a:r>
              <a:rPr lang="mn-MN" dirty="0" smtClean="0"/>
              <a:t>байрлалд хадгалагдаж байсан тэр байрлалдаа эргэж</a:t>
            </a:r>
            <a:r>
              <a:rPr lang="en-US" dirty="0" smtClean="0"/>
              <a:t> </a:t>
            </a:r>
            <a:r>
              <a:rPr lang="mn-MN" dirty="0" smtClean="0"/>
              <a:t>сэргэдэг.</a:t>
            </a:r>
            <a:endParaRPr lang="en-US" dirty="0" smtClean="0"/>
          </a:p>
          <a:p>
            <a:pPr algn="just">
              <a:buNone/>
            </a:pPr>
            <a:endParaRPr lang="en-US" dirty="0" smtClean="0"/>
          </a:p>
          <a:p>
            <a:pPr lvl="1" algn="just"/>
            <a:r>
              <a:rPr lang="en-US" sz="2200" dirty="0" smtClean="0"/>
              <a:t>Recycle Bin </a:t>
            </a:r>
            <a:r>
              <a:rPr lang="mn-MN" sz="2200" dirty="0" smtClean="0"/>
              <a:t>програмыг нээнэ .</a:t>
            </a:r>
          </a:p>
          <a:p>
            <a:pPr lvl="1" algn="just"/>
            <a:r>
              <a:rPr lang="mn-MN" sz="2200" dirty="0" smtClean="0"/>
              <a:t>Сэргээхийгхүссэнфайлыгсонгоно.</a:t>
            </a:r>
          </a:p>
          <a:p>
            <a:pPr lvl="1" algn="just"/>
            <a:endParaRPr lang="mn-MN" sz="2200" dirty="0" smtClean="0"/>
          </a:p>
          <a:p>
            <a:pPr lvl="1" algn="just"/>
            <a:endParaRPr lang="en-US" sz="2200" dirty="0" smtClean="0"/>
          </a:p>
          <a:p>
            <a:pPr lvl="1" algn="just"/>
            <a:r>
              <a:rPr lang="en-US" sz="2200" dirty="0" smtClean="0"/>
              <a:t>Restore this items</a:t>
            </a:r>
            <a:r>
              <a:rPr lang="mn-MN" sz="2200" dirty="0" smtClean="0"/>
              <a:t>командыгсонгоно . Ингэхэд уг файл хогийн савнаас өмнө хадгалагдаж байсан байрлалдаа зөөгдөнө.</a:t>
            </a:r>
            <a:endParaRPr lang="en-US" sz="2200" dirty="0"/>
          </a:p>
        </p:txBody>
      </p:sp>
      <p:pic>
        <p:nvPicPr>
          <p:cNvPr id="21506" name="Picture 2"/>
          <p:cNvPicPr>
            <a:picLocks noChangeAspect="1" noChangeArrowheads="1"/>
          </p:cNvPicPr>
          <p:nvPr/>
        </p:nvPicPr>
        <p:blipFill>
          <a:blip r:embed="rId2"/>
          <a:srcRect/>
          <a:stretch>
            <a:fillRect/>
          </a:stretch>
        </p:blipFill>
        <p:spPr bwMode="auto">
          <a:xfrm>
            <a:off x="1524000" y="3810000"/>
            <a:ext cx="4038600" cy="6096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04800" y="381000"/>
            <a:ext cx="4038600" cy="5943600"/>
          </a:xfrm>
        </p:spPr>
        <p:txBody>
          <a:bodyPr>
            <a:normAutofit fontScale="92500"/>
          </a:bodyPr>
          <a:lstStyle/>
          <a:p>
            <a:pPr algn="just">
              <a:buNone/>
            </a:pPr>
            <a:r>
              <a:rPr lang="mn-MN" b="1" i="1" u="sng" dirty="0" smtClean="0"/>
              <a:t>Файл,  хавтас   нууцлах</a:t>
            </a:r>
            <a:endParaRPr lang="en-US" b="1" i="1" u="sng" dirty="0" smtClean="0"/>
          </a:p>
          <a:p>
            <a:pPr algn="just"/>
            <a:r>
              <a:rPr lang="mn-MN" dirty="0" smtClean="0"/>
              <a:t>Нууцлах файл,</a:t>
            </a:r>
            <a:r>
              <a:rPr lang="en-US" dirty="0" smtClean="0"/>
              <a:t> </a:t>
            </a:r>
            <a:r>
              <a:rPr lang="mn-MN" dirty="0" smtClean="0"/>
              <a:t>хавтасны нэрийг</a:t>
            </a:r>
            <a:r>
              <a:rPr lang="en-US" dirty="0" smtClean="0"/>
              <a:t> </a:t>
            </a:r>
            <a:r>
              <a:rPr lang="mn-MN" dirty="0" smtClean="0"/>
              <a:t>сонгоно.</a:t>
            </a:r>
          </a:p>
          <a:p>
            <a:pPr algn="just"/>
            <a:r>
              <a:rPr lang="mn-MN" dirty="0" smtClean="0"/>
              <a:t>Хулганы баруун товчийг дарж гарч ирэх шуурхай цэснээс </a:t>
            </a:r>
            <a:r>
              <a:rPr lang="en-US" dirty="0" smtClean="0"/>
              <a:t>Properties </a:t>
            </a:r>
            <a:r>
              <a:rPr lang="mn-MN" dirty="0" smtClean="0"/>
              <a:t>командыг сонгоно.</a:t>
            </a:r>
          </a:p>
          <a:p>
            <a:pPr algn="just"/>
            <a:r>
              <a:rPr lang="mn-MN" dirty="0" smtClean="0"/>
              <a:t></a:t>
            </a:r>
            <a:r>
              <a:rPr lang="en-US" dirty="0" smtClean="0"/>
              <a:t>Attribute – </a:t>
            </a:r>
            <a:r>
              <a:rPr lang="mn-MN" dirty="0" smtClean="0"/>
              <a:t>ийн </a:t>
            </a:r>
            <a:r>
              <a:rPr lang="en-US" dirty="0" smtClean="0"/>
              <a:t> </a:t>
            </a:r>
            <a:r>
              <a:rPr lang="mn-MN" dirty="0" smtClean="0">
                <a:sym typeface="Wingdings"/>
              </a:rPr>
              <a:t></a:t>
            </a:r>
            <a:r>
              <a:rPr lang="en-US" dirty="0" smtClean="0">
                <a:sym typeface="Wingdings"/>
              </a:rPr>
              <a:t> </a:t>
            </a:r>
            <a:r>
              <a:rPr lang="en-US" dirty="0" smtClean="0"/>
              <a:t>Hidden </a:t>
            </a:r>
            <a:r>
              <a:rPr lang="mn-MN" dirty="0" smtClean="0"/>
              <a:t>сонголтыг</a:t>
            </a:r>
            <a:r>
              <a:rPr lang="en-US" dirty="0" smtClean="0"/>
              <a:t> </a:t>
            </a:r>
            <a:r>
              <a:rPr lang="mn-MN" dirty="0" smtClean="0"/>
              <a:t>идэвхижүүлнэ.</a:t>
            </a:r>
          </a:p>
          <a:p>
            <a:pPr marL="0" indent="0" algn="just">
              <a:buNone/>
            </a:pPr>
            <a:endParaRPr lang="mn-MN" dirty="0"/>
          </a:p>
          <a:p>
            <a:pPr marL="0" indent="0" algn="just">
              <a:buNone/>
            </a:pPr>
            <a:r>
              <a:rPr lang="mn-MN" dirty="0" smtClean="0"/>
              <a:t>Үүний дараа файл болон хавтас нууцлагдсан төлөв байдалд орох бөгөөд тухайн файл, хавтасны зураг буюу </a:t>
            </a:r>
            <a:r>
              <a:rPr lang="en-US" dirty="0" smtClean="0"/>
              <a:t>ICON </a:t>
            </a:r>
            <a:r>
              <a:rPr lang="mn-MN" dirty="0" smtClean="0"/>
              <a:t>нь ямар төлөв байдалд байгааг ялгаж таних боломжийг олгоно.</a:t>
            </a:r>
            <a:endParaRPr lang="en-US" dirty="0" smtClean="0"/>
          </a:p>
          <a:p>
            <a:pPr marL="0" indent="0" algn="just">
              <a:buNone/>
            </a:pPr>
            <a:endParaRPr lang="en-US" dirty="0"/>
          </a:p>
        </p:txBody>
      </p:sp>
      <p:pic>
        <p:nvPicPr>
          <p:cNvPr id="1027" name="Picture 3"/>
          <p:cNvPicPr>
            <a:picLocks noChangeAspect="1" noChangeArrowheads="1"/>
          </p:cNvPicPr>
          <p:nvPr/>
        </p:nvPicPr>
        <p:blipFill>
          <a:blip r:embed="rId2"/>
          <a:srcRect/>
          <a:stretch>
            <a:fillRect/>
          </a:stretch>
        </p:blipFill>
        <p:spPr bwMode="auto">
          <a:xfrm>
            <a:off x="4572000" y="914400"/>
            <a:ext cx="4056944" cy="5257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mn-MN" b="1" i="1" u="sng" dirty="0">
                <a:solidFill>
                  <a:schemeClr val="tx1"/>
                </a:solidFill>
              </a:rPr>
              <a:t>Файл,  хавтас   нууцлах</a:t>
            </a:r>
            <a:r>
              <a:rPr lang="en-US" b="1" i="1" u="sng" dirty="0">
                <a:solidFill>
                  <a:schemeClr val="tx1"/>
                </a:solidFill>
              </a:rPr>
              <a:t/>
            </a:r>
            <a:br>
              <a:rPr lang="en-US" b="1" i="1" u="sng" dirty="0">
                <a:solidFill>
                  <a:schemeClr val="tx1"/>
                </a:solidFill>
              </a:rPr>
            </a:br>
            <a:endParaRPr lang="en-US" dirty="0">
              <a:solidFill>
                <a:schemeClr val="tx1"/>
              </a:solidFill>
            </a:endParaRPr>
          </a:p>
        </p:txBody>
      </p:sp>
      <p:pic>
        <p:nvPicPr>
          <p:cNvPr id="6" name="Picture 5"/>
          <p:cNvPicPr>
            <a:picLocks noChangeAspect="1"/>
          </p:cNvPicPr>
          <p:nvPr/>
        </p:nvPicPr>
        <p:blipFill>
          <a:blip r:embed="rId2"/>
          <a:stretch>
            <a:fillRect/>
          </a:stretch>
        </p:blipFill>
        <p:spPr>
          <a:xfrm>
            <a:off x="2303462" y="3962400"/>
            <a:ext cx="1038225" cy="1276350"/>
          </a:xfrm>
          <a:prstGeom prst="rect">
            <a:avLst/>
          </a:prstGeom>
        </p:spPr>
      </p:pic>
      <p:pic>
        <p:nvPicPr>
          <p:cNvPr id="7" name="Picture 6"/>
          <p:cNvPicPr>
            <a:picLocks noChangeAspect="1"/>
          </p:cNvPicPr>
          <p:nvPr/>
        </p:nvPicPr>
        <p:blipFill>
          <a:blip r:embed="rId3"/>
          <a:stretch>
            <a:fillRect/>
          </a:stretch>
        </p:blipFill>
        <p:spPr>
          <a:xfrm>
            <a:off x="2322512" y="1842293"/>
            <a:ext cx="1019175" cy="1266825"/>
          </a:xfrm>
          <a:prstGeom prst="rect">
            <a:avLst/>
          </a:prstGeom>
        </p:spPr>
      </p:pic>
      <p:sp>
        <p:nvSpPr>
          <p:cNvPr id="8" name="Line Callout 2 7"/>
          <p:cNvSpPr/>
          <p:nvPr/>
        </p:nvSpPr>
        <p:spPr>
          <a:xfrm>
            <a:off x="5029200" y="3581400"/>
            <a:ext cx="2590800" cy="1371600"/>
          </a:xfrm>
          <a:prstGeom prst="borderCallout2">
            <a:avLst>
              <a:gd name="adj1" fmla="val 18750"/>
              <a:gd name="adj2" fmla="val -8333"/>
              <a:gd name="adj3" fmla="val 18750"/>
              <a:gd name="adj4" fmla="val -16667"/>
              <a:gd name="adj5" fmla="val 72685"/>
              <a:gd name="adj6" fmla="val -65294"/>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tx1"/>
                </a:solidFill>
                <a:latin typeface="Times New Roman" panose="02020603050405020304" pitchFamily="18" charset="0"/>
                <a:cs typeface="Times New Roman" panose="02020603050405020304" pitchFamily="18" charset="0"/>
              </a:rPr>
              <a:t>Нууцалсан файл</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9" name="Line Callout 2 8"/>
          <p:cNvSpPr/>
          <p:nvPr/>
        </p:nvSpPr>
        <p:spPr>
          <a:xfrm>
            <a:off x="5029200" y="1737518"/>
            <a:ext cx="2590800" cy="1371600"/>
          </a:xfrm>
          <a:prstGeom prst="borderCallout2">
            <a:avLst>
              <a:gd name="adj1" fmla="val 18750"/>
              <a:gd name="adj2" fmla="val -8333"/>
              <a:gd name="adj3" fmla="val 18750"/>
              <a:gd name="adj4" fmla="val -16667"/>
              <a:gd name="adj5" fmla="val 52315"/>
              <a:gd name="adj6" fmla="val -64804"/>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tx1"/>
                </a:solidFill>
                <a:latin typeface="Times New Roman" panose="02020603050405020304" pitchFamily="18" charset="0"/>
                <a:cs typeface="Times New Roman" panose="02020603050405020304" pitchFamily="18" charset="0"/>
              </a:rPr>
              <a:t>Нууцлаагүй файл</a:t>
            </a:r>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678936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4114800" y="1219200"/>
            <a:ext cx="4572000" cy="5257800"/>
          </a:xfrm>
        </p:spPr>
        <p:txBody>
          <a:bodyPr>
            <a:normAutofit fontScale="85000" lnSpcReduction="20000"/>
          </a:bodyPr>
          <a:lstStyle/>
          <a:p>
            <a:pPr marL="457200" indent="-457200" algn="just">
              <a:buSzPct val="90000"/>
              <a:buFont typeface="+mj-lt"/>
              <a:buAutoNum type="arabicPeriod"/>
            </a:pPr>
            <a:r>
              <a:rPr lang="en-US" dirty="0" smtClean="0"/>
              <a:t>Windows Explorer </a:t>
            </a:r>
            <a:r>
              <a:rPr lang="mn-MN" dirty="0" smtClean="0"/>
              <a:t>цонх</a:t>
            </a:r>
            <a:r>
              <a:rPr lang="en-US" dirty="0" smtClean="0"/>
              <a:t>-&gt;File </a:t>
            </a:r>
            <a:r>
              <a:rPr lang="mn-MN" dirty="0" smtClean="0"/>
              <a:t>цэс</a:t>
            </a:r>
            <a:r>
              <a:rPr lang="en-US" dirty="0" smtClean="0"/>
              <a:t>-&gt;Change Folder and Search Options </a:t>
            </a:r>
            <a:r>
              <a:rPr lang="mn-MN" dirty="0" smtClean="0"/>
              <a:t> командыг</a:t>
            </a:r>
            <a:r>
              <a:rPr lang="en-US" dirty="0" smtClean="0"/>
              <a:t> </a:t>
            </a:r>
            <a:r>
              <a:rPr lang="mn-MN" dirty="0" smtClean="0"/>
              <a:t>сонгоно.</a:t>
            </a:r>
            <a:r>
              <a:rPr lang="en-US" dirty="0" smtClean="0"/>
              <a:t> </a:t>
            </a:r>
          </a:p>
          <a:p>
            <a:pPr marL="457200" indent="-457200" algn="just">
              <a:buSzPct val="90000"/>
              <a:buFont typeface="+mj-lt"/>
              <a:buAutoNum type="arabicPeriod"/>
            </a:pPr>
            <a:r>
              <a:rPr lang="mn-MN" dirty="0" smtClean="0"/>
              <a:t>Гарч ирэх </a:t>
            </a:r>
            <a:r>
              <a:rPr lang="en-US" dirty="0" smtClean="0"/>
              <a:t>Folder Options </a:t>
            </a:r>
            <a:r>
              <a:rPr lang="mn-MN" dirty="0" smtClean="0"/>
              <a:t>харилцах цонхны</a:t>
            </a:r>
            <a:r>
              <a:rPr lang="en-US" dirty="0" smtClean="0"/>
              <a:t> View</a:t>
            </a:r>
            <a:r>
              <a:rPr lang="mn-MN" dirty="0" smtClean="0"/>
              <a:t> командын бүлгийг сонгож нээгдэх</a:t>
            </a:r>
            <a:r>
              <a:rPr lang="en-US" dirty="0" smtClean="0"/>
              <a:t> </a:t>
            </a:r>
            <a:r>
              <a:rPr lang="mn-MN" dirty="0" smtClean="0"/>
              <a:t>цонхны </a:t>
            </a:r>
            <a:r>
              <a:rPr lang="en-US" dirty="0" smtClean="0"/>
              <a:t>Ad</a:t>
            </a:r>
            <a:r>
              <a:rPr lang="en-US" dirty="0"/>
              <a:t>v</a:t>
            </a:r>
            <a:r>
              <a:rPr lang="en-US" dirty="0" smtClean="0"/>
              <a:t>anced Settings </a:t>
            </a:r>
            <a:r>
              <a:rPr lang="mn-MN" dirty="0" smtClean="0"/>
              <a:t>цонхонд (</a:t>
            </a:r>
            <a:r>
              <a:rPr lang="en-US" dirty="0" smtClean="0"/>
              <a:t>Hidden files and folders)</a:t>
            </a:r>
          </a:p>
          <a:p>
            <a:pPr marL="457200" indent="-457200" algn="just">
              <a:buSzPct val="90000"/>
              <a:buNone/>
            </a:pPr>
            <a:r>
              <a:rPr lang="en-US" dirty="0" smtClean="0"/>
              <a:t>	</a:t>
            </a:r>
            <a:r>
              <a:rPr lang="en-US" dirty="0" smtClean="0">
                <a:sym typeface="Wingdings"/>
              </a:rPr>
              <a:t></a:t>
            </a:r>
            <a:r>
              <a:rPr lang="en-US" dirty="0" smtClean="0"/>
              <a:t>Don’t show hidden files and folders </a:t>
            </a:r>
            <a:r>
              <a:rPr lang="mn-MN" dirty="0" smtClean="0"/>
              <a:t>сонголтыг идэвхижүүлэхэд </a:t>
            </a:r>
            <a:r>
              <a:rPr lang="en-US" dirty="0" smtClean="0"/>
              <a:t>Hidden </a:t>
            </a:r>
            <a:r>
              <a:rPr lang="mn-MN" dirty="0" smtClean="0"/>
              <a:t>хийсэн бүх файлыг нууна.</a:t>
            </a:r>
            <a:r>
              <a:rPr lang="en-US" dirty="0" smtClean="0"/>
              <a:t> </a:t>
            </a:r>
          </a:p>
          <a:p>
            <a:pPr marL="457200" indent="-457200" algn="just">
              <a:buSzPct val="90000"/>
              <a:buNone/>
            </a:pPr>
            <a:r>
              <a:rPr lang="en-US" dirty="0" smtClean="0"/>
              <a:t>	</a:t>
            </a:r>
            <a:r>
              <a:rPr lang="en-US" dirty="0" smtClean="0">
                <a:sym typeface="Wingdings"/>
              </a:rPr>
              <a:t></a:t>
            </a:r>
            <a:r>
              <a:rPr lang="en-US" dirty="0" smtClean="0"/>
              <a:t>Show hidden files and folders </a:t>
            </a:r>
            <a:r>
              <a:rPr lang="mn-MN" dirty="0" smtClean="0"/>
              <a:t>сонголтыг идэвхижүүлж</a:t>
            </a:r>
            <a:r>
              <a:rPr lang="en-US" dirty="0" smtClean="0"/>
              <a:t> </a:t>
            </a:r>
            <a:r>
              <a:rPr lang="mn-MN" dirty="0" smtClean="0"/>
              <a:t>нууцалсан файлуудыг дэлгэцэнд</a:t>
            </a:r>
            <a:r>
              <a:rPr lang="en-US" dirty="0" smtClean="0"/>
              <a:t> </a:t>
            </a:r>
            <a:r>
              <a:rPr lang="mn-MN" dirty="0" smtClean="0"/>
              <a:t>харуулна.</a:t>
            </a:r>
            <a:r>
              <a:rPr lang="en-US" dirty="0" smtClean="0"/>
              <a:t> </a:t>
            </a:r>
          </a:p>
          <a:p>
            <a:pPr marL="457200" indent="-457200" algn="just">
              <a:buSzPct val="90000"/>
              <a:buNone/>
            </a:pPr>
            <a:r>
              <a:rPr lang="en-US" dirty="0" smtClean="0"/>
              <a:t>	</a:t>
            </a:r>
            <a:r>
              <a:rPr lang="mn-MN" dirty="0" smtClean="0"/>
              <a:t>Нууцалсан төлөв байдалд байгаа</a:t>
            </a:r>
            <a:r>
              <a:rPr lang="en-US" dirty="0" smtClean="0"/>
              <a:t> </a:t>
            </a:r>
            <a:r>
              <a:rPr lang="mn-MN" dirty="0" smtClean="0"/>
              <a:t>файл болон хавтасны дүрс зураг</a:t>
            </a:r>
            <a:r>
              <a:rPr lang="en-US" dirty="0" smtClean="0"/>
              <a:t> </a:t>
            </a:r>
            <a:r>
              <a:rPr lang="mn-MN" dirty="0" smtClean="0"/>
              <a:t>нь дэлгэцэнд харагдахдаа бага</a:t>
            </a:r>
            <a:r>
              <a:rPr lang="en-US" dirty="0" smtClean="0"/>
              <a:t> </a:t>
            </a:r>
            <a:r>
              <a:rPr lang="mn-MN" dirty="0" smtClean="0"/>
              <a:t>зэрэг</a:t>
            </a:r>
            <a:r>
              <a:rPr lang="en-US" dirty="0" smtClean="0"/>
              <a:t> </a:t>
            </a:r>
            <a:r>
              <a:rPr lang="mn-MN" dirty="0" smtClean="0"/>
              <a:t>бүдэг</a:t>
            </a:r>
            <a:r>
              <a:rPr lang="en-US" dirty="0" smtClean="0"/>
              <a:t> </a:t>
            </a:r>
            <a:r>
              <a:rPr lang="mn-MN" dirty="0" smtClean="0"/>
              <a:t>дүрстэй</a:t>
            </a:r>
            <a:r>
              <a:rPr lang="en-US" dirty="0" smtClean="0"/>
              <a:t> </a:t>
            </a:r>
            <a:r>
              <a:rPr lang="mn-MN" dirty="0" smtClean="0"/>
              <a:t>байдаг .</a:t>
            </a:r>
            <a:endParaRPr lang="en-US" dirty="0"/>
          </a:p>
        </p:txBody>
      </p:sp>
      <p:sp>
        <p:nvSpPr>
          <p:cNvPr id="7" name="Content Placeholder 4"/>
          <p:cNvSpPr txBox="1">
            <a:spLocks/>
          </p:cNvSpPr>
          <p:nvPr/>
        </p:nvSpPr>
        <p:spPr bwMode="auto">
          <a:xfrm>
            <a:off x="152400" y="381000"/>
            <a:ext cx="85344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p>
            <a:pPr marL="273050" lvl="0" indent="-273050" algn="just" eaLnBrk="0" hangingPunct="0">
              <a:spcBef>
                <a:spcPts val="600"/>
              </a:spcBef>
              <a:buClr>
                <a:schemeClr val="accent1"/>
              </a:buClr>
              <a:buSzPct val="70000"/>
            </a:pPr>
            <a:r>
              <a:rPr lang="en-US" sz="2000" b="1" i="1" dirty="0" smtClean="0"/>
              <a:t>	</a:t>
            </a:r>
            <a:r>
              <a:rPr lang="mn-MN" sz="2000" b="1" i="1" u="sng" dirty="0" smtClean="0"/>
              <a:t>Нууцалсан  файл,  хавтасыг   дэлгэцэнд</a:t>
            </a:r>
            <a:r>
              <a:rPr lang="en-US" sz="2000" b="1" i="1" u="sng" dirty="0" smtClean="0"/>
              <a:t> </a:t>
            </a:r>
            <a:r>
              <a:rPr lang="mn-MN" sz="2000" b="1" i="1" u="sng" dirty="0" smtClean="0"/>
              <a:t>харагдахгүй хэлбэрт  оруулах</a:t>
            </a:r>
            <a:endParaRPr kumimoji="0" lang="en-US" sz="2000" b="1" i="1" u="sng" strike="noStrike" kern="1200" cap="none" spc="0" normalizeH="0" baseline="0" noProof="0" dirty="0">
              <a:ln>
                <a:noFill/>
              </a:ln>
              <a:solidFill>
                <a:schemeClr val="tx1"/>
              </a:solidFill>
              <a:effectLst/>
              <a:uLnTx/>
              <a:uFillTx/>
              <a:latin typeface="Times New Roman" pitchFamily="18" charset="0"/>
              <a:ea typeface="+mn-ea"/>
              <a:cs typeface="+mn-cs"/>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833" t="24803" r="70000" b="12945"/>
          <a:stretch/>
        </p:blipFill>
        <p:spPr>
          <a:xfrm>
            <a:off x="228601" y="1066800"/>
            <a:ext cx="4190999" cy="5029200"/>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342" y="1828800"/>
            <a:ext cx="8709082" cy="4896468"/>
          </a:xfrm>
          <a:prstGeom prst="rect">
            <a:avLst/>
          </a:prstGeom>
        </p:spPr>
      </p:pic>
      <p:sp>
        <p:nvSpPr>
          <p:cNvPr id="5" name="Content Placeholder 4"/>
          <p:cNvSpPr>
            <a:spLocks noGrp="1"/>
          </p:cNvSpPr>
          <p:nvPr>
            <p:ph idx="1"/>
          </p:nvPr>
        </p:nvSpPr>
        <p:spPr>
          <a:xfrm>
            <a:off x="76200" y="457200"/>
            <a:ext cx="8915400" cy="1371600"/>
          </a:xfrm>
        </p:spPr>
        <p:txBody>
          <a:bodyPr/>
          <a:lstStyle/>
          <a:p>
            <a:pPr>
              <a:buNone/>
            </a:pPr>
            <a:r>
              <a:rPr lang="en-US" dirty="0" smtClean="0"/>
              <a:t>	</a:t>
            </a:r>
            <a:r>
              <a:rPr lang="mn-MN" b="1" i="1" u="sng" dirty="0" smtClean="0"/>
              <a:t>Файл  хайх  тухай</a:t>
            </a:r>
            <a:r>
              <a:rPr lang="en-US" b="1" i="1" u="sng" dirty="0" smtClean="0"/>
              <a:t>:</a:t>
            </a:r>
          </a:p>
          <a:p>
            <a:pPr>
              <a:buNone/>
            </a:pPr>
            <a:r>
              <a:rPr lang="mn-MN" dirty="0" smtClean="0"/>
              <a:t>	</a:t>
            </a:r>
            <a:r>
              <a:rPr lang="en-US" dirty="0" smtClean="0"/>
              <a:t>Ф</a:t>
            </a:r>
            <a:r>
              <a:rPr lang="mn-MN" dirty="0" smtClean="0"/>
              <a:t>айл хайхдаа: </a:t>
            </a:r>
          </a:p>
          <a:p>
            <a:pPr lvl="1"/>
            <a:r>
              <a:rPr lang="mn-MN" dirty="0" smtClean="0"/>
              <a:t> </a:t>
            </a:r>
            <a:r>
              <a:rPr lang="en-US" sz="2400" dirty="0" smtClean="0"/>
              <a:t>Windows Explorer </a:t>
            </a:r>
            <a:r>
              <a:rPr lang="mn-MN" sz="2400" dirty="0" smtClean="0"/>
              <a:t>цонхны </a:t>
            </a:r>
            <a:r>
              <a:rPr lang="en-US" sz="2400" dirty="0" smtClean="0"/>
              <a:t>Search Quick access </a:t>
            </a:r>
            <a:r>
              <a:rPr lang="mn-MN" sz="2400" dirty="0" smtClean="0"/>
              <a:t>хэсгээс хайна.</a:t>
            </a:r>
            <a:endParaRPr lang="en-US" sz="2400" dirty="0"/>
          </a:p>
        </p:txBody>
      </p:sp>
      <p:sp>
        <p:nvSpPr>
          <p:cNvPr id="4" name="Title 1"/>
          <p:cNvSpPr txBox="1">
            <a:spLocks/>
          </p:cNvSpPr>
          <p:nvPr/>
        </p:nvSpPr>
        <p:spPr>
          <a:xfrm>
            <a:off x="228600" y="0"/>
            <a:ext cx="8458200" cy="503238"/>
          </a:xfrm>
          <a:prstGeom prst="rect">
            <a:avLst/>
          </a:prstGeom>
        </p:spPr>
        <p:txBody>
          <a:bodyPr vert="horz" anchor="b">
            <a:norm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small" spc="0" normalizeH="0" baseline="0" noProof="0" dirty="0" smtClean="0">
                <a:ln>
                  <a:noFill/>
                </a:ln>
                <a:solidFill>
                  <a:srgbClr val="2C0ABA"/>
                </a:solidFill>
                <a:effectLst/>
                <a:uLnTx/>
                <a:uFillTx/>
                <a:latin typeface="Times New Roman" pitchFamily="18" charset="0"/>
                <a:ea typeface="+mj-ea"/>
                <a:cs typeface="+mj-cs"/>
              </a:rPr>
              <a:t>WINDOWS EXPLORER </a:t>
            </a:r>
            <a:r>
              <a:rPr kumimoji="0" lang="mn-MN" sz="2400" b="1" i="0" u="none" strike="noStrike" kern="1200" cap="small" spc="0" normalizeH="0" baseline="0" noProof="0" dirty="0" smtClean="0">
                <a:ln>
                  <a:noFill/>
                </a:ln>
                <a:solidFill>
                  <a:srgbClr val="2C0ABA"/>
                </a:solidFill>
                <a:effectLst/>
                <a:uLnTx/>
                <a:uFillTx/>
                <a:latin typeface="Times New Roman" pitchFamily="18" charset="0"/>
                <a:ea typeface="+mj-ea"/>
                <a:cs typeface="+mj-cs"/>
              </a:rPr>
              <a:t>ЦОНХТОЙ АЖИЛЛАХ</a:t>
            </a:r>
            <a:endParaRPr kumimoji="0" lang="en-US" sz="2400" b="1" i="0" u="none" strike="noStrike" kern="1200" cap="small" spc="0" normalizeH="0" baseline="0" noProof="0" dirty="0">
              <a:ln>
                <a:noFill/>
              </a:ln>
              <a:solidFill>
                <a:srgbClr val="2C0ABA"/>
              </a:solidFill>
              <a:effectLst/>
              <a:uLnTx/>
              <a:uFillTx/>
              <a:latin typeface="Times New Roman" pitchFamily="18" charset="0"/>
              <a:ea typeface="+mj-ea"/>
              <a:cs typeface="+mj-cs"/>
            </a:endParaRPr>
          </a:p>
        </p:txBody>
      </p:sp>
      <p:sp>
        <p:nvSpPr>
          <p:cNvPr id="8" name="Rounded Rectangle 7"/>
          <p:cNvSpPr/>
          <p:nvPr/>
        </p:nvSpPr>
        <p:spPr>
          <a:xfrm>
            <a:off x="6948984" y="2570472"/>
            <a:ext cx="2042615" cy="3810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28600" y="1143000"/>
            <a:ext cx="8534400" cy="1371600"/>
          </a:xfrm>
        </p:spPr>
        <p:txBody>
          <a:bodyPr/>
          <a:lstStyle/>
          <a:p>
            <a:pPr>
              <a:buNone/>
            </a:pPr>
            <a:r>
              <a:rPr lang="en-US" dirty="0" smtClean="0"/>
              <a:t>	</a:t>
            </a:r>
            <a:r>
              <a:rPr lang="mn-MN" b="1" i="1" u="sng" dirty="0" smtClean="0"/>
              <a:t>Файл  хайх  тухай</a:t>
            </a:r>
            <a:r>
              <a:rPr lang="en-US" b="1" i="1" u="sng" dirty="0" smtClean="0"/>
              <a:t>:</a:t>
            </a:r>
          </a:p>
          <a:p>
            <a:pPr>
              <a:buNone/>
            </a:pPr>
            <a:r>
              <a:rPr lang="mn-MN" dirty="0" smtClean="0"/>
              <a:t>	</a:t>
            </a:r>
            <a:r>
              <a:rPr lang="en-US" dirty="0" smtClean="0"/>
              <a:t>Ф</a:t>
            </a:r>
            <a:r>
              <a:rPr lang="mn-MN" dirty="0" smtClean="0"/>
              <a:t>айл хайхдаа: </a:t>
            </a:r>
          </a:p>
          <a:p>
            <a:pPr lvl="1"/>
            <a:r>
              <a:rPr lang="mn-MN" dirty="0" smtClean="0"/>
              <a:t> </a:t>
            </a:r>
            <a:r>
              <a:rPr lang="mn-MN" sz="2400" dirty="0" smtClean="0"/>
              <a:t>Нэрээр</a:t>
            </a:r>
          </a:p>
          <a:p>
            <a:pPr lvl="1"/>
            <a:r>
              <a:rPr lang="mn-MN" sz="2400" dirty="0" smtClean="0"/>
              <a:t>Өргөтгөлөөр нь ихэнх тохиолдолд хайхад тохиромжтой байдаг.</a:t>
            </a:r>
            <a:endParaRPr lang="en-US" sz="24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28600" y="381000"/>
            <a:ext cx="8534400" cy="1447800"/>
          </a:xfrm>
        </p:spPr>
        <p:txBody>
          <a:bodyPr/>
          <a:lstStyle/>
          <a:p>
            <a:pPr>
              <a:buNone/>
            </a:pPr>
            <a:r>
              <a:rPr lang="en-US" dirty="0" smtClean="0"/>
              <a:t>	</a:t>
            </a:r>
            <a:r>
              <a:rPr lang="mn-MN" b="1" i="1" u="sng" dirty="0" smtClean="0"/>
              <a:t>Файл  хайх  тухай</a:t>
            </a:r>
            <a:r>
              <a:rPr lang="en-US" b="1" i="1" u="sng" dirty="0" smtClean="0"/>
              <a:t>:</a:t>
            </a:r>
            <a:endParaRPr lang="mn-MN" dirty="0" smtClean="0"/>
          </a:p>
          <a:p>
            <a:pPr lvl="1"/>
            <a:r>
              <a:rPr lang="mn-MN" dirty="0" smtClean="0"/>
              <a:t> </a:t>
            </a:r>
            <a:r>
              <a:rPr lang="en-US" sz="2400" dirty="0" smtClean="0"/>
              <a:t>Н</a:t>
            </a:r>
            <a:r>
              <a:rPr lang="mn-MN" sz="2400" dirty="0" smtClean="0"/>
              <a:t>эрээр нь хайхдаа </a:t>
            </a:r>
            <a:r>
              <a:rPr lang="en-US" sz="2400" dirty="0" smtClean="0"/>
              <a:t>Search </a:t>
            </a:r>
            <a:r>
              <a:rPr lang="mn-MN" sz="2400" dirty="0" smtClean="0"/>
              <a:t>хэсэгт файлынхаа нэрийг бичнэ. Доорх жишээнээс харна уу.</a:t>
            </a:r>
            <a:endParaRPr lang="en-US" sz="2400" dirty="0"/>
          </a:p>
        </p:txBody>
      </p:sp>
      <p:pic>
        <p:nvPicPr>
          <p:cNvPr id="1026" name="Picture 2"/>
          <p:cNvPicPr>
            <a:picLocks noChangeAspect="1" noChangeArrowheads="1"/>
          </p:cNvPicPr>
          <p:nvPr/>
        </p:nvPicPr>
        <p:blipFill>
          <a:blip r:embed="rId2"/>
          <a:srcRect/>
          <a:stretch>
            <a:fillRect/>
          </a:stretch>
        </p:blipFill>
        <p:spPr bwMode="auto">
          <a:xfrm>
            <a:off x="228600" y="1600200"/>
            <a:ext cx="8809632" cy="4953000"/>
          </a:xfrm>
          <a:prstGeom prst="rect">
            <a:avLst/>
          </a:prstGeom>
          <a:noFill/>
          <a:ln w="9525">
            <a:noFill/>
            <a:miter lim="800000"/>
            <a:headEnd/>
            <a:tailEnd/>
          </a:ln>
          <a:effectLst/>
        </p:spPr>
      </p:pic>
      <p:sp>
        <p:nvSpPr>
          <p:cNvPr id="7" name="Rounded Rectangle 6"/>
          <p:cNvSpPr/>
          <p:nvPr/>
        </p:nvSpPr>
        <p:spPr>
          <a:xfrm>
            <a:off x="7162800" y="1676400"/>
            <a:ext cx="1752600" cy="3810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28600" y="762000"/>
            <a:ext cx="8382000" cy="5486400"/>
          </a:xfrm>
        </p:spPr>
        <p:txBody>
          <a:bodyPr/>
          <a:lstStyle/>
          <a:p>
            <a:pPr algn="just">
              <a:lnSpc>
                <a:spcPct val="150000"/>
              </a:lnSpc>
              <a:buNone/>
            </a:pPr>
            <a:r>
              <a:rPr lang="en-US" dirty="0" smtClean="0"/>
              <a:t>	</a:t>
            </a:r>
            <a:r>
              <a:rPr lang="mn-MN" b="1" i="1" u="sng" dirty="0" smtClean="0"/>
              <a:t>Файл  хайх  тухай</a:t>
            </a:r>
            <a:r>
              <a:rPr lang="en-US" b="1" i="1" u="sng" dirty="0" smtClean="0"/>
              <a:t>:</a:t>
            </a:r>
            <a:endParaRPr lang="mn-MN" dirty="0" smtClean="0"/>
          </a:p>
          <a:p>
            <a:pPr lvl="1" algn="just">
              <a:lnSpc>
                <a:spcPct val="150000"/>
              </a:lnSpc>
            </a:pPr>
            <a:r>
              <a:rPr lang="mn-MN" dirty="0" smtClean="0"/>
              <a:t></a:t>
            </a:r>
            <a:r>
              <a:rPr lang="mn-MN" sz="2400" dirty="0" smtClean="0"/>
              <a:t>Файл болгон ямар програм дээр хийснийг илэрхийлэх өргөтгөлтэй байдаг. Өргөтгөл нь 3 үсгээс бүрдсэн байна.</a:t>
            </a:r>
          </a:p>
          <a:p>
            <a:pPr lvl="2" algn="just">
              <a:lnSpc>
                <a:spcPct val="150000"/>
              </a:lnSpc>
              <a:buFont typeface="Wingdings" pitchFamily="2" charset="2"/>
              <a:buChar char="Ø"/>
            </a:pPr>
            <a:r>
              <a:rPr lang="en-US" sz="2700" dirty="0" smtClean="0"/>
              <a:t>Microsoft Word </a:t>
            </a:r>
            <a:r>
              <a:rPr lang="mn-MN" sz="2700" dirty="0" smtClean="0"/>
              <a:t>дээр хийсэн файл бол </a:t>
            </a:r>
            <a:r>
              <a:rPr lang="en-US" sz="2700" b="1" dirty="0" smtClean="0"/>
              <a:t>doc</a:t>
            </a:r>
            <a:r>
              <a:rPr lang="en-US" sz="2700" dirty="0" smtClean="0"/>
              <a:t> </a:t>
            </a:r>
            <a:r>
              <a:rPr lang="mn-MN" sz="2700" dirty="0" smtClean="0"/>
              <a:t>өргөтгөлтэй байна. </a:t>
            </a:r>
          </a:p>
          <a:p>
            <a:pPr lvl="2" algn="just">
              <a:lnSpc>
                <a:spcPct val="150000"/>
              </a:lnSpc>
              <a:buFont typeface="Wingdings" pitchFamily="2" charset="2"/>
              <a:buChar char="Ø"/>
            </a:pPr>
            <a:r>
              <a:rPr lang="en-US" sz="2700" dirty="0" smtClean="0"/>
              <a:t>Microsoft Excel </a:t>
            </a:r>
            <a:r>
              <a:rPr lang="mn-MN" sz="2700" dirty="0" smtClean="0"/>
              <a:t>дээр хийсэн файл бол </a:t>
            </a:r>
            <a:r>
              <a:rPr lang="en-US" sz="2700" b="1" dirty="0" err="1" smtClean="0"/>
              <a:t>xls</a:t>
            </a:r>
            <a:r>
              <a:rPr lang="en-US" sz="2700" b="1" dirty="0" smtClean="0"/>
              <a:t> </a:t>
            </a:r>
            <a:r>
              <a:rPr lang="mn-MN" sz="2700" dirty="0" smtClean="0"/>
              <a:t>өргөтгөлтэй байна.</a:t>
            </a:r>
            <a:endParaRPr lang="en-US" sz="2700" b="1"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28600" y="76200"/>
            <a:ext cx="8534400" cy="1447800"/>
          </a:xfrm>
        </p:spPr>
        <p:txBody>
          <a:bodyPr/>
          <a:lstStyle/>
          <a:p>
            <a:pPr>
              <a:buNone/>
            </a:pPr>
            <a:r>
              <a:rPr lang="en-US" dirty="0" smtClean="0"/>
              <a:t>	</a:t>
            </a:r>
            <a:r>
              <a:rPr lang="mn-MN" b="1" i="1" u="sng" dirty="0" smtClean="0"/>
              <a:t>Файл  хайх  тухай</a:t>
            </a:r>
            <a:r>
              <a:rPr lang="en-US" b="1" i="1" u="sng" dirty="0" smtClean="0"/>
              <a:t>:</a:t>
            </a:r>
            <a:endParaRPr lang="mn-MN" dirty="0" smtClean="0"/>
          </a:p>
          <a:p>
            <a:pPr lvl="1"/>
            <a:r>
              <a:rPr lang="mn-MN" sz="2400" dirty="0" smtClean="0"/>
              <a:t>Хэрэв </a:t>
            </a:r>
            <a:r>
              <a:rPr lang="en-US" sz="2400" dirty="0" smtClean="0"/>
              <a:t>Microsoft Word </a:t>
            </a:r>
            <a:r>
              <a:rPr lang="mn-MN" sz="2400" dirty="0" smtClean="0"/>
              <a:t>хийсэн файл бол дараах байдлаар хайна.</a:t>
            </a:r>
            <a:endParaRPr lang="en-US" sz="2400" dirty="0"/>
          </a:p>
        </p:txBody>
      </p:sp>
      <p:pic>
        <p:nvPicPr>
          <p:cNvPr id="2052" name="Picture 4"/>
          <p:cNvPicPr>
            <a:picLocks noChangeAspect="1" noChangeArrowheads="1"/>
          </p:cNvPicPr>
          <p:nvPr/>
        </p:nvPicPr>
        <p:blipFill>
          <a:blip r:embed="rId2"/>
          <a:srcRect/>
          <a:stretch>
            <a:fillRect/>
          </a:stretch>
        </p:blipFill>
        <p:spPr bwMode="auto">
          <a:xfrm>
            <a:off x="2057400" y="1219200"/>
            <a:ext cx="4953000" cy="1273060"/>
          </a:xfrm>
          <a:prstGeom prst="rect">
            <a:avLst/>
          </a:prstGeom>
          <a:noFill/>
          <a:ln w="9525">
            <a:noFill/>
            <a:miter lim="800000"/>
            <a:headEnd/>
            <a:tailEnd/>
          </a:ln>
          <a:effectLst/>
        </p:spPr>
      </p:pic>
      <p:sp>
        <p:nvSpPr>
          <p:cNvPr id="9" name="Rounded Rectangle 8"/>
          <p:cNvSpPr/>
          <p:nvPr/>
        </p:nvSpPr>
        <p:spPr>
          <a:xfrm>
            <a:off x="2133600" y="1524000"/>
            <a:ext cx="1905000" cy="7620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4"/>
          <p:cNvSpPr txBox="1">
            <a:spLocks/>
          </p:cNvSpPr>
          <p:nvPr/>
        </p:nvSpPr>
        <p:spPr bwMode="auto">
          <a:xfrm>
            <a:off x="152400" y="2819400"/>
            <a:ext cx="8534400" cy="1447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273050" marR="0" lvl="0" indent="-273050" algn="l" defTabSz="914400" rtl="0" eaLnBrk="0" fontAlgn="base" latinLnBrk="0" hangingPunct="0">
              <a:lnSpc>
                <a:spcPct val="100000"/>
              </a:lnSpc>
              <a:spcBef>
                <a:spcPts val="600"/>
              </a:spcBef>
              <a:spcAft>
                <a:spcPct val="0"/>
              </a:spcAft>
              <a:buClr>
                <a:schemeClr val="accent1"/>
              </a:buClr>
              <a:buSzPct val="70000"/>
              <a:buFont typeface="Wingdings" pitchFamily="2" charset="2"/>
              <a:buNone/>
              <a:tabLst/>
              <a:defRPr/>
            </a:pPr>
            <a:r>
              <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a:t>
            </a:r>
            <a:endPar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endParaRPr>
          </a:p>
          <a:p>
            <a:pPr marL="639763" marR="0" lvl="1" indent="-273050" algn="l" defTabSz="914400" rtl="0" eaLnBrk="0" fontAlgn="base" latinLnBrk="0" hangingPunct="0">
              <a:lnSpc>
                <a:spcPct val="100000"/>
              </a:lnSpc>
              <a:spcBef>
                <a:spcPct val="20000"/>
              </a:spcBef>
              <a:spcAft>
                <a:spcPct val="0"/>
              </a:spcAft>
              <a:buClr>
                <a:schemeClr val="accent1"/>
              </a:buClr>
              <a:buSzPct val="80000"/>
              <a:buFont typeface="Wingdings 2" pitchFamily="18" charset="2"/>
              <a:buChar char=""/>
              <a:tabLst/>
              <a:defRPr/>
            </a:pPr>
            <a:r>
              <a:rPr kumimoji="0" lang="mn-MN" sz="2400" b="0" i="0" u="none" strike="noStrike" kern="1200" cap="none" spc="0" normalizeH="0" baseline="0" noProof="0" dirty="0" smtClean="0">
                <a:ln>
                  <a:noFill/>
                </a:ln>
                <a:solidFill>
                  <a:schemeClr val="tx1"/>
                </a:solidFill>
                <a:effectLst/>
                <a:uLnTx/>
                <a:uFillTx/>
                <a:latin typeface="Times New Roman" pitchFamily="18" charset="0"/>
                <a:ea typeface="+mn-ea"/>
                <a:cs typeface="+mn-cs"/>
              </a:rPr>
              <a:t>* - нь ямарч нэр хамаарахгүйгээр</a:t>
            </a:r>
            <a:r>
              <a:rPr kumimoji="0" lang="mn-MN" sz="2400" b="0" i="0" u="none" strike="noStrike" kern="1200" cap="none" spc="0" normalizeH="0" noProof="0" dirty="0" smtClean="0">
                <a:ln>
                  <a:noFill/>
                </a:ln>
                <a:solidFill>
                  <a:schemeClr val="tx1"/>
                </a:solidFill>
                <a:effectLst/>
                <a:uLnTx/>
                <a:uFillTx/>
                <a:latin typeface="Times New Roman" pitchFamily="18" charset="0"/>
                <a:ea typeface="+mn-ea"/>
                <a:cs typeface="+mn-cs"/>
              </a:rPr>
              <a:t> </a:t>
            </a:r>
            <a:r>
              <a:rPr lang="mn-MN" sz="2400" dirty="0" smtClean="0">
                <a:latin typeface="Times New Roman" pitchFamily="18" charset="0"/>
              </a:rPr>
              <a:t>бүх нэрний хувьд </a:t>
            </a:r>
            <a:r>
              <a:rPr lang="en-US" sz="2400" dirty="0" smtClean="0">
                <a:latin typeface="Times New Roman" pitchFamily="18" charset="0"/>
              </a:rPr>
              <a:t>Word </a:t>
            </a:r>
            <a:r>
              <a:rPr lang="mn-MN" sz="2400" dirty="0" smtClean="0">
                <a:latin typeface="Times New Roman" pitchFamily="18" charset="0"/>
              </a:rPr>
              <a:t>дээр хийсэн файлыг хайж гаргаж ирнэ.</a:t>
            </a:r>
          </a:p>
          <a:p>
            <a:pPr marL="639763" marR="0" lvl="1" indent="-273050" algn="l" defTabSz="914400" rtl="0" eaLnBrk="0" fontAlgn="base" latinLnBrk="0" hangingPunct="0">
              <a:lnSpc>
                <a:spcPct val="100000"/>
              </a:lnSpc>
              <a:spcBef>
                <a:spcPct val="20000"/>
              </a:spcBef>
              <a:spcAft>
                <a:spcPct val="0"/>
              </a:spcAft>
              <a:buClr>
                <a:schemeClr val="accent1"/>
              </a:buClr>
              <a:buSzPct val="80000"/>
              <a:buFont typeface="Wingdings 2" pitchFamily="18" charset="2"/>
              <a:buChar char=""/>
              <a:tabLst/>
              <a:defRPr/>
            </a:pPr>
            <a:r>
              <a:rPr lang="en-US" sz="2400" dirty="0" smtClean="0">
                <a:latin typeface="Times New Roman" pitchFamily="18" charset="0"/>
              </a:rPr>
              <a:t>doc – </a:t>
            </a:r>
            <a:r>
              <a:rPr lang="mn-MN" sz="2400" dirty="0" smtClean="0">
                <a:latin typeface="Times New Roman" pitchFamily="18" charset="0"/>
              </a:rPr>
              <a:t>нь </a:t>
            </a:r>
            <a:r>
              <a:rPr lang="en-US" sz="2400" dirty="0" smtClean="0">
                <a:latin typeface="Times New Roman" pitchFamily="18" charset="0"/>
              </a:rPr>
              <a:t>Word </a:t>
            </a:r>
            <a:r>
              <a:rPr lang="mn-MN" sz="2400" smtClean="0">
                <a:latin typeface="Times New Roman" pitchFamily="18" charset="0"/>
              </a:rPr>
              <a:t>дээр хийсэн гэдгийг нь илэрхийлж байна. </a:t>
            </a:r>
            <a:endParaRPr kumimoji="0" lang="en-US" sz="2400" b="0" i="0" u="none" strike="noStrike" kern="1200" cap="none" spc="0" normalizeH="0" baseline="0" noProof="0" dirty="0">
              <a:ln>
                <a:noFill/>
              </a:ln>
              <a:solidFill>
                <a:schemeClr val="tx1"/>
              </a:solidFill>
              <a:effectLst/>
              <a:uLnTx/>
              <a:uFillTx/>
              <a:latin typeface="Times New Roman" pitchFamily="18" charset="0"/>
              <a:ea typeface="+mn-ea"/>
              <a:cs typeface="+mn-cs"/>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mn-MN" dirty="0" smtClean="0"/>
              <a:t>Нэмэлт мэдээлэл</a:t>
            </a:r>
            <a:endParaRPr lang="en-US" dirty="0"/>
          </a:p>
        </p:txBody>
      </p:sp>
      <p:sp>
        <p:nvSpPr>
          <p:cNvPr id="3" name="Content Placeholder 2"/>
          <p:cNvSpPr>
            <a:spLocks noGrp="1"/>
          </p:cNvSpPr>
          <p:nvPr>
            <p:ph sz="quarter" idx="1"/>
          </p:nvPr>
        </p:nvSpPr>
        <p:spPr/>
        <p:txBody>
          <a:bodyPr/>
          <a:lstStyle/>
          <a:p>
            <a:endParaRPr lang="mn-MN" dirty="0" smtClean="0"/>
          </a:p>
          <a:p>
            <a:endParaRPr lang="mn-MN" dirty="0"/>
          </a:p>
          <a:p>
            <a:pPr marL="0" indent="0" algn="just">
              <a:buNone/>
            </a:pPr>
            <a:r>
              <a:rPr lang="mn-MN" dirty="0"/>
              <a:t>Б. Мөнхчимэг, Л.Болор “КОМПЬЮТЕРИЙН МЭДЛЭГ” компьютерийн сурах бичиг номны </a:t>
            </a:r>
            <a:r>
              <a:rPr lang="mn-MN" dirty="0" smtClean="0"/>
              <a:t>47-</a:t>
            </a:r>
            <a:r>
              <a:rPr lang="en-US" dirty="0" smtClean="0"/>
              <a:t>11</a:t>
            </a:r>
            <a:r>
              <a:rPr lang="mn-MN" dirty="0" smtClean="0"/>
              <a:t>5 </a:t>
            </a:r>
            <a:r>
              <a:rPr lang="mn-MN" dirty="0"/>
              <a:t>хуудаснаас дэлгэрүүлж уншина уу.</a:t>
            </a:r>
            <a:endParaRPr lang="en-US" dirty="0"/>
          </a:p>
          <a:p>
            <a:endParaRPr lang="en-US" dirty="0"/>
          </a:p>
        </p:txBody>
      </p:sp>
    </p:spTree>
    <p:extLst>
      <p:ext uri="{BB962C8B-B14F-4D97-AF65-F5344CB8AC3E}">
        <p14:creationId xmlns:p14="http://schemas.microsoft.com/office/powerpoint/2010/main" val="21577142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1813</TotalTime>
  <Words>891</Words>
  <Application>Microsoft Office PowerPoint</Application>
  <PresentationFormat>On-screen Show (4:3)</PresentationFormat>
  <Paragraphs>190</Paragraphs>
  <Slides>45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Arial</vt:lpstr>
      <vt:lpstr>Arial Mon</vt:lpstr>
      <vt:lpstr>Calibri</vt:lpstr>
      <vt:lpstr>Century Schoolbook</vt:lpstr>
      <vt:lpstr>Courier New</vt:lpstr>
      <vt:lpstr>Times New Roman</vt:lpstr>
      <vt:lpstr>Wingdings</vt:lpstr>
      <vt:lpstr>Wingdings 2</vt:lpstr>
      <vt:lpstr>Oriel</vt:lpstr>
      <vt:lpstr>Компьютерийн хэрэглээ ба файлын зохион байгуулалт</vt:lpstr>
      <vt:lpstr>Үйлдлийн систем гэж юу вэ?</vt:lpstr>
      <vt:lpstr>MICROSOFT WINDOWS ҮЙЛДЛИЙН СИСТЕМ</vt:lpstr>
      <vt:lpstr>WINDOWS 7 ПРОГРАМЫН ҮНДСЭН ДЭЛГЭЦ</vt:lpstr>
      <vt:lpstr>MICROSOFT WINDOWS XP ҮЙЛДЛИЙН СИСТЕМ</vt:lpstr>
      <vt:lpstr>MICROSOFT WINDOWS XP ҮЙЛДЛИЙН СИСТЕМ</vt:lpstr>
      <vt:lpstr>TASKBAR –АЖЛЫН МӨР</vt:lpstr>
      <vt:lpstr>TASKBAR –АЖЛЫН МӨР</vt:lpstr>
      <vt:lpstr>START ЦЭС</vt:lpstr>
      <vt:lpstr>Ажлын мөр</vt:lpstr>
      <vt:lpstr> КОМПЬЮТЕРИЙГ  УНТРААХ</vt:lpstr>
      <vt:lpstr>ХЭЛ НЭМЭХ</vt:lpstr>
      <vt:lpstr>PowerPoint Presentation</vt:lpstr>
      <vt:lpstr>PowerPoint Presentation</vt:lpstr>
      <vt:lpstr>МОНГОЛ ҮСГИЙН  КОД   АШИГЛАХ</vt:lpstr>
      <vt:lpstr>ХЭЛ НЭМЭХ</vt:lpstr>
      <vt:lpstr>PowerPoint Presentation</vt:lpstr>
      <vt:lpstr>ХЭЛ НЭМЭХ</vt:lpstr>
      <vt:lpstr>МОНГОЛ ҮСГИЙН  КОД   АШИГЛАХ</vt:lpstr>
      <vt:lpstr>МОНГОЛ ҮСГИЙН  КОД   АШИГЛАХ</vt:lpstr>
      <vt:lpstr>МОНГОЛ ҮСГИЙН  КОД   АШИГЛАХ</vt:lpstr>
      <vt:lpstr>МОНГОЛ ҮСГИЙН  КОД   АШИГЛАХ</vt:lpstr>
      <vt:lpstr>WINDOWS EXPLORER ЦОНХТОЙ АЖИЛЛАХ</vt:lpstr>
      <vt:lpstr>WINDOWS EXPLORER ЦОНХ</vt:lpstr>
      <vt:lpstr>ФАЙЛ</vt:lpstr>
      <vt:lpstr>ХАВТАС</vt:lpstr>
      <vt:lpstr> Шинээр хавтас  үүсгэх</vt:lpstr>
      <vt:lpstr>PowerPoint Presentation</vt:lpstr>
      <vt:lpstr>PowerPoint Presentation</vt:lpstr>
      <vt:lpstr>Attribute  гэж  юу вэ ?</vt:lpstr>
      <vt:lpstr>PowerPoint Presentation</vt:lpstr>
      <vt:lpstr>PowerPoint Presentation</vt:lpstr>
      <vt:lpstr>PowerPoint Presentation</vt:lpstr>
      <vt:lpstr>PowerPoint Presentation</vt:lpstr>
      <vt:lpstr>Recycle Bin цонх</vt:lpstr>
      <vt:lpstr>PowerPoint Presentation</vt:lpstr>
      <vt:lpstr>PowerPoint Presentation</vt:lpstr>
      <vt:lpstr>Файл,  хавтас   нууцлах </vt:lpstr>
      <vt:lpstr>PowerPoint Presentation</vt:lpstr>
      <vt:lpstr>PowerPoint Presentation</vt:lpstr>
      <vt:lpstr>PowerPoint Presentation</vt:lpstr>
      <vt:lpstr>PowerPoint Presentation</vt:lpstr>
      <vt:lpstr>PowerPoint Presentation</vt:lpstr>
      <vt:lpstr>PowerPoint Presentation</vt:lpstr>
      <vt:lpstr>Нэмэлт мэдээлэл</vt:lpstr>
    </vt:vector>
  </TitlesOfParts>
  <Company>SED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Компьютерийн үндэс хэрэглээ</dc:title>
  <dc:creator>Usukhuu</dc:creator>
  <cp:lastModifiedBy>Windows User</cp:lastModifiedBy>
  <cp:revision>219</cp:revision>
  <dcterms:created xsi:type="dcterms:W3CDTF">2008-09-07T13:50:04Z</dcterms:created>
  <dcterms:modified xsi:type="dcterms:W3CDTF">2018-10-17T03:11:30Z</dcterms:modified>
</cp:coreProperties>
</file>