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0"/>
  </p:notesMasterIdLst>
  <p:sldIdLst>
    <p:sldId id="256" r:id="rId2"/>
    <p:sldId id="258" r:id="rId3"/>
    <p:sldId id="257" r:id="rId4"/>
    <p:sldId id="274" r:id="rId5"/>
    <p:sldId id="275" r:id="rId6"/>
    <p:sldId id="328" r:id="rId7"/>
    <p:sldId id="289" r:id="rId8"/>
    <p:sldId id="330" r:id="rId9"/>
    <p:sldId id="331" r:id="rId10"/>
    <p:sldId id="332" r:id="rId11"/>
    <p:sldId id="333" r:id="rId12"/>
    <p:sldId id="334" r:id="rId13"/>
    <p:sldId id="335" r:id="rId14"/>
    <p:sldId id="336" r:id="rId15"/>
    <p:sldId id="337" r:id="rId16"/>
    <p:sldId id="338" r:id="rId17"/>
    <p:sldId id="339" r:id="rId18"/>
    <p:sldId id="340" r:id="rId19"/>
    <p:sldId id="341" r:id="rId20"/>
    <p:sldId id="342" r:id="rId21"/>
    <p:sldId id="373" r:id="rId22"/>
    <p:sldId id="374" r:id="rId23"/>
    <p:sldId id="375" r:id="rId24"/>
    <p:sldId id="376" r:id="rId25"/>
    <p:sldId id="377" r:id="rId26"/>
    <p:sldId id="378" r:id="rId27"/>
    <p:sldId id="379" r:id="rId28"/>
    <p:sldId id="380" r:id="rId29"/>
    <p:sldId id="381" r:id="rId30"/>
    <p:sldId id="382" r:id="rId31"/>
    <p:sldId id="383" r:id="rId32"/>
    <p:sldId id="384" r:id="rId33"/>
    <p:sldId id="385" r:id="rId34"/>
    <p:sldId id="386" r:id="rId35"/>
    <p:sldId id="387" r:id="rId36"/>
    <p:sldId id="388" r:id="rId37"/>
    <p:sldId id="389" r:id="rId38"/>
    <p:sldId id="372" r:id="rId39"/>
  </p:sldIdLst>
  <p:sldSz cx="9144000" cy="6858000" type="screen4x3"/>
  <p:notesSz cx="6735763" cy="9869488"/>
  <p:custDataLst>
    <p:tags r:id="rId41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090FB36-890E-48A8-B388-6F68E7C25651}" type="datetimeFigureOut">
              <a:rPr lang="en-US"/>
              <a:pPr>
                <a:defRPr/>
              </a:pPr>
              <a:t>9/30/2018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100" y="4687888"/>
            <a:ext cx="5389563" cy="44418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4188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4763" y="9374188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ADF5E07-53D7-4686-B4C3-DC77AC291A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6032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3DF017E-A472-492C-9072-45BEB7DD2A46}" type="slidenum">
              <a:rPr lang="en-US" smtClean="0"/>
              <a:pPr/>
              <a:t>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0838652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901F61F-90BC-4843-93FA-57219066865C}" type="slidenum">
              <a:rPr lang="en-US" smtClean="0"/>
              <a:pPr/>
              <a:t>8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10122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A3EAD5-8322-4AB2-ABEB-6414CBC66A5C}" type="datetime1">
              <a:rPr lang="en-US"/>
              <a:pPr>
                <a:defRPr/>
              </a:pPr>
              <a:t>9/30/2018</a:t>
            </a:fld>
            <a:endParaRPr lang="en-US"/>
          </a:p>
        </p:txBody>
      </p:sp>
      <p:sp>
        <p:nvSpPr>
          <p:cNvPr id="23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F9D70B-04F2-4E59-AC4E-31038104AA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AC993-9313-4F19-8497-37C609F091C0}" type="datetime1">
              <a:rPr lang="en-US"/>
              <a:pPr>
                <a:defRPr/>
              </a:pPr>
              <a:t>9/30/2018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CD855-F1B6-4C20-B054-D95FF24B82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3D8C29-7DF3-4694-99FD-25D6305645D0}" type="datetime1">
              <a:rPr lang="en-US"/>
              <a:pPr>
                <a:defRPr/>
              </a:pPr>
              <a:t>9/30/2018</a:t>
            </a:fld>
            <a:endParaRPr lang="en-US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458032-2573-4AB2-ACCA-6E2B8E450E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B9A81-6070-4258-B678-0D591BC3C65F}" type="datetime1">
              <a:rPr lang="en-US"/>
              <a:pPr>
                <a:defRPr/>
              </a:pPr>
              <a:t>9/30/2018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2C46F-4AC5-4912-82D0-39854A7077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6B475-C452-46AB-99E5-8FBEE304FF87}" type="datetime1">
              <a:rPr lang="en-US"/>
              <a:pPr>
                <a:defRPr/>
              </a:pPr>
              <a:t>9/30/2018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E4E6E-E1D8-4A2B-A1B1-5342A027EC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98B2B-8E0E-4436-BE41-DC11ACC11175}" type="datetime1">
              <a:rPr lang="en-US"/>
              <a:pPr>
                <a:defRPr/>
              </a:pPr>
              <a:t>9/30/2018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148F8-4208-4DF6-AC50-318B62D7E2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9047B-4E44-4143-86A1-CA335B0644B3}" type="datetime1">
              <a:rPr lang="en-US"/>
              <a:pPr>
                <a:defRPr/>
              </a:pPr>
              <a:t>9/30/2018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F6360-89BE-4FB7-84D6-0FFFDEA1A8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2A5FB-F7F3-4703-AB44-15F96523491D}" type="datetime1">
              <a:rPr lang="en-US"/>
              <a:pPr>
                <a:defRPr/>
              </a:pPr>
              <a:t>9/30/2018</a:t>
            </a:fld>
            <a:endParaRPr lang="en-US"/>
          </a:p>
        </p:txBody>
      </p:sp>
      <p:sp>
        <p:nvSpPr>
          <p:cNvPr id="13" name="Slide Number Placeholder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9DB08-1E65-4A99-BFCC-5AD754278B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AC6CC-3BC4-43DE-9588-92B87927A99C}" type="datetime1">
              <a:rPr lang="en-US"/>
              <a:pPr>
                <a:defRPr/>
              </a:pPr>
              <a:t>9/30/2018</a:t>
            </a:fld>
            <a:endParaRPr lang="en-US"/>
          </a:p>
        </p:txBody>
      </p:sp>
      <p:sp>
        <p:nvSpPr>
          <p:cNvPr id="13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2F4B9-5926-4F9F-82D3-B161271EA8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87EFA-3CE1-499C-AA8A-6FED1636CAC2}" type="datetime1">
              <a:rPr lang="en-US"/>
              <a:pPr>
                <a:defRPr/>
              </a:pPr>
              <a:t>9/30/2018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2D4EE-22AF-4A7A-8CD1-CAF3C626D4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974A5-6D26-4707-BDBC-F54DF55FC23A}" type="datetime1">
              <a:rPr lang="en-US"/>
              <a:pPr>
                <a:defRPr/>
              </a:pPr>
              <a:t>9/30/2018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62ED9-08CD-4D35-9A57-9690347F46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8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  <a:latin typeface="Century Schoolbook" pitchFamily="18" charset="0"/>
              </a:defRPr>
            </a:lvl1pPr>
          </a:lstStyle>
          <a:p>
            <a:pPr>
              <a:defRPr/>
            </a:pPr>
            <a:fld id="{DD68ED0A-A30A-4F4D-8414-97AC69C12072}" type="datetime1">
              <a:rPr lang="en-US"/>
              <a:pPr>
                <a:defRPr/>
              </a:pPr>
              <a:t>9/30/2018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  <a:latin typeface="Century Schoolbook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 b="1">
                <a:solidFill>
                  <a:srgbClr val="FFFFFF"/>
                </a:solidFill>
                <a:latin typeface="Century Schoolbook" pitchFamily="18" charset="0"/>
              </a:defRPr>
            </a:lvl1pPr>
          </a:lstStyle>
          <a:p>
            <a:pPr>
              <a:defRPr/>
            </a:pPr>
            <a:fld id="{8DEDDB95-A91C-4466-823D-19DED31109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2" r:id="rId1"/>
    <p:sldLayoutId id="2147484055" r:id="rId2"/>
    <p:sldLayoutId id="2147484063" r:id="rId3"/>
    <p:sldLayoutId id="2147484056" r:id="rId4"/>
    <p:sldLayoutId id="2147484057" r:id="rId5"/>
    <p:sldLayoutId id="2147484058" r:id="rId6"/>
    <p:sldLayoutId id="2147484059" r:id="rId7"/>
    <p:sldLayoutId id="2147484064" r:id="rId8"/>
    <p:sldLayoutId id="2147484065" r:id="rId9"/>
    <p:sldLayoutId id="2147484060" r:id="rId10"/>
    <p:sldLayoutId id="2147484061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819400" y="990600"/>
            <a:ext cx="5562600" cy="1752600"/>
          </a:xfrm>
          <a:prstGeom prst="rect">
            <a:avLst/>
          </a:prstGeom>
        </p:spPr>
        <p:txBody>
          <a:bodyPr anchor="b"/>
          <a:lstStyle/>
          <a:p>
            <a:pPr algn="ctr" fontAlgn="auto">
              <a:spcAft>
                <a:spcPts val="0"/>
              </a:spcAft>
              <a:defRPr/>
            </a:pPr>
            <a:r>
              <a:rPr lang="en-US" sz="6600" b="1" cap="small" dirty="0">
                <a:solidFill>
                  <a:srgbClr val="0000FF"/>
                </a:solidFill>
                <a:latin typeface="Times New Roman" pitchFamily="18" charset="0"/>
                <a:ea typeface="+mj-ea"/>
                <a:cs typeface="+mj-cs"/>
              </a:rPr>
              <a:t>MICROSOFT WORD </a:t>
            </a:r>
          </a:p>
        </p:txBody>
      </p:sp>
      <p:sp>
        <p:nvSpPr>
          <p:cNvPr id="6147" name="Subtitle 2"/>
          <p:cNvSpPr txBox="1">
            <a:spLocks/>
          </p:cNvSpPr>
          <p:nvPr/>
        </p:nvSpPr>
        <p:spPr bwMode="auto">
          <a:xfrm>
            <a:off x="2286000" y="3657600"/>
            <a:ext cx="6172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mn-MN" sz="2600" b="1" dirty="0">
                <a:solidFill>
                  <a:schemeClr val="tx2"/>
                </a:solidFill>
                <a:latin typeface="Times New Roman" pitchFamily="18" charset="0"/>
              </a:rPr>
              <a:t>  </a:t>
            </a:r>
            <a:r>
              <a:rPr lang="en-US" sz="2600" b="1" dirty="0">
                <a:solidFill>
                  <a:schemeClr val="tx2"/>
                </a:solidFill>
                <a:latin typeface="Times New Roman" pitchFamily="18" charset="0"/>
              </a:rPr>
              <a:t>				</a:t>
            </a:r>
            <a:endParaRPr lang="mn-MN" sz="2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algn="r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mn-MN" sz="2600" b="1" dirty="0">
                <a:solidFill>
                  <a:srgbClr val="0000FF"/>
                </a:solidFill>
                <a:latin typeface="Times New Roman" pitchFamily="18" charset="0"/>
              </a:rPr>
              <a:t>Лекц </a:t>
            </a:r>
            <a:r>
              <a:rPr lang="mn-MN" sz="2600" b="1" dirty="0" smtClean="0">
                <a:solidFill>
                  <a:srgbClr val="0000FF"/>
                </a:solidFill>
                <a:latin typeface="Times New Roman" pitchFamily="18" charset="0"/>
              </a:rPr>
              <a:t>№</a:t>
            </a:r>
            <a:r>
              <a:rPr lang="en-US" sz="2600" b="1" smtClean="0">
                <a:solidFill>
                  <a:srgbClr val="0000FF"/>
                </a:solidFill>
                <a:latin typeface="Times New Roman" pitchFamily="18" charset="0"/>
              </a:rPr>
              <a:t>5</a:t>
            </a:r>
          </a:p>
          <a:p>
            <a:pPr algn="r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None/>
            </a:pPr>
            <a:endParaRPr lang="mn-MN" sz="2600" b="1" dirty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614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441B35F-AECB-41BB-B8C0-824393B31295}" type="slidenum">
              <a:rPr lang="en-US" smtClean="0"/>
              <a:pPr/>
              <a:t>1</a:t>
            </a:fld>
            <a:endParaRPr lang="en-US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7467600" cy="29718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endParaRPr lang="mn-MN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mn-MN" dirty="0" smtClean="0">
                <a:latin typeface="Times New Roman" pitchFamily="18" charset="0"/>
              </a:rPr>
              <a:t>Хэлбэржүүлэх гэдэг нь текстийн шрифт болон түүний хэмжээ, хэлбэр, өнгийг өөрчлөх зэрэг үйлдлүүдийг хийхийг хэлнэ. 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</a:rPr>
              <a:t>Home </a:t>
            </a:r>
            <a:r>
              <a:rPr lang="mn-MN" dirty="0" smtClean="0">
                <a:latin typeface="Times New Roman" pitchFamily="18" charset="0"/>
              </a:rPr>
              <a:t>цэсний командуудаар баримтыг хэвжүүлнэ </a:t>
            </a:r>
            <a:endParaRPr lang="en-US" dirty="0" smtClean="0">
              <a:latin typeface="Times New Roman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457200"/>
            <a:ext cx="8077200" cy="685800"/>
          </a:xfrm>
          <a:prstGeom prst="rect">
            <a:avLst/>
          </a:prstGeom>
        </p:spPr>
        <p:txBody>
          <a:bodyPr anchor="b">
            <a:normAutofit fontScale="70000" lnSpcReduction="20000"/>
          </a:bodyPr>
          <a:lstStyle/>
          <a:p>
            <a:pPr algn="ctr">
              <a:defRPr/>
            </a:pPr>
            <a:r>
              <a:rPr lang="mn-MN" sz="3600" b="1" dirty="0">
                <a:solidFill>
                  <a:srgbClr val="0000FF"/>
                </a:solidFill>
                <a:latin typeface="Times New Roman" pitchFamily="18" charset="0"/>
              </a:rPr>
              <a:t>БОЛОВСРУУЛСАН БАРИМТАА ХЭЛБЭРЖҮҮЛЭХ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7173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03EE224-FA5F-40BE-A4DE-4194783CAAE6}" type="slidenum">
              <a:rPr lang="en-US" smtClean="0"/>
              <a:pPr/>
              <a:t>2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" y="4761284"/>
            <a:ext cx="9144000" cy="972766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066800" y="4953000"/>
            <a:ext cx="7367588" cy="6858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34" t="19039" r="68333"/>
          <a:stretch/>
        </p:blipFill>
        <p:spPr>
          <a:xfrm>
            <a:off x="1295400" y="3733800"/>
            <a:ext cx="5486400" cy="2268166"/>
          </a:xfrm>
          <a:prstGeom prst="rect">
            <a:avLst/>
          </a:prstGeom>
        </p:spPr>
      </p:pic>
      <p:sp>
        <p:nvSpPr>
          <p:cNvPr id="8194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752600"/>
            <a:ext cx="7467600" cy="1447800"/>
          </a:xfrm>
        </p:spPr>
        <p:txBody>
          <a:bodyPr/>
          <a:lstStyle/>
          <a:p>
            <a:pPr algn="just" eaLnBrk="1" hangingPunct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Home-&gt;Font(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хэрэгслийн мөрний групп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)-&gt;Font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командаар бичгийн фонт сонгоно. Жишээ нь: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Arial, Arial Mon, Times New Roman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гэх мэт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mn-MN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57200" y="685800"/>
            <a:ext cx="8077200" cy="609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mn-MN" sz="2800" b="1" dirty="0" smtClean="0">
                <a:latin typeface="Times New Roman" pitchFamily="18" charset="0"/>
              </a:rPr>
              <a:t>Үсгийн хэлбэр буюу Фонт сонгох</a:t>
            </a:r>
            <a:endParaRPr lang="en-US" sz="2800" b="1" dirty="0">
              <a:latin typeface="Times New Roman" pitchFamily="18" charset="0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914400" y="3801082"/>
            <a:ext cx="3962400" cy="847117"/>
          </a:xfrm>
          <a:custGeom>
            <a:avLst/>
            <a:gdLst>
              <a:gd name="connsiteX0" fmla="*/ 447821 w 3681046"/>
              <a:gd name="connsiteY0" fmla="*/ 84406 h 710418"/>
              <a:gd name="connsiteX1" fmla="*/ 3176953 w 3681046"/>
              <a:gd name="connsiteY1" fmla="*/ 112542 h 710418"/>
              <a:gd name="connsiteX2" fmla="*/ 3233224 w 3681046"/>
              <a:gd name="connsiteY2" fmla="*/ 618978 h 710418"/>
              <a:gd name="connsiteX3" fmla="*/ 490024 w 3681046"/>
              <a:gd name="connsiteY3" fmla="*/ 618978 h 710418"/>
              <a:gd name="connsiteX4" fmla="*/ 447821 w 3681046"/>
              <a:gd name="connsiteY4" fmla="*/ 84406 h 710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81046" h="710418">
                <a:moveTo>
                  <a:pt x="447821" y="84406"/>
                </a:moveTo>
                <a:cubicBezTo>
                  <a:pt x="895643" y="0"/>
                  <a:pt x="2712719" y="23447"/>
                  <a:pt x="3176953" y="112542"/>
                </a:cubicBezTo>
                <a:cubicBezTo>
                  <a:pt x="3641187" y="201637"/>
                  <a:pt x="3681046" y="534572"/>
                  <a:pt x="3233224" y="618978"/>
                </a:cubicBezTo>
                <a:cubicBezTo>
                  <a:pt x="2785403" y="703384"/>
                  <a:pt x="949569" y="710418"/>
                  <a:pt x="490024" y="618978"/>
                </a:cubicBezTo>
                <a:cubicBezTo>
                  <a:pt x="30479" y="527538"/>
                  <a:pt x="0" y="168812"/>
                  <a:pt x="447821" y="84406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198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4E74B9D-261C-4D2F-828A-2E278FA5869E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34" t="19039" r="68333"/>
          <a:stretch/>
        </p:blipFill>
        <p:spPr>
          <a:xfrm>
            <a:off x="1524000" y="2418742"/>
            <a:ext cx="5486400" cy="2268166"/>
          </a:xfrm>
          <a:prstGeom prst="rect">
            <a:avLst/>
          </a:prstGeom>
        </p:spPr>
      </p:pic>
      <p:sp>
        <p:nvSpPr>
          <p:cNvPr id="9218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990600"/>
            <a:ext cx="7467600" cy="3276600"/>
          </a:xfrm>
        </p:spPr>
        <p:txBody>
          <a:bodyPr/>
          <a:lstStyle/>
          <a:p>
            <a:pPr eaLnBrk="1" hangingPunct="1"/>
            <a:endParaRPr lang="en-US" dirty="0" smtClean="0">
              <a:latin typeface="Arial" charset="0"/>
              <a:cs typeface="Arial" charset="0"/>
            </a:endParaRPr>
          </a:p>
          <a:p>
            <a:pPr eaLnBrk="1" hangingPunct="1">
              <a:buNone/>
            </a:pPr>
            <a:endParaRPr lang="mn-MN" b="1" i="1" dirty="0" smtClean="0">
              <a:latin typeface="Arial" charset="0"/>
              <a:cs typeface="Arial" charset="0"/>
            </a:endParaRPr>
          </a:p>
          <a:p>
            <a:pPr lvl="1" eaLnBrk="1" hangingPunct="1">
              <a:buFont typeface="Wingdings 2" pitchFamily="18" charset="2"/>
              <a:buNone/>
            </a:pPr>
            <a:r>
              <a:rPr lang="en-US" dirty="0" smtClean="0">
                <a:latin typeface="Arial" charset="0"/>
                <a:cs typeface="Arial" charset="0"/>
              </a:rPr>
              <a:t>	</a:t>
            </a:r>
            <a:r>
              <a:rPr lang="mn-MN" dirty="0" smtClean="0">
                <a:latin typeface="Arial" charset="0"/>
                <a:cs typeface="Arial" charset="0"/>
              </a:rPr>
              <a:t>1.</a:t>
            </a:r>
            <a:r>
              <a:rPr lang="en-US" dirty="0" smtClean="0">
                <a:latin typeface="Arial" charset="0"/>
                <a:cs typeface="Arial" charset="0"/>
              </a:rPr>
              <a:t> Home-&gt;Font-&gt;Font size</a:t>
            </a:r>
          </a:p>
          <a:p>
            <a:pPr lvl="1" eaLnBrk="1" hangingPunct="1">
              <a:buFont typeface="Wingdings 2" pitchFamily="18" charset="2"/>
              <a:buNone/>
            </a:pPr>
            <a:endParaRPr lang="en-US" dirty="0">
              <a:latin typeface="Arial" charset="0"/>
              <a:cs typeface="Arial" charset="0"/>
            </a:endParaRPr>
          </a:p>
          <a:p>
            <a:pPr lvl="1" eaLnBrk="1" hangingPunct="1">
              <a:buFont typeface="Wingdings 2" pitchFamily="18" charset="2"/>
              <a:buNone/>
            </a:pPr>
            <a:endParaRPr lang="en-US" dirty="0" smtClean="0">
              <a:latin typeface="Arial" charset="0"/>
              <a:cs typeface="Arial" charset="0"/>
            </a:endParaRPr>
          </a:p>
          <a:p>
            <a:pPr lvl="1" eaLnBrk="1" hangingPunct="1">
              <a:buFont typeface="Wingdings 2" pitchFamily="18" charset="2"/>
              <a:buNone/>
            </a:pPr>
            <a:endParaRPr lang="en-US" dirty="0" smtClean="0">
              <a:latin typeface="Arial" charset="0"/>
              <a:cs typeface="Arial" charset="0"/>
            </a:endParaRPr>
          </a:p>
          <a:p>
            <a:pPr lvl="1" eaLnBrk="1" hangingPunct="1">
              <a:buFont typeface="Wingdings 2" pitchFamily="18" charset="2"/>
              <a:buNone/>
            </a:pPr>
            <a:endParaRPr lang="en-US" dirty="0" smtClean="0">
              <a:latin typeface="Arial" charset="0"/>
              <a:cs typeface="Arial" charset="0"/>
            </a:endParaRPr>
          </a:p>
          <a:p>
            <a:pPr lvl="1" eaLnBrk="1" hangingPunct="1">
              <a:buFont typeface="Wingdings 2" pitchFamily="18" charset="2"/>
              <a:buNone/>
            </a:pPr>
            <a:endParaRPr lang="en-US" dirty="0" smtClean="0">
              <a:latin typeface="Arial" charset="0"/>
              <a:cs typeface="Arial" charset="0"/>
            </a:endParaRPr>
          </a:p>
          <a:p>
            <a:pPr lvl="1" eaLnBrk="1" hangingPunct="1">
              <a:buFont typeface="Wingdings 2" pitchFamily="18" charset="2"/>
              <a:buNone/>
            </a:pPr>
            <a:endParaRPr lang="en-US" dirty="0" smtClean="0">
              <a:latin typeface="Arial" charset="0"/>
              <a:cs typeface="Arial" charset="0"/>
            </a:endParaRPr>
          </a:p>
          <a:p>
            <a:pPr lvl="1" eaLnBrk="1" hangingPunct="1"/>
            <a:endParaRPr lang="en-US" dirty="0" smtClean="0">
              <a:latin typeface="Arial" charset="0"/>
              <a:cs typeface="Arial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en-US" dirty="0" smtClean="0">
                <a:latin typeface="Arial" charset="0"/>
                <a:cs typeface="Arial" charset="0"/>
              </a:rPr>
              <a:t>	2. Home-&gt;Font-&gt;    </a:t>
            </a:r>
            <a:r>
              <a:rPr lang="mn-MN" dirty="0" smtClean="0">
                <a:latin typeface="Arial" charset="0"/>
                <a:cs typeface="Arial" charset="0"/>
              </a:rPr>
              <a:t>            </a:t>
            </a:r>
            <a:r>
              <a:rPr lang="en-US" dirty="0" smtClean="0">
                <a:latin typeface="Arial" charset="0"/>
                <a:cs typeface="Arial" charset="0"/>
              </a:rPr>
              <a:t>(Increase, Decrease Font  Size)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dirty="0" smtClean="0">
                <a:latin typeface="Arial" charset="0"/>
                <a:cs typeface="Arial" charset="0"/>
              </a:rPr>
              <a:t>	3. </a:t>
            </a:r>
            <a:r>
              <a:rPr lang="en-US" dirty="0" err="1" smtClean="0">
                <a:latin typeface="Arial" charset="0"/>
                <a:cs typeface="Arial" charset="0"/>
              </a:rPr>
              <a:t>Ctrl+Shift</a:t>
            </a:r>
            <a:r>
              <a:rPr lang="en-US" dirty="0" smtClean="0">
                <a:latin typeface="Arial" charset="0"/>
                <a:cs typeface="Arial" charset="0"/>
              </a:rPr>
              <a:t>+&gt;,&lt;</a:t>
            </a:r>
            <a:endParaRPr lang="mn-MN" dirty="0" smtClean="0">
              <a:latin typeface="Arial" charset="0"/>
              <a:cs typeface="Arial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3400" y="762000"/>
            <a:ext cx="7848600" cy="609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mn-MN" sz="3200" b="1" dirty="0" smtClean="0">
                <a:latin typeface="Times New Roman" pitchFamily="18" charset="0"/>
              </a:rPr>
              <a:t>Үсгийн</a:t>
            </a:r>
            <a:r>
              <a:rPr lang="mn-MN" sz="2400" b="1" i="1" dirty="0" smtClean="0"/>
              <a:t> </a:t>
            </a:r>
            <a:r>
              <a:rPr lang="mn-MN" sz="3200" b="1" dirty="0" smtClean="0">
                <a:latin typeface="Times New Roman" pitchFamily="18" charset="0"/>
              </a:rPr>
              <a:t>өндрийг</a:t>
            </a:r>
            <a:r>
              <a:rPr lang="mn-MN" sz="2400" b="1" i="1" dirty="0" smtClean="0"/>
              <a:t> </a:t>
            </a:r>
            <a:r>
              <a:rPr lang="mn-MN" sz="3200" b="1" dirty="0" smtClean="0">
                <a:latin typeface="Times New Roman" pitchFamily="18" charset="0"/>
              </a:rPr>
              <a:t>өөрчлөх</a:t>
            </a:r>
            <a:endParaRPr lang="en-US" sz="3200" b="1" dirty="0">
              <a:latin typeface="Times New Roman" pitchFamily="18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3429000" y="2590800"/>
            <a:ext cx="1143000" cy="685800"/>
          </a:xfrm>
          <a:custGeom>
            <a:avLst/>
            <a:gdLst>
              <a:gd name="connsiteX0" fmla="*/ 447821 w 3681046"/>
              <a:gd name="connsiteY0" fmla="*/ 84406 h 710418"/>
              <a:gd name="connsiteX1" fmla="*/ 3176953 w 3681046"/>
              <a:gd name="connsiteY1" fmla="*/ 112542 h 710418"/>
              <a:gd name="connsiteX2" fmla="*/ 3233224 w 3681046"/>
              <a:gd name="connsiteY2" fmla="*/ 618978 h 710418"/>
              <a:gd name="connsiteX3" fmla="*/ 490024 w 3681046"/>
              <a:gd name="connsiteY3" fmla="*/ 618978 h 710418"/>
              <a:gd name="connsiteX4" fmla="*/ 447821 w 3681046"/>
              <a:gd name="connsiteY4" fmla="*/ 84406 h 710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81046" h="710418">
                <a:moveTo>
                  <a:pt x="447821" y="84406"/>
                </a:moveTo>
                <a:cubicBezTo>
                  <a:pt x="895643" y="0"/>
                  <a:pt x="2712719" y="23447"/>
                  <a:pt x="3176953" y="112542"/>
                </a:cubicBezTo>
                <a:cubicBezTo>
                  <a:pt x="3641187" y="201637"/>
                  <a:pt x="3681046" y="534572"/>
                  <a:pt x="3233224" y="618978"/>
                </a:cubicBezTo>
                <a:cubicBezTo>
                  <a:pt x="2785403" y="703384"/>
                  <a:pt x="949569" y="710418"/>
                  <a:pt x="490024" y="618978"/>
                </a:cubicBezTo>
                <a:cubicBezTo>
                  <a:pt x="30479" y="527538"/>
                  <a:pt x="0" y="168812"/>
                  <a:pt x="447821" y="84406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3962400" y="2286000"/>
            <a:ext cx="1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4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BFD31EB-291C-44D8-B114-134B41B95F7F}" type="slidenum">
              <a:rPr lang="en-US" smtClean="0"/>
              <a:pPr/>
              <a:t>4</a:t>
            </a:fld>
            <a:endParaRPr lang="en-US" smtClean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67" t="26500" r="74166" b="50000"/>
          <a:stretch/>
        </p:blipFill>
        <p:spPr>
          <a:xfrm>
            <a:off x="3581400" y="4971745"/>
            <a:ext cx="1141985" cy="6851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2" t="46014" r="86562" b="32227"/>
          <a:stretch/>
        </p:blipFill>
        <p:spPr>
          <a:xfrm>
            <a:off x="2223448" y="1219200"/>
            <a:ext cx="533400" cy="60960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9" t="45601" r="84825" b="29920"/>
          <a:stretch/>
        </p:blipFill>
        <p:spPr>
          <a:xfrm>
            <a:off x="2313296" y="1655566"/>
            <a:ext cx="609600" cy="6858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34" t="19039" r="68333"/>
          <a:stretch/>
        </p:blipFill>
        <p:spPr>
          <a:xfrm>
            <a:off x="990600" y="2608634"/>
            <a:ext cx="5486400" cy="2268166"/>
          </a:xfrm>
          <a:prstGeom prst="rect">
            <a:avLst/>
          </a:prstGeom>
        </p:spPr>
      </p:pic>
      <p:sp>
        <p:nvSpPr>
          <p:cNvPr id="1229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F66AC5D-0D12-4EF1-A521-E92BA6DE0D79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33400" y="381000"/>
            <a:ext cx="7848600" cy="609600"/>
          </a:xfrm>
          <a:prstGeom prst="rect">
            <a:avLst/>
          </a:prstGeom>
        </p:spPr>
        <p:txBody>
          <a:bodyPr anchor="b">
            <a:normAutofit fontScale="92500"/>
          </a:bodyPr>
          <a:lstStyle/>
          <a:p>
            <a:pPr algn="ctr">
              <a:defRPr/>
            </a:pPr>
            <a:r>
              <a:rPr lang="mn-MN" sz="3200" b="1" dirty="0" smtClean="0">
                <a:latin typeface="Times New Roman" pitchFamily="18" charset="0"/>
              </a:rPr>
              <a:t>Тэмдэгтийн шрифтийн хэлбэрийг өөрчлөх</a:t>
            </a:r>
            <a:endParaRPr lang="en-US" sz="3200" b="1" dirty="0">
              <a:latin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304800" y="1219200"/>
            <a:ext cx="8077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73050" marR="0" lvl="0" indent="-273050" algn="l" defTabSz="914400" rtl="0" eaLnBrk="1" fontAlgn="base" latinLnBrk="0" hangingPunct="1">
              <a:lnSpc>
                <a:spcPct val="15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Home-&gt;Font-&gt;</a:t>
            </a:r>
            <a:r>
              <a:rPr kumimoji="0" lang="mn-M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         -</a:t>
            </a:r>
            <a:r>
              <a:rPr kumimoji="0" lang="mn-MN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Текстийн шрифт дармал болно. </a:t>
            </a:r>
            <a:r>
              <a:rPr kumimoji="0" lang="en-US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(BOLD)</a:t>
            </a:r>
            <a:endParaRPr kumimoji="0" lang="en-US" sz="20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  <a:p>
            <a:pPr marL="273050" indent="-273050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000" dirty="0" smtClean="0">
                <a:latin typeface="Times New Roman" pitchFamily="18" charset="0"/>
              </a:rPr>
              <a:t>Home-&gt;Font-&gt;</a:t>
            </a:r>
            <a:r>
              <a:rPr lang="mn-MN" sz="2000" dirty="0" smtClean="0">
                <a:latin typeface="Times New Roman" pitchFamily="18" charset="0"/>
              </a:rPr>
              <a:t>          - Текстийн шрифт бичмэл болно.</a:t>
            </a:r>
            <a:r>
              <a:rPr lang="en-US" sz="2000" dirty="0" smtClean="0">
                <a:latin typeface="Times New Roman" pitchFamily="18" charset="0"/>
              </a:rPr>
              <a:t> </a:t>
            </a:r>
            <a:r>
              <a:rPr lang="en-US" sz="2000" i="1" dirty="0" smtClean="0">
                <a:latin typeface="Times New Roman" pitchFamily="18" charset="0"/>
              </a:rPr>
              <a:t>(Italic)</a:t>
            </a:r>
            <a:endParaRPr lang="en-US" sz="2000" b="1" i="1" dirty="0" smtClean="0">
              <a:latin typeface="Times New Roman" pitchFamily="18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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457200" y="4876800"/>
            <a:ext cx="8077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73050" marR="0" lvl="0" indent="-273050" algn="l" defTabSz="914400" rtl="0" eaLnBrk="1" fontAlgn="base" latinLnBrk="0" hangingPunct="1">
              <a:lnSpc>
                <a:spcPct val="15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Т</a:t>
            </a:r>
            <a:r>
              <a:rPr kumimoji="0" lang="mn-M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овчны</a:t>
            </a:r>
            <a:r>
              <a:rPr kumimoji="0" lang="mn-MN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хослолоор дээрх командыг гүйцэтгэхдээ:</a:t>
            </a:r>
          </a:p>
          <a:p>
            <a:pPr marL="730250" lvl="1" indent="-273050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Ø"/>
            </a:pPr>
            <a:r>
              <a:rPr lang="en-US" sz="2000" b="1" dirty="0" smtClean="0">
                <a:latin typeface="Times New Roman" pitchFamily="18" charset="0"/>
                <a:cs typeface="+mn-cs"/>
              </a:rPr>
              <a:t>CTRL+B</a:t>
            </a:r>
          </a:p>
          <a:p>
            <a:pPr marL="730250" lvl="1" indent="-273050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Ø"/>
            </a:pPr>
            <a:r>
              <a:rPr lang="en-US" sz="2000" i="1" dirty="0" smtClean="0">
                <a:latin typeface="Times New Roman" pitchFamily="18" charset="0"/>
                <a:cs typeface="+mn-cs"/>
              </a:rPr>
              <a:t>CTRL+I</a:t>
            </a:r>
            <a:endParaRPr lang="en-US" sz="2000" i="1" dirty="0" smtClean="0">
              <a:latin typeface="Times New Roman" pitchFamily="18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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1524000" y="1618034"/>
            <a:ext cx="806924" cy="196336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1905000" y="2096069"/>
            <a:ext cx="585148" cy="137103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33" t="11463" r="30833" b="20355"/>
          <a:stretch/>
        </p:blipFill>
        <p:spPr>
          <a:xfrm>
            <a:off x="4038600" y="2133599"/>
            <a:ext cx="4700588" cy="4700589"/>
          </a:xfrm>
          <a:prstGeom prst="rect">
            <a:avLst/>
          </a:prstGeom>
        </p:spPr>
      </p:pic>
      <p:sp>
        <p:nvSpPr>
          <p:cNvPr id="12290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381000"/>
            <a:ext cx="7467600" cy="6092952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</a:rPr>
              <a:t>Home-&gt;Font </a:t>
            </a:r>
            <a:r>
              <a:rPr lang="mn-MN" dirty="0" smtClean="0">
                <a:latin typeface="Times New Roman" pitchFamily="18" charset="0"/>
              </a:rPr>
              <a:t>хэрэгслийн мөрний задлах сумыг дарж гарч ирэх </a:t>
            </a:r>
            <a:r>
              <a:rPr lang="en-US" dirty="0" smtClean="0">
                <a:latin typeface="Times New Roman" pitchFamily="18" charset="0"/>
              </a:rPr>
              <a:t>Font </a:t>
            </a:r>
            <a:r>
              <a:rPr lang="mn-MN" dirty="0" smtClean="0">
                <a:latin typeface="Times New Roman" pitchFamily="18" charset="0"/>
              </a:rPr>
              <a:t>харилцах цонхны</a:t>
            </a:r>
            <a:r>
              <a:rPr lang="en-US" dirty="0" smtClean="0">
                <a:latin typeface="Times New Roman" pitchFamily="18" charset="0"/>
              </a:rPr>
              <a:t> Font Style </a:t>
            </a:r>
            <a:r>
              <a:rPr lang="mn-MN" dirty="0" smtClean="0">
                <a:latin typeface="Times New Roman" pitchFamily="18" charset="0"/>
              </a:rPr>
              <a:t>хэсгээс мөн тэмдэгтийн шрифтийн хэлбэрийг өөрчилж болно.</a:t>
            </a:r>
            <a:endParaRPr lang="en-US" dirty="0" smtClean="0">
              <a:latin typeface="Times New Roman" pitchFamily="18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</a:rPr>
              <a:t>Regular</a:t>
            </a:r>
            <a:r>
              <a:rPr lang="mn-MN" dirty="0" smtClean="0">
                <a:latin typeface="Times New Roman" pitchFamily="18" charset="0"/>
              </a:rPr>
              <a:t> – энгийн 		</a:t>
            </a:r>
            <a:endParaRPr lang="en-US" dirty="0" smtClean="0">
              <a:latin typeface="Times New Roman" pitchFamily="18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</a:rPr>
              <a:t>Italic</a:t>
            </a:r>
            <a:r>
              <a:rPr lang="mn-MN" dirty="0" smtClean="0">
                <a:latin typeface="Times New Roman" pitchFamily="18" charset="0"/>
              </a:rPr>
              <a:t> - </a:t>
            </a:r>
            <a:r>
              <a:rPr lang="mn-MN" i="1" dirty="0" smtClean="0">
                <a:latin typeface="Times New Roman" pitchFamily="18" charset="0"/>
              </a:rPr>
              <a:t>налуу</a:t>
            </a:r>
            <a:endParaRPr lang="en-US" i="1" dirty="0" smtClean="0">
              <a:latin typeface="Times New Roman" pitchFamily="18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</a:rPr>
              <a:t>Bold</a:t>
            </a:r>
            <a:r>
              <a:rPr lang="mn-MN" dirty="0" smtClean="0">
                <a:latin typeface="Times New Roman" pitchFamily="18" charset="0"/>
              </a:rPr>
              <a:t> - </a:t>
            </a:r>
            <a:r>
              <a:rPr lang="mn-MN" b="1" dirty="0" smtClean="0">
                <a:latin typeface="Times New Roman" pitchFamily="18" charset="0"/>
              </a:rPr>
              <a:t>өргөн</a:t>
            </a:r>
            <a:endParaRPr lang="en-US" b="1" dirty="0" smtClean="0">
              <a:latin typeface="Times New Roman" pitchFamily="18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</a:rPr>
              <a:t>Bold Italic</a:t>
            </a:r>
            <a:r>
              <a:rPr lang="mn-MN" dirty="0" smtClean="0">
                <a:latin typeface="Times New Roman" pitchFamily="18" charset="0"/>
              </a:rPr>
              <a:t> – </a:t>
            </a:r>
            <a:r>
              <a:rPr lang="mn-MN" b="1" i="1" dirty="0" smtClean="0">
                <a:latin typeface="Times New Roman" pitchFamily="18" charset="0"/>
              </a:rPr>
              <a:t>өргөн налуу</a:t>
            </a:r>
            <a:endParaRPr lang="en-US" b="1" i="1" dirty="0" smtClean="0">
              <a:latin typeface="Times New Roman" pitchFamily="18" charset="0"/>
            </a:endParaRPr>
          </a:p>
          <a:p>
            <a:pPr algn="just"/>
            <a:endParaRPr lang="en-US" dirty="0" smtClean="0"/>
          </a:p>
        </p:txBody>
      </p:sp>
      <p:sp>
        <p:nvSpPr>
          <p:cNvPr id="1229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F66AC5D-0D12-4EF1-A521-E92BA6DE0D79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8" name="Freeform 7"/>
          <p:cNvSpPr/>
          <p:nvPr/>
        </p:nvSpPr>
        <p:spPr>
          <a:xfrm>
            <a:off x="6172200" y="2819400"/>
            <a:ext cx="1066800" cy="1295400"/>
          </a:xfrm>
          <a:custGeom>
            <a:avLst/>
            <a:gdLst>
              <a:gd name="connsiteX0" fmla="*/ 2234150 w 2310499"/>
              <a:gd name="connsiteY0" fmla="*/ 487157 h 1573835"/>
              <a:gd name="connsiteX1" fmla="*/ 2220898 w 2310499"/>
              <a:gd name="connsiteY1" fmla="*/ 341383 h 1573835"/>
              <a:gd name="connsiteX2" fmla="*/ 2181142 w 2310499"/>
              <a:gd name="connsiteY2" fmla="*/ 261870 h 1573835"/>
              <a:gd name="connsiteX3" fmla="*/ 2128133 w 2310499"/>
              <a:gd name="connsiteY3" fmla="*/ 169105 h 1573835"/>
              <a:gd name="connsiteX4" fmla="*/ 2088377 w 2310499"/>
              <a:gd name="connsiteY4" fmla="*/ 142600 h 1573835"/>
              <a:gd name="connsiteX5" fmla="*/ 1929350 w 2310499"/>
              <a:gd name="connsiteY5" fmla="*/ 102844 h 1573835"/>
              <a:gd name="connsiteX6" fmla="*/ 1863090 w 2310499"/>
              <a:gd name="connsiteY6" fmla="*/ 89592 h 1573835"/>
              <a:gd name="connsiteX7" fmla="*/ 1677559 w 2310499"/>
              <a:gd name="connsiteY7" fmla="*/ 102844 h 1573835"/>
              <a:gd name="connsiteX8" fmla="*/ 1717316 w 2310499"/>
              <a:gd name="connsiteY8" fmla="*/ 129348 h 1573835"/>
              <a:gd name="connsiteX9" fmla="*/ 1412516 w 2310499"/>
              <a:gd name="connsiteY9" fmla="*/ 102844 h 1573835"/>
              <a:gd name="connsiteX10" fmla="*/ 855924 w 2310499"/>
              <a:gd name="connsiteY10" fmla="*/ 76339 h 1573835"/>
              <a:gd name="connsiteX11" fmla="*/ 763159 w 2310499"/>
              <a:gd name="connsiteY11" fmla="*/ 63087 h 1573835"/>
              <a:gd name="connsiteX12" fmla="*/ 723403 w 2310499"/>
              <a:gd name="connsiteY12" fmla="*/ 49835 h 1573835"/>
              <a:gd name="connsiteX13" fmla="*/ 617385 w 2310499"/>
              <a:gd name="connsiteY13" fmla="*/ 36583 h 1573835"/>
              <a:gd name="connsiteX14" fmla="*/ 246324 w 2310499"/>
              <a:gd name="connsiteY14" fmla="*/ 36583 h 1573835"/>
              <a:gd name="connsiteX15" fmla="*/ 166811 w 2310499"/>
              <a:gd name="connsiteY15" fmla="*/ 63087 h 1573835"/>
              <a:gd name="connsiteX16" fmla="*/ 100550 w 2310499"/>
              <a:gd name="connsiteY16" fmla="*/ 116096 h 1573835"/>
              <a:gd name="connsiteX17" fmla="*/ 60794 w 2310499"/>
              <a:gd name="connsiteY17" fmla="*/ 155852 h 1573835"/>
              <a:gd name="connsiteX18" fmla="*/ 47542 w 2310499"/>
              <a:gd name="connsiteY18" fmla="*/ 195609 h 1573835"/>
              <a:gd name="connsiteX19" fmla="*/ 7785 w 2310499"/>
              <a:gd name="connsiteY19" fmla="*/ 301626 h 1573835"/>
              <a:gd name="connsiteX20" fmla="*/ 21037 w 2310499"/>
              <a:gd name="connsiteY20" fmla="*/ 473905 h 1573835"/>
              <a:gd name="connsiteX21" fmla="*/ 47542 w 2310499"/>
              <a:gd name="connsiteY21" fmla="*/ 553418 h 1573835"/>
              <a:gd name="connsiteX22" fmla="*/ 60794 w 2310499"/>
              <a:gd name="connsiteY22" fmla="*/ 632931 h 1573835"/>
              <a:gd name="connsiteX23" fmla="*/ 47542 w 2310499"/>
              <a:gd name="connsiteY23" fmla="*/ 990739 h 1573835"/>
              <a:gd name="connsiteX24" fmla="*/ 34290 w 2310499"/>
              <a:gd name="connsiteY24" fmla="*/ 1043748 h 1573835"/>
              <a:gd name="connsiteX25" fmla="*/ 74046 w 2310499"/>
              <a:gd name="connsiteY25" fmla="*/ 1216026 h 1573835"/>
              <a:gd name="connsiteX26" fmla="*/ 87298 w 2310499"/>
              <a:gd name="connsiteY26" fmla="*/ 1255783 h 1573835"/>
              <a:gd name="connsiteX27" fmla="*/ 219820 w 2310499"/>
              <a:gd name="connsiteY27" fmla="*/ 1361800 h 1573835"/>
              <a:gd name="connsiteX28" fmla="*/ 259577 w 2310499"/>
              <a:gd name="connsiteY28" fmla="*/ 1388305 h 1573835"/>
              <a:gd name="connsiteX29" fmla="*/ 299333 w 2310499"/>
              <a:gd name="connsiteY29" fmla="*/ 1414809 h 1573835"/>
              <a:gd name="connsiteX30" fmla="*/ 418603 w 2310499"/>
              <a:gd name="connsiteY30" fmla="*/ 1441313 h 1573835"/>
              <a:gd name="connsiteX31" fmla="*/ 590881 w 2310499"/>
              <a:gd name="connsiteY31" fmla="*/ 1481070 h 1573835"/>
              <a:gd name="connsiteX32" fmla="*/ 643890 w 2310499"/>
              <a:gd name="connsiteY32" fmla="*/ 1494322 h 1573835"/>
              <a:gd name="connsiteX33" fmla="*/ 736655 w 2310499"/>
              <a:gd name="connsiteY33" fmla="*/ 1507574 h 1573835"/>
              <a:gd name="connsiteX34" fmla="*/ 948690 w 2310499"/>
              <a:gd name="connsiteY34" fmla="*/ 1534079 h 1573835"/>
              <a:gd name="connsiteX35" fmla="*/ 988446 w 2310499"/>
              <a:gd name="connsiteY35" fmla="*/ 1547331 h 1573835"/>
              <a:gd name="connsiteX36" fmla="*/ 1134220 w 2310499"/>
              <a:gd name="connsiteY36" fmla="*/ 1573835 h 1573835"/>
              <a:gd name="connsiteX37" fmla="*/ 1783577 w 2310499"/>
              <a:gd name="connsiteY37" fmla="*/ 1560583 h 1573835"/>
              <a:gd name="connsiteX38" fmla="*/ 1902846 w 2310499"/>
              <a:gd name="connsiteY38" fmla="*/ 1520826 h 1573835"/>
              <a:gd name="connsiteX39" fmla="*/ 1942603 w 2310499"/>
              <a:gd name="connsiteY39" fmla="*/ 1507574 h 1573835"/>
              <a:gd name="connsiteX40" fmla="*/ 1982359 w 2310499"/>
              <a:gd name="connsiteY40" fmla="*/ 1467818 h 1573835"/>
              <a:gd name="connsiteX41" fmla="*/ 2061872 w 2310499"/>
              <a:gd name="connsiteY41" fmla="*/ 1414809 h 1573835"/>
              <a:gd name="connsiteX42" fmla="*/ 2128133 w 2310499"/>
              <a:gd name="connsiteY42" fmla="*/ 1375052 h 1573835"/>
              <a:gd name="connsiteX43" fmla="*/ 2181142 w 2310499"/>
              <a:gd name="connsiteY43" fmla="*/ 1308792 h 1573835"/>
              <a:gd name="connsiteX44" fmla="*/ 2220898 w 2310499"/>
              <a:gd name="connsiteY44" fmla="*/ 1295539 h 1573835"/>
              <a:gd name="connsiteX45" fmla="*/ 2247403 w 2310499"/>
              <a:gd name="connsiteY45" fmla="*/ 1216026 h 1573835"/>
              <a:gd name="connsiteX46" fmla="*/ 2260655 w 2310499"/>
              <a:gd name="connsiteY46" fmla="*/ 1176270 h 1573835"/>
              <a:gd name="connsiteX47" fmla="*/ 2260655 w 2310499"/>
              <a:gd name="connsiteY47" fmla="*/ 407644 h 1573835"/>
              <a:gd name="connsiteX48" fmla="*/ 2247403 w 2310499"/>
              <a:gd name="connsiteY48" fmla="*/ 367887 h 1573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2310499" h="1573835">
                <a:moveTo>
                  <a:pt x="2234150" y="487157"/>
                </a:moveTo>
                <a:cubicBezTo>
                  <a:pt x="2229733" y="438566"/>
                  <a:pt x="2227798" y="389684"/>
                  <a:pt x="2220898" y="341383"/>
                </a:cubicBezTo>
                <a:cubicBezTo>
                  <a:pt x="2215113" y="300887"/>
                  <a:pt x="2201139" y="296864"/>
                  <a:pt x="2181142" y="261870"/>
                </a:cubicBezTo>
                <a:cubicBezTo>
                  <a:pt x="2167284" y="237619"/>
                  <a:pt x="2149657" y="190629"/>
                  <a:pt x="2128133" y="169105"/>
                </a:cubicBezTo>
                <a:cubicBezTo>
                  <a:pt x="2116871" y="157843"/>
                  <a:pt x="2102931" y="149069"/>
                  <a:pt x="2088377" y="142600"/>
                </a:cubicBezTo>
                <a:cubicBezTo>
                  <a:pt x="2021377" y="112822"/>
                  <a:pt x="1999870" y="115666"/>
                  <a:pt x="1929350" y="102844"/>
                </a:cubicBezTo>
                <a:cubicBezTo>
                  <a:pt x="1907189" y="98815"/>
                  <a:pt x="1885177" y="94009"/>
                  <a:pt x="1863090" y="89592"/>
                </a:cubicBezTo>
                <a:cubicBezTo>
                  <a:pt x="1801246" y="94009"/>
                  <a:pt x="1737376" y="86531"/>
                  <a:pt x="1677559" y="102844"/>
                </a:cubicBezTo>
                <a:cubicBezTo>
                  <a:pt x="1662193" y="107035"/>
                  <a:pt x="1733243" y="129348"/>
                  <a:pt x="1717316" y="129348"/>
                </a:cubicBezTo>
                <a:cubicBezTo>
                  <a:pt x="1615333" y="129348"/>
                  <a:pt x="1514411" y="107090"/>
                  <a:pt x="1412516" y="102844"/>
                </a:cubicBezTo>
                <a:cubicBezTo>
                  <a:pt x="1014897" y="86277"/>
                  <a:pt x="1200410" y="95478"/>
                  <a:pt x="855924" y="76339"/>
                </a:cubicBezTo>
                <a:cubicBezTo>
                  <a:pt x="825002" y="71922"/>
                  <a:pt x="793788" y="69213"/>
                  <a:pt x="763159" y="63087"/>
                </a:cubicBezTo>
                <a:cubicBezTo>
                  <a:pt x="749461" y="60348"/>
                  <a:pt x="737147" y="52334"/>
                  <a:pt x="723403" y="49835"/>
                </a:cubicBezTo>
                <a:cubicBezTo>
                  <a:pt x="688363" y="43464"/>
                  <a:pt x="652724" y="41000"/>
                  <a:pt x="617385" y="36583"/>
                </a:cubicBezTo>
                <a:cubicBezTo>
                  <a:pt x="471055" y="0"/>
                  <a:pt x="526533" y="8563"/>
                  <a:pt x="246324" y="36583"/>
                </a:cubicBezTo>
                <a:cubicBezTo>
                  <a:pt x="218525" y="39363"/>
                  <a:pt x="166811" y="63087"/>
                  <a:pt x="166811" y="63087"/>
                </a:cubicBezTo>
                <a:cubicBezTo>
                  <a:pt x="89712" y="140189"/>
                  <a:pt x="200843" y="32519"/>
                  <a:pt x="100550" y="116096"/>
                </a:cubicBezTo>
                <a:cubicBezTo>
                  <a:pt x="86153" y="128094"/>
                  <a:pt x="74046" y="142600"/>
                  <a:pt x="60794" y="155852"/>
                </a:cubicBezTo>
                <a:cubicBezTo>
                  <a:pt x="56377" y="169104"/>
                  <a:pt x="52447" y="182529"/>
                  <a:pt x="47542" y="195609"/>
                </a:cubicBezTo>
                <a:cubicBezTo>
                  <a:pt x="0" y="322388"/>
                  <a:pt x="37867" y="211381"/>
                  <a:pt x="7785" y="301626"/>
                </a:cubicBezTo>
                <a:cubicBezTo>
                  <a:pt x="12202" y="359052"/>
                  <a:pt x="12054" y="417014"/>
                  <a:pt x="21037" y="473905"/>
                </a:cubicBezTo>
                <a:cubicBezTo>
                  <a:pt x="25394" y="501501"/>
                  <a:pt x="42949" y="525860"/>
                  <a:pt x="47542" y="553418"/>
                </a:cubicBezTo>
                <a:lnTo>
                  <a:pt x="60794" y="632931"/>
                </a:lnTo>
                <a:cubicBezTo>
                  <a:pt x="56377" y="752200"/>
                  <a:pt x="55226" y="871636"/>
                  <a:pt x="47542" y="990739"/>
                </a:cubicBezTo>
                <a:cubicBezTo>
                  <a:pt x="46369" y="1008915"/>
                  <a:pt x="34290" y="1025535"/>
                  <a:pt x="34290" y="1043748"/>
                </a:cubicBezTo>
                <a:cubicBezTo>
                  <a:pt x="34290" y="1176606"/>
                  <a:pt x="37275" y="1130226"/>
                  <a:pt x="74046" y="1216026"/>
                </a:cubicBezTo>
                <a:cubicBezTo>
                  <a:pt x="79549" y="1228866"/>
                  <a:pt x="79179" y="1244416"/>
                  <a:pt x="87298" y="1255783"/>
                </a:cubicBezTo>
                <a:cubicBezTo>
                  <a:pt x="121632" y="1303850"/>
                  <a:pt x="172034" y="1329943"/>
                  <a:pt x="219820" y="1361800"/>
                </a:cubicBezTo>
                <a:lnTo>
                  <a:pt x="259577" y="1388305"/>
                </a:lnTo>
                <a:cubicBezTo>
                  <a:pt x="272829" y="1397140"/>
                  <a:pt x="283715" y="1411686"/>
                  <a:pt x="299333" y="1414809"/>
                </a:cubicBezTo>
                <a:cubicBezTo>
                  <a:pt x="383454" y="1431633"/>
                  <a:pt x="343742" y="1422598"/>
                  <a:pt x="418603" y="1441313"/>
                </a:cubicBezTo>
                <a:cubicBezTo>
                  <a:pt x="499652" y="1495348"/>
                  <a:pt x="430372" y="1458141"/>
                  <a:pt x="590881" y="1481070"/>
                </a:cubicBezTo>
                <a:cubicBezTo>
                  <a:pt x="608911" y="1483646"/>
                  <a:pt x="625970" y="1491064"/>
                  <a:pt x="643890" y="1494322"/>
                </a:cubicBezTo>
                <a:cubicBezTo>
                  <a:pt x="674622" y="1499910"/>
                  <a:pt x="705783" y="1502824"/>
                  <a:pt x="736655" y="1507574"/>
                </a:cubicBezTo>
                <a:cubicBezTo>
                  <a:pt x="889320" y="1531061"/>
                  <a:pt x="740921" y="1513301"/>
                  <a:pt x="948690" y="1534079"/>
                </a:cubicBezTo>
                <a:cubicBezTo>
                  <a:pt x="961942" y="1538496"/>
                  <a:pt x="974894" y="1543943"/>
                  <a:pt x="988446" y="1547331"/>
                </a:cubicBezTo>
                <a:cubicBezTo>
                  <a:pt x="1025489" y="1556592"/>
                  <a:pt x="1098776" y="1567928"/>
                  <a:pt x="1134220" y="1573835"/>
                </a:cubicBezTo>
                <a:cubicBezTo>
                  <a:pt x="1350672" y="1569418"/>
                  <a:pt x="1567401" y="1572374"/>
                  <a:pt x="1783577" y="1560583"/>
                </a:cubicBezTo>
                <a:cubicBezTo>
                  <a:pt x="1783589" y="1560582"/>
                  <a:pt x="1882962" y="1527454"/>
                  <a:pt x="1902846" y="1520826"/>
                </a:cubicBezTo>
                <a:lnTo>
                  <a:pt x="1942603" y="1507574"/>
                </a:lnTo>
                <a:cubicBezTo>
                  <a:pt x="1955855" y="1494322"/>
                  <a:pt x="1967566" y="1479324"/>
                  <a:pt x="1982359" y="1467818"/>
                </a:cubicBezTo>
                <a:cubicBezTo>
                  <a:pt x="2007503" y="1448261"/>
                  <a:pt x="2039347" y="1437333"/>
                  <a:pt x="2061872" y="1414809"/>
                </a:cubicBezTo>
                <a:cubicBezTo>
                  <a:pt x="2098255" y="1378428"/>
                  <a:pt x="2076524" y="1392256"/>
                  <a:pt x="2128133" y="1375052"/>
                </a:cubicBezTo>
                <a:cubicBezTo>
                  <a:pt x="2140173" y="1356992"/>
                  <a:pt x="2160158" y="1321382"/>
                  <a:pt x="2181142" y="1308792"/>
                </a:cubicBezTo>
                <a:cubicBezTo>
                  <a:pt x="2193120" y="1301605"/>
                  <a:pt x="2207646" y="1299957"/>
                  <a:pt x="2220898" y="1295539"/>
                </a:cubicBezTo>
                <a:lnTo>
                  <a:pt x="2247403" y="1216026"/>
                </a:lnTo>
                <a:lnTo>
                  <a:pt x="2260655" y="1176270"/>
                </a:lnTo>
                <a:cubicBezTo>
                  <a:pt x="2310499" y="877202"/>
                  <a:pt x="2284493" y="1063204"/>
                  <a:pt x="2260655" y="407644"/>
                </a:cubicBezTo>
                <a:cubicBezTo>
                  <a:pt x="2260147" y="393684"/>
                  <a:pt x="2247403" y="367887"/>
                  <a:pt x="2247403" y="367887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33" t="11463" r="30833" b="20355"/>
          <a:stretch/>
        </p:blipFill>
        <p:spPr>
          <a:xfrm>
            <a:off x="4306683" y="2120527"/>
            <a:ext cx="4700588" cy="47005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27" t="42881" r="69201" b="24480"/>
          <a:stretch/>
        </p:blipFill>
        <p:spPr>
          <a:xfrm>
            <a:off x="4053313" y="1206127"/>
            <a:ext cx="914400" cy="914400"/>
          </a:xfrm>
          <a:prstGeom prst="rect">
            <a:avLst/>
          </a:prstGeom>
        </p:spPr>
      </p:pic>
      <p:sp>
        <p:nvSpPr>
          <p:cNvPr id="13314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219200"/>
            <a:ext cx="3824713" cy="51816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  <a:buFont typeface="Courier New" pitchFamily="49" charset="0"/>
              <a:buChar char="o"/>
            </a:pPr>
            <a:r>
              <a:rPr lang="en-US" dirty="0" smtClean="0">
                <a:latin typeface="Times New Roman" pitchFamily="18" charset="0"/>
              </a:rPr>
              <a:t>Home-&gt;Font-&gt; Font Color</a:t>
            </a:r>
          </a:p>
          <a:p>
            <a:pPr algn="just" eaLnBrk="1" hangingPunct="1">
              <a:lnSpc>
                <a:spcPct val="150000"/>
              </a:lnSpc>
              <a:buFont typeface="Courier New" pitchFamily="49" charset="0"/>
              <a:buChar char="o"/>
            </a:pPr>
            <a:endParaRPr lang="en-US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Courier New" pitchFamily="49" charset="0"/>
              <a:buChar char="o"/>
            </a:pPr>
            <a:r>
              <a:rPr lang="en-US" dirty="0" smtClean="0">
                <a:latin typeface="Times New Roman" pitchFamily="18" charset="0"/>
              </a:rPr>
              <a:t>Home-&gt;Font </a:t>
            </a:r>
            <a:r>
              <a:rPr lang="mn-MN" dirty="0" smtClean="0">
                <a:latin typeface="Times New Roman" pitchFamily="18" charset="0"/>
              </a:rPr>
              <a:t>хэрэгслийн мөрний задлах сумыг дарж гарч ирэх </a:t>
            </a:r>
            <a:r>
              <a:rPr lang="en-US" dirty="0" smtClean="0">
                <a:latin typeface="Times New Roman" pitchFamily="18" charset="0"/>
              </a:rPr>
              <a:t>Font </a:t>
            </a:r>
            <a:r>
              <a:rPr lang="mn-MN" dirty="0" smtClean="0">
                <a:latin typeface="Times New Roman" pitchFamily="18" charset="0"/>
              </a:rPr>
              <a:t>харилцах цонхны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</a:rPr>
              <a:t>          </a:t>
            </a:r>
            <a:r>
              <a:rPr lang="en-US" dirty="0" smtClean="0">
                <a:latin typeface="Times New Roman" pitchFamily="18" charset="0"/>
              </a:rPr>
              <a:t>Font Color </a:t>
            </a:r>
            <a:r>
              <a:rPr lang="mn-MN" dirty="0" smtClean="0">
                <a:latin typeface="Times New Roman" pitchFamily="18" charset="0"/>
              </a:rPr>
              <a:t>хэсгээс мөн өнгийг өөрчилж болно.</a:t>
            </a:r>
            <a:endParaRPr lang="en-US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en-US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en-US" dirty="0" smtClean="0">
                <a:latin typeface="Times New Roman" pitchFamily="18" charset="0"/>
              </a:rPr>
              <a:t>	</a:t>
            </a:r>
            <a:endParaRPr lang="en-US" dirty="0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3315" name="Title 1"/>
          <p:cNvSpPr txBox="1">
            <a:spLocks/>
          </p:cNvSpPr>
          <p:nvPr/>
        </p:nvSpPr>
        <p:spPr bwMode="auto">
          <a:xfrm>
            <a:off x="381000" y="381000"/>
            <a:ext cx="8458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1" hangingPunct="1">
              <a:lnSpc>
                <a:spcPct val="150000"/>
              </a:lnSpc>
            </a:pPr>
            <a:r>
              <a:rPr lang="mn-MN" sz="2400" b="1" i="1" dirty="0" smtClean="0">
                <a:latin typeface="Times New Roman" pitchFamily="18" charset="0"/>
              </a:rPr>
              <a:t>Идэвхжүүлсэн текстийн өнгийг өөрчлөхдөө</a:t>
            </a:r>
            <a:endParaRPr lang="en-US" sz="2400" b="1" i="1" dirty="0" smtClean="0">
              <a:latin typeface="Times New Roman" pitchFamily="18" charset="0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4572000" y="3892695"/>
            <a:ext cx="1219200" cy="609600"/>
          </a:xfrm>
          <a:custGeom>
            <a:avLst/>
            <a:gdLst>
              <a:gd name="connsiteX0" fmla="*/ 28696 w 4194296"/>
              <a:gd name="connsiteY0" fmla="*/ 113537 h 570737"/>
              <a:gd name="connsiteX1" fmla="*/ 2822696 w 4194296"/>
              <a:gd name="connsiteY1" fmla="*/ 100837 h 570737"/>
              <a:gd name="connsiteX2" fmla="*/ 2860796 w 4194296"/>
              <a:gd name="connsiteY2" fmla="*/ 88137 h 570737"/>
              <a:gd name="connsiteX3" fmla="*/ 2962396 w 4194296"/>
              <a:gd name="connsiteY3" fmla="*/ 75437 h 570737"/>
              <a:gd name="connsiteX4" fmla="*/ 3051296 w 4194296"/>
              <a:gd name="connsiteY4" fmla="*/ 50037 h 570737"/>
              <a:gd name="connsiteX5" fmla="*/ 3305296 w 4194296"/>
              <a:gd name="connsiteY5" fmla="*/ 37337 h 570737"/>
              <a:gd name="connsiteX6" fmla="*/ 3356096 w 4194296"/>
              <a:gd name="connsiteY6" fmla="*/ 24637 h 570737"/>
              <a:gd name="connsiteX7" fmla="*/ 3775196 w 4194296"/>
              <a:gd name="connsiteY7" fmla="*/ 24637 h 570737"/>
              <a:gd name="connsiteX8" fmla="*/ 3838696 w 4194296"/>
              <a:gd name="connsiteY8" fmla="*/ 37337 h 570737"/>
              <a:gd name="connsiteX9" fmla="*/ 3978396 w 4194296"/>
              <a:gd name="connsiteY9" fmla="*/ 126237 h 570737"/>
              <a:gd name="connsiteX10" fmla="*/ 4041896 w 4194296"/>
              <a:gd name="connsiteY10" fmla="*/ 138937 h 570737"/>
              <a:gd name="connsiteX11" fmla="*/ 4130796 w 4194296"/>
              <a:gd name="connsiteY11" fmla="*/ 189737 h 570737"/>
              <a:gd name="connsiteX12" fmla="*/ 4168896 w 4194296"/>
              <a:gd name="connsiteY12" fmla="*/ 227837 h 570737"/>
              <a:gd name="connsiteX13" fmla="*/ 4194296 w 4194296"/>
              <a:gd name="connsiteY13" fmla="*/ 418337 h 570737"/>
              <a:gd name="connsiteX14" fmla="*/ 4143496 w 4194296"/>
              <a:gd name="connsiteY14" fmla="*/ 519937 h 570737"/>
              <a:gd name="connsiteX15" fmla="*/ 3330696 w 4194296"/>
              <a:gd name="connsiteY15" fmla="*/ 532637 h 570737"/>
              <a:gd name="connsiteX16" fmla="*/ 3102096 w 4194296"/>
              <a:gd name="connsiteY16" fmla="*/ 545337 h 570737"/>
              <a:gd name="connsiteX17" fmla="*/ 3025896 w 4194296"/>
              <a:gd name="connsiteY17" fmla="*/ 558037 h 570737"/>
              <a:gd name="connsiteX18" fmla="*/ 1425696 w 4194296"/>
              <a:gd name="connsiteY18" fmla="*/ 570737 h 570737"/>
              <a:gd name="connsiteX19" fmla="*/ 777996 w 4194296"/>
              <a:gd name="connsiteY19" fmla="*/ 558037 h 570737"/>
              <a:gd name="connsiteX20" fmla="*/ 638296 w 4194296"/>
              <a:gd name="connsiteY20" fmla="*/ 519937 h 570737"/>
              <a:gd name="connsiteX21" fmla="*/ 587496 w 4194296"/>
              <a:gd name="connsiteY21" fmla="*/ 507237 h 570737"/>
              <a:gd name="connsiteX22" fmla="*/ 523996 w 4194296"/>
              <a:gd name="connsiteY22" fmla="*/ 494537 h 570737"/>
              <a:gd name="connsiteX23" fmla="*/ 447796 w 4194296"/>
              <a:gd name="connsiteY23" fmla="*/ 469137 h 570737"/>
              <a:gd name="connsiteX24" fmla="*/ 168396 w 4194296"/>
              <a:gd name="connsiteY24" fmla="*/ 443737 h 570737"/>
              <a:gd name="connsiteX25" fmla="*/ 104896 w 4194296"/>
              <a:gd name="connsiteY25" fmla="*/ 380237 h 570737"/>
              <a:gd name="connsiteX26" fmla="*/ 66796 w 4194296"/>
              <a:gd name="connsiteY26" fmla="*/ 304037 h 570737"/>
              <a:gd name="connsiteX27" fmla="*/ 15996 w 4194296"/>
              <a:gd name="connsiteY27" fmla="*/ 215137 h 570737"/>
              <a:gd name="connsiteX28" fmla="*/ 3296 w 4194296"/>
              <a:gd name="connsiteY28" fmla="*/ 177037 h 570737"/>
              <a:gd name="connsiteX29" fmla="*/ 15996 w 4194296"/>
              <a:gd name="connsiteY29" fmla="*/ 113537 h 570737"/>
              <a:gd name="connsiteX30" fmla="*/ 28696 w 4194296"/>
              <a:gd name="connsiteY30" fmla="*/ 50037 h 570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4194296" h="570737">
                <a:moveTo>
                  <a:pt x="28696" y="113537"/>
                </a:moveTo>
                <a:lnTo>
                  <a:pt x="2822696" y="100837"/>
                </a:lnTo>
                <a:cubicBezTo>
                  <a:pt x="2836082" y="100717"/>
                  <a:pt x="2847625" y="90532"/>
                  <a:pt x="2860796" y="88137"/>
                </a:cubicBezTo>
                <a:cubicBezTo>
                  <a:pt x="2894376" y="82032"/>
                  <a:pt x="2928529" y="79670"/>
                  <a:pt x="2962396" y="75437"/>
                </a:cubicBezTo>
                <a:cubicBezTo>
                  <a:pt x="2984440" y="68089"/>
                  <a:pt x="3030034" y="51809"/>
                  <a:pt x="3051296" y="50037"/>
                </a:cubicBezTo>
                <a:cubicBezTo>
                  <a:pt x="3135776" y="42997"/>
                  <a:pt x="3220629" y="41570"/>
                  <a:pt x="3305296" y="37337"/>
                </a:cubicBezTo>
                <a:cubicBezTo>
                  <a:pt x="3322229" y="33104"/>
                  <a:pt x="3338817" y="27105"/>
                  <a:pt x="3356096" y="24637"/>
                </a:cubicBezTo>
                <a:cubicBezTo>
                  <a:pt x="3528557" y="0"/>
                  <a:pt x="3558598" y="15220"/>
                  <a:pt x="3775196" y="24637"/>
                </a:cubicBezTo>
                <a:cubicBezTo>
                  <a:pt x="3796363" y="28870"/>
                  <a:pt x="3819045" y="28405"/>
                  <a:pt x="3838696" y="37337"/>
                </a:cubicBezTo>
                <a:cubicBezTo>
                  <a:pt x="3841775" y="38736"/>
                  <a:pt x="3964453" y="123448"/>
                  <a:pt x="3978396" y="126237"/>
                </a:cubicBezTo>
                <a:lnTo>
                  <a:pt x="4041896" y="138937"/>
                </a:lnTo>
                <a:cubicBezTo>
                  <a:pt x="4072950" y="154464"/>
                  <a:pt x="4103870" y="167298"/>
                  <a:pt x="4130796" y="189737"/>
                </a:cubicBezTo>
                <a:cubicBezTo>
                  <a:pt x="4144594" y="201235"/>
                  <a:pt x="4156196" y="215137"/>
                  <a:pt x="4168896" y="227837"/>
                </a:cubicBezTo>
                <a:cubicBezTo>
                  <a:pt x="4194089" y="303416"/>
                  <a:pt x="4194296" y="294031"/>
                  <a:pt x="4194296" y="418337"/>
                </a:cubicBezTo>
                <a:cubicBezTo>
                  <a:pt x="4194296" y="438174"/>
                  <a:pt x="4183362" y="517557"/>
                  <a:pt x="4143496" y="519937"/>
                </a:cubicBezTo>
                <a:cubicBezTo>
                  <a:pt x="3873011" y="536085"/>
                  <a:pt x="3601629" y="528404"/>
                  <a:pt x="3330696" y="532637"/>
                </a:cubicBezTo>
                <a:cubicBezTo>
                  <a:pt x="3254496" y="536870"/>
                  <a:pt x="3178150" y="538999"/>
                  <a:pt x="3102096" y="545337"/>
                </a:cubicBezTo>
                <a:cubicBezTo>
                  <a:pt x="3076435" y="547475"/>
                  <a:pt x="3051643" y="557647"/>
                  <a:pt x="3025896" y="558037"/>
                </a:cubicBezTo>
                <a:lnTo>
                  <a:pt x="1425696" y="570737"/>
                </a:lnTo>
                <a:lnTo>
                  <a:pt x="777996" y="558037"/>
                </a:lnTo>
                <a:cubicBezTo>
                  <a:pt x="726742" y="556206"/>
                  <a:pt x="687221" y="532168"/>
                  <a:pt x="638296" y="519937"/>
                </a:cubicBezTo>
                <a:cubicBezTo>
                  <a:pt x="621363" y="515704"/>
                  <a:pt x="604535" y="511023"/>
                  <a:pt x="587496" y="507237"/>
                </a:cubicBezTo>
                <a:cubicBezTo>
                  <a:pt x="566424" y="502554"/>
                  <a:pt x="544821" y="500217"/>
                  <a:pt x="523996" y="494537"/>
                </a:cubicBezTo>
                <a:cubicBezTo>
                  <a:pt x="498165" y="487492"/>
                  <a:pt x="473441" y="476830"/>
                  <a:pt x="447796" y="469137"/>
                </a:cubicBezTo>
                <a:cubicBezTo>
                  <a:pt x="348492" y="439346"/>
                  <a:pt x="302774" y="451202"/>
                  <a:pt x="168396" y="443737"/>
                </a:cubicBezTo>
                <a:cubicBezTo>
                  <a:pt x="100663" y="342137"/>
                  <a:pt x="189563" y="464904"/>
                  <a:pt x="104896" y="380237"/>
                </a:cubicBezTo>
                <a:cubicBezTo>
                  <a:pt x="74388" y="349729"/>
                  <a:pt x="82290" y="340189"/>
                  <a:pt x="66796" y="304037"/>
                </a:cubicBezTo>
                <a:cubicBezTo>
                  <a:pt x="0" y="148180"/>
                  <a:pt x="79769" y="342682"/>
                  <a:pt x="15996" y="215137"/>
                </a:cubicBezTo>
                <a:cubicBezTo>
                  <a:pt x="10009" y="203163"/>
                  <a:pt x="7529" y="189737"/>
                  <a:pt x="3296" y="177037"/>
                </a:cubicBezTo>
                <a:cubicBezTo>
                  <a:pt x="7529" y="155870"/>
                  <a:pt x="10761" y="134478"/>
                  <a:pt x="15996" y="113537"/>
                </a:cubicBezTo>
                <a:cubicBezTo>
                  <a:pt x="31373" y="52027"/>
                  <a:pt x="28696" y="98549"/>
                  <a:pt x="28696" y="50037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8" name="Straight Arrow Connector 7"/>
          <p:cNvCxnSpPr>
            <a:endCxn id="6" idx="28"/>
          </p:cNvCxnSpPr>
          <p:nvPr/>
        </p:nvCxnSpPr>
        <p:spPr>
          <a:xfrm flipV="1">
            <a:off x="1905000" y="4081787"/>
            <a:ext cx="2667958" cy="64910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20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3A5826C-C521-4C14-87CC-38009C68AF5B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33" t="11463" r="30833" b="20355"/>
          <a:stretch/>
        </p:blipFill>
        <p:spPr>
          <a:xfrm>
            <a:off x="4952999" y="2120527"/>
            <a:ext cx="4054271" cy="4356473"/>
          </a:xfrm>
          <a:prstGeom prst="rect">
            <a:avLst/>
          </a:prstGeom>
        </p:spPr>
      </p:pic>
      <p:sp>
        <p:nvSpPr>
          <p:cNvPr id="14338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228600"/>
            <a:ext cx="8382000" cy="1143000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None/>
            </a:pPr>
            <a:r>
              <a:rPr lang="mn-MN" b="1" u="sng" dirty="0" smtClean="0">
                <a:latin typeface="Times New Roman" pitchFamily="18" charset="0"/>
              </a:rPr>
              <a:t>Текстийн доогуур нь зурж тухайн текстээ үндсэн текстээс ялгаж өгөхдөө </a:t>
            </a:r>
          </a:p>
          <a:p>
            <a:pPr algn="ctr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mn-MN" b="1" dirty="0" smtClean="0">
                <a:latin typeface="Times New Roman" pitchFamily="18" charset="0"/>
              </a:rPr>
              <a:t>	</a:t>
            </a:r>
            <a:endParaRPr lang="en-US" b="1" dirty="0" smtClean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4724400" y="3581400"/>
            <a:ext cx="14478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4394579" y="4229100"/>
            <a:ext cx="3048000" cy="990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152400" y="1524000"/>
            <a:ext cx="50292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Courier New" pitchFamily="49" charset="0"/>
              <a:buChar char="o"/>
              <a:defRPr/>
            </a:pPr>
            <a:r>
              <a:rPr lang="en-US" sz="2400" dirty="0" smtClean="0">
                <a:latin typeface="Times New Roman" pitchFamily="18" charset="0"/>
                <a:cs typeface="+mn-cs"/>
              </a:rPr>
              <a:t>Home-</a:t>
            </a:r>
            <a:r>
              <a:rPr lang="en-US" sz="2400" dirty="0">
                <a:latin typeface="Times New Roman" pitchFamily="18" charset="0"/>
                <a:cs typeface="+mn-cs"/>
              </a:rPr>
              <a:t>&gt;Font-</a:t>
            </a:r>
            <a:r>
              <a:rPr lang="en-US" sz="2400" dirty="0" smtClean="0">
                <a:latin typeface="Times New Roman" pitchFamily="18" charset="0"/>
                <a:cs typeface="+mn-cs"/>
              </a:rPr>
              <a:t>&gt;             (Underline)</a:t>
            </a:r>
            <a:endParaRPr lang="mn-MN" sz="2400" dirty="0" smtClean="0">
              <a:latin typeface="Times New Roman" pitchFamily="18" charset="0"/>
              <a:cs typeface="+mn-cs"/>
            </a:endParaRPr>
          </a:p>
          <a:p>
            <a:pPr marL="273050" indent="-273050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Courier New" pitchFamily="49" charset="0"/>
              <a:buChar char="o"/>
              <a:defRPr/>
            </a:pPr>
            <a:r>
              <a:rPr lang="en-US" sz="2400" dirty="0" smtClean="0">
                <a:latin typeface="Times New Roman" pitchFamily="18" charset="0"/>
              </a:rPr>
              <a:t>Home-&gt;Font </a:t>
            </a:r>
            <a:r>
              <a:rPr lang="mn-MN" sz="2400" dirty="0" smtClean="0">
                <a:latin typeface="Times New Roman" pitchFamily="18" charset="0"/>
              </a:rPr>
              <a:t>хэрэгслийн мөрний задлах сумыг дарж гарч ирэх </a:t>
            </a:r>
            <a:r>
              <a:rPr lang="en-US" sz="2400" dirty="0" smtClean="0">
                <a:latin typeface="Times New Roman" pitchFamily="18" charset="0"/>
              </a:rPr>
              <a:t>Font </a:t>
            </a:r>
            <a:r>
              <a:rPr lang="mn-MN" sz="2400" dirty="0" smtClean="0">
                <a:latin typeface="Times New Roman" pitchFamily="18" charset="0"/>
              </a:rPr>
              <a:t>харилцах цонхны</a:t>
            </a:r>
            <a:r>
              <a:rPr lang="en-US" sz="2400" dirty="0" smtClean="0">
                <a:latin typeface="Times New Roman" pitchFamily="18" charset="0"/>
              </a:rPr>
              <a:t> Underline style </a:t>
            </a:r>
            <a:r>
              <a:rPr lang="mn-MN" sz="2400" dirty="0" smtClean="0">
                <a:latin typeface="Times New Roman" pitchFamily="18" charset="0"/>
              </a:rPr>
              <a:t>хэсгээс мөн өнгийг өөрчилж болно.</a:t>
            </a:r>
            <a:endParaRPr lang="en-US" sz="2400" dirty="0" smtClean="0">
              <a:latin typeface="Times New Roman" pitchFamily="18" charset="0"/>
            </a:endParaRPr>
          </a:p>
          <a:p>
            <a:pPr marL="273050" indent="-273050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None/>
              <a:defRPr/>
            </a:pP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+mn-cs"/>
              </a:rPr>
              <a:t>	</a:t>
            </a:r>
            <a:r>
              <a:rPr lang="en-US" sz="2400" dirty="0">
                <a:latin typeface="Times New Roman" pitchFamily="18" charset="0"/>
                <a:cs typeface="+mn-cs"/>
              </a:rPr>
              <a:t>Home-&gt;Font-&gt;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+mn-cs"/>
              </a:rPr>
              <a:t>Underline color</a:t>
            </a:r>
            <a:r>
              <a:rPr lang="en-US" sz="2400" dirty="0">
                <a:latin typeface="Times New Roman" pitchFamily="18" charset="0"/>
                <a:cs typeface="+mn-cs"/>
              </a:rPr>
              <a:t> – </a:t>
            </a:r>
            <a:r>
              <a:rPr lang="mn-MN" sz="2400" dirty="0">
                <a:latin typeface="Times New Roman" pitchFamily="18" charset="0"/>
                <a:cs typeface="+mn-cs"/>
              </a:rPr>
              <a:t>доогуур зураасны өнгө. </a:t>
            </a:r>
          </a:p>
          <a:p>
            <a:pPr marL="273050" indent="-273050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Courier New" pitchFamily="49" charset="0"/>
              <a:buChar char="o"/>
              <a:defRPr/>
            </a:pPr>
            <a:r>
              <a:rPr lang="en-US" sz="2400" dirty="0" err="1" smtClean="0">
                <a:latin typeface="Times New Roman" pitchFamily="18" charset="0"/>
                <a:cs typeface="+mn-cs"/>
              </a:rPr>
              <a:t>Ctrl+U</a:t>
            </a:r>
            <a:endParaRPr lang="en-US" sz="2400" dirty="0">
              <a:latin typeface="Times New Roman" pitchFamily="18" charset="0"/>
              <a:cs typeface="+mn-cs"/>
            </a:endParaRPr>
          </a:p>
          <a:p>
            <a:pPr marL="273050" indent="-273050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  <a:defRPr/>
            </a:pPr>
            <a:endParaRPr lang="en-US" sz="2400" dirty="0">
              <a:latin typeface="+mn-lt"/>
              <a:cs typeface="+mn-cs"/>
            </a:endParaRPr>
          </a:p>
        </p:txBody>
      </p:sp>
      <p:sp>
        <p:nvSpPr>
          <p:cNvPr id="14346" name="Slide Number Placeholder 9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01A7752-F415-432B-A0AD-CC7370275842}" type="slidenum">
              <a:rPr lang="en-US" smtClean="0"/>
              <a:pPr/>
              <a:t>8</a:t>
            </a:fld>
            <a:endParaRPr lang="en-US" smtClean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95" t="45601" r="82222" b="29920"/>
          <a:stretch/>
        </p:blipFill>
        <p:spPr>
          <a:xfrm>
            <a:off x="2438400" y="1541060"/>
            <a:ext cx="8382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71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33" t="11463" r="30833" b="20355"/>
          <a:stretch/>
        </p:blipFill>
        <p:spPr>
          <a:xfrm>
            <a:off x="4191000" y="1647895"/>
            <a:ext cx="4700588" cy="4700589"/>
          </a:xfrm>
          <a:prstGeom prst="rect">
            <a:avLst/>
          </a:prstGeom>
        </p:spPr>
      </p:pic>
      <p:sp>
        <p:nvSpPr>
          <p:cNvPr id="15362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1600200"/>
            <a:ext cx="4114800" cy="4724400"/>
          </a:xfrm>
        </p:spPr>
        <p:txBody>
          <a:bodyPr/>
          <a:lstStyle/>
          <a:p>
            <a:pPr>
              <a:buNone/>
            </a:pPr>
            <a:endParaRPr lang="mn-MN" dirty="0" smtClean="0">
              <a:latin typeface="Arial" charset="0"/>
              <a:cs typeface="Arial" charset="0"/>
            </a:endParaRPr>
          </a:p>
          <a:p>
            <a:pPr>
              <a:buFont typeface="Courier New" pitchFamily="49" charset="0"/>
              <a:buChar char="o"/>
            </a:pPr>
            <a:r>
              <a:rPr lang="en-US" dirty="0" smtClean="0">
                <a:latin typeface="Arial" charset="0"/>
                <a:cs typeface="Arial" charset="0"/>
              </a:rPr>
              <a:t>Home-&gt;Font-&gt;</a:t>
            </a:r>
            <a:endParaRPr lang="mn-MN" dirty="0" smtClean="0">
              <a:latin typeface="Arial" charset="0"/>
              <a:cs typeface="Arial" charset="0"/>
            </a:endParaRPr>
          </a:p>
          <a:p>
            <a:pPr>
              <a:buFont typeface="Wingdings" pitchFamily="2" charset="2"/>
              <a:buNone/>
            </a:pPr>
            <a:endParaRPr lang="mn-MN" dirty="0" smtClean="0">
              <a:latin typeface="Arial" charset="0"/>
              <a:cs typeface="Arial" charset="0"/>
            </a:endParaRPr>
          </a:p>
          <a:p>
            <a:pPr>
              <a:buFont typeface="Courier New" pitchFamily="49" charset="0"/>
              <a:buChar char="o"/>
            </a:pPr>
            <a:r>
              <a:rPr lang="en-US" dirty="0" smtClean="0">
                <a:latin typeface="Arial" charset="0"/>
                <a:cs typeface="Arial" charset="0"/>
              </a:rPr>
              <a:t>Home-&gt;Font(</a:t>
            </a:r>
            <a:r>
              <a:rPr lang="mn-MN" dirty="0" smtClean="0">
                <a:latin typeface="Arial" charset="0"/>
                <a:cs typeface="Arial" charset="0"/>
              </a:rPr>
              <a:t>хэрэгслийн мөрний групп задлах сум</a:t>
            </a:r>
            <a:r>
              <a:rPr lang="en-US" dirty="0" smtClean="0">
                <a:latin typeface="Arial" charset="0"/>
                <a:cs typeface="Arial" charset="0"/>
              </a:rPr>
              <a:t>)-&gt;Font(</a:t>
            </a:r>
            <a:r>
              <a:rPr lang="mn-MN" dirty="0" smtClean="0">
                <a:latin typeface="Arial" charset="0"/>
                <a:cs typeface="Arial" charset="0"/>
              </a:rPr>
              <a:t>харилцах цонх</a:t>
            </a:r>
            <a:r>
              <a:rPr lang="en-US" dirty="0" smtClean="0">
                <a:latin typeface="Arial" charset="0"/>
                <a:cs typeface="Arial" charset="0"/>
              </a:rPr>
              <a:t>)-&gt;Subscript </a:t>
            </a:r>
            <a:r>
              <a:rPr lang="mn-MN" dirty="0" smtClean="0">
                <a:latin typeface="Arial" charset="0"/>
                <a:cs typeface="Arial" charset="0"/>
              </a:rPr>
              <a:t/>
            </a:r>
            <a:br>
              <a:rPr lang="mn-MN" dirty="0" smtClean="0">
                <a:latin typeface="Arial" charset="0"/>
                <a:cs typeface="Arial" charset="0"/>
              </a:rPr>
            </a:br>
            <a:endParaRPr lang="mn-MN" dirty="0" smtClean="0">
              <a:latin typeface="Arial" charset="0"/>
              <a:cs typeface="Arial" charset="0"/>
            </a:endParaRPr>
          </a:p>
          <a:p>
            <a:pPr>
              <a:buFont typeface="Courier New" pitchFamily="49" charset="0"/>
              <a:buChar char="o"/>
            </a:pPr>
            <a:r>
              <a:rPr lang="en-US" dirty="0" err="1" smtClean="0">
                <a:latin typeface="Arial" charset="0"/>
                <a:cs typeface="Arial" charset="0"/>
              </a:rPr>
              <a:t>Ctrl+Shift</a:t>
            </a:r>
            <a:r>
              <a:rPr lang="en-US" dirty="0" smtClean="0">
                <a:latin typeface="Arial" charset="0"/>
                <a:cs typeface="Arial" charset="0"/>
              </a:rPr>
              <a:t>+(+=)</a:t>
            </a:r>
          </a:p>
        </p:txBody>
      </p:sp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3200" y="1991140"/>
            <a:ext cx="457200" cy="48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8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35294F1-F1CB-4D65-A161-F5D4E8698606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9" name="Title 1"/>
          <p:cNvSpPr txBox="1">
            <a:spLocks/>
          </p:cNvSpPr>
          <p:nvPr/>
        </p:nvSpPr>
        <p:spPr bwMode="auto">
          <a:xfrm>
            <a:off x="228600" y="228600"/>
            <a:ext cx="8458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1" hangingPunct="1"/>
            <a:r>
              <a:rPr lang="mn-MN" sz="2400" dirty="0" smtClean="0"/>
              <a:t>Идэвхжүүлсэн текстийг </a:t>
            </a:r>
            <a:r>
              <a:rPr lang="mn-MN" sz="3200" b="1" baseline="-25000" dirty="0" smtClean="0"/>
              <a:t>суурь</a:t>
            </a:r>
            <a:r>
              <a:rPr lang="mn-MN" sz="3200" dirty="0" smtClean="0"/>
              <a:t> </a:t>
            </a:r>
            <a:r>
              <a:rPr lang="mn-MN" sz="2400" dirty="0" smtClean="0"/>
              <a:t>хэлбэртэй буюу мөрийн түвшингээс доош болгох</a:t>
            </a:r>
            <a:endParaRPr lang="en-US" sz="2400" i="1" dirty="0" smtClean="0">
              <a:latin typeface="Times New Roman" pitchFamily="18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2628900" y="4247564"/>
            <a:ext cx="1828800" cy="4768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779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33" t="11463" r="30833" b="20355"/>
          <a:stretch/>
        </p:blipFill>
        <p:spPr>
          <a:xfrm>
            <a:off x="4267200" y="1610517"/>
            <a:ext cx="4700588" cy="4700589"/>
          </a:xfrm>
          <a:prstGeom prst="rect">
            <a:avLst/>
          </a:prstGeom>
        </p:spPr>
      </p:pic>
      <p:sp>
        <p:nvSpPr>
          <p:cNvPr id="16386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752600"/>
            <a:ext cx="4191000" cy="4416425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endParaRPr lang="en-US" dirty="0" smtClean="0">
              <a:latin typeface="Arial" charset="0"/>
              <a:cs typeface="Arial" charset="0"/>
            </a:endParaRPr>
          </a:p>
          <a:p>
            <a:pPr algn="just">
              <a:buFont typeface="Courier New" pitchFamily="49" charset="0"/>
              <a:buChar char="o"/>
            </a:pPr>
            <a:r>
              <a:rPr lang="en-US" dirty="0" smtClean="0">
                <a:latin typeface="Arial" charset="0"/>
                <a:cs typeface="Arial" charset="0"/>
              </a:rPr>
              <a:t>Home-&gt;Font-&gt;</a:t>
            </a:r>
            <a:endParaRPr lang="mn-MN" dirty="0" smtClean="0">
              <a:latin typeface="Arial" charset="0"/>
              <a:cs typeface="Arial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Arial" charset="0"/>
              <a:cs typeface="Arial" charset="0"/>
            </a:endParaRPr>
          </a:p>
          <a:p>
            <a:pPr algn="just">
              <a:buFont typeface="Courier New" pitchFamily="49" charset="0"/>
              <a:buChar char="o"/>
            </a:pPr>
            <a:r>
              <a:rPr lang="en-US" dirty="0" smtClean="0">
                <a:latin typeface="Arial" charset="0"/>
                <a:cs typeface="Arial" charset="0"/>
              </a:rPr>
              <a:t>Home-&gt;Font(</a:t>
            </a:r>
            <a:r>
              <a:rPr lang="mn-MN" dirty="0" smtClean="0">
                <a:latin typeface="Arial" charset="0"/>
                <a:cs typeface="Arial" charset="0"/>
              </a:rPr>
              <a:t>хэрэгслийн мөрний групп задлах сум</a:t>
            </a:r>
            <a:r>
              <a:rPr lang="en-US" dirty="0" smtClean="0">
                <a:latin typeface="Arial" charset="0"/>
                <a:cs typeface="Arial" charset="0"/>
              </a:rPr>
              <a:t>)-&gt;Font(</a:t>
            </a:r>
            <a:r>
              <a:rPr lang="mn-MN" dirty="0" smtClean="0">
                <a:latin typeface="Arial" charset="0"/>
                <a:cs typeface="Arial" charset="0"/>
              </a:rPr>
              <a:t>харилцах цонх</a:t>
            </a:r>
            <a:r>
              <a:rPr lang="en-US" dirty="0" smtClean="0">
                <a:latin typeface="Arial" charset="0"/>
                <a:cs typeface="Arial" charset="0"/>
              </a:rPr>
              <a:t>)-&gt;Superscript</a:t>
            </a:r>
          </a:p>
          <a:p>
            <a:pPr algn="just">
              <a:buFont typeface="Courier New" pitchFamily="49" charset="0"/>
              <a:buChar char="o"/>
            </a:pPr>
            <a:endParaRPr lang="en-US" dirty="0" smtClean="0">
              <a:latin typeface="Arial" charset="0"/>
              <a:cs typeface="Arial" charset="0"/>
            </a:endParaRPr>
          </a:p>
          <a:p>
            <a:pPr algn="just">
              <a:buFont typeface="Courier New" pitchFamily="49" charset="0"/>
              <a:buChar char="o"/>
            </a:pPr>
            <a:r>
              <a:rPr lang="en-US" dirty="0" smtClean="0">
                <a:latin typeface="Arial" charset="0"/>
                <a:cs typeface="Arial" charset="0"/>
              </a:rPr>
              <a:t>Ctrl+(+=) </a:t>
            </a:r>
          </a:p>
        </p:txBody>
      </p:sp>
      <p:sp>
        <p:nvSpPr>
          <p:cNvPr id="7" name="Freeform 6"/>
          <p:cNvSpPr/>
          <p:nvPr/>
        </p:nvSpPr>
        <p:spPr>
          <a:xfrm>
            <a:off x="4419600" y="4333565"/>
            <a:ext cx="1479550" cy="304800"/>
          </a:xfrm>
          <a:custGeom>
            <a:avLst/>
            <a:gdLst>
              <a:gd name="connsiteX0" fmla="*/ 3092362 w 3092362"/>
              <a:gd name="connsiteY0" fmla="*/ 774700 h 977900"/>
              <a:gd name="connsiteX1" fmla="*/ 3066962 w 3092362"/>
              <a:gd name="connsiteY1" fmla="*/ 685800 h 977900"/>
              <a:gd name="connsiteX2" fmla="*/ 3041562 w 3092362"/>
              <a:gd name="connsiteY2" fmla="*/ 647700 h 977900"/>
              <a:gd name="connsiteX3" fmla="*/ 3003462 w 3092362"/>
              <a:gd name="connsiteY3" fmla="*/ 584200 h 977900"/>
              <a:gd name="connsiteX4" fmla="*/ 2990762 w 3092362"/>
              <a:gd name="connsiteY4" fmla="*/ 533400 h 977900"/>
              <a:gd name="connsiteX5" fmla="*/ 2965362 w 3092362"/>
              <a:gd name="connsiteY5" fmla="*/ 495300 h 977900"/>
              <a:gd name="connsiteX6" fmla="*/ 2939962 w 3092362"/>
              <a:gd name="connsiteY6" fmla="*/ 444500 h 977900"/>
              <a:gd name="connsiteX7" fmla="*/ 2901862 w 3092362"/>
              <a:gd name="connsiteY7" fmla="*/ 381000 h 977900"/>
              <a:gd name="connsiteX8" fmla="*/ 2800262 w 3092362"/>
              <a:gd name="connsiteY8" fmla="*/ 203200 h 977900"/>
              <a:gd name="connsiteX9" fmla="*/ 2762162 w 3092362"/>
              <a:gd name="connsiteY9" fmla="*/ 165100 h 977900"/>
              <a:gd name="connsiteX10" fmla="*/ 2724062 w 3092362"/>
              <a:gd name="connsiteY10" fmla="*/ 88900 h 977900"/>
              <a:gd name="connsiteX11" fmla="*/ 2647862 w 3092362"/>
              <a:gd name="connsiteY11" fmla="*/ 63500 h 977900"/>
              <a:gd name="connsiteX12" fmla="*/ 2470062 w 3092362"/>
              <a:gd name="connsiteY12" fmla="*/ 76200 h 977900"/>
              <a:gd name="connsiteX13" fmla="*/ 2431962 w 3092362"/>
              <a:gd name="connsiteY13" fmla="*/ 88900 h 977900"/>
              <a:gd name="connsiteX14" fmla="*/ 2381162 w 3092362"/>
              <a:gd name="connsiteY14" fmla="*/ 101600 h 977900"/>
              <a:gd name="connsiteX15" fmla="*/ 1479462 w 3092362"/>
              <a:gd name="connsiteY15" fmla="*/ 88900 h 977900"/>
              <a:gd name="connsiteX16" fmla="*/ 1022262 w 3092362"/>
              <a:gd name="connsiteY16" fmla="*/ 76200 h 977900"/>
              <a:gd name="connsiteX17" fmla="*/ 946062 w 3092362"/>
              <a:gd name="connsiteY17" fmla="*/ 50800 h 977900"/>
              <a:gd name="connsiteX18" fmla="*/ 907962 w 3092362"/>
              <a:gd name="connsiteY18" fmla="*/ 38100 h 977900"/>
              <a:gd name="connsiteX19" fmla="*/ 869862 w 3092362"/>
              <a:gd name="connsiteY19" fmla="*/ 25400 h 977900"/>
              <a:gd name="connsiteX20" fmla="*/ 768262 w 3092362"/>
              <a:gd name="connsiteY20" fmla="*/ 0 h 977900"/>
              <a:gd name="connsiteX21" fmla="*/ 514262 w 3092362"/>
              <a:gd name="connsiteY21" fmla="*/ 12700 h 977900"/>
              <a:gd name="connsiteX22" fmla="*/ 476162 w 3092362"/>
              <a:gd name="connsiteY22" fmla="*/ 25400 h 977900"/>
              <a:gd name="connsiteX23" fmla="*/ 69762 w 3092362"/>
              <a:gd name="connsiteY23" fmla="*/ 38100 h 977900"/>
              <a:gd name="connsiteX24" fmla="*/ 6262 w 3092362"/>
              <a:gd name="connsiteY24" fmla="*/ 127000 h 977900"/>
              <a:gd name="connsiteX25" fmla="*/ 44362 w 3092362"/>
              <a:gd name="connsiteY25" fmla="*/ 279400 h 977900"/>
              <a:gd name="connsiteX26" fmla="*/ 57062 w 3092362"/>
              <a:gd name="connsiteY26" fmla="*/ 330200 h 977900"/>
              <a:gd name="connsiteX27" fmla="*/ 69762 w 3092362"/>
              <a:gd name="connsiteY27" fmla="*/ 647700 h 977900"/>
              <a:gd name="connsiteX28" fmla="*/ 82462 w 3092362"/>
              <a:gd name="connsiteY28" fmla="*/ 685800 h 977900"/>
              <a:gd name="connsiteX29" fmla="*/ 133262 w 3092362"/>
              <a:gd name="connsiteY29" fmla="*/ 762000 h 977900"/>
              <a:gd name="connsiteX30" fmla="*/ 158662 w 3092362"/>
              <a:gd name="connsiteY30" fmla="*/ 800100 h 977900"/>
              <a:gd name="connsiteX31" fmla="*/ 171362 w 3092362"/>
              <a:gd name="connsiteY31" fmla="*/ 838200 h 977900"/>
              <a:gd name="connsiteX32" fmla="*/ 323762 w 3092362"/>
              <a:gd name="connsiteY32" fmla="*/ 850900 h 977900"/>
              <a:gd name="connsiteX33" fmla="*/ 374562 w 3092362"/>
              <a:gd name="connsiteY33" fmla="*/ 863600 h 977900"/>
              <a:gd name="connsiteX34" fmla="*/ 412662 w 3092362"/>
              <a:gd name="connsiteY34" fmla="*/ 876300 h 977900"/>
              <a:gd name="connsiteX35" fmla="*/ 844462 w 3092362"/>
              <a:gd name="connsiteY35" fmla="*/ 889000 h 977900"/>
              <a:gd name="connsiteX36" fmla="*/ 1034962 w 3092362"/>
              <a:gd name="connsiteY36" fmla="*/ 901700 h 977900"/>
              <a:gd name="connsiteX37" fmla="*/ 1187362 w 3092362"/>
              <a:gd name="connsiteY37" fmla="*/ 952500 h 977900"/>
              <a:gd name="connsiteX38" fmla="*/ 1339762 w 3092362"/>
              <a:gd name="connsiteY38" fmla="*/ 977900 h 977900"/>
              <a:gd name="connsiteX39" fmla="*/ 2876462 w 3092362"/>
              <a:gd name="connsiteY39" fmla="*/ 965200 h 977900"/>
              <a:gd name="connsiteX40" fmla="*/ 2939962 w 3092362"/>
              <a:gd name="connsiteY40" fmla="*/ 952500 h 977900"/>
              <a:gd name="connsiteX41" fmla="*/ 2978062 w 3092362"/>
              <a:gd name="connsiteY41" fmla="*/ 927100 h 977900"/>
              <a:gd name="connsiteX42" fmla="*/ 3066962 w 3092362"/>
              <a:gd name="connsiteY42" fmla="*/ 901700 h 977900"/>
              <a:gd name="connsiteX43" fmla="*/ 3054262 w 3092362"/>
              <a:gd name="connsiteY43" fmla="*/ 711200 h 977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3092362" h="977900">
                <a:moveTo>
                  <a:pt x="3092362" y="774700"/>
                </a:moveTo>
                <a:cubicBezTo>
                  <a:pt x="3083895" y="745067"/>
                  <a:pt x="3078408" y="714415"/>
                  <a:pt x="3066962" y="685800"/>
                </a:cubicBezTo>
                <a:cubicBezTo>
                  <a:pt x="3061293" y="671628"/>
                  <a:pt x="3049652" y="660643"/>
                  <a:pt x="3041562" y="647700"/>
                </a:cubicBezTo>
                <a:cubicBezTo>
                  <a:pt x="3028479" y="626768"/>
                  <a:pt x="3016162" y="605367"/>
                  <a:pt x="3003462" y="584200"/>
                </a:cubicBezTo>
                <a:cubicBezTo>
                  <a:pt x="2999229" y="567267"/>
                  <a:pt x="2997638" y="549443"/>
                  <a:pt x="2990762" y="533400"/>
                </a:cubicBezTo>
                <a:cubicBezTo>
                  <a:pt x="2984749" y="519371"/>
                  <a:pt x="2972935" y="508552"/>
                  <a:pt x="2965362" y="495300"/>
                </a:cubicBezTo>
                <a:cubicBezTo>
                  <a:pt x="2955969" y="478862"/>
                  <a:pt x="2949156" y="461050"/>
                  <a:pt x="2939962" y="444500"/>
                </a:cubicBezTo>
                <a:cubicBezTo>
                  <a:pt x="2927974" y="422922"/>
                  <a:pt x="2913565" y="402734"/>
                  <a:pt x="2901862" y="381000"/>
                </a:cubicBezTo>
                <a:cubicBezTo>
                  <a:pt x="2878620" y="337836"/>
                  <a:pt x="2838840" y="241778"/>
                  <a:pt x="2800262" y="203200"/>
                </a:cubicBezTo>
                <a:lnTo>
                  <a:pt x="2762162" y="165100"/>
                </a:lnTo>
                <a:cubicBezTo>
                  <a:pt x="2755242" y="144340"/>
                  <a:pt x="2744794" y="101858"/>
                  <a:pt x="2724062" y="88900"/>
                </a:cubicBezTo>
                <a:cubicBezTo>
                  <a:pt x="2701358" y="74710"/>
                  <a:pt x="2647862" y="63500"/>
                  <a:pt x="2647862" y="63500"/>
                </a:cubicBezTo>
                <a:cubicBezTo>
                  <a:pt x="2588595" y="67733"/>
                  <a:pt x="2529073" y="69258"/>
                  <a:pt x="2470062" y="76200"/>
                </a:cubicBezTo>
                <a:cubicBezTo>
                  <a:pt x="2456767" y="77764"/>
                  <a:pt x="2444834" y="85222"/>
                  <a:pt x="2431962" y="88900"/>
                </a:cubicBezTo>
                <a:cubicBezTo>
                  <a:pt x="2415179" y="93695"/>
                  <a:pt x="2398095" y="97367"/>
                  <a:pt x="2381162" y="101600"/>
                </a:cubicBezTo>
                <a:lnTo>
                  <a:pt x="1479462" y="88900"/>
                </a:lnTo>
                <a:cubicBezTo>
                  <a:pt x="1327030" y="86051"/>
                  <a:pt x="1174333" y="87062"/>
                  <a:pt x="1022262" y="76200"/>
                </a:cubicBezTo>
                <a:cubicBezTo>
                  <a:pt x="995556" y="74292"/>
                  <a:pt x="971462" y="59267"/>
                  <a:pt x="946062" y="50800"/>
                </a:cubicBezTo>
                <a:lnTo>
                  <a:pt x="907962" y="38100"/>
                </a:lnTo>
                <a:cubicBezTo>
                  <a:pt x="895262" y="33867"/>
                  <a:pt x="882849" y="28647"/>
                  <a:pt x="869862" y="25400"/>
                </a:cubicBezTo>
                <a:lnTo>
                  <a:pt x="768262" y="0"/>
                </a:lnTo>
                <a:cubicBezTo>
                  <a:pt x="683595" y="4233"/>
                  <a:pt x="598716" y="5356"/>
                  <a:pt x="514262" y="12700"/>
                </a:cubicBezTo>
                <a:cubicBezTo>
                  <a:pt x="500925" y="13860"/>
                  <a:pt x="489527" y="24636"/>
                  <a:pt x="476162" y="25400"/>
                </a:cubicBezTo>
                <a:cubicBezTo>
                  <a:pt x="340850" y="33132"/>
                  <a:pt x="205229" y="33867"/>
                  <a:pt x="69762" y="38100"/>
                </a:cubicBezTo>
                <a:cubicBezTo>
                  <a:pt x="46820" y="61042"/>
                  <a:pt x="9605" y="90225"/>
                  <a:pt x="6262" y="127000"/>
                </a:cubicBezTo>
                <a:cubicBezTo>
                  <a:pt x="0" y="195884"/>
                  <a:pt x="24741" y="220538"/>
                  <a:pt x="44362" y="279400"/>
                </a:cubicBezTo>
                <a:cubicBezTo>
                  <a:pt x="49882" y="295959"/>
                  <a:pt x="52829" y="313267"/>
                  <a:pt x="57062" y="330200"/>
                </a:cubicBezTo>
                <a:cubicBezTo>
                  <a:pt x="61295" y="436033"/>
                  <a:pt x="62216" y="542051"/>
                  <a:pt x="69762" y="647700"/>
                </a:cubicBezTo>
                <a:cubicBezTo>
                  <a:pt x="70716" y="661053"/>
                  <a:pt x="75961" y="674098"/>
                  <a:pt x="82462" y="685800"/>
                </a:cubicBezTo>
                <a:cubicBezTo>
                  <a:pt x="97287" y="712485"/>
                  <a:pt x="116329" y="736600"/>
                  <a:pt x="133262" y="762000"/>
                </a:cubicBezTo>
                <a:cubicBezTo>
                  <a:pt x="141729" y="774700"/>
                  <a:pt x="153835" y="785620"/>
                  <a:pt x="158662" y="800100"/>
                </a:cubicBezTo>
                <a:cubicBezTo>
                  <a:pt x="162895" y="812800"/>
                  <a:pt x="158567" y="834263"/>
                  <a:pt x="171362" y="838200"/>
                </a:cubicBezTo>
                <a:cubicBezTo>
                  <a:pt x="220084" y="853191"/>
                  <a:pt x="272962" y="846667"/>
                  <a:pt x="323762" y="850900"/>
                </a:cubicBezTo>
                <a:cubicBezTo>
                  <a:pt x="340695" y="855133"/>
                  <a:pt x="357779" y="858805"/>
                  <a:pt x="374562" y="863600"/>
                </a:cubicBezTo>
                <a:cubicBezTo>
                  <a:pt x="387434" y="867278"/>
                  <a:pt x="399295" y="875577"/>
                  <a:pt x="412662" y="876300"/>
                </a:cubicBezTo>
                <a:cubicBezTo>
                  <a:pt x="556448" y="884072"/>
                  <a:pt x="700529" y="884767"/>
                  <a:pt x="844462" y="889000"/>
                </a:cubicBezTo>
                <a:cubicBezTo>
                  <a:pt x="907962" y="893233"/>
                  <a:pt x="972385" y="890112"/>
                  <a:pt x="1034962" y="901700"/>
                </a:cubicBezTo>
                <a:cubicBezTo>
                  <a:pt x="1087615" y="911450"/>
                  <a:pt x="1135413" y="939513"/>
                  <a:pt x="1187362" y="952500"/>
                </a:cubicBezTo>
                <a:cubicBezTo>
                  <a:pt x="1271273" y="973478"/>
                  <a:pt x="1220842" y="963035"/>
                  <a:pt x="1339762" y="977900"/>
                </a:cubicBezTo>
                <a:lnTo>
                  <a:pt x="2876462" y="965200"/>
                </a:lnTo>
                <a:cubicBezTo>
                  <a:pt x="2898045" y="964857"/>
                  <a:pt x="2919751" y="960079"/>
                  <a:pt x="2939962" y="952500"/>
                </a:cubicBezTo>
                <a:cubicBezTo>
                  <a:pt x="2954254" y="947141"/>
                  <a:pt x="2964410" y="933926"/>
                  <a:pt x="2978062" y="927100"/>
                </a:cubicBezTo>
                <a:cubicBezTo>
                  <a:pt x="2996282" y="917990"/>
                  <a:pt x="3050686" y="905769"/>
                  <a:pt x="3066962" y="901700"/>
                </a:cubicBezTo>
                <a:cubicBezTo>
                  <a:pt x="3049473" y="779274"/>
                  <a:pt x="3054262" y="842734"/>
                  <a:pt x="3054262" y="711200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8" name="Straight Arrow Connector 7"/>
          <p:cNvCxnSpPr>
            <a:endCxn id="7" idx="23"/>
          </p:cNvCxnSpPr>
          <p:nvPr/>
        </p:nvCxnSpPr>
        <p:spPr>
          <a:xfrm flipV="1">
            <a:off x="3276600" y="4345440"/>
            <a:ext cx="1176378" cy="948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9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133600"/>
            <a:ext cx="5334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1BF387C-C216-4076-A4FD-AD7C55F41B5F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9" name="Title 1"/>
          <p:cNvSpPr txBox="1">
            <a:spLocks/>
          </p:cNvSpPr>
          <p:nvPr/>
        </p:nvSpPr>
        <p:spPr bwMode="auto">
          <a:xfrm>
            <a:off x="228600" y="457200"/>
            <a:ext cx="8458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mn-MN" sz="2400" dirty="0" smtClean="0"/>
              <a:t>Идэвхжүүлсэн текстийг </a:t>
            </a:r>
            <a:r>
              <a:rPr lang="mn-MN" sz="4000" b="1" baseline="30000" dirty="0" smtClean="0"/>
              <a:t>зэрэг</a:t>
            </a:r>
            <a:r>
              <a:rPr lang="mn-MN" sz="2400" dirty="0" smtClean="0"/>
              <a:t> хэлбэртэй буюу мөрийн түвшингээс дээш болгох</a:t>
            </a:r>
            <a:endParaRPr lang="en-US" sz="2400" i="1" dirty="0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22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33" t="11463" r="30833" b="20355"/>
          <a:stretch/>
        </p:blipFill>
        <p:spPr>
          <a:xfrm>
            <a:off x="5067685" y="1925450"/>
            <a:ext cx="4018149" cy="4018150"/>
          </a:xfrm>
          <a:prstGeom prst="rect">
            <a:avLst/>
          </a:prstGeom>
        </p:spPr>
      </p:pic>
      <p:sp>
        <p:nvSpPr>
          <p:cNvPr id="17410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295400"/>
            <a:ext cx="4897066" cy="4873625"/>
          </a:xfrm>
        </p:spPr>
        <p:txBody>
          <a:bodyPr/>
          <a:lstStyle/>
          <a:p>
            <a:pPr algn="just" eaLnBrk="1" hangingPunct="1">
              <a:lnSpc>
                <a:spcPct val="140000"/>
              </a:lnSpc>
            </a:pPr>
            <a:r>
              <a:rPr lang="en-US" sz="2000" dirty="0" smtClean="0">
                <a:latin typeface="Times New Roman" pitchFamily="18" charset="0"/>
              </a:rPr>
              <a:t>Shadow - </a:t>
            </a:r>
            <a:r>
              <a:rPr lang="mn-MN" sz="2000" dirty="0" smtClean="0">
                <a:latin typeface="Times New Roman" pitchFamily="18" charset="0"/>
              </a:rPr>
              <a:t>сүүдэртэй</a:t>
            </a:r>
            <a:endParaRPr lang="en-US" sz="2000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40000"/>
              </a:lnSpc>
            </a:pPr>
            <a:r>
              <a:rPr lang="en-US" sz="2000" dirty="0" smtClean="0">
                <a:latin typeface="Times New Roman" pitchFamily="18" charset="0"/>
              </a:rPr>
              <a:t>Outline </a:t>
            </a:r>
            <a:r>
              <a:rPr lang="mn-MN" sz="2000" dirty="0" smtClean="0">
                <a:latin typeface="Times New Roman" pitchFamily="18" charset="0"/>
              </a:rPr>
              <a:t>– хүрээтэй</a:t>
            </a:r>
            <a:endParaRPr lang="en-US" sz="2000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40000"/>
              </a:lnSpc>
            </a:pPr>
            <a:r>
              <a:rPr lang="en-US" sz="2000" dirty="0" smtClean="0">
                <a:latin typeface="Times New Roman" pitchFamily="18" charset="0"/>
              </a:rPr>
              <a:t>Strikethrough</a:t>
            </a:r>
            <a:r>
              <a:rPr lang="mn-MN" sz="2000" dirty="0" smtClean="0">
                <a:latin typeface="Times New Roman" pitchFamily="18" charset="0"/>
              </a:rPr>
              <a:t> – тэмдэгийн дээгүүр зурна.</a:t>
            </a:r>
            <a:endParaRPr lang="en-US" sz="2000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40000"/>
              </a:lnSpc>
            </a:pPr>
            <a:r>
              <a:rPr lang="en-US" sz="2000" dirty="0" smtClean="0">
                <a:latin typeface="Times New Roman" pitchFamily="18" charset="0"/>
              </a:rPr>
              <a:t>Double Strikethrough – </a:t>
            </a:r>
            <a:r>
              <a:rPr lang="mn-MN" sz="2000" dirty="0" smtClean="0">
                <a:latin typeface="Times New Roman" pitchFamily="18" charset="0"/>
              </a:rPr>
              <a:t>тэмдэгтийн дээгүүр 2 зурна. </a:t>
            </a:r>
          </a:p>
          <a:p>
            <a:pPr algn="just" eaLnBrk="1" hangingPunct="1">
              <a:lnSpc>
                <a:spcPct val="140000"/>
              </a:lnSpc>
            </a:pPr>
            <a:r>
              <a:rPr lang="en-US" sz="2000" dirty="0" smtClean="0">
                <a:latin typeface="Times New Roman" pitchFamily="18" charset="0"/>
              </a:rPr>
              <a:t>All caps – </a:t>
            </a:r>
            <a:r>
              <a:rPr lang="mn-MN" sz="2000" dirty="0" smtClean="0">
                <a:latin typeface="Times New Roman" pitchFamily="18" charset="0"/>
              </a:rPr>
              <a:t>бүх тэмдэгтийг томоор </a:t>
            </a:r>
            <a:endParaRPr lang="en-US" sz="2000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40000"/>
              </a:lnSpc>
            </a:pPr>
            <a:r>
              <a:rPr lang="en-US" sz="2000" dirty="0" smtClean="0">
                <a:latin typeface="Times New Roman" pitchFamily="18" charset="0"/>
              </a:rPr>
              <a:t>Small caps</a:t>
            </a:r>
            <a:r>
              <a:rPr lang="mn-MN" sz="2000" dirty="0" smtClean="0">
                <a:latin typeface="Times New Roman" pitchFamily="18" charset="0"/>
              </a:rPr>
              <a:t> – бех тэмдэгийг жижгээр бичнэ</a:t>
            </a:r>
          </a:p>
        </p:txBody>
      </p:sp>
      <p:sp>
        <p:nvSpPr>
          <p:cNvPr id="7" name="Freeform 6"/>
          <p:cNvSpPr/>
          <p:nvPr/>
        </p:nvSpPr>
        <p:spPr>
          <a:xfrm>
            <a:off x="5042664" y="3732212"/>
            <a:ext cx="4101336" cy="1144588"/>
          </a:xfrm>
          <a:custGeom>
            <a:avLst/>
            <a:gdLst>
              <a:gd name="connsiteX0" fmla="*/ 3092362 w 3092362"/>
              <a:gd name="connsiteY0" fmla="*/ 774700 h 977900"/>
              <a:gd name="connsiteX1" fmla="*/ 3066962 w 3092362"/>
              <a:gd name="connsiteY1" fmla="*/ 685800 h 977900"/>
              <a:gd name="connsiteX2" fmla="*/ 3041562 w 3092362"/>
              <a:gd name="connsiteY2" fmla="*/ 647700 h 977900"/>
              <a:gd name="connsiteX3" fmla="*/ 3003462 w 3092362"/>
              <a:gd name="connsiteY3" fmla="*/ 584200 h 977900"/>
              <a:gd name="connsiteX4" fmla="*/ 2990762 w 3092362"/>
              <a:gd name="connsiteY4" fmla="*/ 533400 h 977900"/>
              <a:gd name="connsiteX5" fmla="*/ 2965362 w 3092362"/>
              <a:gd name="connsiteY5" fmla="*/ 495300 h 977900"/>
              <a:gd name="connsiteX6" fmla="*/ 2939962 w 3092362"/>
              <a:gd name="connsiteY6" fmla="*/ 444500 h 977900"/>
              <a:gd name="connsiteX7" fmla="*/ 2901862 w 3092362"/>
              <a:gd name="connsiteY7" fmla="*/ 381000 h 977900"/>
              <a:gd name="connsiteX8" fmla="*/ 2800262 w 3092362"/>
              <a:gd name="connsiteY8" fmla="*/ 203200 h 977900"/>
              <a:gd name="connsiteX9" fmla="*/ 2762162 w 3092362"/>
              <a:gd name="connsiteY9" fmla="*/ 165100 h 977900"/>
              <a:gd name="connsiteX10" fmla="*/ 2724062 w 3092362"/>
              <a:gd name="connsiteY10" fmla="*/ 88900 h 977900"/>
              <a:gd name="connsiteX11" fmla="*/ 2647862 w 3092362"/>
              <a:gd name="connsiteY11" fmla="*/ 63500 h 977900"/>
              <a:gd name="connsiteX12" fmla="*/ 2470062 w 3092362"/>
              <a:gd name="connsiteY12" fmla="*/ 76200 h 977900"/>
              <a:gd name="connsiteX13" fmla="*/ 2431962 w 3092362"/>
              <a:gd name="connsiteY13" fmla="*/ 88900 h 977900"/>
              <a:gd name="connsiteX14" fmla="*/ 2381162 w 3092362"/>
              <a:gd name="connsiteY14" fmla="*/ 101600 h 977900"/>
              <a:gd name="connsiteX15" fmla="*/ 1479462 w 3092362"/>
              <a:gd name="connsiteY15" fmla="*/ 88900 h 977900"/>
              <a:gd name="connsiteX16" fmla="*/ 1022262 w 3092362"/>
              <a:gd name="connsiteY16" fmla="*/ 76200 h 977900"/>
              <a:gd name="connsiteX17" fmla="*/ 946062 w 3092362"/>
              <a:gd name="connsiteY17" fmla="*/ 50800 h 977900"/>
              <a:gd name="connsiteX18" fmla="*/ 907962 w 3092362"/>
              <a:gd name="connsiteY18" fmla="*/ 38100 h 977900"/>
              <a:gd name="connsiteX19" fmla="*/ 869862 w 3092362"/>
              <a:gd name="connsiteY19" fmla="*/ 25400 h 977900"/>
              <a:gd name="connsiteX20" fmla="*/ 768262 w 3092362"/>
              <a:gd name="connsiteY20" fmla="*/ 0 h 977900"/>
              <a:gd name="connsiteX21" fmla="*/ 514262 w 3092362"/>
              <a:gd name="connsiteY21" fmla="*/ 12700 h 977900"/>
              <a:gd name="connsiteX22" fmla="*/ 476162 w 3092362"/>
              <a:gd name="connsiteY22" fmla="*/ 25400 h 977900"/>
              <a:gd name="connsiteX23" fmla="*/ 69762 w 3092362"/>
              <a:gd name="connsiteY23" fmla="*/ 38100 h 977900"/>
              <a:gd name="connsiteX24" fmla="*/ 6262 w 3092362"/>
              <a:gd name="connsiteY24" fmla="*/ 127000 h 977900"/>
              <a:gd name="connsiteX25" fmla="*/ 44362 w 3092362"/>
              <a:gd name="connsiteY25" fmla="*/ 279400 h 977900"/>
              <a:gd name="connsiteX26" fmla="*/ 57062 w 3092362"/>
              <a:gd name="connsiteY26" fmla="*/ 330200 h 977900"/>
              <a:gd name="connsiteX27" fmla="*/ 69762 w 3092362"/>
              <a:gd name="connsiteY27" fmla="*/ 647700 h 977900"/>
              <a:gd name="connsiteX28" fmla="*/ 82462 w 3092362"/>
              <a:gd name="connsiteY28" fmla="*/ 685800 h 977900"/>
              <a:gd name="connsiteX29" fmla="*/ 133262 w 3092362"/>
              <a:gd name="connsiteY29" fmla="*/ 762000 h 977900"/>
              <a:gd name="connsiteX30" fmla="*/ 158662 w 3092362"/>
              <a:gd name="connsiteY30" fmla="*/ 800100 h 977900"/>
              <a:gd name="connsiteX31" fmla="*/ 171362 w 3092362"/>
              <a:gd name="connsiteY31" fmla="*/ 838200 h 977900"/>
              <a:gd name="connsiteX32" fmla="*/ 323762 w 3092362"/>
              <a:gd name="connsiteY32" fmla="*/ 850900 h 977900"/>
              <a:gd name="connsiteX33" fmla="*/ 374562 w 3092362"/>
              <a:gd name="connsiteY33" fmla="*/ 863600 h 977900"/>
              <a:gd name="connsiteX34" fmla="*/ 412662 w 3092362"/>
              <a:gd name="connsiteY34" fmla="*/ 876300 h 977900"/>
              <a:gd name="connsiteX35" fmla="*/ 844462 w 3092362"/>
              <a:gd name="connsiteY35" fmla="*/ 889000 h 977900"/>
              <a:gd name="connsiteX36" fmla="*/ 1034962 w 3092362"/>
              <a:gd name="connsiteY36" fmla="*/ 901700 h 977900"/>
              <a:gd name="connsiteX37" fmla="*/ 1187362 w 3092362"/>
              <a:gd name="connsiteY37" fmla="*/ 952500 h 977900"/>
              <a:gd name="connsiteX38" fmla="*/ 1339762 w 3092362"/>
              <a:gd name="connsiteY38" fmla="*/ 977900 h 977900"/>
              <a:gd name="connsiteX39" fmla="*/ 2876462 w 3092362"/>
              <a:gd name="connsiteY39" fmla="*/ 965200 h 977900"/>
              <a:gd name="connsiteX40" fmla="*/ 2939962 w 3092362"/>
              <a:gd name="connsiteY40" fmla="*/ 952500 h 977900"/>
              <a:gd name="connsiteX41" fmla="*/ 2978062 w 3092362"/>
              <a:gd name="connsiteY41" fmla="*/ 927100 h 977900"/>
              <a:gd name="connsiteX42" fmla="*/ 3066962 w 3092362"/>
              <a:gd name="connsiteY42" fmla="*/ 901700 h 977900"/>
              <a:gd name="connsiteX43" fmla="*/ 3054262 w 3092362"/>
              <a:gd name="connsiteY43" fmla="*/ 711200 h 977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3092362" h="977900">
                <a:moveTo>
                  <a:pt x="3092362" y="774700"/>
                </a:moveTo>
                <a:cubicBezTo>
                  <a:pt x="3083895" y="745067"/>
                  <a:pt x="3078408" y="714415"/>
                  <a:pt x="3066962" y="685800"/>
                </a:cubicBezTo>
                <a:cubicBezTo>
                  <a:pt x="3061293" y="671628"/>
                  <a:pt x="3049652" y="660643"/>
                  <a:pt x="3041562" y="647700"/>
                </a:cubicBezTo>
                <a:cubicBezTo>
                  <a:pt x="3028479" y="626768"/>
                  <a:pt x="3016162" y="605367"/>
                  <a:pt x="3003462" y="584200"/>
                </a:cubicBezTo>
                <a:cubicBezTo>
                  <a:pt x="2999229" y="567267"/>
                  <a:pt x="2997638" y="549443"/>
                  <a:pt x="2990762" y="533400"/>
                </a:cubicBezTo>
                <a:cubicBezTo>
                  <a:pt x="2984749" y="519371"/>
                  <a:pt x="2972935" y="508552"/>
                  <a:pt x="2965362" y="495300"/>
                </a:cubicBezTo>
                <a:cubicBezTo>
                  <a:pt x="2955969" y="478862"/>
                  <a:pt x="2949156" y="461050"/>
                  <a:pt x="2939962" y="444500"/>
                </a:cubicBezTo>
                <a:cubicBezTo>
                  <a:pt x="2927974" y="422922"/>
                  <a:pt x="2913565" y="402734"/>
                  <a:pt x="2901862" y="381000"/>
                </a:cubicBezTo>
                <a:cubicBezTo>
                  <a:pt x="2878620" y="337836"/>
                  <a:pt x="2838840" y="241778"/>
                  <a:pt x="2800262" y="203200"/>
                </a:cubicBezTo>
                <a:lnTo>
                  <a:pt x="2762162" y="165100"/>
                </a:lnTo>
                <a:cubicBezTo>
                  <a:pt x="2755242" y="144340"/>
                  <a:pt x="2744794" y="101858"/>
                  <a:pt x="2724062" y="88900"/>
                </a:cubicBezTo>
                <a:cubicBezTo>
                  <a:pt x="2701358" y="74710"/>
                  <a:pt x="2647862" y="63500"/>
                  <a:pt x="2647862" y="63500"/>
                </a:cubicBezTo>
                <a:cubicBezTo>
                  <a:pt x="2588595" y="67733"/>
                  <a:pt x="2529073" y="69258"/>
                  <a:pt x="2470062" y="76200"/>
                </a:cubicBezTo>
                <a:cubicBezTo>
                  <a:pt x="2456767" y="77764"/>
                  <a:pt x="2444834" y="85222"/>
                  <a:pt x="2431962" y="88900"/>
                </a:cubicBezTo>
                <a:cubicBezTo>
                  <a:pt x="2415179" y="93695"/>
                  <a:pt x="2398095" y="97367"/>
                  <a:pt x="2381162" y="101600"/>
                </a:cubicBezTo>
                <a:lnTo>
                  <a:pt x="1479462" y="88900"/>
                </a:lnTo>
                <a:cubicBezTo>
                  <a:pt x="1327030" y="86051"/>
                  <a:pt x="1174333" y="87062"/>
                  <a:pt x="1022262" y="76200"/>
                </a:cubicBezTo>
                <a:cubicBezTo>
                  <a:pt x="995556" y="74292"/>
                  <a:pt x="971462" y="59267"/>
                  <a:pt x="946062" y="50800"/>
                </a:cubicBezTo>
                <a:lnTo>
                  <a:pt x="907962" y="38100"/>
                </a:lnTo>
                <a:cubicBezTo>
                  <a:pt x="895262" y="33867"/>
                  <a:pt x="882849" y="28647"/>
                  <a:pt x="869862" y="25400"/>
                </a:cubicBezTo>
                <a:lnTo>
                  <a:pt x="768262" y="0"/>
                </a:lnTo>
                <a:cubicBezTo>
                  <a:pt x="683595" y="4233"/>
                  <a:pt x="598716" y="5356"/>
                  <a:pt x="514262" y="12700"/>
                </a:cubicBezTo>
                <a:cubicBezTo>
                  <a:pt x="500925" y="13860"/>
                  <a:pt x="489527" y="24636"/>
                  <a:pt x="476162" y="25400"/>
                </a:cubicBezTo>
                <a:cubicBezTo>
                  <a:pt x="340850" y="33132"/>
                  <a:pt x="205229" y="33867"/>
                  <a:pt x="69762" y="38100"/>
                </a:cubicBezTo>
                <a:cubicBezTo>
                  <a:pt x="46820" y="61042"/>
                  <a:pt x="9605" y="90225"/>
                  <a:pt x="6262" y="127000"/>
                </a:cubicBezTo>
                <a:cubicBezTo>
                  <a:pt x="0" y="195884"/>
                  <a:pt x="24741" y="220538"/>
                  <a:pt x="44362" y="279400"/>
                </a:cubicBezTo>
                <a:cubicBezTo>
                  <a:pt x="49882" y="295959"/>
                  <a:pt x="52829" y="313267"/>
                  <a:pt x="57062" y="330200"/>
                </a:cubicBezTo>
                <a:cubicBezTo>
                  <a:pt x="61295" y="436033"/>
                  <a:pt x="62216" y="542051"/>
                  <a:pt x="69762" y="647700"/>
                </a:cubicBezTo>
                <a:cubicBezTo>
                  <a:pt x="70716" y="661053"/>
                  <a:pt x="75961" y="674098"/>
                  <a:pt x="82462" y="685800"/>
                </a:cubicBezTo>
                <a:cubicBezTo>
                  <a:pt x="97287" y="712485"/>
                  <a:pt x="116329" y="736600"/>
                  <a:pt x="133262" y="762000"/>
                </a:cubicBezTo>
                <a:cubicBezTo>
                  <a:pt x="141729" y="774700"/>
                  <a:pt x="153835" y="785620"/>
                  <a:pt x="158662" y="800100"/>
                </a:cubicBezTo>
                <a:cubicBezTo>
                  <a:pt x="162895" y="812800"/>
                  <a:pt x="158567" y="834263"/>
                  <a:pt x="171362" y="838200"/>
                </a:cubicBezTo>
                <a:cubicBezTo>
                  <a:pt x="220084" y="853191"/>
                  <a:pt x="272962" y="846667"/>
                  <a:pt x="323762" y="850900"/>
                </a:cubicBezTo>
                <a:cubicBezTo>
                  <a:pt x="340695" y="855133"/>
                  <a:pt x="357779" y="858805"/>
                  <a:pt x="374562" y="863600"/>
                </a:cubicBezTo>
                <a:cubicBezTo>
                  <a:pt x="387434" y="867278"/>
                  <a:pt x="399295" y="875577"/>
                  <a:pt x="412662" y="876300"/>
                </a:cubicBezTo>
                <a:cubicBezTo>
                  <a:pt x="556448" y="884072"/>
                  <a:pt x="700529" y="884767"/>
                  <a:pt x="844462" y="889000"/>
                </a:cubicBezTo>
                <a:cubicBezTo>
                  <a:pt x="907962" y="893233"/>
                  <a:pt x="972385" y="890112"/>
                  <a:pt x="1034962" y="901700"/>
                </a:cubicBezTo>
                <a:cubicBezTo>
                  <a:pt x="1087615" y="911450"/>
                  <a:pt x="1135413" y="939513"/>
                  <a:pt x="1187362" y="952500"/>
                </a:cubicBezTo>
                <a:cubicBezTo>
                  <a:pt x="1271273" y="973478"/>
                  <a:pt x="1220842" y="963035"/>
                  <a:pt x="1339762" y="977900"/>
                </a:cubicBezTo>
                <a:lnTo>
                  <a:pt x="2876462" y="965200"/>
                </a:lnTo>
                <a:cubicBezTo>
                  <a:pt x="2898045" y="964857"/>
                  <a:pt x="2919751" y="960079"/>
                  <a:pt x="2939962" y="952500"/>
                </a:cubicBezTo>
                <a:cubicBezTo>
                  <a:pt x="2954254" y="947141"/>
                  <a:pt x="2964410" y="933926"/>
                  <a:pt x="2978062" y="927100"/>
                </a:cubicBezTo>
                <a:cubicBezTo>
                  <a:pt x="2996282" y="917990"/>
                  <a:pt x="3050686" y="905769"/>
                  <a:pt x="3066962" y="901700"/>
                </a:cubicBezTo>
                <a:cubicBezTo>
                  <a:pt x="3049473" y="779274"/>
                  <a:pt x="3054262" y="842734"/>
                  <a:pt x="3054262" y="711200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414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FE854E1-B32F-4AD3-812F-5AFB4CA3C96B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457200" y="609600"/>
            <a:ext cx="822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ctr">
              <a:lnSpc>
                <a:spcPct val="140000"/>
              </a:lnSpc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en-US" sz="2400" b="1" dirty="0">
                <a:latin typeface="Times New Roman" pitchFamily="18" charset="0"/>
                <a:cs typeface="+mn-cs"/>
              </a:rPr>
              <a:t>Font </a:t>
            </a:r>
            <a:r>
              <a:rPr lang="mn-MN" sz="2400" b="1" dirty="0">
                <a:latin typeface="Times New Roman" pitchFamily="18" charset="0"/>
                <a:cs typeface="+mn-cs"/>
              </a:rPr>
              <a:t>харилцах цонхны командууд</a:t>
            </a:r>
          </a:p>
        </p:txBody>
      </p:sp>
    </p:spTree>
    <p:extLst>
      <p:ext uri="{BB962C8B-B14F-4D97-AF65-F5344CB8AC3E}">
        <p14:creationId xmlns:p14="http://schemas.microsoft.com/office/powerpoint/2010/main" val="125933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685800" y="76200"/>
            <a:ext cx="7467600" cy="457200"/>
          </a:xfrm>
        </p:spPr>
        <p:txBody>
          <a:bodyPr>
            <a:normAutofit/>
          </a:bodyPr>
          <a:lstStyle/>
          <a:p>
            <a:pPr algn="ctr"/>
            <a:r>
              <a:rPr lang="mn-MN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Идэвхжүүлсэн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текстийн хэлбэрийг өөрчлөх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8434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536448"/>
            <a:ext cx="8305800" cy="4873752"/>
          </a:xfrm>
        </p:spPr>
        <p:txBody>
          <a:bodyPr/>
          <a:lstStyle/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Home-&gt;Font-&gt;   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(Change Case) -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Идэвхжүүлсэн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текстийн хэлбэрийг өөрчилнө.</a:t>
            </a:r>
          </a:p>
          <a:p>
            <a:pPr lvl="1" algn="just">
              <a:buFont typeface="Wingdings" pitchFamily="2" charset="2"/>
              <a:buChar char="ü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Sentence case. –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Идэвхжүүлсэн текстийн эхний үсгийг том болно.</a:t>
            </a:r>
          </a:p>
          <a:p>
            <a:pPr lvl="1" algn="just">
              <a:buFont typeface="Wingdings" pitchFamily="2" charset="2"/>
              <a:buChar char="ü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lowercase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идэвхжүүлсэн текстийн бүх үсгийг жижиг болгоно.</a:t>
            </a:r>
          </a:p>
          <a:p>
            <a:pPr lvl="1" algn="just">
              <a:buFont typeface="Wingdings" pitchFamily="2" charset="2"/>
              <a:buChar char="ü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UPPERCASE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ИДЭВХЖҮҮЛСЭН ТЕКСТИЙН БҮХ ҮГИЙГ ТОМ БОЛГОНО.</a:t>
            </a:r>
          </a:p>
          <a:p>
            <a:pPr lvl="1" algn="just">
              <a:buFont typeface="Wingdings" pitchFamily="2" charset="2"/>
              <a:buChar char="ü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Capitalize Each Word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Идэвхжүүлсэн Текстийн Үг Бүрийн Эхний Үсгийг Том Болгоно.</a:t>
            </a:r>
          </a:p>
          <a:p>
            <a:pPr lvl="1" algn="just">
              <a:buFont typeface="Wingdings" pitchFamily="2" charset="2"/>
              <a:buChar char="ü"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tOGGLE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cASE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Идэвхжүүлсэн текстийн үг бүрийн эхний үсгийг жижиг болгоно.</a:t>
            </a:r>
          </a:p>
        </p:txBody>
      </p:sp>
      <p:sp>
        <p:nvSpPr>
          <p:cNvPr id="1843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7092884-6B0E-4E6D-A00B-2A8AF905A0AD}" type="slidenum">
              <a:rPr lang="en-US" smtClean="0"/>
              <a:pPr/>
              <a:t>12</a:t>
            </a:fld>
            <a:endParaRPr lang="en-US" smtClean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12" t="18402" r="71516" b="48959"/>
          <a:stretch/>
        </p:blipFill>
        <p:spPr>
          <a:xfrm>
            <a:off x="2590800" y="381000"/>
            <a:ext cx="762000" cy="762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4" t="2632" r="62500" b="72233"/>
          <a:stretch/>
        </p:blipFill>
        <p:spPr>
          <a:xfrm>
            <a:off x="1045192" y="4082852"/>
            <a:ext cx="7277100" cy="26147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38800" y="4419600"/>
            <a:ext cx="2667000" cy="24384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98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7467600" cy="53340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Home-&gt;Paragraph-&gt;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(Bullet)</a:t>
            </a:r>
          </a:p>
          <a:p>
            <a:pPr algn="just">
              <a:buFont typeface="Wingdings" pitchFamily="2" charset="2"/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Командын сумыг дарж олон хэлбэрээр тэмдэглэгээ хийх боломжтой.                                                </a:t>
            </a:r>
          </a:p>
          <a:p>
            <a:pPr lvl="1" algn="just">
              <a:buFont typeface="Wingdings" pitchFamily="2" charset="2"/>
              <a:buChar char="v"/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Алим</a:t>
            </a:r>
          </a:p>
          <a:p>
            <a:pPr lvl="1" algn="just">
              <a:buFont typeface="Wingdings" pitchFamily="2" charset="2"/>
              <a:buChar char="v"/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Банана</a:t>
            </a:r>
          </a:p>
          <a:p>
            <a:pPr lvl="1" algn="just">
              <a:buFont typeface="Wingdings" pitchFamily="2" charset="2"/>
              <a:buChar char="v"/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Жүрж</a:t>
            </a: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	Тэмдэглэгээ дотор байхгүй тэмдэглэгээг  оруулж ирэхдээ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Define New Bullet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командыг ашиглана.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5200" y="1600200"/>
            <a:ext cx="600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67150" y="3048000"/>
            <a:ext cx="299085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val 6"/>
          <p:cNvSpPr/>
          <p:nvPr/>
        </p:nvSpPr>
        <p:spPr>
          <a:xfrm>
            <a:off x="3867150" y="4343400"/>
            <a:ext cx="16002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9" name="Straight Arrow Connector 8"/>
          <p:cNvCxnSpPr>
            <a:endCxn id="7" idx="4"/>
          </p:cNvCxnSpPr>
          <p:nvPr/>
        </p:nvCxnSpPr>
        <p:spPr>
          <a:xfrm flipV="1">
            <a:off x="3638550" y="4648200"/>
            <a:ext cx="1028700" cy="762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4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BB5F42B-6552-4664-A77F-CC46467B9738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2000" y="655638"/>
            <a:ext cx="7467600" cy="487362"/>
          </a:xfrm>
        </p:spPr>
        <p:txBody>
          <a:bodyPr>
            <a:normAutofit fontScale="90000"/>
          </a:bodyPr>
          <a:lstStyle/>
          <a:p>
            <a:pPr algn="ctr"/>
            <a:r>
              <a:rPr lang="mn-MN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Баримтанд мөрийн өмнөх тэмдэглэгээ хийх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71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7467600" cy="53340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Home-&gt;Paragraph-&gt;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(Numbering)</a:t>
            </a:r>
          </a:p>
          <a:p>
            <a:pPr algn="just">
              <a:buFont typeface="Wingdings" pitchFamily="2" charset="2"/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Командын сумыг дарж олон хэлбэрээр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дугаарлалт хийх боломжтой.</a:t>
            </a: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marL="881063" lvl="1" indent="-514350" algn="just">
              <a:buFont typeface="Century Schoolbook" pitchFamily="18" charset="0"/>
              <a:buAutoNum type="arabicPeriod"/>
            </a:pPr>
            <a:r>
              <a:rPr lang="mn-MN" sz="2900" dirty="0" smtClean="0">
                <a:latin typeface="Times New Roman" pitchFamily="18" charset="0"/>
                <a:cs typeface="Times New Roman" pitchFamily="18" charset="0"/>
              </a:rPr>
              <a:t>Аав </a:t>
            </a:r>
          </a:p>
          <a:p>
            <a:pPr marL="881063" lvl="1" indent="-514350" algn="just">
              <a:buFont typeface="Century Schoolbook" pitchFamily="18" charset="0"/>
              <a:buAutoNum type="arabicPeriod"/>
            </a:pPr>
            <a:r>
              <a:rPr lang="mn-MN" sz="2900" dirty="0" smtClean="0">
                <a:latin typeface="Times New Roman" pitchFamily="18" charset="0"/>
                <a:cs typeface="Times New Roman" pitchFamily="18" charset="0"/>
              </a:rPr>
              <a:t>Ээж</a:t>
            </a:r>
          </a:p>
          <a:p>
            <a:pPr marL="881063" lvl="1" indent="-514350" algn="just">
              <a:buFont typeface="Century Schoolbook" pitchFamily="18" charset="0"/>
              <a:buAutoNum type="arabicPeriod"/>
            </a:pPr>
            <a:r>
              <a:rPr lang="mn-MN" sz="2900" dirty="0" smtClean="0">
                <a:latin typeface="Times New Roman" pitchFamily="18" charset="0"/>
                <a:cs typeface="Times New Roman" pitchFamily="18" charset="0"/>
              </a:rPr>
              <a:t>Дүү	</a:t>
            </a: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1600200"/>
            <a:ext cx="77311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3200400"/>
            <a:ext cx="3276600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D98A2B-65C9-4EB1-914E-0BFC122935D2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914400" y="274638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mn-MN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Баримтанд мөрийн өмнөх дугаарлалт хийх</a:t>
            </a:r>
            <a:r>
              <a:rPr lang="en-US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94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7467600" cy="53340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Home-&gt;Paragraph-&gt;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(Multilevel List)</a:t>
            </a:r>
          </a:p>
          <a:p>
            <a:pPr algn="just">
              <a:buFont typeface="Wingdings" pitchFamily="2" charset="2"/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Командын сумыг дарж олон хэлбэрээр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дугаарлалт хийх боломжтой.</a:t>
            </a: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1524000"/>
            <a:ext cx="762000" cy="69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3048000"/>
            <a:ext cx="2514600" cy="3608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88D67A6-A860-42FF-8910-8D08C4BAC764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533400" y="457200"/>
            <a:ext cx="7467600" cy="655638"/>
          </a:xfrm>
        </p:spPr>
        <p:txBody>
          <a:bodyPr/>
          <a:lstStyle/>
          <a:p>
            <a:pPr algn="ctr"/>
            <a:r>
              <a:rPr lang="mn-MN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Баримтанд дэд дугаарлалт хийх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07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914400"/>
            <a:ext cx="8610600" cy="5559425"/>
          </a:xfrm>
        </p:spPr>
        <p:txBody>
          <a:bodyPr/>
          <a:lstStyle/>
          <a:p>
            <a:pPr algn="just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Home-&gt;Paragraph-&gt;    (Increase, Decrease Indent)-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Идэвхжүүлсэн текстийг нэг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tab-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аар хойшлуулж урагшлуулна.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Home-&gt;Paragraph-&gt;     (Sort)-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Идэвхжүүлсэн байгаа текстийг эрэмбэлнэ.</a:t>
            </a:r>
          </a:p>
          <a:p>
            <a:pPr algn="just"/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Home-&gt;Paragraph-&gt; 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(Align Text Left)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Идэвхжүүлсэн текстийг баримтын зүүн талруу зэрэгцүүлж байрлуулна.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(CTRL+L)</a:t>
            </a: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Home-&gt;Paragraph-&gt;   (Center) -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Идэвхжүүлсэн текстийг баримтыг голд байрлуулна.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(CTRL+E)</a:t>
            </a:r>
          </a:p>
        </p:txBody>
      </p:sp>
      <p:pic>
        <p:nvPicPr>
          <p:cNvPr id="2253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6136" y="1122362"/>
            <a:ext cx="1219200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24200" y="2514600"/>
            <a:ext cx="5334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6136" y="3657600"/>
            <a:ext cx="5334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24200" y="5410200"/>
            <a:ext cx="5905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6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2832E1E-92E9-4423-96C5-23B710D9F652}" type="slidenum">
              <a:rPr lang="en-US" smtClean="0"/>
              <a:pPr/>
              <a:t>16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9386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76200"/>
            <a:ext cx="8610600" cy="4191000"/>
          </a:xfrm>
        </p:spPr>
        <p:txBody>
          <a:bodyPr/>
          <a:lstStyle/>
          <a:p>
            <a:pPr algn="just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Home-&gt;Paragraph-&gt;    (Align Text Right)  -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Идэвхжүүлсэн текстийг баримтын баруун талруу зэрэгцүүлж байрлуулна.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(CTRL+R)</a:t>
            </a: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Home-&gt;Paragraph-&gt;  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(Justify) -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Идэвхжүүлсэн текстийг хоёр талруу нь зэрэгцүүлж байрлуулна.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(CTRL+J)</a:t>
            </a: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Home-&gt;Paragraph-&gt;           (Shading) -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Идэвхжүүлсэн текстийн ард дэвсгэр өнгөтэй болгоно.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4200" y="381000"/>
            <a:ext cx="533400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24200" y="1828800"/>
            <a:ext cx="609600" cy="73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24200" y="3124200"/>
            <a:ext cx="762000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90600" y="4267200"/>
            <a:ext cx="7391400" cy="241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0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03DF7B4-B6C9-404A-8FA7-67198371A143}" type="slidenum">
              <a:rPr lang="en-US" smtClean="0"/>
              <a:pPr/>
              <a:t>17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19718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67" t="8498" r="34166" b="15909"/>
          <a:stretch/>
        </p:blipFill>
        <p:spPr>
          <a:xfrm>
            <a:off x="5255597" y="2857499"/>
            <a:ext cx="2895600" cy="3886201"/>
          </a:xfrm>
          <a:prstGeom prst="rect">
            <a:avLst/>
          </a:prstGeom>
        </p:spPr>
      </p:pic>
      <p:sp>
        <p:nvSpPr>
          <p:cNvPr id="24578" name="Content Placeholder 2"/>
          <p:cNvSpPr>
            <a:spLocks noGrp="1"/>
          </p:cNvSpPr>
          <p:nvPr>
            <p:ph sz="quarter" idx="1"/>
          </p:nvPr>
        </p:nvSpPr>
        <p:spPr>
          <a:xfrm>
            <a:off x="76200" y="914400"/>
            <a:ext cx="8610600" cy="1143000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Home-&gt;Paragraph-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	(Line Spacing)</a:t>
            </a:r>
          </a:p>
        </p:txBody>
      </p:sp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71800" y="1211263"/>
            <a:ext cx="685800" cy="61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Content Placeholder 2"/>
          <p:cNvSpPr txBox="1">
            <a:spLocks/>
          </p:cNvSpPr>
          <p:nvPr/>
        </p:nvSpPr>
        <p:spPr bwMode="auto">
          <a:xfrm>
            <a:off x="4191000" y="1143000"/>
            <a:ext cx="46482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</a:pPr>
            <a:r>
              <a:rPr lang="mn-MN" sz="24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Home-&gt;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Paragraph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mn-MN" sz="2400" dirty="0">
                <a:latin typeface="Times New Roman" pitchFamily="18" charset="0"/>
                <a:cs typeface="Times New Roman" pitchFamily="18" charset="0"/>
              </a:rPr>
              <a:t>хэрэгслийн мөрний группын задлах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сум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)-&gt;Paragraph(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харилцах цонх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)-&gt;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Line spacing</a:t>
            </a:r>
            <a:r>
              <a:rPr lang="mn-MN" sz="24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Courier New" pitchFamily="49" charset="0"/>
              <a:buChar char="o"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Courier New" pitchFamily="49" charset="0"/>
              <a:buChar char="o"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6248400" y="4800600"/>
            <a:ext cx="1676400" cy="609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9" name="Straight Arrow Connector 8"/>
          <p:cNvCxnSpPr>
            <a:endCxn id="7" idx="0"/>
          </p:cNvCxnSpPr>
          <p:nvPr/>
        </p:nvCxnSpPr>
        <p:spPr>
          <a:xfrm>
            <a:off x="5638800" y="2590800"/>
            <a:ext cx="1447800" cy="2209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58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" y="2501900"/>
            <a:ext cx="2819400" cy="420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6" name="Slide Number Placeholder 9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5F5178A-DA6E-45A8-A341-5014A18E30DF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7200" cy="792162"/>
          </a:xfrm>
        </p:spPr>
        <p:txBody>
          <a:bodyPr>
            <a:noAutofit/>
          </a:bodyPr>
          <a:lstStyle/>
          <a:p>
            <a:pPr algn="ctr"/>
            <a:r>
              <a:rPr lang="mn-MN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Баримтын текстийн мөр хоорондын зайг тохируулах</a:t>
            </a:r>
            <a:endParaRPr lang="en-US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10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447800"/>
            <a:ext cx="4800600" cy="45720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</a:rPr>
              <a:t>Home-&gt;Paragraph</a:t>
            </a:r>
            <a:r>
              <a:rPr lang="en-US" dirty="0" smtClean="0">
                <a:latin typeface="Times New Roman" pitchFamily="18" charset="0"/>
              </a:rPr>
              <a:t>(</a:t>
            </a:r>
            <a:r>
              <a:rPr lang="mn-MN" dirty="0" smtClean="0">
                <a:latin typeface="Times New Roman" pitchFamily="18" charset="0"/>
              </a:rPr>
              <a:t>хэрэгслийн мөрний группын задлах сум</a:t>
            </a:r>
            <a:r>
              <a:rPr lang="en-US" dirty="0" smtClean="0">
                <a:latin typeface="Times New Roman" pitchFamily="18" charset="0"/>
              </a:rPr>
              <a:t>)-&gt; Paragraph(</a:t>
            </a:r>
            <a:r>
              <a:rPr lang="mn-MN" dirty="0" smtClean="0">
                <a:latin typeface="Times New Roman" pitchFamily="18" charset="0"/>
              </a:rPr>
              <a:t>харилцах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</a:rPr>
              <a:t>цонх</a:t>
            </a:r>
            <a:r>
              <a:rPr lang="en-US" dirty="0" smtClean="0">
                <a:latin typeface="Times New Roman" pitchFamily="18" charset="0"/>
              </a:rPr>
              <a:t>)</a:t>
            </a:r>
            <a:r>
              <a:rPr lang="mn-MN" dirty="0" smtClean="0">
                <a:latin typeface="Times New Roman" pitchFamily="18" charset="0"/>
              </a:rPr>
              <a:t>-</a:t>
            </a:r>
            <a:r>
              <a:rPr lang="en-US" dirty="0" smtClean="0">
                <a:latin typeface="Times New Roman" pitchFamily="18" charset="0"/>
              </a:rPr>
              <a:t>&gt; </a:t>
            </a:r>
            <a:r>
              <a:rPr lang="en-US" b="1" dirty="0" smtClean="0">
                <a:latin typeface="Times New Roman" pitchFamily="18" charset="0"/>
              </a:rPr>
              <a:t>Indentation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</a:rPr>
              <a:t>хэсгийн командаар </a:t>
            </a:r>
            <a:r>
              <a:rPr lang="mn-MN" b="1" i="1" dirty="0" smtClean="0">
                <a:latin typeface="Times New Roman" pitchFamily="18" charset="0"/>
              </a:rPr>
              <a:t>утга илэрхийлэх хэсэг текст буюу параграфтай ажилладаг.</a:t>
            </a:r>
            <a:endParaRPr lang="en-US" b="1" i="1" dirty="0" smtClean="0">
              <a:latin typeface="Times New Roman" pitchFamily="18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5181600" y="2590800"/>
            <a:ext cx="3733800" cy="1447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3657600" y="2933700"/>
            <a:ext cx="1676400" cy="7239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7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389ED5D-90C3-417C-BEAF-B38373097022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228600"/>
            <a:ext cx="7467600" cy="731838"/>
          </a:xfrm>
        </p:spPr>
        <p:txBody>
          <a:bodyPr/>
          <a:lstStyle/>
          <a:p>
            <a:pPr algn="ctr"/>
            <a:r>
              <a:rPr lang="mn-MN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Праграфтай ажиллах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67" t="8498" r="34166" b="15909"/>
          <a:stretch/>
        </p:blipFill>
        <p:spPr>
          <a:xfrm>
            <a:off x="4995081" y="1352549"/>
            <a:ext cx="3704664" cy="4972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08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1143000"/>
            <a:ext cx="8229600" cy="4873625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smtClean="0">
                <a:latin typeface="Times New Roman" pitchFamily="18" charset="0"/>
              </a:rPr>
              <a:t>Indentation  </a:t>
            </a:r>
            <a:r>
              <a:rPr lang="mn-MN" smtClean="0">
                <a:latin typeface="Times New Roman" pitchFamily="18" charset="0"/>
              </a:rPr>
              <a:t>- Параграфыг хэлбэржүүлнэ.</a:t>
            </a:r>
            <a:endParaRPr lang="en-US" smtClean="0">
              <a:latin typeface="Times New Roman" pitchFamily="18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b="1" smtClean="0">
                <a:latin typeface="Times New Roman" pitchFamily="18" charset="0"/>
              </a:rPr>
              <a:t>Left </a:t>
            </a:r>
            <a:r>
              <a:rPr lang="mn-MN" smtClean="0">
                <a:latin typeface="Times New Roman" pitchFamily="18" charset="0"/>
              </a:rPr>
              <a:t>– Параграфыг зүүн талаас хэдэн см зайд тохируулахыг зааж өгнө. </a:t>
            </a:r>
            <a:endParaRPr lang="en-US" smtClean="0">
              <a:latin typeface="Times New Roman" pitchFamily="18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b="1" smtClean="0">
                <a:latin typeface="Times New Roman" pitchFamily="18" charset="0"/>
              </a:rPr>
              <a:t>Right</a:t>
            </a:r>
            <a:r>
              <a:rPr lang="mn-MN" smtClean="0">
                <a:latin typeface="Times New Roman" pitchFamily="18" charset="0"/>
              </a:rPr>
              <a:t> - Параграфыг баруун талаас хэдэн см зайд тохируулахыг зааж өгнө. </a:t>
            </a:r>
            <a:endParaRPr lang="en-US" smtClean="0">
              <a:latin typeface="Times New Roman" pitchFamily="18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b="1" smtClean="0">
                <a:latin typeface="Times New Roman" pitchFamily="18" charset="0"/>
              </a:rPr>
              <a:t>Special</a:t>
            </a:r>
            <a:r>
              <a:rPr lang="mn-MN" b="1" smtClean="0">
                <a:latin typeface="Times New Roman" pitchFamily="18" charset="0"/>
              </a:rPr>
              <a:t> – </a:t>
            </a:r>
            <a:r>
              <a:rPr lang="mn-MN" smtClean="0">
                <a:latin typeface="Times New Roman" pitchFamily="18" charset="0"/>
              </a:rPr>
              <a:t>Эхний мөр болон эхний мөрийн дараагийн мөрүүд цаасны баруун гар талаас хэдэн см зайд байрлахыг зааж өнгө. </a:t>
            </a:r>
            <a:endParaRPr lang="en-US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en-US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en-US" smtClean="0">
              <a:latin typeface="Times New Roman" pitchFamily="18" charset="0"/>
            </a:endParaRP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2F573B8-3534-44FA-BFEA-66021A631B43}" type="slidenum">
              <a:rPr lang="en-US" smtClean="0"/>
              <a:pPr/>
              <a:t>20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2827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59" r="72500" b="50458"/>
          <a:stretch/>
        </p:blipFill>
        <p:spPr>
          <a:xfrm>
            <a:off x="1905000" y="1905000"/>
            <a:ext cx="5181600" cy="4913586"/>
          </a:xfrm>
          <a:prstGeom prst="rect">
            <a:avLst/>
          </a:prstGeom>
        </p:spPr>
      </p:pic>
      <p:sp>
        <p:nvSpPr>
          <p:cNvPr id="27650" name="Content Placeholder 12"/>
          <p:cNvSpPr>
            <a:spLocks noGrp="1"/>
          </p:cNvSpPr>
          <p:nvPr>
            <p:ph sz="quarter" idx="2"/>
          </p:nvPr>
        </p:nvSpPr>
        <p:spPr>
          <a:xfrm>
            <a:off x="533400" y="380999"/>
            <a:ext cx="8077200" cy="1784161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None/>
            </a:pPr>
            <a:r>
              <a:rPr lang="en-US" b="1" i="1" dirty="0" smtClean="0">
                <a:latin typeface="Arial" charset="0"/>
                <a:cs typeface="Arial" charset="0"/>
              </a:rPr>
              <a:t>	</a:t>
            </a:r>
            <a:r>
              <a:rPr lang="mn-MN" b="1" i="1" dirty="0" smtClean="0">
                <a:latin typeface="Arial" charset="0"/>
                <a:cs typeface="Arial" charset="0"/>
              </a:rPr>
              <a:t>Баримтан дахь текстийг 2 болон түүнээс дээш багана</a:t>
            </a:r>
            <a:r>
              <a:rPr lang="en-US" b="1" i="1" dirty="0" smtClean="0">
                <a:latin typeface="Arial" charset="0"/>
                <a:cs typeface="Arial" charset="0"/>
              </a:rPr>
              <a:t> </a:t>
            </a:r>
            <a:r>
              <a:rPr lang="mn-MN" b="1" i="1" dirty="0" smtClean="0">
                <a:latin typeface="Arial" charset="0"/>
                <a:cs typeface="Arial" charset="0"/>
              </a:rPr>
              <a:t>болгож хуваахдаа</a:t>
            </a:r>
          </a:p>
          <a:p>
            <a:pPr>
              <a:buFont typeface="Courier New" pitchFamily="49" charset="0"/>
              <a:buChar char="o"/>
            </a:pPr>
            <a:r>
              <a:rPr lang="en-US" b="1" dirty="0" smtClean="0">
                <a:latin typeface="Arial" charset="0"/>
                <a:cs typeface="Arial" charset="0"/>
              </a:rPr>
              <a:t>Page </a:t>
            </a:r>
            <a:r>
              <a:rPr lang="en-US" b="1" dirty="0" smtClean="0">
                <a:latin typeface="Arial" charset="0"/>
                <a:cs typeface="Arial" charset="0"/>
              </a:rPr>
              <a:t>Layout-&gt;Page Setup-&gt;Columns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4686300" y="1600200"/>
            <a:ext cx="647700" cy="103634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5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95FCF2E-5788-4E91-8D09-52EA9A91BC10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3" name="Rounded Rectangle 2"/>
          <p:cNvSpPr/>
          <p:nvPr/>
        </p:nvSpPr>
        <p:spPr>
          <a:xfrm>
            <a:off x="3810000" y="3185330"/>
            <a:ext cx="2743200" cy="363325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669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00" t="15910" r="16667" b="35178"/>
          <a:stretch/>
        </p:blipFill>
        <p:spPr>
          <a:xfrm>
            <a:off x="1600200" y="2000248"/>
            <a:ext cx="4343400" cy="3873845"/>
          </a:xfrm>
          <a:prstGeom prst="rect">
            <a:avLst/>
          </a:prstGeom>
        </p:spPr>
      </p:pic>
      <p:sp>
        <p:nvSpPr>
          <p:cNvPr id="28674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375746"/>
            <a:ext cx="7848600" cy="1624501"/>
          </a:xfrm>
        </p:spPr>
        <p:txBody>
          <a:bodyPr>
            <a:normAutofit fontScale="92500"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dirty="0" smtClean="0">
                <a:latin typeface="Arial" charset="0"/>
                <a:cs typeface="Arial" charset="0"/>
              </a:rPr>
              <a:t>Page Layout-&gt;Page Setup-&gt;Columns </a:t>
            </a:r>
            <a:r>
              <a:rPr lang="mn-MN" dirty="0" smtClean="0">
                <a:latin typeface="Arial" charset="0"/>
                <a:cs typeface="Arial" charset="0"/>
              </a:rPr>
              <a:t>командаас </a:t>
            </a:r>
            <a:r>
              <a:rPr lang="en-US" dirty="0" smtClean="0">
                <a:latin typeface="Arial" charset="0"/>
                <a:cs typeface="Arial" charset="0"/>
              </a:rPr>
              <a:t>More Columns </a:t>
            </a:r>
            <a:r>
              <a:rPr lang="mn-MN" dirty="0" smtClean="0">
                <a:latin typeface="Arial" charset="0"/>
                <a:cs typeface="Arial" charset="0"/>
              </a:rPr>
              <a:t>командыг дарахад </a:t>
            </a:r>
            <a:r>
              <a:rPr lang="en-US" dirty="0" smtClean="0">
                <a:latin typeface="Arial" charset="0"/>
                <a:cs typeface="Arial" charset="0"/>
              </a:rPr>
              <a:t>Columns </a:t>
            </a:r>
            <a:r>
              <a:rPr lang="mn-MN" dirty="0" smtClean="0">
                <a:latin typeface="Arial" charset="0"/>
                <a:cs typeface="Arial" charset="0"/>
              </a:rPr>
              <a:t>харилцах цонх гарч ирнэ.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28675" name="TextBox 3"/>
          <p:cNvSpPr txBox="1">
            <a:spLocks noChangeArrowheads="1"/>
          </p:cNvSpPr>
          <p:nvPr/>
        </p:nvSpPr>
        <p:spPr bwMode="auto">
          <a:xfrm>
            <a:off x="5829300" y="2149554"/>
            <a:ext cx="2871788" cy="2343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/>
              <a:t>Columns </a:t>
            </a:r>
            <a:r>
              <a:rPr lang="mn-MN" sz="2000" dirty="0"/>
              <a:t>харилцах цонхны </a:t>
            </a:r>
            <a:r>
              <a:rPr lang="en-US" sz="2000" dirty="0"/>
              <a:t>Line between </a:t>
            </a:r>
            <a:r>
              <a:rPr lang="mn-MN" sz="2000" dirty="0"/>
              <a:t>командаар багана </a:t>
            </a:r>
            <a:r>
              <a:rPr lang="mn-MN" sz="2000" dirty="0"/>
              <a:t>болгосон текстийн хооронд шугам татна</a:t>
            </a:r>
            <a:endParaRPr lang="en-US" sz="2000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4629150" y="2667000"/>
            <a:ext cx="2305050" cy="73985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7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CA774FC-C47C-47E0-A3D0-E6CEF1BDC869}" type="slidenum">
              <a:rPr lang="en-US" smtClean="0"/>
              <a:pPr/>
              <a:t>22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246121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84190" y="2096691"/>
            <a:ext cx="5089922" cy="3904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84189" y="1430536"/>
            <a:ext cx="2000250" cy="567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Arrow Connector 6"/>
          <p:cNvCxnSpPr/>
          <p:nvPr/>
        </p:nvCxnSpPr>
        <p:spPr>
          <a:xfrm>
            <a:off x="4084440" y="1744862"/>
            <a:ext cx="544711" cy="54113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892968" y="323170"/>
            <a:ext cx="7236620" cy="683514"/>
          </a:xfrm>
        </p:spPr>
        <p:txBody>
          <a:bodyPr/>
          <a:lstStyle/>
          <a:p>
            <a:pPr marL="0" indent="0" algn="just">
              <a:buNone/>
            </a:pPr>
            <a:r>
              <a:rPr lang="mn-MN" sz="2800" dirty="0" smtClean="0"/>
              <a:t>Текстийг багана болгоод хооронд нь шугам татсан жишээ</a:t>
            </a:r>
            <a:endParaRPr lang="en-US" sz="2800" dirty="0"/>
          </a:p>
        </p:txBody>
      </p:sp>
      <p:sp>
        <p:nvSpPr>
          <p:cNvPr id="29701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B702ACC-B058-47EC-A335-DD6427478DA0}" type="slidenum">
              <a:rPr lang="en-US" smtClean="0"/>
              <a:pPr/>
              <a:t>23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43324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276225"/>
            <a:ext cx="7772399" cy="1028700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  <a:buNone/>
            </a:pPr>
            <a:r>
              <a:rPr lang="en-US" sz="2000" b="1" dirty="0" smtClean="0">
                <a:latin typeface="Times New Roman" pitchFamily="18" charset="0"/>
              </a:rPr>
              <a:t>Columns </a:t>
            </a:r>
            <a:r>
              <a:rPr lang="mn-MN" sz="2000" b="1" dirty="0" smtClean="0">
                <a:latin typeface="Times New Roman" pitchFamily="18" charset="0"/>
              </a:rPr>
              <a:t>харилцах цонхны командууд:</a:t>
            </a:r>
          </a:p>
          <a:p>
            <a:pPr eaLnBrk="1" hangingPunct="1">
              <a:lnSpc>
                <a:spcPct val="150000"/>
              </a:lnSpc>
            </a:pPr>
            <a:r>
              <a:rPr lang="en-US" sz="2000" b="1" dirty="0" smtClean="0">
                <a:latin typeface="Times New Roman" pitchFamily="18" charset="0"/>
              </a:rPr>
              <a:t>Width and spacing </a:t>
            </a:r>
            <a:r>
              <a:rPr lang="en-US" sz="2000" dirty="0" smtClean="0">
                <a:latin typeface="Times New Roman" pitchFamily="18" charset="0"/>
              </a:rPr>
              <a:t>– </a:t>
            </a:r>
            <a:r>
              <a:rPr lang="mn-MN" sz="2000" dirty="0" smtClean="0">
                <a:latin typeface="Times New Roman" pitchFamily="18" charset="0"/>
              </a:rPr>
              <a:t>багана хоорондын зай болон өргөн</a:t>
            </a:r>
            <a:endParaRPr lang="en-US" sz="2000" dirty="0" smtClean="0">
              <a:latin typeface="Times New Roman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sz="2000" b="1" dirty="0" smtClean="0">
                <a:latin typeface="Times New Roman" pitchFamily="18" charset="0"/>
              </a:rPr>
              <a:t>Number of columns  </a:t>
            </a:r>
            <a:r>
              <a:rPr lang="en-US" sz="2000" dirty="0" smtClean="0">
                <a:latin typeface="Times New Roman" pitchFamily="18" charset="0"/>
              </a:rPr>
              <a:t>- </a:t>
            </a:r>
            <a:r>
              <a:rPr lang="mn-MN" sz="2000" dirty="0" smtClean="0">
                <a:latin typeface="Times New Roman" pitchFamily="18" charset="0"/>
              </a:rPr>
              <a:t>оруулах баганын тоо </a:t>
            </a:r>
            <a:endParaRPr lang="en-US" sz="2000" dirty="0" smtClean="0">
              <a:latin typeface="Times New Roman" pitchFamily="18" charset="0"/>
            </a:endParaRPr>
          </a:p>
        </p:txBody>
      </p:sp>
      <p:pic>
        <p:nvPicPr>
          <p:cNvPr id="3072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6503" y="1960159"/>
            <a:ext cx="4987297" cy="4433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Arrow Connector 7"/>
          <p:cNvCxnSpPr/>
          <p:nvPr/>
        </p:nvCxnSpPr>
        <p:spPr>
          <a:xfrm>
            <a:off x="3048000" y="1304925"/>
            <a:ext cx="2381250" cy="275272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2438400" y="3809999"/>
            <a:ext cx="3505200" cy="1276351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2438400" y="3276600"/>
            <a:ext cx="2362200" cy="53339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6" name="Straight Arrow Connector 15"/>
          <p:cNvCxnSpPr>
            <a:endCxn id="15" idx="2"/>
          </p:cNvCxnSpPr>
          <p:nvPr/>
        </p:nvCxnSpPr>
        <p:spPr>
          <a:xfrm>
            <a:off x="1456365" y="1814118"/>
            <a:ext cx="982035" cy="172918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29" name="Slide Number Placeholder 9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A451B3E-9261-474D-B97F-809876976795}" type="slidenum">
              <a:rPr lang="en-US" smtClean="0"/>
              <a:pPr/>
              <a:t>24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084775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2717317"/>
            <a:ext cx="3886200" cy="2408014"/>
          </a:xfrm>
          <a:prstGeom prst="rect">
            <a:avLst/>
          </a:prstGeom>
        </p:spPr>
      </p:pic>
      <p:sp>
        <p:nvSpPr>
          <p:cNvPr id="31746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355843"/>
            <a:ext cx="8382000" cy="1028700"/>
          </a:xfrm>
        </p:spPr>
        <p:txBody>
          <a:bodyPr>
            <a:noAutofit/>
          </a:bodyPr>
          <a:lstStyle/>
          <a:p>
            <a:pPr algn="ctr" eaLnBrk="1" hangingPunct="1">
              <a:buFont typeface="Wingdings" pitchFamily="2" charset="2"/>
              <a:buNone/>
            </a:pPr>
            <a:r>
              <a:rPr lang="en-US" sz="3200" dirty="0" smtClean="0">
                <a:latin typeface="Times New Roman" pitchFamily="18" charset="0"/>
              </a:rPr>
              <a:t>	</a:t>
            </a:r>
            <a:r>
              <a:rPr lang="mn-MN" sz="3200" b="1" i="1" dirty="0" smtClean="0">
                <a:latin typeface="Times New Roman" pitchFamily="18" charset="0"/>
              </a:rPr>
              <a:t>Баримтанд хүрээ оруулах</a:t>
            </a:r>
          </a:p>
          <a:p>
            <a:pPr algn="ctr" eaLnBrk="1" hangingPunct="1">
              <a:buFont typeface="Wingdings" pitchFamily="2" charset="2"/>
              <a:buNone/>
            </a:pPr>
            <a:endParaRPr lang="mn-MN" sz="3200" b="1" i="1" dirty="0" smtClean="0"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mn-MN" sz="3200" dirty="0" smtClean="0">
                <a:latin typeface="Times New Roman" pitchFamily="18" charset="0"/>
              </a:rPr>
              <a:t>	</a:t>
            </a:r>
            <a:r>
              <a:rPr lang="en-US" sz="3200" dirty="0" smtClean="0">
                <a:latin typeface="Times New Roman" pitchFamily="18" charset="0"/>
              </a:rPr>
              <a:t>Design-&gt;Page Background-&gt;Page Borders</a:t>
            </a:r>
            <a:endParaRPr lang="mn-MN" sz="3200" dirty="0" smtClean="0">
              <a:latin typeface="Times New Roman" pitchFamily="18" charset="0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5287566" y="2717316"/>
            <a:ext cx="1284685" cy="2088047"/>
          </a:xfrm>
          <a:custGeom>
            <a:avLst/>
            <a:gdLst>
              <a:gd name="connsiteX0" fmla="*/ 19665 w 4252452"/>
              <a:gd name="connsiteY0" fmla="*/ 294968 h 855406"/>
              <a:gd name="connsiteX1" fmla="*/ 506362 w 4252452"/>
              <a:gd name="connsiteY1" fmla="*/ 44245 h 855406"/>
              <a:gd name="connsiteX2" fmla="*/ 1022555 w 4252452"/>
              <a:gd name="connsiteY2" fmla="*/ 29497 h 855406"/>
              <a:gd name="connsiteX3" fmla="*/ 1641987 w 4252452"/>
              <a:gd name="connsiteY3" fmla="*/ 14748 h 855406"/>
              <a:gd name="connsiteX4" fmla="*/ 2512142 w 4252452"/>
              <a:gd name="connsiteY4" fmla="*/ 44245 h 855406"/>
              <a:gd name="connsiteX5" fmla="*/ 3485536 w 4252452"/>
              <a:gd name="connsiteY5" fmla="*/ 44245 h 855406"/>
              <a:gd name="connsiteX6" fmla="*/ 4134465 w 4252452"/>
              <a:gd name="connsiteY6" fmla="*/ 58993 h 855406"/>
              <a:gd name="connsiteX7" fmla="*/ 4193458 w 4252452"/>
              <a:gd name="connsiteY7" fmla="*/ 398206 h 855406"/>
              <a:gd name="connsiteX8" fmla="*/ 4060723 w 4252452"/>
              <a:gd name="connsiteY8" fmla="*/ 722671 h 855406"/>
              <a:gd name="connsiteX9" fmla="*/ 3544529 w 4252452"/>
              <a:gd name="connsiteY9" fmla="*/ 766916 h 855406"/>
              <a:gd name="connsiteX10" fmla="*/ 2615381 w 4252452"/>
              <a:gd name="connsiteY10" fmla="*/ 752168 h 855406"/>
              <a:gd name="connsiteX11" fmla="*/ 2069691 w 4252452"/>
              <a:gd name="connsiteY11" fmla="*/ 840658 h 855406"/>
              <a:gd name="connsiteX12" fmla="*/ 1627239 w 4252452"/>
              <a:gd name="connsiteY12" fmla="*/ 840658 h 855406"/>
              <a:gd name="connsiteX13" fmla="*/ 1037304 w 4252452"/>
              <a:gd name="connsiteY13" fmla="*/ 840658 h 855406"/>
              <a:gd name="connsiteX14" fmla="*/ 565355 w 4252452"/>
              <a:gd name="connsiteY14" fmla="*/ 840658 h 855406"/>
              <a:gd name="connsiteX15" fmla="*/ 226142 w 4252452"/>
              <a:gd name="connsiteY15" fmla="*/ 766916 h 855406"/>
              <a:gd name="connsiteX16" fmla="*/ 108155 w 4252452"/>
              <a:gd name="connsiteY16" fmla="*/ 648929 h 855406"/>
              <a:gd name="connsiteX17" fmla="*/ 34413 w 4252452"/>
              <a:gd name="connsiteY17" fmla="*/ 545690 h 855406"/>
              <a:gd name="connsiteX18" fmla="*/ 4916 w 4252452"/>
              <a:gd name="connsiteY18" fmla="*/ 398206 h 855406"/>
              <a:gd name="connsiteX19" fmla="*/ 4916 w 4252452"/>
              <a:gd name="connsiteY19" fmla="*/ 353961 h 855406"/>
              <a:gd name="connsiteX20" fmla="*/ 19665 w 4252452"/>
              <a:gd name="connsiteY20" fmla="*/ 294968 h 855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252452" h="855406">
                <a:moveTo>
                  <a:pt x="19665" y="294968"/>
                </a:moveTo>
                <a:cubicBezTo>
                  <a:pt x="179439" y="191729"/>
                  <a:pt x="339214" y="88490"/>
                  <a:pt x="506362" y="44245"/>
                </a:cubicBezTo>
                <a:cubicBezTo>
                  <a:pt x="673510" y="0"/>
                  <a:pt x="1022555" y="29497"/>
                  <a:pt x="1022555" y="29497"/>
                </a:cubicBezTo>
                <a:cubicBezTo>
                  <a:pt x="1211826" y="24581"/>
                  <a:pt x="1393723" y="12290"/>
                  <a:pt x="1641987" y="14748"/>
                </a:cubicBezTo>
                <a:cubicBezTo>
                  <a:pt x="1890251" y="17206"/>
                  <a:pt x="2204884" y="39329"/>
                  <a:pt x="2512142" y="44245"/>
                </a:cubicBezTo>
                <a:cubicBezTo>
                  <a:pt x="2819400" y="49161"/>
                  <a:pt x="3215149" y="41787"/>
                  <a:pt x="3485536" y="44245"/>
                </a:cubicBezTo>
                <a:cubicBezTo>
                  <a:pt x="3755923" y="46703"/>
                  <a:pt x="4016478" y="0"/>
                  <a:pt x="4134465" y="58993"/>
                </a:cubicBezTo>
                <a:cubicBezTo>
                  <a:pt x="4252452" y="117987"/>
                  <a:pt x="4205748" y="287593"/>
                  <a:pt x="4193458" y="398206"/>
                </a:cubicBezTo>
                <a:cubicBezTo>
                  <a:pt x="4181168" y="508819"/>
                  <a:pt x="4168878" y="661219"/>
                  <a:pt x="4060723" y="722671"/>
                </a:cubicBezTo>
                <a:cubicBezTo>
                  <a:pt x="3952568" y="784123"/>
                  <a:pt x="3544529" y="766916"/>
                  <a:pt x="3544529" y="766916"/>
                </a:cubicBezTo>
                <a:cubicBezTo>
                  <a:pt x="3303639" y="771832"/>
                  <a:pt x="2861187" y="739878"/>
                  <a:pt x="2615381" y="752168"/>
                </a:cubicBezTo>
                <a:cubicBezTo>
                  <a:pt x="2369575" y="764458"/>
                  <a:pt x="2234381" y="825910"/>
                  <a:pt x="2069691" y="840658"/>
                </a:cubicBezTo>
                <a:cubicBezTo>
                  <a:pt x="1905001" y="855406"/>
                  <a:pt x="1627239" y="840658"/>
                  <a:pt x="1627239" y="840658"/>
                </a:cubicBezTo>
                <a:lnTo>
                  <a:pt x="1037304" y="840658"/>
                </a:lnTo>
                <a:cubicBezTo>
                  <a:pt x="860323" y="840658"/>
                  <a:pt x="700549" y="852948"/>
                  <a:pt x="565355" y="840658"/>
                </a:cubicBezTo>
                <a:cubicBezTo>
                  <a:pt x="430161" y="828368"/>
                  <a:pt x="302342" y="798871"/>
                  <a:pt x="226142" y="766916"/>
                </a:cubicBezTo>
                <a:cubicBezTo>
                  <a:pt x="149942" y="734961"/>
                  <a:pt x="140110" y="685800"/>
                  <a:pt x="108155" y="648929"/>
                </a:cubicBezTo>
                <a:cubicBezTo>
                  <a:pt x="76200" y="612058"/>
                  <a:pt x="51619" y="587477"/>
                  <a:pt x="34413" y="545690"/>
                </a:cubicBezTo>
                <a:cubicBezTo>
                  <a:pt x="17207" y="503903"/>
                  <a:pt x="9832" y="430161"/>
                  <a:pt x="4916" y="398206"/>
                </a:cubicBezTo>
                <a:cubicBezTo>
                  <a:pt x="0" y="366251"/>
                  <a:pt x="4916" y="353961"/>
                  <a:pt x="4916" y="353961"/>
                </a:cubicBezTo>
                <a:lnTo>
                  <a:pt x="19665" y="294968"/>
                </a:lnTo>
                <a:close/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8" name="Straight Arrow Connector 7"/>
          <p:cNvCxnSpPr>
            <a:endCxn id="6" idx="4"/>
          </p:cNvCxnSpPr>
          <p:nvPr/>
        </p:nvCxnSpPr>
        <p:spPr>
          <a:xfrm flipH="1">
            <a:off x="6046495" y="2057400"/>
            <a:ext cx="201905" cy="76791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52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1FC95F0-6A4E-40C2-BFCE-34CAD15A14B9}" type="slidenum">
              <a:rPr lang="en-US" smtClean="0"/>
              <a:pPr/>
              <a:t>25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98492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599" y="1394802"/>
            <a:ext cx="6574869" cy="5082197"/>
          </a:xfrm>
          <a:prstGeom prst="rect">
            <a:avLst/>
          </a:prstGeom>
        </p:spPr>
      </p:pic>
      <p:sp>
        <p:nvSpPr>
          <p:cNvPr id="3277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E327C35-91A8-4C31-9FB1-D76B91F986E2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304800" y="533400"/>
            <a:ext cx="81534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04788" indent="-204788" algn="just">
              <a:spcBef>
                <a:spcPts val="450"/>
              </a:spcBef>
              <a:buClr>
                <a:schemeClr val="accent1"/>
              </a:buClr>
              <a:buSzPct val="70000"/>
              <a:defRPr/>
            </a:pPr>
            <a:r>
              <a:rPr lang="en-US" sz="2400" dirty="0">
                <a:latin typeface="Times New Roman" pitchFamily="18" charset="0"/>
              </a:rPr>
              <a:t>	Page Borders </a:t>
            </a:r>
            <a:r>
              <a:rPr lang="mn-MN" sz="2400" dirty="0">
                <a:latin typeface="Times New Roman" pitchFamily="18" charset="0"/>
              </a:rPr>
              <a:t>командыг дарахад </a:t>
            </a:r>
            <a:r>
              <a:rPr lang="en-US" sz="2400" dirty="0">
                <a:latin typeface="Times New Roman" pitchFamily="18" charset="0"/>
              </a:rPr>
              <a:t>Borders and Shading </a:t>
            </a:r>
            <a:r>
              <a:rPr lang="mn-MN" sz="2400" dirty="0">
                <a:latin typeface="Times New Roman" pitchFamily="18" charset="0"/>
              </a:rPr>
              <a:t>харилцах цонх гарч ирнэ.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2971800" y="990600"/>
            <a:ext cx="3200401" cy="6096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22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381000"/>
            <a:ext cx="7848600" cy="10287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</a:rPr>
              <a:t>Borders </a:t>
            </a:r>
            <a:r>
              <a:rPr lang="en-US" dirty="0" smtClean="0">
                <a:latin typeface="Times New Roman" pitchFamily="18" charset="0"/>
              </a:rPr>
              <a:t>– </a:t>
            </a:r>
            <a:r>
              <a:rPr lang="mn-MN" dirty="0" smtClean="0">
                <a:latin typeface="Times New Roman" pitchFamily="18" charset="0"/>
              </a:rPr>
              <a:t>хавтаснаас идэвхжүүлсэн байгаа параграфт буюу текстэд хүрээ оруулна.</a:t>
            </a:r>
            <a:endParaRPr lang="en-US" dirty="0" smtClean="0">
              <a:latin typeface="Times New Roman" pitchFamily="18" charset="0"/>
            </a:endParaRP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7987F53-A81C-4A97-AE46-A926714472CD}" type="slidenum">
              <a:rPr lang="en-US" smtClean="0"/>
              <a:pPr/>
              <a:t>27</a:t>
            </a:fld>
            <a:endParaRPr lang="en-US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400" y="1814279"/>
            <a:ext cx="5867400" cy="4568266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>
            <a:off x="1596219" y="895350"/>
            <a:ext cx="461181" cy="131445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0368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524000"/>
            <a:ext cx="7678824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7987F53-A81C-4A97-AE46-A926714472CD}" type="slidenum">
              <a:rPr lang="en-US" smtClean="0"/>
              <a:pPr/>
              <a:t>28</a:t>
            </a:fld>
            <a:endParaRPr lang="en-US" smtClean="0"/>
          </a:p>
        </p:txBody>
      </p:sp>
      <p:sp>
        <p:nvSpPr>
          <p:cNvPr id="2" name="Rectangle 1"/>
          <p:cNvSpPr/>
          <p:nvPr/>
        </p:nvSpPr>
        <p:spPr>
          <a:xfrm>
            <a:off x="609600" y="381000"/>
            <a:ext cx="8001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mn-MN" sz="2100" dirty="0">
                <a:latin typeface="Times New Roman" pitchFamily="18" charset="0"/>
              </a:rPr>
              <a:t>идэвхжүүлсэн байгаа параграфт буюу текстэд </a:t>
            </a:r>
            <a:r>
              <a:rPr lang="mn-MN" sz="2100" dirty="0">
                <a:latin typeface="Times New Roman" pitchFamily="18" charset="0"/>
              </a:rPr>
              <a:t>хүрээ</a:t>
            </a:r>
            <a:r>
              <a:rPr lang="en-US" sz="2100" dirty="0">
                <a:latin typeface="Times New Roman" pitchFamily="18" charset="0"/>
              </a:rPr>
              <a:t> </a:t>
            </a:r>
            <a:r>
              <a:rPr lang="mn-MN" sz="2100" dirty="0">
                <a:latin typeface="Times New Roman" pitchFamily="18" charset="0"/>
              </a:rPr>
              <a:t>оруулсан жишээ</a:t>
            </a:r>
            <a:endParaRPr lang="en-US" sz="2100" dirty="0"/>
          </a:p>
        </p:txBody>
      </p:sp>
    </p:spTree>
    <p:extLst>
      <p:ext uri="{BB962C8B-B14F-4D97-AF65-F5344CB8AC3E}">
        <p14:creationId xmlns:p14="http://schemas.microsoft.com/office/powerpoint/2010/main" val="405206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Content Placeholder 2"/>
          <p:cNvSpPr>
            <a:spLocks noGrp="1"/>
          </p:cNvSpPr>
          <p:nvPr>
            <p:ph sz="quarter" idx="1"/>
          </p:nvPr>
        </p:nvSpPr>
        <p:spPr>
          <a:xfrm>
            <a:off x="838200" y="381000"/>
            <a:ext cx="7291388" cy="914400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</a:rPr>
              <a:t>Page Border </a:t>
            </a:r>
            <a:r>
              <a:rPr lang="mn-MN" dirty="0" smtClean="0">
                <a:latin typeface="Times New Roman" pitchFamily="18" charset="0"/>
              </a:rPr>
              <a:t>– тухай хуудсанд хүрээ оруулна</a:t>
            </a:r>
            <a:endParaRPr lang="en-US" dirty="0" smtClean="0">
              <a:latin typeface="Times New Roman" pitchFamily="18" charset="0"/>
            </a:endParaRPr>
          </a:p>
          <a:p>
            <a:pPr eaLnBrk="1" hangingPunct="1">
              <a:lnSpc>
                <a:spcPct val="150000"/>
              </a:lnSpc>
            </a:pPr>
            <a:endParaRPr lang="en-US" dirty="0" smtClean="0">
              <a:latin typeface="Times New Roman" pitchFamily="18" charset="0"/>
            </a:endParaRPr>
          </a:p>
          <a:p>
            <a:endParaRPr lang="en-US" dirty="0" smtClean="0"/>
          </a:p>
        </p:txBody>
      </p:sp>
      <p:sp>
        <p:nvSpPr>
          <p:cNvPr id="34821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5ADA798-75EC-47D1-BF1F-CBB4DB899269}" type="slidenum">
              <a:rPr lang="en-US" smtClean="0"/>
              <a:pPr/>
              <a:t>29</a:t>
            </a:fld>
            <a:endParaRPr lang="en-US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1295399"/>
            <a:ext cx="7062788" cy="5459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939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52400"/>
            <a:ext cx="7391400" cy="457200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sz="1800" b="1" dirty="0" smtClean="0">
                <a:latin typeface="Times New Roman" pitchFamily="18" charset="0"/>
              </a:rPr>
              <a:t>Page Border </a:t>
            </a:r>
            <a:r>
              <a:rPr lang="mn-MN" sz="1800" dirty="0" smtClean="0">
                <a:latin typeface="Times New Roman" pitchFamily="18" charset="0"/>
              </a:rPr>
              <a:t>– тухай хуудсанд хүрээ оруулна</a:t>
            </a:r>
            <a:endParaRPr lang="en-US" sz="1800" dirty="0" smtClean="0">
              <a:latin typeface="Times New Roman" pitchFamily="18" charset="0"/>
            </a:endParaRPr>
          </a:p>
          <a:p>
            <a:pPr eaLnBrk="1" hangingPunct="1">
              <a:lnSpc>
                <a:spcPct val="150000"/>
              </a:lnSpc>
            </a:pPr>
            <a:endParaRPr lang="en-US" sz="1800" dirty="0" smtClean="0">
              <a:latin typeface="Times New Roman" pitchFamily="18" charset="0"/>
            </a:endParaRPr>
          </a:p>
          <a:p>
            <a:endParaRPr lang="en-US" sz="1800" dirty="0" smtClean="0"/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3200" y="762000"/>
            <a:ext cx="4648200" cy="58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5ADA798-75EC-47D1-BF1F-CBB4DB899269}" type="slidenum">
              <a:rPr lang="en-US" smtClean="0"/>
              <a:pPr/>
              <a:t>30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9888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66" t="17391" r="30000" b="14427"/>
          <a:stretch/>
        </p:blipFill>
        <p:spPr>
          <a:xfrm>
            <a:off x="4320450" y="1216818"/>
            <a:ext cx="4312325" cy="4879182"/>
          </a:xfrm>
          <a:prstGeom prst="rect">
            <a:avLst/>
          </a:prstGeom>
        </p:spPr>
      </p:pic>
      <p:sp>
        <p:nvSpPr>
          <p:cNvPr id="35842" name="Content Placeholder 2"/>
          <p:cNvSpPr>
            <a:spLocks noGrp="1"/>
          </p:cNvSpPr>
          <p:nvPr>
            <p:ph sz="quarter" idx="1"/>
          </p:nvPr>
        </p:nvSpPr>
        <p:spPr>
          <a:xfrm>
            <a:off x="434784" y="1083290"/>
            <a:ext cx="3680016" cy="5241310"/>
          </a:xfrm>
        </p:spPr>
        <p:txBody>
          <a:bodyPr>
            <a:normAutofit fontScale="92500"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</a:rPr>
              <a:t>None  - </a:t>
            </a:r>
            <a:r>
              <a:rPr lang="mn-MN" dirty="0" smtClean="0">
                <a:latin typeface="Times New Roman" pitchFamily="18" charset="0"/>
              </a:rPr>
              <a:t>хүрээ хийгдэхгүй</a:t>
            </a:r>
            <a:endParaRPr lang="en-US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</a:rPr>
              <a:t>Box </a:t>
            </a:r>
            <a:r>
              <a:rPr lang="mn-MN" dirty="0" smtClean="0">
                <a:latin typeface="Times New Roman" pitchFamily="18" charset="0"/>
              </a:rPr>
              <a:t> - хайрцаг байдалтай хүрээ хийгдэнэ. </a:t>
            </a:r>
            <a:endParaRPr lang="en-US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</a:rPr>
              <a:t>Style </a:t>
            </a:r>
            <a:r>
              <a:rPr lang="mn-MN" dirty="0" smtClean="0">
                <a:latin typeface="Times New Roman" pitchFamily="18" charset="0"/>
              </a:rPr>
              <a:t> - зураасан хүрээний загвараас сонголт хийнэ.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</a:rPr>
              <a:t>Art </a:t>
            </a:r>
            <a:r>
              <a:rPr lang="mn-MN" dirty="0" smtClean="0">
                <a:latin typeface="Times New Roman" pitchFamily="18" charset="0"/>
              </a:rPr>
              <a:t>– зурган хүрээний загвараас сонголт хийнэ </a:t>
            </a:r>
            <a:endParaRPr lang="en-US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</a:rPr>
              <a:t>Color </a:t>
            </a:r>
            <a:r>
              <a:rPr lang="mn-MN" dirty="0" smtClean="0">
                <a:latin typeface="Times New Roman" pitchFamily="18" charset="0"/>
              </a:rPr>
              <a:t>-  хүрээний өнгө</a:t>
            </a:r>
            <a:endParaRPr lang="en-US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</a:rPr>
              <a:t>Width </a:t>
            </a:r>
            <a:r>
              <a:rPr lang="mn-MN" dirty="0" smtClean="0">
                <a:latin typeface="Times New Roman" pitchFamily="18" charset="0"/>
              </a:rPr>
              <a:t>– хүрээний өргөн</a:t>
            </a:r>
            <a:endParaRPr lang="en-US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endParaRPr lang="en-US" dirty="0" smtClean="0">
              <a:latin typeface="Times New Roman" pitchFamily="18" charset="0"/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4972050" y="4052887"/>
            <a:ext cx="1962150" cy="2201863"/>
          </a:xfrm>
          <a:custGeom>
            <a:avLst/>
            <a:gdLst>
              <a:gd name="connsiteX0" fmla="*/ 61452 w 1742767"/>
              <a:gd name="connsiteY0" fmla="*/ 469490 h 2241754"/>
              <a:gd name="connsiteX1" fmla="*/ 90948 w 1742767"/>
              <a:gd name="connsiteY1" fmla="*/ 130277 h 2241754"/>
              <a:gd name="connsiteX2" fmla="*/ 444910 w 1742767"/>
              <a:gd name="connsiteY2" fmla="*/ 12290 h 2241754"/>
              <a:gd name="connsiteX3" fmla="*/ 1270819 w 1742767"/>
              <a:gd name="connsiteY3" fmla="*/ 56535 h 2241754"/>
              <a:gd name="connsiteX4" fmla="*/ 1595284 w 1742767"/>
              <a:gd name="connsiteY4" fmla="*/ 115528 h 2241754"/>
              <a:gd name="connsiteX5" fmla="*/ 1639529 w 1742767"/>
              <a:gd name="connsiteY5" fmla="*/ 380999 h 2241754"/>
              <a:gd name="connsiteX6" fmla="*/ 1698523 w 1742767"/>
              <a:gd name="connsiteY6" fmla="*/ 1103670 h 2241754"/>
              <a:gd name="connsiteX7" fmla="*/ 1654277 w 1742767"/>
              <a:gd name="connsiteY7" fmla="*/ 1708354 h 2241754"/>
              <a:gd name="connsiteX8" fmla="*/ 1610032 w 1742767"/>
              <a:gd name="connsiteY8" fmla="*/ 2136057 h 2241754"/>
              <a:gd name="connsiteX9" fmla="*/ 857865 w 1742767"/>
              <a:gd name="connsiteY9" fmla="*/ 2239296 h 2241754"/>
              <a:gd name="connsiteX10" fmla="*/ 179439 w 1742767"/>
              <a:gd name="connsiteY10" fmla="*/ 2150806 h 2241754"/>
              <a:gd name="connsiteX11" fmla="*/ 17206 w 1742767"/>
              <a:gd name="connsiteY11" fmla="*/ 1929580 h 2241754"/>
              <a:gd name="connsiteX12" fmla="*/ 76200 w 1742767"/>
              <a:gd name="connsiteY12" fmla="*/ 1457632 h 2241754"/>
              <a:gd name="connsiteX13" fmla="*/ 90948 w 1742767"/>
              <a:gd name="connsiteY13" fmla="*/ 1015180 h 2241754"/>
              <a:gd name="connsiteX14" fmla="*/ 61452 w 1742767"/>
              <a:gd name="connsiteY14" fmla="*/ 322006 h 2241754"/>
              <a:gd name="connsiteX15" fmla="*/ 17206 w 1742767"/>
              <a:gd name="connsiteY15" fmla="*/ 336754 h 2241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742767" h="2241754">
                <a:moveTo>
                  <a:pt x="61452" y="469490"/>
                </a:moveTo>
                <a:cubicBezTo>
                  <a:pt x="44245" y="337983"/>
                  <a:pt x="27038" y="206477"/>
                  <a:pt x="90948" y="130277"/>
                </a:cubicBezTo>
                <a:cubicBezTo>
                  <a:pt x="154858" y="54077"/>
                  <a:pt x="248265" y="24580"/>
                  <a:pt x="444910" y="12290"/>
                </a:cubicBezTo>
                <a:cubicBezTo>
                  <a:pt x="641555" y="0"/>
                  <a:pt x="1079090" y="39329"/>
                  <a:pt x="1270819" y="56535"/>
                </a:cubicBezTo>
                <a:cubicBezTo>
                  <a:pt x="1462548" y="73741"/>
                  <a:pt x="1533832" y="61451"/>
                  <a:pt x="1595284" y="115528"/>
                </a:cubicBezTo>
                <a:cubicBezTo>
                  <a:pt x="1656736" y="169605"/>
                  <a:pt x="1622323" y="216309"/>
                  <a:pt x="1639529" y="380999"/>
                </a:cubicBezTo>
                <a:cubicBezTo>
                  <a:pt x="1656736" y="545689"/>
                  <a:pt x="1696065" y="882444"/>
                  <a:pt x="1698523" y="1103670"/>
                </a:cubicBezTo>
                <a:cubicBezTo>
                  <a:pt x="1700981" y="1324896"/>
                  <a:pt x="1669026" y="1536290"/>
                  <a:pt x="1654277" y="1708354"/>
                </a:cubicBezTo>
                <a:cubicBezTo>
                  <a:pt x="1639529" y="1880419"/>
                  <a:pt x="1742767" y="2047567"/>
                  <a:pt x="1610032" y="2136057"/>
                </a:cubicBezTo>
                <a:cubicBezTo>
                  <a:pt x="1477297" y="2224547"/>
                  <a:pt x="1096297" y="2236838"/>
                  <a:pt x="857865" y="2239296"/>
                </a:cubicBezTo>
                <a:cubicBezTo>
                  <a:pt x="619433" y="2241754"/>
                  <a:pt x="319549" y="2202425"/>
                  <a:pt x="179439" y="2150806"/>
                </a:cubicBezTo>
                <a:cubicBezTo>
                  <a:pt x="39329" y="2099187"/>
                  <a:pt x="34412" y="2045109"/>
                  <a:pt x="17206" y="1929580"/>
                </a:cubicBezTo>
                <a:cubicBezTo>
                  <a:pt x="0" y="1814051"/>
                  <a:pt x="63910" y="1610032"/>
                  <a:pt x="76200" y="1457632"/>
                </a:cubicBezTo>
                <a:cubicBezTo>
                  <a:pt x="88490" y="1305232"/>
                  <a:pt x="93406" y="1204451"/>
                  <a:pt x="90948" y="1015180"/>
                </a:cubicBezTo>
                <a:cubicBezTo>
                  <a:pt x="88490" y="825909"/>
                  <a:pt x="73742" y="435077"/>
                  <a:pt x="61452" y="322006"/>
                </a:cubicBezTo>
                <a:cubicBezTo>
                  <a:pt x="49162" y="208935"/>
                  <a:pt x="33184" y="272844"/>
                  <a:pt x="17206" y="336754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066800" y="4267200"/>
            <a:ext cx="3905250" cy="70485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47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68BE72D-6278-4381-93F9-60C8E0E66F7A}" type="slidenum">
              <a:rPr lang="en-US" smtClean="0"/>
              <a:pPr/>
              <a:t>31</a:t>
            </a:fld>
            <a:endParaRPr lang="en-US" smtClean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270948" y="203598"/>
            <a:ext cx="65722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204788" indent="-204788" algn="ctr">
              <a:spcBef>
                <a:spcPts val="450"/>
              </a:spcBef>
              <a:buClr>
                <a:schemeClr val="accent1"/>
              </a:buClr>
              <a:buSzPct val="70000"/>
              <a:defRPr/>
            </a:pPr>
            <a:r>
              <a:rPr lang="en-US" sz="2000" b="1" dirty="0">
                <a:latin typeface="Times New Roman" pitchFamily="18" charset="0"/>
              </a:rPr>
              <a:t>Borders and Shading </a:t>
            </a:r>
            <a:r>
              <a:rPr lang="mn-MN" sz="2000" b="1" dirty="0">
                <a:latin typeface="Times New Roman" pitchFamily="18" charset="0"/>
              </a:rPr>
              <a:t>харилцах цонхны </a:t>
            </a:r>
            <a:r>
              <a:rPr lang="en-US" sz="2000" b="1" dirty="0">
                <a:latin typeface="Times New Roman" pitchFamily="18" charset="0"/>
              </a:rPr>
              <a:t>Page Border</a:t>
            </a:r>
            <a:r>
              <a:rPr lang="mn-MN" sz="2000" b="1" dirty="0">
                <a:latin typeface="Times New Roman" pitchFamily="18" charset="0"/>
              </a:rPr>
              <a:t> харилцах хэсгийн командууд</a:t>
            </a:r>
            <a:r>
              <a:rPr lang="en-US" sz="2000" b="1" dirty="0">
                <a:latin typeface="Times New Roman" pitchFamily="18" charset="0"/>
              </a:rPr>
              <a:t> </a:t>
            </a:r>
          </a:p>
          <a:p>
            <a:pPr marL="204788" indent="-204788" eaLnBrk="0" hangingPunct="0">
              <a:spcBef>
                <a:spcPts val="45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  <a:defRPr/>
            </a:pP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3171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ontent Placeholder 2"/>
          <p:cNvSpPr>
            <a:spLocks noGrp="1"/>
          </p:cNvSpPr>
          <p:nvPr>
            <p:ph sz="quarter" idx="1"/>
          </p:nvPr>
        </p:nvSpPr>
        <p:spPr>
          <a:xfrm>
            <a:off x="631208" y="1066800"/>
            <a:ext cx="8107979" cy="3655219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b="1" dirty="0" err="1" smtClean="0">
                <a:latin typeface="Times New Roman" pitchFamily="18" charset="0"/>
              </a:rPr>
              <a:t>Aply</a:t>
            </a:r>
            <a:r>
              <a:rPr lang="en-US" b="1" dirty="0" smtClean="0">
                <a:latin typeface="Times New Roman" pitchFamily="18" charset="0"/>
              </a:rPr>
              <a:t> to  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</a:rPr>
              <a:t>Whole document </a:t>
            </a:r>
            <a:r>
              <a:rPr lang="en-US" dirty="0" smtClean="0">
                <a:latin typeface="Times New Roman" pitchFamily="18" charset="0"/>
              </a:rPr>
              <a:t>–</a:t>
            </a:r>
            <a:r>
              <a:rPr lang="mn-MN" dirty="0" smtClean="0">
                <a:latin typeface="Times New Roman" pitchFamily="18" charset="0"/>
              </a:rPr>
              <a:t>бүх хуудсанд хэлбэржүүлнэ</a:t>
            </a:r>
            <a:endParaRPr lang="en-US" dirty="0" smtClean="0">
              <a:latin typeface="Times New Roman" pitchFamily="18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</a:rPr>
              <a:t>This section </a:t>
            </a:r>
            <a:r>
              <a:rPr lang="mn-MN" dirty="0" smtClean="0">
                <a:latin typeface="Times New Roman" pitchFamily="18" charset="0"/>
              </a:rPr>
              <a:t>–зөвхөн сонгосон хуудсанд хэлбэржүүлнэ</a:t>
            </a:r>
            <a:endParaRPr lang="en-US" dirty="0" smtClean="0">
              <a:latin typeface="Times New Roman" pitchFamily="18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</a:rPr>
              <a:t>This section first page only </a:t>
            </a:r>
            <a:r>
              <a:rPr lang="mn-MN" b="1" dirty="0" smtClean="0">
                <a:latin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</a:rPr>
              <a:t>- зөвхөн эхний хуудсанд хүрээ хийнэ</a:t>
            </a:r>
            <a:endParaRPr lang="en-US" dirty="0" smtClean="0">
              <a:latin typeface="Times New Roman" pitchFamily="18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</a:rPr>
              <a:t>This section all except first page</a:t>
            </a:r>
            <a:r>
              <a:rPr lang="mn-MN" b="1" dirty="0" smtClean="0">
                <a:latin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</a:rPr>
              <a:t>– эхний хуудаснаас бусад бүх хуудсанд хүрээ хийнэ. </a:t>
            </a:r>
            <a:endParaRPr lang="en-US" dirty="0" smtClean="0">
              <a:latin typeface="Times New Roman" pitchFamily="18" charset="0"/>
            </a:endParaRPr>
          </a:p>
        </p:txBody>
      </p:sp>
      <p:pic>
        <p:nvPicPr>
          <p:cNvPr id="3686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0" y="4419600"/>
            <a:ext cx="4685887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41D5689-7F1D-4A55-A33E-E42FD0915EB0}" type="slidenum">
              <a:rPr lang="en-US" smtClean="0"/>
              <a:pPr/>
              <a:t>32</a:t>
            </a:fld>
            <a:endParaRPr lang="en-US" smtClean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609600" y="233009"/>
            <a:ext cx="777240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204788" indent="-204788" algn="ctr">
              <a:spcBef>
                <a:spcPts val="450"/>
              </a:spcBef>
              <a:buClr>
                <a:schemeClr val="accent1"/>
              </a:buClr>
              <a:buSzPct val="70000"/>
              <a:defRPr/>
            </a:pPr>
            <a:r>
              <a:rPr lang="en-US" sz="2000" b="1" dirty="0">
                <a:latin typeface="Times New Roman" pitchFamily="18" charset="0"/>
              </a:rPr>
              <a:t>Borders and Shading </a:t>
            </a:r>
            <a:r>
              <a:rPr lang="mn-MN" sz="2000" b="1" dirty="0">
                <a:latin typeface="Times New Roman" pitchFamily="18" charset="0"/>
              </a:rPr>
              <a:t>харилцах цонхны </a:t>
            </a:r>
            <a:r>
              <a:rPr lang="en-US" sz="2000" b="1" dirty="0">
                <a:latin typeface="Times New Roman" pitchFamily="18" charset="0"/>
              </a:rPr>
              <a:t>Page Border</a:t>
            </a:r>
            <a:r>
              <a:rPr lang="mn-MN" sz="2000" b="1" dirty="0">
                <a:latin typeface="Times New Roman" pitchFamily="18" charset="0"/>
              </a:rPr>
              <a:t> харилцах хэсгийн командууд</a:t>
            </a:r>
            <a:r>
              <a:rPr lang="en-US" sz="2000" b="1" dirty="0">
                <a:latin typeface="Times New Roman" pitchFamily="18" charset="0"/>
              </a:rPr>
              <a:t> </a:t>
            </a:r>
          </a:p>
          <a:p>
            <a:pPr marL="204788" indent="-204788" eaLnBrk="0" hangingPunct="0">
              <a:spcBef>
                <a:spcPts val="45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  <a:defRPr/>
            </a:pP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79199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645568" y="1085850"/>
            <a:ext cx="7888832" cy="829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04788" indent="-204788" algn="just">
              <a:lnSpc>
                <a:spcPct val="150000"/>
              </a:lnSpc>
              <a:spcBef>
                <a:spcPts val="450"/>
              </a:spcBef>
              <a:buClr>
                <a:schemeClr val="accent1"/>
              </a:buClr>
              <a:buSzPct val="70000"/>
              <a:defRPr/>
            </a:pPr>
            <a:r>
              <a:rPr lang="en-US" sz="2000" b="1" dirty="0">
                <a:latin typeface="Times New Roman" pitchFamily="18" charset="0"/>
              </a:rPr>
              <a:t>Insert-&gt;Text-&gt;Drop Cap</a:t>
            </a:r>
            <a:r>
              <a:rPr lang="en-US" sz="2000" dirty="0">
                <a:latin typeface="Times New Roman" pitchFamily="18" charset="0"/>
              </a:rPr>
              <a:t> </a:t>
            </a:r>
            <a:r>
              <a:rPr lang="mn-MN" sz="2000" dirty="0">
                <a:latin typeface="Times New Roman" pitchFamily="18" charset="0"/>
              </a:rPr>
              <a:t>командаар баримтанд </a:t>
            </a:r>
            <a:r>
              <a:rPr lang="mn-MN" sz="2000" dirty="0" smtClean="0">
                <a:latin typeface="Times New Roman" pitchFamily="18" charset="0"/>
              </a:rPr>
              <a:t>толгой үсэг </a:t>
            </a:r>
            <a:r>
              <a:rPr lang="mn-MN" sz="2000" dirty="0">
                <a:latin typeface="Times New Roman" pitchFamily="18" charset="0"/>
              </a:rPr>
              <a:t>хийнэ.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2914650" y="3810000"/>
            <a:ext cx="5824538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04788" indent="-204788" algn="just">
              <a:lnSpc>
                <a:spcPct val="150000"/>
              </a:lnSpc>
              <a:spcBef>
                <a:spcPts val="450"/>
              </a:spcBef>
              <a:buClr>
                <a:schemeClr val="accent1"/>
              </a:buClr>
              <a:buSzPct val="70000"/>
              <a:defRPr/>
            </a:pPr>
            <a:r>
              <a:rPr lang="en-US" sz="2400" b="1" dirty="0">
                <a:latin typeface="Times New Roman" pitchFamily="18" charset="0"/>
              </a:rPr>
              <a:t>	Drop Cap-&gt;Drop </a:t>
            </a:r>
            <a:r>
              <a:rPr lang="en-US" sz="2400" b="1" dirty="0">
                <a:latin typeface="Times New Roman" pitchFamily="18" charset="0"/>
              </a:rPr>
              <a:t>Cap</a:t>
            </a:r>
            <a:r>
              <a:rPr lang="en-US" sz="2400" dirty="0">
                <a:latin typeface="Times New Roman" pitchFamily="18" charset="0"/>
              </a:rPr>
              <a:t> </a:t>
            </a:r>
            <a:r>
              <a:rPr lang="en-US" sz="2400" b="1" dirty="0">
                <a:latin typeface="Times New Roman" pitchFamily="18" charset="0"/>
              </a:rPr>
              <a:t>Options</a:t>
            </a:r>
            <a:r>
              <a:rPr lang="en-US" sz="2400" dirty="0">
                <a:latin typeface="Times New Roman" pitchFamily="18" charset="0"/>
              </a:rPr>
              <a:t> </a:t>
            </a:r>
            <a:r>
              <a:rPr lang="mn-MN" sz="2400" dirty="0">
                <a:latin typeface="Times New Roman" pitchFamily="18" charset="0"/>
              </a:rPr>
              <a:t>командыг </a:t>
            </a:r>
            <a:r>
              <a:rPr lang="mn-MN" sz="2400" dirty="0">
                <a:latin typeface="Times New Roman" pitchFamily="18" charset="0"/>
              </a:rPr>
              <a:t>дарахад</a:t>
            </a:r>
            <a:r>
              <a:rPr lang="en-US" sz="2400" dirty="0">
                <a:latin typeface="Times New Roman" pitchFamily="18" charset="0"/>
              </a:rPr>
              <a:t> Drop </a:t>
            </a:r>
            <a:r>
              <a:rPr lang="en-US" sz="2400" dirty="0">
                <a:latin typeface="Times New Roman" pitchFamily="18" charset="0"/>
              </a:rPr>
              <a:t>Cap</a:t>
            </a:r>
            <a:r>
              <a:rPr lang="mn-MN" sz="2400" dirty="0">
                <a:latin typeface="Times New Roman" pitchFamily="18" charset="0"/>
              </a:rPr>
              <a:t> харилцах цонх гарч ирдэг.</a:t>
            </a:r>
          </a:p>
        </p:txBody>
      </p:sp>
      <p:sp>
        <p:nvSpPr>
          <p:cNvPr id="37895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6321E22-E732-422D-BE1C-4F43F52E2CFE}" type="slidenum">
              <a:rPr lang="en-US" smtClean="0"/>
              <a:pPr/>
              <a:t>33</a:t>
            </a:fld>
            <a:endParaRPr lang="en-US" smtClean="0"/>
          </a:p>
        </p:txBody>
      </p:sp>
      <p:sp>
        <p:nvSpPr>
          <p:cNvPr id="9" name="Content Placeholder 2"/>
          <p:cNvSpPr>
            <a:spLocks noGrp="1"/>
          </p:cNvSpPr>
          <p:nvPr>
            <p:ph sz="quarter" idx="1"/>
          </p:nvPr>
        </p:nvSpPr>
        <p:spPr>
          <a:xfrm>
            <a:off x="1371600" y="293611"/>
            <a:ext cx="6553200" cy="625552"/>
          </a:xfrm>
        </p:spPr>
        <p:txBody>
          <a:bodyPr>
            <a:noAutofit/>
          </a:bodyPr>
          <a:lstStyle/>
          <a:p>
            <a:pPr algn="ctr" eaLnBrk="1" hangingPunct="1">
              <a:lnSpc>
                <a:spcPct val="150000"/>
              </a:lnSpc>
              <a:buNone/>
            </a:pPr>
            <a:r>
              <a:rPr lang="mn-MN" b="1" dirty="0">
                <a:latin typeface="Times New Roman" pitchFamily="18" charset="0"/>
              </a:rPr>
              <a:t>Толгой үсэг хийх</a:t>
            </a:r>
            <a:endParaRPr lang="en-US" b="1" dirty="0">
              <a:latin typeface="Times New Roman" pitchFamily="18" charset="0"/>
            </a:endParaRPr>
          </a:p>
          <a:p>
            <a:endParaRPr lang="en-US" sz="28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33" t="4343" r="10834" b="81126"/>
          <a:stretch/>
        </p:blipFill>
        <p:spPr>
          <a:xfrm>
            <a:off x="3144530" y="1915665"/>
            <a:ext cx="4400550" cy="15407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58" t="4051" r="10834" b="60376"/>
          <a:stretch/>
        </p:blipFill>
        <p:spPr>
          <a:xfrm>
            <a:off x="410295" y="3161559"/>
            <a:ext cx="2485305" cy="3735146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210403" y="6184606"/>
            <a:ext cx="3079277" cy="43338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2914650" y="4419600"/>
            <a:ext cx="2800351" cy="176500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540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752600"/>
            <a:ext cx="4362450" cy="2533650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</a:rPr>
              <a:t>Lines to drop </a:t>
            </a:r>
            <a:r>
              <a:rPr lang="en-US" dirty="0" smtClean="0">
                <a:latin typeface="Times New Roman" pitchFamily="18" charset="0"/>
              </a:rPr>
              <a:t>– </a:t>
            </a:r>
            <a:r>
              <a:rPr lang="mn-MN" dirty="0" smtClean="0">
                <a:latin typeface="Times New Roman" pitchFamily="18" charset="0"/>
              </a:rPr>
              <a:t>хэдэн мөр нэгтгэх 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</a:rPr>
              <a:t>Distance from text </a:t>
            </a:r>
            <a:r>
              <a:rPr lang="en-US" dirty="0" smtClean="0">
                <a:latin typeface="Times New Roman" pitchFamily="18" charset="0"/>
              </a:rPr>
              <a:t>–</a:t>
            </a:r>
            <a:r>
              <a:rPr lang="mn-MN" dirty="0" smtClean="0">
                <a:latin typeface="Times New Roman" pitchFamily="18" charset="0"/>
              </a:rPr>
              <a:t> толгойн үсэг текст хоёрын хоорондох зай </a:t>
            </a:r>
            <a:endParaRPr lang="en-US" dirty="0" smtClean="0">
              <a:latin typeface="Times New Roman" pitchFamily="18" charset="0"/>
            </a:endParaRPr>
          </a:p>
        </p:txBody>
      </p:sp>
      <p:sp>
        <p:nvSpPr>
          <p:cNvPr id="38917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3A538A7-CEB4-4972-B308-DE41E6B813D6}" type="slidenum">
              <a:rPr lang="en-US" smtClean="0"/>
              <a:pPr/>
              <a:t>34</a:t>
            </a:fld>
            <a:endParaRPr lang="en-US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05000" y="685800"/>
            <a:ext cx="5600700" cy="5715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Drop cap </a:t>
            </a:r>
            <a:r>
              <a:rPr lang="mn-MN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харилцах цонхны командууд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33" t="24803" r="40833" b="33696"/>
          <a:stretch/>
        </p:blipFill>
        <p:spPr>
          <a:xfrm>
            <a:off x="4711037" y="1371600"/>
            <a:ext cx="3951514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132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417" y="1752600"/>
            <a:ext cx="7888956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8973172-CD48-4AEE-A450-7E45302F52C6}" type="slidenum">
              <a:rPr lang="en-US" smtClean="0"/>
              <a:pPr/>
              <a:t>35</a:t>
            </a:fld>
            <a:endParaRPr lang="en-US" smtClean="0"/>
          </a:p>
        </p:txBody>
      </p:sp>
      <p:sp>
        <p:nvSpPr>
          <p:cNvPr id="5" name="Oval 4"/>
          <p:cNvSpPr/>
          <p:nvPr/>
        </p:nvSpPr>
        <p:spPr>
          <a:xfrm>
            <a:off x="255416" y="2438400"/>
            <a:ext cx="1344783" cy="17526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81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33" t="8499" r="34166" b="17390"/>
          <a:stretch/>
        </p:blipFill>
        <p:spPr>
          <a:xfrm>
            <a:off x="4887320" y="1771650"/>
            <a:ext cx="3789045" cy="4857750"/>
          </a:xfrm>
          <a:prstGeom prst="rect">
            <a:avLst/>
          </a:prstGeom>
        </p:spPr>
      </p:pic>
      <p:sp>
        <p:nvSpPr>
          <p:cNvPr id="25602" name="Content Placeholder 2"/>
          <p:cNvSpPr>
            <a:spLocks noGrp="1"/>
          </p:cNvSpPr>
          <p:nvPr>
            <p:ph sz="quarter" idx="1"/>
          </p:nvPr>
        </p:nvSpPr>
        <p:spPr>
          <a:xfrm>
            <a:off x="0" y="1771650"/>
            <a:ext cx="4857750" cy="360045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</a:rPr>
              <a:t>Home-&gt;Paragraph</a:t>
            </a:r>
            <a:r>
              <a:rPr lang="en-US" dirty="0" smtClean="0">
                <a:latin typeface="Times New Roman" pitchFamily="18" charset="0"/>
              </a:rPr>
              <a:t>(</a:t>
            </a:r>
            <a:r>
              <a:rPr lang="mn-MN" dirty="0" smtClean="0">
                <a:latin typeface="Times New Roman" pitchFamily="18" charset="0"/>
              </a:rPr>
              <a:t>хэрэгслийн мөрний группын задлах сум</a:t>
            </a:r>
            <a:r>
              <a:rPr lang="en-US" dirty="0" smtClean="0">
                <a:latin typeface="Times New Roman" pitchFamily="18" charset="0"/>
              </a:rPr>
              <a:t>)-&gt; Paragraph(</a:t>
            </a:r>
            <a:r>
              <a:rPr lang="mn-MN" dirty="0" smtClean="0">
                <a:latin typeface="Times New Roman" pitchFamily="18" charset="0"/>
              </a:rPr>
              <a:t>харилцах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</a:rPr>
              <a:t>цонх</a:t>
            </a:r>
            <a:r>
              <a:rPr lang="en-US" dirty="0" smtClean="0">
                <a:latin typeface="Times New Roman" pitchFamily="18" charset="0"/>
              </a:rPr>
              <a:t>)</a:t>
            </a:r>
            <a:r>
              <a:rPr lang="mn-MN" dirty="0" smtClean="0">
                <a:latin typeface="Times New Roman" pitchFamily="18" charset="0"/>
              </a:rPr>
              <a:t>-</a:t>
            </a:r>
            <a:r>
              <a:rPr lang="en-US" dirty="0" smtClean="0">
                <a:latin typeface="Times New Roman" pitchFamily="18" charset="0"/>
              </a:rPr>
              <a:t>&gt; </a:t>
            </a:r>
            <a:r>
              <a:rPr lang="en-US" b="1" dirty="0" smtClean="0">
                <a:latin typeface="Times New Roman" pitchFamily="18" charset="0"/>
              </a:rPr>
              <a:t>Indentation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</a:rPr>
              <a:t>хэсгийн командаар </a:t>
            </a:r>
            <a:r>
              <a:rPr lang="mn-MN" b="1" i="1" dirty="0" smtClean="0">
                <a:latin typeface="Times New Roman" pitchFamily="18" charset="0"/>
              </a:rPr>
              <a:t>утга илэрхийлэх хэсэг текст буюу параграфтай ажилладаг.</a:t>
            </a:r>
            <a:endParaRPr lang="en-US" b="1" i="1" dirty="0" smtClean="0">
              <a:latin typeface="Times New Roman" pitchFamily="18" charset="0"/>
            </a:endParaRPr>
          </a:p>
        </p:txBody>
      </p:sp>
      <p:cxnSp>
        <p:nvCxnSpPr>
          <p:cNvPr id="8" name="Straight Arrow Connector 7"/>
          <p:cNvCxnSpPr>
            <a:endCxn id="3" idx="1"/>
          </p:cNvCxnSpPr>
          <p:nvPr/>
        </p:nvCxnSpPr>
        <p:spPr>
          <a:xfrm flipV="1">
            <a:off x="1905000" y="3619500"/>
            <a:ext cx="2952749" cy="1143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7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389ED5D-90C3-417C-BEAF-B38373097022}" type="slidenum">
              <a:rPr lang="en-US" smtClean="0"/>
              <a:pPr/>
              <a:t>36</a:t>
            </a:fld>
            <a:endParaRPr lang="en-US" smtClean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485900" y="1028700"/>
            <a:ext cx="5600700" cy="548879"/>
          </a:xfrm>
        </p:spPr>
        <p:txBody>
          <a:bodyPr/>
          <a:lstStyle/>
          <a:p>
            <a:pPr algn="ctr"/>
            <a:r>
              <a:rPr lang="mn-MN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Праграфтай ажиллах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4857749" y="3124200"/>
            <a:ext cx="3848185" cy="9906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12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685800"/>
            <a:ext cx="8305800" cy="5867399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</a:rPr>
              <a:t>Indentation  </a:t>
            </a:r>
            <a:r>
              <a:rPr lang="mn-MN" dirty="0" smtClean="0">
                <a:latin typeface="Times New Roman" pitchFamily="18" charset="0"/>
              </a:rPr>
              <a:t>- Параграфыг хэлбэржүүлнэ.</a:t>
            </a:r>
            <a:endParaRPr lang="en-US" dirty="0" smtClean="0">
              <a:latin typeface="Times New Roman" pitchFamily="18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</a:rPr>
              <a:t>Left </a:t>
            </a:r>
            <a:r>
              <a:rPr lang="mn-MN" dirty="0" smtClean="0">
                <a:latin typeface="Times New Roman" pitchFamily="18" charset="0"/>
              </a:rPr>
              <a:t>– Параграфыг зүүн талаас хэдэн см зайд тохируулахыг зааж өгнө. </a:t>
            </a:r>
            <a:endParaRPr lang="en-US" dirty="0" smtClean="0">
              <a:latin typeface="Times New Roman" pitchFamily="18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</a:rPr>
              <a:t>Right</a:t>
            </a:r>
            <a:r>
              <a:rPr lang="mn-MN" dirty="0" smtClean="0">
                <a:latin typeface="Times New Roman" pitchFamily="18" charset="0"/>
              </a:rPr>
              <a:t> - Параграфыг баруун талаас хэдэн см зайд тохируулахыг зааж өгнө. </a:t>
            </a:r>
            <a:endParaRPr lang="en-US" dirty="0" smtClean="0">
              <a:latin typeface="Times New Roman" pitchFamily="18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</a:rPr>
              <a:t>Special</a:t>
            </a:r>
            <a:r>
              <a:rPr lang="mn-MN" b="1" dirty="0" smtClean="0">
                <a:latin typeface="Times New Roman" pitchFamily="18" charset="0"/>
              </a:rPr>
              <a:t> – </a:t>
            </a:r>
            <a:r>
              <a:rPr lang="mn-MN" dirty="0" smtClean="0">
                <a:latin typeface="Times New Roman" pitchFamily="18" charset="0"/>
              </a:rPr>
              <a:t>Эхний мөр болон эхний мөрийн дараагийн мөрүүд цаасны баруун гар талаас хэдэн см зайд байрлахыг зааж өнгө. </a:t>
            </a:r>
            <a:endParaRPr lang="en-US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en-US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en-US" dirty="0" smtClean="0">
              <a:latin typeface="Times New Roman" pitchFamily="18" charset="0"/>
            </a:endParaRP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2F573B8-3534-44FA-BFEA-66021A631B43}" type="slidenum">
              <a:rPr lang="en-US" smtClean="0"/>
              <a:pPr/>
              <a:t>37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84471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mn-MN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Нэмэлт мэдээлэл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endParaRPr lang="mn-MN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mn-MN" dirty="0">
                <a:latin typeface="Times New Roman" pitchFamily="18" charset="0"/>
                <a:cs typeface="Times New Roman" pitchFamily="18" charset="0"/>
              </a:rPr>
              <a:t>Б. Мөнхчимэг, Л.Болор “КОМПЬЮТЕРИЙН МЭДЛЭГ” компьютерийн сурах бичиг номны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138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146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>
                <a:latin typeface="Times New Roman" pitchFamily="18" charset="0"/>
                <a:cs typeface="Times New Roman" pitchFamily="18" charset="0"/>
              </a:rPr>
              <a:t>хуудаснаас дэлгэрүүлж уншина уу.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794140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ELINE" val="5/10/15/20"/>
  <p:tag name="ELAPSEDTIME" val="25"/>
  <p:tag name="ANNOTATION_COUNT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8044</TotalTime>
  <Words>949</Words>
  <Application>Microsoft Office PowerPoint</Application>
  <PresentationFormat>On-screen Show (4:3)</PresentationFormat>
  <Paragraphs>225</Paragraphs>
  <Slides>38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Arial</vt:lpstr>
      <vt:lpstr>Calibri</vt:lpstr>
      <vt:lpstr>Century Schoolbook</vt:lpstr>
      <vt:lpstr>Courier New</vt:lpstr>
      <vt:lpstr>Times New Roman</vt:lpstr>
      <vt:lpstr>Wingdings</vt:lpstr>
      <vt:lpstr>Wingdings 2</vt:lpstr>
      <vt:lpstr>Oriel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Идэвхжүүлсэн текстийн хэлбэрийг өөрчлөх</vt:lpstr>
      <vt:lpstr>Баримтанд мөрийн өмнөх тэмдэглэгээ хийх</vt:lpstr>
      <vt:lpstr>Баримтанд мөрийн өмнөх дугаарлалт хийх </vt:lpstr>
      <vt:lpstr>Баримтанд дэд дугаарлалт хийх</vt:lpstr>
      <vt:lpstr>PowerPoint Presentation</vt:lpstr>
      <vt:lpstr>PowerPoint Presentation</vt:lpstr>
      <vt:lpstr>Баримтын текстийн мөр хоорондын зайг тохируулах</vt:lpstr>
      <vt:lpstr>Праграфтай ажиллах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Drop cap харилцах цонхны командууд</vt:lpstr>
      <vt:lpstr>PowerPoint Presentation</vt:lpstr>
      <vt:lpstr>Праграфтай ажиллах</vt:lpstr>
      <vt:lpstr>PowerPoint Presentation</vt:lpstr>
      <vt:lpstr>Нэмэлт мэдээлэл</vt:lpstr>
    </vt:vector>
  </TitlesOfParts>
  <Company>UBU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Usukhuu</dc:creator>
  <cp:lastModifiedBy>Home</cp:lastModifiedBy>
  <cp:revision>271</cp:revision>
  <dcterms:created xsi:type="dcterms:W3CDTF">2008-10-19T23:36:43Z</dcterms:created>
  <dcterms:modified xsi:type="dcterms:W3CDTF">2018-09-30T13:56:05Z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UseProject">
    <vt:lpwstr>1</vt:lpwstr>
  </property>
  <property fmtid="{D5CDD505-2E9C-101B-9397-08002B2CF9AE}" pid="3" name="ArticulateProjectFull">
    <vt:lpwstr>F:\NarQ\ITS_lessons_RTVS\word\MSWORD_lec2.ppta</vt:lpwstr>
  </property>
  <property fmtid="{D5CDD505-2E9C-101B-9397-08002B2CF9AE}" pid="4" name="ArticulateGUID">
    <vt:lpwstr>402666D0-7B90-4517-9D94-6AE8D2D871FF</vt:lpwstr>
  </property>
  <property fmtid="{D5CDD505-2E9C-101B-9397-08002B2CF9AE}" pid="5" name="ArticulatePath">
    <vt:lpwstr>MSWORD_lec2</vt:lpwstr>
  </property>
</Properties>
</file>