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7" r:id="rId2"/>
    <p:sldId id="312" r:id="rId3"/>
    <p:sldId id="365" r:id="rId4"/>
    <p:sldId id="366" r:id="rId5"/>
    <p:sldId id="313" r:id="rId6"/>
    <p:sldId id="315" r:id="rId7"/>
    <p:sldId id="386" r:id="rId8"/>
    <p:sldId id="367" r:id="rId9"/>
    <p:sldId id="368" r:id="rId10"/>
    <p:sldId id="369" r:id="rId11"/>
    <p:sldId id="370" r:id="rId12"/>
    <p:sldId id="371" r:id="rId13"/>
    <p:sldId id="372" r:id="rId14"/>
    <p:sldId id="373" r:id="rId15"/>
    <p:sldId id="374" r:id="rId16"/>
    <p:sldId id="375" r:id="rId17"/>
    <p:sldId id="376" r:id="rId18"/>
    <p:sldId id="377" r:id="rId19"/>
    <p:sldId id="378" r:id="rId20"/>
    <p:sldId id="379" r:id="rId21"/>
    <p:sldId id="380" r:id="rId22"/>
    <p:sldId id="381" r:id="rId23"/>
    <p:sldId id="382" r:id="rId24"/>
    <p:sldId id="383" r:id="rId25"/>
    <p:sldId id="384" r:id="rId26"/>
    <p:sldId id="385" r:id="rId27"/>
    <p:sldId id="387" r:id="rId28"/>
    <p:sldId id="388" r:id="rId29"/>
    <p:sldId id="389" r:id="rId30"/>
    <p:sldId id="390" r:id="rId31"/>
    <p:sldId id="391" r:id="rId32"/>
    <p:sldId id="397" r:id="rId33"/>
    <p:sldId id="394" r:id="rId34"/>
    <p:sldId id="395" r:id="rId35"/>
    <p:sldId id="396" r:id="rId36"/>
    <p:sldId id="398" r:id="rId37"/>
  </p:sldIdLst>
  <p:sldSz cx="9144000" cy="6858000" type="screen4x3"/>
  <p:notesSz cx="6858000" cy="9144000"/>
  <p:custDataLst>
    <p:tags r:id="rId3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04F14C87-1C6D-40D4-80A8-7845EFCD1737}" type="datetimeFigureOut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36762FE-803F-4E23-866E-D5B4B49B11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275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CC7C0E6-A4FC-421A-9FD8-BCE652DF3D1C}" type="slidenum">
              <a:rPr lang="en-US" smtClean="0"/>
              <a:pPr/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98465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6AA99-2C55-46E6-9902-25D53AED4348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C03F9-286F-4699-A74F-5CD66325E5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24955-E779-46EC-A087-AE61D273F85C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0C07D-7D2F-4E13-9ADD-EDADA1D85E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5C4F8-0FF6-4198-B5F4-12CE4492163F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6E7AB-4517-4A20-AC6F-A9D21BD104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D68-31D3-4E1E-ABAF-F2E17876B0CE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0B2A5-093F-4501-9C07-B8B657818E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CE8E1-60CF-42D0-86CA-AEB78473C79C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B8F33-4CFA-42E3-84E8-E2721245EE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19BE2-3B92-4DEA-994F-52317A9F929D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40B96-3388-470D-8C0B-699ED55C79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E7259-4CF7-42B3-ADB2-69B077D6A677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A57A9-14D1-43C3-AF92-84C28BBAFA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1515C-D7D5-485A-83AE-BA86F79B916D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3CC15-70E9-470A-B88C-FDB80C4E6F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EF46E-53FB-4495-AA60-28752D6070F1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FB9EB-49BE-49AA-B05E-C77BC088BD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F59DB-27CC-43A3-A2D7-0870539A2B7D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FC379-2044-48A8-9080-7CC2BF0168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E5B36-8A3F-459D-B4BB-65AE7659A102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D5AC9-C0E6-431F-BC13-5E39A74F52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6FB68022-EF86-4B6F-BF64-D93EA0BBF46D}" type="datetime1">
              <a:rPr lang="en-US"/>
              <a:pPr>
                <a:defRPr/>
              </a:pPr>
              <a:t>10/19/2018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44AE1EE2-DC07-4081-A795-82D8A2F55D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9" r:id="rId1"/>
    <p:sldLayoutId id="2147483982" r:id="rId2"/>
    <p:sldLayoutId id="2147483990" r:id="rId3"/>
    <p:sldLayoutId id="2147483983" r:id="rId4"/>
    <p:sldLayoutId id="2147483984" r:id="rId5"/>
    <p:sldLayoutId id="2147483985" r:id="rId6"/>
    <p:sldLayoutId id="2147483986" r:id="rId7"/>
    <p:sldLayoutId id="2147483991" r:id="rId8"/>
    <p:sldLayoutId id="2147483992" r:id="rId9"/>
    <p:sldLayoutId id="2147483987" r:id="rId10"/>
    <p:sldLayoutId id="214748398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19400" y="990600"/>
            <a:ext cx="5562600" cy="1752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MICROSOFT WORD </a:t>
            </a:r>
            <a:endParaRPr lang="en-US" sz="6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2286000" y="3657600"/>
            <a:ext cx="6172200" cy="137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mn-M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endParaRPr lang="mn-MN" sz="2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 №</a:t>
            </a:r>
            <a:r>
              <a:rPr lang="en-US" sz="24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mn-MN" sz="2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90E422-CF32-4F78-B20C-E1610F10CFF8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305800" cy="48736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ХҮСНЭГТ БОЛОВСРУУЛАХ	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838200"/>
          </a:xfrm>
        </p:spPr>
        <p:txBody>
          <a:bodyPr/>
          <a:lstStyle/>
          <a:p>
            <a:pPr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Insert -&gt; Tables -&gt; Table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дотор хүснэгтийг баримтанд оруулах хэд хэдэн команд байдаг.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E1C5319-CACC-43D8-84A8-E823080EACF4}" type="slidenum">
              <a:rPr lang="en-US" smtClean="0"/>
              <a:pPr/>
              <a:t>2</a:t>
            </a:fld>
            <a:endParaRPr lang="en-US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1216831"/>
            <a:ext cx="2743200" cy="55131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04800"/>
            <a:ext cx="5105400" cy="5867400"/>
          </a:xfrm>
        </p:spPr>
        <p:txBody>
          <a:bodyPr/>
          <a:lstStyle/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Insert -&gt; Tables -&gt; Table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командыг дарахад гарч ирэх дөрвөлжин нүдтэй хэсгээс хэдэн багана, мөртэй хүснэгт оруулах гэж байгаа сонгоод дарахад хүснэгт үүснэ.</a:t>
            </a: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Insert -&gt; Tables -&gt; Table</a:t>
            </a:r>
            <a:r>
              <a:rPr lang="mn-MN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-&gt;Insert Table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командаар хэдэн мөр, баганатай хүснэгт оруулах гэж байгаагаа гарч ирэх харилцах цонхонд нь тоогоор зааж өгч хүснэгт үүсгэнэ.</a:t>
            </a: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Insert -&gt; Tables -&gt; Table</a:t>
            </a:r>
            <a:r>
              <a:rPr lang="mn-MN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-&gt; Draw Table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командаар хүснэгтийг зурж үүсгэдэг.</a:t>
            </a: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Insert -&gt; Tables -&gt; Table</a:t>
            </a:r>
            <a:r>
              <a:rPr lang="mn-MN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-&gt; Excel Spreadsheet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командаар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MSExcel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програмын ажлын талбар дээр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MSWord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програм дээр ажиллах боломжтой болно.</a:t>
            </a: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Insert -&gt; Tables -&gt; Table</a:t>
            </a:r>
            <a:r>
              <a:rPr lang="mn-MN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-&gt;Quick Tables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командаар хүснэгтийн бэлэн загваруудаас оруулж хүснэгтэнд боловсруулалт хийнэ.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A8A1E6F-DF4F-446B-A204-7F09E1DFBC56}" type="slidenum">
              <a:rPr lang="en-US" smtClean="0"/>
              <a:pPr/>
              <a:t>3</a:t>
            </a:fld>
            <a:endParaRPr lang="en-US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5788" y="481237"/>
            <a:ext cx="2743200" cy="55131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4724400" cy="40386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Insert-&gt; Tables-&gt; Table-&gt; Insert Table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командаар гарч ирэх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Insert Table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харилцах цонхны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Number of columns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оруулах баганын тоо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Number of rows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оруулах мөрийн тоог 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тус тус оруулна.</a:t>
            </a: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B6C2B6-3C63-42A8-97C8-CE895AF78ED5}" type="slidenum">
              <a:rPr lang="en-US" smtClean="0"/>
              <a:pPr/>
              <a:t>4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1219200"/>
            <a:ext cx="3697357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609600"/>
            <a:ext cx="8686800" cy="12954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    Хүснэгтийг баримтанд оруулсны дараа цэсийн мөрөнд </a:t>
            </a:r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Design, Layout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цэсүүд нэмэгдэх бөгөөд эдгээр цэсүүдэд хүснэгтийн бүх тохиргоог хийнэ.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1FDE94-2DA8-41DB-AAD3-989D294DD96C}" type="slidenum">
              <a:rPr lang="en-US" smtClean="0"/>
              <a:pPr/>
              <a:t>5</a:t>
            </a:fld>
            <a:endParaRPr lang="en-US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1" y="1905000"/>
            <a:ext cx="8686800" cy="15382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1" y="3843337"/>
            <a:ext cx="8686800" cy="14906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7DA3C3-C397-4EBD-A645-8EC38F833679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1267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3352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smtClean="0">
                <a:latin typeface="Times New Roman" pitchFamily="18" charset="0"/>
                <a:cs typeface="Times New Roman" pitchFamily="18" charset="0"/>
              </a:rPr>
              <a:t>Хүснэгтийг сонгох: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 хүснэгтийн мөр, багана эсвэл хүснэгтэнд тэр чигт нь нэг ижил командыг зэрэг гүйцэтгэх шаардлагатай үед хүснэгтийг сонгох команд ашиглана.</a:t>
            </a:r>
            <a:endParaRPr lang="mn-MN" sz="2000" b="1" i="1" u="sng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Layout-&gt;Table-&gt;Select Cell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нүдийг сонгож идэвхжүүлнэ.</a:t>
            </a: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Layout-&gt;Table-&gt;Select Column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баганыг бүхэлд нь сонгож идэвхжүүлнэ.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Layout-&gt;Table-&gt;Select Row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идэвхтэй буюу курсор байрлаж байгаа мөрийг бүхэлд нь сонгож идэвхжүүлнэ.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Layout-&gt;Table-&gt;Select Table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хүснэгтийг бүхэлд нь сонгож идэвхжүүлнэ. Хүснэгтэн дотор курсор байрлаж байх ёстой.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4410075"/>
            <a:ext cx="2362200" cy="23122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B9582F8-2F89-4083-9A4F-27703E9DCCF9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2291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534400" cy="9906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smtClean="0">
                <a:latin typeface="Times New Roman" pitchFamily="18" charset="0"/>
                <a:cs typeface="Times New Roman" pitchFamily="18" charset="0"/>
              </a:rPr>
              <a:t>Хүснэгтийг сонгох: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 хүснэгтийн зүүн дээд буланд гарч ирэх сумтай дөрвөлжин дээр дарахад хүснэгт бүхэлдээ идэвхжинэ.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676400"/>
            <a:ext cx="8501063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val 8"/>
          <p:cNvSpPr/>
          <p:nvPr/>
        </p:nvSpPr>
        <p:spPr>
          <a:xfrm>
            <a:off x="304800" y="2133600"/>
            <a:ext cx="9144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BA96B20-E12B-4DC6-A372-AA2FBDC788F0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3315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3352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dirty="0" smtClean="0">
                <a:latin typeface="Times New Roman" pitchFamily="18" charset="0"/>
                <a:cs typeface="Times New Roman" pitchFamily="18" charset="0"/>
              </a:rPr>
              <a:t>Хүснэгтийг устгах: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хүснэгтийн мөр, багана эсвэл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идэвхжүүлсэн байгаа хэд хэдэн мөр, баганыг мөн хүснэгтийг бүхэлд нь устгах шаардлага гардаг.</a:t>
            </a:r>
            <a:endParaRPr lang="mn-MN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Columns-&gt;Delete-&gt;Delete Cells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нүд эсвэл сонгож идэвхжүүлсэн хэд хэдэн нүдийг устгана.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Columns-&gt;Delete-&gt;Delete Rows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нүд эсвэл сонгож идэвхжүүлсэн хэд хэдэн мөрийг устгана.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Columns-&gt;Delete-&gt;Delete Columns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баганыг эсвэл сонгож идэвхжүүлсэн хэд хэдэн баганыг устгана.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Columns-&gt;Delete-&gt;Delete Table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хүснэгтийг  устгана.</a:t>
            </a: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0" y="4895850"/>
            <a:ext cx="1390650" cy="167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F5EB86-182F-44FE-9758-3E50D1857AB9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4339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3352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dirty="0" smtClean="0">
                <a:latin typeface="Times New Roman" pitchFamily="18" charset="0"/>
                <a:cs typeface="Times New Roman" pitchFamily="18" charset="0"/>
              </a:rPr>
              <a:t>Хүснэгтэнд мөр, багана нэмэх: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хүснэгтэн мэдээллийг боловсруулж байх үед мөр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багана нэмэх шаардлага гардаг бөгөөд дараах командын дагуу үйлдлийг гүйцэтгэнэ.</a:t>
            </a:r>
            <a:endParaRPr lang="mn-MN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Columns-&gt;Insert Above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мөрийн дээд талд нь мөр нэмнэ.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Columns-&gt;Insert Below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мөрийн доод талд нь мөр нэмнэ.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Columns-&gt;Insert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Left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баганын зүүн  талд нь багана нэмнэ.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Layout-&gt;Rows &amp; Columns-&gt;Insert Right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идэвхтэй байгаа буюу курсор байрлаж байгаа баганын баруун талд нь багана нэмнэ.</a:t>
            </a: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337050"/>
            <a:ext cx="5486400" cy="24017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F907631-2B5F-4C9B-B54E-971BA94C94AD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5363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2209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dirty="0" smtClean="0">
                <a:latin typeface="Times New Roman" pitchFamily="18" charset="0"/>
                <a:cs typeface="Times New Roman" pitchFamily="18" charset="0"/>
              </a:rPr>
              <a:t>Хүснэгтийн нүднүүдийг нэгтгэх: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хүснэгтэн мэдээллийг боловсруулж байх үед хүснэгтийн 2 болон түүнээс дээш идэвхжүүлсэн байгаа нүдийг нэгтгэх шаардлага гардаг.</a:t>
            </a:r>
            <a:endParaRPr lang="mn-MN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Layout-&gt;Merge-&gt;Merge Cells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идэвхжүүлсэн байгаа 2 болон түүнээс дээш нүднүүдийг нэгтгэнэ. Нүд идэвхжүүлээгүй байх үед команд идэвхгүй байна.</a:t>
            </a: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22377"/>
          <a:stretch/>
        </p:blipFill>
        <p:spPr>
          <a:xfrm>
            <a:off x="838200" y="2690812"/>
            <a:ext cx="3526302" cy="31765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78" y="2705100"/>
            <a:ext cx="3507910" cy="32182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FED332-83DC-403E-9787-9E40892AF7B2}" type="slidenum">
              <a:rPr lang="en-US" smtClean="0"/>
              <a:pPr/>
              <a:t>11</a:t>
            </a:fld>
            <a:endParaRPr lang="en-US" smtClean="0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95400"/>
            <a:ext cx="2286000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3124200"/>
            <a:ext cx="2362200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4800600"/>
            <a:ext cx="243840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Rectangle 10"/>
          <p:cNvSpPr>
            <a:spLocks noChangeArrowheads="1"/>
          </p:cNvSpPr>
          <p:nvPr/>
        </p:nvSpPr>
        <p:spPr bwMode="auto">
          <a:xfrm>
            <a:off x="304800" y="609600"/>
            <a:ext cx="69592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mn-MN" sz="2400" b="1" i="1" u="sng" dirty="0">
                <a:latin typeface="Times New Roman" pitchFamily="18" charset="0"/>
                <a:cs typeface="Times New Roman" pitchFamily="18" charset="0"/>
              </a:rPr>
              <a:t>Хүснэгтийн нүднүүдийг </a:t>
            </a:r>
            <a:r>
              <a:rPr lang="mn-MN" sz="2400" b="1" i="1" u="sng" dirty="0" smtClean="0">
                <a:latin typeface="Times New Roman" pitchFamily="18" charset="0"/>
                <a:cs typeface="Times New Roman" pitchFamily="18" charset="0"/>
              </a:rPr>
              <a:t>нэгтгэж байгаа жишээ: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F099E1-12A7-40EC-976B-48F30ABC95D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7411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2209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smtClean="0">
                <a:latin typeface="Times New Roman" pitchFamily="18" charset="0"/>
                <a:cs typeface="Times New Roman" pitchFamily="18" charset="0"/>
              </a:rPr>
              <a:t>Хүснэгтийн нүдийг хуваах: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 хүснэгтэн мэдээллийг боловсруулж байх үед хүснэгтийн идэвхтэй байгаа нүдийг хуваах шаардлага гардаг.</a:t>
            </a:r>
            <a:endParaRPr lang="mn-MN" sz="2000" b="1" i="1" u="sng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Layout-&gt;Merge-&gt;Split Cells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идэвхтэй байгаа нүдийг хуваана.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Split Cells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командыг дарахад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Split Cells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харилцах цонх гарч ирэх бөгөөд идэвхтэй байгаа нүдээ хэдэн мөр, багана болгож хуваахаа зааж өгнө.</a:t>
            </a:r>
          </a:p>
          <a:p>
            <a:pPr algn="just"/>
            <a:endParaRPr lang="mn-MN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2629492"/>
            <a:ext cx="3507910" cy="32182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1612F7-CADC-45A4-8927-9A3AA998D030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8437" name="Content Placeholder 2"/>
          <p:cNvSpPr txBox="1">
            <a:spLocks/>
          </p:cNvSpPr>
          <p:nvPr/>
        </p:nvSpPr>
        <p:spPr bwMode="auto">
          <a:xfrm>
            <a:off x="4343400" y="2133600"/>
            <a:ext cx="4191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Number of columns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 хуваах баганы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тоо 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Number of rows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– хуваах мөрийн тоо 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Merge cells before split</a:t>
            </a:r>
            <a:r>
              <a:rPr lang="mn-MN" sz="2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– хуваахын өмнө идэвхтэй байгаа мөрүүдийг нэгтгэх эсэх 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803400"/>
            <a:ext cx="3931052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6F91A40-DD93-4291-8655-C563690046FF}" type="slidenum">
              <a:rPr lang="en-US" smtClean="0"/>
              <a:pPr/>
              <a:t>14</a:t>
            </a:fld>
            <a:endParaRPr lang="en-US" smtClean="0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447800"/>
            <a:ext cx="29305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3505200"/>
            <a:ext cx="29718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Rectangle 10"/>
          <p:cNvSpPr>
            <a:spLocks noChangeArrowheads="1"/>
          </p:cNvSpPr>
          <p:nvPr/>
        </p:nvSpPr>
        <p:spPr bwMode="auto">
          <a:xfrm>
            <a:off x="304800" y="609600"/>
            <a:ext cx="61745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mn-MN" sz="2400" b="1" i="1" u="sng" dirty="0">
                <a:latin typeface="Times New Roman" pitchFamily="18" charset="0"/>
                <a:cs typeface="Times New Roman" pitchFamily="18" charset="0"/>
              </a:rPr>
              <a:t>Хүснэгтийн нүдийг </a:t>
            </a:r>
            <a:r>
              <a:rPr lang="mn-MN" sz="2400" b="1" i="1" u="sng" dirty="0" smtClean="0">
                <a:latin typeface="Times New Roman" pitchFamily="18" charset="0"/>
                <a:cs typeface="Times New Roman" pitchFamily="18" charset="0"/>
              </a:rPr>
              <a:t>хувааж байгаа жишээ: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F2DD043-7C8B-4C36-A187-EC9FF448D1FA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20483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1447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smtClean="0">
                <a:latin typeface="Times New Roman" pitchFamily="18" charset="0"/>
                <a:cs typeface="Times New Roman" pitchFamily="18" charset="0"/>
              </a:rPr>
              <a:t>Хүснэгтийг хуваах:</a:t>
            </a: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Layout-&gt;Merge-&gt;Split Table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тухайн курсор байрлаж байгаа мөрөөр хүснэгтийг таслаж хүснэгтүүдэд хуваана. Курсор байрлаж байгаа мөр нь доод талын хүснэгтэнд орно.</a:t>
            </a: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2106209"/>
            <a:ext cx="143668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88" y="3597275"/>
            <a:ext cx="2057400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2515784"/>
            <a:ext cx="3507910" cy="32182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623D54C-2B79-4EF5-A021-8D7A3E1856E6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21507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1447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smtClean="0">
                <a:latin typeface="Times New Roman" pitchFamily="18" charset="0"/>
                <a:cs typeface="Times New Roman" pitchFamily="18" charset="0"/>
              </a:rPr>
              <a:t>Хүснэгтийн хэд хэдэн мөрийн өндрийг зэрэг тохируулах:</a:t>
            </a: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Layout-&gt;Cell Size-&gt;Table Row Height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идэвхжүүлсэн байгаа хэд хэдэн мөрийн өндрийн хэмжээг зэрэг ихэсгэх болон багасгах команд.</a:t>
            </a: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600" y="2428874"/>
            <a:ext cx="5435600" cy="3576053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3810000" y="1219200"/>
            <a:ext cx="990600" cy="1828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2133600"/>
            <a:ext cx="5410200" cy="3559342"/>
          </a:xfrm>
          <a:prstGeom prst="rect">
            <a:avLst/>
          </a:prstGeom>
        </p:spPr>
      </p:pic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FEB579-62B5-4DA9-A049-7414587E3E53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22531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1447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z="2000" b="1" i="1" u="sng" smtClean="0">
                <a:latin typeface="Times New Roman" pitchFamily="18" charset="0"/>
                <a:cs typeface="Times New Roman" pitchFamily="18" charset="0"/>
              </a:rPr>
              <a:t>Хүснэгтийн хэд хэдэн баганы өргөнийг зэрэг тохируулах:</a:t>
            </a: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Layout-&gt;Cell Size-&gt;Table Column Width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идэвхжүүлсэн байгаа хэд хэдэн баганы өргөний хэмжээг зэрэг ихэсгэх болон багасгах команд.</a:t>
            </a: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810000" y="1219200"/>
            <a:ext cx="990600" cy="2667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752" y="2324100"/>
            <a:ext cx="3823248" cy="2362200"/>
          </a:xfrm>
          <a:prstGeom prst="rect">
            <a:avLst/>
          </a:prstGeom>
        </p:spPr>
      </p:pic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4022A8A-6FD3-4A73-AD79-7AA0D8A3ADFA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23555" name="Content Placeholder 8"/>
          <p:cNvSpPr>
            <a:spLocks noGrp="1"/>
          </p:cNvSpPr>
          <p:nvPr>
            <p:ph sz="quarter" idx="1"/>
          </p:nvPr>
        </p:nvSpPr>
        <p:spPr>
          <a:xfrm>
            <a:off x="152400" y="990600"/>
            <a:ext cx="8534400" cy="1066800"/>
          </a:xfrm>
        </p:spPr>
        <p:txBody>
          <a:bodyPr/>
          <a:lstStyle/>
          <a:p>
            <a:pPr algn="just"/>
            <a:r>
              <a:rPr lang="en-US" smtClean="0">
                <a:latin typeface="Times New Roman" pitchFamily="18" charset="0"/>
                <a:cs typeface="Times New Roman" pitchFamily="18" charset="0"/>
              </a:rPr>
              <a:t>Layout-&gt;Cell Size-&gt;AutoFit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хүснэгтийн хэмжээг автоматаар тохируулах командууд агуулагдана.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685800" y="1371600"/>
            <a:ext cx="2667000" cy="2057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4600" y="2070100"/>
            <a:ext cx="2565400" cy="2908146"/>
          </a:xfrm>
          <a:prstGeom prst="rect">
            <a:avLst/>
          </a:prstGeom>
        </p:spPr>
      </p:pic>
      <p:sp>
        <p:nvSpPr>
          <p:cNvPr id="23559" name="Content Placeholder 8"/>
          <p:cNvSpPr txBox="1">
            <a:spLocks/>
          </p:cNvSpPr>
          <p:nvPr/>
        </p:nvSpPr>
        <p:spPr bwMode="auto">
          <a:xfrm>
            <a:off x="228600" y="5105400"/>
            <a:ext cx="853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mn-MN" sz="2000">
                <a:latin typeface="Times New Roman" pitchFamily="18" charset="0"/>
                <a:cs typeface="Times New Roman" pitchFamily="18" charset="0"/>
              </a:rPr>
              <a:t>	хүснэгтийн хэмжээг автоматаар тохируулах командуудыг хүснэгтийг үүсгэхдээ мөр, баганыг тоогоор зааж өгдөг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Insert Table </a:t>
            </a:r>
            <a:r>
              <a:rPr lang="mn-MN" sz="2000">
                <a:latin typeface="Times New Roman" pitchFamily="18" charset="0"/>
                <a:cs typeface="Times New Roman" pitchFamily="18" charset="0"/>
              </a:rPr>
              <a:t>харилцах цонхонд мөн тохируулах боломжтой.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3352800" y="3429000"/>
            <a:ext cx="1905000" cy="1828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4B0EA5-A6B5-4CD1-BBDD-1BA6AAB93960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24581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26670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b="1" i="1" u="sng" dirty="0" smtClean="0">
                <a:latin typeface="Times New Roman" pitchFamily="18" charset="0"/>
                <a:cs typeface="Times New Roman" pitchFamily="18" charset="0"/>
              </a:rPr>
              <a:t>AutoFit </a:t>
            </a:r>
            <a:r>
              <a:rPr lang="mn-MN" sz="2000" b="1" i="1" u="sng" dirty="0" smtClean="0">
                <a:latin typeface="Times New Roman" pitchFamily="18" charset="0"/>
                <a:cs typeface="Times New Roman" pitchFamily="18" charset="0"/>
              </a:rPr>
              <a:t>доторх командууд: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Layout-&gt;Cell Size-&gt;AutoFit-&gt;AutoFit Contents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нүдэн дэх өгөгдлийн хэмжээгээр нүдний хэмжээ өөрчлөгдөнө.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Layout-&gt;Cell Size-&gt;AutoFit-&gt;AutoFit Window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цонхны хэмжээгээр хүснэгтийн хэмжээ өөрчлөгдөнө.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Layout-&gt;Cell Size-&gt;AutoFit-&gt;Fixed Column Width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баганы өргөнийг хулганы чирэх командын тусламжтайгаар өөрчлөх боломжтой байхаар тохируулна.</a:t>
            </a: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3077863"/>
            <a:ext cx="4495800" cy="35515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FDDC646-20A2-43F8-88A0-F27CE960D493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25604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534400" cy="26670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b="1" i="1" u="sng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mn-MN" sz="2000" b="1" i="1" u="sng" smtClean="0">
                <a:latin typeface="Times New Roman" pitchFamily="18" charset="0"/>
                <a:cs typeface="Times New Roman" pitchFamily="18" charset="0"/>
              </a:rPr>
              <a:t>үснэгтийн нүдэн дэхь өгөгдлийн байрлалыг тодорхойлох:</a:t>
            </a: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Layout-&gt;Alignment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хэрэгслийн мөрний группын командууд нь хүснэгтийн нүдэнд байгаа өгөгдөл нүдний аль хэсэгт байрлах, мөн өгөгдөл хэвтээ болон босоо байхыг тодорхойлдог.</a:t>
            </a: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3276600"/>
            <a:ext cx="31464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Line Callout 2 12"/>
          <p:cNvSpPr/>
          <p:nvPr/>
        </p:nvSpPr>
        <p:spPr>
          <a:xfrm>
            <a:off x="609600" y="2057400"/>
            <a:ext cx="1905000" cy="457200"/>
          </a:xfrm>
          <a:prstGeom prst="borderCallout2">
            <a:avLst>
              <a:gd name="adj1" fmla="val 33266"/>
              <a:gd name="adj2" fmla="val 100423"/>
              <a:gd name="adj3" fmla="val 86492"/>
              <a:gd name="adj4" fmla="val 122504"/>
              <a:gd name="adj5" fmla="val 297984"/>
              <a:gd name="adj6" fmla="val 1244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зүүн дээд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Line Callout 2 13"/>
          <p:cNvSpPr/>
          <p:nvPr/>
        </p:nvSpPr>
        <p:spPr>
          <a:xfrm>
            <a:off x="3200400" y="1905000"/>
            <a:ext cx="2209800" cy="609600"/>
          </a:xfrm>
          <a:prstGeom prst="borderCallout2">
            <a:avLst>
              <a:gd name="adj1" fmla="val 101008"/>
              <a:gd name="adj2" fmla="val 50100"/>
              <a:gd name="adj3" fmla="val 180041"/>
              <a:gd name="adj4" fmla="val 40439"/>
              <a:gd name="adj5" fmla="val 241533"/>
              <a:gd name="adj6" fmla="val 10661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босоо тэнхлэгийн голдоо, дээд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Line Callout 2 14"/>
          <p:cNvSpPr/>
          <p:nvPr/>
        </p:nvSpPr>
        <p:spPr>
          <a:xfrm>
            <a:off x="5943600" y="2057400"/>
            <a:ext cx="2209800" cy="457200"/>
          </a:xfrm>
          <a:prstGeom prst="borderCallout2">
            <a:avLst>
              <a:gd name="adj1" fmla="val 101008"/>
              <a:gd name="adj2" fmla="val 50100"/>
              <a:gd name="adj3" fmla="val 180041"/>
              <a:gd name="adj4" fmla="val 40439"/>
              <a:gd name="adj5" fmla="val 304436"/>
              <a:gd name="adj6" fmla="val -9345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баруун дээд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Line Callout 2 15"/>
          <p:cNvSpPr/>
          <p:nvPr/>
        </p:nvSpPr>
        <p:spPr>
          <a:xfrm>
            <a:off x="228600" y="2819400"/>
            <a:ext cx="1905000" cy="685800"/>
          </a:xfrm>
          <a:prstGeom prst="borderCallout2">
            <a:avLst>
              <a:gd name="adj1" fmla="val 54771"/>
              <a:gd name="adj2" fmla="val 100423"/>
              <a:gd name="adj3" fmla="val 131653"/>
              <a:gd name="adj4" fmla="val 120181"/>
              <a:gd name="adj5" fmla="val 159274"/>
              <a:gd name="adj6" fmla="val 14072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хэвтээ тэнхлэгийн голдоо зүүн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Line Callout 2 16"/>
          <p:cNvSpPr/>
          <p:nvPr/>
        </p:nvSpPr>
        <p:spPr>
          <a:xfrm>
            <a:off x="228600" y="3962400"/>
            <a:ext cx="1905000" cy="457200"/>
          </a:xfrm>
          <a:prstGeom prst="borderCallout2">
            <a:avLst>
              <a:gd name="adj1" fmla="val 33266"/>
              <a:gd name="adj2" fmla="val 100423"/>
              <a:gd name="adj3" fmla="val 57460"/>
              <a:gd name="adj4" fmla="val 117085"/>
              <a:gd name="adj5" fmla="val 72178"/>
              <a:gd name="adj6" fmla="val 13762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зүүн доод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Line Callout 2 17"/>
          <p:cNvSpPr/>
          <p:nvPr/>
        </p:nvSpPr>
        <p:spPr>
          <a:xfrm>
            <a:off x="762000" y="4800600"/>
            <a:ext cx="1524000" cy="457200"/>
          </a:xfrm>
          <a:prstGeom prst="borderCallout2">
            <a:avLst>
              <a:gd name="adj1" fmla="val 33266"/>
              <a:gd name="adj2" fmla="val 100423"/>
              <a:gd name="adj3" fmla="val -71572"/>
              <a:gd name="adj4" fmla="val 160827"/>
              <a:gd name="adj5" fmla="val -163306"/>
              <a:gd name="adj6" fmla="val 16588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төвдөө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Callout 2 18"/>
          <p:cNvSpPr/>
          <p:nvPr/>
        </p:nvSpPr>
        <p:spPr>
          <a:xfrm>
            <a:off x="2667000" y="5486400"/>
            <a:ext cx="2133600" cy="685800"/>
          </a:xfrm>
          <a:prstGeom prst="borderCallout2">
            <a:avLst>
              <a:gd name="adj1" fmla="val -3294"/>
              <a:gd name="adj2" fmla="val 49409"/>
              <a:gd name="adj3" fmla="val -78024"/>
              <a:gd name="adj4" fmla="val 38753"/>
              <a:gd name="adj5" fmla="val -151478"/>
              <a:gd name="adj6" fmla="val 3482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босоо тэнхлэгийн голдоо, доод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Line Callout 2 19"/>
          <p:cNvSpPr/>
          <p:nvPr/>
        </p:nvSpPr>
        <p:spPr>
          <a:xfrm>
            <a:off x="5562600" y="5486400"/>
            <a:ext cx="1905000" cy="381000"/>
          </a:xfrm>
          <a:prstGeom prst="borderCallout2">
            <a:avLst>
              <a:gd name="adj1" fmla="val -3294"/>
              <a:gd name="adj2" fmla="val 49409"/>
              <a:gd name="adj3" fmla="val -120604"/>
              <a:gd name="adj4" fmla="val -20860"/>
              <a:gd name="adj5" fmla="val -259865"/>
              <a:gd name="adj6" fmla="val -8594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баруун доод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Line Callout 2 20"/>
          <p:cNvSpPr/>
          <p:nvPr/>
        </p:nvSpPr>
        <p:spPr>
          <a:xfrm>
            <a:off x="6553200" y="3657600"/>
            <a:ext cx="2209800" cy="762000"/>
          </a:xfrm>
          <a:prstGeom prst="borderCallout2">
            <a:avLst>
              <a:gd name="adj1" fmla="val 46169"/>
              <a:gd name="adj2" fmla="val -1290"/>
              <a:gd name="adj3" fmla="val 47783"/>
              <a:gd name="adj4" fmla="val -20963"/>
              <a:gd name="adj5" fmla="val 62501"/>
              <a:gd name="adj6" fmla="val -11948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mn-MN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mn-MN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Нүдний өгөгдөл хэвтээ тэнхлэгийн голдоо, баруун талруугаа шахаж байрлах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ED7DD2C-EE6B-45E3-BEDD-4202DFD0F8C6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26628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152400"/>
            <a:ext cx="8534400" cy="1066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mn-MN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Layout-&gt;Alignment-&gt;Text Direction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нүдний өгөгдлийг хэвтээ эсвэл босоо байхаар тохируулна.</a:t>
            </a: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00200"/>
            <a:ext cx="31464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Straight Arrow Connector 21"/>
          <p:cNvCxnSpPr/>
          <p:nvPr/>
        </p:nvCxnSpPr>
        <p:spPr>
          <a:xfrm rot="5400000">
            <a:off x="2438400" y="914400"/>
            <a:ext cx="1066800" cy="914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3124200"/>
            <a:ext cx="389413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BD9A5DE-B7DF-41C7-B9B4-C31AA8DCCD8D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27652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152400"/>
            <a:ext cx="8534400" cy="1066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mn-MN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Layout-&gt;Alignment-&gt;Cell Margins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нүдний өгөгдөл нь нүдний хүрээнээс хэр зайд байрлахыг тодорхойлно.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371600"/>
            <a:ext cx="31464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Straight Arrow Connector 21"/>
          <p:cNvCxnSpPr/>
          <p:nvPr/>
        </p:nvCxnSpPr>
        <p:spPr>
          <a:xfrm rot="5400000">
            <a:off x="3049588" y="1143000"/>
            <a:ext cx="684212" cy="777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5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38100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0424" y="1460500"/>
            <a:ext cx="4012069" cy="34290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1524000" y="2401094"/>
            <a:ext cx="3429000" cy="156130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451B38-B2BA-40DD-BED8-2FC7F3704013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28676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152400"/>
            <a:ext cx="8534400" cy="10668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0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mn-MN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Layout-&gt;Table-&gt;Properties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хүснэгтийн тухай мэдээлэл гарч ирнэ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33600"/>
            <a:ext cx="2286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 rot="5400000">
            <a:off x="876300" y="1333500"/>
            <a:ext cx="2362200" cy="1371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57275"/>
            <a:ext cx="5522808" cy="56483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E34D0CF-FB75-416D-B50E-16655B5036DC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29700" name="Content Placeholder 8"/>
          <p:cNvSpPr>
            <a:spLocks noGrp="1"/>
          </p:cNvSpPr>
          <p:nvPr>
            <p:ph sz="quarter" idx="1"/>
          </p:nvPr>
        </p:nvSpPr>
        <p:spPr>
          <a:xfrm>
            <a:off x="533400" y="838200"/>
            <a:ext cx="8229600" cy="3810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b="1" i="1" u="sng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Layout-&gt;Table-&gt;Properties </a:t>
            </a:r>
            <a:r>
              <a:rPr lang="mn-MN" b="1" i="1" u="sng" smtClean="0">
                <a:latin typeface="Times New Roman" pitchFamily="18" charset="0"/>
                <a:cs typeface="Times New Roman" pitchFamily="18" charset="0"/>
              </a:rPr>
              <a:t>командууд: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Table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хэсэгт хүснэгтийн байрлал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Column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хэсэгт баганы өргөний хэмжээг тохируулах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Row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хэсэгт мөрийн өндрийн хэмжээг тохируулах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Cell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хэсэгт нүдний тохиргоо. Нүдэн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дэх өгөгдлийн байрлал </a:t>
            </a:r>
          </a:p>
          <a:p>
            <a:pPr algn="just">
              <a:lnSpc>
                <a:spcPct val="150000"/>
              </a:lnSpc>
            </a:pP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A4BECE9-E680-468E-9F98-C5CCBD8664AB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30724" name="Content Placeholder 8"/>
          <p:cNvSpPr>
            <a:spLocks noGrp="1"/>
          </p:cNvSpPr>
          <p:nvPr>
            <p:ph sz="quarter" idx="1"/>
          </p:nvPr>
        </p:nvSpPr>
        <p:spPr>
          <a:xfrm>
            <a:off x="533400" y="838200"/>
            <a:ext cx="8229600" cy="2438400"/>
          </a:xfrm>
        </p:spPr>
        <p:txBody>
          <a:bodyPr/>
          <a:lstStyle/>
          <a:p>
            <a:pPr algn="just" eaLnBrk="1" hangingPunct="1"/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Layout-&gt;Data-&gt;Sort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хүснэгтэн дэх мэдээллийг цагаан толгойн үсгийн дарааллаар  эрэмбэлнэ.</a:t>
            </a:r>
          </a:p>
          <a:p>
            <a:pPr algn="just" eaLnBrk="1" hangingPunct="1"/>
            <a:endParaRPr lang="en-US" sz="22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Layout-&gt;Data-&gt;Convert to Text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хүснэгтийг текстрүү, текстийг хүснэгтрүү хөрвүүлнэ.</a:t>
            </a:r>
            <a:endParaRPr lang="en-US" sz="22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sz="22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999295"/>
            <a:ext cx="6096000" cy="32554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2F18F7-A8E3-4609-BFAB-209F70047967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31748" name="Content Placeholder 8"/>
          <p:cNvSpPr>
            <a:spLocks noGrp="1"/>
          </p:cNvSpPr>
          <p:nvPr>
            <p:ph sz="quarter" idx="1"/>
          </p:nvPr>
        </p:nvSpPr>
        <p:spPr>
          <a:xfrm>
            <a:off x="304800" y="533400"/>
            <a:ext cx="8229600" cy="2590800"/>
          </a:xfrm>
        </p:spPr>
        <p:txBody>
          <a:bodyPr/>
          <a:lstStyle/>
          <a:p>
            <a:pPr algn="just" eaLnBrk="1" hangingPunct="1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Design-&gt;Table Styles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 хэсгээс хүснэгтийн бэлэн загвараас сонгох боломжтой.</a:t>
            </a:r>
            <a:endParaRPr lang="mn-MN" sz="2000" b="1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Design-&gt;Table Styles-&gt;Borders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хүрээний тохиргоог хийнэ. Хүснэгтийн хүрээний тодорхой хэсгийг алга болгох, тодруулах, хүрээний хэлбэр, өнгө зэргийг өөрчлөх командууд агуулагдана.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Design-&gt;Table Styles-&gt;Shading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идэвхжүүлсэн байгаа хэсгийн дэвсгэр өнгийг өөрчилнө.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124200"/>
            <a:ext cx="8610600" cy="243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382000" cy="6096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mn-MN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БАРИМТЫН ХАРАГДАХ БАЙДЛЫГ ТОХИРУУЛАХ	</a:t>
            </a:r>
            <a:endParaRPr lang="en-US" sz="24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1219200"/>
            <a:ext cx="8763000" cy="838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b="1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View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цэсний командуудаар баримтын харагдах байдлыг тохируулна.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6497F3-AF27-47B0-B3C0-6DC0DF0F6449}" type="slidenum">
              <a:rPr lang="en-US" smtClean="0"/>
              <a:pPr/>
              <a:t>27</a:t>
            </a:fld>
            <a:endParaRPr lang="en-US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528887"/>
            <a:ext cx="8763000" cy="24241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305800" cy="3352800"/>
          </a:xfrm>
        </p:spPr>
        <p:txBody>
          <a:bodyPr/>
          <a:lstStyle/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View-&gt; Views-&gt;Print Layout -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баримтыг цаасан дээр буух хэлбэрээр нь, хэвлэх үеийн хэлбэрээр хуудас таслаж харуулна. </a:t>
            </a:r>
          </a:p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View-&gt;Views-&gt;Read Mode-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баримтыг унших байдлаар буюу бүхэлд нь харуулна. </a:t>
            </a:r>
          </a:p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View-&gt; Views-&gt;Web Layout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баримтыг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вэб хуудас хэлбэрээр харуулна. Хуудасны таслалт харагдахгүй. </a:t>
            </a:r>
          </a:p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View-&gt;Views-&gt;Outline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баримтыг сэдэв бүлэг болон тэдгээр доторх агуулгаар нь салгаж харуулна.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5DA7796-8C35-4BD2-9BA9-0D98AF3C4954}" type="slidenum">
              <a:rPr lang="en-US" smtClean="0"/>
              <a:pPr/>
              <a:t>28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799" y="3657600"/>
            <a:ext cx="6213475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305800" cy="3352800"/>
          </a:xfrm>
        </p:spPr>
        <p:txBody>
          <a:bodyPr/>
          <a:lstStyle/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View-&gt;Show-&gt;Ruler –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хэмжилтийн шугамыг дэлгэцэнд харуулах эсэхийг тодорхойлно.</a:t>
            </a:r>
          </a:p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View-&gt;Show-&gt;Gridlines –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баримтын талбарын ар талд дөрвөлжин шугамыг харуулах эсэхийг тодорхойлно.</a:t>
            </a:r>
          </a:p>
        </p:txBody>
      </p:sp>
      <p:sp>
        <p:nvSpPr>
          <p:cNvPr id="921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FD03EC9-95B8-4B25-8707-C35499AF8E2D}" type="slidenum">
              <a:rPr lang="en-US" smtClean="0"/>
              <a:pPr/>
              <a:t>29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311399"/>
            <a:ext cx="5562600" cy="4432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82" y="1514475"/>
            <a:ext cx="8203918" cy="4886325"/>
          </a:xfrm>
          <a:prstGeom prst="rect">
            <a:avLst/>
          </a:prstGeom>
        </p:spPr>
      </p:pic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117315-CA18-48F0-8354-28B14937623C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609600"/>
            <a:ext cx="8534400" cy="838200"/>
          </a:xfrm>
        </p:spPr>
        <p:txBody>
          <a:bodyPr/>
          <a:lstStyle/>
          <a:p>
            <a:pPr algn="ctr">
              <a:defRPr/>
            </a:pP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View-&gt;Show-&gt;Ruler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-152400" y="3079750"/>
            <a:ext cx="8763000" cy="671513"/>
          </a:xfrm>
          <a:custGeom>
            <a:avLst/>
            <a:gdLst>
              <a:gd name="connsiteX0" fmla="*/ 398207 w 7647039"/>
              <a:gd name="connsiteY0" fmla="*/ 356419 h 671051"/>
              <a:gd name="connsiteX1" fmla="*/ 619432 w 7647039"/>
              <a:gd name="connsiteY1" fmla="*/ 61451 h 671051"/>
              <a:gd name="connsiteX2" fmla="*/ 958645 w 7647039"/>
              <a:gd name="connsiteY2" fmla="*/ 46703 h 671051"/>
              <a:gd name="connsiteX3" fmla="*/ 1755058 w 7647039"/>
              <a:gd name="connsiteY3" fmla="*/ 46703 h 671051"/>
              <a:gd name="connsiteX4" fmla="*/ 2300749 w 7647039"/>
              <a:gd name="connsiteY4" fmla="*/ 31955 h 671051"/>
              <a:gd name="connsiteX5" fmla="*/ 3259394 w 7647039"/>
              <a:gd name="connsiteY5" fmla="*/ 76200 h 671051"/>
              <a:gd name="connsiteX6" fmla="*/ 4306529 w 7647039"/>
              <a:gd name="connsiteY6" fmla="*/ 76200 h 671051"/>
              <a:gd name="connsiteX7" fmla="*/ 5206181 w 7647039"/>
              <a:gd name="connsiteY7" fmla="*/ 61451 h 671051"/>
              <a:gd name="connsiteX8" fmla="*/ 6474542 w 7647039"/>
              <a:gd name="connsiteY8" fmla="*/ 46703 h 671051"/>
              <a:gd name="connsiteX9" fmla="*/ 7138220 w 7647039"/>
              <a:gd name="connsiteY9" fmla="*/ 46703 h 671051"/>
              <a:gd name="connsiteX10" fmla="*/ 7388942 w 7647039"/>
              <a:gd name="connsiteY10" fmla="*/ 31955 h 671051"/>
              <a:gd name="connsiteX11" fmla="*/ 7610168 w 7647039"/>
              <a:gd name="connsiteY11" fmla="*/ 61451 h 671051"/>
              <a:gd name="connsiteX12" fmla="*/ 7610168 w 7647039"/>
              <a:gd name="connsiteY12" fmla="*/ 400664 h 671051"/>
              <a:gd name="connsiteX13" fmla="*/ 7462684 w 7647039"/>
              <a:gd name="connsiteY13" fmla="*/ 607142 h 671051"/>
              <a:gd name="connsiteX14" fmla="*/ 6725265 w 7647039"/>
              <a:gd name="connsiteY14" fmla="*/ 592393 h 671051"/>
              <a:gd name="connsiteX15" fmla="*/ 6017342 w 7647039"/>
              <a:gd name="connsiteY15" fmla="*/ 607142 h 671051"/>
              <a:gd name="connsiteX16" fmla="*/ 5324168 w 7647039"/>
              <a:gd name="connsiteY16" fmla="*/ 592393 h 671051"/>
              <a:gd name="connsiteX17" fmla="*/ 4586749 w 7647039"/>
              <a:gd name="connsiteY17" fmla="*/ 562897 h 671051"/>
              <a:gd name="connsiteX18" fmla="*/ 3672349 w 7647039"/>
              <a:gd name="connsiteY18" fmla="*/ 548148 h 671051"/>
              <a:gd name="connsiteX19" fmla="*/ 3377381 w 7647039"/>
              <a:gd name="connsiteY19" fmla="*/ 548148 h 671051"/>
              <a:gd name="connsiteX20" fmla="*/ 2684207 w 7647039"/>
              <a:gd name="connsiteY20" fmla="*/ 666135 h 671051"/>
              <a:gd name="connsiteX21" fmla="*/ 383458 w 7647039"/>
              <a:gd name="connsiteY21" fmla="*/ 518651 h 671051"/>
              <a:gd name="connsiteX22" fmla="*/ 383458 w 7647039"/>
              <a:gd name="connsiteY22" fmla="*/ 297426 h 671051"/>
              <a:gd name="connsiteX23" fmla="*/ 530942 w 7647039"/>
              <a:gd name="connsiteY23" fmla="*/ 297426 h 671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647039" h="671051">
                <a:moveTo>
                  <a:pt x="398207" y="356419"/>
                </a:moveTo>
                <a:cubicBezTo>
                  <a:pt x="462116" y="234744"/>
                  <a:pt x="526026" y="113070"/>
                  <a:pt x="619432" y="61451"/>
                </a:cubicBezTo>
                <a:cubicBezTo>
                  <a:pt x="712838" y="9832"/>
                  <a:pt x="769374" y="49161"/>
                  <a:pt x="958645" y="46703"/>
                </a:cubicBezTo>
                <a:cubicBezTo>
                  <a:pt x="1147916" y="44245"/>
                  <a:pt x="1531374" y="49161"/>
                  <a:pt x="1755058" y="46703"/>
                </a:cubicBezTo>
                <a:cubicBezTo>
                  <a:pt x="1978742" y="44245"/>
                  <a:pt x="2050026" y="27039"/>
                  <a:pt x="2300749" y="31955"/>
                </a:cubicBezTo>
                <a:cubicBezTo>
                  <a:pt x="2551472" y="36871"/>
                  <a:pt x="2925097" y="68826"/>
                  <a:pt x="3259394" y="76200"/>
                </a:cubicBezTo>
                <a:cubicBezTo>
                  <a:pt x="3593691" y="83574"/>
                  <a:pt x="4306529" y="76200"/>
                  <a:pt x="4306529" y="76200"/>
                </a:cubicBezTo>
                <a:lnTo>
                  <a:pt x="5206181" y="61451"/>
                </a:lnTo>
                <a:lnTo>
                  <a:pt x="6474542" y="46703"/>
                </a:lnTo>
                <a:lnTo>
                  <a:pt x="7138220" y="46703"/>
                </a:lnTo>
                <a:cubicBezTo>
                  <a:pt x="7290620" y="44245"/>
                  <a:pt x="7310284" y="29497"/>
                  <a:pt x="7388942" y="31955"/>
                </a:cubicBezTo>
                <a:cubicBezTo>
                  <a:pt x="7467600" y="34413"/>
                  <a:pt x="7573297" y="0"/>
                  <a:pt x="7610168" y="61451"/>
                </a:cubicBezTo>
                <a:cubicBezTo>
                  <a:pt x="7647039" y="122903"/>
                  <a:pt x="7634749" y="309716"/>
                  <a:pt x="7610168" y="400664"/>
                </a:cubicBezTo>
                <a:cubicBezTo>
                  <a:pt x="7585587" y="491613"/>
                  <a:pt x="7610168" y="575187"/>
                  <a:pt x="7462684" y="607142"/>
                </a:cubicBezTo>
                <a:cubicBezTo>
                  <a:pt x="7315200" y="639097"/>
                  <a:pt x="6966155" y="592393"/>
                  <a:pt x="6725265" y="592393"/>
                </a:cubicBezTo>
                <a:cubicBezTo>
                  <a:pt x="6484375" y="592393"/>
                  <a:pt x="6250858" y="607142"/>
                  <a:pt x="6017342" y="607142"/>
                </a:cubicBezTo>
                <a:cubicBezTo>
                  <a:pt x="5783826" y="607142"/>
                  <a:pt x="5324168" y="592393"/>
                  <a:pt x="5324168" y="592393"/>
                </a:cubicBezTo>
                <a:lnTo>
                  <a:pt x="4586749" y="562897"/>
                </a:lnTo>
                <a:cubicBezTo>
                  <a:pt x="4311446" y="555523"/>
                  <a:pt x="3873910" y="550606"/>
                  <a:pt x="3672349" y="548148"/>
                </a:cubicBezTo>
                <a:cubicBezTo>
                  <a:pt x="3470788" y="545690"/>
                  <a:pt x="3542071" y="528484"/>
                  <a:pt x="3377381" y="548148"/>
                </a:cubicBezTo>
                <a:cubicBezTo>
                  <a:pt x="3212691" y="567813"/>
                  <a:pt x="3183194" y="671051"/>
                  <a:pt x="2684207" y="666135"/>
                </a:cubicBezTo>
                <a:cubicBezTo>
                  <a:pt x="2185220" y="661219"/>
                  <a:pt x="766916" y="580103"/>
                  <a:pt x="383458" y="518651"/>
                </a:cubicBezTo>
                <a:cubicBezTo>
                  <a:pt x="0" y="457200"/>
                  <a:pt x="358877" y="334297"/>
                  <a:pt x="383458" y="297426"/>
                </a:cubicBezTo>
                <a:cubicBezTo>
                  <a:pt x="408039" y="260555"/>
                  <a:pt x="530942" y="297426"/>
                  <a:pt x="530942" y="297426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5" name="Straight Arrow Connector 14"/>
          <p:cNvCxnSpPr>
            <a:stCxn id="10" idx="2"/>
          </p:cNvCxnSpPr>
          <p:nvPr/>
        </p:nvCxnSpPr>
        <p:spPr>
          <a:xfrm rot="5400000">
            <a:off x="3390901" y="2324100"/>
            <a:ext cx="1752600" cy="31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D08277B-FC09-4837-80FE-2E7064E299D6}" type="slidenum">
              <a:rPr lang="en-US" smtClean="0"/>
              <a:pPr/>
              <a:t>31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13" y="1276350"/>
            <a:ext cx="7305675" cy="481965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04788" y="206375"/>
            <a:ext cx="8534400" cy="838200"/>
          </a:xfrm>
        </p:spPr>
        <p:txBody>
          <a:bodyPr/>
          <a:lstStyle/>
          <a:p>
            <a:pPr algn="ctr">
              <a:defRPr/>
            </a:pP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View-&gt;Show-&gt;Gridlines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Arrow Connector 10"/>
          <p:cNvCxnSpPr>
            <a:stCxn id="10" idx="2"/>
          </p:cNvCxnSpPr>
          <p:nvPr/>
        </p:nvCxnSpPr>
        <p:spPr>
          <a:xfrm flipH="1">
            <a:off x="4038600" y="1044575"/>
            <a:ext cx="433388" cy="35179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2DB25D-1B0F-443F-9D2D-1A4EB5AF9ED7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-152400"/>
            <a:ext cx="8534400" cy="838200"/>
          </a:xfrm>
        </p:spPr>
        <p:txBody>
          <a:bodyPr/>
          <a:lstStyle/>
          <a:p>
            <a:pPr algn="ctr">
              <a:defRPr/>
            </a:pPr>
            <a:r>
              <a:rPr lang="mn-MN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БАРИМТЫН ХАРАГДАХ БАЙДЛЫГ ТОХИРУУЛАХ	</a:t>
            </a:r>
            <a:endParaRPr lang="en-US" sz="24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Content Placeholder 8"/>
          <p:cNvSpPr>
            <a:spLocks noGrp="1"/>
          </p:cNvSpPr>
          <p:nvPr>
            <p:ph sz="quarter" idx="1"/>
          </p:nvPr>
        </p:nvSpPr>
        <p:spPr>
          <a:xfrm>
            <a:off x="76200" y="1066800"/>
            <a:ext cx="8534400" cy="9144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View-&gt;Zoom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хэрэгслийн мөрний группын командууд нь баримтын харагдах байдлыг ихэсгэх, багасгах командууд юм.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Content Placeholder 8"/>
          <p:cNvSpPr txBox="1">
            <a:spLocks/>
          </p:cNvSpPr>
          <p:nvPr/>
        </p:nvSpPr>
        <p:spPr bwMode="auto">
          <a:xfrm>
            <a:off x="381000" y="1905000"/>
            <a:ext cx="8305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View-&gt;Zoom-&gt;Zoom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000" dirty="0">
                <a:latin typeface="Times New Roman" pitchFamily="18" charset="0"/>
                <a:cs typeface="Times New Roman" pitchFamily="18" charset="0"/>
              </a:rPr>
              <a:t>баримтын харагдах байдлыг хувиар өгч тохируулна.</a:t>
            </a:r>
          </a:p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View-&gt;Zoom-&gt;100%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mn-MN" sz="2000" dirty="0">
                <a:latin typeface="Times New Roman" pitchFamily="18" charset="0"/>
                <a:cs typeface="Times New Roman" pitchFamily="18" charset="0"/>
              </a:rPr>
              <a:t>баримтын харагдах байдлыг дэлгэцэнд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mn-MN" sz="2000" dirty="0">
                <a:latin typeface="Times New Roman" pitchFamily="18" charset="0"/>
                <a:cs typeface="Times New Roman" pitchFamily="18" charset="0"/>
              </a:rPr>
              <a:t>хувь харагдахаар тохируулна.</a:t>
            </a:r>
          </a:p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View-&gt;Zoom-&gt;One page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000" dirty="0">
                <a:latin typeface="Times New Roman" pitchFamily="18" charset="0"/>
                <a:cs typeface="Times New Roman" pitchFamily="18" charset="0"/>
              </a:rPr>
              <a:t>баримтыг 1, 1 хуудсаар харуулна.</a:t>
            </a:r>
          </a:p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View-&gt;Zoom-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&gt;Multiple Pages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dirty="0">
                <a:latin typeface="Times New Roman" pitchFamily="18" charset="0"/>
                <a:cs typeface="Times New Roman" pitchFamily="18" charset="0"/>
              </a:rPr>
              <a:t>баримтыг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олон хуудсаар </a:t>
            </a:r>
            <a:r>
              <a:rPr lang="mn-MN" sz="2000" dirty="0">
                <a:latin typeface="Times New Roman" pitchFamily="18" charset="0"/>
                <a:cs typeface="Times New Roman" pitchFamily="18" charset="0"/>
              </a:rPr>
              <a:t>харуулна.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4197350"/>
            <a:ext cx="4876800" cy="23446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3052763"/>
            <a:ext cx="4917214" cy="2470150"/>
          </a:xfrm>
          <a:prstGeom prst="rect">
            <a:avLst/>
          </a:prstGeom>
        </p:spPr>
      </p:pic>
      <p:sp>
        <p:nvSpPr>
          <p:cNvPr id="1741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31C11B-D540-4368-B500-E093FA8264A9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198438"/>
            <a:ext cx="8305800" cy="48736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БАРИМТЫН НЭМЭЛТ ТОХИРГОО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Content Placeholder 8"/>
          <p:cNvSpPr>
            <a:spLocks noGrp="1"/>
          </p:cNvSpPr>
          <p:nvPr>
            <p:ph sz="quarter" idx="1"/>
          </p:nvPr>
        </p:nvSpPr>
        <p:spPr>
          <a:xfrm>
            <a:off x="304800" y="762000"/>
            <a:ext cx="8229600" cy="19812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Review-&gt;Proofing-&gt;Spelling and Grammar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баримтан дахь дүрмийн алдааг шалгана.  Англиар бичигдсэн үгийг шалгах боломжтой.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Review-&gt;Proofing-&gt;Word count</a:t>
            </a:r>
            <a:r>
              <a:rPr lang="mn-MN" sz="20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– баримтан дахь нийт үг, мөр, параграфын тухай мэдээллийг харуулна.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1447800" y="2895600"/>
            <a:ext cx="1828800" cy="2362200"/>
          </a:xfrm>
          <a:custGeom>
            <a:avLst/>
            <a:gdLst>
              <a:gd name="connsiteX0" fmla="*/ 403123 w 4016478"/>
              <a:gd name="connsiteY0" fmla="*/ 255639 h 764458"/>
              <a:gd name="connsiteX1" fmla="*/ 830826 w 4016478"/>
              <a:gd name="connsiteY1" fmla="*/ 93406 h 764458"/>
              <a:gd name="connsiteX2" fmla="*/ 1700981 w 4016478"/>
              <a:gd name="connsiteY2" fmla="*/ 108155 h 764458"/>
              <a:gd name="connsiteX3" fmla="*/ 3721510 w 4016478"/>
              <a:gd name="connsiteY3" fmla="*/ 93406 h 764458"/>
              <a:gd name="connsiteX4" fmla="*/ 3470787 w 4016478"/>
              <a:gd name="connsiteY4" fmla="*/ 668593 h 764458"/>
              <a:gd name="connsiteX5" fmla="*/ 491613 w 4016478"/>
              <a:gd name="connsiteY5" fmla="*/ 668593 h 764458"/>
              <a:gd name="connsiteX6" fmla="*/ 521110 w 4016478"/>
              <a:gd name="connsiteY6" fmla="*/ 181897 h 764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478" h="764458">
                <a:moveTo>
                  <a:pt x="403123" y="255639"/>
                </a:moveTo>
                <a:cubicBezTo>
                  <a:pt x="508819" y="186813"/>
                  <a:pt x="614516" y="117987"/>
                  <a:pt x="830826" y="93406"/>
                </a:cubicBezTo>
                <a:cubicBezTo>
                  <a:pt x="1047136" y="68825"/>
                  <a:pt x="1700981" y="108155"/>
                  <a:pt x="1700981" y="108155"/>
                </a:cubicBezTo>
                <a:cubicBezTo>
                  <a:pt x="2182762" y="108155"/>
                  <a:pt x="3426542" y="0"/>
                  <a:pt x="3721510" y="93406"/>
                </a:cubicBezTo>
                <a:cubicBezTo>
                  <a:pt x="4016478" y="186812"/>
                  <a:pt x="4009103" y="572729"/>
                  <a:pt x="3470787" y="668593"/>
                </a:cubicBezTo>
                <a:cubicBezTo>
                  <a:pt x="2932471" y="764458"/>
                  <a:pt x="983226" y="749709"/>
                  <a:pt x="491613" y="668593"/>
                </a:cubicBezTo>
                <a:cubicBezTo>
                  <a:pt x="0" y="587477"/>
                  <a:pt x="260555" y="384687"/>
                  <a:pt x="521110" y="181897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Arrow Connector 10"/>
          <p:cNvCxnSpPr>
            <a:endCxn id="9" idx="2"/>
          </p:cNvCxnSpPr>
          <p:nvPr/>
        </p:nvCxnSpPr>
        <p:spPr>
          <a:xfrm rot="5400000">
            <a:off x="2124868" y="1393032"/>
            <a:ext cx="1935163" cy="17399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3"/>
          <p:cNvSpPr/>
          <p:nvPr/>
        </p:nvSpPr>
        <p:spPr>
          <a:xfrm>
            <a:off x="5156200" y="2819400"/>
            <a:ext cx="1778000" cy="2438399"/>
          </a:xfrm>
          <a:custGeom>
            <a:avLst/>
            <a:gdLst>
              <a:gd name="connsiteX0" fmla="*/ 403123 w 4016478"/>
              <a:gd name="connsiteY0" fmla="*/ 255639 h 764458"/>
              <a:gd name="connsiteX1" fmla="*/ 830826 w 4016478"/>
              <a:gd name="connsiteY1" fmla="*/ 93406 h 764458"/>
              <a:gd name="connsiteX2" fmla="*/ 1700981 w 4016478"/>
              <a:gd name="connsiteY2" fmla="*/ 108155 h 764458"/>
              <a:gd name="connsiteX3" fmla="*/ 3721510 w 4016478"/>
              <a:gd name="connsiteY3" fmla="*/ 93406 h 764458"/>
              <a:gd name="connsiteX4" fmla="*/ 3470787 w 4016478"/>
              <a:gd name="connsiteY4" fmla="*/ 668593 h 764458"/>
              <a:gd name="connsiteX5" fmla="*/ 491613 w 4016478"/>
              <a:gd name="connsiteY5" fmla="*/ 668593 h 764458"/>
              <a:gd name="connsiteX6" fmla="*/ 521110 w 4016478"/>
              <a:gd name="connsiteY6" fmla="*/ 181897 h 764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478" h="764458">
                <a:moveTo>
                  <a:pt x="403123" y="255639"/>
                </a:moveTo>
                <a:cubicBezTo>
                  <a:pt x="508819" y="186813"/>
                  <a:pt x="614516" y="117987"/>
                  <a:pt x="830826" y="93406"/>
                </a:cubicBezTo>
                <a:cubicBezTo>
                  <a:pt x="1047136" y="68825"/>
                  <a:pt x="1700981" y="108155"/>
                  <a:pt x="1700981" y="108155"/>
                </a:cubicBezTo>
                <a:cubicBezTo>
                  <a:pt x="2182762" y="108155"/>
                  <a:pt x="3426542" y="0"/>
                  <a:pt x="3721510" y="93406"/>
                </a:cubicBezTo>
                <a:cubicBezTo>
                  <a:pt x="4016478" y="186812"/>
                  <a:pt x="4009103" y="572729"/>
                  <a:pt x="3470787" y="668593"/>
                </a:cubicBezTo>
                <a:cubicBezTo>
                  <a:pt x="2932471" y="764458"/>
                  <a:pt x="983226" y="749709"/>
                  <a:pt x="491613" y="668593"/>
                </a:cubicBezTo>
                <a:cubicBezTo>
                  <a:pt x="0" y="587477"/>
                  <a:pt x="260555" y="384687"/>
                  <a:pt x="521110" y="181897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5" name="Straight Arrow Connector 14"/>
          <p:cNvCxnSpPr>
            <a:endCxn id="14" idx="2"/>
          </p:cNvCxnSpPr>
          <p:nvPr/>
        </p:nvCxnSpPr>
        <p:spPr>
          <a:xfrm>
            <a:off x="3810000" y="2286000"/>
            <a:ext cx="2099184" cy="87838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7A5B77-69B4-44E1-905E-69760C0DECFF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198438"/>
            <a:ext cx="8305800" cy="48736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Print Screen </a:t>
            </a: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хийх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8" name="Content Placeholder 8"/>
          <p:cNvSpPr>
            <a:spLocks noGrp="1"/>
          </p:cNvSpPr>
          <p:nvPr>
            <p:ph sz="quarter" idx="1"/>
          </p:nvPr>
        </p:nvSpPr>
        <p:spPr>
          <a:xfrm>
            <a:off x="304800" y="762000"/>
            <a:ext cx="8229600" cy="32004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defRPr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Баримтанд дэлгэц дээрх дүрс, програмын харагдах байдал зэргийг оруулж ирэхдээ:</a:t>
            </a:r>
          </a:p>
          <a:p>
            <a:pPr marL="457200" indent="-457200" algn="just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Гарнаас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Print Screen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товчийг дарснаар дэлгэцэнд харагдаж байгаа бүх зүйлийг хуулж авдаг.</a:t>
            </a:r>
          </a:p>
          <a:p>
            <a:pPr marL="457200" indent="-457200" algn="just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Хуулж авсан дэлгэцээ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Paint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програмруу хуулж тавиад оруулсан дэлгэцнийхээ зурагнаас хэрэгтэй хэсгээ тасалж авдаг.</a:t>
            </a:r>
          </a:p>
          <a:p>
            <a:pPr algn="just" eaLnBrk="1" hangingPunct="1">
              <a:lnSpc>
                <a:spcPct val="150000"/>
              </a:lnSpc>
              <a:defRPr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  <a:defRPr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FB3678-6BAC-4E39-AD51-D8FFDB262A22}" type="slidenum">
              <a:rPr lang="en-US" smtClean="0"/>
              <a:pPr/>
              <a:t>35</a:t>
            </a:fld>
            <a:endParaRPr lang="en-US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914400"/>
            <a:ext cx="8534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305800" cy="48736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НЭМЭЛТ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159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170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хуудаснаас 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4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2062</TotalTime>
  <Words>1397</Words>
  <Application>Microsoft Office PowerPoint</Application>
  <PresentationFormat>On-screen Show (4:3)</PresentationFormat>
  <Paragraphs>158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Century Schoolbook</vt:lpstr>
      <vt:lpstr>Times New Roman</vt:lpstr>
      <vt:lpstr>Wingdings</vt:lpstr>
      <vt:lpstr>Wingdings 2</vt:lpstr>
      <vt:lpstr>Oriel</vt:lpstr>
      <vt:lpstr>MICROSOFT WORD </vt:lpstr>
      <vt:lpstr>ХҮСНЭГТ БОЛОВСРУУЛАХ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БАРИМТЫН ХАРАГДАХ БАЙДЛЫГ ТОХИРУУЛАХ </vt:lpstr>
      <vt:lpstr>PowerPoint Presentation</vt:lpstr>
      <vt:lpstr>PowerPoint Presentation</vt:lpstr>
      <vt:lpstr>View-&gt;Show-&gt;Ruler</vt:lpstr>
      <vt:lpstr>View-&gt;Show-&gt;Gridlines</vt:lpstr>
      <vt:lpstr>БАРИМТЫН ХАРАГДАХ БАЙДЛЫГ ТОХИРУУЛАХ </vt:lpstr>
      <vt:lpstr>БАРИМТЫН НЭМЭЛТ ТОХИРГОО</vt:lpstr>
      <vt:lpstr>Print Screen хийх</vt:lpstr>
      <vt:lpstr>НЭМЭЛТ</vt:lpstr>
      <vt:lpstr>Нэмэлт мэдээлэл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Word</dc:title>
  <dc:creator>Usukhuu</dc:creator>
  <cp:lastModifiedBy>Windows User</cp:lastModifiedBy>
  <cp:revision>485</cp:revision>
  <dcterms:created xsi:type="dcterms:W3CDTF">2008-09-28T06:22:28Z</dcterms:created>
  <dcterms:modified xsi:type="dcterms:W3CDTF">2018-10-19T02:00:50Z</dcterms:modified>
</cp:coreProperties>
</file>