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310" r:id="rId3"/>
    <p:sldId id="311" r:id="rId4"/>
    <p:sldId id="312" r:id="rId5"/>
    <p:sldId id="313" r:id="rId6"/>
    <p:sldId id="325" r:id="rId7"/>
    <p:sldId id="314" r:id="rId8"/>
    <p:sldId id="326" r:id="rId9"/>
    <p:sldId id="315" r:id="rId10"/>
    <p:sldId id="316" r:id="rId11"/>
    <p:sldId id="317" r:id="rId12"/>
    <p:sldId id="318" r:id="rId13"/>
    <p:sldId id="319" r:id="rId14"/>
    <p:sldId id="329" r:id="rId15"/>
    <p:sldId id="327" r:id="rId16"/>
    <p:sldId id="328" r:id="rId17"/>
    <p:sldId id="320" r:id="rId18"/>
    <p:sldId id="321" r:id="rId19"/>
    <p:sldId id="322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24" r:id="rId28"/>
  </p:sldIdLst>
  <p:sldSz cx="9144000" cy="6858000" type="screen4x3"/>
  <p:notesSz cx="7010400" cy="9296400"/>
  <p:custDataLst>
    <p:tags r:id="rId30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>
                <a:latin typeface="Calibri" pitchFamily="34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  <a:cs typeface="Times New Roman" pitchFamily="18" charset="0"/>
              </a:defRPr>
            </a:lvl1pPr>
          </a:lstStyle>
          <a:p>
            <a:pPr>
              <a:defRPr/>
            </a:pPr>
            <a:fld id="{8D254F22-7FFE-499D-B5B2-2B4AE9CD4911}" type="datetimeFigureOut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>
                <a:latin typeface="Calibri" pitchFamily="34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  <a:cs typeface="Times New Roman" pitchFamily="18" charset="0"/>
              </a:defRPr>
            </a:lvl1pPr>
          </a:lstStyle>
          <a:p>
            <a:pPr>
              <a:defRPr/>
            </a:pPr>
            <a:fld id="{65BDCACA-49A1-426E-9091-F6FE6F47AA1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7406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A2D04-677F-4064-8D75-1817B27FB98E}" type="datetime1">
              <a:rPr lang="en-US"/>
              <a:pPr>
                <a:defRPr/>
              </a:pPr>
              <a:t>2017-11-10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6F2B9-A19C-4E67-81FD-E398F2D4FB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26436-B9A0-4A26-BBC9-F3E7E6118883}" type="datetime1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AC10E-6F06-40AB-90F4-8DBC28DCC0C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32EB2-622D-4659-96CD-ABA4EE216D9E}" type="datetime1">
              <a:rPr lang="en-US"/>
              <a:pPr>
                <a:defRPr/>
              </a:pPr>
              <a:t>2017-11-10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688D7-8C0E-4586-8BF7-01C233CB07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38AA1-047C-4567-BE57-26B8066FE2F1}" type="datetime1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CF5B5-16CD-4B8A-AAE3-7AB0B342D4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E15B1-0DB5-4797-B025-3A464214C7FB}" type="datetime1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D15DF-71C8-4014-AD23-6C888F2EE6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872D5-F98D-49F2-8460-BB0BCBFCC556}" type="datetime1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3D40A-BF76-483D-A6A0-74E62FC9A8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F119C-156A-4759-9D41-ABA096C3F61A}" type="datetime1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F479A-3A86-45F9-BDE1-7D47C9CB323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771F1-723B-464B-B7CD-9F98E56F5BBB}" type="datetime1">
              <a:rPr lang="en-US"/>
              <a:pPr>
                <a:defRPr/>
              </a:pPr>
              <a:t>2017-11-10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E2630-7FA4-4089-BF91-C16C8867B2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CD1B3-1FEA-4479-9F6D-0D2BC52769AC}" type="datetime1">
              <a:rPr lang="en-US"/>
              <a:pPr>
                <a:defRPr/>
              </a:pPr>
              <a:t>2017-11-10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7752D-2EDB-4BA8-8080-93119795BE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BA5E2-13AA-4AB1-9118-FE2DAA04AF84}" type="datetime1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B9623-7386-498A-A795-9C994AA194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9017E-5F46-4045-97AE-CFE7AD7DD625}" type="datetime1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2DA21-2425-41D0-A2B3-27F667AF4D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chemeClr val="tx2"/>
                </a:solidFill>
                <a:latin typeface="Century Schoolbook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7331BA91-BC1D-484F-A0E0-2868D0E3DC22}" type="datetime1">
              <a:rPr lang="en-US"/>
              <a:pPr>
                <a:defRPr/>
              </a:pPr>
              <a:t>2017-11-10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dirty="0">
                <a:solidFill>
                  <a:schemeClr val="tx2"/>
                </a:solidFill>
                <a:latin typeface="Century Schoolbook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Times New Roman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  <a:cs typeface="Times New Roman" pitchFamily="18" charset="0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 smtClean="0">
                <a:solidFill>
                  <a:srgbClr val="FFFFFF"/>
                </a:solidFill>
                <a:latin typeface="Century Schoolbook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53032CE8-0AD8-47CD-9707-2A330FEB70F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0" r:id="rId2"/>
    <p:sldLayoutId id="2147483808" r:id="rId3"/>
    <p:sldLayoutId id="2147483801" r:id="rId4"/>
    <p:sldLayoutId id="2147483802" r:id="rId5"/>
    <p:sldLayoutId id="2147483803" r:id="rId6"/>
    <p:sldLayoutId id="2147483804" r:id="rId7"/>
    <p:sldLayoutId id="2147483809" r:id="rId8"/>
    <p:sldLayoutId id="2147483810" r:id="rId9"/>
    <p:sldLayoutId id="2147483805" r:id="rId10"/>
    <p:sldLayoutId id="214748380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914400"/>
            <a:ext cx="6172200" cy="189388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6000" dirty="0" smtClean="0">
                <a:solidFill>
                  <a:srgbClr val="0000FF"/>
                </a:solidFill>
                <a:latin typeface="Arial Mon" pitchFamily="34" charset="0"/>
              </a:rPr>
              <a:t>MICROSOFT EXCEL</a:t>
            </a:r>
            <a:endParaRPr lang="en-US" sz="6000" dirty="0">
              <a:solidFill>
                <a:srgbClr val="0000FF"/>
              </a:solidFill>
              <a:latin typeface="Arial Mon" pitchFamily="34" charset="0"/>
            </a:endParaRP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04C9FEA-5663-4519-AF4C-12486E744C8A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2286000" y="3657600"/>
            <a:ext cx="6172200" cy="137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mn-M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endParaRPr lang="mn-MN" sz="24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eaLnBrk="1" hangingPunct="1">
              <a:lnSpc>
                <a:spcPct val="90000"/>
              </a:lnSpc>
            </a:pPr>
            <a:r>
              <a:rPr lang="mn-MN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Лекц №</a:t>
            </a:r>
            <a:r>
              <a:rPr lang="en-US" sz="2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  <a:p>
            <a:pPr algn="r" eaLnBrk="1" hangingPunct="1">
              <a:lnSpc>
                <a:spcPct val="90000"/>
              </a:lnSpc>
            </a:pPr>
            <a:endParaRPr lang="mn-MN" sz="24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2"/>
          <p:cNvSpPr txBox="1">
            <a:spLocks/>
          </p:cNvSpPr>
          <p:nvPr/>
        </p:nvSpPr>
        <p:spPr bwMode="auto">
          <a:xfrm>
            <a:off x="228600" y="914400"/>
            <a:ext cx="54864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tx1"/>
              </a:buClr>
              <a:buSzPts val="3200"/>
              <a:buFont typeface="Arial Mon" pitchFamily="34" charset="0"/>
              <a:buChar char="•"/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Хайлтыг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ажлын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талбарыг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бүхэлд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нь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хамруулж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хийхээс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гадна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тэмдэглэгдсэн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мужид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хийж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болно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tx1"/>
              </a:buClr>
              <a:buSzPts val="3200"/>
              <a:buFont typeface="Arial Mon" pitchFamily="34" charset="0"/>
              <a:buChar char="•"/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Хайлт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хийх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мужийг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тэмдэглэнэ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муж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тэмдэглээгүй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тохиолдолд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идэвхтэй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ажлын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талбарт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хайлт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хийгдэнэ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)</a:t>
            </a:r>
            <a:endParaRPr lang="mn-MN" sz="2200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tx1"/>
              </a:buClr>
              <a:buSzPts val="3200"/>
              <a:buFont typeface="Arial Mon" pitchFamily="34" charset="0"/>
              <a:buChar char="•"/>
            </a:pPr>
            <a:r>
              <a:rPr lang="en-US" sz="2200" b="1" i="1" dirty="0">
                <a:latin typeface="Times New Roman" pitchFamily="18" charset="0"/>
                <a:cs typeface="Times New Roman" pitchFamily="18" charset="0"/>
              </a:rPr>
              <a:t>Home/Editing/</a:t>
            </a:r>
            <a:r>
              <a:rPr lang="en-US" sz="2200" b="1" i="1" dirty="0" err="1">
                <a:latin typeface="Times New Roman" pitchFamily="18" charset="0"/>
                <a:cs typeface="Times New Roman" pitchFamily="18" charset="0"/>
              </a:rPr>
              <a:t>Find&amp;Select</a:t>
            </a:r>
            <a:r>
              <a:rPr lang="en-US" sz="2200" b="1" i="1" dirty="0">
                <a:latin typeface="Times New Roman" pitchFamily="18" charset="0"/>
                <a:cs typeface="Times New Roman" pitchFamily="18" charset="0"/>
              </a:rPr>
              <a:t>/Find</a:t>
            </a:r>
            <a:r>
              <a:rPr lang="en-US" sz="2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командыг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сонгоно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mn-MN" sz="2200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tx1"/>
              </a:buClr>
              <a:buSzPts val="3200"/>
              <a:buFont typeface="Arial Mon" pitchFamily="34" charset="0"/>
              <a:buChar char="•"/>
            </a:pPr>
            <a:endParaRPr lang="en-US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C8A3FBA-C39E-4DF3-91EB-26F8FEEC88D5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</p:spPr>
        <p:txBody>
          <a:bodyPr anchor="b"/>
          <a:lstStyle/>
          <a:p>
            <a:pPr algn="ctr">
              <a:defRPr/>
            </a:pP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</a:t>
            </a:r>
            <a:r>
              <a:rPr lang="mn-MN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Ө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mn-MN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Ө</a:t>
            </a:r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ГДЛИЙГ ХАЙХ, СОЛИХ</a:t>
            </a:r>
            <a:endParaRPr lang="en-US" sz="2800" b="1" dirty="0">
              <a:solidFill>
                <a:srgbClr val="0000FF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229" y="990600"/>
            <a:ext cx="2808705" cy="50292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4419600" y="2209800"/>
            <a:ext cx="1676400" cy="2133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0"/>
            <a:ext cx="8281988" cy="3810000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Clr>
                <a:schemeClr val="tx1"/>
              </a:buClr>
              <a:buSzPts val="3200"/>
              <a:buNone/>
            </a:pP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Нээгдэх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Find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харилцах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цонхны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>
              <a:lnSpc>
                <a:spcPct val="150000"/>
              </a:lnSpc>
              <a:buFont typeface="Arial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Find what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нүдэнд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хайх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тэмдэгтүүдийг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бичнэ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Search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нүдэнд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багана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эсвэл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мөрийн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дагуу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хайх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эсэхийг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сонгоно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Look 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нүдэнд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томъёо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тоон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утга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тайлбарын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аль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нэгийг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хайх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боломжийг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сонгоно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Within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нүдэнд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ажлын хуудаснаас хайх уу, ажлын талбараас хайх уу гэдгээ сонгоно.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4096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7725182-A21B-465C-8FC3-4EFDDD210B8A}" type="slidenum">
              <a:rPr lang="en-US" smtClean="0"/>
              <a:pPr/>
              <a:t>3</a:t>
            </a:fld>
            <a:endParaRPr lang="en-US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3810000"/>
            <a:ext cx="5334000" cy="2878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762000"/>
            <a:ext cx="8305800" cy="21336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Хүснэгттэй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ажиллаж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байх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үед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хүснэгтийн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багана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мөрийг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бусдаас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онцгойлж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өнгөөр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ялгах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шаардлага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гарах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үе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байдаг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Home-&gt;Font-&gt;Fill Color(             )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командаар гүйцэтгэнэ.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53B84B-AC8C-48F8-AA2F-74E2A14186B0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41988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ХУУДАСНЫ ДЭВСГЭР ӨНГИЙГ ӨӨРЧЛӨХ</a:t>
            </a:r>
            <a:endParaRPr lang="en-US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1979613"/>
            <a:ext cx="7620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200" y="4333875"/>
            <a:ext cx="75438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676525"/>
            <a:ext cx="2719552" cy="1371600"/>
          </a:xfrm>
          <a:prstGeom prst="rect">
            <a:avLst/>
          </a:prstGeom>
        </p:spPr>
      </p:pic>
      <p:cxnSp>
        <p:nvCxnSpPr>
          <p:cNvPr id="8" name="Straight Arrow Connector 7"/>
          <p:cNvCxnSpPr/>
          <p:nvPr/>
        </p:nvCxnSpPr>
        <p:spPr>
          <a:xfrm flipH="1">
            <a:off x="2667000" y="2514600"/>
            <a:ext cx="152400" cy="990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152400"/>
            <a:ext cx="8305800" cy="19050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Харин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Page Layout-&gt;Page Setup-&gt;Background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ажлын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хуудсанд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дэвсгэр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болгож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төрөл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бүрийн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зураг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оруулах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боломжоор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хангагдана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E514018-BC13-4270-B941-476CAE4089B6}" type="slidenum">
              <a:rPr lang="en-US" smtClean="0"/>
              <a:pPr/>
              <a:t>5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" y="2057400"/>
            <a:ext cx="6240780" cy="2063068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>
            <a:off x="4876800" y="762000"/>
            <a:ext cx="990600" cy="20955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9042" y="4393518"/>
            <a:ext cx="4370546" cy="2044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399" y="152400"/>
            <a:ext cx="8586789" cy="19050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Зураг оруулсны дараа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Background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команд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Delete Background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команд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болон өөрчлөгдөх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бөгөөд оруулсан зургаа энэ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командаар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устгана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1AC10E-6F06-40AB-90F4-8DBC28DCC0C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7786" y="2057400"/>
            <a:ext cx="6324600" cy="4303516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6477000" y="609600"/>
            <a:ext cx="457200" cy="22383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6269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3581400" cy="33528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Home-&gt;Styles-&gt;Format as Table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командаас хүснэгтийн бэлэн загвараас сонгоно.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C854FD6-72AC-49DD-8779-8CEF70B2FB01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44036" name="Title 1"/>
          <p:cNvSpPr txBox="1">
            <a:spLocks/>
          </p:cNvSpPr>
          <p:nvPr/>
        </p:nvSpPr>
        <p:spPr bwMode="auto">
          <a:xfrm>
            <a:off x="381000" y="762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ХҮСНЭГТИЙ</a:t>
            </a:r>
            <a:r>
              <a:rPr lang="mn-MN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БЭЛЭН ЗАГВАР АШИГЛАХ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4097"/>
          <a:stretch/>
        </p:blipFill>
        <p:spPr>
          <a:xfrm>
            <a:off x="4114800" y="838200"/>
            <a:ext cx="4886325" cy="5946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305800" cy="10668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Хүснэгтийн бэлэн загвараас сонгосны дараа хүснэгт доорх байдлаар харагдана.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C854FD6-72AC-49DD-8779-8CEF70B2FB01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44036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</a:t>
            </a:r>
            <a:r>
              <a:rPr lang="en-US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ХҮСНЭГТИЙ</a:t>
            </a:r>
            <a:r>
              <a:rPr lang="mn-MN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en-US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БЭЛЭН ЗАГВАР АШИГЛАХ</a:t>
            </a:r>
            <a:endParaRPr lang="en-US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514600"/>
            <a:ext cx="774858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476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305800" cy="39624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Page Layout-&gt;Page Setup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хэрэгслийн мөрний группын задлах сумыг дараад гарч ирэх харилцах цонхны тусламжтайгаар ажлын хуудсанд хуудасны тохиргоог хийдэг. </a:t>
            </a:r>
          </a:p>
          <a:p>
            <a:pPr algn="just">
              <a:lnSpc>
                <a:spcPct val="150000"/>
              </a:lnSpc>
            </a:pPr>
            <a:r>
              <a:rPr lang="en-US" smtClean="0">
                <a:latin typeface="Times New Roman" pitchFamily="18" charset="0"/>
                <a:cs typeface="Times New Roman" pitchFamily="18" charset="0"/>
              </a:rPr>
              <a:t>MSExcel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програм нь хүснэгтэн мэдээлэл дээр боловсруулалт хийдэг хэдий ч боловсруулсан мэдээллээ хэвлэх шаардлага гардаг. Энэ үед цаасны тохиргоо хийх, хуудасны тохиргоо хийх зайлшгүй хэрэгтэй.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5BADC2B-B898-4605-B995-261EEAC44FD9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45060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ХУУДАСНЫ ТОХИРГОО ХИЙХ</a:t>
            </a:r>
            <a:endParaRPr lang="en-US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A1780A8-3C52-457A-9832-C64B6D051178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46083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Page Setup </a:t>
            </a: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харилцах цонх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1143000"/>
            <a:ext cx="5410200" cy="54938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305800" cy="39624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Page Layout-&gt;Page Setup-&gt;Page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хэсэгт цаасыг хэвтээ эсвэл босоо байрлуулахыг сонгох, цаасны хэмжээг тохируулах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(A4,A5),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боловсруулсан байгаа хүснэгтээ хэвлэхдээ харагдаж байгаа тохиргооноос нь ихэсгэх багасгах гэх мэт үйлдлүүдийг гүйцэтгэнэ.</a:t>
            </a:r>
          </a:p>
          <a:p>
            <a:pPr algn="just">
              <a:lnSpc>
                <a:spcPct val="150000"/>
              </a:lnSpc>
            </a:pP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Page Layout-&gt;Page Setup-&gt;Margins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хэсэгт цаасны дээд, доод, баруун, зүүн захаас авах зайг тохируулна.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0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A290A87-F16D-408E-8755-03AC5DE62BC6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Page Setup </a:t>
            </a: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харилцах цонхны командууд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 bwMode="auto">
          <a:xfrm>
            <a:off x="457200" y="76200"/>
            <a:ext cx="8229600" cy="762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mn-MN" sz="2400" b="1" cap="none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ХУУДСАНД Х</a:t>
            </a:r>
            <a:r>
              <a:rPr lang="mn-MN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ӨЛ ТОЛГОЙН БИЧИГЛЭЛИЙГ ТОХИРУУЛАХ</a:t>
            </a:r>
            <a:endParaRPr lang="en-US" sz="2400" b="1" cap="none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3" name="Content Placeholder 2"/>
          <p:cNvSpPr txBox="1">
            <a:spLocks/>
          </p:cNvSpPr>
          <p:nvPr/>
        </p:nvSpPr>
        <p:spPr bwMode="auto">
          <a:xfrm>
            <a:off x="228600" y="609600"/>
            <a:ext cx="8305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Page Layout-&gt;Page setup(</a:t>
            </a:r>
            <a:r>
              <a:rPr lang="mn-MN" sz="2200" b="1" dirty="0">
                <a:latin typeface="Times New Roman" pitchFamily="18" charset="0"/>
                <a:cs typeface="Times New Roman" pitchFamily="18" charset="0"/>
              </a:rPr>
              <a:t>задлах сумыг дарах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)-&gt;Header/Footer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командыг сонгоно.</a:t>
            </a: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S Word </a:t>
            </a:r>
            <a:r>
              <a:rPr lang="mn-MN" sz="2200" dirty="0">
                <a:latin typeface="Times New Roman" pitchFamily="18" charset="0"/>
                <a:cs typeface="Times New Roman" pitchFamily="18" charset="0"/>
              </a:rPr>
              <a:t>програмд хийгддэгээс бага зэрэг ялгаатай</a:t>
            </a:r>
            <a:r>
              <a:rPr lang="mn-MN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</a:pPr>
            <a:endParaRPr lang="mn-MN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788" y="2336800"/>
            <a:ext cx="4333875" cy="438150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3962400" y="1066800"/>
            <a:ext cx="3581400" cy="16764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F7A10D7-37CE-4367-958A-9A6734A1793C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Content Placeholder 2"/>
          <p:cNvSpPr txBox="1">
            <a:spLocks/>
          </p:cNvSpPr>
          <p:nvPr/>
        </p:nvSpPr>
        <p:spPr bwMode="auto">
          <a:xfrm>
            <a:off x="304800" y="228600"/>
            <a:ext cx="8305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Header</a:t>
            </a:r>
            <a:r>
              <a:rPr lang="mn-MN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Footer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хэсгээс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хүснэгтийн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хөл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толгойн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хэсэгт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оруулах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бэлэн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өгөгдлийг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сонгож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оруулдаг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B2DBC7B-EE5F-4062-AEF5-2FD0486051AC}" type="slidenum">
              <a:rPr lang="en-US" smtClean="0"/>
              <a:pPr/>
              <a:t>13</a:t>
            </a:fld>
            <a:endParaRPr lang="en-US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0762" y="1676400"/>
            <a:ext cx="4333875" cy="438150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1295400" y="762000"/>
            <a:ext cx="1219200" cy="211455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290762" y="762000"/>
            <a:ext cx="452438" cy="2895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Content Placeholder 2"/>
          <p:cNvSpPr txBox="1">
            <a:spLocks/>
          </p:cNvSpPr>
          <p:nvPr/>
        </p:nvSpPr>
        <p:spPr bwMode="auto">
          <a:xfrm>
            <a:off x="304800" y="76200"/>
            <a:ext cx="8305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Харин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Custom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header</a:t>
            </a:r>
            <a:r>
              <a:rPr lang="mn-M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товчлуурыг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дарахад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нээгдэх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Header</a:t>
            </a:r>
            <a:r>
              <a:rPr lang="mn-MN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харилцах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цонхонд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хэрэглэгчийн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зүгээс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оруулах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толгойн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бичиглэлийг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бичдэг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B2DBC7B-EE5F-4062-AEF5-2FD0486051AC}" type="slidenum">
              <a:rPr lang="en-US" smtClean="0"/>
              <a:pPr/>
              <a:t>14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117" y="2063750"/>
            <a:ext cx="7846483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89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Content Placeholder 2"/>
          <p:cNvSpPr txBox="1">
            <a:spLocks/>
          </p:cNvSpPr>
          <p:nvPr/>
        </p:nvSpPr>
        <p:spPr bwMode="auto">
          <a:xfrm>
            <a:off x="304800" y="76200"/>
            <a:ext cx="8305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Харин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Custom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footer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товчлуурыг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дарахад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нээгдэх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Footer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харилцах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цонхонд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хэрэглэгчийн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зүгээс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оруулах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хөл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ийн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бичиглэлийг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бичдэг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B2DBC7B-EE5F-4062-AEF5-2FD0486051AC}" type="slidenum">
              <a:rPr lang="en-US" smtClean="0"/>
              <a:pPr/>
              <a:t>15</a:t>
            </a:fld>
            <a:endParaRPr lang="en-US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942" y="2139950"/>
            <a:ext cx="7769846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9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Content Placeholder 2"/>
          <p:cNvSpPr txBox="1">
            <a:spLocks/>
          </p:cNvSpPr>
          <p:nvPr/>
        </p:nvSpPr>
        <p:spPr bwMode="auto">
          <a:xfrm>
            <a:off x="420688" y="0"/>
            <a:ext cx="830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Header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болон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Footer </a:t>
            </a:r>
            <a:r>
              <a:rPr lang="mn-MN" sz="2400" dirty="0" smtClean="0">
                <a:latin typeface="Times New Roman" pitchFamily="18" charset="0"/>
                <a:cs typeface="Times New Roman" pitchFamily="18" charset="0"/>
              </a:rPr>
              <a:t>харилцах цонх нь 3 хэсэгтэй.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B2DBC7B-EE5F-4062-AEF5-2FD0486051AC}" type="slidenum">
              <a:rPr lang="en-US" smtClean="0"/>
              <a:pPr/>
              <a:t>16</a:t>
            </a:fld>
            <a:endParaRPr lang="en-US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346" y="685800"/>
            <a:ext cx="7846483" cy="2825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346" y="3810000"/>
            <a:ext cx="7769846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03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147039A-4284-417B-975F-A85DB0463668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Header </a:t>
            </a: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харилцах цонх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371600"/>
            <a:ext cx="8252032" cy="3962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FC82CE4-AC72-4C31-BE7C-737F7ACD735B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Footer </a:t>
            </a:r>
            <a:r>
              <a:rPr lang="mn-M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харилцах цонх</a:t>
            </a:r>
            <a:endParaRPr lang="en-US" sz="28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741" y="1447800"/>
            <a:ext cx="8417333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Content Placeholder 2"/>
          <p:cNvSpPr txBox="1">
            <a:spLocks/>
          </p:cNvSpPr>
          <p:nvPr/>
        </p:nvSpPr>
        <p:spPr bwMode="auto">
          <a:xfrm>
            <a:off x="228600" y="1447800"/>
            <a:ext cx="8305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Left section -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Хүснэг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ийн зүүн хэсэгт хөл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толгойн бичиглэл оруулах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Center section -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Хүснэгтийн дунд хэсэг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т,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хөл толгойн бичиглэл оруулах</a:t>
            </a:r>
            <a:endParaRPr lang="mn-MN" sz="2400">
              <a:latin typeface="Times New Roman" pitchFamily="18" charset="0"/>
              <a:cs typeface="Times New Roman" pitchFamily="18" charset="0"/>
            </a:endParaRPr>
          </a:p>
          <a:p>
            <a:pPr marL="273050" indent="-27305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r>
              <a:rPr lang="en-US" sz="2400" b="1">
                <a:latin typeface="Times New Roman" pitchFamily="18" charset="0"/>
                <a:cs typeface="Times New Roman" pitchFamily="18" charset="0"/>
              </a:rPr>
              <a:t>Right Section -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Хүснэгтийн баруун хэсэгт хөл</a:t>
            </a:r>
            <a:r>
              <a:rPr lang="mn-MN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толгойн бичиглэл оруулах</a:t>
            </a:r>
            <a:endParaRPr lang="en-US" sz="2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E66BB69-F95D-4FFC-AD7D-96E9C4B07E89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4200" y="4067175"/>
            <a:ext cx="4927600" cy="2437589"/>
          </a:xfrm>
          <a:prstGeom prst="rect">
            <a:avLst/>
          </a:prstGeom>
        </p:spPr>
      </p:pic>
      <p:sp>
        <p:nvSpPr>
          <p:cNvPr id="48130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305800" cy="10668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Data-&gt;Sort &amp; Filter-&gt;Sort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командаар боловсруулсан байгаа хүснэгтэндээ шаардлагатай эрэмбэлэлтийг хийдэг.</a:t>
            </a:r>
          </a:p>
          <a:p>
            <a:pPr algn="just">
              <a:lnSpc>
                <a:spcPct val="150000"/>
              </a:lnSpc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Эрэмбэлэх командыг гүйцэтгэх өөр нэг хялбар арга бол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Home-&gt;Editing-&gt;Sort &amp; Filter</a:t>
            </a:r>
            <a:r>
              <a:rPr lang="mn-MN" b="1" i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команд юм.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8778D6E-3349-469F-BA2B-BC453D010F7C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48132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 ДАХЬ ХҮСНЭГТИЙН ӨГӨГДЛИЙГ ЭРЭМБЭЛЭХ</a:t>
            </a:r>
            <a:endParaRPr lang="en-US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581400" y="3200400"/>
            <a:ext cx="990600" cy="1143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61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8401906-497E-412A-AAD3-521039868978}" type="slidenum">
              <a:rPr lang="en-US" smtClean="0"/>
              <a:pPr/>
              <a:t>21</a:t>
            </a:fld>
            <a:endParaRPr lang="en-US" smtClean="0"/>
          </a:p>
        </p:txBody>
      </p:sp>
      <p:pic>
        <p:nvPicPr>
          <p:cNvPr id="4915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1371600"/>
            <a:ext cx="3124200" cy="467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7374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305800" cy="52578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View-&gt;Workbook Views-&gt;Normal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хүснэгтийг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MSExcel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програмыг анх нээхэд байсан хэлбэрт оруулна. Өөрөөр хэлбэл үргэлжилсэн хүснэгт хэлбэртэй харагдуулна.</a:t>
            </a:r>
          </a:p>
          <a:p>
            <a:pPr algn="just">
              <a:lnSpc>
                <a:spcPct val="150000"/>
              </a:lnSpc>
            </a:pP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View-&gt;Workbook Views-&gt;Page Layout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хүснэгтийг хуудсаар тасалсан хэлбэртэй харагдуулна.</a:t>
            </a:r>
          </a:p>
          <a:p>
            <a:pPr algn="just">
              <a:lnSpc>
                <a:spcPct val="150000"/>
              </a:lnSpc>
            </a:pP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View-&gt;Workbook Views-&gt;Page Break Preview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жлын хуудсанд төрөл бүрийн хүснэгт боловсруулж график диаграмм байгуулан нилээд хэмжээний өгөгдөлтэй ажиллах явцад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 боловсруулсан байгаа бүх мэдээллийг нэгэн зэрэг харах боломжийг олгоно.</a:t>
            </a: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mn-MN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E377919-4319-4FFD-A857-17977C90F793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50180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ХУУДАСНЫ ХАРАГДАХ ХЭЛБЭРИЙГ ТОДОРХОЙЛОХ</a:t>
            </a:r>
            <a:endParaRPr lang="en-US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15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63E848-673D-4A66-8326-79E1EE5FDF0F}" type="slidenum">
              <a:rPr lang="en-US" smtClean="0"/>
              <a:pPr/>
              <a:t>23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95400"/>
            <a:ext cx="6694714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06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152400"/>
            <a:ext cx="8305800" cy="37338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View-&gt;Show-&gt;Gridlines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MSExcel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програмын хүснэгтийн шугамыг арилгах болон харагдуулах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View-&gt;Show-&gt;Formula Bar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томъёоны мөрийг нуух болон харагдуулах</a:t>
            </a:r>
          </a:p>
          <a:p>
            <a:pPr algn="just">
              <a:lnSpc>
                <a:spcPct val="150000"/>
              </a:lnSpc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View-&gt;Show-&gt;Headings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мөр, баганыг нэрлэж байгаа үсэг, тоог нуух болон ил гаргах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mn-MN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149B931-58B2-4594-B2D0-6E0D0AA1B0A7}" type="slidenum">
              <a:rPr lang="en-US" smtClean="0"/>
              <a:pPr/>
              <a:t>24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3848100"/>
            <a:ext cx="4876800" cy="2741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21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305800" cy="5334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View-&gt;Window-&gt;Freeze Panes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хэрэгслээс хүснэгтийн аль хэсгийг хөдөлгөөнгүй болгох буюу хөлдөөхийг сонгоно. Их хэмжээний мэдээлэлтэй ажиллаж байх үед хамгийн эхний утгыг хөдөлгөөнгүй харах шаардлага гардаг.</a:t>
            </a:r>
          </a:p>
          <a:p>
            <a:pPr lvl="2" algn="just">
              <a:lnSpc>
                <a:spcPct val="150000"/>
              </a:lnSpc>
            </a:pP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Freeze Panes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хүснэгтийн сонгож идэвхжүүлсэн байгаа хэсгийг хөдөлгөөнгүй болгоно.</a:t>
            </a:r>
          </a:p>
          <a:p>
            <a:pPr lvl="2" algn="just">
              <a:lnSpc>
                <a:spcPct val="150000"/>
              </a:lnSpc>
            </a:pP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Freeze Top Row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хүснэгтийн хамгийн эхний мөрийг хөдөлгөөнгүй болгоно.</a:t>
            </a:r>
          </a:p>
          <a:p>
            <a:pPr lvl="2" algn="just">
              <a:lnSpc>
                <a:spcPct val="150000"/>
              </a:lnSpc>
            </a:pPr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Freeze First Column 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mn-MN" sz="2000" smtClean="0">
                <a:latin typeface="Times New Roman" pitchFamily="18" charset="0"/>
                <a:cs typeface="Times New Roman" pitchFamily="18" charset="0"/>
              </a:rPr>
              <a:t> хүснэгтийн хамгийн эхний баганыг хөдөлгөөнгүй болгоно.</a:t>
            </a:r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mn-MN" sz="20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sp>
        <p:nvSpPr>
          <p:cNvPr id="5325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B0CBFBB-3FEB-4BEB-A5B0-405F49865642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53252" name="Title 1"/>
          <p:cNvSpPr txBox="1">
            <a:spLocks/>
          </p:cNvSpPr>
          <p:nvPr/>
        </p:nvSpPr>
        <p:spPr bwMode="auto">
          <a:xfrm>
            <a:off x="457200" y="2286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28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АЖЛЫН ХУУДСАН ДАХЬ ХҮСНЭГТИЙН МӨР, БАГАНЫГ ХӨЛДӨӨХ</a:t>
            </a:r>
            <a:endParaRPr lang="en-US" sz="280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35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8305800" cy="15240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mn-MN" smtClean="0">
                <a:latin typeface="Times New Roman" pitchFamily="18" charset="0"/>
                <a:cs typeface="Times New Roman" pitchFamily="18" charset="0"/>
              </a:rPr>
              <a:t>	 Энэ командыг гүйцэтгэсний дараа хөлдөөж хөдөлгөөнгүй болгосон хэсгээс бусад хэсэг хөдөлнө.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2191544"/>
            <a:ext cx="5981700" cy="4303906"/>
          </a:xfrm>
          <a:prstGeom prst="rect">
            <a:avLst/>
          </a:prstGeom>
        </p:spPr>
      </p:pic>
      <p:sp>
        <p:nvSpPr>
          <p:cNvPr id="54275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0CC66B5-A5C0-4085-BD20-F35AAD2172E9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6" name="Freeform 5"/>
          <p:cNvSpPr/>
          <p:nvPr/>
        </p:nvSpPr>
        <p:spPr>
          <a:xfrm>
            <a:off x="152400" y="2201862"/>
            <a:ext cx="8229600" cy="4579938"/>
          </a:xfrm>
          <a:custGeom>
            <a:avLst/>
            <a:gdLst>
              <a:gd name="connsiteX0" fmla="*/ 919655 w 6666186"/>
              <a:gd name="connsiteY0" fmla="*/ 1439918 h 3781097"/>
              <a:gd name="connsiteX1" fmla="*/ 935421 w 6666186"/>
              <a:gd name="connsiteY1" fmla="*/ 793532 h 3781097"/>
              <a:gd name="connsiteX2" fmla="*/ 935421 w 6666186"/>
              <a:gd name="connsiteY2" fmla="*/ 257504 h 3781097"/>
              <a:gd name="connsiteX3" fmla="*/ 1014248 w 6666186"/>
              <a:gd name="connsiteY3" fmla="*/ 52552 h 3781097"/>
              <a:gd name="connsiteX4" fmla="*/ 1613338 w 6666186"/>
              <a:gd name="connsiteY4" fmla="*/ 36787 h 3781097"/>
              <a:gd name="connsiteX5" fmla="*/ 1802524 w 6666186"/>
              <a:gd name="connsiteY5" fmla="*/ 115614 h 3781097"/>
              <a:gd name="connsiteX6" fmla="*/ 1770993 w 6666186"/>
              <a:gd name="connsiteY6" fmla="*/ 730470 h 3781097"/>
              <a:gd name="connsiteX7" fmla="*/ 1770993 w 6666186"/>
              <a:gd name="connsiteY7" fmla="*/ 982718 h 3781097"/>
              <a:gd name="connsiteX8" fmla="*/ 1786759 w 6666186"/>
              <a:gd name="connsiteY8" fmla="*/ 1061545 h 3781097"/>
              <a:gd name="connsiteX9" fmla="*/ 2023241 w 6666186"/>
              <a:gd name="connsiteY9" fmla="*/ 982718 h 3781097"/>
              <a:gd name="connsiteX10" fmla="*/ 2732690 w 6666186"/>
              <a:gd name="connsiteY10" fmla="*/ 1014249 h 3781097"/>
              <a:gd name="connsiteX11" fmla="*/ 3489434 w 6666186"/>
              <a:gd name="connsiteY11" fmla="*/ 966952 h 3781097"/>
              <a:gd name="connsiteX12" fmla="*/ 4640317 w 6666186"/>
              <a:gd name="connsiteY12" fmla="*/ 1077311 h 3781097"/>
              <a:gd name="connsiteX13" fmla="*/ 5980386 w 6666186"/>
              <a:gd name="connsiteY13" fmla="*/ 1124608 h 3781097"/>
              <a:gd name="connsiteX14" fmla="*/ 5964621 w 6666186"/>
              <a:gd name="connsiteY14" fmla="*/ 3379076 h 3781097"/>
              <a:gd name="connsiteX15" fmla="*/ 5806965 w 6666186"/>
              <a:gd name="connsiteY15" fmla="*/ 3536732 h 3781097"/>
              <a:gd name="connsiteX16" fmla="*/ 809296 w 6666186"/>
              <a:gd name="connsiteY16" fmla="*/ 3379076 h 3781097"/>
              <a:gd name="connsiteX17" fmla="*/ 951186 w 6666186"/>
              <a:gd name="connsiteY17" fmla="*/ 1361090 h 3781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666186" h="3781097">
                <a:moveTo>
                  <a:pt x="919655" y="1439918"/>
                </a:moveTo>
                <a:cubicBezTo>
                  <a:pt x="926224" y="1215259"/>
                  <a:pt x="932793" y="990601"/>
                  <a:pt x="935421" y="793532"/>
                </a:cubicBezTo>
                <a:cubicBezTo>
                  <a:pt x="938049" y="596463"/>
                  <a:pt x="922283" y="381001"/>
                  <a:pt x="935421" y="257504"/>
                </a:cubicBezTo>
                <a:cubicBezTo>
                  <a:pt x="948559" y="134007"/>
                  <a:pt x="901262" y="89338"/>
                  <a:pt x="1014248" y="52552"/>
                </a:cubicBezTo>
                <a:cubicBezTo>
                  <a:pt x="1127234" y="15766"/>
                  <a:pt x="1481959" y="26277"/>
                  <a:pt x="1613338" y="36787"/>
                </a:cubicBezTo>
                <a:cubicBezTo>
                  <a:pt x="1744717" y="47297"/>
                  <a:pt x="1776248" y="0"/>
                  <a:pt x="1802524" y="115614"/>
                </a:cubicBezTo>
                <a:cubicBezTo>
                  <a:pt x="1828800" y="231228"/>
                  <a:pt x="1776248" y="585953"/>
                  <a:pt x="1770993" y="730470"/>
                </a:cubicBezTo>
                <a:cubicBezTo>
                  <a:pt x="1765738" y="874987"/>
                  <a:pt x="1768365" y="927539"/>
                  <a:pt x="1770993" y="982718"/>
                </a:cubicBezTo>
                <a:cubicBezTo>
                  <a:pt x="1773621" y="1037897"/>
                  <a:pt x="1744718" y="1061545"/>
                  <a:pt x="1786759" y="1061545"/>
                </a:cubicBezTo>
                <a:cubicBezTo>
                  <a:pt x="1828800" y="1061545"/>
                  <a:pt x="1865586" y="990601"/>
                  <a:pt x="2023241" y="982718"/>
                </a:cubicBezTo>
                <a:cubicBezTo>
                  <a:pt x="2180896" y="974835"/>
                  <a:pt x="2488325" y="1016877"/>
                  <a:pt x="2732690" y="1014249"/>
                </a:cubicBezTo>
                <a:cubicBezTo>
                  <a:pt x="2977056" y="1011621"/>
                  <a:pt x="3171496" y="956442"/>
                  <a:pt x="3489434" y="966952"/>
                </a:cubicBezTo>
                <a:cubicBezTo>
                  <a:pt x="3807372" y="977462"/>
                  <a:pt x="4225158" y="1051035"/>
                  <a:pt x="4640317" y="1077311"/>
                </a:cubicBezTo>
                <a:cubicBezTo>
                  <a:pt x="5055476" y="1103587"/>
                  <a:pt x="5759669" y="740981"/>
                  <a:pt x="5980386" y="1124608"/>
                </a:cubicBezTo>
                <a:cubicBezTo>
                  <a:pt x="6201103" y="1508235"/>
                  <a:pt x="5993525" y="2977055"/>
                  <a:pt x="5964621" y="3379076"/>
                </a:cubicBezTo>
                <a:cubicBezTo>
                  <a:pt x="5935718" y="3781097"/>
                  <a:pt x="6666186" y="3536732"/>
                  <a:pt x="5806965" y="3536732"/>
                </a:cubicBezTo>
                <a:cubicBezTo>
                  <a:pt x="4947744" y="3536732"/>
                  <a:pt x="1618593" y="3741683"/>
                  <a:pt x="809296" y="3379076"/>
                </a:cubicBezTo>
                <a:cubicBezTo>
                  <a:pt x="0" y="3016469"/>
                  <a:pt x="475593" y="2188779"/>
                  <a:pt x="951186" y="136109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9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Нэмэлт мэдээлэл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Б. Мөнхчимэг, Л.Болор “КОМПЬЮТЕРИЙН МЭДЛЭГ” компьютерийн сурах бичиг номны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205-247 </a:t>
            </a:r>
            <a:r>
              <a:rPr lang="mn-MN" smtClean="0">
                <a:latin typeface="Times New Roman" pitchFamily="18" charset="0"/>
                <a:cs typeface="Times New Roman" pitchFamily="18" charset="0"/>
              </a:rPr>
              <a:t>хуудаснаас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дэлгэрүүлж уншина уу.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4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623</TotalTime>
  <Words>661</Words>
  <Application>Microsoft Office PowerPoint</Application>
  <PresentationFormat>On-screen Show (4:3)</PresentationFormat>
  <Paragraphs>87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Arial Mon</vt:lpstr>
      <vt:lpstr>Calibri</vt:lpstr>
      <vt:lpstr>Century Schoolbook</vt:lpstr>
      <vt:lpstr>Times New Roman</vt:lpstr>
      <vt:lpstr>Wingdings</vt:lpstr>
      <vt:lpstr>Wingdings 2</vt:lpstr>
      <vt:lpstr>Oriel</vt:lpstr>
      <vt:lpstr>MICROSOFT EXCEL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АЖЛЫН ХУУДСАНД ХӨЛ ТОЛГОЙН БИЧИГЛЭЛИЙГ ТОХИРУУЛАХ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Нэмэлт мэдээлэл</vt:lpstr>
    </vt:vector>
  </TitlesOfParts>
  <Company>UBU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MICROSOTF EXCEL</dc:title>
  <dc:creator>Usukhuu</dc:creator>
  <cp:lastModifiedBy>Home</cp:lastModifiedBy>
  <cp:revision>228</cp:revision>
  <dcterms:created xsi:type="dcterms:W3CDTF">2008-11-01T10:22:02Z</dcterms:created>
  <dcterms:modified xsi:type="dcterms:W3CDTF">2017-11-10T00:41:17Z</dcterms:modified>
</cp:coreProperties>
</file>