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348" r:id="rId3"/>
    <p:sldId id="349" r:id="rId4"/>
    <p:sldId id="350" r:id="rId5"/>
    <p:sldId id="352" r:id="rId6"/>
    <p:sldId id="353" r:id="rId7"/>
    <p:sldId id="373" r:id="rId8"/>
    <p:sldId id="374" r:id="rId9"/>
    <p:sldId id="375" r:id="rId10"/>
    <p:sldId id="377" r:id="rId11"/>
    <p:sldId id="380" r:id="rId12"/>
    <p:sldId id="388" r:id="rId13"/>
    <p:sldId id="381" r:id="rId14"/>
    <p:sldId id="382" r:id="rId15"/>
    <p:sldId id="383" r:id="rId16"/>
    <p:sldId id="384" r:id="rId17"/>
    <p:sldId id="385" r:id="rId18"/>
    <p:sldId id="386" r:id="rId19"/>
    <p:sldId id="420" r:id="rId20"/>
  </p:sldIdLst>
  <p:sldSz cx="9144000" cy="6858000" type="screen4x3"/>
  <p:notesSz cx="6858000" cy="9144000"/>
  <p:custDataLst>
    <p:tags r:id="rId2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9F96FB-5813-4128-9A09-11A0323943DA}" type="datetimeFigureOut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8221B1-984B-4436-A441-1DF1A6C131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44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C166F-D186-41E8-B075-716DE3FE1B84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9EB22-E79B-41FA-8BD6-236CBD8501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1E5A1-861D-478A-9D1F-CC284471DF94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8CD08-96E2-40F2-8664-10127F503E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C892D-4B15-4C21-A90C-1F4E1922A47F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C67D6-CB13-459A-ACA3-FDE7528DC1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1E787-D403-4D13-B927-73B2647E18FD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6DB77-FD10-4BEE-AE6B-503C59FCA0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1DBE0-3FA0-42D5-8DAC-1168AE3BA357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EAFC2-902E-4BBF-8327-C8E4920FE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9AFAB-E54C-4F33-A57F-B3405533A4EA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227AB-9558-42A1-98E0-F7B844B948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29B0A-5ED3-4A4D-8DF5-03CEFAFD2588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C5DA-D364-448F-A7C8-D146A39C97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76B49-FC2D-4020-AAA1-F8FB4E7B31C7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BF518-DD8F-4312-B542-F3FB8381C0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20983-0D3A-471A-A8F1-0999F2DB8B5F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9A23C-45F5-499C-813C-DE63A9A97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31EA4-3F4E-4840-88FF-101A2BA59DEE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F600E-4E6D-4A11-9A6C-3BD69DA20F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8E9E6-FD53-4DB0-BCCE-8663C7BA3535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CA8F5-54CF-4906-9B31-6D0E04D8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fld id="{A92B370A-040D-4764-A0E9-3ECD385414A6}" type="datetime1">
              <a:rPr lang="en-US"/>
              <a:pPr>
                <a:defRPr/>
              </a:pPr>
              <a:t>2015-11-24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fld id="{5089B640-EF51-470E-B7F9-D3D1E64FF7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3993" r:id="rId2"/>
    <p:sldLayoutId id="2147484001" r:id="rId3"/>
    <p:sldLayoutId id="2147483994" r:id="rId4"/>
    <p:sldLayoutId id="2147483995" r:id="rId5"/>
    <p:sldLayoutId id="2147483996" r:id="rId6"/>
    <p:sldLayoutId id="2147483997" r:id="rId7"/>
    <p:sldLayoutId id="2147484002" r:id="rId8"/>
    <p:sldLayoutId id="2147484003" r:id="rId9"/>
    <p:sldLayoutId id="2147483998" r:id="rId10"/>
    <p:sldLayoutId id="214748399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209800" y="914400"/>
            <a:ext cx="6172200" cy="1893888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6000" b="1" cap="small" dirty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MICROSOFT EXCEL</a:t>
            </a: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1981200" y="3200400"/>
            <a:ext cx="6629400" cy="1981200"/>
          </a:xfrm>
        </p:spPr>
        <p:txBody>
          <a:bodyPr/>
          <a:lstStyle/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Лекц №</a:t>
            </a:r>
            <a:r>
              <a:rPr lang="en-US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  <a:p>
            <a:pPr algn="r" eaLnBrk="1" hangingPunct="1">
              <a:lnSpc>
                <a:spcPct val="90000"/>
              </a:lnSpc>
            </a:pPr>
            <a:r>
              <a:rPr lang="mn-MN" sz="24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mn-MN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D6B855C-C726-4837-9C0A-C5C9C017EB63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15240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ХҮСНЭГТЭНД ТООЦОО ХИЙХ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219200"/>
            <a:ext cx="8229600" cy="3124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Ажлын хүснэгтэнд боловсруулалт хийж т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омъёо бичихийн өмнө = тэмдэг тавина.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ичсэн томъёо томъёоны мөрөнд харагдана.</a:t>
            </a:r>
            <a:endParaRPr lang="mn-MN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Formula Bar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буюу томъёоны мөрөнд дараах үүрэг бүхий командууд агуулагдана.</a:t>
            </a:r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8563AE4-8BBD-4A60-9A18-C2C762845C99}" type="slidenum">
              <a:rPr lang="en-US" smtClean="0"/>
              <a:pPr/>
              <a:t>2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4251324"/>
            <a:ext cx="8077200" cy="10192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05000" y="4251324"/>
            <a:ext cx="1676400" cy="4730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ХҮСНЭГТЭНД ТООЦОО ХИЙХ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sz="quarter" idx="1"/>
          </p:nvPr>
        </p:nvSpPr>
        <p:spPr>
          <a:xfrm>
            <a:off x="2057400" y="2209800"/>
            <a:ext cx="6629400" cy="35814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SzPct val="100000"/>
              <a:buFont typeface="Arial" charset="0"/>
              <a:buChar char="-"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оруулж буй өгөгдлийг хүчингүй болгох</a:t>
            </a:r>
          </a:p>
          <a:p>
            <a:pPr algn="just" eaLnBrk="1" hangingPunct="1">
              <a:lnSpc>
                <a:spcPct val="150000"/>
              </a:lnSpc>
              <a:buSzPct val="100000"/>
              <a:buFont typeface="Arial" charset="0"/>
              <a:buChar char="-"/>
            </a:pPr>
            <a:endParaRPr lang="mn-MN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SzPct val="100000"/>
              <a:buFont typeface="Arial" charset="0"/>
              <a:buChar char="-"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оруулж буй өгөгдлийг дуусгах. Мөн энэ үйлдлийг гарнаас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Enter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товчоор гүйцэтгэх боломжтой.</a:t>
            </a:r>
          </a:p>
          <a:p>
            <a:pPr algn="just" eaLnBrk="1" hangingPunct="1">
              <a:lnSpc>
                <a:spcPct val="150000"/>
              </a:lnSpc>
              <a:buSzPct val="100000"/>
              <a:buFont typeface="Arial" charset="0"/>
              <a:buChar char="-"/>
            </a:pPr>
            <a:endParaRPr lang="mn-MN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SzPct val="100000"/>
              <a:buFont typeface="Arial" charset="0"/>
              <a:buChar char="-"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өгөгдөл оруулах үйлдлийг үргэлжлүүлэх</a:t>
            </a:r>
          </a:p>
        </p:txBody>
      </p:sp>
      <p:sp>
        <p:nvSpPr>
          <p:cNvPr id="819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15C1D0C-2FFD-4B27-9D0F-1B77BD3A2588}" type="slidenum">
              <a:rPr lang="en-US" smtClean="0"/>
              <a:pPr/>
              <a:t>3</a:t>
            </a:fld>
            <a:endParaRPr lang="en-US" smtClean="0"/>
          </a:p>
        </p:txBody>
      </p:sp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286000"/>
            <a:ext cx="685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3505200"/>
            <a:ext cx="685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5791200"/>
            <a:ext cx="6858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991361"/>
            <a:ext cx="8077200" cy="10192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00200" y="991361"/>
            <a:ext cx="1676400" cy="4730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533400"/>
            <a:ext cx="8534400" cy="609600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buSzPct val="100000"/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Томъёонд хэрэглэгдэх математик операторууд</a:t>
            </a:r>
            <a:endParaRPr lang="mn-MN" sz="2800" i="1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3F18B67-FC37-4FE0-9853-1D1FFE279CC2}" type="slidenum">
              <a:rPr lang="en-US" smtClean="0"/>
              <a:pPr/>
              <a:t>4</a:t>
            </a:fld>
            <a:endParaRPr lang="en-US" smtClean="0"/>
          </a:p>
        </p:txBody>
      </p:sp>
      <p:graphicFrame>
        <p:nvGraphicFramePr>
          <p:cNvPr id="9" name="Group 45"/>
          <p:cNvGraphicFramePr>
            <a:graphicFrameLocks/>
          </p:cNvGraphicFramePr>
          <p:nvPr/>
        </p:nvGraphicFramePr>
        <p:xfrm>
          <a:off x="795338" y="1279525"/>
          <a:ext cx="7815263" cy="5426077"/>
        </p:xfrm>
        <a:graphic>
          <a:graphicData uri="http://schemas.openxmlformats.org/drawingml/2006/table">
            <a:tbl>
              <a:tblPr/>
              <a:tblGrid>
                <a:gridCol w="2605088"/>
                <a:gridCol w="2620749"/>
                <a:gridCol w="2589426"/>
              </a:tblGrid>
              <a:tr h="9959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Үйлдэл 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Тэмдэглэгээ 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Жишээ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59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Зэрэг дэвшүүлэх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^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C3 ^ 3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Үржүүлэх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C3 * C4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Хуваах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C3 / 2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Нэмэх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C3 + C4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Хасах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C3 - C4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mn-M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Хувь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C3 * 20%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838200"/>
            <a:ext cx="8077200" cy="45720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Хүснэгтэнд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тооцоо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хийхэд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анхаарах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зүйлс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mn-MN" sz="2800" b="1" i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eaLnBrk="1" hangingPunct="1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Томъёо оруулах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тэмдэг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оруулахыг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мартаж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болохгүй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eaLnBrk="1" hangingPunct="1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Хүснэгтийн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тооцоо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хийдээ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хаягийг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ашиглах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eaLnBrk="1" hangingPunct="1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Хүснэгтийн нүдэнд бичсэн томъёог тухай нүднээс дооших нүдэнд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Fill Handle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командын тусламжтайгаар хуулж тавих боломжтой.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F4770C-A595-4568-8C39-79A1AC8A0C6C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76200"/>
            <a:ext cx="8229600" cy="5635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ХҮСНЭГТЭНД ТООЦОО ХИЙХ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6DEEB7D-A4D3-44C7-B3C1-51A0C696B0AB}" type="slidenum">
              <a:rPr lang="en-US" smtClean="0"/>
              <a:pPr/>
              <a:t>6</a:t>
            </a:fld>
            <a:endParaRPr lang="en-US" smtClean="0"/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295400"/>
            <a:ext cx="8763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15240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ФУНКЦ АШИГЛАХ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143000"/>
            <a:ext cx="8534400" cy="48768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Ажлын хуудас дахь тоон өгөгдлүүдэд төрөл бүрийн бодолт хийх явцад томъёонуудыг өргөн хэрэглэдэг.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Байнга хэрэглэдэг томъёонуудыг тодорхой загварт оруул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сныг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функц гэ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ж нэрлэх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бөгөөд </a:t>
            </a:r>
          </a:p>
          <a:p>
            <a:pPr lvl="2" algn="just" eaLnBrk="1" hangingPunct="1">
              <a:lnSpc>
                <a:spcPct val="150000"/>
              </a:lnSpc>
              <a:buFont typeface="Wingdings" pitchFamily="2" charset="2"/>
              <a:buChar char="v"/>
            </a:pP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тандарт</a:t>
            </a:r>
          </a:p>
          <a:p>
            <a:pPr lvl="2" algn="just" eaLnBrk="1" hangingPunct="1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хэрэглэг</a:t>
            </a: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ийн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гэж 2 ангилдаг.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EB6C162-4579-4AF8-AF55-6292A660F954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15240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ФУНКЦ АШИГЛАХ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458200" cy="4572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Функцийн ерөнхий бүтэц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20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Функц нь 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функийн нэр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ба 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аргумент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гэсэн бүтэцтэй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байна.</a:t>
            </a: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Функцийн нэрэнд хэрэглэгдсэн үсгүүдийг том жижиг гэж ялгахгүйгээр тавина. 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Функцээс хамаар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хэд хэдэн аргументтай байх ба аргументуудыг дугуй хаалтанд би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нэ.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E9C449-CF2B-4C47-AB6B-962CF25AFAD8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15240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ФУНКЦ АШИГЛАХ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458200" cy="40386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Функцийн 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аргументэд тавигдах шаардлага:</a:t>
            </a:r>
            <a:endParaRPr lang="en-US" sz="2800" b="1" i="1" u="sng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Аргументэд тогтмол утга байхаас гадна нүд ба нүдний хаяг, мужийн нэр байж болно. 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Аргумент нь утгаа тухайн ажлын талбараас, өөр ажлын талбараас, өөр ажлын хавтаснаас авч болно. 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Функцийн аргумент нь функц байж  болно.</a:t>
            </a:r>
          </a:p>
        </p:txBody>
      </p:sp>
      <p:sp>
        <p:nvSpPr>
          <p:cNvPr id="1536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44E4B42-9E64-4A4D-8770-59CF1DD6FE6C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838200"/>
            <a:ext cx="8458200" cy="2667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Бэлэн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функц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ийг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ашигла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хдаа: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Formulas-&gt;Insert function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хэрэгслээс сонгож болно.</a:t>
            </a:r>
          </a:p>
          <a:p>
            <a:pPr algn="just">
              <a:lnSpc>
                <a:spcPct val="150000"/>
              </a:lnSpc>
            </a:pP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Мөн аль ангилалын функц ашиглахаасаа хамаарч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Formulas-&gt;Function Library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хэрэгслээс сонгож ашиглана.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17690E-83E8-4B4F-80A6-F4BF175B3AB4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419600"/>
            <a:ext cx="7315200" cy="1724496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>
            <a:off x="1066800" y="2133600"/>
            <a:ext cx="2057400" cy="2667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371600" y="4724400"/>
            <a:ext cx="6553200" cy="1295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endCxn id="5" idx="0"/>
          </p:cNvCxnSpPr>
          <p:nvPr/>
        </p:nvCxnSpPr>
        <p:spPr>
          <a:xfrm>
            <a:off x="3810000" y="3505200"/>
            <a:ext cx="838200" cy="1219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381000"/>
            <a:ext cx="8458200" cy="6858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Функцүүди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йн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ангилал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843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37FF8-AD58-4148-A6FB-1752C9B3E7EA}" type="slidenum">
              <a:rPr lang="en-US" smtClean="0"/>
              <a:pPr/>
              <a:t>11</a:t>
            </a:fld>
            <a:endParaRPr lang="en-US" smtClean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62000" y="1265238"/>
          <a:ext cx="7696200" cy="5303518"/>
        </p:xfrm>
        <a:graphic>
          <a:graphicData uri="http://schemas.openxmlformats.org/drawingml/2006/table">
            <a:tbl>
              <a:tblPr/>
              <a:tblGrid>
                <a:gridCol w="2133600"/>
                <a:gridCol w="5562600"/>
              </a:tblGrid>
              <a:tr h="3854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/>
                          <a:ea typeface="Calibri"/>
                          <a:cs typeface="Times New Roman"/>
                        </a:rPr>
                        <a:t>All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latin typeface="Times New Roman"/>
                          <a:ea typeface="Calibri"/>
                          <a:cs typeface="Times New Roman"/>
                        </a:rPr>
                        <a:t>Бүх</a:t>
                      </a:r>
                      <a:r>
                        <a:rPr lang="en-US" sz="24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r>
                        <a:rPr lang="en-US" sz="24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3854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Financial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Санхүүгийн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7EF"/>
                    </a:solidFill>
                  </a:tcPr>
                </a:tc>
              </a:tr>
              <a:tr h="7542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Date Time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Он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сар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өдөр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цагийн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7542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Math &amp;Trig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7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Математик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тригонометрийн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7EF"/>
                    </a:solidFill>
                  </a:tcPr>
                </a:tc>
              </a:tr>
              <a:tr h="3854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Statistic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Статистикийн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063" marR="8063" marT="8063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874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Lookup reference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Лавлагаа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харах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441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Database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 New Roman"/>
                          <a:ea typeface="Calibri"/>
                          <a:cs typeface="Times New Roman"/>
                        </a:rPr>
                        <a:t>Өгөгдлийн сангийн функцүүд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441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Text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Тексттэй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ажиллах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441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 New Roman"/>
                          <a:ea typeface="Calibri"/>
                          <a:cs typeface="Times New Roman"/>
                        </a:rPr>
                        <a:t>Logical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Логикийн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  <a:tr h="441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 New Roman"/>
                          <a:ea typeface="Calibri"/>
                          <a:cs typeface="Times New Roman"/>
                        </a:rPr>
                        <a:t>Information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Мэдээллийн</a:t>
                      </a:r>
                      <a:r>
                        <a:rPr lang="en-US" sz="2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latin typeface="Times New Roman"/>
                          <a:ea typeface="Calibri"/>
                          <a:cs typeface="Times New Roman"/>
                        </a:rPr>
                        <a:t>функцүүд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56" marR="7156" marT="7156" marB="0" anchor="ctr">
                    <a:lnL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EBA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3F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458200" cy="40386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Математик функцууд тэдгээрийн үүрэг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i="1" u="sng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Төрөл бүрийн функцүүд ашиглан хүснэгт дэх тоон мэдээлэлд тооцоо хийж болно. 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Функцийг томъёоны мөр дээр бичдэг. 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Хэрэглэгч өөрөө функцээ бичиж болохоос гадна бэлэн бичиглэлийг ашиглаж болно.</a:t>
            </a:r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E15E504-75CD-4C79-BA16-EBA5D2D9BD9B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85800"/>
            <a:ext cx="8458200" cy="403860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Нийтлэг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ашиглагддаг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функцүүдийг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хэрэглэх</a:t>
            </a:r>
            <a:r>
              <a:rPr lang="mn-MN" sz="2800" b="1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ийтлэг ашиглагддаг функцүүдийг дараах 2 аргын аль нэгээр ашиглах боломжтой болно.</a:t>
            </a:r>
          </a:p>
          <a:p>
            <a:pPr marL="457200" indent="-457200" algn="just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Home-&gt;Editing-&gt;AutoSum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хэрэгслээс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ClrTx/>
              <a:buSzPct val="100000"/>
              <a:buNone/>
              <a:defRPr/>
            </a:pPr>
            <a:endParaRPr lang="mn-MN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lnSpc>
                <a:spcPct val="150000"/>
              </a:lnSpc>
              <a:buClrTx/>
              <a:buSzPct val="100000"/>
              <a:buFont typeface="+mj-lt"/>
              <a:buAutoNum type="arabicPeriod"/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Formulas-&gt;Function Library-&gt;Recently Used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dirty="0" smtClean="0">
                <a:latin typeface="Times New Roman" pitchFamily="18" charset="0"/>
                <a:cs typeface="Times New Roman" pitchFamily="18" charset="0"/>
              </a:rPr>
              <a:t>хэрэгслээс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0C875A-1E2C-4920-AAC1-442B9917D3DD}" type="slidenum">
              <a:rPr lang="en-US" smtClean="0"/>
              <a:pPr/>
              <a:t>13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067" y="2895600"/>
            <a:ext cx="2236866" cy="259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19200"/>
            <a:ext cx="8458200" cy="4038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SUM() 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функц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z="2800" i="1" smtClean="0">
                <a:latin typeface="Times New Roman" pitchFamily="18" charset="0"/>
                <a:cs typeface="Times New Roman" pitchFamily="18" charset="0"/>
              </a:rPr>
              <a:t>нийлбэр олох</a:t>
            </a:r>
            <a:r>
              <a:rPr lang="en-US" sz="2800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i="1" smtClean="0">
                <a:latin typeface="Times New Roman" pitchFamily="18" charset="0"/>
                <a:cs typeface="Times New Roman" pitchFamily="18" charset="0"/>
              </a:rPr>
              <a:t>функц бөгөөд дараах хэлбэрүүдтэйгээр бичиж болно.</a:t>
            </a:r>
          </a:p>
          <a:p>
            <a:pPr lvl="4" eaLnBrk="1" hangingPunct="1">
              <a:lnSpc>
                <a:spcPct val="150000"/>
              </a:lnSpc>
              <a:buClr>
                <a:schemeClr val="accent1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SUM(N2:N10)</a:t>
            </a:r>
          </a:p>
          <a:p>
            <a:pPr lvl="4" eaLnBrk="1" hangingPunct="1">
              <a:lnSpc>
                <a:spcPct val="150000"/>
              </a:lnSpc>
              <a:buClr>
                <a:schemeClr val="accent1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SUM(N2,N5,N9)</a:t>
            </a:r>
          </a:p>
          <a:p>
            <a:pPr lvl="4" eaLnBrk="1" hangingPunct="1">
              <a:lnSpc>
                <a:spcPct val="150000"/>
              </a:lnSpc>
              <a:buClr>
                <a:schemeClr val="accent1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sum(n2, o3:o15)</a:t>
            </a:r>
          </a:p>
          <a:p>
            <a:pPr lvl="4" eaLnBrk="1" hangingPunct="1">
              <a:lnSpc>
                <a:spcPct val="150000"/>
              </a:lnSpc>
              <a:buClr>
                <a:schemeClr val="accent1"/>
              </a:buClr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Sum(o3:o15,+5)</a:t>
            </a:r>
          </a:p>
          <a:p>
            <a:pPr>
              <a:buFont typeface="Wingdings" pitchFamily="2" charset="2"/>
              <a:buNone/>
            </a:pPr>
            <a:endParaRPr lang="mn-MN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B07473-2D17-4DAE-80A1-BD4A0279754F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458200" cy="4953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MAX( ) </a:t>
            </a: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функц - </a:t>
            </a:r>
            <a:r>
              <a:rPr lang="en-US" sz="2800" i="1" smtClean="0">
                <a:latin typeface="Times New Roman" pitchFamily="18" charset="0"/>
                <a:cs typeface="Times New Roman" pitchFamily="18" charset="0"/>
              </a:rPr>
              <a:t>Хамгийн их утга олох функц</a:t>
            </a:r>
          </a:p>
          <a:p>
            <a:pPr lvl="1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Сонгосон нүднүүдийн хамгийн их утгыг олно. </a:t>
            </a:r>
          </a:p>
          <a:p>
            <a:pPr lvl="1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MAX(Тоон утга1, тоон утга2, . . .)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хэлбэртэй байна.</a:t>
            </a:r>
          </a:p>
          <a:p>
            <a:pPr lvl="1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Жишээ нь: Хэрэв A1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с  A5 нүднүүдэд A1:A5 - 5, 46, 25, 49, 5  утгууд агуулагдсан бол MAX(A1:A5) функцийн утга 49 байна. </a:t>
            </a:r>
          </a:p>
          <a:p>
            <a:pPr lvl="4" algn="just" eaLnBrk="1" hangingPunct="1">
              <a:lnSpc>
                <a:spcPct val="150000"/>
              </a:lnSpc>
              <a:buClr>
                <a:schemeClr val="accent1"/>
              </a:buClr>
            </a:pP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mn-MN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EAC24EE-4124-4715-93C6-D1ED22489B45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990600"/>
            <a:ext cx="8458200" cy="4953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MIN( ) 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функц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i="1" smtClean="0">
                <a:latin typeface="Times New Roman" pitchFamily="18" charset="0"/>
                <a:cs typeface="Times New Roman" pitchFamily="18" charset="0"/>
              </a:rPr>
              <a:t>Хамгийн бага утгыг олно. </a:t>
            </a:r>
          </a:p>
          <a:p>
            <a:pPr lvl="1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MIN(A1:A5) – 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дээрх жишээний хувьд функцийн утга  5 байна.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COUNT()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 функц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i="1" smtClean="0">
                <a:latin typeface="Times New Roman" pitchFamily="18" charset="0"/>
                <a:cs typeface="Times New Roman" pitchFamily="18" charset="0"/>
              </a:rPr>
              <a:t>Өгөгдөлтэй нүднүүдийг тоолох. </a:t>
            </a:r>
          </a:p>
          <a:p>
            <a:pPr lvl="1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COUNT(A1:A30)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 хэлбэртэй бичигдэнэ.</a:t>
            </a:r>
          </a:p>
          <a:p>
            <a:pPr lvl="1" algn="just">
              <a:lnSpc>
                <a:spcPct val="150000"/>
              </a:lnSpc>
            </a:pP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Зөвхөн тоон утгуудтай нүднүүдийг тоолно. 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lvl="4" algn="just" eaLnBrk="1" hangingPunct="1">
              <a:lnSpc>
                <a:spcPct val="150000"/>
              </a:lnSpc>
              <a:buClr>
                <a:schemeClr val="accent1"/>
              </a:buClr>
            </a:pP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mn-MN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66EAC7-F76D-4F81-ABC4-9F9754DF3D6A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685800"/>
            <a:ext cx="8458200" cy="4953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AVERAGE( ) 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функц</a:t>
            </a:r>
            <a:r>
              <a:rPr lang="en-US" sz="2800" b="1" i="1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i="1" smtClean="0">
                <a:latin typeface="Times New Roman" pitchFamily="18" charset="0"/>
                <a:cs typeface="Times New Roman" pitchFamily="18" charset="0"/>
              </a:rPr>
              <a:t>Арифметик дундажийг олох. </a:t>
            </a:r>
          </a:p>
          <a:p>
            <a:pPr lvl="1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Average(A1:A5) -  A1:A5 нүдэнд харгалзан 10, 7, 9, 27, 2 өгөгдлүүд агуулагдаж байгаа бол эдгээр утгуудын арифметик дундаж 11 байна. 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sz="2800" b="1" i="1" u="sng" smtClean="0">
                <a:latin typeface="Times New Roman" pitchFamily="18" charset="0"/>
                <a:cs typeface="Times New Roman" pitchFamily="18" charset="0"/>
              </a:rPr>
              <a:t>COUNTA() </a:t>
            </a:r>
            <a:r>
              <a:rPr lang="mn-MN" sz="2800" b="1" i="1" u="sng" smtClean="0">
                <a:latin typeface="Times New Roman" pitchFamily="18" charset="0"/>
                <a:cs typeface="Times New Roman" pitchFamily="18" charset="0"/>
              </a:rPr>
              <a:t>функц</a:t>
            </a:r>
            <a:r>
              <a:rPr lang="mn-MN" sz="2800" b="1" i="1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mn-MN" sz="2800" smtClean="0">
                <a:latin typeface="Times New Roman" pitchFamily="18" charset="0"/>
                <a:cs typeface="Times New Roman" pitchFamily="18" charset="0"/>
              </a:rPr>
              <a:t>бүх төрлийн өгөгдөлтэй нүднүүдийг тоолох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COUNTA(A1:A10)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COUNTA(F1:H9)</a:t>
            </a:r>
            <a:endParaRPr lang="mn-MN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endParaRPr lang="mn-MN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C66FF0B-AC3B-44B4-A362-FBB3DBCF33D6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xfrm>
            <a:off x="381000" y="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ФУНКЦ АШИГЛАХ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FE6795-D8E2-4C06-921E-5B160BEA1DAD}" type="slidenum">
              <a:rPr lang="en-US" smtClean="0"/>
              <a:pPr/>
              <a:t>18</a:t>
            </a:fld>
            <a:endParaRPr lang="en-US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295400"/>
            <a:ext cx="5029200" cy="394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247-274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хуудаснаас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1232</TotalTime>
  <Words>585</Words>
  <Application>Microsoft Office PowerPoint</Application>
  <PresentationFormat>On-screen Show (4:3)</PresentationFormat>
  <Paragraphs>132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Century Schoolbook</vt:lpstr>
      <vt:lpstr>Times New Roman</vt:lpstr>
      <vt:lpstr>Wingdings</vt:lpstr>
      <vt:lpstr>Wingdings 2</vt:lpstr>
      <vt:lpstr>Oriel</vt:lpstr>
      <vt:lpstr>PowerPoint Presentation</vt:lpstr>
      <vt:lpstr>АЖЛЫН ХҮСНЭГТЭНД ТООЦОО ХИЙХ</vt:lpstr>
      <vt:lpstr>АЖЛЫН ХҮСНЭГТЭНД ТООЦОО ХИЙХ</vt:lpstr>
      <vt:lpstr>PowerPoint Presentation</vt:lpstr>
      <vt:lpstr>PowerPoint Presentation</vt:lpstr>
      <vt:lpstr>АЖЛЫН ХҮСНЭГТЭНД ТООЦОО ХИЙХ</vt:lpstr>
      <vt:lpstr>АЖЛЫН ХУУДСАНД ФУНКЦ АШИГЛАХ</vt:lpstr>
      <vt:lpstr>АЖЛЫН ХУУДСАНД ФУНКЦ АШИГЛАХ</vt:lpstr>
      <vt:lpstr>АЖЛЫН ХУУДСАНД ФУНКЦ АШИГЛАХ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АЖЛЫН ХУУДСАНД ФУНКЦ АШИГЛАХ</vt:lpstr>
      <vt:lpstr>Нэмэлт мэдээлэл</vt:lpstr>
    </vt:vector>
  </TitlesOfParts>
  <Company>UBU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Usukhuu</dc:creator>
  <cp:lastModifiedBy>Admin</cp:lastModifiedBy>
  <cp:revision>395</cp:revision>
  <dcterms:created xsi:type="dcterms:W3CDTF">2008-11-08T05:22:31Z</dcterms:created>
  <dcterms:modified xsi:type="dcterms:W3CDTF">2015-11-24T13:47:07Z</dcterms:modified>
</cp:coreProperties>
</file>