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389" r:id="rId3"/>
    <p:sldId id="390" r:id="rId4"/>
    <p:sldId id="391" r:id="rId5"/>
    <p:sldId id="392" r:id="rId6"/>
    <p:sldId id="421" r:id="rId7"/>
    <p:sldId id="393" r:id="rId8"/>
    <p:sldId id="394" r:id="rId9"/>
    <p:sldId id="395" r:id="rId10"/>
    <p:sldId id="429" r:id="rId11"/>
    <p:sldId id="430" r:id="rId12"/>
    <p:sldId id="431" r:id="rId13"/>
    <p:sldId id="432" r:id="rId14"/>
    <p:sldId id="400" r:id="rId15"/>
    <p:sldId id="401" r:id="rId16"/>
    <p:sldId id="433" r:id="rId17"/>
    <p:sldId id="434" r:id="rId18"/>
    <p:sldId id="435" r:id="rId19"/>
    <p:sldId id="404" r:id="rId20"/>
    <p:sldId id="405" r:id="rId21"/>
    <p:sldId id="410" r:id="rId22"/>
    <p:sldId id="436" r:id="rId23"/>
    <p:sldId id="437" r:id="rId24"/>
    <p:sldId id="438" r:id="rId25"/>
    <p:sldId id="422" r:id="rId26"/>
    <p:sldId id="425" r:id="rId27"/>
    <p:sldId id="427" r:id="rId28"/>
    <p:sldId id="420" r:id="rId29"/>
  </p:sldIdLst>
  <p:sldSz cx="9144000" cy="6858000" type="screen4x3"/>
  <p:notesSz cx="6858000" cy="9144000"/>
  <p:custDataLst>
    <p:tags r:id="rId31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F2-4550-97D2-BF672A91397F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3F2-4550-97D2-BF672A91397F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3F2-4550-97D2-BF672A9139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2138912"/>
        <c:axId val="122141712"/>
      </c:barChart>
      <c:catAx>
        <c:axId val="122138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2141712"/>
        <c:crosses val="autoZero"/>
        <c:auto val="1"/>
        <c:lblAlgn val="ctr"/>
        <c:lblOffset val="100"/>
        <c:noMultiLvlLbl val="0"/>
      </c:catAx>
      <c:valAx>
        <c:axId val="122141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2138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131-4B39-945C-4A0B1E0FFA96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131-4B39-945C-4A0B1E0FFA96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131-4B39-945C-4A0B1E0FFA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0837888"/>
        <c:axId val="121937424"/>
      </c:barChart>
      <c:catAx>
        <c:axId val="1708378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1937424"/>
        <c:crosses val="autoZero"/>
        <c:auto val="1"/>
        <c:lblAlgn val="ctr"/>
        <c:lblOffset val="100"/>
        <c:noMultiLvlLbl val="0"/>
      </c:catAx>
      <c:valAx>
        <c:axId val="121937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08378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EC-4937-AF66-75906D3D7897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EC-4937-AF66-75906D3D7897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9EC-4937-AF66-75906D3D78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1956400"/>
        <c:axId val="257766416"/>
      </c:barChart>
      <c:catAx>
        <c:axId val="121956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7766416"/>
        <c:crosses val="autoZero"/>
        <c:auto val="1"/>
        <c:lblAlgn val="ctr"/>
        <c:lblOffset val="100"/>
        <c:noMultiLvlLbl val="0"/>
      </c:catAx>
      <c:valAx>
        <c:axId val="257766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195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DD-4C8E-B248-088DF8E6656E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8DD-4C8E-B248-088DF8E6656E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8DD-4C8E-B248-088DF8E665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7769776"/>
        <c:axId val="257770336"/>
      </c:barChart>
      <c:catAx>
        <c:axId val="257769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7770336"/>
        <c:crosses val="autoZero"/>
        <c:auto val="1"/>
        <c:lblAlgn val="ctr"/>
        <c:lblOffset val="100"/>
        <c:noMultiLvlLbl val="0"/>
      </c:catAx>
      <c:valAx>
        <c:axId val="25777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7769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71-4C69-9D84-AFECA33726E8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71-4C69-9D84-AFECA33726E8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71-4C69-9D84-AFECA33726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7773696"/>
        <c:axId val="257774256"/>
      </c:barChart>
      <c:catAx>
        <c:axId val="2577736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7774256"/>
        <c:crosses val="autoZero"/>
        <c:auto val="1"/>
        <c:lblAlgn val="ctr"/>
        <c:lblOffset val="100"/>
        <c:noMultiLvlLbl val="0"/>
      </c:catAx>
      <c:valAx>
        <c:axId val="2577742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57773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77-4022-B61A-0C59BEA6630A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677-4022-B61A-0C59BEA6630A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677-4022-B61A-0C59BEA663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7777616"/>
        <c:axId val="257778176"/>
      </c:barChart>
      <c:catAx>
        <c:axId val="25777761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mn-MN" b="1"/>
                  <a:t>Он</a:t>
                </a:r>
                <a:endParaRPr lang="en-US" b="1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7778176"/>
        <c:crosses val="autoZero"/>
        <c:auto val="1"/>
        <c:lblAlgn val="ctr"/>
        <c:lblOffset val="100"/>
        <c:noMultiLvlLbl val="0"/>
      </c:catAx>
      <c:valAx>
        <c:axId val="257778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7777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9C-4381-A3A1-8E1132E5BE8C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69C-4381-A3A1-8E1132E5BE8C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69C-4381-A3A1-8E1132E5BE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7781536"/>
        <c:axId val="257782096"/>
      </c:barChart>
      <c:catAx>
        <c:axId val="25778153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mn-MN"/>
                  <a:t>Он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7782096"/>
        <c:crosses val="autoZero"/>
        <c:auto val="1"/>
        <c:lblAlgn val="ctr"/>
        <c:lblOffset val="100"/>
        <c:noMultiLvlLbl val="0"/>
      </c:catAx>
      <c:valAx>
        <c:axId val="257782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mn-MN"/>
                  <a:t>Элсэгчдийн тоо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7781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2F-4A24-891B-CD16A52012CA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82F-4A24-891B-CD16A52012CA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82F-4A24-891B-CD16A52012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8610368"/>
        <c:axId val="258611488"/>
      </c:barChart>
      <c:catAx>
        <c:axId val="258610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8611488"/>
        <c:crosses val="autoZero"/>
        <c:auto val="1"/>
        <c:lblAlgn val="ctr"/>
        <c:lblOffset val="100"/>
        <c:noMultiLvlLbl val="0"/>
      </c:catAx>
      <c:valAx>
        <c:axId val="258611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8610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8-4188-B380-5AC7D244188D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F8-4188-B380-5AC7D244188D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F8-4188-B380-5AC7D24418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8603088"/>
        <c:axId val="258608128"/>
      </c:barChart>
      <c:catAx>
        <c:axId val="258603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8608128"/>
        <c:crosses val="autoZero"/>
        <c:auto val="1"/>
        <c:lblAlgn val="ctr"/>
        <c:lblOffset val="100"/>
        <c:noMultiLvlLbl val="0"/>
      </c:catAx>
      <c:valAx>
        <c:axId val="258608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8603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DB-49E1-A690-810DD7A3C98B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DB-49E1-A690-810DD7A3C98B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ADB-49E1-A690-810DD7A3C98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59284880"/>
        <c:axId val="259284320"/>
      </c:barChart>
      <c:catAx>
        <c:axId val="259284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9284320"/>
        <c:crosses val="autoZero"/>
        <c:auto val="1"/>
        <c:lblAlgn val="ctr"/>
        <c:lblOffset val="100"/>
        <c:noMultiLvlLbl val="0"/>
      </c:catAx>
      <c:valAx>
        <c:axId val="259284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9284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0C-4E87-B4C4-82B3BAD877F3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0C-4E87-B4C4-82B3BAD877F3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0C-4E87-B4C4-82B3BAD877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9275360"/>
        <c:axId val="259277040"/>
      </c:barChart>
      <c:catAx>
        <c:axId val="2592753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9277040"/>
        <c:crosses val="autoZero"/>
        <c:auto val="1"/>
        <c:lblAlgn val="ctr"/>
        <c:lblOffset val="100"/>
        <c:noMultiLvlLbl val="0"/>
      </c:catAx>
      <c:valAx>
        <c:axId val="259277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927536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E9-4E77-B6C4-AF192CA77EFB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9E9-4E77-B6C4-AF192CA77EFB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9E9-4E77-B6C4-AF192CA77E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9286560"/>
        <c:axId val="259286000"/>
      </c:barChart>
      <c:catAx>
        <c:axId val="259286560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9286000"/>
        <c:crosses val="autoZero"/>
        <c:auto val="1"/>
        <c:lblAlgn val="ctr"/>
        <c:lblOffset val="100"/>
        <c:noMultiLvlLbl val="0"/>
      </c:catAx>
      <c:valAx>
        <c:axId val="2592860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259286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A4-4072-ABAC-A0F71283EE5A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A4-4072-ABAC-A0F71283EE5A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8A4-4072-ABAC-A0F71283EE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8604768"/>
        <c:axId val="258605888"/>
      </c:barChart>
      <c:catAx>
        <c:axId val="258604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8605888"/>
        <c:crosses val="autoZero"/>
        <c:auto val="1"/>
        <c:lblAlgn val="ctr"/>
        <c:lblOffset val="100"/>
        <c:noMultiLvlLbl val="0"/>
      </c:catAx>
      <c:valAx>
        <c:axId val="258605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8604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05-4D2E-848D-1E39D32AA6A1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05-4D2E-848D-1E39D32AA6A1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05-4D2E-848D-1E39D32AA6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0835648"/>
        <c:axId val="258457264"/>
      </c:barChart>
      <c:catAx>
        <c:axId val="170835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8457264"/>
        <c:crosses val="autoZero"/>
        <c:auto val="1"/>
        <c:lblAlgn val="ctr"/>
        <c:lblOffset val="100"/>
        <c:noMultiLvlLbl val="0"/>
      </c:catAx>
      <c:valAx>
        <c:axId val="258457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7083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mn-MN"/>
              <a:t>Элсэгчдийг харуулсан график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ШУТИС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Sheet1!$D$4:$G$4</c:f>
              <c:numCache>
                <c:formatCode>General</c:formatCode>
                <c:ptCount val="4"/>
                <c:pt idx="0">
                  <c:v>7500</c:v>
                </c:pt>
                <c:pt idx="1">
                  <c:v>6300</c:v>
                </c:pt>
                <c:pt idx="2">
                  <c:v>7800</c:v>
                </c:pt>
                <c:pt idx="3">
                  <c:v>8200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9B-4E25-B7A5-903991576607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МУИС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Sheet1!$D$5:$G$5</c:f>
              <c:numCache>
                <c:formatCode>General</c:formatCode>
                <c:ptCount val="4"/>
                <c:pt idx="0">
                  <c:v>6500</c:v>
                </c:pt>
                <c:pt idx="1">
                  <c:v>7200</c:v>
                </c:pt>
                <c:pt idx="2">
                  <c:v>7500</c:v>
                </c:pt>
                <c:pt idx="3">
                  <c:v>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29B-4E25-B7A5-903991576607}"/>
            </c:ext>
          </c:extLst>
        </c:ser>
        <c:ser>
          <c:idx val="2"/>
          <c:order val="2"/>
          <c:tx>
            <c:strRef>
              <c:f>Sheet1!$C$6</c:f>
              <c:strCache>
                <c:ptCount val="1"/>
                <c:pt idx="0">
                  <c:v>СУИС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Sheet1!$D$3:$G$3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Sheet1!$D$6:$G$6</c:f>
              <c:numCache>
                <c:formatCode>General</c:formatCode>
                <c:ptCount val="4"/>
                <c:pt idx="0">
                  <c:v>5000</c:v>
                </c:pt>
                <c:pt idx="1">
                  <c:v>6000</c:v>
                </c:pt>
                <c:pt idx="2">
                  <c:v>7000</c:v>
                </c:pt>
                <c:pt idx="3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29B-4E25-B7A5-9039915766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8463984"/>
        <c:axId val="258464544"/>
      </c:barChart>
      <c:catAx>
        <c:axId val="258463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8464544"/>
        <c:crosses val="autoZero"/>
        <c:auto val="1"/>
        <c:lblAlgn val="ctr"/>
        <c:lblOffset val="100"/>
        <c:noMultiLvlLbl val="0"/>
      </c:catAx>
      <c:valAx>
        <c:axId val="258464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8463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mn-MN"/>
              <a:t>Элсэгчдийг харуулсан график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Sheet1!$D$3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Sheet1!$C$4:$C$6</c:f>
              <c:strCache>
                <c:ptCount val="3"/>
                <c:pt idx="0">
                  <c:v>ШУТИС</c:v>
                </c:pt>
                <c:pt idx="1">
                  <c:v>МУИС</c:v>
                </c:pt>
                <c:pt idx="2">
                  <c:v>СУИС</c:v>
                </c:pt>
              </c:strCache>
            </c:strRef>
          </c:cat>
          <c:val>
            <c:numRef>
              <c:f>Sheet1!$D$4:$D$6</c:f>
              <c:numCache>
                <c:formatCode>General</c:formatCode>
                <c:ptCount val="3"/>
                <c:pt idx="0">
                  <c:v>7500</c:v>
                </c:pt>
                <c:pt idx="1">
                  <c:v>6500</c:v>
                </c:pt>
                <c:pt idx="2">
                  <c:v>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4D-42CA-AD86-17F6F1927898}"/>
            </c:ext>
          </c:extLst>
        </c:ser>
        <c:ser>
          <c:idx val="1"/>
          <c:order val="1"/>
          <c:tx>
            <c:strRef>
              <c:f>Sheet1!$E$3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Sheet1!$C$4:$C$6</c:f>
              <c:strCache>
                <c:ptCount val="3"/>
                <c:pt idx="0">
                  <c:v>ШУТИС</c:v>
                </c:pt>
                <c:pt idx="1">
                  <c:v>МУИС</c:v>
                </c:pt>
                <c:pt idx="2">
                  <c:v>СУИС</c:v>
                </c:pt>
              </c:strCache>
            </c:strRef>
          </c:cat>
          <c:val>
            <c:numRef>
              <c:f>Sheet1!$E$4:$E$6</c:f>
              <c:numCache>
                <c:formatCode>General</c:formatCode>
                <c:ptCount val="3"/>
                <c:pt idx="0">
                  <c:v>6300</c:v>
                </c:pt>
                <c:pt idx="1">
                  <c:v>7200</c:v>
                </c:pt>
                <c:pt idx="2">
                  <c:v>6000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4D-42CA-AD86-17F6F1927898}"/>
            </c:ext>
          </c:extLst>
        </c:ser>
        <c:ser>
          <c:idx val="2"/>
          <c:order val="2"/>
          <c:tx>
            <c:strRef>
              <c:f>Sheet1!$F$3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Sheet1!$C$4:$C$6</c:f>
              <c:strCache>
                <c:ptCount val="3"/>
                <c:pt idx="0">
                  <c:v>ШУТИС</c:v>
                </c:pt>
                <c:pt idx="1">
                  <c:v>МУИС</c:v>
                </c:pt>
                <c:pt idx="2">
                  <c:v>СУИС</c:v>
                </c:pt>
              </c:strCache>
            </c:strRef>
          </c:cat>
          <c:val>
            <c:numRef>
              <c:f>Sheet1!$F$4:$F$6</c:f>
              <c:numCache>
                <c:formatCode>General</c:formatCode>
                <c:ptCount val="3"/>
                <c:pt idx="0">
                  <c:v>7800</c:v>
                </c:pt>
                <c:pt idx="1">
                  <c:v>7500</c:v>
                </c:pt>
                <c:pt idx="2">
                  <c:v>7000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4D-42CA-AD86-17F6F1927898}"/>
            </c:ext>
          </c:extLst>
        </c:ser>
        <c:ser>
          <c:idx val="3"/>
          <c:order val="3"/>
          <c:tx>
            <c:strRef>
              <c:f>Sheet1!$G$3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Sheet1!$C$4:$C$6</c:f>
              <c:strCache>
                <c:ptCount val="3"/>
                <c:pt idx="0">
                  <c:v>ШУТИС</c:v>
                </c:pt>
                <c:pt idx="1">
                  <c:v>МУИС</c:v>
                </c:pt>
                <c:pt idx="2">
                  <c:v>СУИС</c:v>
                </c:pt>
              </c:strCache>
            </c:strRef>
          </c:cat>
          <c:val>
            <c:numRef>
              <c:f>Sheet1!$G$4:$G$6</c:f>
              <c:numCache>
                <c:formatCode>General</c:formatCode>
                <c:ptCount val="3"/>
                <c:pt idx="0">
                  <c:v>8200</c:v>
                </c:pt>
                <c:pt idx="1">
                  <c:v>7800</c:v>
                </c:pt>
                <c:pt idx="2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34D-42CA-AD86-17F6F19278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8465664"/>
        <c:axId val="258459504"/>
      </c:barChart>
      <c:catAx>
        <c:axId val="258465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8459504"/>
        <c:crosses val="autoZero"/>
        <c:auto val="1"/>
        <c:lblAlgn val="ctr"/>
        <c:lblOffset val="100"/>
        <c:noMultiLvlLbl val="0"/>
      </c:catAx>
      <c:valAx>
        <c:axId val="258459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58465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9F96FB-5813-4128-9A09-11A0323943DA}" type="datetimeFigureOut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8221B1-984B-4436-A441-1DF1A6C131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44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7743F0-6AD4-4BDF-B323-EBDDE7A901B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501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7743F0-6AD4-4BDF-B323-EBDDE7A901B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005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7743F0-6AD4-4BDF-B323-EBDDE7A901BA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522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C166F-D186-41E8-B075-716DE3FE1B84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9EB22-E79B-41FA-8BD6-236CBD8501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1E5A1-861D-478A-9D1F-CC284471DF94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8CD08-96E2-40F2-8664-10127F503E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C892D-4B15-4C21-A90C-1F4E1922A47F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C67D6-CB13-459A-ACA3-FDE7528DC1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1E787-D403-4D13-B927-73B2647E18FD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6DB77-FD10-4BEE-AE6B-503C59FCA0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1DBE0-3FA0-42D5-8DAC-1168AE3BA357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EAFC2-902E-4BBF-8327-C8E4920FE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9AFAB-E54C-4F33-A57F-B3405533A4EA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227AB-9558-42A1-98E0-F7B844B948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29B0A-5ED3-4A4D-8DF5-03CEFAFD2588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C5DA-D364-448F-A7C8-D146A39C97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76B49-FC2D-4020-AAA1-F8FB4E7B31C7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BF518-DD8F-4312-B542-F3FB8381C0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20983-0D3A-471A-A8F1-0999F2DB8B5F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9A23C-45F5-499C-813C-DE63A9A97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31EA4-3F4E-4840-88FF-101A2BA59DEE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F600E-4E6D-4A11-9A6C-3BD69DA20F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8E9E6-FD53-4DB0-BCCE-8663C7BA3535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CA8F5-54CF-4906-9B31-6D0E04D80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fld id="{A92B370A-040D-4764-A0E9-3ECD385414A6}" type="datetime1">
              <a:rPr lang="en-US"/>
              <a:pPr>
                <a:defRPr/>
              </a:pPr>
              <a:t>11/28/2018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fld id="{5089B640-EF51-470E-B7F9-D3D1E64FF7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3993" r:id="rId2"/>
    <p:sldLayoutId id="2147484001" r:id="rId3"/>
    <p:sldLayoutId id="2147483994" r:id="rId4"/>
    <p:sldLayoutId id="2147483995" r:id="rId5"/>
    <p:sldLayoutId id="2147483996" r:id="rId6"/>
    <p:sldLayoutId id="2147483997" r:id="rId7"/>
    <p:sldLayoutId id="2147484002" r:id="rId8"/>
    <p:sldLayoutId id="2147484003" r:id="rId9"/>
    <p:sldLayoutId id="2147483998" r:id="rId10"/>
    <p:sldLayoutId id="214748399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209800" y="914400"/>
            <a:ext cx="6172200" cy="1893888"/>
          </a:xfrm>
          <a:prstGeom prst="rect">
            <a:avLst/>
          </a:prstGeom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6000" b="1" cap="small" dirty="0">
                <a:solidFill>
                  <a:srgbClr val="0000FF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MICROSOFT EXCEL</a:t>
            </a:r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1981200" y="3200400"/>
            <a:ext cx="6629400" cy="1981200"/>
          </a:xfrm>
        </p:spPr>
        <p:txBody>
          <a:bodyPr/>
          <a:lstStyle/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Лекц №</a:t>
            </a:r>
            <a:r>
              <a:rPr lang="en-US" sz="24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12</a:t>
            </a:r>
          </a:p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14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D6B855C-C726-4837-9C0A-C5C9C017EB63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838200" y="76200"/>
            <a:ext cx="7467600" cy="57943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ГРАФИК</a:t>
            </a: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ТАЙ 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АЖИЛЛАХ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382000" cy="50292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MSExcel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програм дээр төрөл бүрийн бүтэц бүхий график байгуулах, байгуулсан графикдаа тохиргоо хийх боломжтой байдаг. Графикийг дараах алхамтайгаар байгуулна.</a:t>
            </a:r>
          </a:p>
          <a:p>
            <a:pPr lvl="2" algn="just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График байгуулах өгөгдөл бүхий х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үснэгтийг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байгуулна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2"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График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байгуулах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өгөгдөл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бүхий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нүднүүдийг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сонгож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тэмдэглэнэ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2" algn="just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Insert/Chart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хэрэгслийн мөрнөөс сонгоно.</a:t>
            </a:r>
          </a:p>
          <a:p>
            <a:pPr lvl="2" algn="just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Графикт нэмэлт тохиргоонуудыг хийнэ.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663EC5-58D7-4162-A533-4569682C890D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914400"/>
            <a:ext cx="8382000" cy="3124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рафик байгуулах хүснэгт нь тухайн графикийг илэрхийлж чадахуйц өгөгдөл бүхий байна. </a:t>
            </a:r>
          </a:p>
          <a:p>
            <a:pPr algn="just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Хүснэгтээр бүхэлд нь болоод хэсэгчилж график байгуулах боломжтой. </a:t>
            </a:r>
          </a:p>
          <a:p>
            <a:pPr algn="just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Хүснэгтийн график байгуулах хэсгийг сонгож идэвхжүүлнэ.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A90409-0D83-4F6D-945F-523ABAAC6D10}" type="slidenum">
              <a:rPr lang="en-US" smtClean="0"/>
              <a:pPr/>
              <a:t>3</a:t>
            </a:fld>
            <a:endParaRPr lang="en-US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962400"/>
            <a:ext cx="69278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971800"/>
            <a:ext cx="8268315" cy="245110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876800" y="3429000"/>
            <a:ext cx="3696316" cy="19939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219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914400"/>
            <a:ext cx="8382000" cy="19050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үснэгтээ идэвхжүүлснийхээ дараа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Insert-&gt;Charts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хэрэгслийн мөрний группын графикийн төрлөөс тохирох төрөл бүхий графикийг сонгоно.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E426AE-A22E-462F-A7B4-DA2705702C21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457200"/>
            <a:ext cx="8382000" cy="19050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Insert-&gt;Charts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хэрэгслийн мөрний группын </a:t>
            </a:r>
            <a:r>
              <a:rPr lang="mn-MN" u="heavy" dirty="0" smtClean="0">
                <a:uFill>
                  <a:solidFill>
                    <a:srgbClr val="FF0000"/>
                  </a:solidFill>
                </a:uFill>
                <a:latin typeface="Times New Roman" pitchFamily="18" charset="0"/>
                <a:cs typeface="Times New Roman" pitchFamily="18" charset="0"/>
              </a:rPr>
              <a:t>задлах сум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ыг дарж мөн графикийн төрөл сонгох харилцах цонхтой ажиллах боломжтой.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2A3219C-F10A-405C-9537-CF6025607F9C}" type="slidenum">
              <a:rPr lang="en-US" smtClean="0"/>
              <a:pPr/>
              <a:t>5</a:t>
            </a:fld>
            <a:endParaRPr lang="en-US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285" y="2667000"/>
            <a:ext cx="8268315" cy="24511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8129588" y="4572000"/>
            <a:ext cx="785812" cy="685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Arrow Connector 3"/>
          <p:cNvCxnSpPr>
            <a:endCxn id="2" idx="0"/>
          </p:cNvCxnSpPr>
          <p:nvPr/>
        </p:nvCxnSpPr>
        <p:spPr>
          <a:xfrm>
            <a:off x="7620000" y="914400"/>
            <a:ext cx="902494" cy="3657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76200"/>
            <a:ext cx="8382000" cy="19050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Chart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харилцах цонхны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Recommended Charts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хэсгээс санал болгож буй графикийн төрлөөс сонгох боломжтой бол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All Charts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хэсгээс графикийн олон төрлөөс сонгох боломжтой.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2A3219C-F10A-405C-9537-CF6025607F9C}" type="slidenum">
              <a:rPr lang="en-US" smtClean="0"/>
              <a:pPr/>
              <a:t>6</a:t>
            </a:fld>
            <a:endParaRPr lang="en-US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828799"/>
            <a:ext cx="5257800" cy="4887419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>
            <a:off x="3124200" y="609600"/>
            <a:ext cx="2743200" cy="1524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219200" y="1676400"/>
            <a:ext cx="259080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01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914400"/>
            <a:ext cx="8382000" cy="3810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i="1" u="sng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mn-MN" b="1" i="1" u="sng" dirty="0" smtClean="0">
                <a:latin typeface="Times New Roman" pitchFamily="18" charset="0"/>
                <a:cs typeface="Times New Roman" pitchFamily="18" charset="0"/>
              </a:rPr>
              <a:t>рафикийн төрлүүд:</a:t>
            </a:r>
          </a:p>
          <a:p>
            <a:pPr lvl="2"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Column</a:t>
            </a:r>
            <a:r>
              <a:rPr lang="mn-MN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баганан график </a:t>
            </a:r>
          </a:p>
          <a:p>
            <a:pPr lvl="2"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Line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– зураасан график</a:t>
            </a:r>
          </a:p>
          <a:p>
            <a:pPr lvl="2"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Pie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бөөрөнхий график</a:t>
            </a:r>
          </a:p>
          <a:p>
            <a:pPr lvl="2"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Scatter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математикийн шугаман графикуудыг илэрхийлэх боломжтой төрөл</a:t>
            </a: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0DBB015-877C-480B-8AD5-E33BA61D848D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382000" cy="5334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Графикийн төрлөө сонгоод дарахад график үүснэ.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C5405F0-0186-4C2E-90CF-94CDEB715618}" type="slidenum">
              <a:rPr lang="en-US" smtClean="0"/>
              <a:pPr/>
              <a:t>8</a:t>
            </a:fld>
            <a:endParaRPr lang="en-US" smtClean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5537746"/>
              </p:ext>
            </p:extLst>
          </p:nvPr>
        </p:nvGraphicFramePr>
        <p:xfrm>
          <a:off x="838200" y="1371600"/>
          <a:ext cx="70866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4543425"/>
            <a:ext cx="8839200" cy="1857375"/>
          </a:xfrm>
          <a:prstGeom prst="rect">
            <a:avLst/>
          </a:prstGeom>
        </p:spPr>
      </p:pic>
      <p:sp>
        <p:nvSpPr>
          <p:cNvPr id="13315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382000" cy="28956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Графикийг үүсгэсний дараа график идэвхтэй байх үед цэсийн мөрөнд</a:t>
            </a:r>
          </a:p>
          <a:p>
            <a:pPr lvl="3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Design</a:t>
            </a:r>
          </a:p>
          <a:p>
            <a:pPr lvl="3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 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	гэсэн 3 цэс нэмэгдэх бөгөөд энэ цэсүүдээс графикийн тохиргоог хийнэ.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17BC53-EF64-4052-9EB2-11A7ED470C24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8" name="Rounded Rectangle 7"/>
          <p:cNvSpPr/>
          <p:nvPr/>
        </p:nvSpPr>
        <p:spPr>
          <a:xfrm>
            <a:off x="4419600" y="4524091"/>
            <a:ext cx="1676400" cy="5334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-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Design-&gt;Chart Layouts-&gt;Add Chart Element-&gt; Axes-&gt; Primary Horizontal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хэвтээ тэнхлэгийн дагуу байрлаж байгаа утгуудыг харагдуулах эсэхийг тодорхойлно.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/>
        </p:nvGraphicFramePr>
        <p:xfrm>
          <a:off x="4267200" y="38862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/>
        </p:nvGraphicFramePr>
        <p:xfrm>
          <a:off x="381000" y="2362200"/>
          <a:ext cx="4114800" cy="243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62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D9C6962-C18E-4BAE-BD1B-5F07E13CBC28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7" name="Rounded Rectangle 16"/>
          <p:cNvSpPr/>
          <p:nvPr/>
        </p:nvSpPr>
        <p:spPr>
          <a:xfrm>
            <a:off x="381000" y="4343400"/>
            <a:ext cx="3810000" cy="457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343400" y="6172200"/>
            <a:ext cx="3962400" cy="5334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/>
        </p:nvGraphicFramePr>
        <p:xfrm>
          <a:off x="262719" y="230760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/>
        </p:nvGraphicFramePr>
        <p:xfrm>
          <a:off x="4191000" y="38862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627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-1524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Design-&gt;Chart Layouts-&gt;Add Chart Element-&gt; Axes-&gt; Primary Vertical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босоо тэнхлэгийн дагуу байрлаж байгаа утгуудыг харагдуулах эсэхийг тодорхойлно.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D9C6962-C18E-4BAE-BD1B-5F07E13CBC28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7" name="Rounded Rectangle 16"/>
          <p:cNvSpPr/>
          <p:nvPr/>
        </p:nvSpPr>
        <p:spPr>
          <a:xfrm>
            <a:off x="228600" y="2286000"/>
            <a:ext cx="533400" cy="2743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3810000" y="4114800"/>
            <a:ext cx="762000" cy="25146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29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838200" y="2133600"/>
          <a:ext cx="71628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3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-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&gt;Chart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Layouts-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&gt;Add Chart Element-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&gt;Axis Titles-&gt;Primary Horizontal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хэвтээ тэнхлэгт нэр өгнө.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C170980-2069-4804-939E-B7946FDB663A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7" name="Freeform 6"/>
          <p:cNvSpPr/>
          <p:nvPr/>
        </p:nvSpPr>
        <p:spPr>
          <a:xfrm>
            <a:off x="4114800" y="5131037"/>
            <a:ext cx="1211262" cy="606425"/>
          </a:xfrm>
          <a:custGeom>
            <a:avLst/>
            <a:gdLst>
              <a:gd name="connsiteX0" fmla="*/ 13138 w 1211317"/>
              <a:gd name="connsiteY0" fmla="*/ 228600 h 575441"/>
              <a:gd name="connsiteX1" fmla="*/ 186558 w 1211317"/>
              <a:gd name="connsiteY1" fmla="*/ 55179 h 575441"/>
              <a:gd name="connsiteX2" fmla="*/ 407276 w 1211317"/>
              <a:gd name="connsiteY2" fmla="*/ 23648 h 575441"/>
              <a:gd name="connsiteX3" fmla="*/ 1006365 w 1211317"/>
              <a:gd name="connsiteY3" fmla="*/ 39414 h 575441"/>
              <a:gd name="connsiteX4" fmla="*/ 1179786 w 1211317"/>
              <a:gd name="connsiteY4" fmla="*/ 260131 h 575441"/>
              <a:gd name="connsiteX5" fmla="*/ 1069427 w 1211317"/>
              <a:gd name="connsiteY5" fmla="*/ 528145 h 575441"/>
              <a:gd name="connsiteX6" fmla="*/ 328448 w 1211317"/>
              <a:gd name="connsiteY6" fmla="*/ 543910 h 575441"/>
              <a:gd name="connsiteX7" fmla="*/ 107731 w 1211317"/>
              <a:gd name="connsiteY7" fmla="*/ 402021 h 575441"/>
              <a:gd name="connsiteX8" fmla="*/ 13138 w 1211317"/>
              <a:gd name="connsiteY8" fmla="*/ 228600 h 57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1317" h="575441">
                <a:moveTo>
                  <a:pt x="13138" y="228600"/>
                </a:moveTo>
                <a:cubicBezTo>
                  <a:pt x="26276" y="170793"/>
                  <a:pt x="120868" y="89338"/>
                  <a:pt x="186558" y="55179"/>
                </a:cubicBezTo>
                <a:cubicBezTo>
                  <a:pt x="252248" y="21020"/>
                  <a:pt x="407276" y="23648"/>
                  <a:pt x="407276" y="23648"/>
                </a:cubicBezTo>
                <a:cubicBezTo>
                  <a:pt x="543910" y="21021"/>
                  <a:pt x="877613" y="0"/>
                  <a:pt x="1006365" y="39414"/>
                </a:cubicBezTo>
                <a:cubicBezTo>
                  <a:pt x="1135117" y="78828"/>
                  <a:pt x="1169276" y="178676"/>
                  <a:pt x="1179786" y="260131"/>
                </a:cubicBezTo>
                <a:cubicBezTo>
                  <a:pt x="1190296" y="341586"/>
                  <a:pt x="1211317" y="480849"/>
                  <a:pt x="1069427" y="528145"/>
                </a:cubicBezTo>
                <a:cubicBezTo>
                  <a:pt x="927537" y="575441"/>
                  <a:pt x="488731" y="564931"/>
                  <a:pt x="328448" y="543910"/>
                </a:cubicBezTo>
                <a:cubicBezTo>
                  <a:pt x="168165" y="522889"/>
                  <a:pt x="157655" y="451945"/>
                  <a:pt x="107731" y="402021"/>
                </a:cubicBezTo>
                <a:cubicBezTo>
                  <a:pt x="57807" y="352097"/>
                  <a:pt x="0" y="286407"/>
                  <a:pt x="13138" y="228600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286000" y="1905000"/>
            <a:ext cx="2590800" cy="322603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35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>
            <a:graphicFrameLocks/>
          </p:cNvGraphicFramePr>
          <p:nvPr/>
        </p:nvGraphicFramePr>
        <p:xfrm>
          <a:off x="837063" y="2057400"/>
          <a:ext cx="7292525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1507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Design-&gt;Chart Layouts-&gt;Add 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Chart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Element-&gt;Axis Titles          -&gt;Primary Vertical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босоо тэнхлэгт нэр өгнө.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45C04-80DC-480C-A96D-BB8F30097580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9" name="Freeform 8"/>
          <p:cNvSpPr/>
          <p:nvPr/>
        </p:nvSpPr>
        <p:spPr>
          <a:xfrm>
            <a:off x="860946" y="2514600"/>
            <a:ext cx="617538" cy="2743200"/>
          </a:xfrm>
          <a:custGeom>
            <a:avLst/>
            <a:gdLst>
              <a:gd name="connsiteX0" fmla="*/ 15765 w 617483"/>
              <a:gd name="connsiteY0" fmla="*/ 1584434 h 1968062"/>
              <a:gd name="connsiteX1" fmla="*/ 15765 w 617483"/>
              <a:gd name="connsiteY1" fmla="*/ 1300655 h 1968062"/>
              <a:gd name="connsiteX2" fmla="*/ 31531 w 617483"/>
              <a:gd name="connsiteY2" fmla="*/ 922283 h 1968062"/>
              <a:gd name="connsiteX3" fmla="*/ 31531 w 617483"/>
              <a:gd name="connsiteY3" fmla="*/ 606972 h 1968062"/>
              <a:gd name="connsiteX4" fmla="*/ 31531 w 617483"/>
              <a:gd name="connsiteY4" fmla="*/ 417786 h 1968062"/>
              <a:gd name="connsiteX5" fmla="*/ 31531 w 617483"/>
              <a:gd name="connsiteY5" fmla="*/ 165538 h 1968062"/>
              <a:gd name="connsiteX6" fmla="*/ 78828 w 617483"/>
              <a:gd name="connsiteY6" fmla="*/ 55179 h 1968062"/>
              <a:gd name="connsiteX7" fmla="*/ 315310 w 617483"/>
              <a:gd name="connsiteY7" fmla="*/ 23648 h 1968062"/>
              <a:gd name="connsiteX8" fmla="*/ 567559 w 617483"/>
              <a:gd name="connsiteY8" fmla="*/ 39414 h 1968062"/>
              <a:gd name="connsiteX9" fmla="*/ 567559 w 617483"/>
              <a:gd name="connsiteY9" fmla="*/ 260131 h 1968062"/>
              <a:gd name="connsiteX10" fmla="*/ 614855 w 617483"/>
              <a:gd name="connsiteY10" fmla="*/ 591207 h 1968062"/>
              <a:gd name="connsiteX11" fmla="*/ 583324 w 617483"/>
              <a:gd name="connsiteY11" fmla="*/ 906517 h 1968062"/>
              <a:gd name="connsiteX12" fmla="*/ 583324 w 617483"/>
              <a:gd name="connsiteY12" fmla="*/ 1269124 h 1968062"/>
              <a:gd name="connsiteX13" fmla="*/ 520262 w 617483"/>
              <a:gd name="connsiteY13" fmla="*/ 1552903 h 1968062"/>
              <a:gd name="connsiteX14" fmla="*/ 520262 w 617483"/>
              <a:gd name="connsiteY14" fmla="*/ 1805152 h 1968062"/>
              <a:gd name="connsiteX15" fmla="*/ 409903 w 617483"/>
              <a:gd name="connsiteY15" fmla="*/ 1947041 h 1968062"/>
              <a:gd name="connsiteX16" fmla="*/ 220717 w 617483"/>
              <a:gd name="connsiteY16" fmla="*/ 1931276 h 1968062"/>
              <a:gd name="connsiteX17" fmla="*/ 47297 w 617483"/>
              <a:gd name="connsiteY17" fmla="*/ 1852448 h 1968062"/>
              <a:gd name="connsiteX18" fmla="*/ 0 w 617483"/>
              <a:gd name="connsiteY18" fmla="*/ 1694793 h 1968062"/>
              <a:gd name="connsiteX19" fmla="*/ 15765 w 617483"/>
              <a:gd name="connsiteY19" fmla="*/ 1584434 h 1968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17483" h="1968062">
                <a:moveTo>
                  <a:pt x="15765" y="1584434"/>
                </a:moveTo>
                <a:cubicBezTo>
                  <a:pt x="18392" y="1518744"/>
                  <a:pt x="13137" y="1411013"/>
                  <a:pt x="15765" y="1300655"/>
                </a:cubicBezTo>
                <a:cubicBezTo>
                  <a:pt x="18393" y="1190297"/>
                  <a:pt x="28903" y="1037897"/>
                  <a:pt x="31531" y="922283"/>
                </a:cubicBezTo>
                <a:cubicBezTo>
                  <a:pt x="34159" y="806669"/>
                  <a:pt x="31531" y="606972"/>
                  <a:pt x="31531" y="606972"/>
                </a:cubicBezTo>
                <a:lnTo>
                  <a:pt x="31531" y="417786"/>
                </a:lnTo>
                <a:cubicBezTo>
                  <a:pt x="31531" y="344214"/>
                  <a:pt x="23648" y="225973"/>
                  <a:pt x="31531" y="165538"/>
                </a:cubicBezTo>
                <a:cubicBezTo>
                  <a:pt x="39414" y="105104"/>
                  <a:pt x="31532" y="78827"/>
                  <a:pt x="78828" y="55179"/>
                </a:cubicBezTo>
                <a:cubicBezTo>
                  <a:pt x="126124" y="31531"/>
                  <a:pt x="233855" y="26275"/>
                  <a:pt x="315310" y="23648"/>
                </a:cubicBezTo>
                <a:cubicBezTo>
                  <a:pt x="396765" y="21021"/>
                  <a:pt x="525518" y="0"/>
                  <a:pt x="567559" y="39414"/>
                </a:cubicBezTo>
                <a:cubicBezTo>
                  <a:pt x="609600" y="78828"/>
                  <a:pt x="559676" y="168166"/>
                  <a:pt x="567559" y="260131"/>
                </a:cubicBezTo>
                <a:cubicBezTo>
                  <a:pt x="575442" y="352096"/>
                  <a:pt x="612228" y="483476"/>
                  <a:pt x="614855" y="591207"/>
                </a:cubicBezTo>
                <a:cubicBezTo>
                  <a:pt x="617483" y="698938"/>
                  <a:pt x="588579" y="793531"/>
                  <a:pt x="583324" y="906517"/>
                </a:cubicBezTo>
                <a:cubicBezTo>
                  <a:pt x="578069" y="1019503"/>
                  <a:pt x="593834" y="1161393"/>
                  <a:pt x="583324" y="1269124"/>
                </a:cubicBezTo>
                <a:cubicBezTo>
                  <a:pt x="572814" y="1376855"/>
                  <a:pt x="530772" y="1463565"/>
                  <a:pt x="520262" y="1552903"/>
                </a:cubicBezTo>
                <a:cubicBezTo>
                  <a:pt x="509752" y="1642241"/>
                  <a:pt x="538655" y="1739462"/>
                  <a:pt x="520262" y="1805152"/>
                </a:cubicBezTo>
                <a:cubicBezTo>
                  <a:pt x="501869" y="1870842"/>
                  <a:pt x="459827" y="1926020"/>
                  <a:pt x="409903" y="1947041"/>
                </a:cubicBezTo>
                <a:cubicBezTo>
                  <a:pt x="359979" y="1968062"/>
                  <a:pt x="281151" y="1947042"/>
                  <a:pt x="220717" y="1931276"/>
                </a:cubicBezTo>
                <a:cubicBezTo>
                  <a:pt x="160283" y="1915511"/>
                  <a:pt x="84083" y="1891862"/>
                  <a:pt x="47297" y="1852448"/>
                </a:cubicBezTo>
                <a:cubicBezTo>
                  <a:pt x="10511" y="1813034"/>
                  <a:pt x="0" y="1744717"/>
                  <a:pt x="0" y="1694793"/>
                </a:cubicBezTo>
                <a:cubicBezTo>
                  <a:pt x="0" y="1644869"/>
                  <a:pt x="13138" y="1650124"/>
                  <a:pt x="15765" y="1584434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1447800" y="1828800"/>
            <a:ext cx="3048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965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-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Design-&gt;Chart Layout-&gt;Add Chart Element-&gt;Chart Title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графикт гарчиг өгнө.</a:t>
            </a: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Centered Overlay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гарчгийг графикийн дүрс бүхий хэсэгрүү оруулж өгнө.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D5273E9-1FF1-40C6-BC5E-0B57E965A434}" type="slidenum">
              <a:rPr lang="en-US" smtClean="0"/>
              <a:pPr/>
              <a:t>14</a:t>
            </a:fld>
            <a:endParaRPr lang="en-US" smtClean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8622536"/>
              </p:ext>
            </p:extLst>
          </p:nvPr>
        </p:nvGraphicFramePr>
        <p:xfrm>
          <a:off x="1447800" y="2819400"/>
          <a:ext cx="6096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Straight Arrow Connector 2"/>
          <p:cNvCxnSpPr/>
          <p:nvPr/>
        </p:nvCxnSpPr>
        <p:spPr>
          <a:xfrm>
            <a:off x="2057400" y="2209800"/>
            <a:ext cx="1905000" cy="762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0"/>
            <a:ext cx="8382000" cy="601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Above Chart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гарчгийг дээд хэсэгт өгнө.</a:t>
            </a: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mn-MN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None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гарчгийг устгана.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B2E4F3-D2A0-455A-9D2B-4CB633A45599}" type="slidenum">
              <a:rPr lang="en-US" smtClean="0"/>
              <a:pPr/>
              <a:t>15</a:t>
            </a:fld>
            <a:endParaRPr lang="en-US" smtClean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1848530"/>
              </p:ext>
            </p:extLst>
          </p:nvPr>
        </p:nvGraphicFramePr>
        <p:xfrm>
          <a:off x="857534" y="1676400"/>
          <a:ext cx="7272054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Straight Arrow Connector 2"/>
          <p:cNvCxnSpPr/>
          <p:nvPr/>
        </p:nvCxnSpPr>
        <p:spPr>
          <a:xfrm>
            <a:off x="1676400" y="1371600"/>
            <a:ext cx="220980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817728" y="2514600"/>
          <a:ext cx="7716672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4579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-1524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Design-&gt;Chart Layouts-&gt;Add Chart Element-&gt; Data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Labels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графикийг үүсгэж байгаа утгуудыг график дээр хэрхэн харуулахыг төрлөөс нь сонгож тодорхойлно.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B5F90DF-044E-4271-9C5F-1DE8752931B0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9" name="Rounded Rectangle 8"/>
          <p:cNvSpPr/>
          <p:nvPr/>
        </p:nvSpPr>
        <p:spPr>
          <a:xfrm>
            <a:off x="3200400" y="2895600"/>
            <a:ext cx="914400" cy="5334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Arrow Connector 9"/>
          <p:cNvCxnSpPr>
            <a:endCxn id="9" idx="0"/>
          </p:cNvCxnSpPr>
          <p:nvPr/>
        </p:nvCxnSpPr>
        <p:spPr>
          <a:xfrm flipH="1">
            <a:off x="3657600" y="1524000"/>
            <a:ext cx="3733800" cy="1371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096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/>
        </p:nvGraphicFramePr>
        <p:xfrm>
          <a:off x="609600" y="2514600"/>
          <a:ext cx="80010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603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-1524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Design-&gt;Chart Layouts-&gt;Add Chart Element-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&gt;Data Table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графикийг үүсгэж байгаа хүснэгтийг графиктай хамт харуулах эсэхийг тодорхойлно.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EA2B51D-7239-40F7-8908-78E822DC0EC5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1" name="Rounded Rectangle 10"/>
          <p:cNvSpPr/>
          <p:nvPr/>
        </p:nvSpPr>
        <p:spPr>
          <a:xfrm>
            <a:off x="762000" y="5410200"/>
            <a:ext cx="6934200" cy="1219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endCxn id="11" idx="0"/>
          </p:cNvCxnSpPr>
          <p:nvPr/>
        </p:nvCxnSpPr>
        <p:spPr>
          <a:xfrm flipH="1">
            <a:off x="4229100" y="1524000"/>
            <a:ext cx="3009900" cy="3886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54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Design-&gt;Chart Layouts-&gt;Add Chart Element-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&gt;Gridlines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ард хэвтээ болон босоо шугам үүсгэнэ.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B23A997-8F0A-4FB3-82B1-11F69F1B0DBE}" type="slidenum">
              <a:rPr lang="en-US" smtClean="0"/>
              <a:pPr/>
              <a:t>18</a:t>
            </a:fld>
            <a:endParaRPr lang="en-US" smtClean="0"/>
          </a:p>
        </p:txBody>
      </p:sp>
      <p:graphicFrame>
        <p:nvGraphicFramePr>
          <p:cNvPr id="6" name="Chart 5"/>
          <p:cNvGraphicFramePr>
            <a:graphicFrameLocks/>
          </p:cNvGraphicFramePr>
          <p:nvPr/>
        </p:nvGraphicFramePr>
        <p:xfrm>
          <a:off x="914400" y="2209800"/>
          <a:ext cx="685800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H="1">
            <a:off x="3733800" y="1447800"/>
            <a:ext cx="3886200" cy="1219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143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0290278"/>
              </p:ext>
            </p:extLst>
          </p:nvPr>
        </p:nvGraphicFramePr>
        <p:xfrm>
          <a:off x="571500" y="2381250"/>
          <a:ext cx="80010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531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-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Design-&gt;Chart Layouts-&gt;Add Chart Element-&gt; Legend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графикийг үүсгэж байгаа утгын тэмдэглэгээний байрлалыг тодорхойлно.</a:t>
            </a:r>
          </a:p>
          <a:p>
            <a:pPr algn="just">
              <a:lnSpc>
                <a:spcPct val="150000"/>
              </a:lnSpc>
            </a:pP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02F3231-2F32-49F1-8C4C-41AEDB5F4E66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8" name="Rounded Rectangle 7"/>
          <p:cNvSpPr/>
          <p:nvPr/>
        </p:nvSpPr>
        <p:spPr>
          <a:xfrm>
            <a:off x="7336809" y="3570288"/>
            <a:ext cx="1295400" cy="1447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620000" y="1524000"/>
            <a:ext cx="304800" cy="20462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457200"/>
            <a:ext cx="8382000" cy="45720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Legend 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дотор дараах командууд байна: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Legend-&gt;Right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–утгын тэмдэглэгээг графикийн баруун талд харуулна.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Legend-&gt;Top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–утгын тэмдэглэгээг графикийн дээр харуулна.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Legend-&gt;Left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–утгын тэмдэглэгээг графикийн зүүн талд харуулна.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Legend-&gt;Bottom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–утгын тэмдэглэгээг графикийн доор харуулна.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Legend-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&gt;None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утгын тэмдэглэгээг харагдахгүй болгоно.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BB2C18E-2BE8-4957-B0E1-4E559DC7119F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Design-&gt;Chart Layouts-&gt;Add Chart Element-&gt;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Trendline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хүснэгтийн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өгөгдлүүдийн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хоорондын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хамаарлыг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график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дээр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үзүүлэхээс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гадна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өсөлт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бууралтыг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шугаман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хамаарлаар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нэмж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дүрслэхэд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хэрэглэдэг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3612D0C-A90E-4D52-9536-90A8C4EB2CFF}" type="slidenum">
              <a:rPr lang="en-US" smtClean="0"/>
              <a:pPr/>
              <a:t>21</a:t>
            </a:fld>
            <a:endParaRPr lang="en-US" smtClean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886200" y="1752600"/>
            <a:ext cx="3352800" cy="2590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5192323"/>
              </p:ext>
            </p:extLst>
          </p:nvPr>
        </p:nvGraphicFramePr>
        <p:xfrm>
          <a:off x="1981200" y="3474018"/>
          <a:ext cx="5105400" cy="32315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Design-&gt;Chart 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Layouts-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&gt;Quick 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Layouts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харагдах хэлбэрийг өөрчилнө.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F4C2FAF-E35B-4AA1-A8DD-6FC443E7B29E}" type="slidenum">
              <a:rPr lang="en-US" smtClean="0"/>
              <a:pPr/>
              <a:t>22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1524000"/>
            <a:ext cx="3200400" cy="521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4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762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Design-&gt;Chart Styles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графикийн өнгө, илэрхийлж байгаа дүрсийн харагдах хэлбэрийг өөрчилнө.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B0602BD-0B8B-4842-A2D4-D0517C968D12}" type="slidenum">
              <a:rPr lang="en-US" smtClean="0"/>
              <a:pPr/>
              <a:t>23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265" y="4121718"/>
            <a:ext cx="8678135" cy="20504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6" y="1995488"/>
            <a:ext cx="8281988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58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76200"/>
            <a:ext cx="8382000" cy="13716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Design-&gt;Data-&gt;Switch Row/Column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– графикийг мөр, баганы утгын алинаар нь илэрхийлэхээ сонгоно.</a:t>
            </a:r>
            <a:r>
              <a:rPr lang="mn-MN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34ADE8-9327-4335-96DA-DD4E0FF35F3C}" type="slidenum">
              <a:rPr lang="en-US" smtClean="0"/>
              <a:pPr/>
              <a:t>24</a:t>
            </a:fld>
            <a:endParaRPr lang="en-US" smtClean="0"/>
          </a:p>
        </p:txBody>
      </p:sp>
      <p:graphicFrame>
        <p:nvGraphicFramePr>
          <p:cNvPr id="7" name="Chart 6"/>
          <p:cNvGraphicFramePr>
            <a:graphicFrameLocks/>
          </p:cNvGraphicFramePr>
          <p:nvPr/>
        </p:nvGraphicFramePr>
        <p:xfrm>
          <a:off x="228600" y="2133600"/>
          <a:ext cx="38862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4443555" y="2133600"/>
          <a:ext cx="4138612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0118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76200"/>
            <a:ext cx="8382000" cy="14478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Design-&gt;Type-&gt;Change Chart Type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үүсгэсэн байгаа графикийн төрлийн солино.</a:t>
            </a:r>
          </a:p>
        </p:txBody>
      </p:sp>
      <p:sp>
        <p:nvSpPr>
          <p:cNvPr id="1434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34ADE8-9327-4335-96DA-DD4E0FF35F3C}" type="slidenum">
              <a:rPr lang="en-US" smtClean="0"/>
              <a:pPr/>
              <a:t>25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1905000"/>
            <a:ext cx="5161299" cy="480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5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30480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цэсний командууд: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Design-&gt;Location-&gt; Move Chart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графикийг өөр ажлын хуудас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руу зөөдөг.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04AB7A-3375-4D28-ADF5-2B3C4F71998F}" type="slidenum">
              <a:rPr lang="en-US" smtClean="0"/>
              <a:pPr/>
              <a:t>26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286000"/>
            <a:ext cx="7178607" cy="319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76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Content Placeholder 5"/>
          <p:cNvSpPr>
            <a:spLocks noGrp="1"/>
          </p:cNvSpPr>
          <p:nvPr>
            <p:ph sz="quarter" idx="1"/>
          </p:nvPr>
        </p:nvSpPr>
        <p:spPr>
          <a:xfrm>
            <a:off x="228600" y="0"/>
            <a:ext cx="8382000" cy="22098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sz="28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Format 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цэсний командуудаар графикт хийгдэж байгаа тохиргоонуудын текстийн форматуудыг өөрчилнө.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B4FB74-96A2-46E0-95A0-CA0A0C7B1041}" type="slidenum">
              <a:rPr lang="en-US" smtClean="0"/>
              <a:pPr/>
              <a:t>27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1" y="2171700"/>
            <a:ext cx="8686800" cy="1866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4191000"/>
            <a:ext cx="6057900" cy="222885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4876800" y="3352800"/>
            <a:ext cx="609600" cy="9826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537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247-274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хуудаснаас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4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1343</TotalTime>
  <Words>628</Words>
  <Application>Microsoft Office PowerPoint</Application>
  <PresentationFormat>On-screen Show (4:3)</PresentationFormat>
  <Paragraphs>128</Paragraphs>
  <Slides>28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Century Schoolbook</vt:lpstr>
      <vt:lpstr>Times New Roman</vt:lpstr>
      <vt:lpstr>Wingdings</vt:lpstr>
      <vt:lpstr>Wingdings 2</vt:lpstr>
      <vt:lpstr>Oriel</vt:lpstr>
      <vt:lpstr>PowerPoint Presentation</vt:lpstr>
      <vt:lpstr>ГРАФИКТАЙ АЖИЛЛАХ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Нэмэлт мэдээлэл</vt:lpstr>
    </vt:vector>
  </TitlesOfParts>
  <Company>UBU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Usukhuu</dc:creator>
  <cp:lastModifiedBy>Windows User</cp:lastModifiedBy>
  <cp:revision>416</cp:revision>
  <dcterms:created xsi:type="dcterms:W3CDTF">2008-11-08T05:22:31Z</dcterms:created>
  <dcterms:modified xsi:type="dcterms:W3CDTF">2018-11-28T03:26:16Z</dcterms:modified>
</cp:coreProperties>
</file>