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9"/>
  </p:notesMasterIdLst>
  <p:sldIdLst>
    <p:sldId id="256" r:id="rId2"/>
    <p:sldId id="272" r:id="rId3"/>
    <p:sldId id="257" r:id="rId4"/>
    <p:sldId id="260" r:id="rId5"/>
    <p:sldId id="262" r:id="rId6"/>
    <p:sldId id="263" r:id="rId7"/>
    <p:sldId id="265" r:id="rId8"/>
    <p:sldId id="269" r:id="rId9"/>
    <p:sldId id="264" r:id="rId10"/>
    <p:sldId id="270" r:id="rId11"/>
    <p:sldId id="271" r:id="rId12"/>
    <p:sldId id="266" r:id="rId13"/>
    <p:sldId id="267" r:id="rId14"/>
    <p:sldId id="268" r:id="rId15"/>
    <p:sldId id="258" r:id="rId16"/>
    <p:sldId id="277" r:id="rId17"/>
    <p:sldId id="278" r:id="rId18"/>
    <p:sldId id="274" r:id="rId19"/>
    <p:sldId id="282" r:id="rId20"/>
    <p:sldId id="283" r:id="rId21"/>
    <p:sldId id="284" r:id="rId22"/>
    <p:sldId id="286" r:id="rId23"/>
    <p:sldId id="287" r:id="rId24"/>
    <p:sldId id="288" r:id="rId25"/>
    <p:sldId id="276" r:id="rId26"/>
    <p:sldId id="279" r:id="rId27"/>
    <p:sldId id="280" r:id="rId28"/>
    <p:sldId id="281" r:id="rId29"/>
    <p:sldId id="259" r:id="rId30"/>
    <p:sldId id="290" r:id="rId31"/>
    <p:sldId id="291" r:id="rId32"/>
    <p:sldId id="292" r:id="rId33"/>
    <p:sldId id="294" r:id="rId34"/>
    <p:sldId id="295" r:id="rId35"/>
    <p:sldId id="293" r:id="rId36"/>
    <p:sldId id="296" r:id="rId37"/>
    <p:sldId id="273"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u Zar" initials="TZ" lastIdx="2" clrIdx="0">
    <p:extLst>
      <p:ext uri="{19B8F6BF-5375-455C-9EA6-DF929625EA0E}">
        <p15:presenceInfo xmlns:p15="http://schemas.microsoft.com/office/powerpoint/2012/main" userId="Thu Za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8487" autoAdjust="0"/>
  </p:normalViewPr>
  <p:slideViewPr>
    <p:cSldViewPr snapToGrid="0">
      <p:cViewPr varScale="1">
        <p:scale>
          <a:sx n="38" d="100"/>
          <a:sy n="38" d="100"/>
        </p:scale>
        <p:origin x="189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2621C2-62CC-4FF1-9C4C-D239C3A27503}" type="datetimeFigureOut">
              <a:rPr lang="en-US" smtClean="0"/>
              <a:t>2/27/2017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4A2D6F-1458-4400-9264-9F41EA33D4A2}" type="slidenum">
              <a:rPr lang="en-US" smtClean="0"/>
              <a:t>‹#›</a:t>
            </a:fld>
            <a:endParaRPr lang="en-US"/>
          </a:p>
        </p:txBody>
      </p:sp>
    </p:spTree>
    <p:extLst>
      <p:ext uri="{BB962C8B-B14F-4D97-AF65-F5344CB8AC3E}">
        <p14:creationId xmlns:p14="http://schemas.microsoft.com/office/powerpoint/2010/main" val="101014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 dear all,</a:t>
            </a:r>
          </a:p>
          <a:p>
            <a:r>
              <a:rPr lang="en-US" dirty="0"/>
              <a:t>Firstly, I would like to say Hello. This is the first lecture of Introduction to digital image processing using MATLAB course. this lecture will be conducted in two languages, Myanmar and English.</a:t>
            </a:r>
          </a:p>
        </p:txBody>
      </p:sp>
      <p:sp>
        <p:nvSpPr>
          <p:cNvPr id="4" name="Slide Number Placeholder 3"/>
          <p:cNvSpPr>
            <a:spLocks noGrp="1"/>
          </p:cNvSpPr>
          <p:nvPr>
            <p:ph type="sldNum" sz="quarter" idx="10"/>
          </p:nvPr>
        </p:nvSpPr>
        <p:spPr/>
        <p:txBody>
          <a:bodyPr/>
          <a:lstStyle/>
          <a:p>
            <a:fld id="{AB4A2D6F-1458-4400-9264-9F41EA33D4A2}" type="slidenum">
              <a:rPr lang="en-US" smtClean="0"/>
              <a:t>1</a:t>
            </a:fld>
            <a:endParaRPr lang="en-US"/>
          </a:p>
        </p:txBody>
      </p:sp>
    </p:spTree>
    <p:extLst>
      <p:ext uri="{BB962C8B-B14F-4D97-AF65-F5344CB8AC3E}">
        <p14:creationId xmlns:p14="http://schemas.microsoft.com/office/powerpoint/2010/main" val="112688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2 shows the outline of this lecture.</a:t>
            </a:r>
          </a:p>
        </p:txBody>
      </p:sp>
      <p:sp>
        <p:nvSpPr>
          <p:cNvPr id="4" name="Slide Number Placeholder 3"/>
          <p:cNvSpPr>
            <a:spLocks noGrp="1"/>
          </p:cNvSpPr>
          <p:nvPr>
            <p:ph type="sldNum" sz="quarter" idx="10"/>
          </p:nvPr>
        </p:nvSpPr>
        <p:spPr/>
        <p:txBody>
          <a:bodyPr/>
          <a:lstStyle/>
          <a:p>
            <a:fld id="{AB4A2D6F-1458-4400-9264-9F41EA33D4A2}" type="slidenum">
              <a:rPr lang="en-US" smtClean="0"/>
              <a:t>2</a:t>
            </a:fld>
            <a:endParaRPr lang="en-US"/>
          </a:p>
        </p:txBody>
      </p:sp>
    </p:spTree>
    <p:extLst>
      <p:ext uri="{BB962C8B-B14F-4D97-AF65-F5344CB8AC3E}">
        <p14:creationId xmlns:p14="http://schemas.microsoft.com/office/powerpoint/2010/main" val="1882465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go to slide 3.</a:t>
            </a:r>
          </a:p>
          <a:p>
            <a:r>
              <a:rPr lang="en-US" dirty="0"/>
              <a:t>In this slide, I would like to discuss about an image, digital image and digital image processing.</a:t>
            </a:r>
          </a:p>
        </p:txBody>
      </p:sp>
      <p:sp>
        <p:nvSpPr>
          <p:cNvPr id="4" name="Slide Number Placeholder 3"/>
          <p:cNvSpPr>
            <a:spLocks noGrp="1"/>
          </p:cNvSpPr>
          <p:nvPr>
            <p:ph type="sldNum" sz="quarter" idx="10"/>
          </p:nvPr>
        </p:nvSpPr>
        <p:spPr/>
        <p:txBody>
          <a:bodyPr/>
          <a:lstStyle/>
          <a:p>
            <a:fld id="{AB4A2D6F-1458-4400-9264-9F41EA33D4A2}" type="slidenum">
              <a:rPr lang="en-US" smtClean="0"/>
              <a:t>3</a:t>
            </a:fld>
            <a:endParaRPr lang="en-US"/>
          </a:p>
        </p:txBody>
      </p:sp>
    </p:spTree>
    <p:extLst>
      <p:ext uri="{BB962C8B-B14F-4D97-AF65-F5344CB8AC3E}">
        <p14:creationId xmlns:p14="http://schemas.microsoft.com/office/powerpoint/2010/main" val="34577251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4 shows a digital image processing algorithm which improve the visual information of an image.</a:t>
            </a:r>
          </a:p>
          <a:p>
            <a:r>
              <a:rPr lang="en-US" dirty="0"/>
              <a:t>In figure 1, you can see that some black and white spots in the image. This spots are called salt and pepper noise. We can remove those noise by using median filter. The detailed algorithm of median filter will be discussed in later lecture.</a:t>
            </a:r>
          </a:p>
        </p:txBody>
      </p:sp>
      <p:sp>
        <p:nvSpPr>
          <p:cNvPr id="4" name="Slide Number Placeholder 3"/>
          <p:cNvSpPr>
            <a:spLocks noGrp="1"/>
          </p:cNvSpPr>
          <p:nvPr>
            <p:ph type="sldNum" sz="quarter" idx="10"/>
          </p:nvPr>
        </p:nvSpPr>
        <p:spPr/>
        <p:txBody>
          <a:bodyPr/>
          <a:lstStyle/>
          <a:p>
            <a:fld id="{AB4A2D6F-1458-4400-9264-9F41EA33D4A2}" type="slidenum">
              <a:rPr lang="en-US" smtClean="0"/>
              <a:t>4</a:t>
            </a:fld>
            <a:endParaRPr lang="en-US"/>
          </a:p>
        </p:txBody>
      </p:sp>
    </p:spTree>
    <p:extLst>
      <p:ext uri="{BB962C8B-B14F-4D97-AF65-F5344CB8AC3E}">
        <p14:creationId xmlns:p14="http://schemas.microsoft.com/office/powerpoint/2010/main" val="2475615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5 is the processing for machine learning which is one of the most popular application in digital image processing.</a:t>
            </a:r>
          </a:p>
          <a:p>
            <a:r>
              <a:rPr lang="en-US" dirty="0"/>
              <a:t>The process shown here is an research done by one of my master student. She’s tried to segment the stem region of the oil plum fruit so that the ripeness of them can be detected </a:t>
            </a:r>
            <a:r>
              <a:rPr lang="en-US" dirty="0" err="1"/>
              <a:t>automically</a:t>
            </a:r>
            <a:r>
              <a:rPr lang="en-US" dirty="0"/>
              <a:t>.</a:t>
            </a:r>
          </a:p>
        </p:txBody>
      </p:sp>
      <p:sp>
        <p:nvSpPr>
          <p:cNvPr id="4" name="Slide Number Placeholder 3"/>
          <p:cNvSpPr>
            <a:spLocks noGrp="1"/>
          </p:cNvSpPr>
          <p:nvPr>
            <p:ph type="sldNum" sz="quarter" idx="10"/>
          </p:nvPr>
        </p:nvSpPr>
        <p:spPr/>
        <p:txBody>
          <a:bodyPr/>
          <a:lstStyle/>
          <a:p>
            <a:fld id="{AB4A2D6F-1458-4400-9264-9F41EA33D4A2}" type="slidenum">
              <a:rPr lang="en-US" smtClean="0"/>
              <a:t>5</a:t>
            </a:fld>
            <a:endParaRPr lang="en-US"/>
          </a:p>
        </p:txBody>
      </p:sp>
    </p:spTree>
    <p:extLst>
      <p:ext uri="{BB962C8B-B14F-4D97-AF65-F5344CB8AC3E}">
        <p14:creationId xmlns:p14="http://schemas.microsoft.com/office/powerpoint/2010/main" val="27546648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 I think you can now </a:t>
            </a:r>
            <a:r>
              <a:rPr lang="en-US" dirty="0" err="1"/>
              <a:t>imaginate</a:t>
            </a:r>
            <a:r>
              <a:rPr lang="en-US" dirty="0"/>
              <a:t> why we need digital image processing.</a:t>
            </a:r>
          </a:p>
          <a:p>
            <a:r>
              <a:rPr lang="en-US" dirty="0"/>
              <a:t>So, let’s move to some basic knowledge of digital image processing.</a:t>
            </a:r>
          </a:p>
          <a:p>
            <a:r>
              <a:rPr lang="en-US" dirty="0"/>
              <a:t>Please go to slide no. 6. this slide will present digital image representation.</a:t>
            </a:r>
          </a:p>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6</a:t>
            </a:fld>
            <a:endParaRPr lang="en-US"/>
          </a:p>
        </p:txBody>
      </p:sp>
    </p:spTree>
    <p:extLst>
      <p:ext uri="{BB962C8B-B14F-4D97-AF65-F5344CB8AC3E}">
        <p14:creationId xmlns:p14="http://schemas.microsoft.com/office/powerpoint/2010/main" val="1521828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no. 7 shows the digital image representation of a grayscale image. </a:t>
            </a:r>
          </a:p>
          <a:p>
            <a:r>
              <a:rPr lang="en-US" dirty="0"/>
              <a:t>You can see the a grayscale image in figure 5 and its digital representation in figure 6</a:t>
            </a:r>
          </a:p>
        </p:txBody>
      </p:sp>
      <p:sp>
        <p:nvSpPr>
          <p:cNvPr id="4" name="Slide Number Placeholder 3"/>
          <p:cNvSpPr>
            <a:spLocks noGrp="1"/>
          </p:cNvSpPr>
          <p:nvPr>
            <p:ph type="sldNum" sz="quarter" idx="10"/>
          </p:nvPr>
        </p:nvSpPr>
        <p:spPr/>
        <p:txBody>
          <a:bodyPr/>
          <a:lstStyle/>
          <a:p>
            <a:fld id="{AB4A2D6F-1458-4400-9264-9F41EA33D4A2}" type="slidenum">
              <a:rPr lang="en-US" smtClean="0"/>
              <a:t>7</a:t>
            </a:fld>
            <a:endParaRPr lang="en-US"/>
          </a:p>
        </p:txBody>
      </p:sp>
    </p:spTree>
    <p:extLst>
      <p:ext uri="{BB962C8B-B14F-4D97-AF65-F5344CB8AC3E}">
        <p14:creationId xmlns:p14="http://schemas.microsoft.com/office/powerpoint/2010/main" val="16978001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no. 8 shows the digital image representation of a color image. </a:t>
            </a:r>
          </a:p>
          <a:p>
            <a:r>
              <a:rPr lang="en-US" dirty="0"/>
              <a:t>You can see the a color image in figure 7 and its digital representation in figure 8</a:t>
            </a:r>
          </a:p>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8</a:t>
            </a:fld>
            <a:endParaRPr lang="en-US"/>
          </a:p>
        </p:txBody>
      </p:sp>
    </p:spTree>
    <p:extLst>
      <p:ext uri="{BB962C8B-B14F-4D97-AF65-F5344CB8AC3E}">
        <p14:creationId xmlns:p14="http://schemas.microsoft.com/office/powerpoint/2010/main" val="28438756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discuss about neighborhoods of a pixel.</a:t>
            </a:r>
          </a:p>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9</a:t>
            </a:fld>
            <a:endParaRPr lang="en-US"/>
          </a:p>
        </p:txBody>
      </p:sp>
    </p:spTree>
    <p:extLst>
      <p:ext uri="{BB962C8B-B14F-4D97-AF65-F5344CB8AC3E}">
        <p14:creationId xmlns:p14="http://schemas.microsoft.com/office/powerpoint/2010/main" val="2136816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find two terms of neighborhood in digital image processing: two neighborhood and eight neighborhood.</a:t>
            </a:r>
          </a:p>
        </p:txBody>
      </p:sp>
      <p:sp>
        <p:nvSpPr>
          <p:cNvPr id="4" name="Slide Number Placeholder 3"/>
          <p:cNvSpPr>
            <a:spLocks noGrp="1"/>
          </p:cNvSpPr>
          <p:nvPr>
            <p:ph type="sldNum" sz="quarter" idx="10"/>
          </p:nvPr>
        </p:nvSpPr>
        <p:spPr/>
        <p:txBody>
          <a:bodyPr/>
          <a:lstStyle/>
          <a:p>
            <a:fld id="{AB4A2D6F-1458-4400-9264-9F41EA33D4A2}" type="slidenum">
              <a:rPr lang="en-US" smtClean="0"/>
              <a:t>10</a:t>
            </a:fld>
            <a:endParaRPr lang="en-US"/>
          </a:p>
        </p:txBody>
      </p:sp>
    </p:spTree>
    <p:extLst>
      <p:ext uri="{BB962C8B-B14F-4D97-AF65-F5344CB8AC3E}">
        <p14:creationId xmlns:p14="http://schemas.microsoft.com/office/powerpoint/2010/main" val="22902624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no. 12 is about resolution of an image.</a:t>
            </a:r>
          </a:p>
        </p:txBody>
      </p:sp>
      <p:sp>
        <p:nvSpPr>
          <p:cNvPr id="4" name="Slide Number Placeholder 3"/>
          <p:cNvSpPr>
            <a:spLocks noGrp="1"/>
          </p:cNvSpPr>
          <p:nvPr>
            <p:ph type="sldNum" sz="quarter" idx="10"/>
          </p:nvPr>
        </p:nvSpPr>
        <p:spPr/>
        <p:txBody>
          <a:bodyPr/>
          <a:lstStyle/>
          <a:p>
            <a:fld id="{AB4A2D6F-1458-4400-9264-9F41EA33D4A2}" type="slidenum">
              <a:rPr lang="en-US" smtClean="0"/>
              <a:t>12</a:t>
            </a:fld>
            <a:endParaRPr lang="en-US"/>
          </a:p>
        </p:txBody>
      </p:sp>
    </p:spTree>
    <p:extLst>
      <p:ext uri="{BB962C8B-B14F-4D97-AF65-F5344CB8AC3E}">
        <p14:creationId xmlns:p14="http://schemas.microsoft.com/office/powerpoint/2010/main" val="3463672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you’ve already learnt about digital image representation.</a:t>
            </a:r>
          </a:p>
        </p:txBody>
      </p:sp>
      <p:sp>
        <p:nvSpPr>
          <p:cNvPr id="4" name="Slide Number Placeholder 3"/>
          <p:cNvSpPr>
            <a:spLocks noGrp="1"/>
          </p:cNvSpPr>
          <p:nvPr>
            <p:ph type="sldNum" sz="quarter" idx="10"/>
          </p:nvPr>
        </p:nvSpPr>
        <p:spPr/>
        <p:txBody>
          <a:bodyPr/>
          <a:lstStyle/>
          <a:p>
            <a:fld id="{AB4A2D6F-1458-4400-9264-9F41EA33D4A2}" type="slidenum">
              <a:rPr lang="en-US" smtClean="0"/>
              <a:t>14</a:t>
            </a:fld>
            <a:endParaRPr lang="en-US"/>
          </a:p>
        </p:txBody>
      </p:sp>
    </p:spTree>
    <p:extLst>
      <p:ext uri="{BB962C8B-B14F-4D97-AF65-F5344CB8AC3E}">
        <p14:creationId xmlns:p14="http://schemas.microsoft.com/office/powerpoint/2010/main" val="606836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let’s move to elements of digital image processing.</a:t>
            </a:r>
          </a:p>
          <a:p>
            <a:r>
              <a:rPr lang="en-US" dirty="0"/>
              <a:t>It includes 5 basic elements. They are:</a:t>
            </a:r>
          </a:p>
        </p:txBody>
      </p:sp>
      <p:sp>
        <p:nvSpPr>
          <p:cNvPr id="4" name="Slide Number Placeholder 3"/>
          <p:cNvSpPr>
            <a:spLocks noGrp="1"/>
          </p:cNvSpPr>
          <p:nvPr>
            <p:ph type="sldNum" sz="quarter" idx="10"/>
          </p:nvPr>
        </p:nvSpPr>
        <p:spPr/>
        <p:txBody>
          <a:bodyPr/>
          <a:lstStyle/>
          <a:p>
            <a:fld id="{AB4A2D6F-1458-4400-9264-9F41EA33D4A2}" type="slidenum">
              <a:rPr lang="en-US" smtClean="0"/>
              <a:t>15</a:t>
            </a:fld>
            <a:endParaRPr lang="en-US"/>
          </a:p>
        </p:txBody>
      </p:sp>
    </p:spTree>
    <p:extLst>
      <p:ext uri="{BB962C8B-B14F-4D97-AF65-F5344CB8AC3E}">
        <p14:creationId xmlns:p14="http://schemas.microsoft.com/office/powerpoint/2010/main" val="37752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16</a:t>
            </a:fld>
            <a:endParaRPr lang="en-US"/>
          </a:p>
        </p:txBody>
      </p:sp>
    </p:spTree>
    <p:extLst>
      <p:ext uri="{BB962C8B-B14F-4D97-AF65-F5344CB8AC3E}">
        <p14:creationId xmlns:p14="http://schemas.microsoft.com/office/powerpoint/2010/main" val="761271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17</a:t>
            </a:fld>
            <a:endParaRPr lang="en-US"/>
          </a:p>
        </p:txBody>
      </p:sp>
    </p:spTree>
    <p:extLst>
      <p:ext uri="{BB962C8B-B14F-4D97-AF65-F5344CB8AC3E}">
        <p14:creationId xmlns:p14="http://schemas.microsoft.com/office/powerpoint/2010/main" val="1565564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acquiring and storing an image, you should know types digital image. </a:t>
            </a:r>
          </a:p>
        </p:txBody>
      </p:sp>
      <p:sp>
        <p:nvSpPr>
          <p:cNvPr id="4" name="Slide Number Placeholder 3"/>
          <p:cNvSpPr>
            <a:spLocks noGrp="1"/>
          </p:cNvSpPr>
          <p:nvPr>
            <p:ph type="sldNum" sz="quarter" idx="10"/>
          </p:nvPr>
        </p:nvSpPr>
        <p:spPr/>
        <p:txBody>
          <a:bodyPr/>
          <a:lstStyle/>
          <a:p>
            <a:fld id="{AB4A2D6F-1458-4400-9264-9F41EA33D4A2}" type="slidenum">
              <a:rPr lang="en-US" smtClean="0"/>
              <a:t>18</a:t>
            </a:fld>
            <a:endParaRPr lang="en-US"/>
          </a:p>
        </p:txBody>
      </p:sp>
    </p:spTree>
    <p:extLst>
      <p:ext uri="{BB962C8B-B14F-4D97-AF65-F5344CB8AC3E}">
        <p14:creationId xmlns:p14="http://schemas.microsoft.com/office/powerpoint/2010/main" val="22651374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see some photos flowers and sense in binary form in slide 20.</a:t>
            </a:r>
          </a:p>
        </p:txBody>
      </p:sp>
      <p:sp>
        <p:nvSpPr>
          <p:cNvPr id="4" name="Slide Number Placeholder 3"/>
          <p:cNvSpPr>
            <a:spLocks noGrp="1"/>
          </p:cNvSpPr>
          <p:nvPr>
            <p:ph type="sldNum" sz="quarter" idx="10"/>
          </p:nvPr>
        </p:nvSpPr>
        <p:spPr/>
        <p:txBody>
          <a:bodyPr/>
          <a:lstStyle/>
          <a:p>
            <a:fld id="{AB4A2D6F-1458-4400-9264-9F41EA33D4A2}" type="slidenum">
              <a:rPr lang="en-US" smtClean="0"/>
              <a:t>20</a:t>
            </a:fld>
            <a:endParaRPr lang="en-US"/>
          </a:p>
        </p:txBody>
      </p:sp>
    </p:spTree>
    <p:extLst>
      <p:ext uri="{BB962C8B-B14F-4D97-AF65-F5344CB8AC3E}">
        <p14:creationId xmlns:p14="http://schemas.microsoft.com/office/powerpoint/2010/main" val="30791716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grayscale image are shown in slide 22.</a:t>
            </a:r>
          </a:p>
        </p:txBody>
      </p:sp>
      <p:sp>
        <p:nvSpPr>
          <p:cNvPr id="4" name="Slide Number Placeholder 3"/>
          <p:cNvSpPr>
            <a:spLocks noGrp="1"/>
          </p:cNvSpPr>
          <p:nvPr>
            <p:ph type="sldNum" sz="quarter" idx="10"/>
          </p:nvPr>
        </p:nvSpPr>
        <p:spPr/>
        <p:txBody>
          <a:bodyPr/>
          <a:lstStyle/>
          <a:p>
            <a:fld id="{AB4A2D6F-1458-4400-9264-9F41EA33D4A2}" type="slidenum">
              <a:rPr lang="en-US" smtClean="0"/>
              <a:t>22</a:t>
            </a:fld>
            <a:endParaRPr lang="en-US"/>
          </a:p>
        </p:txBody>
      </p:sp>
    </p:spTree>
    <p:extLst>
      <p:ext uri="{BB962C8B-B14F-4D97-AF65-F5344CB8AC3E}">
        <p14:creationId xmlns:p14="http://schemas.microsoft.com/office/powerpoint/2010/main" val="14566009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23</a:t>
            </a:fld>
            <a:endParaRPr lang="en-US"/>
          </a:p>
        </p:txBody>
      </p:sp>
    </p:spTree>
    <p:extLst>
      <p:ext uri="{BB962C8B-B14F-4D97-AF65-F5344CB8AC3E}">
        <p14:creationId xmlns:p14="http://schemas.microsoft.com/office/powerpoint/2010/main" val="836615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images at slide 24 are color images</a:t>
            </a:r>
          </a:p>
        </p:txBody>
      </p:sp>
      <p:sp>
        <p:nvSpPr>
          <p:cNvPr id="4" name="Slide Number Placeholder 3"/>
          <p:cNvSpPr>
            <a:spLocks noGrp="1"/>
          </p:cNvSpPr>
          <p:nvPr>
            <p:ph type="sldNum" sz="quarter" idx="10"/>
          </p:nvPr>
        </p:nvSpPr>
        <p:spPr/>
        <p:txBody>
          <a:bodyPr/>
          <a:lstStyle/>
          <a:p>
            <a:fld id="{AB4A2D6F-1458-4400-9264-9F41EA33D4A2}" type="slidenum">
              <a:rPr lang="en-US" smtClean="0"/>
              <a:t>24</a:t>
            </a:fld>
            <a:endParaRPr lang="en-US"/>
          </a:p>
        </p:txBody>
      </p:sp>
    </p:spTree>
    <p:extLst>
      <p:ext uri="{BB962C8B-B14F-4D97-AF65-F5344CB8AC3E}">
        <p14:creationId xmlns:p14="http://schemas.microsoft.com/office/powerpoint/2010/main" val="1423663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see all above information of an image by using MATLAB. This information is shown in slide 25.	</a:t>
            </a:r>
          </a:p>
        </p:txBody>
      </p:sp>
      <p:sp>
        <p:nvSpPr>
          <p:cNvPr id="4" name="Slide Number Placeholder 3"/>
          <p:cNvSpPr>
            <a:spLocks noGrp="1"/>
          </p:cNvSpPr>
          <p:nvPr>
            <p:ph type="sldNum" sz="quarter" idx="10"/>
          </p:nvPr>
        </p:nvSpPr>
        <p:spPr/>
        <p:txBody>
          <a:bodyPr/>
          <a:lstStyle/>
          <a:p>
            <a:fld id="{AB4A2D6F-1458-4400-9264-9F41EA33D4A2}" type="slidenum">
              <a:rPr lang="en-US" smtClean="0"/>
              <a:t>25</a:t>
            </a:fld>
            <a:endParaRPr lang="en-US"/>
          </a:p>
        </p:txBody>
      </p:sp>
    </p:spTree>
    <p:extLst>
      <p:ext uri="{BB962C8B-B14F-4D97-AF65-F5344CB8AC3E}">
        <p14:creationId xmlns:p14="http://schemas.microsoft.com/office/powerpoint/2010/main" val="20287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element of digital image processing is task of processing of acquired image.</a:t>
            </a:r>
          </a:p>
        </p:txBody>
      </p:sp>
      <p:sp>
        <p:nvSpPr>
          <p:cNvPr id="4" name="Slide Number Placeholder 3"/>
          <p:cNvSpPr>
            <a:spLocks noGrp="1"/>
          </p:cNvSpPr>
          <p:nvPr>
            <p:ph type="sldNum" sz="quarter" idx="10"/>
          </p:nvPr>
        </p:nvSpPr>
        <p:spPr/>
        <p:txBody>
          <a:bodyPr/>
          <a:lstStyle/>
          <a:p>
            <a:fld id="{AB4A2D6F-1458-4400-9264-9F41EA33D4A2}" type="slidenum">
              <a:rPr lang="en-US" smtClean="0"/>
              <a:t>26</a:t>
            </a:fld>
            <a:endParaRPr lang="en-US"/>
          </a:p>
        </p:txBody>
      </p:sp>
    </p:spTree>
    <p:extLst>
      <p:ext uri="{BB962C8B-B14F-4D97-AF65-F5344CB8AC3E}">
        <p14:creationId xmlns:p14="http://schemas.microsoft.com/office/powerpoint/2010/main" val="34799824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fourth element of digital image processing is representation or display of processed image.</a:t>
            </a:r>
          </a:p>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27</a:t>
            </a:fld>
            <a:endParaRPr lang="en-US"/>
          </a:p>
        </p:txBody>
      </p:sp>
    </p:spTree>
    <p:extLst>
      <p:ext uri="{BB962C8B-B14F-4D97-AF65-F5344CB8AC3E}">
        <p14:creationId xmlns:p14="http://schemas.microsoft.com/office/powerpoint/2010/main" val="9828437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last element is object recognition.</a:t>
            </a:r>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28</a:t>
            </a:fld>
            <a:endParaRPr lang="en-US"/>
          </a:p>
        </p:txBody>
      </p:sp>
    </p:spTree>
    <p:extLst>
      <p:ext uri="{BB962C8B-B14F-4D97-AF65-F5344CB8AC3E}">
        <p14:creationId xmlns:p14="http://schemas.microsoft.com/office/powerpoint/2010/main" val="11568818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29 shows the application area of digital image processing.</a:t>
            </a:r>
          </a:p>
        </p:txBody>
      </p:sp>
      <p:sp>
        <p:nvSpPr>
          <p:cNvPr id="4" name="Slide Number Placeholder 3"/>
          <p:cNvSpPr>
            <a:spLocks noGrp="1"/>
          </p:cNvSpPr>
          <p:nvPr>
            <p:ph type="sldNum" sz="quarter" idx="10"/>
          </p:nvPr>
        </p:nvSpPr>
        <p:spPr/>
        <p:txBody>
          <a:bodyPr/>
          <a:lstStyle/>
          <a:p>
            <a:fld id="{AB4A2D6F-1458-4400-9264-9F41EA33D4A2}" type="slidenum">
              <a:rPr lang="en-US" smtClean="0"/>
              <a:t>29</a:t>
            </a:fld>
            <a:endParaRPr lang="en-US"/>
          </a:p>
        </p:txBody>
      </p:sp>
    </p:spTree>
    <p:extLst>
      <p:ext uri="{BB962C8B-B14F-4D97-AF65-F5344CB8AC3E}">
        <p14:creationId xmlns:p14="http://schemas.microsoft.com/office/powerpoint/2010/main" val="36021321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 The basic knowledge of digital image processing is finished here.</a:t>
            </a:r>
          </a:p>
          <a:p>
            <a:r>
              <a:rPr lang="en-US" dirty="0"/>
              <a:t>I would like to introduce some fundamental information about MATLAB for digital image processing before going to next lecture.</a:t>
            </a:r>
          </a:p>
          <a:p>
            <a:r>
              <a:rPr lang="en-US" dirty="0"/>
              <a:t>You can see from slide 30.</a:t>
            </a:r>
          </a:p>
          <a:p>
            <a:r>
              <a:rPr lang="en-US" dirty="0"/>
              <a:t>First of all, let’s discuss about reading and displaying an image. You can use function </a:t>
            </a:r>
            <a:r>
              <a:rPr lang="en-US" b="1" dirty="0" err="1"/>
              <a:t>imread</a:t>
            </a:r>
            <a:r>
              <a:rPr lang="en-US" dirty="0"/>
              <a:t>. You have to include the file name in the bracket next to the function.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 if your images are at other file locations rather than the MATLAB folder, the directory of that file name is needed to include.</a:t>
            </a:r>
          </a:p>
          <a:p>
            <a:endParaRPr lang="en-US" dirty="0"/>
          </a:p>
        </p:txBody>
      </p:sp>
      <p:sp>
        <p:nvSpPr>
          <p:cNvPr id="4" name="Slide Number Placeholder 3"/>
          <p:cNvSpPr>
            <a:spLocks noGrp="1"/>
          </p:cNvSpPr>
          <p:nvPr>
            <p:ph type="sldNum" sz="quarter" idx="10"/>
          </p:nvPr>
        </p:nvSpPr>
        <p:spPr/>
        <p:txBody>
          <a:bodyPr/>
          <a:lstStyle/>
          <a:p>
            <a:fld id="{AB4A2D6F-1458-4400-9264-9F41EA33D4A2}" type="slidenum">
              <a:rPr lang="en-US" smtClean="0"/>
              <a:t>30</a:t>
            </a:fld>
            <a:endParaRPr lang="en-US"/>
          </a:p>
        </p:txBody>
      </p:sp>
    </p:spTree>
    <p:extLst>
      <p:ext uri="{BB962C8B-B14F-4D97-AF65-F5344CB8AC3E}">
        <p14:creationId xmlns:p14="http://schemas.microsoft.com/office/powerpoint/2010/main" val="35151597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know the size of image A, you can use the function </a:t>
            </a:r>
            <a:r>
              <a:rPr lang="en-US" b="1" dirty="0"/>
              <a:t>size</a:t>
            </a:r>
          </a:p>
          <a:p>
            <a:endParaRPr lang="en-US"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err="1"/>
              <a:t>Whos</a:t>
            </a:r>
            <a:r>
              <a:rPr lang="en-US" b="1" dirty="0"/>
              <a:t> </a:t>
            </a:r>
            <a:r>
              <a:rPr lang="en-US" b="0" dirty="0"/>
              <a:t>function </a:t>
            </a:r>
            <a:r>
              <a:rPr lang="en-US" dirty="0"/>
              <a:t>gives more information about A</a:t>
            </a:r>
          </a:p>
          <a:p>
            <a:endParaRPr lang="en-US" b="1" dirty="0"/>
          </a:p>
        </p:txBody>
      </p:sp>
      <p:sp>
        <p:nvSpPr>
          <p:cNvPr id="4" name="Slide Number Placeholder 3"/>
          <p:cNvSpPr>
            <a:spLocks noGrp="1"/>
          </p:cNvSpPr>
          <p:nvPr>
            <p:ph type="sldNum" sz="quarter" idx="10"/>
          </p:nvPr>
        </p:nvSpPr>
        <p:spPr/>
        <p:txBody>
          <a:bodyPr/>
          <a:lstStyle/>
          <a:p>
            <a:fld id="{AB4A2D6F-1458-4400-9264-9F41EA33D4A2}" type="slidenum">
              <a:rPr lang="en-US" smtClean="0"/>
              <a:t>31</a:t>
            </a:fld>
            <a:endParaRPr lang="en-US"/>
          </a:p>
        </p:txBody>
      </p:sp>
    </p:spTree>
    <p:extLst>
      <p:ext uri="{BB962C8B-B14F-4D97-AF65-F5344CB8AC3E}">
        <p14:creationId xmlns:p14="http://schemas.microsoft.com/office/powerpoint/2010/main" val="17737374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Sometimes, you would like to change the color image to some other image types for the purpose of fast processing or compression.</a:t>
            </a:r>
          </a:p>
          <a:p>
            <a:r>
              <a:rPr lang="en-US" dirty="0"/>
              <a:t>To convert the RGB image to Grayscale image, you can use the function, </a:t>
            </a:r>
            <a:r>
              <a:rPr lang="en-US" b="1" dirty="0"/>
              <a:t>rgb2gray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You can see the results in slide 35</a:t>
            </a:r>
          </a:p>
          <a:p>
            <a:endParaRPr lang="en-US" b="1" dirty="0"/>
          </a:p>
        </p:txBody>
      </p:sp>
      <p:sp>
        <p:nvSpPr>
          <p:cNvPr id="4" name="Slide Number Placeholder 3"/>
          <p:cNvSpPr>
            <a:spLocks noGrp="1"/>
          </p:cNvSpPr>
          <p:nvPr>
            <p:ph type="sldNum" sz="quarter" idx="10"/>
          </p:nvPr>
        </p:nvSpPr>
        <p:spPr/>
        <p:txBody>
          <a:bodyPr/>
          <a:lstStyle/>
          <a:p>
            <a:fld id="{AB4A2D6F-1458-4400-9264-9F41EA33D4A2}" type="slidenum">
              <a:rPr lang="en-US" smtClean="0"/>
              <a:t>35</a:t>
            </a:fld>
            <a:endParaRPr lang="en-US"/>
          </a:p>
        </p:txBody>
      </p:sp>
    </p:spTree>
    <p:extLst>
      <p:ext uri="{BB962C8B-B14F-4D97-AF65-F5344CB8AC3E}">
        <p14:creationId xmlns:p14="http://schemas.microsoft.com/office/powerpoint/2010/main" val="2034061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convert the RGB image to binary image, you can use the function </a:t>
            </a:r>
            <a:r>
              <a:rPr lang="en-US" b="1" dirty="0"/>
              <a:t>im2bw</a:t>
            </a:r>
          </a:p>
          <a:p>
            <a:r>
              <a:rPr lang="en-US" b="0" dirty="0"/>
              <a:t>You can see the results in slide 36</a:t>
            </a:r>
            <a:endParaRPr lang="en-US" b="0" dirty="0"/>
          </a:p>
        </p:txBody>
      </p:sp>
      <p:sp>
        <p:nvSpPr>
          <p:cNvPr id="4" name="Slide Number Placeholder 3"/>
          <p:cNvSpPr>
            <a:spLocks noGrp="1"/>
          </p:cNvSpPr>
          <p:nvPr>
            <p:ph type="sldNum" sz="quarter" idx="10"/>
          </p:nvPr>
        </p:nvSpPr>
        <p:spPr/>
        <p:txBody>
          <a:bodyPr/>
          <a:lstStyle/>
          <a:p>
            <a:fld id="{AB4A2D6F-1458-4400-9264-9F41EA33D4A2}" type="slidenum">
              <a:rPr lang="en-US" smtClean="0"/>
              <a:t>36</a:t>
            </a:fld>
            <a:endParaRPr lang="en-US"/>
          </a:p>
        </p:txBody>
      </p:sp>
    </p:spTree>
    <p:extLst>
      <p:ext uri="{BB962C8B-B14F-4D97-AF65-F5344CB8AC3E}">
        <p14:creationId xmlns:p14="http://schemas.microsoft.com/office/powerpoint/2010/main" val="2769410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a:xfrm>
            <a:off x="5332412" y="5883275"/>
            <a:ext cx="4324044" cy="365125"/>
          </a:xfrm>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428606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951856" y="5867131"/>
            <a:ext cx="551167" cy="365125"/>
          </a:xfrm>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00060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4037058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B7859D-3874-4799-A381-5D5363CE32E6}" type="datetimeFigureOut">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787949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B7859D-3874-4799-A381-5D5363CE32E6}" type="datetimeFigureOut">
              <a:rPr lang="en-US" smtClean="0"/>
              <a:t>2/27/2017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014152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B7859D-3874-4799-A381-5D5363CE32E6}" type="datetimeFigureOut">
              <a:rPr lang="en-US" smtClean="0"/>
              <a:t>2/27/2017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58093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B7859D-3874-4799-A381-5D5363CE32E6}" type="datetimeFigureOut">
              <a:rPr lang="en-US" smtClean="0"/>
              <a:t>2/27/2017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2078264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B7859D-3874-4799-A381-5D5363CE32E6}" type="datetimeFigureOut">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888608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B7859D-3874-4799-A381-5D5363CE32E6}" type="datetimeFigureOut">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42750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B7859D-3874-4799-A381-5D5363CE32E6}" type="datetimeFigureOut">
              <a:rPr lang="en-US" smtClean="0"/>
              <a:t>2/27/2017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39319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2777944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412218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792442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3969344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4677999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11757544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7859D-3874-4799-A381-5D5363CE32E6}" type="datetimeFigureOut">
              <a:rPr lang="en-US" smtClean="0"/>
              <a:t>2/27/2017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44A5E95-9ABF-468B-BE60-E81C38A5FF80}" type="slidenum">
              <a:rPr lang="en-US" smtClean="0"/>
              <a:t>‹#›</a:t>
            </a:fld>
            <a:endParaRPr lang="en-US"/>
          </a:p>
        </p:txBody>
      </p:sp>
    </p:spTree>
    <p:extLst>
      <p:ext uri="{BB962C8B-B14F-4D97-AF65-F5344CB8AC3E}">
        <p14:creationId xmlns:p14="http://schemas.microsoft.com/office/powerpoint/2010/main" val="2352475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5B7859D-3874-4799-A381-5D5363CE32E6}" type="datetimeFigureOut">
              <a:rPr lang="en-US" smtClean="0"/>
              <a:t>2/27/2017</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4A5E95-9ABF-468B-BE60-E81C38A5FF80}" type="slidenum">
              <a:rPr lang="en-US" smtClean="0"/>
              <a:t>‹#›</a:t>
            </a:fld>
            <a:endParaRPr lang="en-US"/>
          </a:p>
        </p:txBody>
      </p:sp>
    </p:spTree>
    <p:extLst>
      <p:ext uri="{BB962C8B-B14F-4D97-AF65-F5344CB8AC3E}">
        <p14:creationId xmlns:p14="http://schemas.microsoft.com/office/powerpoint/2010/main" val="279324539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5.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22.jpg"/><Relationship Id="rId4" Type="http://schemas.openxmlformats.org/officeDocument/2006/relationships/image" Target="../media/image21.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8.jpg"/><Relationship Id="rId4" Type="http://schemas.openxmlformats.org/officeDocument/2006/relationships/image" Target="../media/image24.jp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46852" y="362452"/>
            <a:ext cx="9144000" cy="2387600"/>
          </a:xfrm>
        </p:spPr>
        <p:txBody>
          <a:bodyPr>
            <a:normAutofit fontScale="90000"/>
          </a:bodyPr>
          <a:lstStyle/>
          <a:p>
            <a:r>
              <a:rPr lang="en-US" dirty="0"/>
              <a:t>Introduction to Digital Image Processing using MATLAB</a:t>
            </a:r>
            <a:br>
              <a:rPr lang="en-US" dirty="0"/>
            </a:br>
            <a:endParaRPr lang="en-US" dirty="0"/>
          </a:p>
        </p:txBody>
      </p:sp>
      <p:sp>
        <p:nvSpPr>
          <p:cNvPr id="3" name="Subtitle 2"/>
          <p:cNvSpPr>
            <a:spLocks noGrp="1"/>
          </p:cNvSpPr>
          <p:nvPr>
            <p:ph type="subTitle" idx="1"/>
          </p:nvPr>
        </p:nvSpPr>
        <p:spPr>
          <a:xfrm>
            <a:off x="2491407" y="3982710"/>
            <a:ext cx="9144000" cy="1655762"/>
          </a:xfrm>
        </p:spPr>
        <p:txBody>
          <a:bodyPr>
            <a:noAutofit/>
          </a:bodyPr>
          <a:lstStyle/>
          <a:p>
            <a:r>
              <a:rPr lang="en-US" sz="2400" dirty="0"/>
              <a:t>By</a:t>
            </a:r>
          </a:p>
          <a:p>
            <a:r>
              <a:rPr lang="en-US" sz="2400" dirty="0"/>
              <a:t>Dr. </a:t>
            </a:r>
            <a:r>
              <a:rPr lang="en-US" sz="2400" dirty="0" err="1"/>
              <a:t>Khin</a:t>
            </a:r>
            <a:r>
              <a:rPr lang="en-US" sz="2400" dirty="0"/>
              <a:t> Thu Zar Win</a:t>
            </a:r>
          </a:p>
          <a:p>
            <a:r>
              <a:rPr lang="en-US" sz="2400" dirty="0"/>
              <a:t>Associate Professor</a:t>
            </a:r>
          </a:p>
          <a:p>
            <a:r>
              <a:rPr lang="en-US" sz="2400" dirty="0"/>
              <a:t>Department of Mechatronic Engineering</a:t>
            </a:r>
          </a:p>
          <a:p>
            <a:r>
              <a:rPr lang="en-US" sz="2400" dirty="0"/>
              <a:t>Yangon Technological University (YTU), Myanmar.</a:t>
            </a:r>
          </a:p>
        </p:txBody>
      </p:sp>
      <p:sp>
        <p:nvSpPr>
          <p:cNvPr id="4" name="TextBox 3"/>
          <p:cNvSpPr txBox="1"/>
          <p:nvPr/>
        </p:nvSpPr>
        <p:spPr>
          <a:xfrm>
            <a:off x="3531703" y="2536218"/>
            <a:ext cx="7063409" cy="1200329"/>
          </a:xfrm>
          <a:prstGeom prst="rect">
            <a:avLst/>
          </a:prstGeom>
          <a:noFill/>
        </p:spPr>
        <p:txBody>
          <a:bodyPr wrap="square" rtlCol="0">
            <a:spAutoFit/>
          </a:bodyPr>
          <a:lstStyle/>
          <a:p>
            <a:pPr algn="ctr"/>
            <a:r>
              <a:rPr lang="en-US" sz="3600" b="1" i="1" dirty="0"/>
              <a:t>Lecture 1</a:t>
            </a:r>
          </a:p>
          <a:p>
            <a:pPr algn="ctr"/>
            <a:r>
              <a:rPr lang="en-US" sz="3600" b="1" i="1" dirty="0"/>
              <a:t>What is digital Image Processing?</a:t>
            </a:r>
          </a:p>
        </p:txBody>
      </p:sp>
    </p:spTree>
    <p:extLst>
      <p:ext uri="{BB962C8B-B14F-4D97-AF65-F5344CB8AC3E}">
        <p14:creationId xmlns:p14="http://schemas.microsoft.com/office/powerpoint/2010/main" val="274546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r>
              <a:rPr lang="en-US" dirty="0"/>
              <a:t>Outline of lecture</a:t>
            </a:r>
          </a:p>
        </p:txBody>
      </p:sp>
      <p:sp>
        <p:nvSpPr>
          <p:cNvPr id="3" name="Content Placeholder 2"/>
          <p:cNvSpPr>
            <a:spLocks noGrp="1"/>
          </p:cNvSpPr>
          <p:nvPr>
            <p:ph idx="1"/>
          </p:nvPr>
        </p:nvSpPr>
        <p:spPr>
          <a:xfrm>
            <a:off x="1567440" y="2666999"/>
            <a:ext cx="10018713" cy="3124201"/>
          </a:xfrm>
        </p:spPr>
        <p:txBody>
          <a:bodyPr>
            <a:noAutofit/>
          </a:bodyPr>
          <a:lstStyle/>
          <a:p>
            <a:pPr>
              <a:lnSpc>
                <a:spcPct val="150000"/>
              </a:lnSpc>
            </a:pPr>
            <a:r>
              <a:rPr lang="en-US" sz="2800" dirty="0"/>
              <a:t>Digital Image Processing</a:t>
            </a:r>
          </a:p>
          <a:p>
            <a:pPr>
              <a:lnSpc>
                <a:spcPct val="150000"/>
              </a:lnSpc>
            </a:pPr>
            <a:r>
              <a:rPr lang="en-US" sz="2800" dirty="0"/>
              <a:t>Digital Image Representation</a:t>
            </a:r>
          </a:p>
          <a:p>
            <a:pPr>
              <a:lnSpc>
                <a:spcPct val="150000"/>
              </a:lnSpc>
            </a:pPr>
            <a:r>
              <a:rPr lang="en-US" sz="2800" dirty="0"/>
              <a:t>Neighborhoods of a Pixel</a:t>
            </a:r>
          </a:p>
          <a:p>
            <a:pPr>
              <a:lnSpc>
                <a:spcPct val="150000"/>
              </a:lnSpc>
            </a:pPr>
            <a:r>
              <a:rPr lang="en-US" sz="2800" dirty="0"/>
              <a:t>Resolution of an Image</a:t>
            </a:r>
          </a:p>
          <a:p>
            <a:pPr>
              <a:lnSpc>
                <a:spcPct val="150000"/>
              </a:lnSpc>
            </a:pPr>
            <a:r>
              <a:rPr lang="en-US" sz="2800" dirty="0"/>
              <a:t>Elements of Digital Image Processing</a:t>
            </a:r>
          </a:p>
          <a:p>
            <a:pPr>
              <a:lnSpc>
                <a:spcPct val="150000"/>
              </a:lnSpc>
            </a:pPr>
            <a:r>
              <a:rPr lang="en-US" sz="2800" dirty="0"/>
              <a:t>Application Area of Digital Image Processing</a:t>
            </a:r>
          </a:p>
          <a:p>
            <a:pPr>
              <a:lnSpc>
                <a:spcPct val="150000"/>
              </a:lnSpc>
            </a:pPr>
            <a:endParaRPr lang="en-US" sz="2800" dirty="0"/>
          </a:p>
        </p:txBody>
      </p:sp>
    </p:spTree>
    <p:extLst>
      <p:ext uri="{BB962C8B-B14F-4D97-AF65-F5344CB8AC3E}">
        <p14:creationId xmlns:p14="http://schemas.microsoft.com/office/powerpoint/2010/main" val="1541673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35226"/>
            <a:ext cx="10018713" cy="1355035"/>
          </a:xfrm>
        </p:spPr>
        <p:txBody>
          <a:bodyPr/>
          <a:lstStyle/>
          <a:p>
            <a:r>
              <a:rPr lang="en-US" dirty="0"/>
              <a:t>Digital Image Processing</a:t>
            </a:r>
          </a:p>
        </p:txBody>
      </p:sp>
      <p:sp>
        <p:nvSpPr>
          <p:cNvPr id="3" name="Content Placeholder 2"/>
          <p:cNvSpPr>
            <a:spLocks noGrp="1"/>
          </p:cNvSpPr>
          <p:nvPr>
            <p:ph idx="1"/>
          </p:nvPr>
        </p:nvSpPr>
        <p:spPr>
          <a:xfrm>
            <a:off x="1484310" y="1590261"/>
            <a:ext cx="10527581" cy="4757530"/>
          </a:xfrm>
        </p:spPr>
        <p:txBody>
          <a:bodyPr>
            <a:noAutofit/>
          </a:bodyPr>
          <a:lstStyle/>
          <a:p>
            <a:r>
              <a:rPr lang="en-US" sz="2800" dirty="0"/>
              <a:t>Image</a:t>
            </a:r>
          </a:p>
          <a:p>
            <a:pPr lvl="1"/>
            <a:r>
              <a:rPr lang="en-US" sz="2400" dirty="0">
                <a:latin typeface="Times New Roman" panose="02020603050405020304" pitchFamily="18" charset="0"/>
                <a:cs typeface="Times New Roman" panose="02020603050405020304" pitchFamily="18" charset="0"/>
              </a:rPr>
              <a:t>2</a:t>
            </a:r>
            <a:r>
              <a:rPr lang="en-US" sz="2400" dirty="0"/>
              <a:t>D representation of </a:t>
            </a:r>
            <a:r>
              <a:rPr lang="en-US" sz="2400" dirty="0">
                <a:latin typeface="Times New Roman" panose="02020603050405020304" pitchFamily="18" charset="0"/>
                <a:cs typeface="Times New Roman" panose="02020603050405020304" pitchFamily="18" charset="0"/>
              </a:rPr>
              <a:t>3</a:t>
            </a:r>
            <a:r>
              <a:rPr lang="en-US" sz="2400" dirty="0"/>
              <a:t>D objects and scene</a:t>
            </a:r>
          </a:p>
          <a:p>
            <a:r>
              <a:rPr lang="en-US" sz="2800" dirty="0"/>
              <a:t>Digital Image</a:t>
            </a:r>
          </a:p>
          <a:p>
            <a:pPr lvl="1"/>
            <a:r>
              <a:rPr lang="en-US" sz="2400" dirty="0"/>
              <a:t>Numerical representation of an object</a:t>
            </a:r>
          </a:p>
          <a:p>
            <a:r>
              <a:rPr lang="en-US" sz="2800" dirty="0"/>
              <a:t>Digital Image Processing </a:t>
            </a:r>
          </a:p>
          <a:p>
            <a:pPr lvl="1" indent="-174625"/>
            <a:r>
              <a:rPr lang="en-US" sz="2400" dirty="0"/>
              <a:t>Manipulation of digital image with the use of a processor/controller </a:t>
            </a:r>
          </a:p>
          <a:p>
            <a:pPr marL="747713" lvl="3"/>
            <a:r>
              <a:rPr lang="en-US" sz="2400" dirty="0"/>
              <a:t>Used</a:t>
            </a:r>
            <a:r>
              <a:rPr lang="en-US" sz="2400" dirty="0">
                <a:solidFill>
                  <a:srgbClr val="FF0000"/>
                </a:solidFill>
              </a:rPr>
              <a:t> </a:t>
            </a:r>
            <a:r>
              <a:rPr lang="en-US" sz="2400" dirty="0"/>
              <a:t>to </a:t>
            </a:r>
            <a:r>
              <a:rPr lang="en-US" sz="2400" b="1" i="1" dirty="0"/>
              <a:t>improve the visual information of an image for human interpretation</a:t>
            </a:r>
          </a:p>
          <a:p>
            <a:pPr marL="747713" lvl="3"/>
            <a:r>
              <a:rPr lang="en-US" sz="2400" dirty="0"/>
              <a:t>Used</a:t>
            </a:r>
            <a:r>
              <a:rPr lang="en-US" sz="2400" dirty="0">
                <a:solidFill>
                  <a:srgbClr val="FF0000"/>
                </a:solidFill>
              </a:rPr>
              <a:t> </a:t>
            </a:r>
            <a:r>
              <a:rPr lang="en-US" sz="2400" b="1" i="1" dirty="0"/>
              <a:t>to process the image for machine learning</a:t>
            </a:r>
          </a:p>
        </p:txBody>
      </p:sp>
    </p:spTree>
    <p:extLst>
      <p:ext uri="{BB962C8B-B14F-4D97-AF65-F5344CB8AC3E}">
        <p14:creationId xmlns:p14="http://schemas.microsoft.com/office/powerpoint/2010/main" val="3275194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0779"/>
            <a:ext cx="10018713" cy="1752599"/>
          </a:xfrm>
        </p:spPr>
        <p:txBody>
          <a:bodyPr/>
          <a:lstStyle/>
          <a:p>
            <a:r>
              <a:rPr lang="en-US" dirty="0"/>
              <a:t>Improving Visual Information</a:t>
            </a:r>
          </a:p>
        </p:txBody>
      </p:sp>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22374" t="9167" r="22339" b="22214"/>
          <a:stretch/>
        </p:blipFill>
        <p:spPr>
          <a:xfrm>
            <a:off x="7731025" y="2147461"/>
            <a:ext cx="3449598" cy="3287536"/>
          </a:xfrm>
          <a:prstGeom prst="rect">
            <a:avLst/>
          </a:prstGeom>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21818" t="9182" r="21781" b="22199"/>
          <a:stretch/>
        </p:blipFill>
        <p:spPr>
          <a:xfrm>
            <a:off x="2216731" y="2147460"/>
            <a:ext cx="3519054" cy="3287538"/>
          </a:xfrm>
          <a:prstGeom prst="rect">
            <a:avLst/>
          </a:prstGeom>
        </p:spPr>
      </p:pic>
      <p:sp>
        <p:nvSpPr>
          <p:cNvPr id="12" name="TextBox 11"/>
          <p:cNvSpPr txBox="1"/>
          <p:nvPr/>
        </p:nvSpPr>
        <p:spPr>
          <a:xfrm>
            <a:off x="2377070" y="5851650"/>
            <a:ext cx="3602182" cy="830997"/>
          </a:xfrm>
          <a:prstGeom prst="rect">
            <a:avLst/>
          </a:prstGeom>
          <a:noFill/>
        </p:spPr>
        <p:txBody>
          <a:bodyPr wrap="square" rtlCol="0">
            <a:spAutoFit/>
          </a:bodyPr>
          <a:lstStyle/>
          <a:p>
            <a:r>
              <a:rPr lang="en-US" sz="2400" dirty="0"/>
              <a:t>Fig. 1: Image with Salt and Pepper Noise</a:t>
            </a:r>
          </a:p>
        </p:txBody>
      </p:sp>
      <p:sp>
        <p:nvSpPr>
          <p:cNvPr id="13" name="TextBox 12"/>
          <p:cNvSpPr txBox="1"/>
          <p:nvPr/>
        </p:nvSpPr>
        <p:spPr>
          <a:xfrm>
            <a:off x="7731025" y="5846906"/>
            <a:ext cx="3602182" cy="830997"/>
          </a:xfrm>
          <a:prstGeom prst="rect">
            <a:avLst/>
          </a:prstGeom>
          <a:noFill/>
        </p:spPr>
        <p:txBody>
          <a:bodyPr wrap="square" rtlCol="0">
            <a:spAutoFit/>
          </a:bodyPr>
          <a:lstStyle/>
          <a:p>
            <a:r>
              <a:rPr lang="en-US" sz="2400" dirty="0"/>
              <a:t>Fig. 2: Salt and Pepper Noise Removed Image</a:t>
            </a:r>
          </a:p>
        </p:txBody>
      </p:sp>
      <p:sp>
        <p:nvSpPr>
          <p:cNvPr id="14" name="Content Placeholder 2"/>
          <p:cNvSpPr>
            <a:spLocks noGrp="1"/>
          </p:cNvSpPr>
          <p:nvPr>
            <p:ph idx="1"/>
          </p:nvPr>
        </p:nvSpPr>
        <p:spPr>
          <a:xfrm>
            <a:off x="1595146" y="1295404"/>
            <a:ext cx="10018713" cy="852056"/>
          </a:xfrm>
        </p:spPr>
        <p:txBody>
          <a:bodyPr>
            <a:normAutofit/>
          </a:bodyPr>
          <a:lstStyle/>
          <a:p>
            <a:r>
              <a:rPr lang="en-US" sz="2800" dirty="0"/>
              <a:t>Removing Salt and Pepper noise using median filter</a:t>
            </a:r>
          </a:p>
        </p:txBody>
      </p:sp>
    </p:spTree>
    <p:extLst>
      <p:ext uri="{BB962C8B-B14F-4D97-AF65-F5344CB8AC3E}">
        <p14:creationId xmlns:p14="http://schemas.microsoft.com/office/powerpoint/2010/main" val="95462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408710"/>
            <a:ext cx="10018713" cy="990600"/>
          </a:xfrm>
        </p:spPr>
        <p:txBody>
          <a:bodyPr/>
          <a:lstStyle/>
          <a:p>
            <a:r>
              <a:rPr lang="en-US" dirty="0"/>
              <a:t>Processing for Machine Learning</a:t>
            </a:r>
          </a:p>
        </p:txBody>
      </p:sp>
      <p:sp>
        <p:nvSpPr>
          <p:cNvPr id="3" name="Content Placeholder 2"/>
          <p:cNvSpPr>
            <a:spLocks noGrp="1"/>
          </p:cNvSpPr>
          <p:nvPr>
            <p:ph idx="1"/>
          </p:nvPr>
        </p:nvSpPr>
        <p:spPr>
          <a:xfrm>
            <a:off x="1484310" y="1932710"/>
            <a:ext cx="10018713" cy="1156856"/>
          </a:xfrm>
        </p:spPr>
        <p:txBody>
          <a:bodyPr>
            <a:noAutofit/>
          </a:bodyPr>
          <a:lstStyle/>
          <a:p>
            <a:pPr>
              <a:lnSpc>
                <a:spcPct val="150000"/>
              </a:lnSpc>
            </a:pPr>
            <a:r>
              <a:rPr lang="en-US" sz="2800" dirty="0"/>
              <a:t>Segmentation of Stem Region for Automatic Detection of the Ripeness of Oil Plum Fruits</a:t>
            </a:r>
          </a:p>
          <a:p>
            <a:pPr marL="0" indent="0">
              <a:lnSpc>
                <a:spcPct val="150000"/>
              </a:lnSpc>
              <a:buNone/>
            </a:pPr>
            <a:endParaRPr lang="en-US" sz="2800" dirty="0"/>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2349359" y="2978726"/>
            <a:ext cx="2962365" cy="2760914"/>
          </a:xfrm>
          <a:prstGeom prst="rect">
            <a:avLst/>
          </a:prstGeom>
          <a:noFill/>
        </p:spPr>
      </p:pic>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7800117" y="2990791"/>
            <a:ext cx="2819651" cy="2744984"/>
          </a:xfrm>
          <a:prstGeom prst="rect">
            <a:avLst/>
          </a:prstGeom>
          <a:noFill/>
        </p:spPr>
      </p:pic>
      <p:sp>
        <p:nvSpPr>
          <p:cNvPr id="6" name="TextBox 5"/>
          <p:cNvSpPr txBox="1"/>
          <p:nvPr/>
        </p:nvSpPr>
        <p:spPr>
          <a:xfrm>
            <a:off x="2349359" y="5934489"/>
            <a:ext cx="3602182" cy="461665"/>
          </a:xfrm>
          <a:prstGeom prst="rect">
            <a:avLst/>
          </a:prstGeom>
          <a:noFill/>
        </p:spPr>
        <p:txBody>
          <a:bodyPr wrap="square" rtlCol="0">
            <a:spAutoFit/>
          </a:bodyPr>
          <a:lstStyle/>
          <a:p>
            <a:r>
              <a:rPr lang="en-US" sz="2400" dirty="0"/>
              <a:t>Fig. 3: Original Image</a:t>
            </a:r>
          </a:p>
        </p:txBody>
      </p:sp>
      <p:sp>
        <p:nvSpPr>
          <p:cNvPr id="7" name="TextBox 6"/>
          <p:cNvSpPr txBox="1"/>
          <p:nvPr/>
        </p:nvSpPr>
        <p:spPr>
          <a:xfrm>
            <a:off x="7689273" y="5934489"/>
            <a:ext cx="3602182" cy="461665"/>
          </a:xfrm>
          <a:prstGeom prst="rect">
            <a:avLst/>
          </a:prstGeom>
          <a:noFill/>
        </p:spPr>
        <p:txBody>
          <a:bodyPr wrap="square" rtlCol="0">
            <a:spAutoFit/>
          </a:bodyPr>
          <a:lstStyle/>
          <a:p>
            <a:r>
              <a:rPr lang="en-US" sz="2400" dirty="0"/>
              <a:t>Fig. 4: Segmented  Image</a:t>
            </a:r>
          </a:p>
        </p:txBody>
      </p:sp>
    </p:spTree>
    <p:extLst>
      <p:ext uri="{BB962C8B-B14F-4D97-AF65-F5344CB8AC3E}">
        <p14:creationId xmlns:p14="http://schemas.microsoft.com/office/powerpoint/2010/main" val="789477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r>
              <a:rPr lang="en-US" dirty="0"/>
              <a:t>Digital Image Representation</a:t>
            </a:r>
          </a:p>
        </p:txBody>
      </p:sp>
      <p:sp>
        <p:nvSpPr>
          <p:cNvPr id="3" name="Content Placeholder 2"/>
          <p:cNvSpPr>
            <a:spLocks noGrp="1"/>
          </p:cNvSpPr>
          <p:nvPr>
            <p:ph idx="1"/>
          </p:nvPr>
        </p:nvSpPr>
        <p:spPr>
          <a:xfrm>
            <a:off x="1484310" y="2514600"/>
            <a:ext cx="10018713" cy="3124201"/>
          </a:xfrm>
        </p:spPr>
        <p:txBody>
          <a:bodyPr>
            <a:noAutofit/>
          </a:bodyPr>
          <a:lstStyle/>
          <a:p>
            <a:pPr>
              <a:lnSpc>
                <a:spcPct val="150000"/>
              </a:lnSpc>
            </a:pPr>
            <a:r>
              <a:rPr lang="en-US" sz="2800" dirty="0"/>
              <a:t>Digital image is composed of picture elements (pixels)</a:t>
            </a:r>
          </a:p>
          <a:p>
            <a:pPr>
              <a:lnSpc>
                <a:spcPct val="150000"/>
              </a:lnSpc>
            </a:pPr>
            <a:r>
              <a:rPr lang="en-US" sz="2800" dirty="0"/>
              <a:t>Each pixel has its illumination value </a:t>
            </a:r>
          </a:p>
          <a:p>
            <a:pPr>
              <a:lnSpc>
                <a:spcPct val="150000"/>
              </a:lnSpc>
            </a:pPr>
            <a:r>
              <a:rPr lang="en-US" sz="2800" dirty="0"/>
              <a:t>Digital image representation is a matrix of </a:t>
            </a:r>
            <a:r>
              <a:rPr lang="en-US" sz="2800" dirty="0" err="1"/>
              <a:t>NxN</a:t>
            </a:r>
            <a:r>
              <a:rPr lang="en-US" sz="2800" dirty="0"/>
              <a:t> array of elements which value represents the illumination (brightness) values of each pixel</a:t>
            </a:r>
          </a:p>
          <a:p>
            <a:pPr>
              <a:lnSpc>
                <a:spcPct val="150000"/>
              </a:lnSpc>
            </a:pPr>
            <a:r>
              <a:rPr lang="en-US" sz="2800" dirty="0"/>
              <a:t>Here, </a:t>
            </a:r>
            <a:r>
              <a:rPr lang="en-US" sz="2800" dirty="0" err="1"/>
              <a:t>NxN</a:t>
            </a:r>
            <a:r>
              <a:rPr lang="en-US" sz="2800" dirty="0"/>
              <a:t> is the dimension of the image (no. of pixels)</a:t>
            </a:r>
          </a:p>
          <a:p>
            <a:pPr>
              <a:lnSpc>
                <a:spcPct val="150000"/>
              </a:lnSpc>
            </a:pPr>
            <a:endParaRPr lang="en-US" sz="2800" dirty="0"/>
          </a:p>
        </p:txBody>
      </p:sp>
    </p:spTree>
    <p:extLst>
      <p:ext uri="{BB962C8B-B14F-4D97-AF65-F5344CB8AC3E}">
        <p14:creationId xmlns:p14="http://schemas.microsoft.com/office/powerpoint/2010/main" val="1787196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4310" y="0"/>
            <a:ext cx="10018713" cy="1752599"/>
          </a:xfrm>
        </p:spPr>
        <p:txBody>
          <a:bodyPr/>
          <a:lstStyle/>
          <a:p>
            <a:r>
              <a:rPr lang="en-US" dirty="0"/>
              <a:t>Digital Image Representation</a:t>
            </a: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9157" t="8683" r="19480" b="22214"/>
          <a:stretch/>
        </p:blipFill>
        <p:spPr>
          <a:xfrm>
            <a:off x="1433839" y="2829291"/>
            <a:ext cx="2618509" cy="1981200"/>
          </a:xfrm>
          <a:prstGeom prst="rect">
            <a:avLst/>
          </a:prstGeom>
        </p:spPr>
      </p:pic>
      <p:grpSp>
        <p:nvGrpSpPr>
          <p:cNvPr id="13" name="Group 12"/>
          <p:cNvGrpSpPr/>
          <p:nvPr/>
        </p:nvGrpSpPr>
        <p:grpSpPr>
          <a:xfrm>
            <a:off x="5153891" y="1489371"/>
            <a:ext cx="6646883" cy="4495802"/>
            <a:chOff x="5167746" y="1669477"/>
            <a:chExt cx="6646883" cy="4495802"/>
          </a:xfrm>
        </p:grpSpPr>
        <p:grpSp>
          <p:nvGrpSpPr>
            <p:cNvPr id="12" name="Group 11"/>
            <p:cNvGrpSpPr/>
            <p:nvPr/>
          </p:nvGrpSpPr>
          <p:grpSpPr>
            <a:xfrm>
              <a:off x="5181601" y="1669477"/>
              <a:ext cx="6633028" cy="4495802"/>
              <a:chOff x="5181601" y="1683324"/>
              <a:chExt cx="6633028" cy="4495802"/>
            </a:xfrm>
          </p:grpSpPr>
          <p:sp>
            <p:nvSpPr>
              <p:cNvPr id="7" name="TextBox 6"/>
              <p:cNvSpPr txBox="1"/>
              <p:nvPr/>
            </p:nvSpPr>
            <p:spPr>
              <a:xfrm>
                <a:off x="5181601" y="1683324"/>
                <a:ext cx="817418" cy="461665"/>
              </a:xfrm>
              <a:prstGeom prst="rect">
                <a:avLst/>
              </a:prstGeom>
              <a:noFill/>
            </p:spPr>
            <p:txBody>
              <a:bodyPr wrap="square" rtlCol="0">
                <a:spAutoFit/>
              </a:bodyPr>
              <a:lstStyle/>
              <a:p>
                <a:r>
                  <a:rPr lang="en-US" sz="2400" dirty="0" err="1"/>
                  <a:t>NxN</a:t>
                </a:r>
                <a:endParaRPr lang="en-US" sz="2400" dirty="0"/>
              </a:p>
            </p:txBody>
          </p:sp>
          <p:grpSp>
            <p:nvGrpSpPr>
              <p:cNvPr id="10" name="Group 9"/>
              <p:cNvGrpSpPr/>
              <p:nvPr/>
            </p:nvGrpSpPr>
            <p:grpSpPr>
              <a:xfrm>
                <a:off x="5375564" y="2399799"/>
                <a:ext cx="6439065" cy="3779327"/>
                <a:chOff x="6253018" y="2399800"/>
                <a:chExt cx="5561611" cy="2840182"/>
              </a:xfrm>
            </p:grpSpPr>
            <p:pic>
              <p:nvPicPr>
                <p:cNvPr id="2" name="Picture 1"/>
                <p:cNvPicPr>
                  <a:picLocks noChangeAspect="1"/>
                </p:cNvPicPr>
                <p:nvPr/>
              </p:nvPicPr>
              <p:blipFill rotWithShape="1">
                <a:blip r:embed="rId4"/>
                <a:srcRect l="25341" t="27262" r="29042" b="31304"/>
                <a:stretch/>
              </p:blipFill>
              <p:spPr>
                <a:xfrm>
                  <a:off x="6253018" y="2399800"/>
                  <a:ext cx="5561611" cy="2840182"/>
                </a:xfrm>
                <a:prstGeom prst="rect">
                  <a:avLst/>
                </a:prstGeom>
              </p:spPr>
            </p:pic>
            <p:sp>
              <p:nvSpPr>
                <p:cNvPr id="9" name="Rectangle: Rounded Corners 8"/>
                <p:cNvSpPr/>
                <p:nvPr/>
              </p:nvSpPr>
              <p:spPr>
                <a:xfrm>
                  <a:off x="6470073" y="2399800"/>
                  <a:ext cx="443346" cy="21870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1" name="Speech Bubble: Rectangle with Corners Rounded 10"/>
            <p:cNvSpPr/>
            <p:nvPr/>
          </p:nvSpPr>
          <p:spPr>
            <a:xfrm>
              <a:off x="5167746" y="1683324"/>
              <a:ext cx="845128" cy="408710"/>
            </a:xfrm>
            <a:prstGeom prst="wedgeRoundRectCallout">
              <a:avLst>
                <a:gd name="adj1" fmla="val 25069"/>
                <a:gd name="adj2" fmla="val 120127"/>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TextBox 13"/>
          <p:cNvSpPr txBox="1"/>
          <p:nvPr/>
        </p:nvSpPr>
        <p:spPr>
          <a:xfrm>
            <a:off x="1433839" y="5117071"/>
            <a:ext cx="3602182" cy="461665"/>
          </a:xfrm>
          <a:prstGeom prst="rect">
            <a:avLst/>
          </a:prstGeom>
          <a:noFill/>
        </p:spPr>
        <p:txBody>
          <a:bodyPr wrap="square" rtlCol="0">
            <a:spAutoFit/>
          </a:bodyPr>
          <a:lstStyle/>
          <a:p>
            <a:r>
              <a:rPr lang="en-US" sz="2400" dirty="0"/>
              <a:t>Fig. 5: Grayscale Image</a:t>
            </a:r>
          </a:p>
        </p:txBody>
      </p:sp>
      <p:sp>
        <p:nvSpPr>
          <p:cNvPr id="15" name="TextBox 14"/>
          <p:cNvSpPr txBox="1"/>
          <p:nvPr/>
        </p:nvSpPr>
        <p:spPr>
          <a:xfrm>
            <a:off x="4572000" y="6172953"/>
            <a:ext cx="7620000" cy="461665"/>
          </a:xfrm>
          <a:prstGeom prst="rect">
            <a:avLst/>
          </a:prstGeom>
          <a:noFill/>
        </p:spPr>
        <p:txBody>
          <a:bodyPr wrap="square" rtlCol="0">
            <a:spAutoFit/>
          </a:bodyPr>
          <a:lstStyle/>
          <a:p>
            <a:r>
              <a:rPr lang="en-US" sz="2400" dirty="0"/>
              <a:t>Fig. 6: Digital Image Representation of a Grayscale Image</a:t>
            </a:r>
          </a:p>
        </p:txBody>
      </p:sp>
    </p:spTree>
    <p:extLst>
      <p:ext uri="{BB962C8B-B14F-4D97-AF65-F5344CB8AC3E}">
        <p14:creationId xmlns:p14="http://schemas.microsoft.com/office/powerpoint/2010/main" val="3240623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484310" y="0"/>
            <a:ext cx="10018713" cy="1752599"/>
          </a:xfrm>
        </p:spPr>
        <p:txBody>
          <a:bodyPr/>
          <a:lstStyle/>
          <a:p>
            <a:r>
              <a:rPr lang="en-US" dirty="0"/>
              <a:t>Digital Image Representation</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1511" y="2794293"/>
            <a:ext cx="2609850" cy="1962150"/>
          </a:xfrm>
          <a:prstGeom prst="rect">
            <a:avLst/>
          </a:prstGeom>
        </p:spPr>
      </p:pic>
      <p:sp>
        <p:nvSpPr>
          <p:cNvPr id="7" name="Rectangle 6"/>
          <p:cNvSpPr/>
          <p:nvPr/>
        </p:nvSpPr>
        <p:spPr>
          <a:xfrm>
            <a:off x="5417127" y="2098967"/>
            <a:ext cx="540328" cy="2563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p:cNvGrpSpPr/>
          <p:nvPr/>
        </p:nvGrpSpPr>
        <p:grpSpPr>
          <a:xfrm>
            <a:off x="5223164" y="1466351"/>
            <a:ext cx="6561777" cy="4033913"/>
            <a:chOff x="5223164" y="1466351"/>
            <a:chExt cx="6561777" cy="4033913"/>
          </a:xfrm>
        </p:grpSpPr>
        <p:sp>
          <p:nvSpPr>
            <p:cNvPr id="9" name="TextBox 8"/>
            <p:cNvSpPr txBox="1"/>
            <p:nvPr/>
          </p:nvSpPr>
          <p:spPr>
            <a:xfrm>
              <a:off x="5223164" y="1480201"/>
              <a:ext cx="1080654" cy="461665"/>
            </a:xfrm>
            <a:prstGeom prst="rect">
              <a:avLst/>
            </a:prstGeom>
            <a:noFill/>
          </p:spPr>
          <p:txBody>
            <a:bodyPr wrap="square" rtlCol="0">
              <a:spAutoFit/>
            </a:bodyPr>
            <a:lstStyle/>
            <a:p>
              <a:r>
                <a:rPr lang="en-US" sz="2400" dirty="0"/>
                <a:t>MxNx3</a:t>
              </a:r>
            </a:p>
          </p:txBody>
        </p:sp>
        <p:grpSp>
          <p:nvGrpSpPr>
            <p:cNvPr id="11" name="Group 10"/>
            <p:cNvGrpSpPr/>
            <p:nvPr/>
          </p:nvGrpSpPr>
          <p:grpSpPr>
            <a:xfrm>
              <a:off x="5223164" y="1466351"/>
              <a:ext cx="6561777" cy="4033913"/>
              <a:chOff x="5223164" y="1480201"/>
              <a:chExt cx="6561777" cy="4033913"/>
            </a:xfrm>
          </p:grpSpPr>
          <p:pic>
            <p:nvPicPr>
              <p:cNvPr id="5" name="Picture 4"/>
              <p:cNvPicPr>
                <a:picLocks noChangeAspect="1"/>
              </p:cNvPicPr>
              <p:nvPr/>
            </p:nvPicPr>
            <p:blipFill rotWithShape="1">
              <a:blip r:embed="rId4"/>
              <a:srcRect l="7500" t="27060" r="38679" b="23118"/>
              <a:stretch/>
            </p:blipFill>
            <p:spPr>
              <a:xfrm>
                <a:off x="5223164" y="2098967"/>
                <a:ext cx="6561777" cy="3415147"/>
              </a:xfrm>
              <a:prstGeom prst="rect">
                <a:avLst/>
              </a:prstGeom>
            </p:spPr>
          </p:pic>
          <p:sp>
            <p:nvSpPr>
              <p:cNvPr id="10" name="Speech Bubble: Rectangle with Corners Rounded 9"/>
              <p:cNvSpPr/>
              <p:nvPr/>
            </p:nvSpPr>
            <p:spPr>
              <a:xfrm>
                <a:off x="5223164" y="1480201"/>
                <a:ext cx="1080654" cy="461665"/>
              </a:xfrm>
              <a:prstGeom prst="wedgeRoundRectCallout">
                <a:avLst>
                  <a:gd name="adj1" fmla="val -14423"/>
                  <a:gd name="adj2" fmla="val 9251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3" name="TextBox 12"/>
          <p:cNvSpPr txBox="1"/>
          <p:nvPr/>
        </p:nvSpPr>
        <p:spPr>
          <a:xfrm>
            <a:off x="1433839" y="4881536"/>
            <a:ext cx="3602182" cy="461665"/>
          </a:xfrm>
          <a:prstGeom prst="rect">
            <a:avLst/>
          </a:prstGeom>
          <a:noFill/>
        </p:spPr>
        <p:txBody>
          <a:bodyPr wrap="square" rtlCol="0">
            <a:spAutoFit/>
          </a:bodyPr>
          <a:lstStyle/>
          <a:p>
            <a:r>
              <a:rPr lang="en-US" sz="2400" dirty="0"/>
              <a:t>Fig. 7: Color Image</a:t>
            </a:r>
          </a:p>
        </p:txBody>
      </p:sp>
      <p:sp>
        <p:nvSpPr>
          <p:cNvPr id="14" name="TextBox 13"/>
          <p:cNvSpPr txBox="1"/>
          <p:nvPr/>
        </p:nvSpPr>
        <p:spPr>
          <a:xfrm>
            <a:off x="4572000" y="5937418"/>
            <a:ext cx="7212941" cy="461665"/>
          </a:xfrm>
          <a:prstGeom prst="rect">
            <a:avLst/>
          </a:prstGeom>
          <a:noFill/>
        </p:spPr>
        <p:txBody>
          <a:bodyPr wrap="square" rtlCol="0">
            <a:spAutoFit/>
          </a:bodyPr>
          <a:lstStyle/>
          <a:p>
            <a:r>
              <a:rPr lang="en-US" sz="2400" dirty="0"/>
              <a:t>Fig. 8: Digital Image Representation of a Color Image</a:t>
            </a:r>
          </a:p>
        </p:txBody>
      </p:sp>
    </p:spTree>
    <p:extLst>
      <p:ext uri="{BB962C8B-B14F-4D97-AF65-F5344CB8AC3E}">
        <p14:creationId xmlns:p14="http://schemas.microsoft.com/office/powerpoint/2010/main" val="149196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17763"/>
            <a:ext cx="10018713" cy="1752599"/>
          </a:xfrm>
        </p:spPr>
        <p:txBody>
          <a:bodyPr/>
          <a:lstStyle/>
          <a:p>
            <a:r>
              <a:rPr lang="en-US" dirty="0"/>
              <a:t>Neighborhoods of a Pixel</a:t>
            </a:r>
          </a:p>
        </p:txBody>
      </p:sp>
      <p:sp>
        <p:nvSpPr>
          <p:cNvPr id="3" name="Content Placeholder 2"/>
          <p:cNvSpPr>
            <a:spLocks noGrp="1"/>
          </p:cNvSpPr>
          <p:nvPr>
            <p:ph idx="1"/>
          </p:nvPr>
        </p:nvSpPr>
        <p:spPr>
          <a:xfrm>
            <a:off x="1484310" y="1870362"/>
            <a:ext cx="10018713" cy="1143001"/>
          </a:xfrm>
        </p:spPr>
        <p:txBody>
          <a:bodyPr>
            <a:normAutofit/>
          </a:bodyPr>
          <a:lstStyle/>
          <a:p>
            <a:r>
              <a:rPr lang="en-US" sz="2800" dirty="0"/>
              <a:t>Neighborhoods of a pixel are pixels around its</a:t>
            </a:r>
          </a:p>
        </p:txBody>
      </p:sp>
      <p:pic>
        <p:nvPicPr>
          <p:cNvPr id="4" name="Picture 3"/>
          <p:cNvPicPr>
            <a:picLocks noChangeAspect="1"/>
          </p:cNvPicPr>
          <p:nvPr/>
        </p:nvPicPr>
        <p:blipFill rotWithShape="1">
          <a:blip r:embed="rId3"/>
          <a:srcRect l="14772" t="38581" r="46819" b="31911"/>
          <a:stretch/>
        </p:blipFill>
        <p:spPr>
          <a:xfrm>
            <a:off x="2757055" y="3193472"/>
            <a:ext cx="6398810" cy="2763983"/>
          </a:xfrm>
          <a:prstGeom prst="rect">
            <a:avLst/>
          </a:prstGeom>
        </p:spPr>
      </p:pic>
      <p:sp>
        <p:nvSpPr>
          <p:cNvPr id="6" name="Rectangle 5"/>
          <p:cNvSpPr/>
          <p:nvPr/>
        </p:nvSpPr>
        <p:spPr>
          <a:xfrm>
            <a:off x="4599709" y="4225636"/>
            <a:ext cx="2729346" cy="73429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p:nvPr/>
        </p:nvGrpSpPr>
        <p:grpSpPr>
          <a:xfrm>
            <a:off x="7010399" y="2743197"/>
            <a:ext cx="1939637" cy="461665"/>
            <a:chOff x="7010399" y="2743197"/>
            <a:chExt cx="1939637" cy="461665"/>
          </a:xfrm>
        </p:grpSpPr>
        <p:sp>
          <p:nvSpPr>
            <p:cNvPr id="7" name="Speech Bubble: Rectangle with Corners Rounded 6"/>
            <p:cNvSpPr/>
            <p:nvPr/>
          </p:nvSpPr>
          <p:spPr>
            <a:xfrm>
              <a:off x="7010399" y="2746664"/>
              <a:ext cx="1939637" cy="443345"/>
            </a:xfrm>
            <a:prstGeom prst="wedgeRoundRectCallout">
              <a:avLst>
                <a:gd name="adj1" fmla="val -83892"/>
                <a:gd name="adj2" fmla="val 346875"/>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7065818" y="2743197"/>
              <a:ext cx="1884218" cy="461665"/>
            </a:xfrm>
            <a:prstGeom prst="rect">
              <a:avLst/>
            </a:prstGeom>
            <a:noFill/>
          </p:spPr>
          <p:txBody>
            <a:bodyPr wrap="square" rtlCol="0">
              <a:spAutoFit/>
            </a:bodyPr>
            <a:lstStyle/>
            <a:p>
              <a:r>
                <a:rPr lang="en-US" sz="2400" dirty="0"/>
                <a:t>Current Pixel</a:t>
              </a:r>
            </a:p>
          </p:txBody>
        </p:sp>
      </p:grpSp>
      <p:grpSp>
        <p:nvGrpSpPr>
          <p:cNvPr id="12" name="Group 11"/>
          <p:cNvGrpSpPr/>
          <p:nvPr/>
        </p:nvGrpSpPr>
        <p:grpSpPr>
          <a:xfrm>
            <a:off x="6802582" y="5957455"/>
            <a:ext cx="3879270" cy="489370"/>
            <a:chOff x="6802582" y="5957455"/>
            <a:chExt cx="3879270" cy="489370"/>
          </a:xfrm>
        </p:grpSpPr>
        <p:sp>
          <p:nvSpPr>
            <p:cNvPr id="10" name="Speech Bubble: Rectangle with Corners Rounded 9"/>
            <p:cNvSpPr/>
            <p:nvPr/>
          </p:nvSpPr>
          <p:spPr>
            <a:xfrm>
              <a:off x="6802582" y="5957455"/>
              <a:ext cx="3865418" cy="457200"/>
            </a:xfrm>
            <a:prstGeom prst="wedgeRoundRectCallout">
              <a:avLst>
                <a:gd name="adj1" fmla="val -57750"/>
                <a:gd name="adj2" fmla="val -270833"/>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927269" y="5985160"/>
              <a:ext cx="3754583" cy="461665"/>
            </a:xfrm>
            <a:prstGeom prst="rect">
              <a:avLst/>
            </a:prstGeom>
            <a:noFill/>
          </p:spPr>
          <p:txBody>
            <a:bodyPr wrap="square" rtlCol="0">
              <a:spAutoFit/>
            </a:bodyPr>
            <a:lstStyle/>
            <a:p>
              <a:r>
                <a:rPr lang="en-US" sz="2400" dirty="0"/>
                <a:t>Its 3x3 Neighborhood Pixels</a:t>
              </a:r>
            </a:p>
          </p:txBody>
        </p:sp>
      </p:grpSp>
    </p:spTree>
    <p:extLst>
      <p:ext uri="{BB962C8B-B14F-4D97-AF65-F5344CB8AC3E}">
        <p14:creationId xmlns:p14="http://schemas.microsoft.com/office/powerpoint/2010/main" val="4050096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17763"/>
            <a:ext cx="10018713" cy="1752599"/>
          </a:xfrm>
        </p:spPr>
        <p:txBody>
          <a:bodyPr/>
          <a:lstStyle/>
          <a:p>
            <a:r>
              <a:rPr lang="en-US" dirty="0"/>
              <a:t>Neighborhoods of a Pixel</a:t>
            </a:r>
          </a:p>
        </p:txBody>
      </p:sp>
      <p:sp>
        <p:nvSpPr>
          <p:cNvPr id="3" name="Content Placeholder 2"/>
          <p:cNvSpPr>
            <a:spLocks noGrp="1"/>
          </p:cNvSpPr>
          <p:nvPr>
            <p:ph idx="1"/>
          </p:nvPr>
        </p:nvSpPr>
        <p:spPr>
          <a:xfrm>
            <a:off x="1484310" y="1870362"/>
            <a:ext cx="10018713" cy="1143001"/>
          </a:xfrm>
        </p:spPr>
        <p:txBody>
          <a:bodyPr>
            <a:normAutofit/>
          </a:bodyPr>
          <a:lstStyle/>
          <a:p>
            <a:r>
              <a:rPr lang="en-US" sz="2800" dirty="0"/>
              <a:t>Pixel has </a:t>
            </a:r>
            <a:r>
              <a:rPr lang="en-US" sz="2800" b="1" i="1" dirty="0"/>
              <a:t>four neighborhood</a:t>
            </a:r>
            <a:r>
              <a:rPr lang="en-US" sz="2800" dirty="0"/>
              <a:t> if the neighbors exist in East, West, South and North</a:t>
            </a:r>
          </a:p>
        </p:txBody>
      </p:sp>
      <p:grpSp>
        <p:nvGrpSpPr>
          <p:cNvPr id="14" name="Group 13"/>
          <p:cNvGrpSpPr/>
          <p:nvPr/>
        </p:nvGrpSpPr>
        <p:grpSpPr>
          <a:xfrm>
            <a:off x="4470902" y="3823853"/>
            <a:ext cx="4045527" cy="1634839"/>
            <a:chOff x="4585855" y="4253345"/>
            <a:chExt cx="2757054" cy="665019"/>
          </a:xfrm>
        </p:grpSpPr>
        <p:pic>
          <p:nvPicPr>
            <p:cNvPr id="4" name="Picture 3"/>
            <p:cNvPicPr>
              <a:picLocks noChangeAspect="1"/>
            </p:cNvPicPr>
            <p:nvPr/>
          </p:nvPicPr>
          <p:blipFill rotWithShape="1">
            <a:blip r:embed="rId3"/>
            <a:srcRect l="25818" t="49896" r="57530" b="43005"/>
            <a:stretch/>
          </p:blipFill>
          <p:spPr>
            <a:xfrm>
              <a:off x="4585855" y="4253345"/>
              <a:ext cx="2757054" cy="665019"/>
            </a:xfrm>
            <a:prstGeom prst="rect">
              <a:avLst/>
            </a:prstGeom>
          </p:spPr>
        </p:pic>
        <p:sp>
          <p:nvSpPr>
            <p:cNvPr id="5" name="Rectangle 4"/>
            <p:cNvSpPr/>
            <p:nvPr/>
          </p:nvSpPr>
          <p:spPr>
            <a:xfrm>
              <a:off x="5500255" y="4253345"/>
              <a:ext cx="928254" cy="66501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585855" y="4461164"/>
              <a:ext cx="2757054" cy="249381"/>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Box 17"/>
          <p:cNvSpPr txBox="1"/>
          <p:nvPr/>
        </p:nvSpPr>
        <p:spPr>
          <a:xfrm>
            <a:off x="8810085" y="4410439"/>
            <a:ext cx="754420" cy="461665"/>
          </a:xfrm>
          <a:prstGeom prst="rect">
            <a:avLst/>
          </a:prstGeom>
          <a:noFill/>
          <a:ln w="28575">
            <a:solidFill>
              <a:schemeClr val="accent1"/>
            </a:solidFill>
          </a:ln>
        </p:spPr>
        <p:txBody>
          <a:bodyPr wrap="square" rtlCol="0">
            <a:spAutoFit/>
          </a:bodyPr>
          <a:lstStyle/>
          <a:p>
            <a:r>
              <a:rPr lang="en-US" sz="2400" dirty="0"/>
              <a:t>East</a:t>
            </a:r>
          </a:p>
        </p:txBody>
      </p:sp>
      <p:sp>
        <p:nvSpPr>
          <p:cNvPr id="19" name="TextBox 18"/>
          <p:cNvSpPr txBox="1"/>
          <p:nvPr/>
        </p:nvSpPr>
        <p:spPr>
          <a:xfrm>
            <a:off x="3380283" y="4410439"/>
            <a:ext cx="839506" cy="461665"/>
          </a:xfrm>
          <a:prstGeom prst="rect">
            <a:avLst/>
          </a:prstGeom>
          <a:noFill/>
          <a:ln w="28575">
            <a:solidFill>
              <a:schemeClr val="accent1"/>
            </a:solidFill>
          </a:ln>
        </p:spPr>
        <p:txBody>
          <a:bodyPr wrap="square" rtlCol="0">
            <a:spAutoFit/>
          </a:bodyPr>
          <a:lstStyle/>
          <a:p>
            <a:r>
              <a:rPr lang="en-US" sz="2400" dirty="0"/>
              <a:t>West</a:t>
            </a:r>
          </a:p>
        </p:txBody>
      </p:sp>
      <p:sp>
        <p:nvSpPr>
          <p:cNvPr id="20" name="TextBox 19"/>
          <p:cNvSpPr txBox="1"/>
          <p:nvPr/>
        </p:nvSpPr>
        <p:spPr>
          <a:xfrm>
            <a:off x="6019228" y="3180960"/>
            <a:ext cx="948874" cy="461665"/>
          </a:xfrm>
          <a:prstGeom prst="rect">
            <a:avLst/>
          </a:prstGeom>
          <a:noFill/>
          <a:ln w="28575">
            <a:solidFill>
              <a:schemeClr val="accent1"/>
            </a:solidFill>
          </a:ln>
        </p:spPr>
        <p:txBody>
          <a:bodyPr wrap="square" rtlCol="0">
            <a:spAutoFit/>
          </a:bodyPr>
          <a:lstStyle/>
          <a:p>
            <a:r>
              <a:rPr lang="en-US" sz="2400" dirty="0"/>
              <a:t>North</a:t>
            </a:r>
          </a:p>
        </p:txBody>
      </p:sp>
      <p:sp>
        <p:nvSpPr>
          <p:cNvPr id="21" name="TextBox 20"/>
          <p:cNvSpPr txBox="1"/>
          <p:nvPr/>
        </p:nvSpPr>
        <p:spPr>
          <a:xfrm>
            <a:off x="6019228" y="5633356"/>
            <a:ext cx="948874" cy="461665"/>
          </a:xfrm>
          <a:prstGeom prst="rect">
            <a:avLst/>
          </a:prstGeom>
          <a:noFill/>
          <a:ln w="28575">
            <a:solidFill>
              <a:schemeClr val="accent1"/>
            </a:solidFill>
          </a:ln>
        </p:spPr>
        <p:txBody>
          <a:bodyPr wrap="square" rtlCol="0">
            <a:spAutoFit/>
          </a:bodyPr>
          <a:lstStyle/>
          <a:p>
            <a:r>
              <a:rPr lang="en-US" sz="2400" dirty="0"/>
              <a:t>South</a:t>
            </a:r>
          </a:p>
        </p:txBody>
      </p:sp>
    </p:spTree>
    <p:extLst>
      <p:ext uri="{BB962C8B-B14F-4D97-AF65-F5344CB8AC3E}">
        <p14:creationId xmlns:p14="http://schemas.microsoft.com/office/powerpoint/2010/main" val="3274624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117763"/>
            <a:ext cx="10018713" cy="1752599"/>
          </a:xfrm>
        </p:spPr>
        <p:txBody>
          <a:bodyPr/>
          <a:lstStyle/>
          <a:p>
            <a:r>
              <a:rPr lang="en-US" dirty="0"/>
              <a:t>Neighborhoods of a Pixel</a:t>
            </a:r>
          </a:p>
        </p:txBody>
      </p:sp>
      <p:sp>
        <p:nvSpPr>
          <p:cNvPr id="3" name="Content Placeholder 2"/>
          <p:cNvSpPr>
            <a:spLocks noGrp="1"/>
          </p:cNvSpPr>
          <p:nvPr>
            <p:ph idx="1"/>
          </p:nvPr>
        </p:nvSpPr>
        <p:spPr>
          <a:xfrm>
            <a:off x="1484310" y="1870362"/>
            <a:ext cx="10430599" cy="1143001"/>
          </a:xfrm>
        </p:spPr>
        <p:txBody>
          <a:bodyPr>
            <a:noAutofit/>
          </a:bodyPr>
          <a:lstStyle/>
          <a:p>
            <a:r>
              <a:rPr lang="en-US" sz="2800" dirty="0"/>
              <a:t>Pixel has </a:t>
            </a:r>
            <a:r>
              <a:rPr lang="en-US" sz="2800" b="1" i="1" dirty="0"/>
              <a:t>eight neighborhood</a:t>
            </a:r>
            <a:r>
              <a:rPr lang="en-US" sz="2800" dirty="0"/>
              <a:t> if the neighbors exist in East, West, South, North, North-east, North-west, South-east and South-west</a:t>
            </a:r>
          </a:p>
        </p:txBody>
      </p:sp>
      <p:sp>
        <p:nvSpPr>
          <p:cNvPr id="18" name="TextBox 17"/>
          <p:cNvSpPr txBox="1"/>
          <p:nvPr/>
        </p:nvSpPr>
        <p:spPr>
          <a:xfrm>
            <a:off x="8810085" y="4410439"/>
            <a:ext cx="754420" cy="461665"/>
          </a:xfrm>
          <a:prstGeom prst="rect">
            <a:avLst/>
          </a:prstGeom>
          <a:noFill/>
          <a:ln w="28575">
            <a:solidFill>
              <a:schemeClr val="accent1"/>
            </a:solidFill>
          </a:ln>
        </p:spPr>
        <p:txBody>
          <a:bodyPr wrap="square" rtlCol="0">
            <a:spAutoFit/>
          </a:bodyPr>
          <a:lstStyle/>
          <a:p>
            <a:r>
              <a:rPr lang="en-US" sz="2400" dirty="0"/>
              <a:t>East</a:t>
            </a:r>
          </a:p>
        </p:txBody>
      </p:sp>
      <p:sp>
        <p:nvSpPr>
          <p:cNvPr id="19" name="TextBox 18"/>
          <p:cNvSpPr txBox="1"/>
          <p:nvPr/>
        </p:nvSpPr>
        <p:spPr>
          <a:xfrm>
            <a:off x="3380283" y="4410439"/>
            <a:ext cx="839506" cy="461665"/>
          </a:xfrm>
          <a:prstGeom prst="rect">
            <a:avLst/>
          </a:prstGeom>
          <a:noFill/>
          <a:ln w="28575">
            <a:solidFill>
              <a:schemeClr val="accent1"/>
            </a:solidFill>
          </a:ln>
        </p:spPr>
        <p:txBody>
          <a:bodyPr wrap="square" rtlCol="0">
            <a:spAutoFit/>
          </a:bodyPr>
          <a:lstStyle/>
          <a:p>
            <a:r>
              <a:rPr lang="en-US" sz="2400" dirty="0"/>
              <a:t>West</a:t>
            </a:r>
          </a:p>
        </p:txBody>
      </p:sp>
      <p:sp>
        <p:nvSpPr>
          <p:cNvPr id="20" name="TextBox 19"/>
          <p:cNvSpPr txBox="1"/>
          <p:nvPr/>
        </p:nvSpPr>
        <p:spPr>
          <a:xfrm>
            <a:off x="6019228" y="3180960"/>
            <a:ext cx="948874" cy="461665"/>
          </a:xfrm>
          <a:prstGeom prst="rect">
            <a:avLst/>
          </a:prstGeom>
          <a:noFill/>
          <a:ln w="28575">
            <a:solidFill>
              <a:schemeClr val="accent1"/>
            </a:solidFill>
          </a:ln>
        </p:spPr>
        <p:txBody>
          <a:bodyPr wrap="square" rtlCol="0">
            <a:spAutoFit/>
          </a:bodyPr>
          <a:lstStyle/>
          <a:p>
            <a:r>
              <a:rPr lang="en-US" sz="2400" dirty="0"/>
              <a:t>North</a:t>
            </a:r>
          </a:p>
        </p:txBody>
      </p:sp>
      <p:sp>
        <p:nvSpPr>
          <p:cNvPr id="21" name="TextBox 20"/>
          <p:cNvSpPr txBox="1"/>
          <p:nvPr/>
        </p:nvSpPr>
        <p:spPr>
          <a:xfrm>
            <a:off x="6019228" y="5633356"/>
            <a:ext cx="948874" cy="461665"/>
          </a:xfrm>
          <a:prstGeom prst="rect">
            <a:avLst/>
          </a:prstGeom>
          <a:noFill/>
          <a:ln w="28575">
            <a:solidFill>
              <a:schemeClr val="accent1"/>
            </a:solidFill>
          </a:ln>
        </p:spPr>
        <p:txBody>
          <a:bodyPr wrap="square" rtlCol="0">
            <a:spAutoFit/>
          </a:bodyPr>
          <a:lstStyle/>
          <a:p>
            <a:r>
              <a:rPr lang="en-US" sz="2400" dirty="0"/>
              <a:t>South</a:t>
            </a:r>
          </a:p>
        </p:txBody>
      </p:sp>
      <p:grpSp>
        <p:nvGrpSpPr>
          <p:cNvPr id="8" name="Group 7"/>
          <p:cNvGrpSpPr/>
          <p:nvPr/>
        </p:nvGrpSpPr>
        <p:grpSpPr>
          <a:xfrm>
            <a:off x="4470902" y="3823853"/>
            <a:ext cx="4045527" cy="1634848"/>
            <a:chOff x="4470902" y="3823853"/>
            <a:chExt cx="4045527" cy="1634848"/>
          </a:xfrm>
        </p:grpSpPr>
        <p:grpSp>
          <p:nvGrpSpPr>
            <p:cNvPr id="7" name="Group 6"/>
            <p:cNvGrpSpPr/>
            <p:nvPr/>
          </p:nvGrpSpPr>
          <p:grpSpPr>
            <a:xfrm>
              <a:off x="4470902" y="3823862"/>
              <a:ext cx="4045527" cy="1634839"/>
              <a:chOff x="4470902" y="3823853"/>
              <a:chExt cx="4045527" cy="1634839"/>
            </a:xfrm>
          </p:grpSpPr>
          <p:pic>
            <p:nvPicPr>
              <p:cNvPr id="4" name="Picture 3"/>
              <p:cNvPicPr>
                <a:picLocks noChangeAspect="1"/>
              </p:cNvPicPr>
              <p:nvPr/>
            </p:nvPicPr>
            <p:blipFill rotWithShape="1">
              <a:blip r:embed="rId2"/>
              <a:srcRect l="25818" t="49896" r="57530" b="43005"/>
              <a:stretch/>
            </p:blipFill>
            <p:spPr>
              <a:xfrm>
                <a:off x="4470902" y="3823853"/>
                <a:ext cx="4045527" cy="1634839"/>
              </a:xfrm>
              <a:prstGeom prst="rect">
                <a:avLst/>
              </a:prstGeom>
            </p:spPr>
          </p:pic>
          <p:sp>
            <p:nvSpPr>
              <p:cNvPr id="5" name="Rectangle 4"/>
              <p:cNvSpPr/>
              <p:nvPr/>
            </p:nvSpPr>
            <p:spPr>
              <a:xfrm>
                <a:off x="5805055" y="3823853"/>
                <a:ext cx="1369641" cy="1634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4470902" y="4334742"/>
                <a:ext cx="4045527" cy="63904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5"/>
            <p:cNvSpPr/>
            <p:nvPr/>
          </p:nvSpPr>
          <p:spPr>
            <a:xfrm>
              <a:off x="4470902" y="3823853"/>
              <a:ext cx="4045527" cy="1634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TextBox 14"/>
          <p:cNvSpPr txBox="1"/>
          <p:nvPr/>
        </p:nvSpPr>
        <p:spPr>
          <a:xfrm>
            <a:off x="8760116" y="3823853"/>
            <a:ext cx="1608778" cy="461665"/>
          </a:xfrm>
          <a:prstGeom prst="rect">
            <a:avLst/>
          </a:prstGeom>
          <a:noFill/>
          <a:ln w="28575">
            <a:solidFill>
              <a:schemeClr val="accent1"/>
            </a:solidFill>
          </a:ln>
        </p:spPr>
        <p:txBody>
          <a:bodyPr wrap="square" rtlCol="0">
            <a:spAutoFit/>
          </a:bodyPr>
          <a:lstStyle/>
          <a:p>
            <a:r>
              <a:rPr lang="en-US" sz="2400" dirty="0"/>
              <a:t>North-east</a:t>
            </a:r>
          </a:p>
        </p:txBody>
      </p:sp>
      <p:sp>
        <p:nvSpPr>
          <p:cNvPr id="16" name="TextBox 15"/>
          <p:cNvSpPr txBox="1"/>
          <p:nvPr/>
        </p:nvSpPr>
        <p:spPr>
          <a:xfrm>
            <a:off x="2452255" y="3823853"/>
            <a:ext cx="1774960" cy="461665"/>
          </a:xfrm>
          <a:prstGeom prst="rect">
            <a:avLst/>
          </a:prstGeom>
          <a:noFill/>
          <a:ln w="28575">
            <a:solidFill>
              <a:schemeClr val="accent1"/>
            </a:solidFill>
          </a:ln>
        </p:spPr>
        <p:txBody>
          <a:bodyPr wrap="square" rtlCol="0">
            <a:spAutoFit/>
          </a:bodyPr>
          <a:lstStyle/>
          <a:p>
            <a:r>
              <a:rPr lang="en-US" sz="2400" dirty="0"/>
              <a:t>North-west</a:t>
            </a:r>
          </a:p>
        </p:txBody>
      </p:sp>
      <p:sp>
        <p:nvSpPr>
          <p:cNvPr id="17" name="TextBox 16"/>
          <p:cNvSpPr txBox="1"/>
          <p:nvPr/>
        </p:nvSpPr>
        <p:spPr>
          <a:xfrm>
            <a:off x="2402286" y="4997027"/>
            <a:ext cx="1774960" cy="461665"/>
          </a:xfrm>
          <a:prstGeom prst="rect">
            <a:avLst/>
          </a:prstGeom>
          <a:noFill/>
          <a:ln w="28575">
            <a:solidFill>
              <a:schemeClr val="accent1"/>
            </a:solidFill>
          </a:ln>
        </p:spPr>
        <p:txBody>
          <a:bodyPr wrap="square" rtlCol="0">
            <a:spAutoFit/>
          </a:bodyPr>
          <a:lstStyle/>
          <a:p>
            <a:r>
              <a:rPr lang="en-US" sz="2400" dirty="0"/>
              <a:t>South-west</a:t>
            </a:r>
          </a:p>
        </p:txBody>
      </p:sp>
      <p:sp>
        <p:nvSpPr>
          <p:cNvPr id="22" name="TextBox 21"/>
          <p:cNvSpPr txBox="1"/>
          <p:nvPr/>
        </p:nvSpPr>
        <p:spPr>
          <a:xfrm>
            <a:off x="8760116" y="4997027"/>
            <a:ext cx="1608778" cy="461665"/>
          </a:xfrm>
          <a:prstGeom prst="rect">
            <a:avLst/>
          </a:prstGeom>
          <a:noFill/>
          <a:ln w="28575">
            <a:solidFill>
              <a:schemeClr val="accent1"/>
            </a:solidFill>
          </a:ln>
        </p:spPr>
        <p:txBody>
          <a:bodyPr wrap="square" rtlCol="0">
            <a:spAutoFit/>
          </a:bodyPr>
          <a:lstStyle/>
          <a:p>
            <a:r>
              <a:rPr lang="en-US" sz="2400" dirty="0"/>
              <a:t>South-east</a:t>
            </a:r>
          </a:p>
        </p:txBody>
      </p:sp>
    </p:spTree>
    <p:extLst>
      <p:ext uri="{BB962C8B-B14F-4D97-AF65-F5344CB8AC3E}">
        <p14:creationId xmlns:p14="http://schemas.microsoft.com/office/powerpoint/2010/main" val="2203979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1293" y="145472"/>
            <a:ext cx="10018713" cy="1752599"/>
          </a:xfrm>
        </p:spPr>
        <p:txBody>
          <a:bodyPr/>
          <a:lstStyle/>
          <a:p>
            <a:r>
              <a:rPr lang="en-US" dirty="0"/>
              <a:t>Resolution of an Image</a:t>
            </a:r>
          </a:p>
        </p:txBody>
      </p:sp>
      <p:sp>
        <p:nvSpPr>
          <p:cNvPr id="3" name="Content Placeholder 2"/>
          <p:cNvSpPr>
            <a:spLocks noGrp="1"/>
          </p:cNvSpPr>
          <p:nvPr>
            <p:ph idx="1"/>
          </p:nvPr>
        </p:nvSpPr>
        <p:spPr>
          <a:xfrm>
            <a:off x="1484310" y="2306780"/>
            <a:ext cx="10018713" cy="3124201"/>
          </a:xfrm>
        </p:spPr>
        <p:txBody>
          <a:bodyPr>
            <a:noAutofit/>
          </a:bodyPr>
          <a:lstStyle/>
          <a:p>
            <a:pPr>
              <a:lnSpc>
                <a:spcPct val="150000"/>
              </a:lnSpc>
            </a:pPr>
            <a:r>
              <a:rPr lang="en-US" sz="2800" dirty="0"/>
              <a:t>There are two types of resolution of an image. </a:t>
            </a:r>
          </a:p>
          <a:p>
            <a:pPr>
              <a:lnSpc>
                <a:spcPct val="150000"/>
              </a:lnSpc>
            </a:pPr>
            <a:r>
              <a:rPr lang="en-US" sz="2800" dirty="0"/>
              <a:t>They are Spatial resolution and Gray level resolution.</a:t>
            </a:r>
          </a:p>
          <a:p>
            <a:pPr>
              <a:lnSpc>
                <a:spcPct val="150000"/>
              </a:lnSpc>
            </a:pPr>
            <a:r>
              <a:rPr lang="en-US" sz="2800" dirty="0"/>
              <a:t>Spatial resolution concerns with no. of pixels in an image. </a:t>
            </a:r>
          </a:p>
          <a:p>
            <a:pPr>
              <a:lnSpc>
                <a:spcPct val="150000"/>
              </a:lnSpc>
            </a:pPr>
            <a:r>
              <a:rPr lang="en-US" sz="2800" dirty="0"/>
              <a:t>Gray level resolution depends on the no. of gray level steps for each pixel in the image. </a:t>
            </a:r>
          </a:p>
        </p:txBody>
      </p:sp>
    </p:spTree>
    <p:extLst>
      <p:ext uri="{BB962C8B-B14F-4D97-AF65-F5344CB8AC3E}">
        <p14:creationId xmlns:p14="http://schemas.microsoft.com/office/powerpoint/2010/main" val="3811272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81293" y="145472"/>
            <a:ext cx="10018713" cy="1752599"/>
          </a:xfrm>
        </p:spPr>
        <p:txBody>
          <a:bodyPr/>
          <a:lstStyle/>
          <a:p>
            <a:r>
              <a:rPr lang="en-US" dirty="0"/>
              <a:t>Resolution of an Image </a:t>
            </a:r>
            <a:br>
              <a:rPr lang="en-US" dirty="0"/>
            </a:br>
            <a:r>
              <a:rPr lang="en-US" dirty="0"/>
              <a:t>(Spatial Resolution)</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40913" y="1898071"/>
            <a:ext cx="2715275" cy="3620366"/>
          </a:xfrm>
        </p:spPr>
      </p:pic>
      <p:sp>
        <p:nvSpPr>
          <p:cNvPr id="12" name="TextBox 11"/>
          <p:cNvSpPr txBox="1"/>
          <p:nvPr/>
        </p:nvSpPr>
        <p:spPr>
          <a:xfrm>
            <a:off x="1996673" y="5712809"/>
            <a:ext cx="2977109" cy="461665"/>
          </a:xfrm>
          <a:prstGeom prst="rect">
            <a:avLst/>
          </a:prstGeom>
          <a:noFill/>
        </p:spPr>
        <p:txBody>
          <a:bodyPr wrap="square" rtlCol="0">
            <a:spAutoFit/>
          </a:bodyPr>
          <a:lstStyle/>
          <a:p>
            <a:r>
              <a:rPr lang="en-US" sz="2400" dirty="0"/>
              <a:t>Fig. 9: Original Image</a:t>
            </a:r>
          </a:p>
        </p:txBody>
      </p:sp>
      <p:sp>
        <p:nvSpPr>
          <p:cNvPr id="13" name="TextBox 12"/>
          <p:cNvSpPr txBox="1"/>
          <p:nvPr/>
        </p:nvSpPr>
        <p:spPr>
          <a:xfrm>
            <a:off x="5476166" y="5712808"/>
            <a:ext cx="3169070" cy="830997"/>
          </a:xfrm>
          <a:prstGeom prst="rect">
            <a:avLst/>
          </a:prstGeom>
          <a:noFill/>
        </p:spPr>
        <p:txBody>
          <a:bodyPr wrap="square" rtlCol="0">
            <a:spAutoFit/>
          </a:bodyPr>
          <a:lstStyle/>
          <a:p>
            <a:r>
              <a:rPr lang="en-US" sz="2400" dirty="0"/>
              <a:t>Fig. 10: Reduced spatial resolution in 1/16</a:t>
            </a:r>
          </a:p>
        </p:txBody>
      </p:sp>
      <p:sp>
        <p:nvSpPr>
          <p:cNvPr id="14" name="TextBox 13"/>
          <p:cNvSpPr txBox="1"/>
          <p:nvPr/>
        </p:nvSpPr>
        <p:spPr>
          <a:xfrm>
            <a:off x="8898505" y="5712808"/>
            <a:ext cx="3169070" cy="830997"/>
          </a:xfrm>
          <a:prstGeom prst="rect">
            <a:avLst/>
          </a:prstGeom>
          <a:noFill/>
        </p:spPr>
        <p:txBody>
          <a:bodyPr wrap="square" rtlCol="0">
            <a:spAutoFit/>
          </a:bodyPr>
          <a:lstStyle/>
          <a:p>
            <a:r>
              <a:rPr lang="en-US" sz="2400" dirty="0"/>
              <a:t>Fig. 11: Reduced spatial resolution in 1/32</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39374" t="17625" r="40037" b="42962"/>
          <a:stretch/>
        </p:blipFill>
        <p:spPr>
          <a:xfrm>
            <a:off x="5679053" y="1898071"/>
            <a:ext cx="2672175" cy="3620366"/>
          </a:xfrm>
          <a:prstGeom prst="rect">
            <a:avLst/>
          </a:prstGeom>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44770" t="24003" r="45326" b="53030"/>
          <a:stretch/>
        </p:blipFill>
        <p:spPr>
          <a:xfrm>
            <a:off x="9202057" y="1898071"/>
            <a:ext cx="2663762" cy="3620366"/>
          </a:xfrm>
          <a:prstGeom prst="rect">
            <a:avLst/>
          </a:prstGeom>
        </p:spPr>
      </p:pic>
    </p:spTree>
    <p:extLst>
      <p:ext uri="{BB962C8B-B14F-4D97-AF65-F5344CB8AC3E}">
        <p14:creationId xmlns:p14="http://schemas.microsoft.com/office/powerpoint/2010/main" val="1409672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81293" y="145472"/>
            <a:ext cx="10018713" cy="1752599"/>
          </a:xfrm>
        </p:spPr>
        <p:txBody>
          <a:bodyPr/>
          <a:lstStyle/>
          <a:p>
            <a:r>
              <a:rPr lang="en-US" dirty="0"/>
              <a:t>Resolution of an Image </a:t>
            </a:r>
            <a:br>
              <a:rPr lang="en-US" dirty="0"/>
            </a:br>
            <a:r>
              <a:rPr lang="en-US" dirty="0"/>
              <a:t>(Gray Level Resolution)</a:t>
            </a:r>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6768" t="5099" r="16225" b="12182"/>
          <a:stretch/>
        </p:blipFill>
        <p:spPr>
          <a:xfrm>
            <a:off x="5388429" y="1883287"/>
            <a:ext cx="2723578" cy="3620366"/>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16224" t="5099" r="16224" b="11851"/>
          <a:stretch/>
        </p:blipFill>
        <p:spPr>
          <a:xfrm>
            <a:off x="8876428" y="1898071"/>
            <a:ext cx="2723578" cy="3605582"/>
          </a:xfrm>
          <a:prstGeom prst="rect">
            <a:avLst/>
          </a:prstGeom>
        </p:spPr>
      </p:pic>
      <p:pic>
        <p:nvPicPr>
          <p:cNvPr id="7" name="Content Placeholder 6"/>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908733" y="1898071"/>
            <a:ext cx="2715275" cy="3620366"/>
          </a:xfrm>
        </p:spPr>
      </p:pic>
      <p:sp>
        <p:nvSpPr>
          <p:cNvPr id="8" name="TextBox 7"/>
          <p:cNvSpPr txBox="1"/>
          <p:nvPr/>
        </p:nvSpPr>
        <p:spPr>
          <a:xfrm>
            <a:off x="1908733" y="5712809"/>
            <a:ext cx="3065049" cy="830997"/>
          </a:xfrm>
          <a:prstGeom prst="rect">
            <a:avLst/>
          </a:prstGeom>
          <a:noFill/>
        </p:spPr>
        <p:txBody>
          <a:bodyPr wrap="square" rtlCol="0">
            <a:spAutoFit/>
          </a:bodyPr>
          <a:lstStyle/>
          <a:p>
            <a:r>
              <a:rPr lang="en-US" sz="2400" dirty="0"/>
              <a:t>Fig. 12: Original Image</a:t>
            </a:r>
          </a:p>
          <a:p>
            <a:r>
              <a:rPr lang="en-US" sz="2400" dirty="0"/>
              <a:t>(gray level step to 256)</a:t>
            </a:r>
          </a:p>
        </p:txBody>
      </p:sp>
      <p:sp>
        <p:nvSpPr>
          <p:cNvPr id="9" name="TextBox 8"/>
          <p:cNvSpPr txBox="1"/>
          <p:nvPr/>
        </p:nvSpPr>
        <p:spPr>
          <a:xfrm>
            <a:off x="5476166" y="5712808"/>
            <a:ext cx="3169070" cy="830997"/>
          </a:xfrm>
          <a:prstGeom prst="rect">
            <a:avLst/>
          </a:prstGeom>
          <a:noFill/>
        </p:spPr>
        <p:txBody>
          <a:bodyPr wrap="square" rtlCol="0">
            <a:spAutoFit/>
          </a:bodyPr>
          <a:lstStyle/>
          <a:p>
            <a:r>
              <a:rPr lang="en-US" sz="2400" dirty="0"/>
              <a:t>Fig. 13: Reduced gray level step to 128</a:t>
            </a:r>
          </a:p>
        </p:txBody>
      </p:sp>
      <p:sp>
        <p:nvSpPr>
          <p:cNvPr id="10" name="TextBox 9"/>
          <p:cNvSpPr txBox="1"/>
          <p:nvPr/>
        </p:nvSpPr>
        <p:spPr>
          <a:xfrm>
            <a:off x="8653682" y="5712808"/>
            <a:ext cx="3169070" cy="830997"/>
          </a:xfrm>
          <a:prstGeom prst="rect">
            <a:avLst/>
          </a:prstGeom>
          <a:noFill/>
        </p:spPr>
        <p:txBody>
          <a:bodyPr wrap="square" rtlCol="0">
            <a:spAutoFit/>
          </a:bodyPr>
          <a:lstStyle/>
          <a:p>
            <a:r>
              <a:rPr lang="en-US" sz="2400" dirty="0"/>
              <a:t>Fig. 13: Reduced gray level step to 64</a:t>
            </a:r>
          </a:p>
        </p:txBody>
      </p:sp>
    </p:spTree>
    <p:extLst>
      <p:ext uri="{BB962C8B-B14F-4D97-AF65-F5344CB8AC3E}">
        <p14:creationId xmlns:p14="http://schemas.microsoft.com/office/powerpoint/2010/main" val="1651588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208721"/>
            <a:ext cx="10018713" cy="1474305"/>
          </a:xfrm>
        </p:spPr>
        <p:txBody>
          <a:bodyPr/>
          <a:lstStyle/>
          <a:p>
            <a:r>
              <a:rPr lang="en-US" dirty="0"/>
              <a:t>Elements of Digital Image Processing</a:t>
            </a:r>
          </a:p>
        </p:txBody>
      </p:sp>
      <p:sp>
        <p:nvSpPr>
          <p:cNvPr id="3" name="Content Placeholder 2"/>
          <p:cNvSpPr>
            <a:spLocks noGrp="1"/>
          </p:cNvSpPr>
          <p:nvPr>
            <p:ph idx="1"/>
          </p:nvPr>
        </p:nvSpPr>
        <p:spPr>
          <a:xfrm>
            <a:off x="1484310" y="2533280"/>
            <a:ext cx="10018713" cy="3124201"/>
          </a:xfrm>
        </p:spPr>
        <p:txBody>
          <a:bodyPr>
            <a:noAutofit/>
          </a:bodyPr>
          <a:lstStyle/>
          <a:p>
            <a:pPr>
              <a:lnSpc>
                <a:spcPct val="150000"/>
              </a:lnSpc>
            </a:pPr>
            <a:r>
              <a:rPr lang="en-US" sz="2800" dirty="0"/>
              <a:t>Image Acquisition </a:t>
            </a:r>
          </a:p>
          <a:p>
            <a:pPr>
              <a:lnSpc>
                <a:spcPct val="150000"/>
              </a:lnSpc>
            </a:pPr>
            <a:r>
              <a:rPr lang="en-US" sz="2800" dirty="0"/>
              <a:t>Image Storage</a:t>
            </a:r>
          </a:p>
          <a:p>
            <a:pPr>
              <a:lnSpc>
                <a:spcPct val="150000"/>
              </a:lnSpc>
            </a:pPr>
            <a:r>
              <a:rPr lang="en-US" sz="2800" dirty="0"/>
              <a:t>Image Processing</a:t>
            </a:r>
          </a:p>
          <a:p>
            <a:pPr>
              <a:lnSpc>
                <a:spcPct val="150000"/>
              </a:lnSpc>
            </a:pPr>
            <a:r>
              <a:rPr lang="en-US" sz="2800" dirty="0"/>
              <a:t>Image Representation (Display)</a:t>
            </a:r>
          </a:p>
          <a:p>
            <a:pPr>
              <a:lnSpc>
                <a:spcPct val="150000"/>
              </a:lnSpc>
            </a:pPr>
            <a:r>
              <a:rPr lang="en-US" sz="2800" dirty="0"/>
              <a:t>Image Recognition</a:t>
            </a:r>
          </a:p>
          <a:p>
            <a:pPr>
              <a:lnSpc>
                <a:spcPct val="150000"/>
              </a:lnSpc>
            </a:pPr>
            <a:endParaRPr lang="en-US" sz="2800" dirty="0"/>
          </a:p>
        </p:txBody>
      </p:sp>
    </p:spTree>
    <p:extLst>
      <p:ext uri="{BB962C8B-B14F-4D97-AF65-F5344CB8AC3E}">
        <p14:creationId xmlns:p14="http://schemas.microsoft.com/office/powerpoint/2010/main" val="2400222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r>
              <a:rPr lang="en-US" dirty="0"/>
              <a:t>Element 1:Image Acquisition</a:t>
            </a:r>
          </a:p>
        </p:txBody>
      </p:sp>
      <p:sp>
        <p:nvSpPr>
          <p:cNvPr id="3" name="Content Placeholder 2"/>
          <p:cNvSpPr>
            <a:spLocks noGrp="1"/>
          </p:cNvSpPr>
          <p:nvPr>
            <p:ph idx="1"/>
          </p:nvPr>
        </p:nvSpPr>
        <p:spPr>
          <a:xfrm>
            <a:off x="1484309" y="2265207"/>
            <a:ext cx="10541435" cy="3124201"/>
          </a:xfrm>
        </p:spPr>
        <p:txBody>
          <a:bodyPr>
            <a:noAutofit/>
          </a:bodyPr>
          <a:lstStyle/>
          <a:p>
            <a:pPr>
              <a:lnSpc>
                <a:spcPct val="150000"/>
              </a:lnSpc>
            </a:pPr>
            <a:r>
              <a:rPr lang="en-US" sz="2800" dirty="0"/>
              <a:t>Image Acquisition is a process of taking images from the real world by using an image sensor.</a:t>
            </a:r>
          </a:p>
          <a:p>
            <a:pPr>
              <a:lnSpc>
                <a:spcPct val="150000"/>
              </a:lnSpc>
            </a:pPr>
            <a:r>
              <a:rPr lang="en-US" sz="2800" dirty="0"/>
              <a:t>There are many types of image sensor such as CCD camera, digital camera, camcorder, scanner, ultrasound, etc.</a:t>
            </a:r>
          </a:p>
        </p:txBody>
      </p:sp>
    </p:spTree>
    <p:extLst>
      <p:ext uri="{BB962C8B-B14F-4D97-AF65-F5344CB8AC3E}">
        <p14:creationId xmlns:p14="http://schemas.microsoft.com/office/powerpoint/2010/main" val="2952206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r>
              <a:rPr lang="en-US" dirty="0"/>
              <a:t>Element 2: </a:t>
            </a:r>
            <a:r>
              <a:rPr lang="en-US" dirty="0"/>
              <a:t>Image Storage</a:t>
            </a:r>
          </a:p>
        </p:txBody>
      </p:sp>
      <p:sp>
        <p:nvSpPr>
          <p:cNvPr id="3" name="Content Placeholder 2"/>
          <p:cNvSpPr>
            <a:spLocks noGrp="1"/>
          </p:cNvSpPr>
          <p:nvPr>
            <p:ph idx="1"/>
          </p:nvPr>
        </p:nvSpPr>
        <p:spPr>
          <a:xfrm>
            <a:off x="1484310" y="2666999"/>
            <a:ext cx="10347472" cy="3124201"/>
          </a:xfrm>
        </p:spPr>
        <p:txBody>
          <a:bodyPr>
            <a:noAutofit/>
          </a:bodyPr>
          <a:lstStyle/>
          <a:p>
            <a:pPr>
              <a:lnSpc>
                <a:spcPct val="170000"/>
              </a:lnSpc>
            </a:pPr>
            <a:r>
              <a:rPr lang="en-US" sz="2800" dirty="0"/>
              <a:t>Acquired images are stored to a storage device.</a:t>
            </a:r>
          </a:p>
          <a:p>
            <a:pPr>
              <a:lnSpc>
                <a:spcPct val="170000"/>
              </a:lnSpc>
            </a:pPr>
            <a:r>
              <a:rPr lang="en-US" sz="2800" dirty="0"/>
              <a:t>Usually, storage device is a computer. For some embedded quality control systems, special controller board may be used (</a:t>
            </a:r>
            <a:r>
              <a:rPr lang="en-US" sz="2800" dirty="0" err="1"/>
              <a:t>e.g</a:t>
            </a:r>
            <a:r>
              <a:rPr lang="en-US" sz="2800" dirty="0"/>
              <a:t> FPGA-Field Programmable Gate Array).</a:t>
            </a:r>
          </a:p>
          <a:p>
            <a:pPr>
              <a:lnSpc>
                <a:spcPct val="170000"/>
              </a:lnSpc>
            </a:pPr>
            <a:r>
              <a:rPr lang="en-US" sz="2800" dirty="0"/>
              <a:t>There are many file types with different image compression schemes while storing the images. </a:t>
            </a:r>
          </a:p>
          <a:p>
            <a:pPr>
              <a:lnSpc>
                <a:spcPct val="170000"/>
              </a:lnSpc>
            </a:pPr>
            <a:endParaRPr lang="en-US" sz="2800" dirty="0"/>
          </a:p>
        </p:txBody>
      </p:sp>
    </p:spTree>
    <p:extLst>
      <p:ext uri="{BB962C8B-B14F-4D97-AF65-F5344CB8AC3E}">
        <p14:creationId xmlns:p14="http://schemas.microsoft.com/office/powerpoint/2010/main" val="2432133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p>
        </p:txBody>
      </p:sp>
      <p:sp>
        <p:nvSpPr>
          <p:cNvPr id="3" name="Content Placeholder 2"/>
          <p:cNvSpPr>
            <a:spLocks noGrp="1"/>
          </p:cNvSpPr>
          <p:nvPr>
            <p:ph idx="1"/>
          </p:nvPr>
        </p:nvSpPr>
        <p:spPr>
          <a:xfrm>
            <a:off x="1567440" y="2556163"/>
            <a:ext cx="10294360" cy="3124201"/>
          </a:xfrm>
        </p:spPr>
        <p:txBody>
          <a:bodyPr>
            <a:noAutofit/>
          </a:bodyPr>
          <a:lstStyle/>
          <a:p>
            <a:pPr>
              <a:lnSpc>
                <a:spcPct val="150000"/>
              </a:lnSpc>
            </a:pPr>
            <a:r>
              <a:rPr lang="en-US" sz="2800" dirty="0"/>
              <a:t>Basically, there are three types of digital image.</a:t>
            </a:r>
          </a:p>
          <a:p>
            <a:pPr>
              <a:lnSpc>
                <a:spcPct val="150000"/>
              </a:lnSpc>
            </a:pPr>
            <a:r>
              <a:rPr lang="en-US" sz="2800" dirty="0"/>
              <a:t>They are binary image, grayscale image and color image.</a:t>
            </a:r>
          </a:p>
          <a:p>
            <a:pPr>
              <a:lnSpc>
                <a:spcPct val="150000"/>
              </a:lnSpc>
            </a:pPr>
            <a:r>
              <a:rPr lang="en-US" sz="2800" dirty="0"/>
              <a:t>There will also be some special digital image types such as volume image, range image, multispectral image, indexed image, etc.</a:t>
            </a:r>
            <a:r>
              <a:rPr lang="en-US" sz="2800" dirty="0"/>
              <a:t> according to special image sensing device or some conversion.</a:t>
            </a:r>
            <a:endParaRPr lang="en-US" sz="2800" dirty="0"/>
          </a:p>
        </p:txBody>
      </p:sp>
    </p:spTree>
    <p:extLst>
      <p:ext uri="{BB962C8B-B14F-4D97-AF65-F5344CB8AC3E}">
        <p14:creationId xmlns:p14="http://schemas.microsoft.com/office/powerpoint/2010/main" val="3817506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br>
              <a:rPr lang="en-US" dirty="0"/>
            </a:br>
            <a:r>
              <a:rPr lang="en-US" dirty="0"/>
              <a:t>(Binary Image)</a:t>
            </a:r>
          </a:p>
        </p:txBody>
      </p:sp>
      <p:sp>
        <p:nvSpPr>
          <p:cNvPr id="3" name="Content Placeholder 2"/>
          <p:cNvSpPr>
            <a:spLocks noGrp="1"/>
          </p:cNvSpPr>
          <p:nvPr>
            <p:ph idx="1"/>
          </p:nvPr>
        </p:nvSpPr>
        <p:spPr>
          <a:xfrm>
            <a:off x="1567440" y="2500744"/>
            <a:ext cx="10018713" cy="3124201"/>
          </a:xfrm>
        </p:spPr>
        <p:txBody>
          <a:bodyPr>
            <a:noAutofit/>
          </a:bodyPr>
          <a:lstStyle/>
          <a:p>
            <a:r>
              <a:rPr lang="en-US" sz="2800" dirty="0"/>
              <a:t>In binary image, each pixel has only two values, ‘</a:t>
            </a:r>
            <a:r>
              <a:rPr lang="en-US" sz="2800" dirty="0">
                <a:latin typeface="Times New Roman" panose="02020603050405020304" pitchFamily="18" charset="0"/>
                <a:cs typeface="Times New Roman" panose="02020603050405020304" pitchFamily="18" charset="0"/>
              </a:rPr>
              <a:t>0</a:t>
            </a:r>
            <a:r>
              <a:rPr lang="en-US" sz="2800" dirty="0"/>
              <a:t>’ or ‘</a:t>
            </a:r>
            <a:r>
              <a:rPr lang="en-US" sz="2800" dirty="0">
                <a:latin typeface="Times New Roman" panose="02020603050405020304" pitchFamily="18" charset="0"/>
                <a:cs typeface="Times New Roman" panose="02020603050405020304" pitchFamily="18" charset="0"/>
              </a:rPr>
              <a:t>1</a:t>
            </a:r>
            <a:r>
              <a:rPr lang="en-US" sz="2800" dirty="0"/>
              <a:t>’, which represents the black or white. </a:t>
            </a:r>
          </a:p>
          <a:p>
            <a:r>
              <a:rPr lang="en-US" sz="2800" dirty="0"/>
              <a:t>‘</a:t>
            </a:r>
            <a:r>
              <a:rPr lang="en-US" sz="2800" dirty="0">
                <a:latin typeface="Times New Roman" panose="02020603050405020304" pitchFamily="18" charset="0"/>
                <a:cs typeface="Times New Roman" panose="02020603050405020304" pitchFamily="18" charset="0"/>
              </a:rPr>
              <a:t>0</a:t>
            </a:r>
            <a:r>
              <a:rPr lang="en-US" sz="2800" dirty="0"/>
              <a:t>’ represents for </a:t>
            </a:r>
            <a:r>
              <a:rPr lang="en-US" sz="2800" b="1" i="1" dirty="0"/>
              <a:t>black</a:t>
            </a:r>
            <a:r>
              <a:rPr lang="en-US" sz="2800" dirty="0"/>
              <a:t> which means that there is </a:t>
            </a:r>
            <a:r>
              <a:rPr lang="en-US" sz="2800" b="1" i="1" dirty="0"/>
              <a:t>no illumination </a:t>
            </a:r>
            <a:r>
              <a:rPr lang="en-US" sz="2800" dirty="0"/>
              <a:t>and so it is black.</a:t>
            </a:r>
          </a:p>
          <a:p>
            <a:r>
              <a:rPr lang="en-US" sz="2800" dirty="0"/>
              <a:t>Alternatively, ‘</a:t>
            </a:r>
            <a:r>
              <a:rPr lang="en-US" sz="2800" dirty="0">
                <a:latin typeface="Times New Roman" panose="02020603050405020304" pitchFamily="18" charset="0"/>
                <a:cs typeface="Times New Roman" panose="02020603050405020304" pitchFamily="18" charset="0"/>
              </a:rPr>
              <a:t>1</a:t>
            </a:r>
            <a:r>
              <a:rPr lang="en-US" sz="2800" dirty="0"/>
              <a:t>’ is for </a:t>
            </a:r>
            <a:r>
              <a:rPr lang="en-US" sz="2800" b="1" i="1" dirty="0"/>
              <a:t>white</a:t>
            </a:r>
            <a:r>
              <a:rPr lang="en-US" sz="2800" dirty="0"/>
              <a:t> with the meaning of </a:t>
            </a:r>
            <a:r>
              <a:rPr lang="en-US" sz="2800" b="1" i="1" dirty="0"/>
              <a:t>full illumination</a:t>
            </a:r>
            <a:r>
              <a:rPr lang="en-US" sz="2800" dirty="0"/>
              <a:t>.</a:t>
            </a:r>
          </a:p>
          <a:p>
            <a:r>
              <a:rPr lang="en-US" sz="2800" dirty="0"/>
              <a:t>To store the binary image, each pixel requires only one bit and so such kind of images are very efficient in terms of storage.</a:t>
            </a:r>
          </a:p>
        </p:txBody>
      </p:sp>
    </p:spTree>
    <p:extLst>
      <p:ext uri="{BB962C8B-B14F-4D97-AF65-F5344CB8AC3E}">
        <p14:creationId xmlns:p14="http://schemas.microsoft.com/office/powerpoint/2010/main" val="4047520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br>
              <a:rPr lang="en-US" dirty="0"/>
            </a:br>
            <a:r>
              <a:rPr lang="en-US" dirty="0"/>
              <a:t>(Binary Image)</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22823" t="7230" r="22440" b="18663"/>
          <a:stretch/>
        </p:blipFill>
        <p:spPr>
          <a:xfrm>
            <a:off x="1567440" y="2694709"/>
            <a:ext cx="1981200" cy="2604654"/>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16497" t="4134" r="16695" b="11629"/>
          <a:stretch/>
        </p:blipFill>
        <p:spPr>
          <a:xfrm>
            <a:off x="8188036" y="1752599"/>
            <a:ext cx="3398117" cy="4613563"/>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16017" t="8865" r="16104" b="22516"/>
          <a:stretch/>
        </p:blipFill>
        <p:spPr>
          <a:xfrm>
            <a:off x="4211657" y="4398816"/>
            <a:ext cx="3491346" cy="1967346"/>
          </a:xfrm>
          <a:prstGeom prst="rect">
            <a:avLst/>
          </a:prstGeom>
        </p:spPr>
      </p:pic>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l="19480" t="8683" r="20637" b="21731"/>
          <a:stretch/>
        </p:blipFill>
        <p:spPr>
          <a:xfrm>
            <a:off x="4590689" y="1752599"/>
            <a:ext cx="2555298" cy="1995056"/>
          </a:xfrm>
          <a:prstGeom prst="rect">
            <a:avLst/>
          </a:prstGeom>
        </p:spPr>
      </p:pic>
    </p:spTree>
    <p:extLst>
      <p:ext uri="{BB962C8B-B14F-4D97-AF65-F5344CB8AC3E}">
        <p14:creationId xmlns:p14="http://schemas.microsoft.com/office/powerpoint/2010/main" val="2157252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br>
              <a:rPr lang="en-US" dirty="0"/>
            </a:br>
            <a:r>
              <a:rPr lang="en-US" dirty="0"/>
              <a:t>(Grayscale Image)</a:t>
            </a:r>
          </a:p>
        </p:txBody>
      </p:sp>
      <p:sp>
        <p:nvSpPr>
          <p:cNvPr id="3" name="Content Placeholder 2"/>
          <p:cNvSpPr>
            <a:spLocks noGrp="1"/>
          </p:cNvSpPr>
          <p:nvPr>
            <p:ph idx="1"/>
          </p:nvPr>
        </p:nvSpPr>
        <p:spPr>
          <a:xfrm>
            <a:off x="1567440" y="2500744"/>
            <a:ext cx="10018713" cy="3124201"/>
          </a:xfrm>
        </p:spPr>
        <p:txBody>
          <a:bodyPr>
            <a:noAutofit/>
          </a:bodyPr>
          <a:lstStyle/>
          <a:p>
            <a:pPr>
              <a:lnSpc>
                <a:spcPct val="150000"/>
              </a:lnSpc>
            </a:pPr>
            <a:r>
              <a:rPr lang="en-US" sz="2800" dirty="0"/>
              <a:t>In grayscale image, each pixel is a shade of gray, ranges from ‘</a:t>
            </a:r>
            <a:r>
              <a:rPr lang="en-US" sz="2800" dirty="0">
                <a:latin typeface="Times New Roman" panose="02020603050405020304" pitchFamily="18" charset="0"/>
                <a:cs typeface="Times New Roman" panose="02020603050405020304" pitchFamily="18" charset="0"/>
              </a:rPr>
              <a:t>0</a:t>
            </a:r>
            <a:r>
              <a:rPr lang="en-US" sz="2800" dirty="0"/>
              <a:t>’ (black) from ‘</a:t>
            </a:r>
            <a:r>
              <a:rPr lang="en-US" sz="2800" dirty="0">
                <a:latin typeface="Times New Roman" panose="02020603050405020304" pitchFamily="18" charset="0"/>
                <a:cs typeface="Times New Roman" panose="02020603050405020304" pitchFamily="18" charset="0"/>
              </a:rPr>
              <a:t>255</a:t>
            </a:r>
            <a:r>
              <a:rPr lang="en-US" sz="2800" dirty="0"/>
              <a:t>’ (white)</a:t>
            </a:r>
          </a:p>
          <a:p>
            <a:pPr>
              <a:lnSpc>
                <a:spcPct val="150000"/>
              </a:lnSpc>
            </a:pPr>
            <a:r>
              <a:rPr lang="en-US" sz="2800" dirty="0"/>
              <a:t>Because of its range, each pixel can be represented by 8 bits (one byte)</a:t>
            </a:r>
          </a:p>
          <a:p>
            <a:pPr>
              <a:lnSpc>
                <a:spcPct val="150000"/>
              </a:lnSpc>
            </a:pPr>
            <a:endParaRPr lang="en-US" sz="2800" dirty="0"/>
          </a:p>
        </p:txBody>
      </p:sp>
    </p:spTree>
    <p:extLst>
      <p:ext uri="{BB962C8B-B14F-4D97-AF65-F5344CB8AC3E}">
        <p14:creationId xmlns:p14="http://schemas.microsoft.com/office/powerpoint/2010/main" val="3409054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br>
              <a:rPr lang="en-US" dirty="0"/>
            </a:br>
            <a:r>
              <a:rPr lang="en-US" dirty="0"/>
              <a:t>(Grayscale Image)</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22823" t="7625" r="22823" b="18663"/>
          <a:stretch/>
        </p:blipFill>
        <p:spPr>
          <a:xfrm>
            <a:off x="1885156" y="2542310"/>
            <a:ext cx="1967346" cy="2590800"/>
          </a:xfrm>
          <a:prstGeom prst="rect">
            <a:avLst/>
          </a:prstGeom>
        </p:spPr>
      </p:pic>
      <p:pic>
        <p:nvPicPr>
          <p:cNvPr id="7" name="Picture 6"/>
          <p:cNvPicPr>
            <a:picLocks noChangeAspect="1"/>
          </p:cNvPicPr>
          <p:nvPr/>
        </p:nvPicPr>
        <p:blipFill rotWithShape="1">
          <a:blip r:embed="rId4">
            <a:extLst>
              <a:ext uri="{28A0092B-C50C-407E-A947-70E740481C1C}">
                <a14:useLocalDpi xmlns:a14="http://schemas.microsoft.com/office/drawing/2010/main" val="0"/>
              </a:ext>
            </a:extLst>
          </a:blip>
          <a:srcRect l="16869" t="9167" r="16869" b="22214"/>
          <a:stretch/>
        </p:blipFill>
        <p:spPr>
          <a:xfrm>
            <a:off x="4391891" y="4202689"/>
            <a:ext cx="3408218" cy="1967345"/>
          </a:xfrm>
          <a:prstGeom prst="rect">
            <a:avLst/>
          </a:prstGeom>
        </p:spPr>
      </p:pic>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16255" t="5857" r="16465" b="12348"/>
          <a:stretch/>
        </p:blipFill>
        <p:spPr>
          <a:xfrm>
            <a:off x="8164080" y="1752599"/>
            <a:ext cx="3422073" cy="4479781"/>
          </a:xfrm>
          <a:prstGeom prst="rect">
            <a:avLst/>
          </a:prstGeom>
        </p:spPr>
      </p:pic>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l="19805" t="9166" r="19481" b="22697"/>
          <a:stretch/>
        </p:blipFill>
        <p:spPr>
          <a:xfrm>
            <a:off x="4727684" y="1884219"/>
            <a:ext cx="2590800" cy="1953491"/>
          </a:xfrm>
          <a:prstGeom prst="rect">
            <a:avLst/>
          </a:prstGeom>
        </p:spPr>
      </p:pic>
    </p:spTree>
    <p:extLst>
      <p:ext uri="{BB962C8B-B14F-4D97-AF65-F5344CB8AC3E}">
        <p14:creationId xmlns:p14="http://schemas.microsoft.com/office/powerpoint/2010/main" val="33513729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br>
              <a:rPr lang="en-US" dirty="0"/>
            </a:br>
            <a:r>
              <a:rPr lang="en-US" dirty="0"/>
              <a:t>(Color Image)</a:t>
            </a:r>
          </a:p>
        </p:txBody>
      </p:sp>
      <p:sp>
        <p:nvSpPr>
          <p:cNvPr id="3" name="Content Placeholder 2"/>
          <p:cNvSpPr>
            <a:spLocks noGrp="1"/>
          </p:cNvSpPr>
          <p:nvPr>
            <p:ph idx="1"/>
          </p:nvPr>
        </p:nvSpPr>
        <p:spPr>
          <a:xfrm>
            <a:off x="1850363" y="1415718"/>
            <a:ext cx="10153506" cy="5493328"/>
          </a:xfrm>
        </p:spPr>
        <p:txBody>
          <a:bodyPr>
            <a:noAutofit/>
          </a:bodyPr>
          <a:lstStyle/>
          <a:p>
            <a:pPr>
              <a:lnSpc>
                <a:spcPct val="150000"/>
              </a:lnSpc>
            </a:pPr>
            <a:r>
              <a:rPr lang="en-US" sz="2800" dirty="0"/>
              <a:t>In color image, each pixel has a particular color which is composed of Red, Green and Blue.</a:t>
            </a:r>
          </a:p>
          <a:p>
            <a:pPr>
              <a:lnSpc>
                <a:spcPct val="150000"/>
              </a:lnSpc>
            </a:pPr>
            <a:r>
              <a:rPr lang="en-US" sz="2800" dirty="0"/>
              <a:t>So, color images are also called RGB images.</a:t>
            </a:r>
          </a:p>
          <a:p>
            <a:pPr>
              <a:lnSpc>
                <a:spcPct val="150000"/>
              </a:lnSpc>
            </a:pPr>
            <a:r>
              <a:rPr lang="en-US" sz="2800" dirty="0"/>
              <a:t>If R, G and B has a range of </a:t>
            </a:r>
            <a:r>
              <a:rPr lang="en-US" sz="2800" dirty="0">
                <a:latin typeface="Times New Roman" panose="02020603050405020304" pitchFamily="18" charset="0"/>
                <a:cs typeface="Times New Roman" panose="02020603050405020304" pitchFamily="18" charset="0"/>
              </a:rPr>
              <a:t>0~255</a:t>
            </a:r>
            <a:r>
              <a:rPr lang="en-US" sz="2800" dirty="0"/>
              <a:t>, there is possible of colors of </a:t>
            </a:r>
            <a:r>
              <a:rPr lang="en-US" sz="2800" dirty="0">
                <a:latin typeface="Times New Roman" panose="02020603050405020304" pitchFamily="18" charset="0"/>
                <a:cs typeface="Times New Roman" panose="02020603050405020304" pitchFamily="18" charset="0"/>
              </a:rPr>
              <a:t>255</a:t>
            </a:r>
            <a:r>
              <a:rPr lang="en-US" sz="2800" baseline="30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=16,777,216</a:t>
            </a:r>
            <a:r>
              <a:rPr lang="en-US" sz="2800" dirty="0"/>
              <a:t> in an image.</a:t>
            </a:r>
          </a:p>
          <a:p>
            <a:pPr>
              <a:lnSpc>
                <a:spcPct val="150000"/>
              </a:lnSpc>
            </a:pPr>
            <a:r>
              <a:rPr lang="en-US" sz="2800" dirty="0"/>
              <a:t>To represent a color image, 3 bytes (1 byte each for R,G and B) is required in total.</a:t>
            </a:r>
          </a:p>
        </p:txBody>
      </p:sp>
    </p:spTree>
    <p:extLst>
      <p:ext uri="{BB962C8B-B14F-4D97-AF65-F5344CB8AC3E}">
        <p14:creationId xmlns:p14="http://schemas.microsoft.com/office/powerpoint/2010/main" val="12504485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40" y="0"/>
            <a:ext cx="10018713" cy="1752599"/>
          </a:xfrm>
        </p:spPr>
        <p:txBody>
          <a:bodyPr/>
          <a:lstStyle/>
          <a:p>
            <a:r>
              <a:rPr lang="en-US" dirty="0"/>
              <a:t>Types of Digital Image</a:t>
            </a:r>
            <a:br>
              <a:rPr lang="en-US" dirty="0"/>
            </a:br>
            <a:r>
              <a:rPr lang="en-US" dirty="0"/>
              <a:t>(Color Image)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2625" y="2650402"/>
            <a:ext cx="1962150" cy="260985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4427" y="4357975"/>
            <a:ext cx="3486150" cy="1962150"/>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4502" y="1879889"/>
            <a:ext cx="2609850" cy="1962150"/>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64079" y="1757361"/>
            <a:ext cx="3422073" cy="4562764"/>
          </a:xfrm>
          <a:prstGeom prst="rect">
            <a:avLst/>
          </a:prstGeom>
        </p:spPr>
      </p:pic>
    </p:spTree>
    <p:extLst>
      <p:ext uri="{BB962C8B-B14F-4D97-AF65-F5344CB8AC3E}">
        <p14:creationId xmlns:p14="http://schemas.microsoft.com/office/powerpoint/2010/main" val="8011175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6711" y="0"/>
            <a:ext cx="10018713" cy="1752599"/>
          </a:xfrm>
        </p:spPr>
        <p:txBody>
          <a:bodyPr/>
          <a:lstStyle/>
          <a:p>
            <a:r>
              <a:rPr lang="en-US" dirty="0"/>
              <a:t>Information of an Image on MATLAB</a:t>
            </a:r>
          </a:p>
        </p:txBody>
      </p:sp>
      <p:pic>
        <p:nvPicPr>
          <p:cNvPr id="4" name="Picture 3"/>
          <p:cNvPicPr>
            <a:picLocks noChangeAspect="1"/>
          </p:cNvPicPr>
          <p:nvPr/>
        </p:nvPicPr>
        <p:blipFill rotWithShape="1">
          <a:blip r:embed="rId3"/>
          <a:srcRect t="2806" r="40568" b="29889"/>
          <a:stretch/>
        </p:blipFill>
        <p:spPr>
          <a:xfrm>
            <a:off x="2540886" y="1474373"/>
            <a:ext cx="8279516" cy="5271661"/>
          </a:xfrm>
          <a:prstGeom prst="rect">
            <a:avLst/>
          </a:prstGeom>
        </p:spPr>
      </p:pic>
    </p:spTree>
    <p:extLst>
      <p:ext uri="{BB962C8B-B14F-4D97-AF65-F5344CB8AC3E}">
        <p14:creationId xmlns:p14="http://schemas.microsoft.com/office/powerpoint/2010/main" val="3201147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9001" y="0"/>
            <a:ext cx="10018713" cy="1752599"/>
          </a:xfrm>
        </p:spPr>
        <p:txBody>
          <a:bodyPr/>
          <a:lstStyle/>
          <a:p>
            <a:r>
              <a:rPr lang="en-US" dirty="0"/>
              <a:t>Element 3: </a:t>
            </a:r>
            <a:r>
              <a:rPr lang="en-US" dirty="0"/>
              <a:t>Image Processing</a:t>
            </a:r>
          </a:p>
        </p:txBody>
      </p:sp>
      <p:sp>
        <p:nvSpPr>
          <p:cNvPr id="3" name="Content Placeholder 2"/>
          <p:cNvSpPr>
            <a:spLocks noGrp="1"/>
          </p:cNvSpPr>
          <p:nvPr>
            <p:ph idx="1"/>
          </p:nvPr>
        </p:nvSpPr>
        <p:spPr>
          <a:xfrm>
            <a:off x="1744438" y="1567544"/>
            <a:ext cx="10444454" cy="5122508"/>
          </a:xfrm>
        </p:spPr>
        <p:txBody>
          <a:bodyPr>
            <a:noAutofit/>
          </a:bodyPr>
          <a:lstStyle/>
          <a:p>
            <a:r>
              <a:rPr lang="en-US" sz="2800" dirty="0"/>
              <a:t>Generally, image processing tasks include pre-processing, segmentation and major processing.</a:t>
            </a:r>
          </a:p>
          <a:p>
            <a:r>
              <a:rPr lang="en-US" sz="2800" dirty="0"/>
              <a:t>Pre- processing is performing to render the resulting image more suitable for the job to follow.</a:t>
            </a:r>
          </a:p>
          <a:p>
            <a:r>
              <a:rPr lang="en-US" sz="2800" dirty="0"/>
              <a:t>Some pre-processing techniques are brightness modification, contrast adjusting and noise removing.</a:t>
            </a:r>
          </a:p>
          <a:p>
            <a:r>
              <a:rPr lang="en-US" sz="2800" dirty="0"/>
              <a:t>Segmentation is to segment the interest object and other regions of an image.</a:t>
            </a:r>
          </a:p>
          <a:p>
            <a:r>
              <a:rPr lang="en-US" sz="2800" dirty="0"/>
              <a:t>Two important segmentation tasks are thresholding and edge detection. </a:t>
            </a:r>
          </a:p>
        </p:txBody>
      </p:sp>
    </p:spTree>
    <p:extLst>
      <p:ext uri="{BB962C8B-B14F-4D97-AF65-F5344CB8AC3E}">
        <p14:creationId xmlns:p14="http://schemas.microsoft.com/office/powerpoint/2010/main" val="26944420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9001" y="0"/>
            <a:ext cx="10018713" cy="1752599"/>
          </a:xfrm>
        </p:spPr>
        <p:txBody>
          <a:bodyPr/>
          <a:lstStyle/>
          <a:p>
            <a:r>
              <a:rPr lang="en-US" dirty="0"/>
              <a:t>Element 4: </a:t>
            </a:r>
            <a:r>
              <a:rPr lang="en-US" dirty="0"/>
              <a:t>Image Representation (Display)</a:t>
            </a:r>
          </a:p>
        </p:txBody>
      </p:sp>
      <p:sp>
        <p:nvSpPr>
          <p:cNvPr id="3" name="Content Placeholder 2"/>
          <p:cNvSpPr>
            <a:spLocks noGrp="1"/>
          </p:cNvSpPr>
          <p:nvPr>
            <p:ph idx="1"/>
          </p:nvPr>
        </p:nvSpPr>
        <p:spPr>
          <a:xfrm>
            <a:off x="1484310" y="2528449"/>
            <a:ext cx="10707690" cy="3124201"/>
          </a:xfrm>
        </p:spPr>
        <p:txBody>
          <a:bodyPr>
            <a:noAutofit/>
          </a:bodyPr>
          <a:lstStyle/>
          <a:p>
            <a:r>
              <a:rPr lang="en-US" sz="2800" dirty="0"/>
              <a:t>Image representation is to display the stored data on the monitor.</a:t>
            </a:r>
          </a:p>
          <a:p>
            <a:r>
              <a:rPr lang="en-US" sz="2800" dirty="0"/>
              <a:t>There are many factors which will effect the display.</a:t>
            </a:r>
          </a:p>
          <a:p>
            <a:r>
              <a:rPr lang="en-US" sz="2800" dirty="0"/>
              <a:t>They are size of monitor, number of colors and spatial resolution.</a:t>
            </a:r>
          </a:p>
          <a:p>
            <a:r>
              <a:rPr lang="en-US" sz="2800" dirty="0"/>
              <a:t>Smaller size of the monitor, better will be the portability. But, the detail parts may be lost in sight.</a:t>
            </a:r>
          </a:p>
          <a:p>
            <a:r>
              <a:rPr lang="en-US" sz="2800" dirty="0"/>
              <a:t>The more the number of colors which can be displayed on monitor, the higher the resolution of the image can be seen.</a:t>
            </a:r>
          </a:p>
          <a:p>
            <a:r>
              <a:rPr lang="en-US" sz="2800" dirty="0"/>
              <a:t>Moreover, it is clear that high spatial resolution (no. of pixels) monitor can give a great look. </a:t>
            </a:r>
          </a:p>
        </p:txBody>
      </p:sp>
    </p:spTree>
    <p:extLst>
      <p:ext uri="{BB962C8B-B14F-4D97-AF65-F5344CB8AC3E}">
        <p14:creationId xmlns:p14="http://schemas.microsoft.com/office/powerpoint/2010/main" val="16365332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r>
              <a:rPr lang="en-US" dirty="0"/>
              <a:t>Element 5: </a:t>
            </a:r>
            <a:r>
              <a:rPr lang="en-US" dirty="0"/>
              <a:t>Image/Object Recognition</a:t>
            </a:r>
          </a:p>
        </p:txBody>
      </p:sp>
      <p:sp>
        <p:nvSpPr>
          <p:cNvPr id="3" name="Content Placeholder 2"/>
          <p:cNvSpPr>
            <a:spLocks noGrp="1"/>
          </p:cNvSpPr>
          <p:nvPr>
            <p:ph idx="1"/>
          </p:nvPr>
        </p:nvSpPr>
        <p:spPr>
          <a:xfrm>
            <a:off x="1484310" y="2376054"/>
            <a:ext cx="10707690" cy="3124201"/>
          </a:xfrm>
        </p:spPr>
        <p:txBody>
          <a:bodyPr>
            <a:noAutofit/>
          </a:bodyPr>
          <a:lstStyle/>
          <a:p>
            <a:pPr>
              <a:lnSpc>
                <a:spcPct val="150000"/>
              </a:lnSpc>
            </a:pPr>
            <a:r>
              <a:rPr lang="en-US" sz="2800" dirty="0"/>
              <a:t>Recognition is assigning labels to objects based on their descriptors.</a:t>
            </a:r>
          </a:p>
          <a:p>
            <a:pPr>
              <a:lnSpc>
                <a:spcPct val="150000"/>
              </a:lnSpc>
            </a:pPr>
            <a:r>
              <a:rPr lang="en-US" sz="2800" dirty="0"/>
              <a:t>It resembles human’s recalling memory of known objects and things.</a:t>
            </a:r>
          </a:p>
          <a:p>
            <a:pPr>
              <a:lnSpc>
                <a:spcPct val="150000"/>
              </a:lnSpc>
            </a:pPr>
            <a:r>
              <a:rPr lang="en-US" sz="2800" dirty="0"/>
              <a:t>Recognition process is widely used in industrial quality control system and security system.</a:t>
            </a:r>
          </a:p>
        </p:txBody>
      </p:sp>
    </p:spTree>
    <p:extLst>
      <p:ext uri="{BB962C8B-B14F-4D97-AF65-F5344CB8AC3E}">
        <p14:creationId xmlns:p14="http://schemas.microsoft.com/office/powerpoint/2010/main" val="40663060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5148" y="0"/>
            <a:ext cx="10018713" cy="1752599"/>
          </a:xfrm>
        </p:spPr>
        <p:txBody>
          <a:bodyPr/>
          <a:lstStyle/>
          <a:p>
            <a:r>
              <a:rPr lang="en-US" dirty="0"/>
              <a:t>Application Area of Digital Image Processing</a:t>
            </a:r>
          </a:p>
        </p:txBody>
      </p:sp>
      <p:sp>
        <p:nvSpPr>
          <p:cNvPr id="3" name="Content Placeholder 2"/>
          <p:cNvSpPr>
            <a:spLocks noGrp="1"/>
          </p:cNvSpPr>
          <p:nvPr>
            <p:ph idx="1"/>
          </p:nvPr>
        </p:nvSpPr>
        <p:spPr>
          <a:xfrm>
            <a:off x="1622860" y="1491915"/>
            <a:ext cx="10018713" cy="4884821"/>
          </a:xfrm>
        </p:spPr>
        <p:txBody>
          <a:bodyPr>
            <a:noAutofit/>
          </a:bodyPr>
          <a:lstStyle/>
          <a:p>
            <a:r>
              <a:rPr lang="en-US" sz="2800" dirty="0"/>
              <a:t>Industrial Quality Control System</a:t>
            </a:r>
          </a:p>
          <a:p>
            <a:r>
              <a:rPr lang="en-US" sz="2800" dirty="0"/>
              <a:t>Medicine</a:t>
            </a:r>
          </a:p>
          <a:p>
            <a:r>
              <a:rPr lang="en-US" sz="2800" dirty="0"/>
              <a:t>Security</a:t>
            </a:r>
          </a:p>
          <a:p>
            <a:r>
              <a:rPr lang="en-US" sz="2800" dirty="0"/>
              <a:t>Agriculture</a:t>
            </a:r>
          </a:p>
          <a:p>
            <a:r>
              <a:rPr lang="en-US" sz="2800" dirty="0"/>
              <a:t>Weather forecasting</a:t>
            </a:r>
          </a:p>
          <a:p>
            <a:r>
              <a:rPr lang="en-US" sz="2800" dirty="0"/>
              <a:t>Automotive</a:t>
            </a:r>
          </a:p>
          <a:p>
            <a:r>
              <a:rPr lang="en-US" sz="2800" dirty="0"/>
              <a:t>Entertainment</a:t>
            </a:r>
          </a:p>
          <a:p>
            <a:endParaRPr lang="en-US" sz="2800" dirty="0"/>
          </a:p>
        </p:txBody>
      </p:sp>
    </p:spTree>
    <p:extLst>
      <p:ext uri="{BB962C8B-B14F-4D97-AF65-F5344CB8AC3E}">
        <p14:creationId xmlns:p14="http://schemas.microsoft.com/office/powerpoint/2010/main" val="993207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95917" y="2653747"/>
            <a:ext cx="5745755" cy="940904"/>
          </a:xfrm>
        </p:spPr>
        <p:txBody>
          <a:bodyPr>
            <a:noAutofit/>
          </a:bodyPr>
          <a:lstStyle/>
          <a:p>
            <a:pPr>
              <a:lnSpc>
                <a:spcPct val="150000"/>
              </a:lnSpc>
            </a:pPr>
            <a:r>
              <a:rPr lang="en-US" dirty="0" err="1">
                <a:solidFill>
                  <a:schemeClr val="tx1"/>
                </a:solidFill>
              </a:rPr>
              <a:t>imread</a:t>
            </a:r>
            <a:r>
              <a:rPr lang="en-US" dirty="0">
                <a:solidFill>
                  <a:schemeClr val="tx1"/>
                </a:solidFill>
              </a:rPr>
              <a:t>(‘filename’); read the image</a:t>
            </a:r>
          </a:p>
          <a:p>
            <a:pPr>
              <a:lnSpc>
                <a:spcPct val="150000"/>
              </a:lnSpc>
            </a:pPr>
            <a:r>
              <a:rPr lang="en-US" dirty="0" err="1"/>
              <a:t>imshow</a:t>
            </a:r>
            <a:r>
              <a:rPr lang="en-US" dirty="0">
                <a:solidFill>
                  <a:schemeClr val="tx1"/>
                </a:solidFill>
              </a:rPr>
              <a:t>(‘filename’); display the image</a:t>
            </a:r>
          </a:p>
          <a:p>
            <a:pPr marL="0" indent="0">
              <a:lnSpc>
                <a:spcPct val="150000"/>
              </a:lnSpc>
              <a:buNone/>
            </a:pPr>
            <a:endParaRPr lang="en-US" dirty="0">
              <a:solidFill>
                <a:schemeClr val="tx1"/>
              </a:solidFill>
            </a:endParaRPr>
          </a:p>
        </p:txBody>
      </p:sp>
      <p:sp>
        <p:nvSpPr>
          <p:cNvPr id="4" name="TextBox 3"/>
          <p:cNvSpPr txBox="1"/>
          <p:nvPr/>
        </p:nvSpPr>
        <p:spPr>
          <a:xfrm>
            <a:off x="2220608" y="3379303"/>
            <a:ext cx="3690461" cy="1754326"/>
          </a:xfrm>
          <a:prstGeom prst="rect">
            <a:avLst/>
          </a:prstGeom>
          <a:noFill/>
        </p:spPr>
        <p:txBody>
          <a:bodyPr wrap="square" rtlCol="0">
            <a:spAutoFit/>
          </a:bodyPr>
          <a:lstStyle/>
          <a:p>
            <a:pPr>
              <a:lnSpc>
                <a:spcPct val="150000"/>
              </a:lnSpc>
            </a:pPr>
            <a:r>
              <a:rPr lang="en-US" sz="2400" dirty="0"/>
              <a:t>A=</a:t>
            </a:r>
            <a:r>
              <a:rPr lang="en-US" sz="2400" dirty="0" err="1"/>
              <a:t>imread</a:t>
            </a:r>
            <a:r>
              <a:rPr lang="en-US" sz="2400" dirty="0"/>
              <a:t>(‘rose.jpg');</a:t>
            </a:r>
          </a:p>
          <a:p>
            <a:pPr>
              <a:lnSpc>
                <a:spcPct val="150000"/>
              </a:lnSpc>
            </a:pPr>
            <a:r>
              <a:rPr lang="en-US" sz="2400" dirty="0" err="1"/>
              <a:t>imshow</a:t>
            </a:r>
            <a:r>
              <a:rPr lang="en-US" sz="2400" dirty="0"/>
              <a:t>(A);</a:t>
            </a:r>
          </a:p>
          <a:p>
            <a:pPr>
              <a:lnSpc>
                <a:spcPct val="150000"/>
              </a:lnSpc>
            </a:pPr>
            <a:endParaRPr lang="en-US" sz="2400" dirty="0"/>
          </a:p>
        </p:txBody>
      </p:sp>
      <p:sp>
        <p:nvSpPr>
          <p:cNvPr id="7" name="TextBox 6"/>
          <p:cNvSpPr txBox="1"/>
          <p:nvPr/>
        </p:nvSpPr>
        <p:spPr>
          <a:xfrm>
            <a:off x="2220608" y="4477930"/>
            <a:ext cx="9611174" cy="2308324"/>
          </a:xfrm>
          <a:prstGeom prst="rect">
            <a:avLst/>
          </a:prstGeom>
          <a:noFill/>
        </p:spPr>
        <p:txBody>
          <a:bodyPr wrap="square" rtlCol="0">
            <a:spAutoFit/>
          </a:bodyPr>
          <a:lstStyle/>
          <a:p>
            <a:pPr>
              <a:lnSpc>
                <a:spcPct val="150000"/>
              </a:lnSpc>
            </a:pPr>
            <a:r>
              <a:rPr lang="en-US" sz="2400" dirty="0"/>
              <a:t>** if your images are at other file locations rather than the MATLAB folder, the directory of that file name is needed to include.</a:t>
            </a:r>
          </a:p>
          <a:p>
            <a:pPr>
              <a:lnSpc>
                <a:spcPct val="150000"/>
              </a:lnSpc>
            </a:pPr>
            <a:r>
              <a:rPr lang="en-US" sz="2400" dirty="0"/>
              <a:t>A=</a:t>
            </a:r>
            <a:r>
              <a:rPr lang="en-US" sz="2400" dirty="0" err="1"/>
              <a:t>imread</a:t>
            </a:r>
            <a:r>
              <a:rPr lang="en-US" sz="2400" dirty="0"/>
              <a:t>(‘</a:t>
            </a:r>
            <a:r>
              <a:rPr lang="en-US" sz="2400" dirty="0">
                <a:solidFill>
                  <a:srgbClr val="FF0000"/>
                </a:solidFill>
              </a:rPr>
              <a:t>D:\Personal\UUOOI\figures</a:t>
            </a:r>
            <a:r>
              <a:rPr lang="en-US" sz="2400" dirty="0"/>
              <a:t>\rose.jpg');</a:t>
            </a:r>
          </a:p>
          <a:p>
            <a:pPr>
              <a:lnSpc>
                <a:spcPct val="150000"/>
              </a:lnSpc>
            </a:pPr>
            <a:r>
              <a:rPr lang="en-US" sz="2400" dirty="0" err="1"/>
              <a:t>imshow</a:t>
            </a:r>
            <a:r>
              <a:rPr lang="en-US" sz="2400" dirty="0"/>
              <a:t>(A);</a:t>
            </a:r>
          </a:p>
        </p:txBody>
      </p:sp>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dirty="0"/>
              <a:t>(Reading and Displaying an Image)</a:t>
            </a:r>
            <a:endParaRPr lang="en-US" sz="3800" dirty="0"/>
          </a:p>
        </p:txBody>
      </p:sp>
    </p:spTree>
    <p:extLst>
      <p:ext uri="{BB962C8B-B14F-4D97-AF65-F5344CB8AC3E}">
        <p14:creationId xmlns:p14="http://schemas.microsoft.com/office/powerpoint/2010/main" val="17989022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dirty="0"/>
              <a:t>(Reading and Displaying an Image)</a:t>
            </a:r>
            <a:endParaRPr lang="en-US" sz="3800" dirty="0"/>
          </a:p>
        </p:txBody>
      </p:sp>
      <p:sp>
        <p:nvSpPr>
          <p:cNvPr id="6" name="Content Placeholder 5"/>
          <p:cNvSpPr>
            <a:spLocks noGrp="1"/>
          </p:cNvSpPr>
          <p:nvPr>
            <p:ph idx="1"/>
          </p:nvPr>
        </p:nvSpPr>
        <p:spPr>
          <a:xfrm>
            <a:off x="1664420" y="1752599"/>
            <a:ext cx="10018713" cy="4888833"/>
          </a:xfrm>
        </p:spPr>
        <p:txBody>
          <a:bodyPr>
            <a:noAutofit/>
          </a:bodyPr>
          <a:lstStyle/>
          <a:p>
            <a:r>
              <a:rPr lang="en-US" dirty="0"/>
              <a:t>To know the size of image A, you can use</a:t>
            </a:r>
          </a:p>
          <a:p>
            <a:pPr marL="0" indent="0">
              <a:buNone/>
            </a:pPr>
            <a:r>
              <a:rPr lang="en-US" dirty="0"/>
              <a:t>      size(A)</a:t>
            </a:r>
          </a:p>
          <a:p>
            <a:r>
              <a:rPr lang="en-US" dirty="0"/>
              <a:t>It will give 	</a:t>
            </a:r>
            <a:r>
              <a:rPr lang="en-US" dirty="0" err="1"/>
              <a:t>ans</a:t>
            </a:r>
            <a:r>
              <a:rPr lang="en-US" dirty="0"/>
              <a:t> =</a:t>
            </a:r>
          </a:p>
          <a:p>
            <a:pPr marL="0" indent="0">
              <a:buNone/>
            </a:pPr>
            <a:r>
              <a:rPr lang="en-US" dirty="0"/>
              <a:t>   					</a:t>
            </a:r>
            <a:r>
              <a:rPr lang="en-US" dirty="0">
                <a:latin typeface="Times New Roman" panose="02020603050405020304" pitchFamily="18" charset="0"/>
                <a:cs typeface="Times New Roman" panose="02020603050405020304" pitchFamily="18" charset="0"/>
              </a:rPr>
              <a:t>206   366     3</a:t>
            </a:r>
          </a:p>
          <a:p>
            <a:r>
              <a:rPr lang="en-US" dirty="0" err="1"/>
              <a:t>whos</a:t>
            </a:r>
            <a:r>
              <a:rPr lang="en-US" dirty="0"/>
              <a:t> function gives more information about A</a:t>
            </a:r>
          </a:p>
          <a:p>
            <a:pPr marL="0" indent="0">
              <a:buNone/>
            </a:pPr>
            <a:r>
              <a:rPr lang="en-US" dirty="0"/>
              <a:t>	&gt;&gt; </a:t>
            </a:r>
            <a:r>
              <a:rPr lang="en-US" dirty="0" err="1"/>
              <a:t>whos</a:t>
            </a:r>
            <a:r>
              <a:rPr lang="en-US" dirty="0"/>
              <a:t> A</a:t>
            </a:r>
          </a:p>
          <a:p>
            <a:pPr marL="0" indent="0">
              <a:buNone/>
            </a:pPr>
            <a:r>
              <a:rPr lang="en-US" dirty="0"/>
              <a:t>  		Name        Size                Bytes  Class    Attributes</a:t>
            </a:r>
          </a:p>
          <a:p>
            <a:pPr marL="0" indent="0">
              <a:buNone/>
            </a:pPr>
            <a:r>
              <a:rPr lang="en-US" dirty="0"/>
              <a:t>		  A         </a:t>
            </a:r>
            <a:r>
              <a:rPr lang="en-US" dirty="0">
                <a:latin typeface="Times New Roman" panose="02020603050405020304" pitchFamily="18" charset="0"/>
                <a:cs typeface="Times New Roman" panose="02020603050405020304" pitchFamily="18" charset="0"/>
              </a:rPr>
              <a:t>206x366x3            226188</a:t>
            </a:r>
            <a:r>
              <a:rPr lang="en-US" dirty="0"/>
              <a:t>  	uint</a:t>
            </a:r>
            <a:r>
              <a:rPr lang="en-US" dirty="0">
                <a:latin typeface="Times New Roman" panose="02020603050405020304" pitchFamily="18" charset="0"/>
                <a:cs typeface="Times New Roman" panose="02020603050405020304" pitchFamily="18" charset="0"/>
              </a:rPr>
              <a:t>8</a:t>
            </a:r>
            <a:r>
              <a:rPr lang="en-US" dirty="0"/>
              <a:t> </a:t>
            </a:r>
          </a:p>
          <a:p>
            <a:pPr marL="0" indent="0">
              <a:buNone/>
            </a:pPr>
            <a:r>
              <a:rPr lang="en-US" dirty="0"/>
              <a:t>	 </a:t>
            </a:r>
          </a:p>
        </p:txBody>
      </p:sp>
    </p:spTree>
    <p:extLst>
      <p:ext uri="{BB962C8B-B14F-4D97-AF65-F5344CB8AC3E}">
        <p14:creationId xmlns:p14="http://schemas.microsoft.com/office/powerpoint/2010/main" val="25020754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dirty="0"/>
              <a:t>(Reading and Displaying an Image)</a:t>
            </a:r>
            <a:endParaRPr lang="en-US" sz="3800" dirty="0"/>
          </a:p>
        </p:txBody>
      </p:sp>
      <p:sp>
        <p:nvSpPr>
          <p:cNvPr id="6" name="Content Placeholder 5"/>
          <p:cNvSpPr>
            <a:spLocks noGrp="1"/>
          </p:cNvSpPr>
          <p:nvPr>
            <p:ph idx="1"/>
          </p:nvPr>
        </p:nvSpPr>
        <p:spPr>
          <a:xfrm>
            <a:off x="1692129" y="2642753"/>
            <a:ext cx="10018713" cy="3124201"/>
          </a:xfrm>
        </p:spPr>
        <p:txBody>
          <a:bodyPr>
            <a:noAutofit/>
          </a:bodyPr>
          <a:lstStyle/>
          <a:p>
            <a:r>
              <a:rPr lang="en-US" dirty="0"/>
              <a:t>To keep the first image and output the second image, you can use the function figure</a:t>
            </a:r>
          </a:p>
          <a:p>
            <a:pPr marL="0" indent="0">
              <a:lnSpc>
                <a:spcPct val="150000"/>
              </a:lnSpc>
              <a:buNone/>
            </a:pPr>
            <a:r>
              <a:rPr lang="en-US" dirty="0"/>
              <a:t>	A=</a:t>
            </a:r>
            <a:r>
              <a:rPr lang="en-US" dirty="0" err="1"/>
              <a:t>imread</a:t>
            </a:r>
            <a:r>
              <a:rPr lang="en-US" dirty="0"/>
              <a:t>(‘rose.jpg');</a:t>
            </a:r>
          </a:p>
          <a:p>
            <a:pPr marL="0" indent="0">
              <a:lnSpc>
                <a:spcPct val="150000"/>
              </a:lnSpc>
              <a:buNone/>
            </a:pPr>
            <a:r>
              <a:rPr lang="en-US" dirty="0"/>
              <a:t>	B=</a:t>
            </a:r>
            <a:r>
              <a:rPr lang="en-US" dirty="0" err="1"/>
              <a:t>imread</a:t>
            </a:r>
            <a:r>
              <a:rPr lang="en-US" dirty="0"/>
              <a:t>(‘jasmine.jpg');</a:t>
            </a:r>
          </a:p>
          <a:p>
            <a:pPr marL="0" indent="0">
              <a:lnSpc>
                <a:spcPct val="150000"/>
              </a:lnSpc>
              <a:buNone/>
            </a:pPr>
            <a:r>
              <a:rPr lang="en-US" dirty="0"/>
              <a:t>	</a:t>
            </a:r>
            <a:r>
              <a:rPr lang="en-US" dirty="0" err="1"/>
              <a:t>imshow</a:t>
            </a:r>
            <a:r>
              <a:rPr lang="en-US" dirty="0"/>
              <a:t>(A), figure, </a:t>
            </a:r>
            <a:r>
              <a:rPr lang="en-US" dirty="0" err="1"/>
              <a:t>imshow</a:t>
            </a:r>
            <a:r>
              <a:rPr lang="en-US" dirty="0"/>
              <a:t> (B);</a:t>
            </a:r>
          </a:p>
          <a:p>
            <a:pPr marL="0" indent="0">
              <a:buNone/>
            </a:pPr>
            <a:r>
              <a:rPr lang="en-US" dirty="0"/>
              <a:t>	 </a:t>
            </a:r>
          </a:p>
        </p:txBody>
      </p:sp>
    </p:spTree>
    <p:extLst>
      <p:ext uri="{BB962C8B-B14F-4D97-AF65-F5344CB8AC3E}">
        <p14:creationId xmlns:p14="http://schemas.microsoft.com/office/powerpoint/2010/main" val="4237753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4310" y="2128001"/>
            <a:ext cx="8915400" cy="861391"/>
          </a:xfrm>
        </p:spPr>
        <p:txBody>
          <a:bodyPr>
            <a:noAutofit/>
          </a:bodyPr>
          <a:lstStyle/>
          <a:p>
            <a:r>
              <a:rPr lang="en-US" dirty="0">
                <a:solidFill>
                  <a:schemeClr val="tx1"/>
                </a:solidFill>
              </a:rPr>
              <a:t>subplot(</a:t>
            </a:r>
            <a:r>
              <a:rPr lang="en-US" dirty="0" err="1">
                <a:solidFill>
                  <a:schemeClr val="tx1"/>
                </a:solidFill>
              </a:rPr>
              <a:t>rcn</a:t>
            </a:r>
            <a:r>
              <a:rPr lang="en-US" dirty="0">
                <a:solidFill>
                  <a:schemeClr val="tx1"/>
                </a:solidFill>
              </a:rPr>
              <a:t>); displaying multiple image on a frame</a:t>
            </a:r>
          </a:p>
          <a:p>
            <a:pPr marL="0" indent="0">
              <a:buNone/>
            </a:pPr>
            <a:r>
              <a:rPr lang="en-US" dirty="0">
                <a:solidFill>
                  <a:schemeClr val="tx1"/>
                </a:solidFill>
              </a:rPr>
              <a:t>				r</a:t>
            </a:r>
            <a:r>
              <a:rPr lang="en-US" dirty="0"/>
              <a:t>=</a:t>
            </a:r>
            <a:r>
              <a:rPr lang="en-US" dirty="0">
                <a:solidFill>
                  <a:schemeClr val="tx1"/>
                </a:solidFill>
              </a:rPr>
              <a:t>no. of row, c= no. of column, n= figure number</a:t>
            </a:r>
          </a:p>
          <a:p>
            <a:endParaRPr lang="en-US" dirty="0">
              <a:solidFill>
                <a:schemeClr val="tx1"/>
              </a:solidFill>
            </a:endParaRPr>
          </a:p>
        </p:txBody>
      </p:sp>
      <p:sp>
        <p:nvSpPr>
          <p:cNvPr id="4" name="TextBox 3"/>
          <p:cNvSpPr txBox="1"/>
          <p:nvPr/>
        </p:nvSpPr>
        <p:spPr>
          <a:xfrm>
            <a:off x="1484310" y="3223884"/>
            <a:ext cx="3551582" cy="2862322"/>
          </a:xfrm>
          <a:prstGeom prst="rect">
            <a:avLst/>
          </a:prstGeom>
          <a:noFill/>
        </p:spPr>
        <p:txBody>
          <a:bodyPr wrap="square" rtlCol="0">
            <a:spAutoFit/>
          </a:bodyPr>
          <a:lstStyle/>
          <a:p>
            <a:pPr>
              <a:lnSpc>
                <a:spcPct val="150000"/>
              </a:lnSpc>
            </a:pPr>
            <a:r>
              <a:rPr lang="en-US" sz="2400" dirty="0"/>
              <a:t>A=</a:t>
            </a:r>
            <a:r>
              <a:rPr lang="en-US" sz="2400" dirty="0" err="1"/>
              <a:t>imread</a:t>
            </a:r>
            <a:r>
              <a:rPr lang="en-US" sz="2400" dirty="0"/>
              <a:t>(‘rose.jpg');</a:t>
            </a:r>
          </a:p>
          <a:p>
            <a:pPr>
              <a:lnSpc>
                <a:spcPct val="150000"/>
              </a:lnSpc>
            </a:pPr>
            <a:r>
              <a:rPr lang="en-US" sz="2400" dirty="0"/>
              <a:t>B=</a:t>
            </a:r>
            <a:r>
              <a:rPr lang="en-US" sz="2400" dirty="0" err="1"/>
              <a:t>imread</a:t>
            </a:r>
            <a:r>
              <a:rPr lang="en-US" sz="2400" dirty="0"/>
              <a:t>(‘jasmine.jpg');</a:t>
            </a:r>
          </a:p>
          <a:p>
            <a:pPr>
              <a:lnSpc>
                <a:spcPct val="150000"/>
              </a:lnSpc>
            </a:pPr>
            <a:r>
              <a:rPr lang="en-US" sz="2400" dirty="0"/>
              <a:t>C=</a:t>
            </a:r>
            <a:r>
              <a:rPr lang="en-US" sz="2400" dirty="0" err="1"/>
              <a:t>imread</a:t>
            </a:r>
            <a:r>
              <a:rPr lang="en-US" sz="2400" dirty="0"/>
              <a:t>(‘orchid.jpg');</a:t>
            </a:r>
          </a:p>
          <a:p>
            <a:pPr>
              <a:lnSpc>
                <a:spcPct val="150000"/>
              </a:lnSpc>
            </a:pPr>
            <a:r>
              <a:rPr lang="en-US" sz="2400" dirty="0"/>
              <a:t>D=</a:t>
            </a:r>
            <a:r>
              <a:rPr lang="en-US" sz="2400" dirty="0" err="1"/>
              <a:t>imread</a:t>
            </a:r>
            <a:r>
              <a:rPr lang="en-US" sz="2400" dirty="0"/>
              <a:t>(‘waterfall.jpg');</a:t>
            </a:r>
          </a:p>
          <a:p>
            <a:pPr>
              <a:lnSpc>
                <a:spcPct val="150000"/>
              </a:lnSpc>
            </a:pPr>
            <a:endParaRPr lang="en-US" sz="2400" dirty="0"/>
          </a:p>
        </p:txBody>
      </p:sp>
      <p:sp>
        <p:nvSpPr>
          <p:cNvPr id="5" name="TextBox 4"/>
          <p:cNvSpPr txBox="1"/>
          <p:nvPr/>
        </p:nvSpPr>
        <p:spPr>
          <a:xfrm>
            <a:off x="5632206" y="3364794"/>
            <a:ext cx="5319650" cy="2123658"/>
          </a:xfrm>
          <a:prstGeom prst="rect">
            <a:avLst/>
          </a:prstGeom>
          <a:noFill/>
        </p:spPr>
        <p:txBody>
          <a:bodyPr wrap="square" rtlCol="0">
            <a:spAutoFit/>
          </a:bodyPr>
          <a:lstStyle/>
          <a:p>
            <a:pPr>
              <a:lnSpc>
                <a:spcPct val="150000"/>
              </a:lnSpc>
            </a:pPr>
            <a:r>
              <a:rPr lang="en-US" sz="2200" dirty="0"/>
              <a:t>subplot(221); </a:t>
            </a:r>
            <a:r>
              <a:rPr lang="en-US" sz="2200" dirty="0" err="1"/>
              <a:t>imshow</a:t>
            </a:r>
            <a:r>
              <a:rPr lang="en-US" sz="2200" dirty="0"/>
              <a:t>(A);title(‘rose');</a:t>
            </a:r>
          </a:p>
          <a:p>
            <a:pPr>
              <a:lnSpc>
                <a:spcPct val="150000"/>
              </a:lnSpc>
            </a:pPr>
            <a:r>
              <a:rPr lang="en-US" sz="2200" dirty="0"/>
              <a:t>subplot(222);</a:t>
            </a:r>
            <a:r>
              <a:rPr lang="en-US" sz="2200" dirty="0" err="1"/>
              <a:t>imshow</a:t>
            </a:r>
            <a:r>
              <a:rPr lang="en-US" sz="2200" dirty="0"/>
              <a:t>(B);title(‘jasmine');</a:t>
            </a:r>
          </a:p>
          <a:p>
            <a:pPr>
              <a:lnSpc>
                <a:spcPct val="150000"/>
              </a:lnSpc>
            </a:pPr>
            <a:r>
              <a:rPr lang="en-US" sz="2200" dirty="0"/>
              <a:t>subplot(223); </a:t>
            </a:r>
            <a:r>
              <a:rPr lang="en-US" sz="2200" dirty="0" err="1"/>
              <a:t>imshow</a:t>
            </a:r>
            <a:r>
              <a:rPr lang="en-US" sz="2200" dirty="0"/>
              <a:t>(C); title(‘orchid');</a:t>
            </a:r>
          </a:p>
          <a:p>
            <a:pPr>
              <a:lnSpc>
                <a:spcPct val="150000"/>
              </a:lnSpc>
            </a:pPr>
            <a:r>
              <a:rPr lang="en-US" sz="2200" dirty="0"/>
              <a:t>subplot(224); </a:t>
            </a:r>
            <a:r>
              <a:rPr lang="en-US" sz="2200" dirty="0" err="1"/>
              <a:t>imshow</a:t>
            </a:r>
            <a:r>
              <a:rPr lang="en-US" sz="2200" dirty="0"/>
              <a:t>(D); title(‘waterfall');</a:t>
            </a:r>
          </a:p>
        </p:txBody>
      </p:sp>
      <p:sp>
        <p:nvSpPr>
          <p:cNvPr id="7" name="Slide Number Placeholder 6"/>
          <p:cNvSpPr>
            <a:spLocks noGrp="1"/>
          </p:cNvSpPr>
          <p:nvPr>
            <p:ph type="sldNum" sz="quarter" idx="12"/>
          </p:nvPr>
        </p:nvSpPr>
        <p:spPr/>
        <p:txBody>
          <a:bodyPr/>
          <a:lstStyle/>
          <a:p>
            <a:fld id="{8DD1524D-248F-49F9-B48A-6D3DD44505DE}" type="slidenum">
              <a:rPr lang="en-US" smtClean="0"/>
              <a:t>33</a:t>
            </a:fld>
            <a:endParaRPr lang="en-US"/>
          </a:p>
        </p:txBody>
      </p:sp>
      <p:sp>
        <p:nvSpPr>
          <p:cNvPr id="8"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sz="3600" dirty="0"/>
              <a:t>(Reading and Displaying an Image)</a:t>
            </a:r>
            <a:endParaRPr lang="en-US" sz="3800" dirty="0"/>
          </a:p>
        </p:txBody>
      </p:sp>
    </p:spTree>
    <p:extLst>
      <p:ext uri="{BB962C8B-B14F-4D97-AF65-F5344CB8AC3E}">
        <p14:creationId xmlns:p14="http://schemas.microsoft.com/office/powerpoint/2010/main" val="27895114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6234" r="15455"/>
          <a:stretch/>
        </p:blipFill>
        <p:spPr>
          <a:xfrm>
            <a:off x="3851564" y="1752599"/>
            <a:ext cx="4405746" cy="4837106"/>
          </a:xfrm>
          <a:prstGeom prst="rect">
            <a:avLst/>
          </a:prstGeom>
        </p:spPr>
      </p:pic>
      <p:sp>
        <p:nvSpPr>
          <p:cNvPr id="5"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sz="3600" dirty="0"/>
              <a:t>(Reading and Displaying an Image)</a:t>
            </a:r>
            <a:endParaRPr lang="en-US" sz="3800" dirty="0"/>
          </a:p>
        </p:txBody>
      </p:sp>
    </p:spTree>
    <p:extLst>
      <p:ext uri="{BB962C8B-B14F-4D97-AF65-F5344CB8AC3E}">
        <p14:creationId xmlns:p14="http://schemas.microsoft.com/office/powerpoint/2010/main" val="24329836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60958" y="1925782"/>
            <a:ext cx="8915400" cy="609600"/>
          </a:xfrm>
        </p:spPr>
        <p:txBody>
          <a:bodyPr>
            <a:normAutofit/>
          </a:bodyPr>
          <a:lstStyle/>
          <a:p>
            <a:r>
              <a:rPr lang="en-US" sz="2800" dirty="0"/>
              <a:t>rgb2gray(); converting color image to grayscale image</a:t>
            </a:r>
          </a:p>
        </p:txBody>
      </p:sp>
      <p:sp>
        <p:nvSpPr>
          <p:cNvPr id="4" name="TextBox 3"/>
          <p:cNvSpPr txBox="1"/>
          <p:nvPr/>
        </p:nvSpPr>
        <p:spPr>
          <a:xfrm>
            <a:off x="1924195" y="3373580"/>
            <a:ext cx="6194569" cy="2308324"/>
          </a:xfrm>
          <a:prstGeom prst="rect">
            <a:avLst/>
          </a:prstGeom>
          <a:noFill/>
        </p:spPr>
        <p:txBody>
          <a:bodyPr wrap="square" rtlCol="0">
            <a:spAutoFit/>
          </a:bodyPr>
          <a:lstStyle/>
          <a:p>
            <a:pPr>
              <a:lnSpc>
                <a:spcPct val="150000"/>
              </a:lnSpc>
            </a:pPr>
            <a:r>
              <a:rPr lang="en-US" sz="2400" dirty="0" err="1"/>
              <a:t>img</a:t>
            </a:r>
            <a:r>
              <a:rPr lang="en-US" sz="2400" dirty="0"/>
              <a:t> = </a:t>
            </a:r>
            <a:r>
              <a:rPr lang="en-US" sz="2400" dirty="0" err="1"/>
              <a:t>imread</a:t>
            </a:r>
            <a:r>
              <a:rPr lang="en-US" sz="2400" dirty="0"/>
              <a:t>(‘rose.jpg');</a:t>
            </a:r>
          </a:p>
          <a:p>
            <a:pPr>
              <a:lnSpc>
                <a:spcPct val="150000"/>
              </a:lnSpc>
            </a:pPr>
            <a:r>
              <a:rPr lang="en-US" sz="2400" dirty="0"/>
              <a:t>gray = rgb2gray(</a:t>
            </a:r>
            <a:r>
              <a:rPr lang="en-US" sz="2400" dirty="0" err="1"/>
              <a:t>img</a:t>
            </a:r>
            <a:r>
              <a:rPr lang="en-US" sz="2400" dirty="0"/>
              <a:t>);</a:t>
            </a:r>
          </a:p>
          <a:p>
            <a:pPr>
              <a:lnSpc>
                <a:spcPct val="150000"/>
              </a:lnSpc>
            </a:pPr>
            <a:r>
              <a:rPr lang="en-US" sz="2400" dirty="0"/>
              <a:t>subplot(211); </a:t>
            </a:r>
            <a:r>
              <a:rPr lang="en-US" sz="2400" dirty="0" err="1"/>
              <a:t>imshow</a:t>
            </a:r>
            <a:r>
              <a:rPr lang="en-US" sz="2400" dirty="0"/>
              <a:t>(</a:t>
            </a:r>
            <a:r>
              <a:rPr lang="en-US" sz="2400" dirty="0" err="1"/>
              <a:t>img</a:t>
            </a:r>
            <a:r>
              <a:rPr lang="en-US" sz="2400" dirty="0"/>
              <a:t>);title(‘rose');</a:t>
            </a:r>
          </a:p>
          <a:p>
            <a:pPr>
              <a:lnSpc>
                <a:spcPct val="150000"/>
              </a:lnSpc>
            </a:pPr>
            <a:r>
              <a:rPr lang="en-US" sz="2400" dirty="0"/>
              <a:t>subplot(212); </a:t>
            </a:r>
            <a:r>
              <a:rPr lang="en-US" sz="2400" dirty="0" err="1"/>
              <a:t>imshow</a:t>
            </a:r>
            <a:r>
              <a:rPr lang="en-US" sz="2400" dirty="0"/>
              <a:t>(gray);title(‘rose in gray');</a:t>
            </a:r>
          </a:p>
        </p:txBody>
      </p:sp>
      <p:sp>
        <p:nvSpPr>
          <p:cNvPr id="5" name="Slide Number Placeholder 4"/>
          <p:cNvSpPr>
            <a:spLocks noGrp="1"/>
          </p:cNvSpPr>
          <p:nvPr>
            <p:ph type="sldNum" sz="quarter" idx="12"/>
          </p:nvPr>
        </p:nvSpPr>
        <p:spPr/>
        <p:txBody>
          <a:bodyPr/>
          <a:lstStyle/>
          <a:p>
            <a:fld id="{8DD1524D-248F-49F9-B48A-6D3DD44505DE}" type="slidenum">
              <a:rPr lang="en-US" smtClean="0"/>
              <a:t>35</a:t>
            </a:fld>
            <a:endParaRPr lang="en-US"/>
          </a:p>
        </p:txBody>
      </p:sp>
      <p:sp>
        <p:nvSpPr>
          <p:cNvPr id="6"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sz="3800" dirty="0"/>
              <a:t>(Converting Color Image to Grayscale Image)</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38052" r="34416" b="8802"/>
          <a:stretch/>
        </p:blipFill>
        <p:spPr>
          <a:xfrm>
            <a:off x="8395849" y="2542306"/>
            <a:ext cx="1690255" cy="4199081"/>
          </a:xfrm>
          <a:prstGeom prst="rect">
            <a:avLst/>
          </a:prstGeom>
        </p:spPr>
      </p:pic>
    </p:spTree>
    <p:extLst>
      <p:ext uri="{BB962C8B-B14F-4D97-AF65-F5344CB8AC3E}">
        <p14:creationId xmlns:p14="http://schemas.microsoft.com/office/powerpoint/2010/main" val="633170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60958" y="1925782"/>
            <a:ext cx="8915400" cy="609600"/>
          </a:xfrm>
        </p:spPr>
        <p:txBody>
          <a:bodyPr>
            <a:normAutofit/>
          </a:bodyPr>
          <a:lstStyle/>
          <a:p>
            <a:r>
              <a:rPr lang="en-US" sz="2800" dirty="0"/>
              <a:t>im2bw(); converting color image to binary image</a:t>
            </a:r>
          </a:p>
        </p:txBody>
      </p:sp>
      <p:sp>
        <p:nvSpPr>
          <p:cNvPr id="4" name="TextBox 3"/>
          <p:cNvSpPr txBox="1"/>
          <p:nvPr/>
        </p:nvSpPr>
        <p:spPr>
          <a:xfrm>
            <a:off x="1484310" y="3332017"/>
            <a:ext cx="6346969" cy="2308324"/>
          </a:xfrm>
          <a:prstGeom prst="rect">
            <a:avLst/>
          </a:prstGeom>
          <a:noFill/>
        </p:spPr>
        <p:txBody>
          <a:bodyPr wrap="square" rtlCol="0">
            <a:spAutoFit/>
          </a:bodyPr>
          <a:lstStyle/>
          <a:p>
            <a:pPr>
              <a:lnSpc>
                <a:spcPct val="150000"/>
              </a:lnSpc>
            </a:pPr>
            <a:r>
              <a:rPr lang="en-US" sz="2400" dirty="0" err="1"/>
              <a:t>img</a:t>
            </a:r>
            <a:r>
              <a:rPr lang="en-US" sz="2400" dirty="0"/>
              <a:t> = </a:t>
            </a:r>
            <a:r>
              <a:rPr lang="en-US" sz="2400" dirty="0" err="1"/>
              <a:t>imread</a:t>
            </a:r>
            <a:r>
              <a:rPr lang="en-US" sz="2400" dirty="0"/>
              <a:t>(‘rose.jpg');</a:t>
            </a:r>
          </a:p>
          <a:p>
            <a:pPr>
              <a:lnSpc>
                <a:spcPct val="150000"/>
              </a:lnSpc>
            </a:pPr>
            <a:r>
              <a:rPr lang="en-US" sz="2400" dirty="0"/>
              <a:t>BW = im2bw(</a:t>
            </a:r>
            <a:r>
              <a:rPr lang="en-US" sz="2400" dirty="0" err="1"/>
              <a:t>img</a:t>
            </a:r>
            <a:r>
              <a:rPr lang="en-US" sz="2400" dirty="0"/>
              <a:t>);</a:t>
            </a:r>
          </a:p>
          <a:p>
            <a:pPr>
              <a:lnSpc>
                <a:spcPct val="150000"/>
              </a:lnSpc>
            </a:pPr>
            <a:r>
              <a:rPr lang="en-US" sz="2400" dirty="0"/>
              <a:t>subplot(211); </a:t>
            </a:r>
            <a:r>
              <a:rPr lang="en-US" sz="2400" dirty="0" err="1"/>
              <a:t>imshow</a:t>
            </a:r>
            <a:r>
              <a:rPr lang="en-US" sz="2400" dirty="0"/>
              <a:t>(</a:t>
            </a:r>
            <a:r>
              <a:rPr lang="en-US" sz="2400" dirty="0" err="1"/>
              <a:t>img</a:t>
            </a:r>
            <a:r>
              <a:rPr lang="en-US" sz="2400" dirty="0"/>
              <a:t>);title(‘rose');</a:t>
            </a:r>
          </a:p>
          <a:p>
            <a:pPr>
              <a:lnSpc>
                <a:spcPct val="150000"/>
              </a:lnSpc>
            </a:pPr>
            <a:r>
              <a:rPr lang="en-US" sz="2400" dirty="0"/>
              <a:t>subplot(212); </a:t>
            </a:r>
            <a:r>
              <a:rPr lang="en-US" sz="2400" dirty="0" err="1"/>
              <a:t>imshow</a:t>
            </a:r>
            <a:r>
              <a:rPr lang="en-US" sz="2400" dirty="0"/>
              <a:t>(BW);title(‘rose in binary');</a:t>
            </a:r>
          </a:p>
        </p:txBody>
      </p:sp>
      <p:sp>
        <p:nvSpPr>
          <p:cNvPr id="5" name="Slide Number Placeholder 4"/>
          <p:cNvSpPr>
            <a:spLocks noGrp="1"/>
          </p:cNvSpPr>
          <p:nvPr>
            <p:ph type="sldNum" sz="quarter" idx="12"/>
          </p:nvPr>
        </p:nvSpPr>
        <p:spPr/>
        <p:txBody>
          <a:bodyPr/>
          <a:lstStyle/>
          <a:p>
            <a:fld id="{8DD1524D-248F-49F9-B48A-6D3DD44505DE}" type="slidenum">
              <a:rPr lang="en-US" smtClean="0"/>
              <a:t>36</a:t>
            </a:fld>
            <a:endParaRPr lang="en-US"/>
          </a:p>
        </p:txBody>
      </p:sp>
      <p:sp>
        <p:nvSpPr>
          <p:cNvPr id="6" name="Title 1"/>
          <p:cNvSpPr txBox="1">
            <a:spLocks/>
          </p:cNvSpPr>
          <p:nvPr/>
        </p:nvSpPr>
        <p:spPr>
          <a:xfrm>
            <a:off x="1484310" y="0"/>
            <a:ext cx="10707689" cy="1752599"/>
          </a:xfrm>
          <a:prstGeom prst="rect">
            <a:avLst/>
          </a:prstGeom>
          <a:effectLst/>
        </p:spPr>
        <p:txBody>
          <a:bodyPr vert="horz" lIns="91440" tIns="45720" rIns="91440" bIns="45720" rtlCol="0" anchor="ct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800" dirty="0"/>
              <a:t>MATLAB Fundamentals for Digital Image Processing</a:t>
            </a:r>
          </a:p>
          <a:p>
            <a:r>
              <a:rPr lang="en-US" sz="3800" dirty="0"/>
              <a:t>(Converting Color Image to Binary Image)</a:t>
            </a: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40130" r="36493" b="8961"/>
          <a:stretch/>
        </p:blipFill>
        <p:spPr>
          <a:xfrm>
            <a:off x="8091055" y="2535381"/>
            <a:ext cx="1468582" cy="4289481"/>
          </a:xfrm>
          <a:prstGeom prst="rect">
            <a:avLst/>
          </a:prstGeom>
        </p:spPr>
      </p:pic>
    </p:spTree>
    <p:extLst>
      <p:ext uri="{BB962C8B-B14F-4D97-AF65-F5344CB8AC3E}">
        <p14:creationId xmlns:p14="http://schemas.microsoft.com/office/powerpoint/2010/main" val="7096898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9002" y="166255"/>
            <a:ext cx="10018713" cy="1752599"/>
          </a:xfrm>
        </p:spPr>
        <p:txBody>
          <a:bodyPr/>
          <a:lstStyle/>
          <a:p>
            <a:r>
              <a:rPr lang="en-US" dirty="0"/>
              <a:t>Introduction to Next Lecture</a:t>
            </a:r>
          </a:p>
        </p:txBody>
      </p:sp>
      <p:sp>
        <p:nvSpPr>
          <p:cNvPr id="3" name="Content Placeholder 2"/>
          <p:cNvSpPr>
            <a:spLocks noGrp="1"/>
          </p:cNvSpPr>
          <p:nvPr>
            <p:ph idx="1"/>
          </p:nvPr>
        </p:nvSpPr>
        <p:spPr>
          <a:xfrm>
            <a:off x="1609002" y="2874818"/>
            <a:ext cx="9294526" cy="1350819"/>
          </a:xfrm>
        </p:spPr>
        <p:txBody>
          <a:bodyPr>
            <a:normAutofit/>
          </a:bodyPr>
          <a:lstStyle/>
          <a:p>
            <a:r>
              <a:rPr lang="en-US" sz="3200" dirty="0"/>
              <a:t>Intensity Transformation</a:t>
            </a:r>
          </a:p>
        </p:txBody>
      </p:sp>
    </p:spTree>
    <p:extLst>
      <p:ext uri="{BB962C8B-B14F-4D97-AF65-F5344CB8AC3E}">
        <p14:creationId xmlns:p14="http://schemas.microsoft.com/office/powerpoint/2010/main" val="17989102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1027</TotalTime>
  <Words>2246</Words>
  <Application>Microsoft Office PowerPoint</Application>
  <PresentationFormat>Widescreen</PresentationFormat>
  <Paragraphs>271</Paragraphs>
  <Slides>37</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Corbel</vt:lpstr>
      <vt:lpstr>Times New Roman</vt:lpstr>
      <vt:lpstr>Parallax</vt:lpstr>
      <vt:lpstr>Introduction to Digital Image Processing using MATLAB </vt:lpstr>
      <vt:lpstr>Outline of lecture</vt:lpstr>
      <vt:lpstr>Digital Image Processing</vt:lpstr>
      <vt:lpstr>Improving Visual Information</vt:lpstr>
      <vt:lpstr>Processing for Machine Learning</vt:lpstr>
      <vt:lpstr>Digital Image Representation</vt:lpstr>
      <vt:lpstr>Digital Image Representation</vt:lpstr>
      <vt:lpstr>Digital Image Representation</vt:lpstr>
      <vt:lpstr>Neighborhoods of a Pixel</vt:lpstr>
      <vt:lpstr>Neighborhoods of a Pixel</vt:lpstr>
      <vt:lpstr>Neighborhoods of a Pixel</vt:lpstr>
      <vt:lpstr>Resolution of an Image</vt:lpstr>
      <vt:lpstr>Resolution of an Image  (Spatial Resolution)</vt:lpstr>
      <vt:lpstr>Resolution of an Image  (Gray Level Resolution)</vt:lpstr>
      <vt:lpstr>Elements of Digital Image Processing</vt:lpstr>
      <vt:lpstr>Element 1:Image Acquisition</vt:lpstr>
      <vt:lpstr>Element 2: Image Storage</vt:lpstr>
      <vt:lpstr>Types of Digital Image</vt:lpstr>
      <vt:lpstr>Types of Digital Image (Binary Image)</vt:lpstr>
      <vt:lpstr>Types of Digital Image (Binary Image)</vt:lpstr>
      <vt:lpstr>Types of Digital Image (Grayscale Image)</vt:lpstr>
      <vt:lpstr>Types of Digital Image (Grayscale Image)</vt:lpstr>
      <vt:lpstr>Types of Digital Image (Color Image)</vt:lpstr>
      <vt:lpstr>Types of Digital Image (Color Image)</vt:lpstr>
      <vt:lpstr>Information of an Image on MATLAB</vt:lpstr>
      <vt:lpstr>Element 3: Image Processing</vt:lpstr>
      <vt:lpstr>Element 4: Image Representation (Display)</vt:lpstr>
      <vt:lpstr>Element 5: Image/Object Recognition</vt:lpstr>
      <vt:lpstr>Application Area of Digital Image Processing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Introduction to Next Lecture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Image Processing</dc:title>
  <dc:creator>Thu Zar</dc:creator>
  <cp:lastModifiedBy>Thu Zar</cp:lastModifiedBy>
  <cp:revision>81</cp:revision>
  <dcterms:created xsi:type="dcterms:W3CDTF">2017-01-19T08:59:36Z</dcterms:created>
  <dcterms:modified xsi:type="dcterms:W3CDTF">2017-02-27T11:57:39Z</dcterms:modified>
</cp:coreProperties>
</file>