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1"/>
  </p:notesMasterIdLst>
  <p:sldIdLst>
    <p:sldId id="256" r:id="rId2"/>
    <p:sldId id="272" r:id="rId3"/>
    <p:sldId id="282" r:id="rId4"/>
    <p:sldId id="297" r:id="rId5"/>
    <p:sldId id="283" r:id="rId6"/>
    <p:sldId id="298" r:id="rId7"/>
    <p:sldId id="299" r:id="rId8"/>
    <p:sldId id="300" r:id="rId9"/>
    <p:sldId id="284" r:id="rId10"/>
    <p:sldId id="301" r:id="rId11"/>
    <p:sldId id="315" r:id="rId12"/>
    <p:sldId id="316" r:id="rId13"/>
    <p:sldId id="287" r:id="rId14"/>
    <p:sldId id="302" r:id="rId15"/>
    <p:sldId id="303" r:id="rId16"/>
    <p:sldId id="304" r:id="rId17"/>
    <p:sldId id="308" r:id="rId18"/>
    <p:sldId id="309" r:id="rId19"/>
    <p:sldId id="310" r:id="rId20"/>
    <p:sldId id="311" r:id="rId21"/>
    <p:sldId id="312" r:id="rId22"/>
    <p:sldId id="313" r:id="rId23"/>
    <p:sldId id="305" r:id="rId24"/>
    <p:sldId id="290" r:id="rId25"/>
    <p:sldId id="306" r:id="rId26"/>
    <p:sldId id="317" r:id="rId27"/>
    <p:sldId id="307" r:id="rId28"/>
    <p:sldId id="314" r:id="rId29"/>
    <p:sldId id="273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 Zar" initials="TZ" lastIdx="2" clrIdx="0">
    <p:extLst>
      <p:ext uri="{19B8F6BF-5375-455C-9EA6-DF929625EA0E}">
        <p15:presenceInfo xmlns:p15="http://schemas.microsoft.com/office/powerpoint/2012/main" userId="Thu Za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8229" autoAdjust="0"/>
  </p:normalViewPr>
  <p:slideViewPr>
    <p:cSldViewPr snapToGrid="0">
      <p:cViewPr varScale="1">
        <p:scale>
          <a:sx n="53" d="100"/>
          <a:sy n="53" d="100"/>
        </p:scale>
        <p:origin x="1338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621C2-62CC-4FF1-9C4C-D239C3A27503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A2D6F-1458-4400-9264-9F41EA33D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14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88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2 shows the outline of this lecture.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65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1716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568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1600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0753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615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745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4790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7546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05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8608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730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651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9659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697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1597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89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60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60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5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49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52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93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264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608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0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19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9447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18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442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344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7999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754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75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4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852" y="36245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Introduction to Digital Image Processing using MATLAB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1407" y="3982710"/>
            <a:ext cx="9144000" cy="1655762"/>
          </a:xfrm>
        </p:spPr>
        <p:txBody>
          <a:bodyPr>
            <a:noAutofit/>
          </a:bodyPr>
          <a:lstStyle/>
          <a:p>
            <a:r>
              <a:rPr lang="en-US" sz="2400" dirty="0"/>
              <a:t>By</a:t>
            </a:r>
          </a:p>
          <a:p>
            <a:r>
              <a:rPr lang="en-US" sz="2400" dirty="0"/>
              <a:t>Dr. </a:t>
            </a:r>
            <a:r>
              <a:rPr lang="en-US" sz="2400" dirty="0" err="1"/>
              <a:t>Khin</a:t>
            </a:r>
            <a:r>
              <a:rPr lang="en-US" sz="2400" dirty="0"/>
              <a:t> Thu Zar Win</a:t>
            </a:r>
          </a:p>
          <a:p>
            <a:r>
              <a:rPr lang="en-US" sz="2400" dirty="0"/>
              <a:t>Associate Professor</a:t>
            </a:r>
          </a:p>
          <a:p>
            <a:r>
              <a:rPr lang="en-US" sz="2400" dirty="0"/>
              <a:t>Department of Mechatronic Engineering</a:t>
            </a:r>
          </a:p>
          <a:p>
            <a:r>
              <a:rPr lang="en-US" sz="2400" dirty="0"/>
              <a:t>Yangon Technological University (YTU), Myanmar.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31703" y="2536218"/>
            <a:ext cx="706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/>
              <a:t>Lecture 2</a:t>
            </a:r>
          </a:p>
          <a:p>
            <a:pPr algn="ctr"/>
            <a:r>
              <a:rPr lang="en-US" sz="3600" b="1" i="1" dirty="0"/>
              <a:t>Intensity Transformation 1</a:t>
            </a:r>
          </a:p>
        </p:txBody>
      </p:sp>
    </p:spTree>
    <p:extLst>
      <p:ext uri="{BB962C8B-B14F-4D97-AF65-F5344CB8AC3E}">
        <p14:creationId xmlns:p14="http://schemas.microsoft.com/office/powerpoint/2010/main" val="274546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US" dirty="0"/>
              <a:t>Outline of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6745" y="2920999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Basic of Intensity Transformation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Image Negative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Logarithmic Transformations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Contrast Adjustment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Bit Plane Slicing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MATLAB for intensity transformations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41673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Basic of Intensity Transformation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40" y="2559738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Intensity transformations are implemented in the spatial domain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The transformation techniques are operated directly on the pixels of an image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Intensity transformations are  used when the intensity values of an grayscale image are needed to modify. (e.g. to make the dark pixels darker, or,  light pixels lighter)  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4752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Basic of Intensity Transformation</a:t>
            </a:r>
          </a:p>
        </p:txBody>
      </p:sp>
      <p:graphicFrame>
        <p:nvGraphicFramePr>
          <p:cNvPr id="6" name="Content Placeholder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7941813"/>
              </p:ext>
            </p:extLst>
          </p:nvPr>
        </p:nvGraphicFramePr>
        <p:xfrm>
          <a:off x="5131454" y="2768001"/>
          <a:ext cx="2890684" cy="471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Equation" r:id="rId3" imgW="1244520" imgH="203040" progId="Equation.3">
                  <p:embed/>
                </p:oleObj>
              </mc:Choice>
              <mc:Fallback>
                <p:oleObj name="Equation" r:id="rId3" imgW="124452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31454" y="2768001"/>
                        <a:ext cx="2890684" cy="4717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ontent Placeholder 2"/>
          <p:cNvSpPr txBox="1">
            <a:spLocks/>
          </p:cNvSpPr>
          <p:nvPr/>
        </p:nvSpPr>
        <p:spPr>
          <a:xfrm>
            <a:off x="2173287" y="3622708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800" dirty="0"/>
              <a:t>where,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g(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/>
              <a:t>is output image,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/>
              <a:t>		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f(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/>
              <a:t>is input image, and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T </a:t>
            </a:r>
            <a:r>
              <a:rPr lang="en-US" sz="2800" dirty="0"/>
              <a:t>is the transformation operator.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/>
              <a:t>	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46786" y="1848196"/>
            <a:ext cx="8583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In general, intensity transformation can be defined as</a:t>
            </a:r>
          </a:p>
        </p:txBody>
      </p:sp>
    </p:spTree>
    <p:extLst>
      <p:ext uri="{BB962C8B-B14F-4D97-AF65-F5344CB8AC3E}">
        <p14:creationId xmlns:p14="http://schemas.microsoft.com/office/powerpoint/2010/main" val="1787590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Image Negative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40" y="3282410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sz="2800" dirty="0"/>
              <a:t>Image negative is sometimes called inverse transformation</a:t>
            </a:r>
          </a:p>
          <a:p>
            <a:pPr>
              <a:lnSpc>
                <a:spcPct val="200000"/>
              </a:lnSpc>
            </a:pPr>
            <a:r>
              <a:rPr lang="en-US" sz="2800" dirty="0"/>
              <a:t>It reverses the light and the dark.</a:t>
            </a:r>
          </a:p>
          <a:p>
            <a:pPr>
              <a:lnSpc>
                <a:spcPct val="200000"/>
              </a:lnSpc>
            </a:pPr>
            <a:r>
              <a:rPr lang="en-US" sz="2800" dirty="0"/>
              <a:t>Image negative is useful in displaying medical images and producing negative images</a:t>
            </a:r>
          </a:p>
          <a:p>
            <a:pPr>
              <a:lnSpc>
                <a:spcPct val="200000"/>
              </a:lnSpc>
            </a:pPr>
            <a:endParaRPr lang="en-US" sz="2800" dirty="0"/>
          </a:p>
          <a:p>
            <a:pPr>
              <a:lnSpc>
                <a:spcPct val="20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57252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Image Negative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39" y="2364634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Image negative can be obtained by subtracting each pixel values from maximum gray level value. i.e.</a:t>
            </a:r>
          </a:p>
          <a:p>
            <a:pPr>
              <a:lnSpc>
                <a:spcPct val="150000"/>
              </a:lnSpc>
            </a:pP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/>
              <a:t>It can also be obtained by reversing (complement) the gray level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graphicFrame>
        <p:nvGraphicFramePr>
          <p:cNvPr id="4" name="Content Placeholder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5180529"/>
              </p:ext>
            </p:extLst>
          </p:nvPr>
        </p:nvGraphicFramePr>
        <p:xfrm>
          <a:off x="2579432" y="3455246"/>
          <a:ext cx="3303588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4" imgW="1422360" imgH="203040" progId="Equation.3">
                  <p:embed/>
                </p:oleObj>
              </mc:Choice>
              <mc:Fallback>
                <p:oleObj name="Equation" r:id="rId4" imgW="1422360" imgH="203040" progId="Equation.3">
                  <p:embed/>
                  <p:pic>
                    <p:nvPicPr>
                      <p:cNvPr id="6" name="Content Placeholder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79432" y="3455246"/>
                        <a:ext cx="3303588" cy="4714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6378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Image Negative</a:t>
            </a:r>
          </a:p>
        </p:txBody>
      </p:sp>
      <p:pic>
        <p:nvPicPr>
          <p:cNvPr id="6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638" y="1517811"/>
            <a:ext cx="3329449" cy="4439265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8" t="4895" r="16461" b="11850"/>
          <a:stretch/>
        </p:blipFill>
        <p:spPr>
          <a:xfrm>
            <a:off x="7624916" y="1457548"/>
            <a:ext cx="3436374" cy="455979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41232" y="6111815"/>
            <a:ext cx="3274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 Original Image in color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20731" y="6088301"/>
            <a:ext cx="3244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Negative  Image in color</a:t>
            </a:r>
          </a:p>
        </p:txBody>
      </p:sp>
    </p:spTree>
    <p:extLst>
      <p:ext uri="{BB962C8B-B14F-4D97-AF65-F5344CB8AC3E}">
        <p14:creationId xmlns:p14="http://schemas.microsoft.com/office/powerpoint/2010/main" val="3263723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Image Negative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11639" y="6219437"/>
            <a:ext cx="3723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Original Image in grayscale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69063" y="6185558"/>
            <a:ext cx="3805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Negative  Image in grayscale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8" t="4625" r="16171" b="11896"/>
          <a:stretch/>
        </p:blipFill>
        <p:spPr>
          <a:xfrm>
            <a:off x="7846093" y="1544198"/>
            <a:ext cx="3451122" cy="457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8" t="4895" r="16171" b="12165"/>
          <a:stretch/>
        </p:blipFill>
        <p:spPr>
          <a:xfrm>
            <a:off x="2555297" y="1573694"/>
            <a:ext cx="3436374" cy="4542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340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Logarithmic Transformation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40" y="2291739"/>
            <a:ext cx="10624560" cy="341588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Logarithmic transformation increases the brightness value of an image.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This transform is widely used to increase the detail of lower intensity values.</a:t>
            </a:r>
          </a:p>
        </p:txBody>
      </p:sp>
    </p:spTree>
    <p:extLst>
      <p:ext uri="{BB962C8B-B14F-4D97-AF65-F5344CB8AC3E}">
        <p14:creationId xmlns:p14="http://schemas.microsoft.com/office/powerpoint/2010/main" val="3409054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Logarithmic Transformation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40" y="2368012"/>
            <a:ext cx="10624560" cy="3124201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sz="2800" dirty="0"/>
              <a:t>The general form of logarithmic transformation is</a:t>
            </a:r>
          </a:p>
          <a:p>
            <a:pPr>
              <a:lnSpc>
                <a:spcPct val="200000"/>
              </a:lnSpc>
            </a:pPr>
            <a:endParaRPr lang="en-US" sz="2800" dirty="0"/>
          </a:p>
          <a:p>
            <a:pPr marL="0" indent="0">
              <a:lnSpc>
                <a:spcPct val="200000"/>
              </a:lnSpc>
              <a:buNone/>
            </a:pPr>
            <a:r>
              <a:rPr lang="en-US" sz="2800" dirty="0"/>
              <a:t>where,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dirty="0"/>
              <a:t> is a constant</a:t>
            </a:r>
          </a:p>
          <a:p>
            <a:pPr>
              <a:lnSpc>
                <a:spcPct val="200000"/>
              </a:lnSpc>
            </a:pPr>
            <a:r>
              <a:rPr lang="en-US" sz="2800" dirty="0"/>
              <a:t> Brightness can be increased by increasing the constant value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dirty="0"/>
              <a:t>.</a:t>
            </a:r>
          </a:p>
        </p:txBody>
      </p:sp>
      <p:graphicFrame>
        <p:nvGraphicFramePr>
          <p:cNvPr id="4" name="Content Placeholder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738708"/>
              </p:ext>
            </p:extLst>
          </p:nvPr>
        </p:nvGraphicFramePr>
        <p:xfrm>
          <a:off x="2595346" y="3178169"/>
          <a:ext cx="3981450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3" imgW="1714320" imgH="203040" progId="Equation.3">
                  <p:embed/>
                </p:oleObj>
              </mc:Choice>
              <mc:Fallback>
                <p:oleObj name="Equation" r:id="rId3" imgW="1714320" imgH="203040" progId="Equation.3">
                  <p:embed/>
                  <p:pic>
                    <p:nvPicPr>
                      <p:cNvPr id="4" name="Content Placeholder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95346" y="3178169"/>
                        <a:ext cx="3981450" cy="471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2678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Logarithmic Transformation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9" t="4895" r="16461" b="11627"/>
          <a:stretch/>
        </p:blipFill>
        <p:spPr>
          <a:xfrm>
            <a:off x="2566219" y="1504335"/>
            <a:ext cx="3406878" cy="457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8" t="4625" r="16461" b="11896"/>
          <a:stretch/>
        </p:blipFill>
        <p:spPr>
          <a:xfrm>
            <a:off x="7639665" y="1504335"/>
            <a:ext cx="3421626" cy="4572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524864" y="6179574"/>
            <a:ext cx="148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05684" y="6179574"/>
            <a:ext cx="148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0.2</a:t>
            </a:r>
          </a:p>
        </p:txBody>
      </p:sp>
    </p:spTree>
    <p:extLst>
      <p:ext uri="{BB962C8B-B14F-4D97-AF65-F5344CB8AC3E}">
        <p14:creationId xmlns:p14="http://schemas.microsoft.com/office/powerpoint/2010/main" val="34672612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Logarithmic Transformation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8" t="4895" r="16461" b="11896"/>
          <a:stretch/>
        </p:blipFill>
        <p:spPr>
          <a:xfrm>
            <a:off x="2698955" y="1578077"/>
            <a:ext cx="3436374" cy="45572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9" t="2471" r="17331" b="11357"/>
          <a:stretch/>
        </p:blipFill>
        <p:spPr>
          <a:xfrm>
            <a:off x="7532315" y="1496961"/>
            <a:ext cx="3465871" cy="471948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520456" y="6216445"/>
            <a:ext cx="148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07658" y="6179574"/>
            <a:ext cx="148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0.3</a:t>
            </a:r>
          </a:p>
        </p:txBody>
      </p:sp>
    </p:spTree>
    <p:extLst>
      <p:ext uri="{BB962C8B-B14F-4D97-AF65-F5344CB8AC3E}">
        <p14:creationId xmlns:p14="http://schemas.microsoft.com/office/powerpoint/2010/main" val="868946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2188" y="96978"/>
            <a:ext cx="10018713" cy="1752599"/>
          </a:xfrm>
        </p:spPr>
        <p:txBody>
          <a:bodyPr/>
          <a:lstStyle/>
          <a:p>
            <a:r>
              <a:rPr lang="en-US" dirty="0"/>
              <a:t>Contrast Adjustment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0363" y="973278"/>
            <a:ext cx="10153506" cy="5493328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sz="2800" dirty="0"/>
              <a:t>Contrast adjustment can be done by scaling the pixels of an image with a constant value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/>
              <a:t>.</a:t>
            </a:r>
          </a:p>
          <a:p>
            <a:pPr>
              <a:lnSpc>
                <a:spcPct val="200000"/>
              </a:lnSpc>
            </a:pPr>
            <a:r>
              <a:rPr lang="en-US" sz="2800" dirty="0"/>
              <a:t>It is transformed by,</a:t>
            </a:r>
          </a:p>
          <a:p>
            <a:pPr marL="0" indent="0">
              <a:lnSpc>
                <a:spcPct val="200000"/>
              </a:lnSpc>
              <a:buNone/>
            </a:pPr>
            <a:endParaRPr lang="en-US" sz="2800" dirty="0"/>
          </a:p>
        </p:txBody>
      </p:sp>
      <p:graphicFrame>
        <p:nvGraphicFramePr>
          <p:cNvPr id="5" name="Content Placeholder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8855895"/>
              </p:ext>
            </p:extLst>
          </p:nvPr>
        </p:nvGraphicFramePr>
        <p:xfrm>
          <a:off x="3935413" y="4978400"/>
          <a:ext cx="2889250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Equation" r:id="rId4" imgW="1244520" imgH="203040" progId="Equation.3">
                  <p:embed/>
                </p:oleObj>
              </mc:Choice>
              <mc:Fallback>
                <p:oleObj name="Equation" r:id="rId4" imgW="1244520" imgH="203040" progId="Equation.3">
                  <p:embed/>
                  <p:pic>
                    <p:nvPicPr>
                      <p:cNvPr id="4" name="Content Placeholder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35413" y="4978400"/>
                        <a:ext cx="2889250" cy="4714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0448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221226"/>
            <a:ext cx="10018713" cy="1752599"/>
          </a:xfrm>
        </p:spPr>
        <p:txBody>
          <a:bodyPr/>
          <a:lstStyle/>
          <a:p>
            <a:r>
              <a:rPr lang="en-US" dirty="0"/>
              <a:t>Contrast Adjustment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0363" y="1371474"/>
            <a:ext cx="10153506" cy="549332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If the value of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i="1" dirty="0"/>
              <a:t> </a:t>
            </a:r>
            <a:r>
              <a:rPr lang="en-US" sz="2800" dirty="0"/>
              <a:t>is set above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/>
              <a:t>, the contrast of the image will be increased.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It means that the bright pixels will be brighter and the dark pixels will be darker.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If the value of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i="1" dirty="0"/>
              <a:t> </a:t>
            </a:r>
            <a:r>
              <a:rPr lang="en-US" sz="2800" dirty="0"/>
              <a:t>is set below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/>
              <a:t>, the contrast of the image will be decreased.</a:t>
            </a:r>
          </a:p>
        </p:txBody>
      </p:sp>
    </p:spTree>
    <p:extLst>
      <p:ext uri="{BB962C8B-B14F-4D97-AF65-F5344CB8AC3E}">
        <p14:creationId xmlns:p14="http://schemas.microsoft.com/office/powerpoint/2010/main" val="1329100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Contrast Adjustment</a:t>
            </a:r>
            <a:br>
              <a:rPr lang="en-US" dirty="0"/>
            </a:b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8" t="4357" r="16171" b="11896"/>
          <a:stretch/>
        </p:blipFill>
        <p:spPr>
          <a:xfrm>
            <a:off x="2890684" y="1268360"/>
            <a:ext cx="3451122" cy="45867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8" t="4356" r="16171" b="12165"/>
          <a:stretch/>
        </p:blipFill>
        <p:spPr>
          <a:xfrm>
            <a:off x="7949380" y="1268360"/>
            <a:ext cx="3436374" cy="457200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871451" y="6061587"/>
            <a:ext cx="148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00535" y="6017341"/>
            <a:ext cx="148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0.7</a:t>
            </a:r>
          </a:p>
        </p:txBody>
      </p:sp>
    </p:spTree>
    <p:extLst>
      <p:ext uri="{BB962C8B-B14F-4D97-AF65-F5344CB8AC3E}">
        <p14:creationId xmlns:p14="http://schemas.microsoft.com/office/powerpoint/2010/main" val="1951056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0"/>
            <a:ext cx="10018713" cy="1752599"/>
          </a:xfrm>
        </p:spPr>
        <p:txBody>
          <a:bodyPr/>
          <a:lstStyle/>
          <a:p>
            <a:r>
              <a:rPr lang="en-US" dirty="0"/>
              <a:t>Contrast Adjustment</a:t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8" t="2202" r="11822" b="11357"/>
          <a:stretch/>
        </p:blipFill>
        <p:spPr>
          <a:xfrm>
            <a:off x="2403986" y="1120877"/>
            <a:ext cx="3569110" cy="47342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98" t="3010" r="7763" b="11357"/>
          <a:stretch/>
        </p:blipFill>
        <p:spPr>
          <a:xfrm>
            <a:off x="7256206" y="1120877"/>
            <a:ext cx="3760838" cy="468998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672051" y="6046837"/>
            <a:ext cx="148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43747" y="6046837"/>
            <a:ext cx="148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= 5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3961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265471"/>
            <a:ext cx="10018713" cy="1752599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dirty="0"/>
              <a:t>Bit Plane Slicing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8494" y="1364672"/>
            <a:ext cx="10153506" cy="549332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The gray level of each pixel in digital image is composed of digital numbers.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For example, the intensity of each pixels in a grayscale image is composed of 8 bits.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The black,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/>
              <a:t>, is encoded as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0000 0000.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The white,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/>
              <a:t>, is encoded as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1111 1111</a:t>
            </a:r>
            <a:r>
              <a:rPr lang="en-US" sz="28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The bit in the far left is the Most Significant Bit (MSB) and the right is Least Significant Bit (LSB).</a:t>
            </a:r>
          </a:p>
        </p:txBody>
      </p:sp>
    </p:spTree>
    <p:extLst>
      <p:ext uri="{BB962C8B-B14F-4D97-AF65-F5344CB8AC3E}">
        <p14:creationId xmlns:p14="http://schemas.microsoft.com/office/powerpoint/2010/main" val="12624110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265471"/>
            <a:ext cx="10018713" cy="1752599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dirty="0"/>
              <a:t>Bit Plane Slicing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8494" y="1141770"/>
            <a:ext cx="10153506" cy="549332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Each corresponding bits can be considered as its bit plane.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Bit plane slicing is representing the image with one or more bit plane.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Bit plane slicing is useful for analyzing the relative importance of each bit in the image, a process that aids in determining the adequacy of the number of bits used to quantize the image.</a:t>
            </a:r>
          </a:p>
        </p:txBody>
      </p:sp>
    </p:spTree>
    <p:extLst>
      <p:ext uri="{BB962C8B-B14F-4D97-AF65-F5344CB8AC3E}">
        <p14:creationId xmlns:p14="http://schemas.microsoft.com/office/powerpoint/2010/main" val="13351543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265471"/>
            <a:ext cx="10018713" cy="1752599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dirty="0"/>
              <a:t>Bit Plane Slicing</a:t>
            </a:r>
            <a:br>
              <a:rPr lang="en-US" dirty="0"/>
            </a:b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8" t="5165" r="15882" b="11896"/>
          <a:stretch/>
        </p:blipFill>
        <p:spPr>
          <a:xfrm>
            <a:off x="7639665" y="1268362"/>
            <a:ext cx="3406878" cy="45425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8" t="4895" r="15882" b="11627"/>
          <a:stretch/>
        </p:blipFill>
        <p:spPr>
          <a:xfrm>
            <a:off x="2536723" y="1268362"/>
            <a:ext cx="3451123" cy="457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255410" y="6017340"/>
            <a:ext cx="2175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plane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44146" y="6017340"/>
            <a:ext cx="2636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Grayscale image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5044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265471"/>
            <a:ext cx="10018713" cy="1752599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dirty="0"/>
              <a:t>Bit Plane Slicing</a:t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8" t="4895" r="16461" b="11896"/>
          <a:stretch/>
        </p:blipFill>
        <p:spPr>
          <a:xfrm>
            <a:off x="2462980" y="1342104"/>
            <a:ext cx="3392129" cy="45572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8" t="4895" r="15882" b="11357"/>
          <a:stretch/>
        </p:blipFill>
        <p:spPr>
          <a:xfrm>
            <a:off x="7226710" y="1342104"/>
            <a:ext cx="3465871" cy="45867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255410" y="6017340"/>
            <a:ext cx="2175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plane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71350" y="6017340"/>
            <a:ext cx="2175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plane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0536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265471"/>
            <a:ext cx="10018713" cy="1752599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dirty="0"/>
              <a:t>Bit Plane Slicing</a:t>
            </a:r>
            <a:br>
              <a:rPr lang="en-US" dirty="0"/>
            </a:b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9" t="5165" r="15882" b="11627"/>
          <a:stretch/>
        </p:blipFill>
        <p:spPr>
          <a:xfrm>
            <a:off x="2713703" y="1371600"/>
            <a:ext cx="3436375" cy="45572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8" t="4895" r="15882" b="11627"/>
          <a:stretch/>
        </p:blipFill>
        <p:spPr>
          <a:xfrm>
            <a:off x="7551175" y="1356851"/>
            <a:ext cx="3451123" cy="4572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255410" y="6017340"/>
            <a:ext cx="2175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plane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44196" y="6017340"/>
            <a:ext cx="2175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plane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3064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440" y="265471"/>
            <a:ext cx="10018713" cy="1752599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dirty="0"/>
              <a:t>Bit Plane Slicing</a:t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8" t="4626" r="15882" b="11627"/>
          <a:stretch/>
        </p:blipFill>
        <p:spPr>
          <a:xfrm>
            <a:off x="1183982" y="1460091"/>
            <a:ext cx="3465871" cy="45867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8" t="4626" r="16171" b="11627"/>
          <a:stretch/>
        </p:blipFill>
        <p:spPr>
          <a:xfrm>
            <a:off x="4943836" y="1482214"/>
            <a:ext cx="3451122" cy="45867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8" t="4626" r="15882" b="11627"/>
          <a:stretch/>
        </p:blipFill>
        <p:spPr>
          <a:xfrm>
            <a:off x="8659445" y="1482214"/>
            <a:ext cx="3451123" cy="458674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10765" y="6169740"/>
            <a:ext cx="2175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plane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71088" y="6169740"/>
            <a:ext cx="2175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plane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31411" y="6159906"/>
            <a:ext cx="2175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plane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356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059" y="2514600"/>
            <a:ext cx="10018713" cy="1752599"/>
          </a:xfrm>
        </p:spPr>
        <p:txBody>
          <a:bodyPr/>
          <a:lstStyle/>
          <a:p>
            <a:r>
              <a:rPr lang="en-US" dirty="0"/>
              <a:t>MATLAB Codes for Intensity Transformations</a:t>
            </a:r>
          </a:p>
        </p:txBody>
      </p:sp>
    </p:spTree>
    <p:extLst>
      <p:ext uri="{BB962C8B-B14F-4D97-AF65-F5344CB8AC3E}">
        <p14:creationId xmlns:p14="http://schemas.microsoft.com/office/powerpoint/2010/main" val="33180285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0164" y="1912372"/>
            <a:ext cx="93023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('D:\Personal\UUOOI\figures\rose1.jpg');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neg_img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255-img;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com_img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imcomplement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figure,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neg_img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figure,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com_img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*** (255-img) and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imcomplement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work the same to produce the negative images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800" dirty="0"/>
              <a:t>Image Negative (color images)</a:t>
            </a:r>
          </a:p>
        </p:txBody>
      </p:sp>
    </p:spTree>
    <p:extLst>
      <p:ext uri="{BB962C8B-B14F-4D97-AF65-F5344CB8AC3E}">
        <p14:creationId xmlns:p14="http://schemas.microsoft.com/office/powerpoint/2010/main" val="17989022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0164" y="2333685"/>
            <a:ext cx="93023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('D:\Personal\UUOOI\figures\rose1.jpg');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=rgb2gray(I);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neg_img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255-img;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com_img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imcomplement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figure,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neg_img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figure,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com_img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800" dirty="0"/>
              <a:t>Image Negative (grayscale images)</a:t>
            </a:r>
          </a:p>
        </p:txBody>
      </p:sp>
    </p:spTree>
    <p:extLst>
      <p:ext uri="{BB962C8B-B14F-4D97-AF65-F5344CB8AC3E}">
        <p14:creationId xmlns:p14="http://schemas.microsoft.com/office/powerpoint/2010/main" val="27964619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US" dirty="0"/>
              <a:t>Logarithmic Transformation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34125" y="1699504"/>
            <a:ext cx="9302352" cy="648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('D:\Personal\UUOOI\figures\rose1.jpg');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constant1 = .1;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constant2 = .2;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constant3 =.3;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constant4 = .5;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img1=rgb2gray(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I=double(img1);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log_img1 = constant1 * log10(1+I);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log_img2 = constant2 * log10(1+I);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log_img3 = constant3 * log10(1+I);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log_img4 = constant4 * log10(1+I);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2066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US" dirty="0"/>
              <a:t>Contrast Adjustment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2013" y="1533833"/>
            <a:ext cx="9370503" cy="53241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('D:\Personal\UUOOI\figures\rose1.jpg');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crt_inc1=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*.3;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crt_inc2=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*.7;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crt_dec1=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*5;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crt_dec2=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*7;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(crt_inc1),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figure,imshow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(crt_inc2),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figure,imshow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(crt_dec1),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figure,imshow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(crt_dec2);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8386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US" dirty="0"/>
              <a:t>Bit Plane Slicing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961" y="1533833"/>
            <a:ext cx="9370503" cy="53241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('D:\Personal\UUOOI\figures\rose1.jpg');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img2=double(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0" indent="0">
              <a:buNone/>
            </a:pPr>
            <a:r>
              <a:rPr lang="da-D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b7=mod(floor(img2/128),2);</a:t>
            </a:r>
          </a:p>
          <a:p>
            <a:pPr marL="0" indent="0">
              <a:buNone/>
            </a:pPr>
            <a:r>
              <a:rPr lang="da-D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b6=mod(floor(img2/64),2);</a:t>
            </a:r>
          </a:p>
          <a:p>
            <a:pPr marL="0" indent="0">
              <a:buNone/>
            </a:pPr>
            <a:r>
              <a:rPr lang="da-D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b5=mod(floor(img2/32),2);</a:t>
            </a:r>
          </a:p>
          <a:p>
            <a:pPr marL="0" indent="0">
              <a:buNone/>
            </a:pPr>
            <a:r>
              <a:rPr lang="da-D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b4=mod(floor(img2/16),2);</a:t>
            </a:r>
          </a:p>
          <a:p>
            <a:pPr marL="0" indent="0">
              <a:buNone/>
            </a:pPr>
            <a:r>
              <a:rPr lang="da-D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b3=mod(floor(img2/8),2);</a:t>
            </a:r>
          </a:p>
          <a:p>
            <a:pPr marL="0" indent="0">
              <a:buNone/>
            </a:pPr>
            <a:r>
              <a:rPr lang="da-D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b2=mod(floor(img2/4),2);</a:t>
            </a:r>
          </a:p>
          <a:p>
            <a:pPr marL="0" indent="0">
              <a:buNone/>
            </a:pPr>
            <a:r>
              <a:rPr lang="da-D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b1=mod(floor(img2/2),2);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b0=mod(img2,2);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0797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9002" y="166255"/>
            <a:ext cx="10018713" cy="1752599"/>
          </a:xfrm>
        </p:spPr>
        <p:txBody>
          <a:bodyPr/>
          <a:lstStyle/>
          <a:p>
            <a:r>
              <a:rPr lang="en-US" dirty="0"/>
              <a:t>Introduction to Next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9002" y="2874818"/>
            <a:ext cx="9294526" cy="1350819"/>
          </a:xfrm>
        </p:spPr>
        <p:txBody>
          <a:bodyPr>
            <a:normAutofit/>
          </a:bodyPr>
          <a:lstStyle/>
          <a:p>
            <a:r>
              <a:rPr lang="en-US" sz="3200" dirty="0"/>
              <a:t>Intensity Transformation 2</a:t>
            </a:r>
          </a:p>
        </p:txBody>
      </p:sp>
    </p:spTree>
    <p:extLst>
      <p:ext uri="{BB962C8B-B14F-4D97-AF65-F5344CB8AC3E}">
        <p14:creationId xmlns:p14="http://schemas.microsoft.com/office/powerpoint/2010/main" val="17989102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3398</TotalTime>
  <Words>1019</Words>
  <Application>Microsoft Office PowerPoint</Application>
  <PresentationFormat>Widescreen</PresentationFormat>
  <Paragraphs>159</Paragraphs>
  <Slides>29</Slides>
  <Notes>18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Corbel</vt:lpstr>
      <vt:lpstr>Times New Roman</vt:lpstr>
      <vt:lpstr>Parallax</vt:lpstr>
      <vt:lpstr>Equation</vt:lpstr>
      <vt:lpstr>Introduction to Digital Image Processing using MATLAB </vt:lpstr>
      <vt:lpstr>Outline of lecture</vt:lpstr>
      <vt:lpstr>Basic of Intensity Transformation</vt:lpstr>
      <vt:lpstr>Basic of Intensity Transformation</vt:lpstr>
      <vt:lpstr>Image Negative</vt:lpstr>
      <vt:lpstr>Image Negative</vt:lpstr>
      <vt:lpstr>Image Negative</vt:lpstr>
      <vt:lpstr>Image Negative</vt:lpstr>
      <vt:lpstr>Logarithmic Transformation</vt:lpstr>
      <vt:lpstr>Logarithmic Transformation</vt:lpstr>
      <vt:lpstr>Logarithmic Transformation</vt:lpstr>
      <vt:lpstr>Logarithmic Transformation</vt:lpstr>
      <vt:lpstr>Contrast Adjustment </vt:lpstr>
      <vt:lpstr>Contrast Adjustment </vt:lpstr>
      <vt:lpstr>Contrast Adjustment </vt:lpstr>
      <vt:lpstr>Contrast Adjustment </vt:lpstr>
      <vt:lpstr>Bit Plane Slicing </vt:lpstr>
      <vt:lpstr>Bit Plane Slicing </vt:lpstr>
      <vt:lpstr>Bit Plane Slicing </vt:lpstr>
      <vt:lpstr>Bit Plane Slicing </vt:lpstr>
      <vt:lpstr>Bit Plane Slicing </vt:lpstr>
      <vt:lpstr>Bit Plane Slicing </vt:lpstr>
      <vt:lpstr>MATLAB Codes for Intensity Transformations</vt:lpstr>
      <vt:lpstr>PowerPoint Presentation</vt:lpstr>
      <vt:lpstr>PowerPoint Presentation</vt:lpstr>
      <vt:lpstr>Logarithmic Transformation</vt:lpstr>
      <vt:lpstr>Contrast Adjustment</vt:lpstr>
      <vt:lpstr>Bit Plane Slicing</vt:lpstr>
      <vt:lpstr>Introduction to Next Lecture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Image Processing</dc:title>
  <dc:creator>Thu Zar</dc:creator>
  <cp:lastModifiedBy>Thu Zar</cp:lastModifiedBy>
  <cp:revision>120</cp:revision>
  <dcterms:created xsi:type="dcterms:W3CDTF">2017-01-19T08:59:36Z</dcterms:created>
  <dcterms:modified xsi:type="dcterms:W3CDTF">2017-04-14T08:00:08Z</dcterms:modified>
</cp:coreProperties>
</file>