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7"/>
  </p:notesMasterIdLst>
  <p:sldIdLst>
    <p:sldId id="256" r:id="rId2"/>
    <p:sldId id="272" r:id="rId3"/>
    <p:sldId id="257" r:id="rId4"/>
    <p:sldId id="297" r:id="rId5"/>
    <p:sldId id="299" r:id="rId6"/>
    <p:sldId id="298" r:id="rId7"/>
    <p:sldId id="301" r:id="rId8"/>
    <p:sldId id="303" r:id="rId9"/>
    <p:sldId id="302" r:id="rId10"/>
    <p:sldId id="305" r:id="rId11"/>
    <p:sldId id="306" r:id="rId12"/>
    <p:sldId id="307" r:id="rId13"/>
    <p:sldId id="309" r:id="rId14"/>
    <p:sldId id="310" r:id="rId15"/>
    <p:sldId id="311" r:id="rId16"/>
    <p:sldId id="312" r:id="rId17"/>
    <p:sldId id="313" r:id="rId18"/>
    <p:sldId id="314" r:id="rId19"/>
    <p:sldId id="300" r:id="rId20"/>
    <p:sldId id="290" r:id="rId21"/>
    <p:sldId id="304" r:id="rId22"/>
    <p:sldId id="308" r:id="rId23"/>
    <p:sldId id="315" r:id="rId24"/>
    <p:sldId id="316" r:id="rId25"/>
    <p:sldId id="273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hu Zar" initials="TZ" lastIdx="2" clrIdx="0">
    <p:extLst>
      <p:ext uri="{19B8F6BF-5375-455C-9EA6-DF929625EA0E}">
        <p15:presenceInfo xmlns:p15="http://schemas.microsoft.com/office/powerpoint/2012/main" userId="Thu Za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76753" autoAdjust="0"/>
  </p:normalViewPr>
  <p:slideViewPr>
    <p:cSldViewPr snapToGrid="0">
      <p:cViewPr varScale="1">
        <p:scale>
          <a:sx n="52" d="100"/>
          <a:sy n="52" d="100"/>
        </p:scale>
        <p:origin x="138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2621C2-62CC-4FF1-9C4C-D239C3A27503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4A2D6F-1458-4400-9264-9F41EA33D4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14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88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2 shows the outline of this lecture.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4654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7251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3616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0806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6473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53181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81768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3649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1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8331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9659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19999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7486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4284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6556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013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02871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515971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5868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21604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0533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963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606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60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058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49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1526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932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8264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608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015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19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9447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186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4429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93441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7999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7544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475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5B7859D-3874-4799-A381-5D5363CE32E6}" type="datetimeFigureOut">
              <a:rPr lang="en-US" smtClean="0"/>
              <a:t>4/15/2017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245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852" y="362452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dirty="0"/>
              <a:t>Introduction to Digital Image Processing using MATLAB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91407" y="3982710"/>
            <a:ext cx="9144000" cy="1655762"/>
          </a:xfrm>
        </p:spPr>
        <p:txBody>
          <a:bodyPr>
            <a:noAutofit/>
          </a:bodyPr>
          <a:lstStyle/>
          <a:p>
            <a:r>
              <a:rPr lang="en-US" sz="2400" dirty="0"/>
              <a:t>By</a:t>
            </a:r>
          </a:p>
          <a:p>
            <a:r>
              <a:rPr lang="en-US" sz="2400" dirty="0"/>
              <a:t>Dr. </a:t>
            </a:r>
            <a:r>
              <a:rPr lang="en-US" sz="2400" dirty="0" err="1"/>
              <a:t>Khin</a:t>
            </a:r>
            <a:r>
              <a:rPr lang="en-US" sz="2400" dirty="0"/>
              <a:t> Thu Zar Win</a:t>
            </a:r>
          </a:p>
          <a:p>
            <a:r>
              <a:rPr lang="en-US" sz="2400" dirty="0"/>
              <a:t>Associate Professor</a:t>
            </a:r>
          </a:p>
          <a:p>
            <a:r>
              <a:rPr lang="en-US" sz="2400" dirty="0"/>
              <a:t>Department of Mechatronic Engineering</a:t>
            </a:r>
          </a:p>
          <a:p>
            <a:r>
              <a:rPr lang="en-US" sz="2400" dirty="0"/>
              <a:t>Yangon Technological University (YTU), Myanmar.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31703" y="2536218"/>
            <a:ext cx="7063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/>
              <a:t>Lecture 3</a:t>
            </a:r>
          </a:p>
          <a:p>
            <a:pPr algn="ctr"/>
            <a:r>
              <a:rPr lang="en-US" sz="3600" b="1" i="1" dirty="0"/>
              <a:t>Intensity Transformation 2</a:t>
            </a:r>
          </a:p>
        </p:txBody>
      </p:sp>
    </p:spTree>
    <p:extLst>
      <p:ext uri="{BB962C8B-B14F-4D97-AF65-F5344CB8AC3E}">
        <p14:creationId xmlns:p14="http://schemas.microsoft.com/office/powerpoint/2010/main" val="2745464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752599"/>
          </a:xfrm>
        </p:spPr>
        <p:txBody>
          <a:bodyPr/>
          <a:lstStyle/>
          <a:p>
            <a:r>
              <a:rPr lang="en-US" dirty="0"/>
              <a:t>Outline of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7440" y="2666999"/>
            <a:ext cx="10018713" cy="33274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Histogram Processing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Histogram Equalization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Histogram Stretching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Image Arithmetic</a:t>
            </a:r>
          </a:p>
          <a:p>
            <a:pPr>
              <a:lnSpc>
                <a:spcPct val="150000"/>
              </a:lnSpc>
            </a:pPr>
            <a:endParaRPr lang="en-US" sz="2800" dirty="0"/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541673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35503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Histogram Processing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0" y="1590261"/>
            <a:ext cx="10527581" cy="475753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Histogram of an image is a graph of the number of times each </a:t>
            </a:r>
            <a:r>
              <a:rPr lang="en-US" sz="2800" dirty="0" err="1"/>
              <a:t>graylevel</a:t>
            </a:r>
            <a:r>
              <a:rPr lang="en-US" sz="2800" dirty="0"/>
              <a:t> occurred in the image against </a:t>
            </a:r>
            <a:r>
              <a:rPr lang="en-US" sz="2800" dirty="0" err="1"/>
              <a:t>graylevel</a:t>
            </a:r>
            <a:r>
              <a:rPr lang="en-US" sz="2800" dirty="0"/>
              <a:t> values.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Histograms are the basis for numerous spatial domain processing techniques.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Histogram manipulation can be used for image enhancement.</a:t>
            </a:r>
          </a:p>
          <a:p>
            <a:pPr>
              <a:lnSpc>
                <a:spcPct val="150000"/>
              </a:lnSpc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2751940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35503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Histogram Processing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0" y="1855732"/>
            <a:ext cx="10707690" cy="4757530"/>
          </a:xfrm>
        </p:spPr>
        <p:txBody>
          <a:bodyPr>
            <a:noAutofit/>
          </a:bodyPr>
          <a:lstStyle/>
          <a:p>
            <a:r>
              <a:rPr lang="en-US" sz="2800" dirty="0"/>
              <a:t>Histogram gives the overall intensity information of an image.</a:t>
            </a:r>
          </a:p>
          <a:p>
            <a:r>
              <a:rPr lang="en-US" sz="2800" dirty="0"/>
              <a:t>The histogram of the dark image are concentrated on the low side of the intensity scale.</a:t>
            </a:r>
          </a:p>
          <a:p>
            <a:r>
              <a:rPr lang="en-US" sz="2800" dirty="0"/>
              <a:t>Similarly, the histogram of the bright image are biased toward the high side of the scale.</a:t>
            </a:r>
          </a:p>
          <a:p>
            <a:r>
              <a:rPr lang="en-US" sz="2800" dirty="0"/>
              <a:t>For low contrast image, the histogram will be narrow and located typically toward the middle of the intensity scale.</a:t>
            </a:r>
          </a:p>
          <a:p>
            <a:r>
              <a:rPr lang="en-US" sz="2800" dirty="0"/>
              <a:t>For high contrast image, the histogram will  equally spread in the </a:t>
            </a:r>
            <a:r>
              <a:rPr lang="en-US" sz="2800" dirty="0" err="1"/>
              <a:t>graylevel</a:t>
            </a:r>
            <a:r>
              <a:rPr lang="en-US" sz="2800" dirty="0"/>
              <a:t>.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3948494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35503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Histogram Processing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00" r="2527" b="1108"/>
          <a:stretch/>
        </p:blipFill>
        <p:spPr>
          <a:xfrm>
            <a:off x="3209340" y="1178054"/>
            <a:ext cx="6568651" cy="5679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8732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35503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Histogram Processing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3" t="491" r="2362" b="534"/>
          <a:stretch/>
        </p:blipFill>
        <p:spPr>
          <a:xfrm>
            <a:off x="3427884" y="1135627"/>
            <a:ext cx="6424038" cy="5619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4753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35503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Histogram Equalization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0" y="1590261"/>
            <a:ext cx="10527581" cy="475753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Histogram equalization is the process of stretching the histogram to spread out over the </a:t>
            </a:r>
            <a:r>
              <a:rPr lang="en-US" sz="2800" dirty="0" err="1"/>
              <a:t>graylevels</a:t>
            </a:r>
            <a:r>
              <a:rPr lang="en-US" sz="2800" dirty="0"/>
              <a:t> of an image.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By doing the histogram equalization, the histogram of the resultant image become flat and evenly distributed.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So, the image becomes higher contrast and more visually pleased.</a:t>
            </a:r>
          </a:p>
          <a:p>
            <a:pPr>
              <a:lnSpc>
                <a:spcPct val="150000"/>
              </a:lnSpc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2294607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35503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Histogram Equalization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51" t="32" r="3577" b="3411"/>
          <a:stretch/>
        </p:blipFill>
        <p:spPr>
          <a:xfrm>
            <a:off x="3530915" y="1135625"/>
            <a:ext cx="6306259" cy="5619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504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35503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Histogram Equalization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48" t="1028" r="4974" b="3448"/>
          <a:stretch/>
        </p:blipFill>
        <p:spPr>
          <a:xfrm>
            <a:off x="3322231" y="1104313"/>
            <a:ext cx="6342869" cy="5753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3414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35503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Histogram Stretching (Contrast Stretching)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0" y="1590261"/>
            <a:ext cx="10527581" cy="475753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Histogram stretching is one of the method of enhancing contrast.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Histogram stretching increase the contrast of the image.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Difference between the histogram stretching and equalization is that stretching is linear processing and equalization is non-linear processing.</a:t>
            </a:r>
          </a:p>
          <a:p>
            <a:pPr>
              <a:lnSpc>
                <a:spcPct val="150000"/>
              </a:lnSpc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1830889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35503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Histogram Stretching (Contrast Stretching)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8" t="343" r="4402" b="2412"/>
          <a:stretch/>
        </p:blipFill>
        <p:spPr>
          <a:xfrm>
            <a:off x="2195045" y="1355035"/>
            <a:ext cx="9838920" cy="5222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4622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35503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Histogram Stretching (Contrast Stretching)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33" r="5535" b="2459"/>
          <a:stretch/>
        </p:blipFill>
        <p:spPr>
          <a:xfrm>
            <a:off x="2396966" y="1207551"/>
            <a:ext cx="9106057" cy="5502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4941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35503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Histogram Stretching (Contrast Stretching)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73" r="5536" b="3824"/>
          <a:stretch/>
        </p:blipFill>
        <p:spPr>
          <a:xfrm>
            <a:off x="2447279" y="1237046"/>
            <a:ext cx="9188476" cy="5502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7955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35503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Image Arithmetic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0" y="1590261"/>
            <a:ext cx="10527581" cy="475753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Like other arithmetic operation, images can be added, subtracted, multiplied and divided.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Image arithmetic are used to combine and remove the objects to and from an image.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Image arithmetic operation are very simple like mathematical arithmetic operations.</a:t>
            </a:r>
          </a:p>
          <a:p>
            <a:pPr>
              <a:lnSpc>
                <a:spcPct val="150000"/>
              </a:lnSpc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382127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35503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Image Arithmetic (Addition)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ontent Placeholder 4"/>
              <p:cNvSpPr>
                <a:spLocks noGrp="1"/>
              </p:cNvSpPr>
              <p:nvPr>
                <p:ph idx="1"/>
              </p:nvPr>
            </p:nvSpPr>
            <p:spPr>
              <a:xfrm>
                <a:off x="1484310" y="2666999"/>
                <a:ext cx="10018713" cy="3124201"/>
              </a:xfrm>
            </p:spPr>
            <p:txBody>
              <a:bodyPr>
                <a:normAutofit lnSpcReduction="10000"/>
              </a:bodyPr>
              <a:lstStyle/>
              <a:p>
                <a:r>
                  <a:rPr lang="en-US" dirty="0"/>
                  <a:t>Image addition can be done by the following equation.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pPr indent="1484313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𝑔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 </a:t>
                </a:r>
              </a:p>
              <a:p>
                <a:pPr indent="1484313">
                  <a:lnSpc>
                    <a:spcPct val="150000"/>
                  </a:lnSpc>
                  <a:buNone/>
                </a:pPr>
                <a:r>
                  <a:rPr lang="en-US" dirty="0"/>
                  <a:t>where,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𝑔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</m:oMath>
                </a14:m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dirty="0"/>
                  <a:t> the output image</a:t>
                </a:r>
              </a:p>
              <a:p>
                <a:pPr indent="2398713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,  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dirty="0"/>
                  <a:t>  the input images</a:t>
                </a:r>
              </a:p>
              <a:p>
                <a:pPr indent="1484313"/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5" name="Content Placeholder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84310" y="2666999"/>
                <a:ext cx="10018713" cy="3124201"/>
              </a:xfrm>
              <a:blipFill>
                <a:blip r:embed="rId3"/>
                <a:stretch>
                  <a:fillRect l="-1521" t="-1851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775796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35503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Image Arithmetic (Addition)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33" t="21060" r="6406" b="27328"/>
          <a:stretch/>
        </p:blipFill>
        <p:spPr>
          <a:xfrm>
            <a:off x="1618326" y="1473022"/>
            <a:ext cx="10062398" cy="4573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4731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35503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Image Arithmetic (Subtraction)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Content Placeholder 4"/>
              <p:cNvSpPr>
                <a:spLocks noGrp="1"/>
              </p:cNvSpPr>
              <p:nvPr>
                <p:ph idx="1"/>
              </p:nvPr>
            </p:nvSpPr>
            <p:spPr>
              <a:xfrm>
                <a:off x="1484310" y="2666999"/>
                <a:ext cx="10018713" cy="3124201"/>
              </a:xfrm>
            </p:spPr>
            <p:txBody>
              <a:bodyPr>
                <a:normAutofit/>
              </a:bodyPr>
              <a:lstStyle/>
              <a:p>
                <a:r>
                  <a:rPr lang="en-US" dirty="0"/>
                  <a:t>Image subtraction can be done by the following equation.</a:t>
                </a:r>
              </a:p>
              <a:p>
                <a:pPr marL="0" indent="2462213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𝑔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 </a:t>
                </a:r>
              </a:p>
              <a:p>
                <a:pPr marL="0" indent="2462213">
                  <a:lnSpc>
                    <a:spcPct val="150000"/>
                  </a:lnSpc>
                  <a:buNone/>
                </a:pPr>
                <a:r>
                  <a:rPr lang="en-US" dirty="0"/>
                  <a:t>where,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𝑔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</m:oMath>
                </a14:m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dirty="0"/>
                  <a:t> the output image</a:t>
                </a:r>
              </a:p>
              <a:p>
                <a:pPr marL="0" indent="3436938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,  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dirty="0"/>
                  <a:t>  the input images</a:t>
                </a:r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>
          <p:sp>
            <p:nvSpPr>
              <p:cNvPr id="5" name="Content Placeholder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84310" y="2666999"/>
                <a:ext cx="10018713" cy="3124201"/>
              </a:xfrm>
              <a:blipFill>
                <a:blip r:embed="rId3"/>
                <a:stretch>
                  <a:fillRect l="-1521" t="-132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195156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35503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Image Arithmetic (Subtraction)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39" t="21428" r="6405" b="29170"/>
          <a:stretch/>
        </p:blipFill>
        <p:spPr>
          <a:xfrm>
            <a:off x="1484310" y="1532015"/>
            <a:ext cx="10242584" cy="4514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535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9059" y="2514600"/>
            <a:ext cx="10018713" cy="1752599"/>
          </a:xfrm>
        </p:spPr>
        <p:txBody>
          <a:bodyPr/>
          <a:lstStyle/>
          <a:p>
            <a:r>
              <a:rPr lang="en-US" dirty="0"/>
              <a:t>MATLAB Codes for Intensity Transformations</a:t>
            </a:r>
          </a:p>
        </p:txBody>
      </p:sp>
    </p:spTree>
    <p:extLst>
      <p:ext uri="{BB962C8B-B14F-4D97-AF65-F5344CB8AC3E}">
        <p14:creationId xmlns:p14="http://schemas.microsoft.com/office/powerpoint/2010/main" val="33180285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484310" y="0"/>
            <a:ext cx="10707689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800" dirty="0"/>
              <a:t>Histogram Processing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142395" y="1752599"/>
            <a:ext cx="9641565" cy="44579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imread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('D:\Personal\UUOOI\figures\rose1_brightness_increase.jpg');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gray = rgb2gray(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subplot(121); </a:t>
            </a:r>
          </a:p>
          <a:p>
            <a:pPr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(gray); 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title('bright image');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subplot(122); </a:t>
            </a:r>
          </a:p>
          <a:p>
            <a:pPr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imhist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(gray); 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title('histogram of bright image');</a:t>
            </a:r>
          </a:p>
        </p:txBody>
      </p:sp>
    </p:spTree>
    <p:extLst>
      <p:ext uri="{BB962C8B-B14F-4D97-AF65-F5344CB8AC3E}">
        <p14:creationId xmlns:p14="http://schemas.microsoft.com/office/powerpoint/2010/main" val="17989022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484310" y="0"/>
            <a:ext cx="10707689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800" dirty="0"/>
              <a:t>Histogram Equalization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275131" y="1410927"/>
            <a:ext cx="9641565" cy="51504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imread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('D:\Personal\UUOOI\figures\rose1_brightness_decrease.jpg');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gray = rgb2gray(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>
              <a:lnSpc>
                <a:spcPct val="200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img_eq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histeq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(gray); 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figure,subplot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(221),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(gray),title('dark image');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subplot(222),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imhist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(gray),title('histogram of dark image');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subplot(223),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img_eq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),title('equalized image');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subplot(224),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imhist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img_eq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),title('histogram of equalized image');</a:t>
            </a:r>
          </a:p>
        </p:txBody>
      </p:sp>
    </p:spTree>
    <p:extLst>
      <p:ext uri="{BB962C8B-B14F-4D97-AF65-F5344CB8AC3E}">
        <p14:creationId xmlns:p14="http://schemas.microsoft.com/office/powerpoint/2010/main" val="14424379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484310" y="0"/>
            <a:ext cx="10707689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800" dirty="0"/>
              <a:t>Histogram Stretching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319376" y="1225689"/>
            <a:ext cx="964156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imread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('D:\Personal\UUOOI\figures\rose1_brightness_increase.jpg');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gray = rgb2gray(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img_eq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histeq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(gray);</a:t>
            </a:r>
          </a:p>
          <a:p>
            <a:pPr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img_adj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imadjust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(gray);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figure,subplot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(231),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(gray),title('bright image');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subplot(232),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img_eq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),title('equalized image');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subplot(233),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img_adj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),title('stretched image');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subplot(234),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imhist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(gray),title('histogram of bright image');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subplot(235),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imhist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img_eq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),title('histogram of equalized image');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subplot(236),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imhist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img_adj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),title('histogram of stretched image');</a:t>
            </a:r>
          </a:p>
        </p:txBody>
      </p:sp>
    </p:spTree>
    <p:extLst>
      <p:ext uri="{BB962C8B-B14F-4D97-AF65-F5344CB8AC3E}">
        <p14:creationId xmlns:p14="http://schemas.microsoft.com/office/powerpoint/2010/main" val="30900917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484310" y="0"/>
            <a:ext cx="10707689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800" dirty="0"/>
              <a:t>Image Arithmetic (Addition)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245634" y="1963108"/>
            <a:ext cx="9641565" cy="39039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img1 =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imread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('D:\Personal\UUOOI\figures\street.jpg');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img2 =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imread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('D:\Personal\UUOOI\figures\rose3.jpg');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img3 = double(img1) + double(img2);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figure,subplot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(131),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(img1),title('image 1');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subplot(132),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(img2),title('image 2');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subplot(133),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(uint8(img3)),title('added image');</a:t>
            </a:r>
          </a:p>
        </p:txBody>
      </p:sp>
    </p:spTree>
    <p:extLst>
      <p:ext uri="{BB962C8B-B14F-4D97-AF65-F5344CB8AC3E}">
        <p14:creationId xmlns:p14="http://schemas.microsoft.com/office/powerpoint/2010/main" val="4669032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484310" y="0"/>
            <a:ext cx="10707689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800" dirty="0"/>
              <a:t>Image Arithmetic (Subtraction)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245634" y="1963108"/>
            <a:ext cx="964156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img1 =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imread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('D:\Personal\UUOOI\figures\street.jpg');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img2 =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imread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('D:\Personal\UUOOI\figures\rose3.jpg');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img3 = double(img1) + double(img2);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img4 = double(img3) - double(img1);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figure,subplot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(131),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(uint8(img3)),title('added image');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subplot(132),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(img1),title('image 1');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subplot(133),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(uint8(img4)),title('subtracted image');</a:t>
            </a:r>
          </a:p>
        </p:txBody>
      </p:sp>
    </p:spTree>
    <p:extLst>
      <p:ext uri="{BB962C8B-B14F-4D97-AF65-F5344CB8AC3E}">
        <p14:creationId xmlns:p14="http://schemas.microsoft.com/office/powerpoint/2010/main" val="34214970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9002" y="166255"/>
            <a:ext cx="10018713" cy="1752599"/>
          </a:xfrm>
        </p:spPr>
        <p:txBody>
          <a:bodyPr/>
          <a:lstStyle/>
          <a:p>
            <a:r>
              <a:rPr lang="en-US" dirty="0"/>
              <a:t>Introduction to Next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71095" y="2889567"/>
            <a:ext cx="9294526" cy="1350819"/>
          </a:xfrm>
        </p:spPr>
        <p:txBody>
          <a:bodyPr>
            <a:normAutofit/>
          </a:bodyPr>
          <a:lstStyle/>
          <a:p>
            <a:r>
              <a:rPr lang="en-US" sz="3200" dirty="0"/>
              <a:t>Spatial Filtering 1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989102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Parallax</Template>
  <TotalTime>4866</TotalTime>
  <Words>978</Words>
  <Application>Microsoft Office PowerPoint</Application>
  <PresentationFormat>Widescreen</PresentationFormat>
  <Paragraphs>126</Paragraphs>
  <Slides>25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Calibri</vt:lpstr>
      <vt:lpstr>Cambria Math</vt:lpstr>
      <vt:lpstr>Corbel</vt:lpstr>
      <vt:lpstr>Times New Roman</vt:lpstr>
      <vt:lpstr>Parallax</vt:lpstr>
      <vt:lpstr>Introduction to Digital Image Processing using MATLAB </vt:lpstr>
      <vt:lpstr>Outline of lecture</vt:lpstr>
      <vt:lpstr>Histogram Processing</vt:lpstr>
      <vt:lpstr>Histogram Processing</vt:lpstr>
      <vt:lpstr>Histogram Processing</vt:lpstr>
      <vt:lpstr>Histogram Processing</vt:lpstr>
      <vt:lpstr>Histogram Equalization</vt:lpstr>
      <vt:lpstr>Histogram Equalization</vt:lpstr>
      <vt:lpstr>Histogram Equalization</vt:lpstr>
      <vt:lpstr>Histogram Stretching (Contrast Stretching)</vt:lpstr>
      <vt:lpstr>Histogram Stretching (Contrast Stretching)</vt:lpstr>
      <vt:lpstr>Histogram Stretching (Contrast Stretching)</vt:lpstr>
      <vt:lpstr>Histogram Stretching (Contrast Stretching)</vt:lpstr>
      <vt:lpstr>Image Arithmetic </vt:lpstr>
      <vt:lpstr>Image Arithmetic (Addition)</vt:lpstr>
      <vt:lpstr>Image Arithmetic (Addition)</vt:lpstr>
      <vt:lpstr>Image Arithmetic (Subtraction)</vt:lpstr>
      <vt:lpstr>Image Arithmetic (Subtraction)</vt:lpstr>
      <vt:lpstr>MATLAB Codes for Intensity Transformations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Introduction to Next Lecture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Digital Image Processing</dc:title>
  <dc:creator>Thu Zar</dc:creator>
  <cp:lastModifiedBy>Thu Zar</cp:lastModifiedBy>
  <cp:revision>115</cp:revision>
  <dcterms:created xsi:type="dcterms:W3CDTF">2017-01-19T08:59:36Z</dcterms:created>
  <dcterms:modified xsi:type="dcterms:W3CDTF">2017-04-15T01:20:04Z</dcterms:modified>
</cp:coreProperties>
</file>