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0"/>
  </p:notesMasterIdLst>
  <p:sldIdLst>
    <p:sldId id="256" r:id="rId2"/>
    <p:sldId id="272" r:id="rId3"/>
    <p:sldId id="257" r:id="rId4"/>
    <p:sldId id="299" r:id="rId5"/>
    <p:sldId id="300" r:id="rId6"/>
    <p:sldId id="301" r:id="rId7"/>
    <p:sldId id="304" r:id="rId8"/>
    <p:sldId id="305" r:id="rId9"/>
    <p:sldId id="306" r:id="rId10"/>
    <p:sldId id="302" r:id="rId11"/>
    <p:sldId id="307" r:id="rId12"/>
    <p:sldId id="309" r:id="rId13"/>
    <p:sldId id="310" r:id="rId14"/>
    <p:sldId id="297" r:id="rId15"/>
    <p:sldId id="298" r:id="rId16"/>
    <p:sldId id="308" r:id="rId17"/>
    <p:sldId id="311"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u Zar" initials="TZ" lastIdx="2" clrIdx="0">
    <p:extLst>
      <p:ext uri="{19B8F6BF-5375-455C-9EA6-DF929625EA0E}">
        <p15:presenceInfo xmlns:p15="http://schemas.microsoft.com/office/powerpoint/2012/main" userId="Thu Za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7196" autoAdjust="0"/>
  </p:normalViewPr>
  <p:slideViewPr>
    <p:cSldViewPr snapToGrid="0">
      <p:cViewPr varScale="1">
        <p:scale>
          <a:sx n="38" d="100"/>
          <a:sy n="38" d="100"/>
        </p:scale>
        <p:origin x="1896"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2621C2-62CC-4FF1-9C4C-D239C3A27503}" type="datetimeFigureOut">
              <a:rPr lang="en-US" smtClean="0"/>
              <a:t>4/14/2017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4A2D6F-1458-4400-9264-9F41EA33D4A2}" type="slidenum">
              <a:rPr lang="en-US" smtClean="0"/>
              <a:t>‹#›</a:t>
            </a:fld>
            <a:endParaRPr lang="en-US"/>
          </a:p>
        </p:txBody>
      </p:sp>
    </p:spTree>
    <p:extLst>
      <p:ext uri="{BB962C8B-B14F-4D97-AF65-F5344CB8AC3E}">
        <p14:creationId xmlns:p14="http://schemas.microsoft.com/office/powerpoint/2010/main" val="101014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a:t>
            </a:fld>
            <a:endParaRPr lang="en-US"/>
          </a:p>
        </p:txBody>
      </p:sp>
    </p:spTree>
    <p:extLst>
      <p:ext uri="{BB962C8B-B14F-4D97-AF65-F5344CB8AC3E}">
        <p14:creationId xmlns:p14="http://schemas.microsoft.com/office/powerpoint/2010/main" val="112688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2</a:t>
            </a:fld>
            <a:endParaRPr lang="en-US"/>
          </a:p>
        </p:txBody>
      </p:sp>
    </p:spTree>
    <p:extLst>
      <p:ext uri="{BB962C8B-B14F-4D97-AF65-F5344CB8AC3E}">
        <p14:creationId xmlns:p14="http://schemas.microsoft.com/office/powerpoint/2010/main" val="1882465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3</a:t>
            </a:fld>
            <a:endParaRPr lang="en-US"/>
          </a:p>
        </p:txBody>
      </p:sp>
    </p:spTree>
    <p:extLst>
      <p:ext uri="{BB962C8B-B14F-4D97-AF65-F5344CB8AC3E}">
        <p14:creationId xmlns:p14="http://schemas.microsoft.com/office/powerpoint/2010/main" val="3457725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4</a:t>
            </a:fld>
            <a:endParaRPr lang="en-US"/>
          </a:p>
        </p:txBody>
      </p:sp>
    </p:spTree>
    <p:extLst>
      <p:ext uri="{BB962C8B-B14F-4D97-AF65-F5344CB8AC3E}">
        <p14:creationId xmlns:p14="http://schemas.microsoft.com/office/powerpoint/2010/main" val="3151699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5</a:t>
            </a:fld>
            <a:endParaRPr lang="en-US"/>
          </a:p>
        </p:txBody>
      </p:sp>
    </p:spTree>
    <p:extLst>
      <p:ext uri="{BB962C8B-B14F-4D97-AF65-F5344CB8AC3E}">
        <p14:creationId xmlns:p14="http://schemas.microsoft.com/office/powerpoint/2010/main" val="16007036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6</a:t>
            </a:fld>
            <a:endParaRPr lang="en-US"/>
          </a:p>
        </p:txBody>
      </p:sp>
    </p:spTree>
    <p:extLst>
      <p:ext uri="{BB962C8B-B14F-4D97-AF65-F5344CB8AC3E}">
        <p14:creationId xmlns:p14="http://schemas.microsoft.com/office/powerpoint/2010/main" val="3628690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7</a:t>
            </a:fld>
            <a:endParaRPr lang="en-US"/>
          </a:p>
        </p:txBody>
      </p:sp>
    </p:spTree>
    <p:extLst>
      <p:ext uri="{BB962C8B-B14F-4D97-AF65-F5344CB8AC3E}">
        <p14:creationId xmlns:p14="http://schemas.microsoft.com/office/powerpoint/2010/main" val="4077283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8</a:t>
            </a:fld>
            <a:endParaRPr lang="en-US"/>
          </a:p>
        </p:txBody>
      </p:sp>
    </p:spTree>
    <p:extLst>
      <p:ext uri="{BB962C8B-B14F-4D97-AF65-F5344CB8AC3E}">
        <p14:creationId xmlns:p14="http://schemas.microsoft.com/office/powerpoint/2010/main" val="499897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9</a:t>
            </a:fld>
            <a:endParaRPr lang="en-US"/>
          </a:p>
        </p:txBody>
      </p:sp>
    </p:spTree>
    <p:extLst>
      <p:ext uri="{BB962C8B-B14F-4D97-AF65-F5344CB8AC3E}">
        <p14:creationId xmlns:p14="http://schemas.microsoft.com/office/powerpoint/2010/main" val="1345580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10</a:t>
            </a:fld>
            <a:endParaRPr lang="en-US"/>
          </a:p>
        </p:txBody>
      </p:sp>
    </p:spTree>
    <p:extLst>
      <p:ext uri="{BB962C8B-B14F-4D97-AF65-F5344CB8AC3E}">
        <p14:creationId xmlns:p14="http://schemas.microsoft.com/office/powerpoint/2010/main" val="3788400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11</a:t>
            </a:fld>
            <a:endParaRPr lang="en-US"/>
          </a:p>
        </p:txBody>
      </p:sp>
    </p:spTree>
    <p:extLst>
      <p:ext uri="{BB962C8B-B14F-4D97-AF65-F5344CB8AC3E}">
        <p14:creationId xmlns:p14="http://schemas.microsoft.com/office/powerpoint/2010/main" val="3382296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12</a:t>
            </a:fld>
            <a:endParaRPr lang="en-US"/>
          </a:p>
        </p:txBody>
      </p:sp>
    </p:spTree>
    <p:extLst>
      <p:ext uri="{BB962C8B-B14F-4D97-AF65-F5344CB8AC3E}">
        <p14:creationId xmlns:p14="http://schemas.microsoft.com/office/powerpoint/2010/main" val="2471864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13</a:t>
            </a:fld>
            <a:endParaRPr lang="en-US"/>
          </a:p>
        </p:txBody>
      </p:sp>
    </p:spTree>
    <p:extLst>
      <p:ext uri="{BB962C8B-B14F-4D97-AF65-F5344CB8AC3E}">
        <p14:creationId xmlns:p14="http://schemas.microsoft.com/office/powerpoint/2010/main" val="36208530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15</a:t>
            </a:fld>
            <a:endParaRPr lang="en-US"/>
          </a:p>
        </p:txBody>
      </p:sp>
    </p:spTree>
    <p:extLst>
      <p:ext uri="{BB962C8B-B14F-4D97-AF65-F5344CB8AC3E}">
        <p14:creationId xmlns:p14="http://schemas.microsoft.com/office/powerpoint/2010/main" val="2056668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16</a:t>
            </a:fld>
            <a:endParaRPr lang="en-US"/>
          </a:p>
        </p:txBody>
      </p:sp>
    </p:spTree>
    <p:extLst>
      <p:ext uri="{BB962C8B-B14F-4D97-AF65-F5344CB8AC3E}">
        <p14:creationId xmlns:p14="http://schemas.microsoft.com/office/powerpoint/2010/main" val="26745377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17</a:t>
            </a:fld>
            <a:endParaRPr lang="en-US"/>
          </a:p>
        </p:txBody>
      </p:sp>
    </p:spTree>
    <p:extLst>
      <p:ext uri="{BB962C8B-B14F-4D97-AF65-F5344CB8AC3E}">
        <p14:creationId xmlns:p14="http://schemas.microsoft.com/office/powerpoint/2010/main" val="2039400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428606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00060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4037058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B7859D-3874-4799-A381-5D5363CE32E6}" type="datetimeFigureOut">
              <a:rPr lang="en-US" smtClean="0"/>
              <a:t>4/14/2017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787949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B7859D-3874-4799-A381-5D5363CE32E6}" type="datetimeFigureOut">
              <a:rPr lang="en-US" smtClean="0"/>
              <a:t>4/14/2017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014152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B7859D-3874-4799-A381-5D5363CE32E6}" type="datetimeFigureOut">
              <a:rPr lang="en-US" smtClean="0"/>
              <a:t>4/14/2017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58093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B7859D-3874-4799-A381-5D5363CE32E6}" type="datetimeFigureOut">
              <a:rPr lang="en-US" smtClean="0"/>
              <a:t>4/14/2017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2078264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B7859D-3874-4799-A381-5D5363CE32E6}" type="datetimeFigureOut">
              <a:rPr lang="en-US" smtClean="0"/>
              <a:t>4/14/2017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888608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B7859D-3874-4799-A381-5D5363CE32E6}" type="datetimeFigureOut">
              <a:rPr lang="en-US" smtClean="0"/>
              <a:t>4/14/2017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42750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B7859D-3874-4799-A381-5D5363CE32E6}" type="datetimeFigureOut">
              <a:rPr lang="en-US" smtClean="0"/>
              <a:t>4/14/2017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39319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2777944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412218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792442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969344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4677999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1757544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2352475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5B7859D-3874-4799-A381-5D5363CE32E6}" type="datetimeFigureOut">
              <a:rPr lang="en-US" smtClean="0"/>
              <a:t>4/14/2017</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4A5E95-9ABF-468B-BE60-E81C38A5FF80}" type="slidenum">
              <a:rPr lang="en-US" smtClean="0"/>
              <a:t>‹#›</a:t>
            </a:fld>
            <a:endParaRPr lang="en-US"/>
          </a:p>
        </p:txBody>
      </p:sp>
    </p:spTree>
    <p:extLst>
      <p:ext uri="{BB962C8B-B14F-4D97-AF65-F5344CB8AC3E}">
        <p14:creationId xmlns:p14="http://schemas.microsoft.com/office/powerpoint/2010/main" val="279324539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6852" y="362452"/>
            <a:ext cx="9144000" cy="2387600"/>
          </a:xfrm>
        </p:spPr>
        <p:txBody>
          <a:bodyPr>
            <a:normAutofit fontScale="90000"/>
          </a:bodyPr>
          <a:lstStyle/>
          <a:p>
            <a:r>
              <a:rPr lang="en-US" dirty="0"/>
              <a:t>Introduction to Digital Image Processing using MATLAB</a:t>
            </a:r>
            <a:br>
              <a:rPr lang="en-US" dirty="0"/>
            </a:br>
            <a:endParaRPr lang="en-US" dirty="0"/>
          </a:p>
        </p:txBody>
      </p:sp>
      <p:sp>
        <p:nvSpPr>
          <p:cNvPr id="3" name="Subtitle 2"/>
          <p:cNvSpPr>
            <a:spLocks noGrp="1"/>
          </p:cNvSpPr>
          <p:nvPr>
            <p:ph type="subTitle" idx="1"/>
          </p:nvPr>
        </p:nvSpPr>
        <p:spPr>
          <a:xfrm>
            <a:off x="2491407" y="3982710"/>
            <a:ext cx="9144000" cy="1655762"/>
          </a:xfrm>
        </p:spPr>
        <p:txBody>
          <a:bodyPr>
            <a:noAutofit/>
          </a:bodyPr>
          <a:lstStyle/>
          <a:p>
            <a:r>
              <a:rPr lang="en-US" sz="2400" dirty="0"/>
              <a:t>By</a:t>
            </a:r>
          </a:p>
          <a:p>
            <a:r>
              <a:rPr lang="en-US" sz="2400" dirty="0"/>
              <a:t>Dr. </a:t>
            </a:r>
            <a:r>
              <a:rPr lang="en-US" sz="2400" dirty="0" err="1"/>
              <a:t>Khin</a:t>
            </a:r>
            <a:r>
              <a:rPr lang="en-US" sz="2400" dirty="0"/>
              <a:t> Thu Zar Win</a:t>
            </a:r>
          </a:p>
          <a:p>
            <a:r>
              <a:rPr lang="en-US" sz="2400" dirty="0"/>
              <a:t>Associate Professor</a:t>
            </a:r>
          </a:p>
          <a:p>
            <a:r>
              <a:rPr lang="en-US" sz="2400" dirty="0"/>
              <a:t>Department of Mechatronic Engineering</a:t>
            </a:r>
          </a:p>
          <a:p>
            <a:r>
              <a:rPr lang="en-US" sz="2400" dirty="0"/>
              <a:t>Yangon Technological University (YTU), Myanmar.</a:t>
            </a:r>
          </a:p>
        </p:txBody>
      </p:sp>
      <p:sp>
        <p:nvSpPr>
          <p:cNvPr id="4" name="TextBox 3"/>
          <p:cNvSpPr txBox="1"/>
          <p:nvPr/>
        </p:nvSpPr>
        <p:spPr>
          <a:xfrm>
            <a:off x="3531703" y="2536218"/>
            <a:ext cx="7063409" cy="1200329"/>
          </a:xfrm>
          <a:prstGeom prst="rect">
            <a:avLst/>
          </a:prstGeom>
          <a:noFill/>
        </p:spPr>
        <p:txBody>
          <a:bodyPr wrap="square" rtlCol="0">
            <a:spAutoFit/>
          </a:bodyPr>
          <a:lstStyle/>
          <a:p>
            <a:pPr algn="ctr"/>
            <a:r>
              <a:rPr lang="en-US" sz="3600" b="1" i="1" dirty="0"/>
              <a:t>Lecture 4</a:t>
            </a:r>
          </a:p>
          <a:p>
            <a:pPr algn="ctr"/>
            <a:r>
              <a:rPr lang="en-US" sz="3600" b="1" i="1" dirty="0"/>
              <a:t>Spatial Filtering 1</a:t>
            </a:r>
          </a:p>
        </p:txBody>
      </p:sp>
    </p:spTree>
    <p:extLst>
      <p:ext uri="{BB962C8B-B14F-4D97-AF65-F5344CB8AC3E}">
        <p14:creationId xmlns:p14="http://schemas.microsoft.com/office/powerpoint/2010/main" val="274546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r>
              <a:rPr lang="en-US" dirty="0"/>
              <a:t>Outline of lecture</a:t>
            </a:r>
          </a:p>
        </p:txBody>
      </p:sp>
      <p:sp>
        <p:nvSpPr>
          <p:cNvPr id="3" name="Content Placeholder 2"/>
          <p:cNvSpPr>
            <a:spLocks noGrp="1"/>
          </p:cNvSpPr>
          <p:nvPr>
            <p:ph idx="1"/>
          </p:nvPr>
        </p:nvSpPr>
        <p:spPr>
          <a:xfrm>
            <a:off x="1643640" y="2164079"/>
            <a:ext cx="10018713" cy="3327401"/>
          </a:xfrm>
        </p:spPr>
        <p:txBody>
          <a:bodyPr>
            <a:noAutofit/>
          </a:bodyPr>
          <a:lstStyle/>
          <a:p>
            <a:pPr>
              <a:lnSpc>
                <a:spcPct val="150000"/>
              </a:lnSpc>
            </a:pPr>
            <a:r>
              <a:rPr lang="en-US" sz="2800" dirty="0"/>
              <a:t>Smoothing Spatial Filters</a:t>
            </a:r>
          </a:p>
          <a:p>
            <a:pPr lvl="1">
              <a:lnSpc>
                <a:spcPct val="150000"/>
              </a:lnSpc>
            </a:pPr>
            <a:r>
              <a:rPr lang="en-US" sz="2400" dirty="0"/>
              <a:t>Averaging or Mean Filters</a:t>
            </a:r>
          </a:p>
          <a:p>
            <a:pPr lvl="1">
              <a:lnSpc>
                <a:spcPct val="150000"/>
              </a:lnSpc>
            </a:pPr>
            <a:r>
              <a:rPr lang="en-US" sz="2400" dirty="0"/>
              <a:t>Median Filters</a:t>
            </a:r>
          </a:p>
        </p:txBody>
      </p:sp>
    </p:spTree>
    <p:extLst>
      <p:ext uri="{BB962C8B-B14F-4D97-AF65-F5344CB8AC3E}">
        <p14:creationId xmlns:p14="http://schemas.microsoft.com/office/powerpoint/2010/main" val="1541673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35226"/>
            <a:ext cx="10018713" cy="1355035"/>
          </a:xfrm>
        </p:spPr>
        <p:txBody>
          <a:bodyPr/>
          <a:lstStyle/>
          <a:p>
            <a:r>
              <a:rPr lang="en-US" dirty="0"/>
              <a:t>Spatial Filtering</a:t>
            </a:r>
          </a:p>
        </p:txBody>
      </p:sp>
      <p:sp>
        <p:nvSpPr>
          <p:cNvPr id="3" name="Content Placeholder 2"/>
          <p:cNvSpPr>
            <a:spLocks noGrp="1"/>
          </p:cNvSpPr>
          <p:nvPr>
            <p:ph idx="1"/>
          </p:nvPr>
        </p:nvSpPr>
        <p:spPr>
          <a:xfrm>
            <a:off x="1664419" y="1590261"/>
            <a:ext cx="10527581" cy="4757530"/>
          </a:xfrm>
        </p:spPr>
        <p:txBody>
          <a:bodyPr>
            <a:noAutofit/>
          </a:bodyPr>
          <a:lstStyle/>
          <a:p>
            <a:pPr>
              <a:lnSpc>
                <a:spcPct val="150000"/>
              </a:lnSpc>
            </a:pPr>
            <a:r>
              <a:rPr lang="en-US" sz="2800" dirty="0"/>
              <a:t>Filtering refers to accepting (passing) or rejecting certain frequency components.</a:t>
            </a:r>
          </a:p>
          <a:p>
            <a:pPr>
              <a:lnSpc>
                <a:spcPct val="150000"/>
              </a:lnSpc>
            </a:pPr>
            <a:r>
              <a:rPr lang="en-US" sz="2800" dirty="0"/>
              <a:t>For example, a filter that passes low frequencies is called </a:t>
            </a:r>
            <a:r>
              <a:rPr lang="en-US" sz="2800" i="1" dirty="0"/>
              <a:t>lowpass filter.</a:t>
            </a:r>
          </a:p>
          <a:p>
            <a:pPr>
              <a:lnSpc>
                <a:spcPct val="150000"/>
              </a:lnSpc>
            </a:pPr>
            <a:r>
              <a:rPr lang="en-US" sz="2800" dirty="0"/>
              <a:t>The effect of lowpass filter is to blur (smooth) the image.</a:t>
            </a:r>
          </a:p>
          <a:p>
            <a:pPr>
              <a:lnSpc>
                <a:spcPct val="150000"/>
              </a:lnSpc>
            </a:pPr>
            <a:r>
              <a:rPr lang="en-US" sz="2800" dirty="0"/>
              <a:t>This effect can be accomplished by using spatial filters (also called spatial masks, kernels, windows).</a:t>
            </a:r>
            <a:endParaRPr lang="en-US" sz="2400" dirty="0"/>
          </a:p>
        </p:txBody>
      </p:sp>
    </p:spTree>
    <p:extLst>
      <p:ext uri="{BB962C8B-B14F-4D97-AF65-F5344CB8AC3E}">
        <p14:creationId xmlns:p14="http://schemas.microsoft.com/office/powerpoint/2010/main" val="3275194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3830" y="0"/>
            <a:ext cx="10018713" cy="1355035"/>
          </a:xfrm>
        </p:spPr>
        <p:txBody>
          <a:bodyPr/>
          <a:lstStyle/>
          <a:p>
            <a:r>
              <a:rPr lang="en-US" dirty="0"/>
              <a:t>Spatial Filtering</a:t>
            </a:r>
          </a:p>
        </p:txBody>
      </p:sp>
      <p:sp>
        <p:nvSpPr>
          <p:cNvPr id="3" name="Content Placeholder 2"/>
          <p:cNvSpPr>
            <a:spLocks noGrp="1"/>
          </p:cNvSpPr>
          <p:nvPr>
            <p:ph idx="1"/>
          </p:nvPr>
        </p:nvSpPr>
        <p:spPr>
          <a:xfrm>
            <a:off x="2213059" y="2580861"/>
            <a:ext cx="10268501" cy="4757530"/>
          </a:xfrm>
        </p:spPr>
        <p:txBody>
          <a:bodyPr>
            <a:noAutofit/>
          </a:bodyPr>
          <a:lstStyle/>
          <a:p>
            <a:pPr>
              <a:lnSpc>
                <a:spcPct val="150000"/>
              </a:lnSpc>
            </a:pPr>
            <a:r>
              <a:rPr lang="en-US" sz="2800" dirty="0"/>
              <a:t>A spatial filtering includes two components:</a:t>
            </a:r>
          </a:p>
          <a:p>
            <a:pPr lvl="1">
              <a:lnSpc>
                <a:spcPct val="150000"/>
              </a:lnSpc>
            </a:pPr>
            <a:r>
              <a:rPr lang="en-US" dirty="0"/>
              <a:t>A neighborhood of the mask</a:t>
            </a:r>
          </a:p>
          <a:p>
            <a:pPr lvl="1">
              <a:lnSpc>
                <a:spcPct val="150000"/>
              </a:lnSpc>
            </a:pPr>
            <a:r>
              <a:rPr lang="en-US" dirty="0"/>
              <a:t>Predefined operation</a:t>
            </a:r>
          </a:p>
          <a:p>
            <a:pPr marL="285750" lvl="1">
              <a:lnSpc>
                <a:spcPct val="150000"/>
              </a:lnSpc>
            </a:pPr>
            <a:r>
              <a:rPr lang="en-US" sz="2800" dirty="0"/>
              <a:t>Most of spatial filtering processes are neighborhood operation.</a:t>
            </a:r>
          </a:p>
          <a:p>
            <a:pPr marL="285750" lvl="1">
              <a:lnSpc>
                <a:spcPct val="150000"/>
              </a:lnSpc>
            </a:pPr>
            <a:r>
              <a:rPr lang="en-US" sz="2800" dirty="0"/>
              <a:t>The mask is moved over the image and do the predefined operation so that a new image is created.</a:t>
            </a:r>
          </a:p>
          <a:p>
            <a:pPr marL="285750" lvl="1">
              <a:lnSpc>
                <a:spcPct val="150000"/>
              </a:lnSpc>
            </a:pPr>
            <a:r>
              <a:rPr lang="en-US" sz="2800" dirty="0"/>
              <a:t>If the predefined operation is linear function over all pixels, then the filter is called linear filter.</a:t>
            </a:r>
          </a:p>
          <a:p>
            <a:pPr marL="285750" lvl="1">
              <a:lnSpc>
                <a:spcPct val="150000"/>
              </a:lnSpc>
            </a:pPr>
            <a:endParaRPr lang="en-US" sz="2800" dirty="0"/>
          </a:p>
          <a:p>
            <a:pPr marL="285750" lvl="1">
              <a:lnSpc>
                <a:spcPct val="150000"/>
              </a:lnSpc>
            </a:pPr>
            <a:endParaRPr lang="en-US" sz="2800" dirty="0"/>
          </a:p>
        </p:txBody>
      </p:sp>
    </p:spTree>
    <p:extLst>
      <p:ext uri="{BB962C8B-B14F-4D97-AF65-F5344CB8AC3E}">
        <p14:creationId xmlns:p14="http://schemas.microsoft.com/office/powerpoint/2010/main" val="849321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3830" y="0"/>
            <a:ext cx="10018713" cy="1355035"/>
          </a:xfrm>
        </p:spPr>
        <p:txBody>
          <a:bodyPr/>
          <a:lstStyle/>
          <a:p>
            <a:r>
              <a:rPr lang="en-US" dirty="0"/>
              <a:t>Spatial Filtering</a:t>
            </a:r>
          </a:p>
        </p:txBody>
      </p:sp>
      <p:sp>
        <p:nvSpPr>
          <p:cNvPr id="3" name="Content Placeholder 2"/>
          <p:cNvSpPr>
            <a:spLocks noGrp="1"/>
          </p:cNvSpPr>
          <p:nvPr>
            <p:ph idx="1"/>
          </p:nvPr>
        </p:nvSpPr>
        <p:spPr>
          <a:xfrm>
            <a:off x="2030179" y="2535141"/>
            <a:ext cx="10268501" cy="4757530"/>
          </a:xfrm>
        </p:spPr>
        <p:txBody>
          <a:bodyPr>
            <a:noAutofit/>
          </a:bodyPr>
          <a:lstStyle/>
          <a:p>
            <a:pPr>
              <a:lnSpc>
                <a:spcPct val="150000"/>
              </a:lnSpc>
            </a:pPr>
            <a:r>
              <a:rPr lang="en-US" sz="2800" dirty="0"/>
              <a:t>A liner filtering can be done by multiplying all the pixels’ </a:t>
            </a:r>
            <a:r>
              <a:rPr lang="en-US" sz="2800" dirty="0" err="1"/>
              <a:t>grayvalue</a:t>
            </a:r>
            <a:r>
              <a:rPr lang="en-US" sz="2800" dirty="0"/>
              <a:t> in the mask with the corresponding value of its.</a:t>
            </a:r>
          </a:p>
          <a:p>
            <a:pPr>
              <a:lnSpc>
                <a:spcPct val="150000"/>
              </a:lnSpc>
            </a:pPr>
            <a:r>
              <a:rPr lang="en-US" sz="2800" dirty="0"/>
              <a:t>Then, all these products are added.</a:t>
            </a:r>
          </a:p>
          <a:p>
            <a:pPr>
              <a:lnSpc>
                <a:spcPct val="150000"/>
              </a:lnSpc>
            </a:pPr>
            <a:r>
              <a:rPr lang="en-US" sz="2800" dirty="0"/>
              <a:t>This procedure is performed over the image.</a:t>
            </a:r>
          </a:p>
          <a:p>
            <a:pPr>
              <a:lnSpc>
                <a:spcPct val="150000"/>
              </a:lnSpc>
            </a:pPr>
            <a:r>
              <a:rPr lang="en-US" sz="2800" dirty="0"/>
              <a:t>When doing this, there may be lack of pixels to do mask for boundary pixels.</a:t>
            </a:r>
          </a:p>
          <a:p>
            <a:pPr>
              <a:lnSpc>
                <a:spcPct val="150000"/>
              </a:lnSpc>
            </a:pPr>
            <a:r>
              <a:rPr lang="en-US" sz="2800" dirty="0"/>
              <a:t>We can solve this problem by zero padding or pixel replication. </a:t>
            </a:r>
          </a:p>
          <a:p>
            <a:pPr marL="285750" lvl="1">
              <a:lnSpc>
                <a:spcPct val="150000"/>
              </a:lnSpc>
            </a:pPr>
            <a:endParaRPr lang="en-US" sz="2800" dirty="0"/>
          </a:p>
          <a:p>
            <a:pPr marL="285750" lvl="1">
              <a:lnSpc>
                <a:spcPct val="150000"/>
              </a:lnSpc>
            </a:pPr>
            <a:endParaRPr lang="en-US" sz="2800" dirty="0"/>
          </a:p>
        </p:txBody>
      </p:sp>
    </p:spTree>
    <p:extLst>
      <p:ext uri="{BB962C8B-B14F-4D97-AF65-F5344CB8AC3E}">
        <p14:creationId xmlns:p14="http://schemas.microsoft.com/office/powerpoint/2010/main" val="646043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3830" y="106680"/>
            <a:ext cx="10018713" cy="1355035"/>
          </a:xfrm>
        </p:spPr>
        <p:txBody>
          <a:bodyPr/>
          <a:lstStyle/>
          <a:p>
            <a:r>
              <a:rPr lang="en-US" dirty="0"/>
              <a:t>Smoothing Filters (Averaging Filter)</a:t>
            </a:r>
          </a:p>
        </p:txBody>
      </p:sp>
      <p:sp>
        <p:nvSpPr>
          <p:cNvPr id="3" name="Content Placeholder 2"/>
          <p:cNvSpPr>
            <a:spLocks noGrp="1"/>
          </p:cNvSpPr>
          <p:nvPr>
            <p:ph idx="1"/>
          </p:nvPr>
        </p:nvSpPr>
        <p:spPr>
          <a:xfrm>
            <a:off x="1633939" y="2238955"/>
            <a:ext cx="10268501" cy="4757530"/>
          </a:xfrm>
        </p:spPr>
        <p:txBody>
          <a:bodyPr>
            <a:noAutofit/>
          </a:bodyPr>
          <a:lstStyle/>
          <a:p>
            <a:pPr>
              <a:lnSpc>
                <a:spcPct val="150000"/>
              </a:lnSpc>
            </a:pPr>
            <a:r>
              <a:rPr lang="en-US" sz="2800" dirty="0"/>
              <a:t>An average filter simply finds the average of the pixels contained in the neighborhood of the filter mask.</a:t>
            </a:r>
          </a:p>
          <a:p>
            <a:pPr>
              <a:lnSpc>
                <a:spcPct val="150000"/>
              </a:lnSpc>
            </a:pPr>
            <a:r>
              <a:rPr lang="en-US" sz="2800" dirty="0"/>
              <a:t>By replacing the value of every pixels in an image by the average of the intensity levels in the neighborhood defined by the filter mask, this process results in an image with reduced </a:t>
            </a:r>
            <a:r>
              <a:rPr lang="en-US" sz="2800" i="1" dirty="0"/>
              <a:t>sharp</a:t>
            </a:r>
            <a:r>
              <a:rPr lang="en-US" sz="2800" dirty="0"/>
              <a:t> transitions in intensities.</a:t>
            </a:r>
          </a:p>
          <a:p>
            <a:pPr marL="0" indent="0">
              <a:lnSpc>
                <a:spcPct val="150000"/>
              </a:lnSpc>
              <a:buNone/>
            </a:pPr>
            <a:r>
              <a:rPr lang="en-US" sz="2800" dirty="0"/>
              <a:t> </a:t>
            </a:r>
          </a:p>
          <a:p>
            <a:pPr>
              <a:lnSpc>
                <a:spcPct val="150000"/>
              </a:lnSpc>
            </a:pPr>
            <a:endParaRPr lang="en-US" sz="2800" dirty="0"/>
          </a:p>
        </p:txBody>
      </p:sp>
    </p:spTree>
    <p:extLst>
      <p:ext uri="{BB962C8B-B14F-4D97-AF65-F5344CB8AC3E}">
        <p14:creationId xmlns:p14="http://schemas.microsoft.com/office/powerpoint/2010/main" val="534184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3830" y="0"/>
            <a:ext cx="10018713" cy="1355035"/>
          </a:xfrm>
        </p:spPr>
        <p:txBody>
          <a:bodyPr/>
          <a:lstStyle/>
          <a:p>
            <a:r>
              <a:rPr lang="en-US" dirty="0"/>
              <a:t>Smoothing Filters (Averaging Filter)</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633939" y="2238955"/>
                <a:ext cx="10268501" cy="4757530"/>
              </a:xfrm>
            </p:spPr>
            <p:txBody>
              <a:bodyPr>
                <a:noAutofit/>
              </a:bodyPr>
              <a:lstStyle/>
              <a:p>
                <a:pPr>
                  <a:lnSpc>
                    <a:spcPct val="150000"/>
                  </a:lnSpc>
                </a:pPr>
                <a:r>
                  <a:rPr lang="en-US" sz="2800" dirty="0">
                    <a:latin typeface="Times New Roman" panose="02020603050405020304" pitchFamily="18" charset="0"/>
                    <a:cs typeface="Times New Roman" panose="02020603050405020304" pitchFamily="18" charset="0"/>
                  </a:rPr>
                  <a:t>3x3 </a:t>
                </a:r>
                <a:r>
                  <a:rPr lang="en-US" sz="2800" dirty="0"/>
                  <a:t>mask averaging filter is </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800" i="1">
                            <a:latin typeface="Cambria Math" panose="02040503050406030204" pitchFamily="18" charset="0"/>
                            <a:cs typeface="Times New Roman" panose="02020603050405020304" pitchFamily="18" charset="0"/>
                          </a:rPr>
                        </m:ctrlPr>
                      </m:fPr>
                      <m:num>
                        <m:r>
                          <a:rPr lang="en-US" sz="2800">
                            <a:latin typeface="Cambria Math" panose="02040503050406030204" pitchFamily="18" charset="0"/>
                            <a:cs typeface="Times New Roman" panose="02020603050405020304" pitchFamily="18" charset="0"/>
                          </a:rPr>
                          <m:t>1</m:t>
                        </m:r>
                      </m:num>
                      <m:den>
                        <m:r>
                          <a:rPr lang="en-US" sz="2800">
                            <a:latin typeface="Cambria Math" panose="02040503050406030204" pitchFamily="18" charset="0"/>
                            <a:cs typeface="Times New Roman" panose="02020603050405020304" pitchFamily="18" charset="0"/>
                          </a:rPr>
                          <m:t>9</m:t>
                        </m:r>
                      </m:den>
                    </m:f>
                    <m:d>
                      <m:dPr>
                        <m:begChr m:val="["/>
                        <m:endChr m:val="]"/>
                        <m:ctrlPr>
                          <a:rPr lang="en-US" sz="2800" i="1">
                            <a:latin typeface="Cambria Math" panose="02040503050406030204" pitchFamily="18" charset="0"/>
                            <a:cs typeface="Times New Roman" panose="02020603050405020304" pitchFamily="18" charset="0"/>
                          </a:rPr>
                        </m:ctrlPr>
                      </m:dPr>
                      <m:e>
                        <m:m>
                          <m:mPr>
                            <m:mcs>
                              <m:mc>
                                <m:mcPr>
                                  <m:count m:val="3"/>
                                  <m:mcJc m:val="center"/>
                                </m:mcPr>
                              </m:mc>
                            </m:mcs>
                            <m:ctrlPr>
                              <a:rPr lang="en-US" sz="2800" i="1">
                                <a:latin typeface="Cambria Math" panose="02040503050406030204" pitchFamily="18" charset="0"/>
                                <a:cs typeface="Times New Roman" panose="02020603050405020304" pitchFamily="18" charset="0"/>
                              </a:rPr>
                            </m:ctrlPr>
                          </m:mPr>
                          <m:mr>
                            <m:e>
                              <m:r>
                                <m:rPr>
                                  <m:brk m:alnAt="7"/>
                                </m:rPr>
                                <a:rPr lang="en-US" sz="2800">
                                  <a:latin typeface="Cambria Math" panose="02040503050406030204" pitchFamily="18" charset="0"/>
                                  <a:cs typeface="Times New Roman" panose="02020603050405020304" pitchFamily="18" charset="0"/>
                                </a:rPr>
                                <m:t>1</m:t>
                              </m:r>
                            </m:e>
                            <m:e>
                              <m:r>
                                <a:rPr lang="en-US" sz="2800">
                                  <a:latin typeface="Cambria Math" panose="02040503050406030204" pitchFamily="18" charset="0"/>
                                  <a:cs typeface="Times New Roman" panose="02020603050405020304" pitchFamily="18" charset="0"/>
                                </a:rPr>
                                <m:t>1</m:t>
                              </m:r>
                            </m:e>
                            <m:e>
                              <m:r>
                                <a:rPr lang="en-US" sz="2800">
                                  <a:latin typeface="Cambria Math" panose="02040503050406030204" pitchFamily="18" charset="0"/>
                                  <a:cs typeface="Times New Roman" panose="02020603050405020304" pitchFamily="18" charset="0"/>
                                </a:rPr>
                                <m:t>1</m:t>
                              </m:r>
                            </m:e>
                          </m:mr>
                          <m:mr>
                            <m:e>
                              <m:r>
                                <a:rPr lang="en-US" sz="2800">
                                  <a:latin typeface="Cambria Math" panose="02040503050406030204" pitchFamily="18" charset="0"/>
                                  <a:cs typeface="Times New Roman" panose="02020603050405020304" pitchFamily="18" charset="0"/>
                                </a:rPr>
                                <m:t>1</m:t>
                              </m:r>
                            </m:e>
                            <m:e>
                              <m:r>
                                <a:rPr lang="en-US" sz="2800">
                                  <a:latin typeface="Cambria Math" panose="02040503050406030204" pitchFamily="18" charset="0"/>
                                  <a:cs typeface="Times New Roman" panose="02020603050405020304" pitchFamily="18" charset="0"/>
                                </a:rPr>
                                <m:t>1</m:t>
                              </m:r>
                            </m:e>
                            <m:e>
                              <m:r>
                                <a:rPr lang="en-US" sz="2800">
                                  <a:latin typeface="Cambria Math" panose="02040503050406030204" pitchFamily="18" charset="0"/>
                                  <a:cs typeface="Times New Roman" panose="02020603050405020304" pitchFamily="18" charset="0"/>
                                </a:rPr>
                                <m:t>1</m:t>
                              </m:r>
                            </m:e>
                          </m:mr>
                          <m:mr>
                            <m:e>
                              <m:r>
                                <a:rPr lang="en-US" sz="2800">
                                  <a:latin typeface="Cambria Math" panose="02040503050406030204" pitchFamily="18" charset="0"/>
                                  <a:cs typeface="Times New Roman" panose="02020603050405020304" pitchFamily="18" charset="0"/>
                                </a:rPr>
                                <m:t>1</m:t>
                              </m:r>
                            </m:e>
                            <m:e>
                              <m:r>
                                <a:rPr lang="en-US" sz="2800">
                                  <a:latin typeface="Cambria Math" panose="02040503050406030204" pitchFamily="18" charset="0"/>
                                  <a:cs typeface="Times New Roman" panose="02020603050405020304" pitchFamily="18" charset="0"/>
                                </a:rPr>
                                <m:t>1</m:t>
                              </m:r>
                            </m:e>
                            <m:e>
                              <m:r>
                                <a:rPr lang="en-US" sz="2800">
                                  <a:latin typeface="Cambria Math" panose="02040503050406030204" pitchFamily="18" charset="0"/>
                                  <a:cs typeface="Times New Roman" panose="02020603050405020304" pitchFamily="18" charset="0"/>
                                </a:rPr>
                                <m:t>1</m:t>
                              </m:r>
                            </m:e>
                          </m:mr>
                        </m:m>
                      </m:e>
                    </m:d>
                  </m:oMath>
                </a14:m>
                <a:endParaRPr lang="en-US" sz="2800" dirty="0">
                  <a:latin typeface="Times New Roman" panose="02020603050405020304" pitchFamily="18" charset="0"/>
                  <a:cs typeface="Times New Roman" panose="02020603050405020304" pitchFamily="18" charset="0"/>
                </a:endParaRPr>
              </a:p>
              <a:p>
                <a:pPr>
                  <a:lnSpc>
                    <a:spcPct val="150000"/>
                  </a:lnSpc>
                  <a:spcBef>
                    <a:spcPts val="0"/>
                  </a:spcBef>
                  <a:spcAft>
                    <a:spcPts val="0"/>
                  </a:spcAft>
                </a:pPr>
                <a:r>
                  <a:rPr lang="en-US" sz="2800" dirty="0">
                    <a:latin typeface="Times New Roman" panose="02020603050405020304" pitchFamily="18" charset="0"/>
                    <a:cs typeface="Times New Roman" panose="02020603050405020304" pitchFamily="18" charset="0"/>
                  </a:rPr>
                  <a:t>5x5</a:t>
                </a:r>
                <a:r>
                  <a:rPr lang="en-US" sz="2800" dirty="0"/>
                  <a:t> mask averaging filter is</a:t>
                </a:r>
                <a14:m>
                  <m:oMath xmlns:m="http://schemas.openxmlformats.org/officeDocument/2006/math">
                    <m:r>
                      <a:rPr lang="en-US" sz="2800" b="0" i="0" smtClean="0">
                        <a:latin typeface="Cambria Math" panose="02040503050406030204" pitchFamily="18" charset="0"/>
                      </a:rPr>
                      <m:t>   </m:t>
                    </m:r>
                    <m:f>
                      <m:fPr>
                        <m:ctrlPr>
                          <a:rPr lang="en-US" sz="280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25</m:t>
                        </m:r>
                      </m:den>
                    </m:f>
                    <m:d>
                      <m:dPr>
                        <m:begChr m:val="["/>
                        <m:endChr m:val="]"/>
                        <m:ctrlPr>
                          <a:rPr lang="en-US" sz="2800" i="1" smtClean="0">
                            <a:latin typeface="Cambria Math" panose="02040503050406030204" pitchFamily="18" charset="0"/>
                          </a:rPr>
                        </m:ctrlPr>
                      </m:dPr>
                      <m:e>
                        <m:m>
                          <m:mPr>
                            <m:mcs>
                              <m:mc>
                                <m:mcPr>
                                  <m:count m:val="5"/>
                                  <m:mcJc m:val="center"/>
                                </m:mcPr>
                              </m:mc>
                            </m:mcs>
                            <m:ctrlPr>
                              <a:rPr lang="en-US" sz="2800" i="1" smtClean="0">
                                <a:latin typeface="Cambria Math" panose="02040503050406030204" pitchFamily="18" charset="0"/>
                              </a:rPr>
                            </m:ctrlPr>
                          </m:mPr>
                          <m:mr>
                            <m:e>
                              <m:r>
                                <m:rPr>
                                  <m:brk m:alnAt="7"/>
                                </m:rP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mr>
                          <m:mr>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mr>
                          <m:mr>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mr>
                          <m:mr>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mr>
                          <m:mr>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e>
                              <m:r>
                                <a:rPr lang="en-US" sz="2800" b="0" i="0" smtClean="0">
                                  <a:latin typeface="Cambria Math" panose="02040503050406030204" pitchFamily="18" charset="0"/>
                                </a:rPr>
                                <m:t>1</m:t>
                              </m:r>
                            </m:e>
                          </m:mr>
                        </m:m>
                      </m:e>
                    </m:d>
                  </m:oMath>
                </a14:m>
                <a:endParaRPr lang="en-US" sz="2800" dirty="0"/>
              </a:p>
              <a:p>
                <a:pPr>
                  <a:lnSpc>
                    <a:spcPct val="150000"/>
                  </a:lnSpc>
                </a:pPr>
                <a:endParaRPr lang="en-US" sz="2800" dirty="0"/>
              </a:p>
              <a:p>
                <a:pPr marL="0" indent="0">
                  <a:lnSpc>
                    <a:spcPct val="150000"/>
                  </a:lnSpc>
                  <a:buNone/>
                </a:pPr>
                <a:r>
                  <a:rPr lang="en-US" sz="2800" dirty="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633939" y="2238955"/>
                <a:ext cx="10268501" cy="4757530"/>
              </a:xfrm>
              <a:blipFill>
                <a:blip r:embed="rId3"/>
                <a:stretch>
                  <a:fillRect l="-1958" t="-2433"/>
                </a:stretch>
              </a:blipFill>
            </p:spPr>
            <p:txBody>
              <a:bodyPr/>
              <a:lstStyle/>
              <a:p>
                <a:r>
                  <a:rPr lang="en-US">
                    <a:noFill/>
                  </a:rPr>
                  <a:t> </a:t>
                </a:r>
              </a:p>
            </p:txBody>
          </p:sp>
        </mc:Fallback>
      </mc:AlternateContent>
    </p:spTree>
    <p:extLst>
      <p:ext uri="{BB962C8B-B14F-4D97-AF65-F5344CB8AC3E}">
        <p14:creationId xmlns:p14="http://schemas.microsoft.com/office/powerpoint/2010/main" val="296937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70" y="121920"/>
            <a:ext cx="10018713" cy="1355035"/>
          </a:xfrm>
        </p:spPr>
        <p:txBody>
          <a:bodyPr/>
          <a:lstStyle/>
          <a:p>
            <a:r>
              <a:rPr lang="en-US" dirty="0"/>
              <a:t>Smoothing Filters (Averaging Filter)</a:t>
            </a:r>
          </a:p>
        </p:txBody>
      </p:sp>
      <p:sp>
        <p:nvSpPr>
          <p:cNvPr id="3" name="Content Placeholder 2"/>
          <p:cNvSpPr>
            <a:spLocks noGrp="1"/>
          </p:cNvSpPr>
          <p:nvPr>
            <p:ph idx="1"/>
          </p:nvPr>
        </p:nvSpPr>
        <p:spPr>
          <a:xfrm>
            <a:off x="1649179" y="2269435"/>
            <a:ext cx="10268501" cy="4757530"/>
          </a:xfrm>
        </p:spPr>
        <p:txBody>
          <a:bodyPr>
            <a:noAutofit/>
          </a:bodyPr>
          <a:lstStyle/>
          <a:p>
            <a:pPr>
              <a:lnSpc>
                <a:spcPct val="150000"/>
              </a:lnSpc>
              <a:spcBef>
                <a:spcPts val="600"/>
              </a:spcBef>
            </a:pPr>
            <a:r>
              <a:rPr lang="en-US" sz="2800" dirty="0"/>
              <a:t>Average filter is used to blur an image for the purpose of getting a gross representation of object of interest such that the intensity of smaller objects bends with the background.</a:t>
            </a:r>
          </a:p>
          <a:p>
            <a:pPr>
              <a:lnSpc>
                <a:spcPct val="150000"/>
              </a:lnSpc>
              <a:spcBef>
                <a:spcPts val="600"/>
              </a:spcBef>
            </a:pPr>
            <a:r>
              <a:rPr lang="en-US" sz="2800" dirty="0"/>
              <a:t>So, average filter can eliminate small objects from an image.</a:t>
            </a:r>
          </a:p>
          <a:p>
            <a:pPr marL="0" indent="0">
              <a:lnSpc>
                <a:spcPct val="150000"/>
              </a:lnSpc>
              <a:buNone/>
            </a:pPr>
            <a:r>
              <a:rPr lang="en-US" sz="2800" dirty="0"/>
              <a:t> </a:t>
            </a:r>
          </a:p>
          <a:p>
            <a:pPr>
              <a:lnSpc>
                <a:spcPct val="150000"/>
              </a:lnSpc>
            </a:pPr>
            <a:endParaRPr lang="en-US" sz="2800" dirty="0"/>
          </a:p>
        </p:txBody>
      </p:sp>
    </p:spTree>
    <p:extLst>
      <p:ext uri="{BB962C8B-B14F-4D97-AF65-F5344CB8AC3E}">
        <p14:creationId xmlns:p14="http://schemas.microsoft.com/office/powerpoint/2010/main" val="1902415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3830" y="0"/>
            <a:ext cx="10018713" cy="1355035"/>
          </a:xfrm>
        </p:spPr>
        <p:txBody>
          <a:bodyPr/>
          <a:lstStyle/>
          <a:p>
            <a:r>
              <a:rPr lang="en-US" dirty="0"/>
              <a:t>Smoothing Filters (Averaging Filter)</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1028" t="16857" r="7131" b="22952"/>
          <a:stretch/>
        </p:blipFill>
        <p:spPr>
          <a:xfrm>
            <a:off x="1453830" y="1796994"/>
            <a:ext cx="10430804" cy="4359965"/>
          </a:xfrm>
          <a:prstGeom prst="rect">
            <a:avLst/>
          </a:prstGeom>
        </p:spPr>
      </p:pic>
    </p:spTree>
    <p:extLst>
      <p:ext uri="{BB962C8B-B14F-4D97-AF65-F5344CB8AC3E}">
        <p14:creationId xmlns:p14="http://schemas.microsoft.com/office/powerpoint/2010/main" val="2106041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70" y="152400"/>
            <a:ext cx="10018713" cy="1355035"/>
          </a:xfrm>
        </p:spPr>
        <p:txBody>
          <a:bodyPr/>
          <a:lstStyle/>
          <a:p>
            <a:r>
              <a:rPr lang="en-US" dirty="0"/>
              <a:t>Smoothing Filters (Median Filter)</a:t>
            </a:r>
          </a:p>
        </p:txBody>
      </p:sp>
      <p:sp>
        <p:nvSpPr>
          <p:cNvPr id="3" name="Content Placeholder 2"/>
          <p:cNvSpPr>
            <a:spLocks noGrp="1"/>
          </p:cNvSpPr>
          <p:nvPr>
            <p:ph idx="1"/>
          </p:nvPr>
        </p:nvSpPr>
        <p:spPr>
          <a:xfrm>
            <a:off x="2075899" y="2519901"/>
            <a:ext cx="10268501" cy="4757530"/>
          </a:xfrm>
        </p:spPr>
        <p:txBody>
          <a:bodyPr>
            <a:noAutofit/>
          </a:bodyPr>
          <a:lstStyle/>
          <a:p>
            <a:pPr>
              <a:lnSpc>
                <a:spcPct val="150000"/>
              </a:lnSpc>
            </a:pPr>
            <a:r>
              <a:rPr lang="en-US" sz="2800" dirty="0"/>
              <a:t>Median filters are non-linear smoothing filters.</a:t>
            </a:r>
          </a:p>
          <a:p>
            <a:pPr>
              <a:lnSpc>
                <a:spcPct val="150000"/>
              </a:lnSpc>
            </a:pPr>
            <a:r>
              <a:rPr lang="en-US" sz="2800" dirty="0"/>
              <a:t>A median filter finds the median value of the neighborhood.</a:t>
            </a:r>
          </a:p>
          <a:p>
            <a:pPr>
              <a:lnSpc>
                <a:spcPct val="150000"/>
              </a:lnSpc>
            </a:pPr>
            <a:r>
              <a:rPr lang="en-US" sz="2800" dirty="0"/>
              <a:t>All pixels in the neighborhood are sorted in ascending or descending order and then find the median value.</a:t>
            </a:r>
          </a:p>
          <a:p>
            <a:pPr>
              <a:lnSpc>
                <a:spcPct val="150000"/>
              </a:lnSpc>
            </a:pPr>
            <a:r>
              <a:rPr lang="en-US" sz="2800" dirty="0"/>
              <a:t>That median value is chosen as the pixel value of the filtered image.  </a:t>
            </a:r>
          </a:p>
          <a:p>
            <a:pPr marL="285750" lvl="1">
              <a:lnSpc>
                <a:spcPct val="150000"/>
              </a:lnSpc>
            </a:pPr>
            <a:endParaRPr lang="en-US" sz="2800" dirty="0"/>
          </a:p>
          <a:p>
            <a:pPr marL="285750" lvl="1">
              <a:lnSpc>
                <a:spcPct val="150000"/>
              </a:lnSpc>
            </a:pPr>
            <a:endParaRPr lang="en-US" sz="2800" dirty="0"/>
          </a:p>
        </p:txBody>
      </p:sp>
    </p:spTree>
    <p:extLst>
      <p:ext uri="{BB962C8B-B14F-4D97-AF65-F5344CB8AC3E}">
        <p14:creationId xmlns:p14="http://schemas.microsoft.com/office/powerpoint/2010/main" val="3050790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70" y="152400"/>
            <a:ext cx="10018713" cy="1355035"/>
          </a:xfrm>
        </p:spPr>
        <p:txBody>
          <a:bodyPr/>
          <a:lstStyle/>
          <a:p>
            <a:r>
              <a:rPr lang="en-US" dirty="0"/>
              <a:t>Smoothing Filters (Median Filter)</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1142" t="25238" r="7715" b="32096"/>
          <a:stretch/>
        </p:blipFill>
        <p:spPr>
          <a:xfrm>
            <a:off x="1469070" y="1751274"/>
            <a:ext cx="10591894" cy="4177085"/>
          </a:xfrm>
          <a:prstGeom prst="rect">
            <a:avLst/>
          </a:prstGeom>
        </p:spPr>
      </p:pic>
    </p:spTree>
    <p:extLst>
      <p:ext uri="{BB962C8B-B14F-4D97-AF65-F5344CB8AC3E}">
        <p14:creationId xmlns:p14="http://schemas.microsoft.com/office/powerpoint/2010/main" val="2127756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70" y="152400"/>
            <a:ext cx="10018713" cy="1355035"/>
          </a:xfrm>
        </p:spPr>
        <p:txBody>
          <a:bodyPr/>
          <a:lstStyle/>
          <a:p>
            <a:r>
              <a:rPr lang="en-US" dirty="0"/>
              <a:t>Smoothing Filters (Median Filter)</a:t>
            </a:r>
          </a:p>
        </p:txBody>
      </p:sp>
      <p:sp>
        <p:nvSpPr>
          <p:cNvPr id="3" name="Content Placeholder 2"/>
          <p:cNvSpPr>
            <a:spLocks noGrp="1"/>
          </p:cNvSpPr>
          <p:nvPr>
            <p:ph idx="1"/>
          </p:nvPr>
        </p:nvSpPr>
        <p:spPr>
          <a:xfrm>
            <a:off x="1725379" y="2100470"/>
            <a:ext cx="10268501" cy="3980290"/>
          </a:xfrm>
        </p:spPr>
        <p:txBody>
          <a:bodyPr>
            <a:noAutofit/>
          </a:bodyPr>
          <a:lstStyle/>
          <a:p>
            <a:pPr>
              <a:lnSpc>
                <a:spcPct val="150000"/>
              </a:lnSpc>
            </a:pPr>
            <a:r>
              <a:rPr lang="en-US" sz="2800" dirty="0"/>
              <a:t>An image can be corrupted by the noise of black and white spot. </a:t>
            </a:r>
          </a:p>
          <a:p>
            <a:pPr>
              <a:lnSpc>
                <a:spcPct val="150000"/>
              </a:lnSpc>
            </a:pPr>
            <a:r>
              <a:rPr lang="en-US" sz="2800" dirty="0"/>
              <a:t>Those type of noise are called salt-and-pepper noise in image processing.</a:t>
            </a:r>
          </a:p>
          <a:p>
            <a:pPr>
              <a:lnSpc>
                <a:spcPct val="150000"/>
              </a:lnSpc>
            </a:pPr>
            <a:r>
              <a:rPr lang="en-US" sz="2800" dirty="0"/>
              <a:t>Salt-and-pepper noise can be eliminated by using median filter.</a:t>
            </a:r>
          </a:p>
          <a:p>
            <a:pPr marL="285750" lvl="1">
              <a:lnSpc>
                <a:spcPct val="150000"/>
              </a:lnSpc>
            </a:pPr>
            <a:endParaRPr lang="en-US" sz="2800" dirty="0"/>
          </a:p>
          <a:p>
            <a:pPr marL="285750" lvl="1">
              <a:lnSpc>
                <a:spcPct val="150000"/>
              </a:lnSpc>
            </a:pPr>
            <a:endParaRPr lang="en-US" sz="2800" dirty="0"/>
          </a:p>
        </p:txBody>
      </p:sp>
    </p:spTree>
    <p:extLst>
      <p:ext uri="{BB962C8B-B14F-4D97-AF65-F5344CB8AC3E}">
        <p14:creationId xmlns:p14="http://schemas.microsoft.com/office/powerpoint/2010/main" val="2710457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70" y="152400"/>
            <a:ext cx="10018713" cy="1355035"/>
          </a:xfrm>
        </p:spPr>
        <p:txBody>
          <a:bodyPr/>
          <a:lstStyle/>
          <a:p>
            <a:r>
              <a:rPr lang="en-US" dirty="0"/>
              <a:t>Smoothing Filters (Median Filter)</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0285" t="24857" r="5714" b="30953"/>
          <a:stretch/>
        </p:blipFill>
        <p:spPr>
          <a:xfrm>
            <a:off x="1469070" y="1781754"/>
            <a:ext cx="10393622" cy="4100885"/>
          </a:xfrm>
          <a:prstGeom prst="rect">
            <a:avLst/>
          </a:prstGeom>
        </p:spPr>
      </p:pic>
    </p:spTree>
    <p:extLst>
      <p:ext uri="{BB962C8B-B14F-4D97-AF65-F5344CB8AC3E}">
        <p14:creationId xmlns:p14="http://schemas.microsoft.com/office/powerpoint/2010/main" val="3408464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059" y="2514600"/>
            <a:ext cx="10018713" cy="1752599"/>
          </a:xfrm>
        </p:spPr>
        <p:txBody>
          <a:bodyPr/>
          <a:lstStyle/>
          <a:p>
            <a:r>
              <a:rPr lang="en-US" dirty="0"/>
              <a:t>MATLAB Codes for Spatial Filtering</a:t>
            </a:r>
          </a:p>
        </p:txBody>
      </p:sp>
    </p:spTree>
    <p:extLst>
      <p:ext uri="{BB962C8B-B14F-4D97-AF65-F5344CB8AC3E}">
        <p14:creationId xmlns:p14="http://schemas.microsoft.com/office/powerpoint/2010/main" val="3318028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t>Smoothing Filters (Averaging Filter)</a:t>
            </a:r>
            <a:endParaRPr lang="en-US" sz="3800" dirty="0"/>
          </a:p>
        </p:txBody>
      </p:sp>
      <p:sp>
        <p:nvSpPr>
          <p:cNvPr id="9" name="TextBox 8"/>
          <p:cNvSpPr txBox="1"/>
          <p:nvPr/>
        </p:nvSpPr>
        <p:spPr>
          <a:xfrm>
            <a:off x="2142395" y="1752599"/>
            <a:ext cx="9641565" cy="4457952"/>
          </a:xfrm>
          <a:prstGeom prst="rect">
            <a:avLst/>
          </a:prstGeom>
          <a:noFill/>
        </p:spPr>
        <p:txBody>
          <a:bodyPr wrap="square" rtlCol="0">
            <a:spAutoFit/>
          </a:bodyPr>
          <a:lstStyle/>
          <a:p>
            <a:pPr>
              <a:lnSpc>
                <a:spcPct val="150000"/>
              </a:lnSpc>
            </a:pPr>
            <a:r>
              <a:rPr lang="en-US" sz="2400" dirty="0" err="1">
                <a:latin typeface="Times New Roman" panose="02020603050405020304" pitchFamily="18" charset="0"/>
                <a:cs typeface="Times New Roman" panose="02020603050405020304" pitchFamily="18" charset="0"/>
              </a:rPr>
              <a:t>img</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imread</a:t>
            </a:r>
            <a:r>
              <a:rPr lang="en-US" sz="2400" dirty="0">
                <a:latin typeface="Times New Roman" panose="02020603050405020304" pitchFamily="18" charset="0"/>
                <a:cs typeface="Times New Roman" panose="02020603050405020304" pitchFamily="18" charset="0"/>
              </a:rPr>
              <a:t>('D:\Personal\UUOOI\figures\street.jpg');</a:t>
            </a:r>
          </a:p>
          <a:p>
            <a:pPr>
              <a:lnSpc>
                <a:spcPct val="150000"/>
              </a:lnSpc>
            </a:pPr>
            <a:r>
              <a:rPr lang="en-US" sz="2400" dirty="0">
                <a:latin typeface="Times New Roman" panose="02020603050405020304" pitchFamily="18" charset="0"/>
                <a:cs typeface="Times New Roman" panose="02020603050405020304" pitchFamily="18" charset="0"/>
              </a:rPr>
              <a:t>f1=</a:t>
            </a:r>
            <a:r>
              <a:rPr lang="en-US" sz="2400" dirty="0" err="1">
                <a:latin typeface="Times New Roman" panose="02020603050405020304" pitchFamily="18" charset="0"/>
                <a:cs typeface="Times New Roman" panose="02020603050405020304" pitchFamily="18" charset="0"/>
              </a:rPr>
              <a:t>fspecial</a:t>
            </a:r>
            <a:r>
              <a:rPr lang="en-US" sz="2400" dirty="0">
                <a:latin typeface="Times New Roman" panose="02020603050405020304" pitchFamily="18" charset="0"/>
                <a:cs typeface="Times New Roman" panose="02020603050405020304" pitchFamily="18" charset="0"/>
              </a:rPr>
              <a:t>('average',3);</a:t>
            </a:r>
          </a:p>
          <a:p>
            <a:pPr>
              <a:lnSpc>
                <a:spcPct val="150000"/>
              </a:lnSpc>
            </a:pPr>
            <a:r>
              <a:rPr lang="en-US" sz="2400" dirty="0" err="1">
                <a:latin typeface="Times New Roman" panose="02020603050405020304" pitchFamily="18" charset="0"/>
                <a:cs typeface="Times New Roman" panose="02020603050405020304" pitchFamily="18" charset="0"/>
              </a:rPr>
              <a:t>avgfil_img</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imfilter</a:t>
            </a:r>
            <a:r>
              <a:rPr lang="en-US" sz="2400" dirty="0">
                <a:latin typeface="Times New Roman" panose="02020603050405020304" pitchFamily="18" charset="0"/>
                <a:cs typeface="Times New Roman" panose="02020603050405020304" pitchFamily="18" charset="0"/>
              </a:rPr>
              <a:t>(img,f1);</a:t>
            </a:r>
          </a:p>
          <a:p>
            <a:pPr>
              <a:lnSpc>
                <a:spcPct val="150000"/>
              </a:lnSpc>
            </a:pPr>
            <a:r>
              <a:rPr lang="en-US" sz="2400" dirty="0">
                <a:latin typeface="Times New Roman" panose="02020603050405020304" pitchFamily="18" charset="0"/>
                <a:cs typeface="Times New Roman" panose="02020603050405020304" pitchFamily="18" charset="0"/>
              </a:rPr>
              <a:t>f2=</a:t>
            </a:r>
            <a:r>
              <a:rPr lang="en-US" sz="2400" dirty="0" err="1">
                <a:latin typeface="Times New Roman" panose="02020603050405020304" pitchFamily="18" charset="0"/>
                <a:cs typeface="Times New Roman" panose="02020603050405020304" pitchFamily="18" charset="0"/>
              </a:rPr>
              <a:t>fspecial</a:t>
            </a:r>
            <a:r>
              <a:rPr lang="en-US" sz="2400" dirty="0">
                <a:latin typeface="Times New Roman" panose="02020603050405020304" pitchFamily="18" charset="0"/>
                <a:cs typeface="Times New Roman" panose="02020603050405020304" pitchFamily="18" charset="0"/>
              </a:rPr>
              <a:t>('average',5);</a:t>
            </a:r>
          </a:p>
          <a:p>
            <a:pPr>
              <a:lnSpc>
                <a:spcPct val="150000"/>
              </a:lnSpc>
            </a:pPr>
            <a:r>
              <a:rPr lang="en-US" sz="2400" dirty="0">
                <a:latin typeface="Times New Roman" panose="02020603050405020304" pitchFamily="18" charset="0"/>
                <a:cs typeface="Times New Roman" panose="02020603050405020304" pitchFamily="18" charset="0"/>
              </a:rPr>
              <a:t>avgfil_img2=</a:t>
            </a:r>
            <a:r>
              <a:rPr lang="en-US" sz="2400" dirty="0" err="1">
                <a:latin typeface="Times New Roman" panose="02020603050405020304" pitchFamily="18" charset="0"/>
                <a:cs typeface="Times New Roman" panose="02020603050405020304" pitchFamily="18" charset="0"/>
              </a:rPr>
              <a:t>imfilter</a:t>
            </a:r>
            <a:r>
              <a:rPr lang="en-US" sz="2400" dirty="0">
                <a:latin typeface="Times New Roman" panose="02020603050405020304" pitchFamily="18" charset="0"/>
                <a:cs typeface="Times New Roman" panose="02020603050405020304" pitchFamily="18" charset="0"/>
              </a:rPr>
              <a:t>(img,f2);</a:t>
            </a:r>
          </a:p>
          <a:p>
            <a:pPr>
              <a:lnSpc>
                <a:spcPct val="150000"/>
              </a:lnSpc>
            </a:pPr>
            <a:r>
              <a:rPr lang="en-US" sz="2400" dirty="0">
                <a:latin typeface="Times New Roman" panose="02020603050405020304" pitchFamily="18" charset="0"/>
                <a:cs typeface="Times New Roman" panose="02020603050405020304" pitchFamily="18" charset="0"/>
              </a:rPr>
              <a:t>figure, subplot(131),</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img</a:t>
            </a:r>
            <a:r>
              <a:rPr lang="en-US" sz="2400" dirty="0">
                <a:latin typeface="Times New Roman" panose="02020603050405020304" pitchFamily="18" charset="0"/>
                <a:cs typeface="Times New Roman" panose="02020603050405020304" pitchFamily="18" charset="0"/>
              </a:rPr>
              <a:t>),title('original image');</a:t>
            </a:r>
          </a:p>
          <a:p>
            <a:pPr>
              <a:lnSpc>
                <a:spcPct val="150000"/>
              </a:lnSpc>
            </a:pPr>
            <a:r>
              <a:rPr lang="en-US" sz="2400" dirty="0">
                <a:latin typeface="Times New Roman" panose="02020603050405020304" pitchFamily="18" charset="0"/>
                <a:cs typeface="Times New Roman" panose="02020603050405020304" pitchFamily="18" charset="0"/>
              </a:rPr>
              <a:t>subplot(132),</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(uint8(</a:t>
            </a:r>
            <a:r>
              <a:rPr lang="en-US" sz="2400" dirty="0" err="1">
                <a:latin typeface="Times New Roman" panose="02020603050405020304" pitchFamily="18" charset="0"/>
                <a:cs typeface="Times New Roman" panose="02020603050405020304" pitchFamily="18" charset="0"/>
              </a:rPr>
              <a:t>avgfil_img</a:t>
            </a:r>
            <a:r>
              <a:rPr lang="en-US" sz="2400" dirty="0">
                <a:latin typeface="Times New Roman" panose="02020603050405020304" pitchFamily="18" charset="0"/>
                <a:cs typeface="Times New Roman" panose="02020603050405020304" pitchFamily="18" charset="0"/>
              </a:rPr>
              <a:t>)),title('3x3 average filtered image'); </a:t>
            </a:r>
          </a:p>
          <a:p>
            <a:pPr>
              <a:lnSpc>
                <a:spcPct val="150000"/>
              </a:lnSpc>
            </a:pPr>
            <a:r>
              <a:rPr lang="en-US" sz="2400" dirty="0">
                <a:latin typeface="Times New Roman" panose="02020603050405020304" pitchFamily="18" charset="0"/>
                <a:cs typeface="Times New Roman" panose="02020603050405020304" pitchFamily="18" charset="0"/>
              </a:rPr>
              <a:t>subplot(133),</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(avgfil_img2), title('5x5 average filtered image');</a:t>
            </a:r>
          </a:p>
        </p:txBody>
      </p:sp>
    </p:spTree>
    <p:extLst>
      <p:ext uri="{BB962C8B-B14F-4D97-AF65-F5344CB8AC3E}">
        <p14:creationId xmlns:p14="http://schemas.microsoft.com/office/powerpoint/2010/main" val="1798902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t>Smoothing Filters (Median Filter)</a:t>
            </a:r>
            <a:endParaRPr lang="en-US" sz="3800" dirty="0"/>
          </a:p>
        </p:txBody>
      </p:sp>
      <p:sp>
        <p:nvSpPr>
          <p:cNvPr id="9" name="TextBox 8"/>
          <p:cNvSpPr txBox="1"/>
          <p:nvPr/>
        </p:nvSpPr>
        <p:spPr>
          <a:xfrm>
            <a:off x="1807115" y="2118359"/>
            <a:ext cx="9641565" cy="3349956"/>
          </a:xfrm>
          <a:prstGeom prst="rect">
            <a:avLst/>
          </a:prstGeom>
          <a:no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I = </a:t>
            </a:r>
            <a:r>
              <a:rPr lang="en-US" sz="2400" dirty="0" err="1">
                <a:latin typeface="Times New Roman" panose="02020603050405020304" pitchFamily="18" charset="0"/>
                <a:cs typeface="Times New Roman" panose="02020603050405020304" pitchFamily="18" charset="0"/>
              </a:rPr>
              <a:t>imread</a:t>
            </a:r>
            <a:r>
              <a:rPr lang="en-US" sz="2400" dirty="0">
                <a:latin typeface="Times New Roman" panose="02020603050405020304" pitchFamily="18" charset="0"/>
                <a:cs typeface="Times New Roman" panose="02020603050405020304" pitchFamily="18" charset="0"/>
              </a:rPr>
              <a:t>('D:\Personal\UUOOI\figures\street with rose.jpg');</a:t>
            </a:r>
          </a:p>
          <a:p>
            <a:pPr>
              <a:lnSpc>
                <a:spcPct val="150000"/>
              </a:lnSpc>
            </a:pPr>
            <a:r>
              <a:rPr lang="en-US" sz="2400" dirty="0">
                <a:latin typeface="Times New Roman" panose="02020603050405020304" pitchFamily="18" charset="0"/>
                <a:cs typeface="Times New Roman" panose="02020603050405020304" pitchFamily="18" charset="0"/>
              </a:rPr>
              <a:t>gray = rgb2gray(I);</a:t>
            </a:r>
          </a:p>
          <a:p>
            <a:pPr>
              <a:lnSpc>
                <a:spcPct val="150000"/>
              </a:lnSpc>
            </a:pPr>
            <a:r>
              <a:rPr lang="en-US" sz="2400" dirty="0" err="1">
                <a:latin typeface="Times New Roman" panose="02020603050405020304" pitchFamily="18" charset="0"/>
                <a:cs typeface="Times New Roman" panose="02020603050405020304" pitchFamily="18" charset="0"/>
              </a:rPr>
              <a:t>medfil_img</a:t>
            </a:r>
            <a:r>
              <a:rPr lang="en-US" sz="2400" dirty="0">
                <a:latin typeface="Times New Roman" panose="02020603050405020304" pitchFamily="18" charset="0"/>
                <a:cs typeface="Times New Roman" panose="02020603050405020304" pitchFamily="18" charset="0"/>
              </a:rPr>
              <a:t> = medfilt2(gray);</a:t>
            </a:r>
          </a:p>
          <a:p>
            <a:pPr>
              <a:lnSpc>
                <a:spcPct val="150000"/>
              </a:lnSpc>
            </a:pPr>
            <a:r>
              <a:rPr lang="en-US" sz="2400" dirty="0">
                <a:latin typeface="Times New Roman" panose="02020603050405020304" pitchFamily="18" charset="0"/>
                <a:cs typeface="Times New Roman" panose="02020603050405020304" pitchFamily="18" charset="0"/>
              </a:rPr>
              <a:t> </a:t>
            </a:r>
          </a:p>
          <a:p>
            <a:pPr>
              <a:lnSpc>
                <a:spcPct val="150000"/>
              </a:lnSpc>
            </a:pPr>
            <a:r>
              <a:rPr lang="en-US" sz="2400" dirty="0">
                <a:latin typeface="Times New Roman" panose="02020603050405020304" pitchFamily="18" charset="0"/>
                <a:cs typeface="Times New Roman" panose="02020603050405020304" pitchFamily="18" charset="0"/>
              </a:rPr>
              <a:t>figure, subplot(121),</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(gray),title('original image');</a:t>
            </a:r>
          </a:p>
          <a:p>
            <a:pPr>
              <a:lnSpc>
                <a:spcPct val="150000"/>
              </a:lnSpc>
            </a:pPr>
            <a:r>
              <a:rPr lang="en-US" sz="2400" dirty="0">
                <a:latin typeface="Times New Roman" panose="02020603050405020304" pitchFamily="18" charset="0"/>
                <a:cs typeface="Times New Roman" panose="02020603050405020304" pitchFamily="18" charset="0"/>
              </a:rPr>
              <a:t>subplot(122),</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medfil_img</a:t>
            </a:r>
            <a:r>
              <a:rPr lang="en-US" sz="2400" dirty="0">
                <a:latin typeface="Times New Roman" panose="02020603050405020304" pitchFamily="18" charset="0"/>
                <a:cs typeface="Times New Roman" panose="02020603050405020304" pitchFamily="18" charset="0"/>
              </a:rPr>
              <a:t>),title('median filtered image');</a:t>
            </a:r>
          </a:p>
        </p:txBody>
      </p:sp>
    </p:spTree>
    <p:extLst>
      <p:ext uri="{BB962C8B-B14F-4D97-AF65-F5344CB8AC3E}">
        <p14:creationId xmlns:p14="http://schemas.microsoft.com/office/powerpoint/2010/main" val="4054675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t>Smoothing Filters (Median Filter)</a:t>
            </a:r>
            <a:endParaRPr lang="en-US" sz="3800" dirty="0"/>
          </a:p>
        </p:txBody>
      </p:sp>
      <p:sp>
        <p:nvSpPr>
          <p:cNvPr id="9" name="TextBox 8"/>
          <p:cNvSpPr txBox="1"/>
          <p:nvPr/>
        </p:nvSpPr>
        <p:spPr>
          <a:xfrm>
            <a:off x="2157635" y="2316479"/>
            <a:ext cx="9641565" cy="3903954"/>
          </a:xfrm>
          <a:prstGeom prst="rect">
            <a:avLst/>
          </a:prstGeom>
          <a:no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I = </a:t>
            </a:r>
            <a:r>
              <a:rPr lang="en-US" sz="2400" dirty="0" err="1">
                <a:latin typeface="Times New Roman" panose="02020603050405020304" pitchFamily="18" charset="0"/>
                <a:cs typeface="Times New Roman" panose="02020603050405020304" pitchFamily="18" charset="0"/>
              </a:rPr>
              <a:t>imread</a:t>
            </a:r>
            <a:r>
              <a:rPr lang="en-US" sz="2400" dirty="0">
                <a:latin typeface="Times New Roman" panose="02020603050405020304" pitchFamily="18" charset="0"/>
                <a:cs typeface="Times New Roman" panose="02020603050405020304" pitchFamily="18" charset="0"/>
              </a:rPr>
              <a:t>('D:\Personal\UUOOI\figures\street with rose.jpg');</a:t>
            </a:r>
          </a:p>
          <a:p>
            <a:pPr>
              <a:lnSpc>
                <a:spcPct val="150000"/>
              </a:lnSpc>
            </a:pPr>
            <a:r>
              <a:rPr lang="en-US" sz="2400" dirty="0">
                <a:latin typeface="Times New Roman" panose="02020603050405020304" pitchFamily="18" charset="0"/>
                <a:cs typeface="Times New Roman" panose="02020603050405020304" pitchFamily="18" charset="0"/>
              </a:rPr>
              <a:t>gray = rgb2gray(I);</a:t>
            </a:r>
          </a:p>
          <a:p>
            <a:pPr>
              <a:lnSpc>
                <a:spcPct val="150000"/>
              </a:lnSpc>
            </a:pPr>
            <a:r>
              <a:rPr lang="en-US" sz="2400" dirty="0">
                <a:latin typeface="Times New Roman" panose="02020603050405020304" pitchFamily="18" charset="0"/>
                <a:cs typeface="Times New Roman" panose="02020603050405020304" pitchFamily="18" charset="0"/>
              </a:rPr>
              <a:t>J = </a:t>
            </a:r>
            <a:r>
              <a:rPr lang="en-US" sz="2400" dirty="0" err="1">
                <a:latin typeface="Times New Roman" panose="02020603050405020304" pitchFamily="18" charset="0"/>
                <a:cs typeface="Times New Roman" panose="02020603050405020304" pitchFamily="18" charset="0"/>
              </a:rPr>
              <a:t>imnoise</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gray,'salt</a:t>
            </a:r>
            <a:r>
              <a:rPr lang="en-US" sz="2400" dirty="0">
                <a:latin typeface="Times New Roman" panose="02020603050405020304" pitchFamily="18" charset="0"/>
                <a:cs typeface="Times New Roman" panose="02020603050405020304" pitchFamily="18" charset="0"/>
              </a:rPr>
              <a:t> &amp; pepper',0.02);</a:t>
            </a:r>
          </a:p>
          <a:p>
            <a:pPr>
              <a:lnSpc>
                <a:spcPct val="150000"/>
              </a:lnSpc>
            </a:pPr>
            <a:r>
              <a:rPr lang="en-US" sz="2400" dirty="0">
                <a:latin typeface="Times New Roman" panose="02020603050405020304" pitchFamily="18" charset="0"/>
                <a:cs typeface="Times New Roman" panose="02020603050405020304" pitchFamily="18" charset="0"/>
              </a:rPr>
              <a:t>K = medfilt2(J);</a:t>
            </a:r>
          </a:p>
          <a:p>
            <a:pPr>
              <a:lnSpc>
                <a:spcPct val="150000"/>
              </a:lnSpc>
            </a:pPr>
            <a:r>
              <a:rPr lang="en-US" sz="2400" dirty="0">
                <a:latin typeface="Times New Roman" panose="02020603050405020304" pitchFamily="18" charset="0"/>
                <a:cs typeface="Times New Roman" panose="02020603050405020304" pitchFamily="18" charset="0"/>
              </a:rPr>
              <a:t> </a:t>
            </a:r>
          </a:p>
          <a:p>
            <a:pPr>
              <a:lnSpc>
                <a:spcPct val="150000"/>
              </a:lnSpc>
            </a:pPr>
            <a:r>
              <a:rPr lang="en-US" sz="2400" dirty="0">
                <a:latin typeface="Times New Roman" panose="02020603050405020304" pitchFamily="18" charset="0"/>
                <a:cs typeface="Times New Roman" panose="02020603050405020304" pitchFamily="18" charset="0"/>
              </a:rPr>
              <a:t>figure, subplot(121),</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(J),title('salt-and-pepper noise');</a:t>
            </a:r>
          </a:p>
          <a:p>
            <a:pPr>
              <a:lnSpc>
                <a:spcPct val="150000"/>
              </a:lnSpc>
            </a:pPr>
            <a:r>
              <a:rPr lang="en-US" sz="2400" dirty="0">
                <a:latin typeface="Times New Roman" panose="02020603050405020304" pitchFamily="18" charset="0"/>
                <a:cs typeface="Times New Roman" panose="02020603050405020304" pitchFamily="18" charset="0"/>
              </a:rPr>
              <a:t>subplot(122),</a:t>
            </a:r>
            <a:r>
              <a:rPr lang="en-US" sz="2400" dirty="0" err="1">
                <a:latin typeface="Times New Roman" panose="02020603050405020304" pitchFamily="18" charset="0"/>
                <a:cs typeface="Times New Roman" panose="02020603050405020304" pitchFamily="18" charset="0"/>
              </a:rPr>
              <a:t>imshow</a:t>
            </a:r>
            <a:r>
              <a:rPr lang="en-US" sz="2400" dirty="0">
                <a:latin typeface="Times New Roman" panose="02020603050405020304" pitchFamily="18" charset="0"/>
                <a:cs typeface="Times New Roman" panose="02020603050405020304" pitchFamily="18" charset="0"/>
              </a:rPr>
              <a:t>(K),title('removed salt-and-pepper noise');</a:t>
            </a:r>
          </a:p>
        </p:txBody>
      </p:sp>
      <p:sp>
        <p:nvSpPr>
          <p:cNvPr id="2" name="TextBox 1"/>
          <p:cNvSpPr txBox="1"/>
          <p:nvPr/>
        </p:nvSpPr>
        <p:spPr>
          <a:xfrm>
            <a:off x="1842537" y="1772929"/>
            <a:ext cx="5135880" cy="523220"/>
          </a:xfrm>
          <a:prstGeom prst="rect">
            <a:avLst/>
          </a:prstGeom>
          <a:noFill/>
        </p:spPr>
        <p:txBody>
          <a:bodyPr wrap="square" rtlCol="0">
            <a:spAutoFit/>
          </a:bodyPr>
          <a:lstStyle/>
          <a:p>
            <a:r>
              <a:rPr lang="en-US" sz="2800" i="1" dirty="0">
                <a:ln w="3175" cmpd="sng">
                  <a:noFill/>
                </a:ln>
                <a:latin typeface="+mj-lt"/>
                <a:ea typeface="+mj-ea"/>
                <a:cs typeface="+mj-cs"/>
              </a:rPr>
              <a:t>Removing salt-and-pepper noise</a:t>
            </a:r>
          </a:p>
        </p:txBody>
      </p:sp>
    </p:spTree>
    <p:extLst>
      <p:ext uri="{BB962C8B-B14F-4D97-AF65-F5344CB8AC3E}">
        <p14:creationId xmlns:p14="http://schemas.microsoft.com/office/powerpoint/2010/main" val="513228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9002" y="166255"/>
            <a:ext cx="10018713" cy="1752599"/>
          </a:xfrm>
        </p:spPr>
        <p:txBody>
          <a:bodyPr/>
          <a:lstStyle/>
          <a:p>
            <a:r>
              <a:rPr lang="en-US" dirty="0"/>
              <a:t>Introduction to Next Lecture</a:t>
            </a:r>
          </a:p>
        </p:txBody>
      </p:sp>
      <p:sp>
        <p:nvSpPr>
          <p:cNvPr id="3" name="Content Placeholder 2"/>
          <p:cNvSpPr>
            <a:spLocks noGrp="1"/>
          </p:cNvSpPr>
          <p:nvPr>
            <p:ph idx="1"/>
          </p:nvPr>
        </p:nvSpPr>
        <p:spPr>
          <a:xfrm>
            <a:off x="1609002" y="2874818"/>
            <a:ext cx="9294526" cy="1350819"/>
          </a:xfrm>
        </p:spPr>
        <p:txBody>
          <a:bodyPr>
            <a:normAutofit/>
          </a:bodyPr>
          <a:lstStyle/>
          <a:p>
            <a:r>
              <a:rPr lang="en-US" sz="3200" dirty="0"/>
              <a:t>Spatial Filtering 2</a:t>
            </a:r>
          </a:p>
        </p:txBody>
      </p:sp>
    </p:spTree>
    <p:extLst>
      <p:ext uri="{BB962C8B-B14F-4D97-AF65-F5344CB8AC3E}">
        <p14:creationId xmlns:p14="http://schemas.microsoft.com/office/powerpoint/2010/main" val="17989102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2519</TotalTime>
  <Words>773</Words>
  <Application>Microsoft Office PowerPoint</Application>
  <PresentationFormat>Widescreen</PresentationFormat>
  <Paragraphs>99</Paragraphs>
  <Slides>18</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Cambria Math</vt:lpstr>
      <vt:lpstr>Corbel</vt:lpstr>
      <vt:lpstr>Times New Roman</vt:lpstr>
      <vt:lpstr>Parallax</vt:lpstr>
      <vt:lpstr>Introduction to Digital Image Processing using MATLAB </vt:lpstr>
      <vt:lpstr>Outline of lecture</vt:lpstr>
      <vt:lpstr>Spatial Filtering</vt:lpstr>
      <vt:lpstr>Spatial Filtering</vt:lpstr>
      <vt:lpstr>Spatial Filtering</vt:lpstr>
      <vt:lpstr>Smoothing Filters (Averaging Filter)</vt:lpstr>
      <vt:lpstr>Smoothing Filters (Averaging Filter)</vt:lpstr>
      <vt:lpstr>Smoothing Filters (Averaging Filter)</vt:lpstr>
      <vt:lpstr>Smoothing Filters (Averaging Filter)</vt:lpstr>
      <vt:lpstr>Smoothing Filters (Median Filter)</vt:lpstr>
      <vt:lpstr>Smoothing Filters (Median Filter)</vt:lpstr>
      <vt:lpstr>Smoothing Filters (Median Filter)</vt:lpstr>
      <vt:lpstr>Smoothing Filters (Median Filter)</vt:lpstr>
      <vt:lpstr>MATLAB Codes for Spatial Filtering</vt:lpstr>
      <vt:lpstr>PowerPoint Presentation</vt:lpstr>
      <vt:lpstr>PowerPoint Presentation</vt:lpstr>
      <vt:lpstr>PowerPoint Presentation</vt:lpstr>
      <vt:lpstr>Introduction to Next Lecture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Image Processing</dc:title>
  <dc:creator>Thu Zar</dc:creator>
  <cp:lastModifiedBy>Thu Zar</cp:lastModifiedBy>
  <cp:revision>109</cp:revision>
  <dcterms:created xsi:type="dcterms:W3CDTF">2017-01-19T08:59:36Z</dcterms:created>
  <dcterms:modified xsi:type="dcterms:W3CDTF">2017-04-14T08:05:37Z</dcterms:modified>
</cp:coreProperties>
</file>