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1"/>
  </p:notesMasterIdLst>
  <p:sldIdLst>
    <p:sldId id="256" r:id="rId2"/>
    <p:sldId id="272" r:id="rId3"/>
    <p:sldId id="263" r:id="rId4"/>
    <p:sldId id="276" r:id="rId5"/>
    <p:sldId id="282" r:id="rId6"/>
    <p:sldId id="283" r:id="rId7"/>
    <p:sldId id="279" r:id="rId8"/>
    <p:sldId id="280" r:id="rId9"/>
    <p:sldId id="277" r:id="rId10"/>
    <p:sldId id="278" r:id="rId11"/>
    <p:sldId id="284" r:id="rId12"/>
    <p:sldId id="285" r:id="rId13"/>
    <p:sldId id="274" r:id="rId14"/>
    <p:sldId id="275" r:id="rId15"/>
    <p:sldId id="286" r:id="rId16"/>
    <p:sldId id="287" r:id="rId17"/>
    <p:sldId id="288" r:id="rId18"/>
    <p:sldId id="289" r:id="rId19"/>
    <p:sldId id="273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hu Zar" initials="TZ" lastIdx="2" clrIdx="0">
    <p:extLst>
      <p:ext uri="{19B8F6BF-5375-455C-9EA6-DF929625EA0E}">
        <p15:presenceInfo xmlns:p15="http://schemas.microsoft.com/office/powerpoint/2012/main" userId="Thu Za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58118" autoAdjust="0"/>
  </p:normalViewPr>
  <p:slideViewPr>
    <p:cSldViewPr snapToGrid="0">
      <p:cViewPr varScale="1">
        <p:scale>
          <a:sx n="38" d="100"/>
          <a:sy n="38" d="100"/>
        </p:scale>
        <p:origin x="189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2621C2-62CC-4FF1-9C4C-D239C3A27503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4A2D6F-1458-4400-9264-9F41EA33D4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0148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6888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24654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18286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60595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545069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86674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14557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17704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70975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30199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61159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20092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04939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636407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886542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188369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82864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86069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0609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70580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9497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41526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09320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82647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86087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50159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319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79447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2186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24429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934416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77999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575445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24757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A5B7859D-3874-4799-A381-5D5363CE32E6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32453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6852" y="362452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US" dirty="0"/>
              <a:t>Introduction to Digital Image Processing using MATLAB</a:t>
            </a:r>
            <a:br>
              <a:rPr lang="en-US" dirty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91407" y="3982710"/>
            <a:ext cx="9144000" cy="1655762"/>
          </a:xfrm>
        </p:spPr>
        <p:txBody>
          <a:bodyPr>
            <a:noAutofit/>
          </a:bodyPr>
          <a:lstStyle/>
          <a:p>
            <a:r>
              <a:rPr lang="en-US" sz="2400" dirty="0"/>
              <a:t>By</a:t>
            </a:r>
          </a:p>
          <a:p>
            <a:r>
              <a:rPr lang="en-US" sz="2400" dirty="0"/>
              <a:t>Dr. </a:t>
            </a:r>
            <a:r>
              <a:rPr lang="en-US" sz="2400" dirty="0" err="1"/>
              <a:t>Khin</a:t>
            </a:r>
            <a:r>
              <a:rPr lang="en-US" sz="2400" dirty="0"/>
              <a:t> Thu Zar Win</a:t>
            </a:r>
          </a:p>
          <a:p>
            <a:r>
              <a:rPr lang="en-US" sz="2400" dirty="0"/>
              <a:t>Associate Professor</a:t>
            </a:r>
          </a:p>
          <a:p>
            <a:r>
              <a:rPr lang="en-US" sz="2400" dirty="0"/>
              <a:t>Department of Mechatronic Engineering</a:t>
            </a:r>
          </a:p>
          <a:p>
            <a:r>
              <a:rPr lang="en-US" sz="2400" dirty="0"/>
              <a:t>Yangon Technological University (YTU), Myanmar.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531703" y="2536218"/>
            <a:ext cx="70634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/>
              <a:t>Lecture 5</a:t>
            </a:r>
          </a:p>
          <a:p>
            <a:pPr algn="ctr"/>
            <a:r>
              <a:rPr lang="en-US" sz="3600" b="1" i="1" dirty="0"/>
              <a:t>Spatial Filtering 2</a:t>
            </a:r>
          </a:p>
        </p:txBody>
      </p:sp>
    </p:spTree>
    <p:extLst>
      <p:ext uri="{BB962C8B-B14F-4D97-AF65-F5344CB8AC3E}">
        <p14:creationId xmlns:p14="http://schemas.microsoft.com/office/powerpoint/2010/main" val="2745464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0" y="0"/>
            <a:ext cx="10018713" cy="1752599"/>
          </a:xfrm>
        </p:spPr>
        <p:txBody>
          <a:bodyPr/>
          <a:lstStyle/>
          <a:p>
            <a:r>
              <a:rPr lang="en-US" dirty="0"/>
              <a:t>Outline of lecture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75517" y="3006212"/>
            <a:ext cx="10018713" cy="3327401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800" dirty="0"/>
              <a:t>Sharpening Spatial Filters</a:t>
            </a:r>
          </a:p>
          <a:p>
            <a:pPr lvl="1">
              <a:lnSpc>
                <a:spcPct val="150000"/>
              </a:lnSpc>
            </a:pPr>
            <a:r>
              <a:rPr lang="en-US" sz="2400" dirty="0"/>
              <a:t>Prewitt Filter</a:t>
            </a:r>
          </a:p>
          <a:p>
            <a:pPr lvl="1">
              <a:lnSpc>
                <a:spcPct val="150000"/>
              </a:lnSpc>
            </a:pPr>
            <a:r>
              <a:rPr lang="en-US" sz="2400" dirty="0"/>
              <a:t>Sobel Filter</a:t>
            </a:r>
          </a:p>
          <a:p>
            <a:pPr lvl="1">
              <a:lnSpc>
                <a:spcPct val="150000"/>
              </a:lnSpc>
            </a:pPr>
            <a:r>
              <a:rPr lang="en-US" sz="2400" dirty="0"/>
              <a:t>Laplacian Filter</a:t>
            </a:r>
          </a:p>
          <a:p>
            <a:pPr lvl="1">
              <a:lnSpc>
                <a:spcPct val="150000"/>
              </a:lnSpc>
            </a:pPr>
            <a:r>
              <a:rPr lang="en-US" sz="2400" dirty="0" err="1"/>
              <a:t>Unsharp</a:t>
            </a:r>
            <a:r>
              <a:rPr lang="en-US" sz="2400" dirty="0"/>
              <a:t> Masking</a:t>
            </a:r>
          </a:p>
          <a:p>
            <a:pPr lvl="1">
              <a:lnSpc>
                <a:spcPct val="150000"/>
              </a:lnSpc>
            </a:pPr>
            <a:r>
              <a:rPr lang="en-US" sz="2400" dirty="0"/>
              <a:t>High Boost Filter</a:t>
            </a:r>
          </a:p>
          <a:p>
            <a:pPr lvl="1">
              <a:lnSpc>
                <a:spcPct val="150000"/>
              </a:lnSpc>
            </a:pPr>
            <a:endParaRPr lang="en-US" sz="2400" dirty="0"/>
          </a:p>
          <a:p>
            <a:pPr>
              <a:lnSpc>
                <a:spcPct val="150000"/>
              </a:lnSpc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5416730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65124" y="1"/>
            <a:ext cx="10337900" cy="1371600"/>
          </a:xfrm>
        </p:spPr>
        <p:txBody>
          <a:bodyPr/>
          <a:lstStyle/>
          <a:p>
            <a:r>
              <a:rPr lang="en-US" dirty="0"/>
              <a:t>Sharpening Filters (Prewitt Filter)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484310" y="2514600"/>
                <a:ext cx="10018713" cy="3124201"/>
              </a:xfrm>
            </p:spPr>
            <p:txBody>
              <a:bodyPr>
                <a:no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3x3</a:t>
                </a:r>
                <a:r>
                  <a:rPr lang="en-US" sz="2800" dirty="0"/>
                  <a:t> Prewitt filter masks for horizontal edge is</a:t>
                </a:r>
                <a14:m>
                  <m:oMath xmlns:m="http://schemas.openxmlformats.org/officeDocument/2006/math">
                    <m:r>
                      <a:rPr lang="en-US" sz="2800" b="0" i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  <m:d>
                      <m:dPr>
                        <m:begChr m:val="["/>
                        <m:endChr m:val="]"/>
                        <m:ctrlPr>
                          <a:rPr lang="en-US" sz="28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3"/>
                                  <m:mcJc m:val="center"/>
                                </m:mcPr>
                              </m:mc>
                            </m:mcs>
                            <m:ctrlPr>
                              <a:rPr lang="en-US" sz="28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en-US" sz="2800" b="0" i="0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−1</m:t>
                              </m:r>
                            </m:e>
                            <m:e>
                              <m:r>
                                <a:rPr lang="en-US" sz="2800" b="0" i="0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−1</m:t>
                              </m:r>
                            </m:e>
                            <m:e>
                              <m:r>
                                <a:rPr lang="en-US" sz="2800" b="0" i="0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−1</m:t>
                              </m:r>
                            </m:e>
                          </m:mr>
                          <m:mr>
                            <m:e>
                              <m:r>
                                <a:rPr lang="en-US" sz="2800" b="0" i="0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sz="2800" b="0" i="0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sz="2800" b="0" i="0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en-US" sz="280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e>
                            <m:e>
                              <m:r>
                                <a:rPr lang="en-US" sz="280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e>
                            <m:e>
                              <m:r>
                                <a:rPr lang="en-US" sz="280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US" sz="2800" dirty="0"/>
                  <a:t>.    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sz="2800" dirty="0"/>
                  <a:t>For vertical edge, 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3"/>
                                  <m:mcJc m:val="center"/>
                                </m:mcPr>
                              </m:mc>
                            </m:mcs>
                            <m:ctrlPr>
                              <a:rPr lang="en-US" sz="28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en-US" sz="2800" b="0" i="0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a:rPr lang="en-US" sz="280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e>
                            <m:e>
                              <m:r>
                                <a:rPr lang="en-US" sz="2800" b="0" i="0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sz="280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e>
                          </m:mr>
                          <m:mr>
                            <m:e>
                              <m:r>
                                <a:rPr lang="en-US" sz="2800" b="0" i="0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a:rPr lang="en-US" sz="280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e>
                            <m:e>
                              <m:r>
                                <a:rPr lang="en-US" sz="2800" b="0" i="0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sz="280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e>
                          </m:mr>
                          <m:mr>
                            <m:e>
                              <m:r>
                                <a:rPr lang="en-US" sz="2800" b="0" i="0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a:rPr lang="en-US" sz="280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e>
                            <m:e>
                              <m:r>
                                <a:rPr lang="en-US" sz="2800" b="0" i="0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sz="280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US" sz="2800" dirty="0"/>
                  <a:t> is used.</a:t>
                </a:r>
              </a:p>
              <a:p>
                <a:pPr>
                  <a:lnSpc>
                    <a:spcPct val="150000"/>
                  </a:lnSpc>
                </a:pPr>
                <a:endParaRPr lang="en-US" sz="2800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484310" y="2514600"/>
                <a:ext cx="10018713" cy="3124201"/>
              </a:xfrm>
              <a:blipFill>
                <a:blip r:embed="rId3"/>
                <a:stretch>
                  <a:fillRect l="-2007" t="-2148" r="-30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871963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65124" y="1"/>
            <a:ext cx="10337900" cy="1371600"/>
          </a:xfrm>
        </p:spPr>
        <p:txBody>
          <a:bodyPr/>
          <a:lstStyle/>
          <a:p>
            <a:r>
              <a:rPr lang="en-US" dirty="0"/>
              <a:t>Sharpening Filters (Prewitt Filter)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45" t="22535" r="7512" b="30277"/>
          <a:stretch/>
        </p:blipFill>
        <p:spPr>
          <a:xfrm>
            <a:off x="1427835" y="1504336"/>
            <a:ext cx="10606848" cy="4586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1023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65124" y="1"/>
            <a:ext cx="10337900" cy="1371600"/>
          </a:xfrm>
        </p:spPr>
        <p:txBody>
          <a:bodyPr/>
          <a:lstStyle/>
          <a:p>
            <a:r>
              <a:rPr lang="en-US" dirty="0"/>
              <a:t>Sharpening Filters (Sobel Filter)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484310" y="2514600"/>
                <a:ext cx="10018713" cy="3124201"/>
              </a:xfrm>
            </p:spPr>
            <p:txBody>
              <a:bodyPr>
                <a:no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3x3</a:t>
                </a:r>
                <a:r>
                  <a:rPr lang="en-US" sz="2800" dirty="0"/>
                  <a:t> Sobel filter masks for horizontal edge is</a:t>
                </a:r>
                <a14:m>
                  <m:oMath xmlns:m="http://schemas.openxmlformats.org/officeDocument/2006/math">
                    <m:r>
                      <a:rPr lang="en-US" sz="2800" b="0" i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  <m:d>
                      <m:dPr>
                        <m:begChr m:val="["/>
                        <m:endChr m:val="]"/>
                        <m:ctrlPr>
                          <a:rPr lang="en-US" sz="28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3"/>
                                  <m:mcJc m:val="center"/>
                                </m:mcPr>
                              </m:mc>
                            </m:mcs>
                            <m:ctrlPr>
                              <a:rPr lang="en-US" sz="28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en-US" sz="2800" b="0" i="0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−1</m:t>
                              </m:r>
                            </m:e>
                            <m:e>
                              <m:r>
                                <a:rPr lang="en-US" sz="2800" b="0" i="0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a:rPr lang="en-US" sz="28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e>
                            <m:e>
                              <m:r>
                                <a:rPr lang="en-US" sz="2800" b="0" i="0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−1</m:t>
                              </m:r>
                            </m:e>
                          </m:mr>
                          <m:mr>
                            <m:e>
                              <m:r>
                                <a:rPr lang="en-US" sz="2800" b="0" i="0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sz="2800" b="0" i="0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sz="2800" b="0" i="0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en-US" sz="280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e>
                            <m:e>
                              <m:r>
                                <a:rPr lang="en-US" sz="2800" b="0" i="0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e>
                            <m:e>
                              <m:r>
                                <a:rPr lang="en-US" sz="280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US" sz="2800" dirty="0"/>
                  <a:t>.    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sz="2800" dirty="0"/>
                  <a:t>For vertical edge, 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3"/>
                                  <m:mcJc m:val="center"/>
                                </m:mcPr>
                              </m:mc>
                            </m:mcs>
                            <m:ctrlPr>
                              <a:rPr lang="en-US" sz="28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en-US" sz="2800" b="0" i="0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a:rPr lang="en-US" sz="280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e>
                            <m:e>
                              <m:r>
                                <a:rPr lang="en-US" sz="2800" b="0" i="0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sz="280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e>
                          </m:mr>
                          <m:mr>
                            <m:e>
                              <m:r>
                                <a:rPr lang="en-US" sz="2800" b="0" i="0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−2</m:t>
                              </m:r>
                            </m:e>
                            <m:e>
                              <m:r>
                                <a:rPr lang="en-US" sz="2800" b="0" i="0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sz="2800" b="0" i="0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e>
                          </m:mr>
                          <m:mr>
                            <m:e>
                              <m:r>
                                <a:rPr lang="en-US" sz="2800" b="0" i="0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a:rPr lang="en-US" sz="280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e>
                            <m:e>
                              <m:r>
                                <a:rPr lang="en-US" sz="2800" b="0" i="0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sz="280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US" sz="2800" dirty="0"/>
                  <a:t> is used.</a:t>
                </a:r>
              </a:p>
              <a:p>
                <a:pPr>
                  <a:lnSpc>
                    <a:spcPct val="150000"/>
                  </a:lnSpc>
                </a:pPr>
                <a:endParaRPr lang="en-US" sz="2800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484310" y="2514600"/>
                <a:ext cx="10018713" cy="3124201"/>
              </a:xfrm>
              <a:blipFill>
                <a:blip r:embed="rId3"/>
                <a:stretch>
                  <a:fillRect l="-2007" t="-214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119076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65124" y="1"/>
            <a:ext cx="10337900" cy="1371600"/>
          </a:xfrm>
        </p:spPr>
        <p:txBody>
          <a:bodyPr/>
          <a:lstStyle/>
          <a:p>
            <a:r>
              <a:rPr lang="en-US" dirty="0"/>
              <a:t>Sharpening Filters (Sobel Filter)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21" t="23272" r="8065" b="30277"/>
          <a:stretch/>
        </p:blipFill>
        <p:spPr>
          <a:xfrm>
            <a:off x="1515107" y="1710814"/>
            <a:ext cx="10357345" cy="4454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93936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65124" y="1"/>
            <a:ext cx="10337900" cy="1371600"/>
          </a:xfrm>
        </p:spPr>
        <p:txBody>
          <a:bodyPr/>
          <a:lstStyle/>
          <a:p>
            <a:r>
              <a:rPr lang="en-US" dirty="0"/>
              <a:t>Sharpening Filters (Laplacian Filter)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484310" y="2514600"/>
                <a:ext cx="10018713" cy="3124201"/>
              </a:xfrm>
            </p:spPr>
            <p:txBody>
              <a:bodyPr>
                <a:no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sz="2800" dirty="0">
                    <a:cs typeface="Times New Roman" panose="02020603050405020304" pitchFamily="18" charset="0"/>
                  </a:rPr>
                  <a:t>The Laplacian of an image </a:t>
                </a:r>
                <a:r>
                  <a:rPr lang="en-US" sz="28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f(</a:t>
                </a:r>
                <a:r>
                  <a:rPr lang="en-US" sz="2800" i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x,y</a:t>
                </a:r>
                <a:r>
                  <a:rPr lang="en-US" sz="28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</a:t>
                </a:r>
                <a:r>
                  <a:rPr lang="en-US" sz="2800" dirty="0">
                    <a:cs typeface="Times New Roman" panose="02020603050405020304" pitchFamily="18" charset="0"/>
                  </a:rPr>
                  <a:t>is given as: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8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8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∇</m:t>
                          </m:r>
                        </m:e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𝑓</m:t>
                      </m:r>
                      <m:d>
                        <m:dPr>
                          <m:ctrlPr>
                            <a:rPr lang="en-US" sz="28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</m:d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8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28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28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𝜕</m:t>
                                  </m:r>
                                  <m:r>
                                    <a:rPr lang="en-US" sz="28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𝑓</m:t>
                                  </m:r>
                                </m:num>
                                <m:den>
                                  <m:r>
                                    <a:rPr lang="en-US" sz="28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𝜕</m:t>
                                  </m:r>
                                  <m:r>
                                    <a:rPr lang="en-US" sz="28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𝑥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sz="28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28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2800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28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𝜕</m:t>
                                  </m:r>
                                  <m:r>
                                    <a:rPr lang="en-US" sz="28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𝑓</m:t>
                                  </m:r>
                                </m:num>
                                <m:den>
                                  <m:r>
                                    <a:rPr lang="en-US" sz="28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𝜕</m:t>
                                  </m:r>
                                  <m:r>
                                    <a:rPr lang="en-US" sz="28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𝑦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 sz="2800" dirty="0"/>
              </a:p>
              <a:p>
                <a:pPr>
                  <a:lnSpc>
                    <a:spcPct val="150000"/>
                  </a:lnSpc>
                </a:pPr>
                <a:endParaRPr lang="en-US" sz="2800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484310" y="2514600"/>
                <a:ext cx="10018713" cy="3124201"/>
              </a:xfrm>
              <a:blipFill>
                <a:blip r:embed="rId3"/>
                <a:stretch>
                  <a:fillRect l="-2007" t="-371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179636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65124" y="1"/>
            <a:ext cx="10337900" cy="1371600"/>
          </a:xfrm>
        </p:spPr>
        <p:txBody>
          <a:bodyPr/>
          <a:lstStyle/>
          <a:p>
            <a:r>
              <a:rPr lang="en-US" dirty="0"/>
              <a:t>Sharpening Filters (Laplacian Filter)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22" t="24009" r="35714" b="30645"/>
          <a:stretch/>
        </p:blipFill>
        <p:spPr>
          <a:xfrm>
            <a:off x="2586117" y="1548579"/>
            <a:ext cx="7752501" cy="4940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98999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65123" y="206478"/>
            <a:ext cx="10337900" cy="1371600"/>
          </a:xfrm>
        </p:spPr>
        <p:txBody>
          <a:bodyPr/>
          <a:lstStyle/>
          <a:p>
            <a:r>
              <a:rPr lang="en-US" dirty="0"/>
              <a:t>Sharpening Filters (</a:t>
            </a:r>
            <a:r>
              <a:rPr lang="en-US" dirty="0" err="1"/>
              <a:t>Unsharp</a:t>
            </a:r>
            <a:r>
              <a:rPr lang="en-US" dirty="0"/>
              <a:t> Masking)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4310" y="2514600"/>
            <a:ext cx="10018713" cy="3124201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Unsharp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masking consists of basic three steps.</a:t>
            </a:r>
          </a:p>
          <a:p>
            <a:pPr lvl="1"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Blur the original image.</a:t>
            </a:r>
          </a:p>
          <a:p>
            <a:pPr lvl="1"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Subtract the blurred image from the original (the resulting difference is called mask).</a:t>
            </a:r>
          </a:p>
          <a:p>
            <a:pPr lvl="1"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Add the mask to the original.</a:t>
            </a:r>
            <a:endParaRPr lang="en-US" sz="2400" dirty="0"/>
          </a:p>
          <a:p>
            <a:pPr>
              <a:lnSpc>
                <a:spcPct val="150000"/>
              </a:lnSpc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49763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12607" y="250723"/>
            <a:ext cx="10337900" cy="1371600"/>
          </a:xfrm>
        </p:spPr>
        <p:txBody>
          <a:bodyPr/>
          <a:lstStyle/>
          <a:p>
            <a:r>
              <a:rPr lang="en-US" dirty="0"/>
              <a:t>Sharpening Filters (</a:t>
            </a:r>
            <a:r>
              <a:rPr lang="en-US" dirty="0" err="1"/>
              <a:t>Unsharp</a:t>
            </a:r>
            <a:r>
              <a:rPr lang="en-US" dirty="0"/>
              <a:t> Masking)</a:t>
            </a:r>
            <a:br>
              <a:rPr lang="en-US" dirty="0"/>
            </a:b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16" t="11475" r="6958" b="17742"/>
          <a:stretch/>
        </p:blipFill>
        <p:spPr>
          <a:xfrm>
            <a:off x="2639962" y="1401096"/>
            <a:ext cx="8259097" cy="5268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20614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65123" y="206478"/>
            <a:ext cx="10337900" cy="1371600"/>
          </a:xfrm>
        </p:spPr>
        <p:txBody>
          <a:bodyPr/>
          <a:lstStyle/>
          <a:p>
            <a:r>
              <a:rPr lang="en-US" dirty="0"/>
              <a:t>Sharpening Filters (High Boost Filter)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4310" y="2514600"/>
            <a:ext cx="10018713" cy="3124201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n w="3175" cmpd="sng">
                  <a:noFill/>
                </a:ln>
                <a:latin typeface="+mj-lt"/>
                <a:ea typeface="+mj-ea"/>
                <a:cs typeface="+mj-cs"/>
              </a:rPr>
              <a:t>High boost filter is the extension of </a:t>
            </a:r>
            <a:r>
              <a:rPr lang="en-US" sz="2800" dirty="0" err="1">
                <a:ln w="3175" cmpd="sng">
                  <a:noFill/>
                </a:ln>
                <a:latin typeface="+mj-lt"/>
                <a:ea typeface="+mj-ea"/>
                <a:cs typeface="+mj-cs"/>
              </a:rPr>
              <a:t>unsharp</a:t>
            </a:r>
            <a:r>
              <a:rPr lang="en-US" sz="2800" dirty="0">
                <a:ln w="3175" cmpd="sng">
                  <a:noFill/>
                </a:ln>
                <a:latin typeface="+mj-lt"/>
                <a:ea typeface="+mj-ea"/>
                <a:cs typeface="+mj-cs"/>
              </a:rPr>
              <a:t> masking.</a:t>
            </a:r>
          </a:p>
          <a:p>
            <a:pPr>
              <a:lnSpc>
                <a:spcPct val="150000"/>
              </a:lnSpc>
            </a:pPr>
            <a:r>
              <a:rPr lang="en-US" sz="2800" dirty="0">
                <a:ln w="3175" cmpd="sng">
                  <a:noFill/>
                </a:ln>
                <a:latin typeface="+mj-lt"/>
                <a:ea typeface="+mj-ea"/>
                <a:cs typeface="+mj-cs"/>
              </a:rPr>
              <a:t>In high boosting, the original image is multiply by a constant and add the high pass filter.</a:t>
            </a:r>
          </a:p>
          <a:p>
            <a:pPr>
              <a:lnSpc>
                <a:spcPct val="150000"/>
              </a:lnSpc>
            </a:pPr>
            <a:endParaRPr lang="en-US" sz="2800" dirty="0">
              <a:ln w="3175" cmpd="sng">
                <a:noFill/>
              </a:ln>
              <a:latin typeface="+mj-lt"/>
              <a:ea typeface="+mj-ea"/>
              <a:cs typeface="+mj-cs"/>
            </a:endParaRPr>
          </a:p>
          <a:p>
            <a:pPr>
              <a:lnSpc>
                <a:spcPct val="150000"/>
              </a:lnSpc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8419975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65123" y="206478"/>
            <a:ext cx="10337900" cy="1371600"/>
          </a:xfrm>
        </p:spPr>
        <p:txBody>
          <a:bodyPr/>
          <a:lstStyle/>
          <a:p>
            <a:r>
              <a:rPr lang="en-US" dirty="0"/>
              <a:t>Sharpening Filters (High Boost Filter)</a:t>
            </a:r>
            <a:br>
              <a:rPr lang="en-US" dirty="0"/>
            </a:b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21" t="11843" r="7788" b="19217"/>
          <a:stretch/>
        </p:blipFill>
        <p:spPr>
          <a:xfrm>
            <a:off x="2227006" y="1389465"/>
            <a:ext cx="8405862" cy="5346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41879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99059" y="2514600"/>
            <a:ext cx="10018713" cy="1752599"/>
          </a:xfrm>
        </p:spPr>
        <p:txBody>
          <a:bodyPr/>
          <a:lstStyle/>
          <a:p>
            <a:r>
              <a:rPr lang="en-US" dirty="0"/>
              <a:t>MATLAB Codes for Spatial Filtering</a:t>
            </a:r>
          </a:p>
        </p:txBody>
      </p:sp>
    </p:spTree>
    <p:extLst>
      <p:ext uri="{BB962C8B-B14F-4D97-AF65-F5344CB8AC3E}">
        <p14:creationId xmlns:p14="http://schemas.microsoft.com/office/powerpoint/2010/main" val="33180285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 txBox="1">
            <a:spLocks/>
          </p:cNvSpPr>
          <p:nvPr/>
        </p:nvSpPr>
        <p:spPr>
          <a:xfrm>
            <a:off x="1484310" y="0"/>
            <a:ext cx="10707689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/>
              <a:t>Sharpening Filters (Prewitt Filter)</a:t>
            </a:r>
            <a:endParaRPr lang="en-US" sz="3800" dirty="0"/>
          </a:p>
        </p:txBody>
      </p:sp>
      <p:sp>
        <p:nvSpPr>
          <p:cNvPr id="9" name="TextBox 8"/>
          <p:cNvSpPr txBox="1"/>
          <p:nvPr/>
        </p:nvSpPr>
        <p:spPr>
          <a:xfrm>
            <a:off x="2142395" y="1752599"/>
            <a:ext cx="9641565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img = imread('D:\Personal\UUOOI\figures\street.jpg');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f1=fspecial('prewitt');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prewittfil_img=imfilter(img,f1);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prewittfil_img2=imfilter(img,f1');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figure, subplot(131),imshow(img),title('original image');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subplot(132),imshow(prewittfil_img),title('prewitt, horizontal'); 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subplot(133),imshow(prewittfil_img2), title('prewitt, vertical');</a:t>
            </a:r>
          </a:p>
        </p:txBody>
      </p:sp>
    </p:spTree>
    <p:extLst>
      <p:ext uri="{BB962C8B-B14F-4D97-AF65-F5344CB8AC3E}">
        <p14:creationId xmlns:p14="http://schemas.microsoft.com/office/powerpoint/2010/main" val="17989022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 txBox="1">
            <a:spLocks/>
          </p:cNvSpPr>
          <p:nvPr/>
        </p:nvSpPr>
        <p:spPr>
          <a:xfrm>
            <a:off x="1484310" y="0"/>
            <a:ext cx="10707689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/>
              <a:t>Sharpening Filters (Sobel Filter)</a:t>
            </a:r>
            <a:endParaRPr lang="en-US" sz="3800" dirty="0"/>
          </a:p>
        </p:txBody>
      </p:sp>
      <p:sp>
        <p:nvSpPr>
          <p:cNvPr id="9" name="TextBox 8"/>
          <p:cNvSpPr txBox="1"/>
          <p:nvPr/>
        </p:nvSpPr>
        <p:spPr>
          <a:xfrm>
            <a:off x="2142395" y="1752599"/>
            <a:ext cx="9641565" cy="39039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img = imread('D:\Personal\UUOOI\figures\street.jpg');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f1=fspecial('sobel');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sobelfil_img=imfilter(img,f1);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sobelfil_img2=imfilter(img,f1');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figure, subplot(131),imshow(img),title('original image');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subplot(132),imshow(sobelfil_img),title('Sobel, horizontal'); 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subplot(133),imshow(sobelfil_img2), title('Sobel, vertical');</a:t>
            </a:r>
          </a:p>
        </p:txBody>
      </p:sp>
    </p:spTree>
    <p:extLst>
      <p:ext uri="{BB962C8B-B14F-4D97-AF65-F5344CB8AC3E}">
        <p14:creationId xmlns:p14="http://schemas.microsoft.com/office/powerpoint/2010/main" val="32537229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 txBox="1">
            <a:spLocks/>
          </p:cNvSpPr>
          <p:nvPr/>
        </p:nvSpPr>
        <p:spPr>
          <a:xfrm>
            <a:off x="1484310" y="0"/>
            <a:ext cx="10707689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/>
              <a:t>Sharpening Filters (Laplacian Filter)</a:t>
            </a:r>
            <a:endParaRPr lang="en-US" sz="3800" dirty="0"/>
          </a:p>
        </p:txBody>
      </p:sp>
      <p:sp>
        <p:nvSpPr>
          <p:cNvPr id="9" name="TextBox 8"/>
          <p:cNvSpPr txBox="1"/>
          <p:nvPr/>
        </p:nvSpPr>
        <p:spPr>
          <a:xfrm>
            <a:off x="2142395" y="2313038"/>
            <a:ext cx="9641565" cy="33499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imread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('D:\Personal\UUOOI\figures\street.jpg');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f1=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fspecial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('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laplacian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');</a:t>
            </a:r>
          </a:p>
          <a:p>
            <a:pPr>
              <a:lnSpc>
                <a:spcPct val="150000"/>
              </a:lnSpc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laplacianfil_img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imfilter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(img,f1);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figure, subplot(131),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imshow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),title('original image');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subplot(132),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imshow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laplacianfil_img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),title('Laplacian'); </a:t>
            </a:r>
          </a:p>
        </p:txBody>
      </p:sp>
    </p:spTree>
    <p:extLst>
      <p:ext uri="{BB962C8B-B14F-4D97-AF65-F5344CB8AC3E}">
        <p14:creationId xmlns:p14="http://schemas.microsoft.com/office/powerpoint/2010/main" val="13487384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 txBox="1">
            <a:spLocks/>
          </p:cNvSpPr>
          <p:nvPr/>
        </p:nvSpPr>
        <p:spPr>
          <a:xfrm>
            <a:off x="1484310" y="0"/>
            <a:ext cx="10707689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/>
              <a:t>Sharpening Filters (</a:t>
            </a:r>
            <a:r>
              <a:rPr lang="en-US" sz="3600" dirty="0" err="1"/>
              <a:t>Unsharp</a:t>
            </a:r>
            <a:r>
              <a:rPr lang="en-US" sz="3600" dirty="0"/>
              <a:t> Mask)</a:t>
            </a:r>
            <a:endParaRPr lang="en-US" sz="3800" dirty="0"/>
          </a:p>
        </p:txBody>
      </p:sp>
      <p:sp>
        <p:nvSpPr>
          <p:cNvPr id="9" name="TextBox 8"/>
          <p:cNvSpPr txBox="1"/>
          <p:nvPr/>
        </p:nvSpPr>
        <p:spPr>
          <a:xfrm>
            <a:off x="2017371" y="2593257"/>
            <a:ext cx="9641565" cy="27959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img = imread('D:\Personal\UUOOI\figures\street.jpg');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unsharpfil_img=imsharpen(img);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figure, subplot(121),imshow(img),title('original image');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subplot(122),imshow(unsharpfil_img),title('unsharp filtered image'); </a:t>
            </a:r>
          </a:p>
        </p:txBody>
      </p:sp>
    </p:spTree>
    <p:extLst>
      <p:ext uri="{BB962C8B-B14F-4D97-AF65-F5344CB8AC3E}">
        <p14:creationId xmlns:p14="http://schemas.microsoft.com/office/powerpoint/2010/main" val="284592012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 txBox="1">
            <a:spLocks/>
          </p:cNvSpPr>
          <p:nvPr/>
        </p:nvSpPr>
        <p:spPr>
          <a:xfrm>
            <a:off x="1484310" y="0"/>
            <a:ext cx="10707689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/>
              <a:t>Sharpening Filters (High Boost Filter)</a:t>
            </a:r>
            <a:endParaRPr lang="en-US" sz="3800" dirty="0"/>
          </a:p>
        </p:txBody>
      </p:sp>
      <p:sp>
        <p:nvSpPr>
          <p:cNvPr id="9" name="TextBox 8"/>
          <p:cNvSpPr txBox="1"/>
          <p:nvPr/>
        </p:nvSpPr>
        <p:spPr>
          <a:xfrm>
            <a:off x="2142395" y="1752599"/>
            <a:ext cx="9641565" cy="50119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img = imread('D:\Personal\UUOOI\figures\street.jpg');</a:t>
            </a:r>
          </a:p>
          <a:p>
            <a:pPr>
              <a:lnSpc>
                <a:spcPct val="150000"/>
              </a:lnSpc>
            </a:pPr>
            <a:r>
              <a:rPr lang="fr-FR" sz="2400">
                <a:latin typeface="Times New Roman" panose="02020603050405020304" pitchFamily="18" charset="0"/>
                <a:cs typeface="Times New Roman" panose="02020603050405020304" pitchFamily="18" charset="0"/>
              </a:rPr>
              <a:t>constant = [0 0 0; 0 1 0; 0 0 0];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f1=fspecial('average',3);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hb= 3*constant-2*f1;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highboostfil_img=imfilter(img,hb);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figure, subplot(121),imshow(img),title('original image');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subplot(122),imshow(highboostfil_img),title('highboost filtered image'); </a:t>
            </a:r>
          </a:p>
          <a:p>
            <a:pPr>
              <a:lnSpc>
                <a:spcPct val="150000"/>
              </a:lnSpc>
            </a:pP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129269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9002" y="166255"/>
            <a:ext cx="10018713" cy="1752599"/>
          </a:xfrm>
        </p:spPr>
        <p:txBody>
          <a:bodyPr/>
          <a:lstStyle/>
          <a:p>
            <a:r>
              <a:rPr lang="en-US" dirty="0"/>
              <a:t>Introduction to Next Lecture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09002" y="2874818"/>
            <a:ext cx="9294526" cy="1350819"/>
          </a:xfrm>
        </p:spPr>
        <p:txBody>
          <a:bodyPr>
            <a:normAutofit/>
          </a:bodyPr>
          <a:lstStyle/>
          <a:p>
            <a:r>
              <a:rPr lang="en-US" sz="3200" dirty="0"/>
              <a:t>Image Restoration</a:t>
            </a:r>
          </a:p>
        </p:txBody>
      </p:sp>
    </p:spTree>
    <p:extLst>
      <p:ext uri="{BB962C8B-B14F-4D97-AF65-F5344CB8AC3E}">
        <p14:creationId xmlns:p14="http://schemas.microsoft.com/office/powerpoint/2010/main" val="179891022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lax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lax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Parallax</Template>
  <TotalTime>1294</TotalTime>
  <Words>678</Words>
  <Application>Microsoft Office PowerPoint</Application>
  <PresentationFormat>Widescreen</PresentationFormat>
  <Paragraphs>95</Paragraphs>
  <Slides>19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Arial</vt:lpstr>
      <vt:lpstr>Calibri</vt:lpstr>
      <vt:lpstr>Cambria Math</vt:lpstr>
      <vt:lpstr>Corbel</vt:lpstr>
      <vt:lpstr>Times New Roman</vt:lpstr>
      <vt:lpstr>Parallax</vt:lpstr>
      <vt:lpstr>Introduction to Digital Image Processing using MATLAB </vt:lpstr>
      <vt:lpstr>Outline of lecture</vt:lpstr>
      <vt:lpstr>Sharpening Filters (Prewitt Filter)</vt:lpstr>
      <vt:lpstr>Sharpening Filters (Prewitt Filter)</vt:lpstr>
      <vt:lpstr>Sharpening Filters (Sobel Filter)</vt:lpstr>
      <vt:lpstr>Sharpening Filters (Sobel Filter)</vt:lpstr>
      <vt:lpstr>Sharpening Filters (Laplacian Filter)</vt:lpstr>
      <vt:lpstr>Sharpening Filters (Laplacian Filter)</vt:lpstr>
      <vt:lpstr>Sharpening Filters (Unsharp Masking) </vt:lpstr>
      <vt:lpstr>Sharpening Filters (Unsharp Masking) </vt:lpstr>
      <vt:lpstr>Sharpening Filters (High Boost Filter) </vt:lpstr>
      <vt:lpstr>Sharpening Filters (High Boost Filter) </vt:lpstr>
      <vt:lpstr>MATLAB Codes for Spatial Filtering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Introduction to Next Lecture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Digital Image Processing</dc:title>
  <dc:creator>Thu Zar</dc:creator>
  <cp:lastModifiedBy>Thu Zar</cp:lastModifiedBy>
  <cp:revision>99</cp:revision>
  <dcterms:created xsi:type="dcterms:W3CDTF">2017-01-19T08:59:36Z</dcterms:created>
  <dcterms:modified xsi:type="dcterms:W3CDTF">2017-04-14T07:57:16Z</dcterms:modified>
</cp:coreProperties>
</file>