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6"/>
  </p:notesMasterIdLst>
  <p:sldIdLst>
    <p:sldId id="256" r:id="rId2"/>
    <p:sldId id="272" r:id="rId3"/>
    <p:sldId id="277" r:id="rId4"/>
    <p:sldId id="278" r:id="rId5"/>
    <p:sldId id="279" r:id="rId6"/>
    <p:sldId id="281" r:id="rId7"/>
    <p:sldId id="287" r:id="rId8"/>
    <p:sldId id="285" r:id="rId9"/>
    <p:sldId id="290" r:id="rId10"/>
    <p:sldId id="291" r:id="rId11"/>
    <p:sldId id="282" r:id="rId12"/>
    <p:sldId id="283" r:id="rId13"/>
    <p:sldId id="286" r:id="rId14"/>
    <p:sldId id="294" r:id="rId15"/>
    <p:sldId id="295" r:id="rId16"/>
    <p:sldId id="275" r:id="rId17"/>
    <p:sldId id="276" r:id="rId18"/>
    <p:sldId id="288" r:id="rId19"/>
    <p:sldId id="289" r:id="rId20"/>
    <p:sldId id="292" r:id="rId21"/>
    <p:sldId id="284" r:id="rId22"/>
    <p:sldId id="293" r:id="rId23"/>
    <p:sldId id="296" r:id="rId24"/>
    <p:sldId id="273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u Zar" initials="TZ" lastIdx="2" clrIdx="0">
    <p:extLst>
      <p:ext uri="{19B8F6BF-5375-455C-9EA6-DF929625EA0E}">
        <p15:presenceInfo xmlns:p15="http://schemas.microsoft.com/office/powerpoint/2012/main" userId="Thu Za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80" autoAdjust="0"/>
  </p:normalViewPr>
  <p:slideViewPr>
    <p:cSldViewPr snapToGrid="0">
      <p:cViewPr varScale="1">
        <p:scale>
          <a:sx n="65" d="100"/>
          <a:sy n="65" d="100"/>
        </p:scale>
        <p:origin x="8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2621C2-62CC-4FF1-9C4C-D239C3A27503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4A2D6F-1458-4400-9264-9F41EA33D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14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88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2 shows the outline of this lecture.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465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6511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3487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3172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0654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4889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181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5301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6700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3744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5932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6601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8857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7637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772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5532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9913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6294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5186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7574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453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606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60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05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49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152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93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264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608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015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19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9447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186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442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3441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7999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7544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475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245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852" y="36245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/>
              <a:t>Introduction to Digital Image Processing using MATLAB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1407" y="3982710"/>
            <a:ext cx="9144000" cy="1655762"/>
          </a:xfrm>
        </p:spPr>
        <p:txBody>
          <a:bodyPr>
            <a:noAutofit/>
          </a:bodyPr>
          <a:lstStyle/>
          <a:p>
            <a:r>
              <a:rPr lang="en-US" sz="2400" dirty="0"/>
              <a:t>By</a:t>
            </a:r>
          </a:p>
          <a:p>
            <a:r>
              <a:rPr lang="en-US" sz="2400" dirty="0"/>
              <a:t>Dr. </a:t>
            </a:r>
            <a:r>
              <a:rPr lang="en-US" sz="2400" dirty="0" err="1"/>
              <a:t>Khin</a:t>
            </a:r>
            <a:r>
              <a:rPr lang="en-US" sz="2400" dirty="0"/>
              <a:t> Thu Zar Win</a:t>
            </a:r>
          </a:p>
          <a:p>
            <a:r>
              <a:rPr lang="en-US" sz="2400" dirty="0"/>
              <a:t>Associate Professor</a:t>
            </a:r>
          </a:p>
          <a:p>
            <a:r>
              <a:rPr lang="en-US" sz="2400" dirty="0"/>
              <a:t>Department of Mechatronic Engineering</a:t>
            </a:r>
          </a:p>
          <a:p>
            <a:r>
              <a:rPr lang="en-US" sz="2400" dirty="0"/>
              <a:t>Yangon Technological University (YTU), Myanmar.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31703" y="2536218"/>
            <a:ext cx="706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/>
              <a:t>Lecture 6</a:t>
            </a:r>
          </a:p>
          <a:p>
            <a:pPr algn="ctr"/>
            <a:r>
              <a:rPr lang="en-US" sz="3600" b="1" i="1" dirty="0"/>
              <a:t>Image Restoration 1</a:t>
            </a:r>
          </a:p>
        </p:txBody>
      </p:sp>
    </p:spTree>
    <p:extLst>
      <p:ext uri="{BB962C8B-B14F-4D97-AF65-F5344CB8AC3E}">
        <p14:creationId xmlns:p14="http://schemas.microsoft.com/office/powerpoint/2010/main" val="274546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752599"/>
          </a:xfrm>
        </p:spPr>
        <p:txBody>
          <a:bodyPr/>
          <a:lstStyle/>
          <a:p>
            <a:r>
              <a:rPr lang="en-US" dirty="0"/>
              <a:t>Outline of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440" y="2666999"/>
            <a:ext cx="10018713" cy="33274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Image restoration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Salt-and-pepper noise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Removing salt-and-pepper noise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Gaussian noise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Removing Gaussian noise</a:t>
            </a:r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41673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Image Restoration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02" y="2927554"/>
            <a:ext cx="10196412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sz="28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Image restoration is the removal of degradation in the image because of the noise occurred during the acquisition of the image.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sz="28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Noise are the visually unpleasant degradation such as out of focus blurring, or blurring due to camera motion.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sz="28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Noise can be classified according to the appearance on an image.</a:t>
            </a:r>
          </a:p>
          <a:p>
            <a:pPr>
              <a:lnSpc>
                <a:spcPct val="150000"/>
              </a:lnSpc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68001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Types of Noise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5588" y="2721076"/>
            <a:ext cx="10196412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sz="28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Salt-and-pepper noise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sz="28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Gaussian noise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sz="28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Speckle noise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sz="28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Periodic noise</a:t>
            </a:r>
          </a:p>
          <a:p>
            <a:pPr>
              <a:lnSpc>
                <a:spcPct val="150000"/>
              </a:lnSpc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661959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Salt-and-pepper Noise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5588" y="2721076"/>
            <a:ext cx="9994851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Salt-and-pepper noise is randomly scattered small </a:t>
            </a:r>
            <a:r>
              <a:rPr lang="en-US" sz="2800"/>
              <a:t>black and white </a:t>
            </a:r>
            <a:r>
              <a:rPr lang="en-US" sz="2800" dirty="0"/>
              <a:t>spots on an image.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It is also called impulse noise, shot noise or binary noise.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491357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Salt-and-pepper Noise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9" t="2626" r="8064" b="9631"/>
          <a:stretch/>
        </p:blipFill>
        <p:spPr>
          <a:xfrm>
            <a:off x="3180446" y="1179870"/>
            <a:ext cx="6966445" cy="5678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456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Removing Salt-and-pepper Noise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5588" y="2721076"/>
            <a:ext cx="9994851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Salt-and-pepper noise is can be removed by using the following filters.</a:t>
            </a:r>
          </a:p>
          <a:p>
            <a:pPr lvl="1">
              <a:lnSpc>
                <a:spcPct val="150000"/>
              </a:lnSpc>
            </a:pPr>
            <a:r>
              <a:rPr lang="en-US" sz="2400" dirty="0"/>
              <a:t>Average filter</a:t>
            </a:r>
          </a:p>
          <a:p>
            <a:pPr lvl="1">
              <a:lnSpc>
                <a:spcPct val="150000"/>
              </a:lnSpc>
            </a:pPr>
            <a:r>
              <a:rPr lang="en-US" sz="2400" dirty="0"/>
              <a:t>Median filter</a:t>
            </a:r>
          </a:p>
          <a:p>
            <a:pPr lvl="1">
              <a:lnSpc>
                <a:spcPct val="150000"/>
              </a:lnSpc>
            </a:pPr>
            <a:r>
              <a:rPr lang="en-US" sz="2400" dirty="0"/>
              <a:t>Rank-order filter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7957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Removing Salt-and-pepper Noise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6648" y="2204884"/>
            <a:ext cx="9994851" cy="494072"/>
          </a:xfrm>
        </p:spPr>
        <p:txBody>
          <a:bodyPr>
            <a:noAutofit/>
          </a:bodyPr>
          <a:lstStyle/>
          <a:p>
            <a:pPr lvl="1">
              <a:lnSpc>
                <a:spcPct val="150000"/>
              </a:lnSpc>
            </a:pPr>
            <a:r>
              <a:rPr lang="en-US" sz="2800" dirty="0"/>
              <a:t>Average filter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22" t="2995" r="8617" b="11843"/>
          <a:stretch/>
        </p:blipFill>
        <p:spPr>
          <a:xfrm>
            <a:off x="4011561" y="1946029"/>
            <a:ext cx="6076335" cy="4823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1854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Removing Salt-and-pepper Noise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6648" y="2204884"/>
            <a:ext cx="9994851" cy="494072"/>
          </a:xfrm>
        </p:spPr>
        <p:txBody>
          <a:bodyPr>
            <a:noAutofit/>
          </a:bodyPr>
          <a:lstStyle/>
          <a:p>
            <a:pPr lvl="1">
              <a:lnSpc>
                <a:spcPct val="150000"/>
              </a:lnSpc>
            </a:pPr>
            <a:r>
              <a:rPr lang="en-US" sz="2800" dirty="0"/>
              <a:t>Median filter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7" t="3318" r="11660" b="12257"/>
          <a:stretch/>
        </p:blipFill>
        <p:spPr>
          <a:xfrm>
            <a:off x="4354674" y="1710812"/>
            <a:ext cx="6136167" cy="5147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5360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Removing Salt-and-pepper Noise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6648" y="1909917"/>
            <a:ext cx="9994851" cy="494072"/>
          </a:xfrm>
        </p:spPr>
        <p:txBody>
          <a:bodyPr>
            <a:noAutofit/>
          </a:bodyPr>
          <a:lstStyle/>
          <a:p>
            <a:pPr lvl="1">
              <a:lnSpc>
                <a:spcPct val="150000"/>
              </a:lnSpc>
            </a:pPr>
            <a:r>
              <a:rPr lang="en-US" sz="2800" dirty="0"/>
              <a:t>Rank-order filter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87" t="4101" r="9723" b="11843"/>
          <a:stretch/>
        </p:blipFill>
        <p:spPr>
          <a:xfrm>
            <a:off x="3969702" y="1725561"/>
            <a:ext cx="6235464" cy="513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2277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Gaussian Noise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5588" y="2721076"/>
            <a:ext cx="9994851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Gaussian noise is a form of white noise which is normally distributed.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White noise can be observed when watching a television which is slightly mistuned to a particular channel.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682806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Gaussian Noise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45" t="2626" r="8065" b="8525"/>
          <a:stretch/>
        </p:blipFill>
        <p:spPr>
          <a:xfrm>
            <a:off x="3139511" y="1283110"/>
            <a:ext cx="6800902" cy="5574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2102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Removing Gaussian Noise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0839" y="2308121"/>
            <a:ext cx="9994851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Gaussian noise is can be removed by using the following filters.</a:t>
            </a:r>
          </a:p>
          <a:p>
            <a:pPr lvl="1">
              <a:lnSpc>
                <a:spcPct val="150000"/>
              </a:lnSpc>
            </a:pPr>
            <a:r>
              <a:rPr lang="en-US" sz="2400" dirty="0"/>
              <a:t>Average filter</a:t>
            </a:r>
          </a:p>
          <a:p>
            <a:pPr lvl="1">
              <a:lnSpc>
                <a:spcPct val="150000"/>
              </a:lnSpc>
            </a:pPr>
            <a:r>
              <a:rPr lang="en-US" sz="2400" dirty="0"/>
              <a:t>Adaptive filter (Wiener filter)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584030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Removing Gaussian Noise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9150" y="464573"/>
            <a:ext cx="9994851" cy="3124201"/>
          </a:xfrm>
        </p:spPr>
        <p:txBody>
          <a:bodyPr>
            <a:noAutofit/>
          </a:bodyPr>
          <a:lstStyle/>
          <a:p>
            <a:pPr lvl="1">
              <a:lnSpc>
                <a:spcPct val="150000"/>
              </a:lnSpc>
            </a:pPr>
            <a:r>
              <a:rPr lang="en-US" sz="2800" dirty="0"/>
              <a:t>Average filter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81" t="4055" r="8341" b="11520"/>
          <a:stretch/>
        </p:blipFill>
        <p:spPr>
          <a:xfrm>
            <a:off x="3642853" y="1525869"/>
            <a:ext cx="6263510" cy="5332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9763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124" y="1"/>
            <a:ext cx="10337900" cy="1371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Removing Gaussian Noise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9150" y="464573"/>
            <a:ext cx="9994851" cy="3124201"/>
          </a:xfrm>
        </p:spPr>
        <p:txBody>
          <a:bodyPr>
            <a:noAutofit/>
          </a:bodyPr>
          <a:lstStyle/>
          <a:p>
            <a:pPr lvl="1">
              <a:lnSpc>
                <a:spcPct val="150000"/>
              </a:lnSpc>
            </a:pPr>
            <a:r>
              <a:rPr lang="en-US" sz="2800" dirty="0"/>
              <a:t>Adaptive filter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34" t="4470" r="14701" b="12949"/>
          <a:stretch/>
        </p:blipFill>
        <p:spPr>
          <a:xfrm>
            <a:off x="3978906" y="1371601"/>
            <a:ext cx="5976255" cy="548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5722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059" y="2514600"/>
            <a:ext cx="10018713" cy="1752599"/>
          </a:xfrm>
        </p:spPr>
        <p:txBody>
          <a:bodyPr/>
          <a:lstStyle/>
          <a:p>
            <a:r>
              <a:rPr lang="en-US" dirty="0"/>
              <a:t>MATLAB Codes for Spatial Filtering</a:t>
            </a:r>
          </a:p>
        </p:txBody>
      </p:sp>
    </p:spTree>
    <p:extLst>
      <p:ext uri="{BB962C8B-B14F-4D97-AF65-F5344CB8AC3E}">
        <p14:creationId xmlns:p14="http://schemas.microsoft.com/office/powerpoint/2010/main" val="33180285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/>
              <a:t>Generation of Salt-and-pepper Noise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2142395" y="1752599"/>
            <a:ext cx="9641565" cy="4457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img1 = imread('D:\Personal\UUOOI\figures\rose1.jpg');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img2 = imread('D:\Personal\UUOOI\figures\street with rose.jpg');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saltnoise1 = imnoise(img1,'salt &amp; pepper',0.02);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saltnoise2 = imnoise(img2,'salt &amp; pepper',0.02);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figure, subplot(221),imshow(img1),title('original image');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subplot(222),imshow(saltnoise1),title('salt-and-pepper noise');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subplot(223),imshow(img2),title('original image');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subplot(224),imshow(saltnoise2),title('salt-and-pepper noise');</a:t>
            </a:r>
          </a:p>
        </p:txBody>
      </p:sp>
    </p:spTree>
    <p:extLst>
      <p:ext uri="{BB962C8B-B14F-4D97-AF65-F5344CB8AC3E}">
        <p14:creationId xmlns:p14="http://schemas.microsoft.com/office/powerpoint/2010/main" val="17989022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/>
              <a:t>Removing Salt-and-pepper Noise (Average Filter)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2260382" y="1292053"/>
            <a:ext cx="9641565" cy="5011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img1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('D:\Personal\UUOOI\figures\saltnoise1.jpg');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img2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('D:\Personal\UUOOI\figures\saltnoise2.jpg');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f1=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fspecial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('average',3);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avgfil_img1=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imfilter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(img1,f1);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avgfil_img2=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imfilter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(img2,f1);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figure, subplot(221),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(img1),title('salt-and-pepper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subplot(222),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(avgfil_img1),title('3x3 average filtered image');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subplot(223),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(img2), title('salt-and-pepper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subplot(224),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(avgfil_img2), title('3x3 average filtered image');</a:t>
            </a:r>
          </a:p>
        </p:txBody>
      </p:sp>
    </p:spTree>
    <p:extLst>
      <p:ext uri="{BB962C8B-B14F-4D97-AF65-F5344CB8AC3E}">
        <p14:creationId xmlns:p14="http://schemas.microsoft.com/office/powerpoint/2010/main" val="36941881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/>
              <a:t>Removing Salt-and-pepper Noise (Median Filter)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2260382" y="1292053"/>
            <a:ext cx="9641565" cy="55659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I1 = imread('D:\Personal\UUOOI\figures\saltnoise1.jpg');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I2 = imread('D:\Personal\UUOOI\figures\saltnoise2.jpg');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img1 = rgb2gray(I1);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img2 = rgb2gray(I2);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medfil_img1=medfilt2(img1);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medfil_img2=medfilt2(img2);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figure, subplot(221),imshow(img1),title('salt-and-pepper image');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subplot(222),imshow(medfil_img1),title('median filtered image'); 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subplot(223),imshow(img2), title('salt-and-pepper image');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subplot(224),imshow(medfil_img2), title('median filtered image');</a:t>
            </a:r>
          </a:p>
        </p:txBody>
      </p:sp>
    </p:spTree>
    <p:extLst>
      <p:ext uri="{BB962C8B-B14F-4D97-AF65-F5344CB8AC3E}">
        <p14:creationId xmlns:p14="http://schemas.microsoft.com/office/powerpoint/2010/main" val="23807221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/>
              <a:t>Removing Salt-and-pepper Noise (Rank-order Filter)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2260382" y="1292053"/>
            <a:ext cx="9641565" cy="55659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I1 = imread('D:\Personal\UUOOI\figures\saltnoise1.jpg');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I2 = imread('D:\Personal\UUOOI\figures\saltnoise2.jpg');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img1 = rgb2gray(I1);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img2 = rgb2gray(I2);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rankfil_img1=ordfilt2(img1,3,[0 1 0; 1 1 1; 0 1 0]);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rankfil_img2=ordfilt2(img2,3,[0 1 0; 1 1 1; 0 1 0]);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figure, subplot(221),imshow(img1),title('salt-and-pepper image');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subplot(222),imshow(rankfil_img1),title('rank-order filtered image'); 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subplot(223),imshow(img2), title('salt-and-pepper image');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subplot(224),imshow(rankfil_img2), title('rank-order filtered image');</a:t>
            </a:r>
          </a:p>
        </p:txBody>
      </p:sp>
    </p:spTree>
    <p:extLst>
      <p:ext uri="{BB962C8B-B14F-4D97-AF65-F5344CB8AC3E}">
        <p14:creationId xmlns:p14="http://schemas.microsoft.com/office/powerpoint/2010/main" val="39272441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/>
              <a:t>Generation of Gaussian Noise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2142395" y="1752599"/>
            <a:ext cx="9641565" cy="4457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img1 = imread('D:\Personal\UUOOI\figures\rose1.jpg');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img2 = imread('D:\Personal\UUOOI\figures\street with rose.jpg');</a:t>
            </a:r>
          </a:p>
          <a:p>
            <a:pPr>
              <a:lnSpc>
                <a:spcPct val="150000"/>
              </a:lnSpc>
            </a:pPr>
            <a:r>
              <a:rPr lang="fr-FR" sz="2400">
                <a:latin typeface="Times New Roman" panose="02020603050405020304" pitchFamily="18" charset="0"/>
                <a:cs typeface="Times New Roman" panose="02020603050405020304" pitchFamily="18" charset="0"/>
              </a:rPr>
              <a:t>gaussiannoise1 = imnoise(img1,'gaussian',0.03);</a:t>
            </a:r>
          </a:p>
          <a:p>
            <a:pPr>
              <a:lnSpc>
                <a:spcPct val="150000"/>
              </a:lnSpc>
            </a:pPr>
            <a:r>
              <a:rPr lang="fr-FR" sz="2400">
                <a:latin typeface="Times New Roman" panose="02020603050405020304" pitchFamily="18" charset="0"/>
                <a:cs typeface="Times New Roman" panose="02020603050405020304" pitchFamily="18" charset="0"/>
              </a:rPr>
              <a:t>gaussiannoise2 = imnoise(img2,'gaussian',0.03);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figure, subplot(221),imshow(img1),title('original image');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subplot(222),imshow(gaussiannoise1),title('Gaussian noise');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subplot(223),imshow(img2),title('original image');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subplot(224),imshow(gaussiannoise2),title('Gaussian noise');</a:t>
            </a:r>
          </a:p>
        </p:txBody>
      </p:sp>
    </p:spTree>
    <p:extLst>
      <p:ext uri="{BB962C8B-B14F-4D97-AF65-F5344CB8AC3E}">
        <p14:creationId xmlns:p14="http://schemas.microsoft.com/office/powerpoint/2010/main" val="25074961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/>
              <a:t>Removing Gaussian Noise (Average Filter)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2260382" y="1292053"/>
            <a:ext cx="9641565" cy="5011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img1 = imread('D:\Personal\UUOOI\figures\gaussiannoise1.jpg');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img2 = imread('D:\Personal\UUOOI\figures\gaussiannoise2.jpg');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f1=fspecial('average',3);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avgfil_img1=imfilter(img1,f1);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avgfil_img2=imfilter(img2,f1);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figure, subplot(221),imshow(img1),title('Gaussian image');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subplot(222),imshow(avgfil_img1),title('3x3 average filtered image'); 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subplot(223),imshow(img2), title('Gaussain image');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subplot(224),imshow(avgfil_img2), title('3x3 average filtered image');</a:t>
            </a:r>
          </a:p>
        </p:txBody>
      </p:sp>
    </p:spTree>
    <p:extLst>
      <p:ext uri="{BB962C8B-B14F-4D97-AF65-F5344CB8AC3E}">
        <p14:creationId xmlns:p14="http://schemas.microsoft.com/office/powerpoint/2010/main" val="15147734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/>
              <a:t>Removing Gaussian Noise (Wiener Filter)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2260382" y="1292053"/>
            <a:ext cx="9641565" cy="55659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I1 = imread('D:\Personal\UUOOI\figures\gaussiannoise1.jpg');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I2 = imread('D:\Personal\UUOOI\figures\gaussiannoise2.jpg');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img1 = rgb2gray(I1);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img2 = rgb2gray(I2);</a:t>
            </a:r>
          </a:p>
          <a:p>
            <a:pPr>
              <a:lnSpc>
                <a:spcPct val="150000"/>
              </a:lnSpc>
            </a:pPr>
            <a:r>
              <a:rPr lang="de-DE" sz="2400">
                <a:latin typeface="Times New Roman" panose="02020603050405020304" pitchFamily="18" charset="0"/>
                <a:cs typeface="Times New Roman" panose="02020603050405020304" pitchFamily="18" charset="0"/>
              </a:rPr>
              <a:t>adptfil_img1=wiener2(img1,[5 5]);</a:t>
            </a:r>
          </a:p>
          <a:p>
            <a:pPr>
              <a:lnSpc>
                <a:spcPct val="150000"/>
              </a:lnSpc>
            </a:pPr>
            <a:r>
              <a:rPr lang="de-DE" sz="2400">
                <a:latin typeface="Times New Roman" panose="02020603050405020304" pitchFamily="18" charset="0"/>
                <a:cs typeface="Times New Roman" panose="02020603050405020304" pitchFamily="18" charset="0"/>
              </a:rPr>
              <a:t>adptfil_img2=wiener2(img2,[5 5]);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figure, subplot(221),imshow(img1),title('Gaussian image');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subplot(222),imshow(adptfil_img1),title('wiener filter'); 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subplot(223),imshow(img2), title('Gaussain image');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subplot(224),imshow(adptfil_img2), title('wiener filter');</a:t>
            </a:r>
          </a:p>
        </p:txBody>
      </p:sp>
    </p:spTree>
    <p:extLst>
      <p:ext uri="{BB962C8B-B14F-4D97-AF65-F5344CB8AC3E}">
        <p14:creationId xmlns:p14="http://schemas.microsoft.com/office/powerpoint/2010/main" val="15656617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9002" y="166255"/>
            <a:ext cx="10018713" cy="1752599"/>
          </a:xfrm>
        </p:spPr>
        <p:txBody>
          <a:bodyPr/>
          <a:lstStyle/>
          <a:p>
            <a:r>
              <a:rPr lang="en-US" dirty="0"/>
              <a:t>Introduction to Next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9002" y="2874818"/>
            <a:ext cx="9294526" cy="1350819"/>
          </a:xfrm>
        </p:spPr>
        <p:txBody>
          <a:bodyPr>
            <a:normAutofit/>
          </a:bodyPr>
          <a:lstStyle/>
          <a:p>
            <a:r>
              <a:rPr lang="en-US" sz="3200" dirty="0"/>
              <a:t>Image Restoration 2</a:t>
            </a:r>
          </a:p>
        </p:txBody>
      </p:sp>
    </p:spTree>
    <p:extLst>
      <p:ext uri="{BB962C8B-B14F-4D97-AF65-F5344CB8AC3E}">
        <p14:creationId xmlns:p14="http://schemas.microsoft.com/office/powerpoint/2010/main" val="17989102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1326</TotalTime>
  <Words>1188</Words>
  <Application>Microsoft Office PowerPoint</Application>
  <PresentationFormat>Widescreen</PresentationFormat>
  <Paragraphs>147</Paragraphs>
  <Slides>24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Corbel</vt:lpstr>
      <vt:lpstr>Times New Roman</vt:lpstr>
      <vt:lpstr>Parallax</vt:lpstr>
      <vt:lpstr>Introduction to Digital Image Processing using MATLAB </vt:lpstr>
      <vt:lpstr>Outline of lecture</vt:lpstr>
      <vt:lpstr>Image Restoration</vt:lpstr>
      <vt:lpstr>Types of Noise</vt:lpstr>
      <vt:lpstr>Salt-and-pepper Noise</vt:lpstr>
      <vt:lpstr>Salt-and-pepper Noise</vt:lpstr>
      <vt:lpstr>Removing Salt-and-pepper Noise</vt:lpstr>
      <vt:lpstr>Removing Salt-and-pepper Noise</vt:lpstr>
      <vt:lpstr>Removing Salt-and-pepper Noise</vt:lpstr>
      <vt:lpstr>Removing Salt-and-pepper Noise</vt:lpstr>
      <vt:lpstr>Gaussian Noise</vt:lpstr>
      <vt:lpstr>Gaussian Noise</vt:lpstr>
      <vt:lpstr>Removing Gaussian Noise</vt:lpstr>
      <vt:lpstr>Removing Gaussian Noise</vt:lpstr>
      <vt:lpstr>Removing Gaussian Noise</vt:lpstr>
      <vt:lpstr>MATLAB Codes for Spatial Filtering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Introduction to Next Lecture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Image Processing</dc:title>
  <dc:creator>Thu Zar</dc:creator>
  <cp:lastModifiedBy>Thu Zar</cp:lastModifiedBy>
  <cp:revision>102</cp:revision>
  <dcterms:created xsi:type="dcterms:W3CDTF">2017-01-19T08:59:36Z</dcterms:created>
  <dcterms:modified xsi:type="dcterms:W3CDTF">2017-04-15T02:14:33Z</dcterms:modified>
</cp:coreProperties>
</file>