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1"/>
  </p:notesMasterIdLst>
  <p:sldIdLst>
    <p:sldId id="256" r:id="rId2"/>
    <p:sldId id="272" r:id="rId3"/>
    <p:sldId id="266" r:id="rId4"/>
    <p:sldId id="275" r:id="rId5"/>
    <p:sldId id="276" r:id="rId6"/>
    <p:sldId id="277" r:id="rId7"/>
    <p:sldId id="278" r:id="rId8"/>
    <p:sldId id="279" r:id="rId9"/>
    <p:sldId id="288" r:id="rId10"/>
    <p:sldId id="281" r:id="rId11"/>
    <p:sldId id="282" r:id="rId12"/>
    <p:sldId id="283" r:id="rId13"/>
    <p:sldId id="285" r:id="rId14"/>
    <p:sldId id="286" r:id="rId15"/>
    <p:sldId id="287" r:id="rId16"/>
    <p:sldId id="274" r:id="rId17"/>
    <p:sldId id="280" r:id="rId18"/>
    <p:sldId id="284" r:id="rId19"/>
    <p:sldId id="273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hu Zar" initials="TZ" lastIdx="2" clrIdx="0">
    <p:extLst>
      <p:ext uri="{19B8F6BF-5375-455C-9EA6-DF929625EA0E}">
        <p15:presenceInfo xmlns:p15="http://schemas.microsoft.com/office/powerpoint/2012/main" userId="Thu Za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79533" autoAdjust="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2621C2-62CC-4FF1-9C4C-D239C3A27503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4A2D6F-1458-4400-9264-9F41EA33D4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14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88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2 shows the outline of this lecture.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4654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6729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2960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87326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52873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50027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1912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53362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24919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0914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471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5235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4521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0394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6728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8430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606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60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058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497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1526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932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8264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8608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5015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319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9447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186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4429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93441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7999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57544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475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5B7859D-3874-4799-A381-5D5363CE32E6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3245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wmf"/><Relationship Id="rId4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wmf"/><Relationship Id="rId4" Type="http://schemas.openxmlformats.org/officeDocument/2006/relationships/oleObject" Target="../embeddings/oleObject2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852" y="362452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US" dirty="0"/>
              <a:t>Introduction to Digital Image Processing using MATLAB</a:t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91407" y="3982710"/>
            <a:ext cx="9144000" cy="1655762"/>
          </a:xfrm>
        </p:spPr>
        <p:txBody>
          <a:bodyPr>
            <a:noAutofit/>
          </a:bodyPr>
          <a:lstStyle/>
          <a:p>
            <a:r>
              <a:rPr lang="en-US" sz="2400" dirty="0"/>
              <a:t>By</a:t>
            </a:r>
          </a:p>
          <a:p>
            <a:r>
              <a:rPr lang="en-US" sz="2400" dirty="0"/>
              <a:t>Dr. </a:t>
            </a:r>
            <a:r>
              <a:rPr lang="en-US" sz="2400" dirty="0" err="1"/>
              <a:t>Khin</a:t>
            </a:r>
            <a:r>
              <a:rPr lang="en-US" sz="2400" dirty="0"/>
              <a:t> Thu Zar Win</a:t>
            </a:r>
          </a:p>
          <a:p>
            <a:r>
              <a:rPr lang="en-US" sz="2400" dirty="0"/>
              <a:t>Associate Professor</a:t>
            </a:r>
          </a:p>
          <a:p>
            <a:r>
              <a:rPr lang="en-US" sz="2400" dirty="0"/>
              <a:t>Department of Mechatronic Engineering</a:t>
            </a:r>
          </a:p>
          <a:p>
            <a:r>
              <a:rPr lang="en-US" sz="2400" dirty="0"/>
              <a:t>Yangon Technological University (YTU), Myanmar.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531703" y="2536218"/>
            <a:ext cx="70634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/>
              <a:t>Lecture </a:t>
            </a:r>
            <a:r>
              <a:rPr lang="en-US" sz="3600" b="1" i="1" dirty="0" smtClean="0"/>
              <a:t>10</a:t>
            </a:r>
            <a:endParaRPr lang="en-US" sz="3600" b="1" i="1" dirty="0"/>
          </a:p>
          <a:p>
            <a:pPr algn="ctr"/>
            <a:r>
              <a:rPr lang="en-US" sz="3600" b="1" i="1" dirty="0"/>
              <a:t>Image </a:t>
            </a:r>
            <a:r>
              <a:rPr lang="en-US" sz="3600" b="1" i="1" dirty="0" smtClean="0"/>
              <a:t>Segmentation 1</a:t>
            </a:r>
            <a:endParaRPr lang="en-US" sz="3600" b="1" i="1" dirty="0"/>
          </a:p>
        </p:txBody>
      </p:sp>
    </p:spTree>
    <p:extLst>
      <p:ext uri="{BB962C8B-B14F-4D97-AF65-F5344CB8AC3E}">
        <p14:creationId xmlns:p14="http://schemas.microsoft.com/office/powerpoint/2010/main" val="274546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1752599"/>
          </a:xfrm>
        </p:spPr>
        <p:txBody>
          <a:bodyPr/>
          <a:lstStyle/>
          <a:p>
            <a:r>
              <a:rPr lang="en-US" dirty="0"/>
              <a:t>Outline of </a:t>
            </a:r>
            <a:r>
              <a:rPr lang="en-US" dirty="0" smtClean="0"/>
              <a:t>Lecture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19199" y="2218425"/>
            <a:ext cx="10018713" cy="332740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/>
              <a:t>Introduction to Image Segmentation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Single Thresholding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Double Thresholding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Choosing Threshold </a:t>
            </a:r>
            <a:r>
              <a:rPr lang="en-US" sz="2800" dirty="0" smtClean="0"/>
              <a:t>Values</a:t>
            </a:r>
            <a:endParaRPr lang="en-US" sz="2800" dirty="0" smtClean="0"/>
          </a:p>
          <a:p>
            <a:pPr>
              <a:lnSpc>
                <a:spcPct val="150000"/>
              </a:lnSpc>
            </a:pPr>
            <a:r>
              <a:rPr lang="en-US" sz="2800" dirty="0" smtClean="0"/>
              <a:t>Limitation of Thresholding</a:t>
            </a:r>
            <a:endParaRPr lang="en-US" sz="2800" dirty="0"/>
          </a:p>
          <a:p>
            <a:pPr>
              <a:lnSpc>
                <a:spcPct val="150000"/>
              </a:lnSpc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541673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293" y="145472"/>
            <a:ext cx="10018713" cy="1752599"/>
          </a:xfrm>
        </p:spPr>
        <p:txBody>
          <a:bodyPr/>
          <a:lstStyle/>
          <a:p>
            <a:r>
              <a:rPr lang="en-US" dirty="0" smtClean="0"/>
              <a:t>Image Segmentation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0" y="2306780"/>
            <a:ext cx="10018713" cy="312420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/>
              <a:t>Segmentation subdivides an image into its constituent regions or objects.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The main objective of segmentation is to extract the interested objects from the background.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Segmentation can be grouped into two: Local Segmentation and Global Segmentation.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811272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293" y="145472"/>
            <a:ext cx="10018713" cy="1752599"/>
          </a:xfrm>
        </p:spPr>
        <p:txBody>
          <a:bodyPr/>
          <a:lstStyle/>
          <a:p>
            <a:r>
              <a:rPr lang="en-US" dirty="0" smtClean="0"/>
              <a:t>Image Segmentation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0" y="2306780"/>
            <a:ext cx="10018713" cy="312420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/>
              <a:t>Local segmentation is segmenting sub-image with small kernel on the whole image.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Global segmentation is done over the whole image.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Segmentations can be based on  two </a:t>
            </a:r>
            <a:r>
              <a:rPr lang="en-US" sz="2800" dirty="0" err="1" smtClean="0"/>
              <a:t>categories:</a:t>
            </a:r>
            <a:r>
              <a:rPr lang="en-US" sz="2800" b="1" i="1" dirty="0" err="1" smtClean="0"/>
              <a:t>Thresholding</a:t>
            </a:r>
            <a:r>
              <a:rPr lang="en-US" sz="2800" dirty="0" smtClean="0"/>
              <a:t> and </a:t>
            </a:r>
            <a:r>
              <a:rPr lang="en-US" sz="2800" b="1" i="1" dirty="0" smtClean="0"/>
              <a:t>Edge Detection</a:t>
            </a:r>
            <a:r>
              <a:rPr lang="en-US" sz="2800" dirty="0" smtClean="0"/>
              <a:t>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658829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293" y="145472"/>
            <a:ext cx="10018713" cy="1752599"/>
          </a:xfrm>
        </p:spPr>
        <p:txBody>
          <a:bodyPr/>
          <a:lstStyle/>
          <a:p>
            <a:r>
              <a:rPr lang="en-US" dirty="0" smtClean="0"/>
              <a:t>Thresholding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0" y="2306780"/>
            <a:ext cx="10018713" cy="312420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/>
              <a:t>Thresholding produces the segments of pixels which have the same intensity values.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When an image contains solid object against on background, thresholding can be used to segment it.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In general, there </a:t>
            </a:r>
            <a:r>
              <a:rPr lang="en-US" sz="2800" dirty="0" smtClean="0"/>
              <a:t>are </a:t>
            </a:r>
            <a:r>
              <a:rPr lang="en-US" sz="2800" dirty="0" smtClean="0"/>
              <a:t>two </a:t>
            </a:r>
            <a:r>
              <a:rPr lang="en-US" sz="2800" dirty="0" smtClean="0"/>
              <a:t>types of thresholding: </a:t>
            </a:r>
            <a:r>
              <a:rPr lang="en-US" sz="2800" b="1" i="1" dirty="0" smtClean="0"/>
              <a:t>Single </a:t>
            </a:r>
            <a:r>
              <a:rPr lang="en-US" sz="2800" b="1" i="1" dirty="0" smtClean="0"/>
              <a:t>Thresholding</a:t>
            </a:r>
            <a:r>
              <a:rPr lang="en-US" sz="2800" dirty="0"/>
              <a:t> </a:t>
            </a:r>
            <a:r>
              <a:rPr lang="en-US" sz="2800" dirty="0" smtClean="0"/>
              <a:t>and</a:t>
            </a:r>
            <a:r>
              <a:rPr lang="en-US" sz="2800" dirty="0" smtClean="0"/>
              <a:t> </a:t>
            </a:r>
            <a:r>
              <a:rPr lang="en-US" sz="2800" b="1" i="1" dirty="0" smtClean="0"/>
              <a:t>Double </a:t>
            </a:r>
            <a:r>
              <a:rPr lang="en-US" sz="2800" b="1" i="1" dirty="0" smtClean="0"/>
              <a:t>Thresholding</a:t>
            </a:r>
            <a:r>
              <a:rPr lang="en-US" sz="2800" dirty="0"/>
              <a:t>.</a:t>
            </a:r>
            <a:endParaRPr lang="en-US" sz="2800" dirty="0" smtClean="0"/>
          </a:p>
          <a:p>
            <a:pPr>
              <a:lnSpc>
                <a:spcPct val="150000"/>
              </a:lnSpc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51541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293" y="145472"/>
            <a:ext cx="10018713" cy="1752599"/>
          </a:xfrm>
        </p:spPr>
        <p:txBody>
          <a:bodyPr/>
          <a:lstStyle/>
          <a:p>
            <a:r>
              <a:rPr lang="en-US" dirty="0" smtClean="0"/>
              <a:t>Single Thresholding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81293" y="2780311"/>
            <a:ext cx="10018713" cy="312420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/>
              <a:t>By single thresholding, a gray scale image is turned into black and white image.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In single thresholding, a gray level threshold value, </a:t>
            </a:r>
            <a:r>
              <a:rPr lang="en-US" sz="2800" i="1" dirty="0" smtClean="0"/>
              <a:t>T</a:t>
            </a:r>
            <a:r>
              <a:rPr lang="en-US" sz="2800" dirty="0" smtClean="0"/>
              <a:t>, is chosen firstly.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Then, turn the every pixels white or black according to whether it’s gray value is greater than or less than </a:t>
            </a:r>
            <a:r>
              <a:rPr lang="en-US" sz="2800" i="1" dirty="0" smtClean="0"/>
              <a:t>T</a:t>
            </a:r>
            <a:r>
              <a:rPr lang="en-US" sz="2800" b="1" i="1" dirty="0" smtClean="0"/>
              <a:t>.</a:t>
            </a:r>
          </a:p>
          <a:p>
            <a:pPr>
              <a:lnSpc>
                <a:spcPct val="150000"/>
              </a:lnSpc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888908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293" y="145472"/>
            <a:ext cx="10018713" cy="1752599"/>
          </a:xfrm>
        </p:spPr>
        <p:txBody>
          <a:bodyPr/>
          <a:lstStyle/>
          <a:p>
            <a:r>
              <a:rPr lang="en-US" dirty="0" smtClean="0"/>
              <a:t>Single Thresholding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58879" y="2452663"/>
            <a:ext cx="10018713" cy="312420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/>
              <a:t>Single thresholding can be defined as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800" b="1" i="1" dirty="0" smtClean="0"/>
          </a:p>
          <a:p>
            <a:pPr>
              <a:lnSpc>
                <a:spcPct val="150000"/>
              </a:lnSpc>
            </a:pPr>
            <a:endParaRPr lang="en-US" sz="2800" dirty="0" smtClean="0"/>
          </a:p>
          <a:p>
            <a:pPr>
              <a:lnSpc>
                <a:spcPct val="150000"/>
              </a:lnSpc>
            </a:pPr>
            <a:r>
              <a:rPr lang="en-US" sz="2800" dirty="0" smtClean="0"/>
              <a:t>It means that if the gray value is greater than or equal </a:t>
            </a:r>
            <a:r>
              <a:rPr lang="en-US" sz="2800" i="1" dirty="0" smtClean="0"/>
              <a:t>T, then it turns into white.</a:t>
            </a:r>
          </a:p>
          <a:p>
            <a:pPr>
              <a:lnSpc>
                <a:spcPct val="150000"/>
              </a:lnSpc>
            </a:pPr>
            <a:r>
              <a:rPr lang="en-US" sz="2800" i="1" dirty="0" smtClean="0"/>
              <a:t>Otherwise, it will turn into black.</a:t>
            </a:r>
            <a:endParaRPr lang="en-US" sz="2800" i="1" dirty="0"/>
          </a:p>
        </p:txBody>
      </p:sp>
      <p:graphicFrame>
        <p:nvGraphicFramePr>
          <p:cNvPr id="4" name="Content Placeholder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7699762"/>
              </p:ext>
            </p:extLst>
          </p:nvPr>
        </p:nvGraphicFramePr>
        <p:xfrm>
          <a:off x="3074988" y="2774950"/>
          <a:ext cx="3856037" cy="1060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Equation" r:id="rId4" imgW="1536480" imgH="457200" progId="Equation.3">
                  <p:embed/>
                </p:oleObj>
              </mc:Choice>
              <mc:Fallback>
                <p:oleObj name="Equation" r:id="rId4" imgW="1536480" imgH="4572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074988" y="2774950"/>
                        <a:ext cx="3856037" cy="10604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29565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94741" y="0"/>
            <a:ext cx="10018713" cy="1752599"/>
          </a:xfrm>
        </p:spPr>
        <p:txBody>
          <a:bodyPr/>
          <a:lstStyle/>
          <a:p>
            <a:r>
              <a:rPr lang="en-US" dirty="0" smtClean="0"/>
              <a:t>Single Thresholding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83" t="2417" r="5556" b="8210"/>
          <a:stretch/>
        </p:blipFill>
        <p:spPr>
          <a:xfrm>
            <a:off x="3069772" y="1595308"/>
            <a:ext cx="6678386" cy="5262692"/>
          </a:xfrm>
        </p:spPr>
      </p:pic>
    </p:spTree>
    <p:extLst>
      <p:ext uri="{BB962C8B-B14F-4D97-AF65-F5344CB8AC3E}">
        <p14:creationId xmlns:p14="http://schemas.microsoft.com/office/powerpoint/2010/main" val="275115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293" y="0"/>
            <a:ext cx="10018713" cy="1752599"/>
          </a:xfrm>
        </p:spPr>
        <p:txBody>
          <a:bodyPr/>
          <a:lstStyle/>
          <a:p>
            <a:r>
              <a:rPr lang="en-US" dirty="0" smtClean="0"/>
              <a:t>Single Thresholding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64" t="2439" r="5975" b="8188"/>
          <a:stretch/>
        </p:blipFill>
        <p:spPr>
          <a:xfrm>
            <a:off x="2988127" y="1530972"/>
            <a:ext cx="6760029" cy="5327028"/>
          </a:xfrm>
        </p:spPr>
      </p:pic>
    </p:spTree>
    <p:extLst>
      <p:ext uri="{BB962C8B-B14F-4D97-AF65-F5344CB8AC3E}">
        <p14:creationId xmlns:p14="http://schemas.microsoft.com/office/powerpoint/2010/main" val="3667987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293" y="145472"/>
            <a:ext cx="10018713" cy="1752599"/>
          </a:xfrm>
        </p:spPr>
        <p:txBody>
          <a:bodyPr/>
          <a:lstStyle/>
          <a:p>
            <a:r>
              <a:rPr lang="en-US" dirty="0" smtClean="0"/>
              <a:t>Double Thresholding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81293" y="2780311"/>
            <a:ext cx="10018713" cy="312420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/>
              <a:t>In double thresholding, two gray level threshold values, </a:t>
            </a:r>
            <a:r>
              <a:rPr lang="en-US" sz="2800" i="1" dirty="0" smtClean="0"/>
              <a:t>T</a:t>
            </a:r>
            <a:r>
              <a:rPr lang="en-US" sz="2800" i="1" baseline="-25000" dirty="0" smtClean="0"/>
              <a:t>1</a:t>
            </a:r>
            <a:r>
              <a:rPr lang="en-US" sz="2800" i="1" dirty="0" smtClean="0"/>
              <a:t> and T</a:t>
            </a:r>
            <a:r>
              <a:rPr lang="en-US" sz="2800" i="1" baseline="-25000" dirty="0" smtClean="0"/>
              <a:t>2</a:t>
            </a:r>
            <a:r>
              <a:rPr lang="en-US" sz="2800" dirty="0" smtClean="0"/>
              <a:t>, are needed to choose.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Then, turn the every pixels white or black according to whether it’s gray value is between two threshold values or outside of them</a:t>
            </a:r>
            <a:r>
              <a:rPr lang="en-US" sz="2800" b="1" i="1" dirty="0" smtClean="0"/>
              <a:t>.</a:t>
            </a:r>
          </a:p>
          <a:p>
            <a:pPr>
              <a:lnSpc>
                <a:spcPct val="150000"/>
              </a:lnSpc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541880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293" y="145472"/>
            <a:ext cx="10018713" cy="1752599"/>
          </a:xfrm>
        </p:spPr>
        <p:txBody>
          <a:bodyPr/>
          <a:lstStyle/>
          <a:p>
            <a:r>
              <a:rPr lang="en-US" dirty="0" smtClean="0"/>
              <a:t>Double Thresholding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58879" y="2452663"/>
            <a:ext cx="10018713" cy="312420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/>
              <a:t>Double thresholding can be defined as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800" b="1" i="1" dirty="0" smtClean="0"/>
          </a:p>
          <a:p>
            <a:pPr>
              <a:lnSpc>
                <a:spcPct val="150000"/>
              </a:lnSpc>
            </a:pPr>
            <a:endParaRPr lang="en-US" sz="2800" dirty="0" smtClean="0"/>
          </a:p>
          <a:p>
            <a:pPr>
              <a:lnSpc>
                <a:spcPct val="150000"/>
              </a:lnSpc>
            </a:pPr>
            <a:r>
              <a:rPr lang="en-US" sz="2800" dirty="0" smtClean="0"/>
              <a:t>It means that if the gray value is between </a:t>
            </a:r>
            <a:r>
              <a:rPr lang="en-US" sz="2800" i="1" dirty="0" smtClean="0"/>
              <a:t>T</a:t>
            </a:r>
            <a:r>
              <a:rPr lang="en-US" sz="2800" i="1" baseline="-25000" dirty="0" smtClean="0"/>
              <a:t>1</a:t>
            </a:r>
            <a:r>
              <a:rPr lang="en-US" sz="2800" i="1" dirty="0" smtClean="0"/>
              <a:t> </a:t>
            </a:r>
            <a:r>
              <a:rPr lang="en-US" sz="2800" dirty="0" smtClean="0"/>
              <a:t>and</a:t>
            </a:r>
            <a:r>
              <a:rPr lang="en-US" sz="2800" i="1" dirty="0" smtClean="0"/>
              <a:t> T</a:t>
            </a:r>
            <a:r>
              <a:rPr lang="en-US" sz="2800" i="1" baseline="-25000" dirty="0" smtClean="0"/>
              <a:t>2</a:t>
            </a:r>
            <a:r>
              <a:rPr lang="en-US" sz="2800" i="1" dirty="0" smtClean="0"/>
              <a:t>, </a:t>
            </a:r>
            <a:r>
              <a:rPr lang="en-US" sz="2800" dirty="0" smtClean="0"/>
              <a:t>then it turns into white.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Otherwise, it will turn into black.</a:t>
            </a:r>
            <a:endParaRPr lang="en-US" sz="2800" dirty="0"/>
          </a:p>
        </p:txBody>
      </p:sp>
      <p:graphicFrame>
        <p:nvGraphicFramePr>
          <p:cNvPr id="4" name="Content Placeholder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39180925"/>
              </p:ext>
            </p:extLst>
          </p:nvPr>
        </p:nvGraphicFramePr>
        <p:xfrm>
          <a:off x="2644775" y="2746375"/>
          <a:ext cx="4716463" cy="1119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1" name="Equation" r:id="rId4" imgW="1879560" imgH="482400" progId="Equation.3">
                  <p:embed/>
                </p:oleObj>
              </mc:Choice>
              <mc:Fallback>
                <p:oleObj name="Equation" r:id="rId4" imgW="1879560" imgH="4824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644775" y="2746375"/>
                        <a:ext cx="4716463" cy="11191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37687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293" y="145472"/>
            <a:ext cx="10018713" cy="1752599"/>
          </a:xfrm>
        </p:spPr>
        <p:txBody>
          <a:bodyPr/>
          <a:lstStyle/>
          <a:p>
            <a:r>
              <a:rPr lang="en-US" dirty="0" smtClean="0"/>
              <a:t>Double Thresholding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08" t="24913" r="-689" b="33275"/>
          <a:stretch/>
        </p:blipFill>
        <p:spPr>
          <a:xfrm>
            <a:off x="1239261" y="1994967"/>
            <a:ext cx="10702776" cy="3771901"/>
          </a:xfrm>
        </p:spPr>
      </p:pic>
    </p:spTree>
    <p:extLst>
      <p:ext uri="{BB962C8B-B14F-4D97-AF65-F5344CB8AC3E}">
        <p14:creationId xmlns:p14="http://schemas.microsoft.com/office/powerpoint/2010/main" val="1563216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293" y="145472"/>
            <a:ext cx="10018713" cy="1752599"/>
          </a:xfrm>
        </p:spPr>
        <p:txBody>
          <a:bodyPr/>
          <a:lstStyle/>
          <a:p>
            <a:r>
              <a:rPr lang="en-US" dirty="0" smtClean="0"/>
              <a:t>Double Thresholding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62" t="23345" b="31184"/>
          <a:stretch/>
        </p:blipFill>
        <p:spPr>
          <a:xfrm>
            <a:off x="1714500" y="2122713"/>
            <a:ext cx="10199914" cy="3654683"/>
          </a:xfrm>
        </p:spPr>
      </p:pic>
    </p:spTree>
    <p:extLst>
      <p:ext uri="{BB962C8B-B14F-4D97-AF65-F5344CB8AC3E}">
        <p14:creationId xmlns:p14="http://schemas.microsoft.com/office/powerpoint/2010/main" val="4034359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293" y="145472"/>
            <a:ext cx="10018713" cy="1752599"/>
          </a:xfrm>
        </p:spPr>
        <p:txBody>
          <a:bodyPr/>
          <a:lstStyle/>
          <a:p>
            <a:r>
              <a:rPr lang="en-US" dirty="0" smtClean="0"/>
              <a:t>Choosing  Threshold Values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81293" y="2780311"/>
            <a:ext cx="10018713" cy="312420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/>
              <a:t>Choosing thresholding values is very important for segmentation to get the optimum required image.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The most popular method is histogram based threshold selection.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For doing this, the histogram of the image is produced firstly.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From this histogram, the optimum threshold points are defined.</a:t>
            </a:r>
          </a:p>
          <a:p>
            <a:pPr>
              <a:lnSpc>
                <a:spcPct val="150000"/>
              </a:lnSpc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571931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293" y="145472"/>
            <a:ext cx="10018713" cy="1752599"/>
          </a:xfrm>
        </p:spPr>
        <p:txBody>
          <a:bodyPr/>
          <a:lstStyle/>
          <a:p>
            <a:r>
              <a:rPr lang="en-US" dirty="0" smtClean="0"/>
              <a:t>Limitation of Thresholding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81293" y="2780311"/>
            <a:ext cx="10018713" cy="312420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/>
              <a:t>Major limitation of thresholding is that it cannot be suited for color images.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Getting the optimum threshold point will be difficult for automatic processing.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If an image is noisy, thresholding will also lead to noisy output.</a:t>
            </a:r>
          </a:p>
          <a:p>
            <a:pPr>
              <a:lnSpc>
                <a:spcPct val="150000"/>
              </a:lnSpc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242736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9059" y="2514600"/>
            <a:ext cx="10018713" cy="1752599"/>
          </a:xfrm>
        </p:spPr>
        <p:txBody>
          <a:bodyPr/>
          <a:lstStyle/>
          <a:p>
            <a:r>
              <a:rPr lang="en-US" dirty="0"/>
              <a:t>MATLAB Codes </a:t>
            </a:r>
            <a:r>
              <a:rPr lang="en-US"/>
              <a:t>for </a:t>
            </a:r>
            <a:r>
              <a:rPr lang="en-US"/>
              <a:t>Thresholding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7302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484310" y="0"/>
            <a:ext cx="10707689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 smtClean="0"/>
              <a:t>Single Thresholding</a:t>
            </a:r>
            <a:endParaRPr lang="en-US" sz="3800" dirty="0"/>
          </a:p>
        </p:txBody>
      </p:sp>
      <p:sp>
        <p:nvSpPr>
          <p:cNvPr id="9" name="TextBox 8"/>
          <p:cNvSpPr txBox="1"/>
          <p:nvPr/>
        </p:nvSpPr>
        <p:spPr>
          <a:xfrm>
            <a:off x="1897467" y="1932213"/>
            <a:ext cx="964156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img1 =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imread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('D:\UUOOI\figures\street with rose.jpg');</a:t>
            </a:r>
          </a:p>
          <a:p>
            <a:pPr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=rgb2gray(img1);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figure, subplot(221),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),title('Grayscale Image');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subplot(222),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&gt;60),title('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Thresholded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Image with T=60');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subplot(223),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&gt;128), title('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Thresholded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Image with T=128');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subplot(224),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&gt;180), title('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Thresholded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Image with T=180');</a:t>
            </a:r>
          </a:p>
        </p:txBody>
      </p:sp>
    </p:spTree>
    <p:extLst>
      <p:ext uri="{BB962C8B-B14F-4D97-AF65-F5344CB8AC3E}">
        <p14:creationId xmlns:p14="http://schemas.microsoft.com/office/powerpoint/2010/main" val="3939337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484310" y="0"/>
            <a:ext cx="10707689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 smtClean="0"/>
              <a:t>Double Thresholding</a:t>
            </a:r>
            <a:endParaRPr lang="en-US" sz="3800" dirty="0"/>
          </a:p>
        </p:txBody>
      </p:sp>
      <p:sp>
        <p:nvSpPr>
          <p:cNvPr id="9" name="TextBox 8"/>
          <p:cNvSpPr txBox="1"/>
          <p:nvPr/>
        </p:nvSpPr>
        <p:spPr>
          <a:xfrm>
            <a:off x="1897467" y="1932213"/>
            <a:ext cx="964156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img1 =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imread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('D:\UUOOI\figures\street with rose.jpg');</a:t>
            </a:r>
          </a:p>
          <a:p>
            <a:pPr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=rgb2gray(img1);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figure, subplot(121),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),title('Grayscale Image');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subplot(122),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&gt;170 &amp;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&lt;230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title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('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Thresholded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Image with T1=170 and T2=230');</a:t>
            </a:r>
          </a:p>
        </p:txBody>
      </p:sp>
    </p:spTree>
    <p:extLst>
      <p:ext uri="{BB962C8B-B14F-4D97-AF65-F5344CB8AC3E}">
        <p14:creationId xmlns:p14="http://schemas.microsoft.com/office/powerpoint/2010/main" val="986055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9002" y="166255"/>
            <a:ext cx="10018713" cy="1752599"/>
          </a:xfrm>
        </p:spPr>
        <p:txBody>
          <a:bodyPr/>
          <a:lstStyle/>
          <a:p>
            <a:r>
              <a:rPr lang="en-US" dirty="0"/>
              <a:t>Introduction to Next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9002" y="2874818"/>
            <a:ext cx="9294526" cy="1350819"/>
          </a:xfrm>
        </p:spPr>
        <p:txBody>
          <a:bodyPr>
            <a:normAutofit/>
          </a:bodyPr>
          <a:lstStyle/>
          <a:p>
            <a:r>
              <a:rPr lang="en-US" sz="3200" b="1" dirty="0"/>
              <a:t>Image Segmentation </a:t>
            </a:r>
            <a:r>
              <a:rPr lang="en-US" sz="3200" b="1" dirty="0" smtClean="0"/>
              <a:t>2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79891022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Parallax</Template>
  <TotalTime>5735</TotalTime>
  <Words>588</Words>
  <Application>Microsoft Office PowerPoint</Application>
  <PresentationFormat>Widescreen</PresentationFormat>
  <Paragraphs>94</Paragraphs>
  <Slides>19</Slides>
  <Notes>17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Corbel</vt:lpstr>
      <vt:lpstr>Times New Roman</vt:lpstr>
      <vt:lpstr>Parallax</vt:lpstr>
      <vt:lpstr>Equation</vt:lpstr>
      <vt:lpstr>Introduction to Digital Image Processing using MATLAB </vt:lpstr>
      <vt:lpstr>Outline of Lecture</vt:lpstr>
      <vt:lpstr>Image Segmentation</vt:lpstr>
      <vt:lpstr>Image Segmentation</vt:lpstr>
      <vt:lpstr>Thresholding</vt:lpstr>
      <vt:lpstr>Single Thresholding</vt:lpstr>
      <vt:lpstr>Single Thresholding</vt:lpstr>
      <vt:lpstr>Single Thresholding</vt:lpstr>
      <vt:lpstr>Single Thresholding</vt:lpstr>
      <vt:lpstr>Double Thresholding</vt:lpstr>
      <vt:lpstr>Double Thresholding</vt:lpstr>
      <vt:lpstr>Double Thresholding</vt:lpstr>
      <vt:lpstr>Double Thresholding</vt:lpstr>
      <vt:lpstr>Choosing  Threshold Values</vt:lpstr>
      <vt:lpstr>Limitation of Thresholding</vt:lpstr>
      <vt:lpstr>MATLAB Codes for Thresholding</vt:lpstr>
      <vt:lpstr>PowerPoint Presentation</vt:lpstr>
      <vt:lpstr>PowerPoint Presentation</vt:lpstr>
      <vt:lpstr>Introduction to Next Lecture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Digital Image Processing</dc:title>
  <dc:creator>Thu Zar</dc:creator>
  <cp:lastModifiedBy>zinmarnyein</cp:lastModifiedBy>
  <cp:revision>119</cp:revision>
  <dcterms:created xsi:type="dcterms:W3CDTF">2017-01-19T08:59:36Z</dcterms:created>
  <dcterms:modified xsi:type="dcterms:W3CDTF">2017-06-25T14:56:33Z</dcterms:modified>
</cp:coreProperties>
</file>