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56" r:id="rId2"/>
    <p:sldId id="272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74" r:id="rId15"/>
    <p:sldId id="286" r:id="rId16"/>
    <p:sldId id="287" r:id="rId17"/>
    <p:sldId id="288" r:id="rId18"/>
    <p:sldId id="289" r:id="rId19"/>
    <p:sldId id="273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 Zar" initials="TZ" lastIdx="2" clrIdx="0">
    <p:extLst>
      <p:ext uri="{19B8F6BF-5375-455C-9EA6-DF929625EA0E}">
        <p15:presenceInfo xmlns:p15="http://schemas.microsoft.com/office/powerpoint/2012/main" userId="Thu Za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9946" autoAdjust="0"/>
  </p:normalViewPr>
  <p:slideViewPr>
    <p:cSldViewPr snapToGrid="0">
      <p:cViewPr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21C2-62CC-4FF1-9C4C-D239C3A27503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4A2D6F-1458-4400-9264-9F41EA33D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14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88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Slide 2 shows the outline of this lecture.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65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524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090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5380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8353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871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170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9786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058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8943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478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4368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84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507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2227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4A2D6F-1458-4400-9264-9F41EA33D4A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85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0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60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0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4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152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93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264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608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0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19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94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186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442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3441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799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754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475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5B7859D-3874-4799-A381-5D5363CE32E6}" type="datetimeFigureOut">
              <a:rPr lang="en-US" smtClean="0"/>
              <a:t>6/25/2017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44A5E95-9ABF-468B-BE60-E81C38A5F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45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852" y="36245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US" dirty="0"/>
              <a:t>Introduction to Digital Image Processing using MATLAB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1407" y="3982710"/>
            <a:ext cx="9144000" cy="1655762"/>
          </a:xfrm>
        </p:spPr>
        <p:txBody>
          <a:bodyPr>
            <a:noAutofit/>
          </a:bodyPr>
          <a:lstStyle/>
          <a:p>
            <a:r>
              <a:rPr lang="en-US" sz="2400" dirty="0"/>
              <a:t>By</a:t>
            </a:r>
          </a:p>
          <a:p>
            <a:r>
              <a:rPr lang="en-US" sz="2400" dirty="0"/>
              <a:t>Dr. </a:t>
            </a:r>
            <a:r>
              <a:rPr lang="en-US" sz="2400" dirty="0" err="1"/>
              <a:t>Khin</a:t>
            </a:r>
            <a:r>
              <a:rPr lang="en-US" sz="2400" dirty="0"/>
              <a:t> Thu Zar Win</a:t>
            </a:r>
          </a:p>
          <a:p>
            <a:r>
              <a:rPr lang="en-US" sz="2400" dirty="0"/>
              <a:t>Associate Professor</a:t>
            </a:r>
          </a:p>
          <a:p>
            <a:r>
              <a:rPr lang="en-US" sz="2400" dirty="0"/>
              <a:t>Department of Mechatronic Engineering</a:t>
            </a:r>
          </a:p>
          <a:p>
            <a:r>
              <a:rPr lang="en-US" sz="2400" dirty="0"/>
              <a:t>Yangon Technological University (YTU), Myanmar.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31703" y="2536218"/>
            <a:ext cx="706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/>
              <a:t>Lecture </a:t>
            </a:r>
            <a:r>
              <a:rPr lang="en-US" sz="3600" b="1" i="1" dirty="0" smtClean="0"/>
              <a:t>11</a:t>
            </a:r>
            <a:endParaRPr lang="en-US" sz="3600" b="1" i="1" dirty="0"/>
          </a:p>
          <a:p>
            <a:pPr algn="ctr"/>
            <a:r>
              <a:rPr lang="en-US" sz="3600" b="1" i="1" dirty="0"/>
              <a:t>Image </a:t>
            </a:r>
            <a:r>
              <a:rPr lang="en-US" sz="3600" b="1" i="1" dirty="0" smtClean="0"/>
              <a:t>Segmentation </a:t>
            </a:r>
            <a:r>
              <a:rPr lang="en-US" sz="3600" b="1" i="1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74546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0" y="0"/>
            <a:ext cx="10018713" cy="1752599"/>
          </a:xfrm>
        </p:spPr>
        <p:txBody>
          <a:bodyPr/>
          <a:lstStyle/>
          <a:p>
            <a:r>
              <a:rPr lang="en-US" dirty="0"/>
              <a:t>Outline of </a:t>
            </a:r>
            <a:r>
              <a:rPr lang="en-US" dirty="0" smtClean="0"/>
              <a:t>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7440" y="2666999"/>
            <a:ext cx="10018713" cy="33274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Edge Detection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Edge Detection Filters</a:t>
            </a: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4167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Detection of Discontinuities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77783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There are three basic types of gray-level discontinuities in digital image: Point, Line and Edge.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In segmentation, we have to detect those three discontinuities.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Three basic detections are Point Detection, Line Detection and Edge Detection.</a:t>
            </a:r>
          </a:p>
          <a:p>
            <a:pPr>
              <a:lnSpc>
                <a:spcPct val="150000"/>
              </a:lnSpc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108479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868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0" y="277783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Edge contains some of the most useful information in an image.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The points where sharp changes of intensities may cause the border lines between different objects.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Those boundaries are called edges in digital image processing.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Edge Detection is the process of finding those transition in an image.</a:t>
            </a:r>
          </a:p>
          <a:p>
            <a:pPr>
              <a:lnSpc>
                <a:spcPct val="150000"/>
              </a:lnSpc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21371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293" y="145472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0085" y="277783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Popular edge detecting filters are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Roberts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Laplacian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Sobel</a:t>
            </a:r>
          </a:p>
          <a:p>
            <a:pPr lvl="1">
              <a:lnSpc>
                <a:spcPct val="150000"/>
              </a:lnSpc>
            </a:pPr>
            <a:r>
              <a:rPr lang="en-US" sz="2400" dirty="0" smtClean="0"/>
              <a:t>Prewitt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677497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1634833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Roberts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2123764"/>
              </p:ext>
            </p:extLst>
          </p:nvPr>
        </p:nvGraphicFramePr>
        <p:xfrm>
          <a:off x="3024330" y="3136316"/>
          <a:ext cx="1104759" cy="913130"/>
        </p:xfrm>
        <a:graphic>
          <a:graphicData uri="http://schemas.openxmlformats.org/drawingml/2006/table">
            <a:tbl>
              <a:tblPr firstRow="1" firstCol="1" bandRow="1"/>
              <a:tblGrid>
                <a:gridCol w="518970"/>
                <a:gridCol w="585789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991691"/>
              </p:ext>
            </p:extLst>
          </p:nvPr>
        </p:nvGraphicFramePr>
        <p:xfrm>
          <a:off x="5985953" y="3136316"/>
          <a:ext cx="1104759" cy="913130"/>
        </p:xfrm>
        <a:graphic>
          <a:graphicData uri="http://schemas.openxmlformats.org/drawingml/2006/table">
            <a:tbl>
              <a:tblPr firstRow="1" firstCol="1" bandRow="1"/>
              <a:tblGrid>
                <a:gridCol w="518970"/>
                <a:gridCol w="585789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0287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81293" y="876299"/>
            <a:ext cx="10018713" cy="312420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Roberts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8" t="2596" r="5171" b="8230"/>
          <a:stretch/>
        </p:blipFill>
        <p:spPr>
          <a:xfrm>
            <a:off x="3593205" y="1752599"/>
            <a:ext cx="6323527" cy="50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635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8975" y="2166059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Laplacian or Laplacian of Gaussian (Log)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954515"/>
              </p:ext>
            </p:extLst>
          </p:nvPr>
        </p:nvGraphicFramePr>
        <p:xfrm>
          <a:off x="3024330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9056167"/>
              </p:ext>
            </p:extLst>
          </p:nvPr>
        </p:nvGraphicFramePr>
        <p:xfrm>
          <a:off x="6690662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2075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8975" y="2166059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Laplacian or Laplacian of Gaussian (Log) 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8" t="1307" r="7827" b="7907"/>
          <a:stretch/>
        </p:blipFill>
        <p:spPr>
          <a:xfrm>
            <a:off x="3464415" y="2009103"/>
            <a:ext cx="5756858" cy="4846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9761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8975" y="2166059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Sobel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298662"/>
              </p:ext>
            </p:extLst>
          </p:nvPr>
        </p:nvGraphicFramePr>
        <p:xfrm>
          <a:off x="3024330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837430"/>
              </p:ext>
            </p:extLst>
          </p:nvPr>
        </p:nvGraphicFramePr>
        <p:xfrm>
          <a:off x="6690662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3824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1854" y="1882723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Sobel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05" t="2273" r="6618" b="8230"/>
          <a:stretch/>
        </p:blipFill>
        <p:spPr>
          <a:xfrm>
            <a:off x="3593206" y="1545464"/>
            <a:ext cx="6555346" cy="532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39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8975" y="2166059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Prewitt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237561"/>
              </p:ext>
            </p:extLst>
          </p:nvPr>
        </p:nvGraphicFramePr>
        <p:xfrm>
          <a:off x="3024330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939332"/>
              </p:ext>
            </p:extLst>
          </p:nvPr>
        </p:nvGraphicFramePr>
        <p:xfrm>
          <a:off x="6690662" y="3136316"/>
          <a:ext cx="1747695" cy="1369695"/>
        </p:xfrm>
        <a:graphic>
          <a:graphicData uri="http://schemas.openxmlformats.org/drawingml/2006/table">
            <a:tbl>
              <a:tblPr firstRow="1" firstCol="1" bandRow="1"/>
              <a:tblGrid>
                <a:gridCol w="559391"/>
                <a:gridCol w="559654"/>
                <a:gridCol w="628650"/>
              </a:tblGrid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51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2699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306" y="0"/>
            <a:ext cx="10018713" cy="1752599"/>
          </a:xfrm>
        </p:spPr>
        <p:txBody>
          <a:bodyPr/>
          <a:lstStyle/>
          <a:p>
            <a:r>
              <a:rPr lang="en-US" dirty="0" smtClean="0"/>
              <a:t>Edge Detection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8975" y="2166059"/>
            <a:ext cx="10018713" cy="69403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Prewitt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  <a:p>
            <a:pPr marL="0" indent="0">
              <a:lnSpc>
                <a:spcPct val="150000"/>
              </a:lnSpc>
              <a:buNone/>
            </a:pPr>
            <a:endParaRPr lang="en-US" sz="2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47" t="2274" r="5654" b="7585"/>
          <a:stretch/>
        </p:blipFill>
        <p:spPr>
          <a:xfrm>
            <a:off x="3709114" y="1752598"/>
            <a:ext cx="6233375" cy="505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247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059" y="2514600"/>
            <a:ext cx="10018713" cy="1752599"/>
          </a:xfrm>
        </p:spPr>
        <p:txBody>
          <a:bodyPr/>
          <a:lstStyle/>
          <a:p>
            <a:r>
              <a:rPr lang="en-US" dirty="0"/>
              <a:t>MATLAB Codes for Spatial Filtering</a:t>
            </a:r>
          </a:p>
        </p:txBody>
      </p:sp>
    </p:spTree>
    <p:extLst>
      <p:ext uri="{BB962C8B-B14F-4D97-AF65-F5344CB8AC3E}">
        <p14:creationId xmlns:p14="http://schemas.microsoft.com/office/powerpoint/2010/main" val="38348614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Edge Detection (Roberts)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399743" y="1225689"/>
            <a:ext cx="9641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img2=rgb2gray(img1);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img3=edge(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,'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roberts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img4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img5=rgb2gray(img4);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img6=edge(img5,'roberts');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(img3),title('Edge Detected by Roberts Filter');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(img5), 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(img6), title('Edge Detected by Roberts Filter');</a:t>
            </a:r>
          </a:p>
        </p:txBody>
      </p:sp>
    </p:spTree>
    <p:extLst>
      <p:ext uri="{BB962C8B-B14F-4D97-AF65-F5344CB8AC3E}">
        <p14:creationId xmlns:p14="http://schemas.microsoft.com/office/powerpoint/2010/main" val="891966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Edge Detection (Laplacian of Gaussian (Log))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550434" y="1225689"/>
            <a:ext cx="9641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img2=rgb2gray(img1);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img3=edge(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,'log');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img4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img5=rgb2gray(img4);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img6=edge(img5,'log');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(img3),title('Edge Detected by Log Filter');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(img5), 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(img6), title('Edge Detected by Log Filter');</a:t>
            </a:r>
          </a:p>
        </p:txBody>
      </p:sp>
    </p:spTree>
    <p:extLst>
      <p:ext uri="{BB962C8B-B14F-4D97-AF65-F5344CB8AC3E}">
        <p14:creationId xmlns:p14="http://schemas.microsoft.com/office/powerpoint/2010/main" val="30246433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Edge Detection (Sobel)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550435" y="1225689"/>
            <a:ext cx="9641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img2=rgb2gray(img1);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img3=edge(img2,'sobel');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img4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img5=rgb2gray(img4);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img6=edge(img5,'sobel');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(img3),title('Edge Detected by Sobel Filter');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(img5), 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(img6), title('Edge Detected by Sobel Filter');</a:t>
            </a:r>
          </a:p>
        </p:txBody>
      </p:sp>
    </p:spTree>
    <p:extLst>
      <p:ext uri="{BB962C8B-B14F-4D97-AF65-F5344CB8AC3E}">
        <p14:creationId xmlns:p14="http://schemas.microsoft.com/office/powerpoint/2010/main" val="31363612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1484310" y="0"/>
            <a:ext cx="10707689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3600" dirty="0" smtClean="0"/>
              <a:t>Edge Detection (Prewitt)</a:t>
            </a:r>
            <a:endParaRPr lang="en-US" sz="3800" dirty="0"/>
          </a:p>
        </p:txBody>
      </p:sp>
      <p:sp>
        <p:nvSpPr>
          <p:cNvPr id="9" name="TextBox 8"/>
          <p:cNvSpPr txBox="1"/>
          <p:nvPr/>
        </p:nvSpPr>
        <p:spPr>
          <a:xfrm>
            <a:off x="2386864" y="1225689"/>
            <a:ext cx="9641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img1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('D:\UUOOI\figures\rose1.jpg');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img2=rgb2gray(img1);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img3=edge(img2,'prewitt');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img4 =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imread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('D:\UUOOI\figures\street with rose.jpg');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img5=rgb2gray(img4);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img6=edge(img5,'prewitt');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subplot(221),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(img2),title('Grayscale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subplot(222),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(img3),title('Edge Detected by Prewitt Filter');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subplot(223),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(img5), title('Grayscale Image');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subplot(224),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imshow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(img6), title('Edge Detected by Prewitt Filter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');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75637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9002" y="166255"/>
            <a:ext cx="10018713" cy="1752599"/>
          </a:xfrm>
        </p:spPr>
        <p:txBody>
          <a:bodyPr/>
          <a:lstStyle/>
          <a:p>
            <a:r>
              <a:rPr lang="en-US" dirty="0"/>
              <a:t>Introduction to Next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9002" y="2874818"/>
            <a:ext cx="9294526" cy="1350819"/>
          </a:xfrm>
        </p:spPr>
        <p:txBody>
          <a:bodyPr>
            <a:normAutofit/>
          </a:bodyPr>
          <a:lstStyle/>
          <a:p>
            <a:r>
              <a:rPr lang="en-US" sz="3200" dirty="0"/>
              <a:t>Image Compression</a:t>
            </a:r>
          </a:p>
        </p:txBody>
      </p:sp>
    </p:spTree>
    <p:extLst>
      <p:ext uri="{BB962C8B-B14F-4D97-AF65-F5344CB8AC3E}">
        <p14:creationId xmlns:p14="http://schemas.microsoft.com/office/powerpoint/2010/main" val="17989102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5758</TotalTime>
  <Words>645</Words>
  <Application>Microsoft Office PowerPoint</Application>
  <PresentationFormat>Widescreen</PresentationFormat>
  <Paragraphs>169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Corbel</vt:lpstr>
      <vt:lpstr>Times New Roman</vt:lpstr>
      <vt:lpstr>Parallax</vt:lpstr>
      <vt:lpstr>Introduction to Digital Image Processing using MATLAB </vt:lpstr>
      <vt:lpstr>Outline of Lecture</vt:lpstr>
      <vt:lpstr>Detection of Discontinuities</vt:lpstr>
      <vt:lpstr>Edge Detection</vt:lpstr>
      <vt:lpstr>Edge Detection Filters</vt:lpstr>
      <vt:lpstr>Edge Detection Filters</vt:lpstr>
      <vt:lpstr>Edge Detection Filters</vt:lpstr>
      <vt:lpstr>Edge Detection Filters</vt:lpstr>
      <vt:lpstr>Edge Detection Filters</vt:lpstr>
      <vt:lpstr>Edge Detection Filters</vt:lpstr>
      <vt:lpstr>Edge Detection Filters</vt:lpstr>
      <vt:lpstr>Edge Detection Filters</vt:lpstr>
      <vt:lpstr>Edge Detection Filters</vt:lpstr>
      <vt:lpstr>MATLAB Codes for Spatial Filtering</vt:lpstr>
      <vt:lpstr>PowerPoint Presentation</vt:lpstr>
      <vt:lpstr>PowerPoint Presentation</vt:lpstr>
      <vt:lpstr>PowerPoint Presentation</vt:lpstr>
      <vt:lpstr>PowerPoint Presentation</vt:lpstr>
      <vt:lpstr>Introduction to Next Lecture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Image Processing</dc:title>
  <dc:creator>Thu Zar</dc:creator>
  <cp:lastModifiedBy>zinmarnyein</cp:lastModifiedBy>
  <cp:revision>101</cp:revision>
  <dcterms:created xsi:type="dcterms:W3CDTF">2017-01-19T08:59:36Z</dcterms:created>
  <dcterms:modified xsi:type="dcterms:W3CDTF">2017-06-25T14:26:41Z</dcterms:modified>
</cp:coreProperties>
</file>