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70" r:id="rId1"/>
    <p:sldMasterId id="2147484782" r:id="rId2"/>
  </p:sldMasterIdLst>
  <p:notesMasterIdLst>
    <p:notesMasterId r:id="rId71"/>
  </p:notesMasterIdLst>
  <p:sldIdLst>
    <p:sldId id="635" r:id="rId3"/>
    <p:sldId id="593" r:id="rId4"/>
    <p:sldId id="556" r:id="rId5"/>
    <p:sldId id="549" r:id="rId6"/>
    <p:sldId id="558" r:id="rId7"/>
    <p:sldId id="594" r:id="rId8"/>
    <p:sldId id="595" r:id="rId9"/>
    <p:sldId id="694" r:id="rId10"/>
    <p:sldId id="684" r:id="rId11"/>
    <p:sldId id="727" r:id="rId12"/>
    <p:sldId id="762" r:id="rId13"/>
    <p:sldId id="763" r:id="rId14"/>
    <p:sldId id="764" r:id="rId15"/>
    <p:sldId id="765" r:id="rId16"/>
    <p:sldId id="766" r:id="rId17"/>
    <p:sldId id="767" r:id="rId18"/>
    <p:sldId id="768" r:id="rId19"/>
    <p:sldId id="770" r:id="rId20"/>
    <p:sldId id="771" r:id="rId21"/>
    <p:sldId id="772" r:id="rId22"/>
    <p:sldId id="773" r:id="rId23"/>
    <p:sldId id="774" r:id="rId24"/>
    <p:sldId id="775" r:id="rId25"/>
    <p:sldId id="776" r:id="rId26"/>
    <p:sldId id="777" r:id="rId27"/>
    <p:sldId id="778" r:id="rId28"/>
    <p:sldId id="779" r:id="rId29"/>
    <p:sldId id="780" r:id="rId30"/>
    <p:sldId id="781" r:id="rId31"/>
    <p:sldId id="782" r:id="rId32"/>
    <p:sldId id="783" r:id="rId33"/>
    <p:sldId id="784" r:id="rId34"/>
    <p:sldId id="785" r:id="rId35"/>
    <p:sldId id="786" r:id="rId36"/>
    <p:sldId id="787" r:id="rId37"/>
    <p:sldId id="788" r:id="rId38"/>
    <p:sldId id="789" r:id="rId39"/>
    <p:sldId id="790" r:id="rId40"/>
    <p:sldId id="791" r:id="rId41"/>
    <p:sldId id="792" r:id="rId42"/>
    <p:sldId id="817" r:id="rId43"/>
    <p:sldId id="794" r:id="rId44"/>
    <p:sldId id="795" r:id="rId45"/>
    <p:sldId id="796" r:id="rId46"/>
    <p:sldId id="797" r:id="rId47"/>
    <p:sldId id="798" r:id="rId48"/>
    <p:sldId id="799" r:id="rId49"/>
    <p:sldId id="800" r:id="rId50"/>
    <p:sldId id="801" r:id="rId51"/>
    <p:sldId id="816" r:id="rId52"/>
    <p:sldId id="803" r:id="rId53"/>
    <p:sldId id="804" r:id="rId54"/>
    <p:sldId id="805" r:id="rId55"/>
    <p:sldId id="806" r:id="rId56"/>
    <p:sldId id="807" r:id="rId57"/>
    <p:sldId id="808" r:id="rId58"/>
    <p:sldId id="809" r:id="rId59"/>
    <p:sldId id="810" r:id="rId60"/>
    <p:sldId id="811" r:id="rId61"/>
    <p:sldId id="812" r:id="rId62"/>
    <p:sldId id="813" r:id="rId63"/>
    <p:sldId id="761" r:id="rId64"/>
    <p:sldId id="818" r:id="rId65"/>
    <p:sldId id="819" r:id="rId66"/>
    <p:sldId id="820" r:id="rId67"/>
    <p:sldId id="822" r:id="rId68"/>
    <p:sldId id="590" r:id="rId69"/>
    <p:sldId id="634"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41EEE"/>
    <a:srgbClr val="6600CC"/>
    <a:srgbClr val="6600FF"/>
    <a:srgbClr val="000066"/>
    <a:srgbClr val="2CDA18"/>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33" autoAdjust="0"/>
    <p:restoredTop sz="96482" autoAdjust="0"/>
  </p:normalViewPr>
  <p:slideViewPr>
    <p:cSldViewPr snapToGrid="0" snapToObjects="1">
      <p:cViewPr varScale="1">
        <p:scale>
          <a:sx n="76" d="100"/>
          <a:sy n="76" d="100"/>
        </p:scale>
        <p:origin x="-1344" y="-96"/>
      </p:cViewPr>
      <p:guideLst>
        <p:guide orient="horz" pos="2160"/>
        <p:guide pos="2880"/>
      </p:guideLst>
    </p:cSldViewPr>
  </p:slideViewPr>
  <p:outlineViewPr>
    <p:cViewPr>
      <p:scale>
        <a:sx n="33" d="100"/>
        <a:sy n="33" d="100"/>
      </p:scale>
      <p:origin x="0" y="648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381774934383202"/>
          <c:y val="0.14786712598425197"/>
          <c:w val="0.45022324918629736"/>
          <c:h val="0.7057423720472441"/>
        </c:manualLayout>
      </c:layout>
      <c:barChart>
        <c:barDir val="col"/>
        <c:grouping val="clustered"/>
        <c:varyColors val="0"/>
        <c:ser>
          <c:idx val="0"/>
          <c:order val="0"/>
          <c:tx>
            <c:strRef>
              <c:f>Sheet1!$B$1</c:f>
              <c:strCache>
                <c:ptCount val="1"/>
                <c:pt idx="0">
                  <c:v>Series 1</c:v>
                </c:pt>
              </c:strCache>
            </c:strRef>
          </c:tx>
          <c:spPr>
            <a:ln>
              <a:solidFill>
                <a:schemeClr val="tx1"/>
              </a:solidFill>
            </a:ln>
          </c:spPr>
          <c:invertIfNegative val="0"/>
          <c:cat>
            <c:numRef>
              <c:f>Sheet1!$A$2:$A$8</c:f>
              <c:numCache>
                <c:formatCode>General</c:formatCode>
                <c:ptCount val="7"/>
              </c:numCache>
            </c:numRef>
          </c:cat>
          <c:val>
            <c:numRef>
              <c:f>Sheet1!$B$2:$B$8</c:f>
              <c:numCache>
                <c:formatCode>General</c:formatCode>
                <c:ptCount val="7"/>
                <c:pt idx="0">
                  <c:v>4.3</c:v>
                </c:pt>
                <c:pt idx="1">
                  <c:v>2.5</c:v>
                </c:pt>
                <c:pt idx="2">
                  <c:v>3.5</c:v>
                </c:pt>
                <c:pt idx="3">
                  <c:v>4.5</c:v>
                </c:pt>
                <c:pt idx="4">
                  <c:v>2.6</c:v>
                </c:pt>
                <c:pt idx="5">
                  <c:v>3.4</c:v>
                </c:pt>
                <c:pt idx="6">
                  <c:v>2.1</c:v>
                </c:pt>
              </c:numCache>
            </c:numRef>
          </c:val>
        </c:ser>
        <c:dLbls>
          <c:showLegendKey val="0"/>
          <c:showVal val="0"/>
          <c:showCatName val="0"/>
          <c:showSerName val="0"/>
          <c:showPercent val="0"/>
          <c:showBubbleSize val="0"/>
        </c:dLbls>
        <c:gapWidth val="0"/>
        <c:axId val="156822912"/>
        <c:axId val="156865664"/>
      </c:barChart>
      <c:catAx>
        <c:axId val="156822912"/>
        <c:scaling>
          <c:orientation val="minMax"/>
        </c:scaling>
        <c:delete val="0"/>
        <c:axPos val="b"/>
        <c:numFmt formatCode="General" sourceLinked="1"/>
        <c:majorTickMark val="none"/>
        <c:minorTickMark val="none"/>
        <c:tickLblPos val="nextTo"/>
        <c:crossAx val="156865664"/>
        <c:crosses val="autoZero"/>
        <c:auto val="1"/>
        <c:lblAlgn val="ctr"/>
        <c:lblOffset val="100"/>
        <c:noMultiLvlLbl val="0"/>
      </c:catAx>
      <c:valAx>
        <c:axId val="156865664"/>
        <c:scaling>
          <c:orientation val="minMax"/>
        </c:scaling>
        <c:delete val="0"/>
        <c:axPos val="l"/>
        <c:title>
          <c:tx>
            <c:rich>
              <a:bodyPr/>
              <a:lstStyle/>
              <a:p>
                <a:pPr>
                  <a:defRPr/>
                </a:pPr>
                <a:r>
                  <a:rPr lang="en-US" dirty="0" smtClean="0"/>
                  <a:t>Amplitude</a:t>
                </a:r>
                <a:endParaRPr lang="en-US" dirty="0"/>
              </a:p>
            </c:rich>
          </c:tx>
          <c:layout/>
          <c:overlay val="0"/>
        </c:title>
        <c:numFmt formatCode="General" sourceLinked="1"/>
        <c:majorTickMark val="out"/>
        <c:minorTickMark val="none"/>
        <c:tickLblPos val="nextTo"/>
        <c:crossAx val="15682291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0F144E-DA3A-8E47-BD9A-77AA71E80E51}" type="datetimeFigureOut">
              <a:rPr lang="en-US" smtClean="0"/>
              <a:t>4/2/2020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480A22-0A66-CA46-AF8C-F32EA2D836D8}" type="slidenum">
              <a:rPr lang="en-US" smtClean="0"/>
              <a:t>‹#›</a:t>
            </a:fld>
            <a:endParaRPr lang="en-US"/>
          </a:p>
        </p:txBody>
      </p:sp>
    </p:spTree>
    <p:extLst>
      <p:ext uri="{BB962C8B-B14F-4D97-AF65-F5344CB8AC3E}">
        <p14:creationId xmlns:p14="http://schemas.microsoft.com/office/powerpoint/2010/main" val="40167621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C9CE79-09F1-4C6E-A96F-5EE19B972FCD}" type="slidenum">
              <a:rPr lang="en-US" smtClean="0"/>
              <a:t>6</a:t>
            </a:fld>
            <a:endParaRPr lang="en-US"/>
          </a:p>
        </p:txBody>
      </p:sp>
    </p:spTree>
    <p:extLst>
      <p:ext uri="{BB962C8B-B14F-4D97-AF65-F5344CB8AC3E}">
        <p14:creationId xmlns:p14="http://schemas.microsoft.com/office/powerpoint/2010/main" val="3892816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Cohrerence</a:t>
            </a:r>
            <a:r>
              <a:rPr lang="en-US" dirty="0" smtClean="0"/>
              <a:t> BW - </a:t>
            </a:r>
            <a:r>
              <a:rPr lang="en-US" sz="1200" b="0" i="0" u="none" strike="noStrike" kern="1200" baseline="0" dirty="0" smtClean="0">
                <a:solidFill>
                  <a:schemeClr val="tx1"/>
                </a:solidFill>
                <a:latin typeface="+mn-lt"/>
                <a:ea typeface="+mn-ea"/>
                <a:cs typeface="+mn-cs"/>
              </a:rPr>
              <a:t>That means suppose I sent a continuous wave at frequency f 1 and it undergoes fading. That is, the received signal strength is much lower than what I send simply because it is faded. </a:t>
            </a:r>
          </a:p>
          <a:p>
            <a:r>
              <a:rPr lang="en-US" sz="1200" b="0" i="0" u="none" strike="noStrike" kern="1200" baseline="0" dirty="0" smtClean="0">
                <a:solidFill>
                  <a:schemeClr val="tx1"/>
                </a:solidFill>
                <a:latin typeface="+mn-lt"/>
                <a:ea typeface="+mn-ea"/>
                <a:cs typeface="+mn-cs"/>
              </a:rPr>
              <a:t>So I slowly increase my frequency from f 1 to f 1 + delta f. as I increase my frequency, I decrease my wavelength. Now at the receiver, what I receive and add up </a:t>
            </a:r>
            <a:r>
              <a:rPr lang="en-US" sz="1200" b="0" i="0" u="none" strike="noStrike" kern="1200" baseline="0" dirty="0" err="1" smtClean="0">
                <a:solidFill>
                  <a:schemeClr val="tx1"/>
                </a:solidFill>
                <a:latin typeface="+mn-lt"/>
                <a:ea typeface="+mn-ea"/>
                <a:cs typeface="+mn-cs"/>
              </a:rPr>
              <a:t>vectorially</a:t>
            </a:r>
            <a:r>
              <a:rPr lang="en-US" sz="1200" b="0" i="0" u="none" strike="noStrike" kern="1200" baseline="0" dirty="0" smtClean="0">
                <a:solidFill>
                  <a:schemeClr val="tx1"/>
                </a:solidFill>
                <a:latin typeface="+mn-lt"/>
                <a:ea typeface="+mn-ea"/>
                <a:cs typeface="+mn-cs"/>
              </a:rPr>
              <a:t> is different when I transmit my signal at different frequency. I keep on increasing my frequency and at a certain frequency „f 2‟, I start getting out of fade. That is, my signal is no longer faded for frequency f 2 where as it was faded for frequency f 1. That is, I have been able de-correlate the fading. So this difference f 1 - f 2 gives a rough measure of the coherence bandwidth. We will define it mathematically. </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15</a:t>
            </a:fld>
            <a:endParaRPr lang="en-US"/>
          </a:p>
        </p:txBody>
      </p:sp>
    </p:spTree>
    <p:extLst>
      <p:ext uri="{BB962C8B-B14F-4D97-AF65-F5344CB8AC3E}">
        <p14:creationId xmlns:p14="http://schemas.microsoft.com/office/powerpoint/2010/main" val="1065624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 am talking about the strongest signal received; I take a line which is 10 dB if my X is 10 below my maximum received power. In generally it is X dB below the maximum and then find out how many reflections are there within that region. How many strong reflections are obtained till the multipath energy falls to X dB below the maximum received power? So the maximum excess delay is nothing but tau (X) - tau 0. Tau 0 represents the first marker for the received signal. Tau 0 is the first arriving signal. Tau x is the maximum delay at which a multipath component is within X dB of the strongest arriving multipath signal. Please note that the strongest arriving multipath signal necessarily </a:t>
            </a:r>
            <a:r>
              <a:rPr lang="en-US" sz="1200" b="0" i="0" u="none" strike="noStrike" kern="1200" baseline="0" dirty="0" err="1" smtClean="0">
                <a:solidFill>
                  <a:schemeClr val="tx1"/>
                </a:solidFill>
                <a:latin typeface="+mn-lt"/>
                <a:ea typeface="+mn-ea"/>
                <a:cs typeface="+mn-cs"/>
              </a:rPr>
              <a:t>doesn‟t</a:t>
            </a:r>
            <a:r>
              <a:rPr lang="en-US" sz="1200" b="0" i="0" u="none" strike="noStrike" kern="1200" baseline="0" dirty="0" smtClean="0">
                <a:solidFill>
                  <a:schemeClr val="tx1"/>
                </a:solidFill>
                <a:latin typeface="+mn-lt"/>
                <a:ea typeface="+mn-ea"/>
                <a:cs typeface="+mn-cs"/>
              </a:rPr>
              <a:t> mean it is the first one you get. You can have a much stronger reflector and no line of sight in which case may be the second or the third reflected signal is the maximum. I compare it with the maximum value. Not the first arriving value. </a:t>
            </a:r>
            <a:r>
              <a:rPr lang="en-US" sz="1200" b="0" i="0" u="none" strike="noStrike" kern="1200" baseline="0" smtClean="0">
                <a:solidFill>
                  <a:schemeClr val="tx1"/>
                </a:solidFill>
                <a:latin typeface="+mn-lt"/>
                <a:ea typeface="+mn-ea"/>
                <a:cs typeface="+mn-cs"/>
              </a:rPr>
              <a:t>So this maximum excess delay defines the temporal extent of the multipath that is above a particular threshold. </a:t>
            </a:r>
            <a:endParaRPr lang="en-US"/>
          </a:p>
        </p:txBody>
      </p:sp>
      <p:sp>
        <p:nvSpPr>
          <p:cNvPr id="4" name="Slide Number Placeholder 3"/>
          <p:cNvSpPr>
            <a:spLocks noGrp="1"/>
          </p:cNvSpPr>
          <p:nvPr>
            <p:ph type="sldNum" sz="quarter" idx="10"/>
          </p:nvPr>
        </p:nvSpPr>
        <p:spPr/>
        <p:txBody>
          <a:bodyPr/>
          <a:lstStyle/>
          <a:p>
            <a:fld id="{BC480A22-0A66-CA46-AF8C-F32EA2D836D8}" type="slidenum">
              <a:rPr lang="en-US" smtClean="0"/>
              <a:t>40</a:t>
            </a:fld>
            <a:endParaRPr lang="en-US"/>
          </a:p>
        </p:txBody>
      </p:sp>
    </p:spTree>
    <p:extLst>
      <p:ext uri="{BB962C8B-B14F-4D97-AF65-F5344CB8AC3E}">
        <p14:creationId xmlns:p14="http://schemas.microsoft.com/office/powerpoint/2010/main" val="2003791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53</a:t>
            </a:fld>
            <a:endParaRPr lang="en-US"/>
          </a:p>
        </p:txBody>
      </p:sp>
    </p:spTree>
    <p:extLst>
      <p:ext uri="{BB962C8B-B14F-4D97-AF65-F5344CB8AC3E}">
        <p14:creationId xmlns:p14="http://schemas.microsoft.com/office/powerpoint/2010/main" val="56882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54</a:t>
            </a:fld>
            <a:endParaRPr lang="en-US"/>
          </a:p>
        </p:txBody>
      </p:sp>
    </p:spTree>
    <p:extLst>
      <p:ext uri="{BB962C8B-B14F-4D97-AF65-F5344CB8AC3E}">
        <p14:creationId xmlns:p14="http://schemas.microsoft.com/office/powerpoint/2010/main" val="56882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56</a:t>
            </a:fld>
            <a:endParaRPr lang="en-US"/>
          </a:p>
        </p:txBody>
      </p:sp>
    </p:spTree>
    <p:extLst>
      <p:ext uri="{BB962C8B-B14F-4D97-AF65-F5344CB8AC3E}">
        <p14:creationId xmlns:p14="http://schemas.microsoft.com/office/powerpoint/2010/main" val="56882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57</a:t>
            </a:fld>
            <a:endParaRPr lang="en-US"/>
          </a:p>
        </p:txBody>
      </p:sp>
    </p:spTree>
    <p:extLst>
      <p:ext uri="{BB962C8B-B14F-4D97-AF65-F5344CB8AC3E}">
        <p14:creationId xmlns:p14="http://schemas.microsoft.com/office/powerpoint/2010/main" val="56882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hasCustomPrompt="1"/>
          </p:nvPr>
        </p:nvSpPr>
        <p:spPr>
          <a:xfrm>
            <a:off x="498348" y="1895476"/>
            <a:ext cx="8166100" cy="640080"/>
          </a:xfrm>
        </p:spPr>
        <p:txBody>
          <a:bodyPr anchor="t" anchorCtr="0"/>
          <a:lstStyle>
            <a:lvl1pPr algn="ctr">
              <a:defRPr sz="3200">
                <a:solidFill>
                  <a:schemeClr val="tx1"/>
                </a:solidFill>
              </a:defRPr>
            </a:lvl1pPr>
          </a:lstStyle>
          <a:p>
            <a:r>
              <a:rPr kumimoji="0" lang="en-US" dirty="0" smtClean="0"/>
              <a:t>Wireless and Mobile Communication</a:t>
            </a:r>
            <a:endParaRPr kumimoji="0" lang="en-US" dirty="0"/>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pPr algn="ctr" eaLnBrk="1" latinLnBrk="0" hangingPunct="1"/>
            <a:fld id="{EB53EFF0-AF08-4F05-B49E-86816D02D4EB}" type="datetime1">
              <a:rPr lang="en-US" smtClean="0"/>
              <a:t>4/2/2020</a:t>
            </a:fld>
            <a:endParaRPr lang="en-US" sz="2000" dirty="0">
              <a:solidFill>
                <a:srgbClr val="FFFFFF"/>
              </a:solidFill>
            </a:endParaRPr>
          </a:p>
        </p:txBody>
      </p:sp>
      <p:sp>
        <p:nvSpPr>
          <p:cNvPr id="17" name="Footer Placeholder 16"/>
          <p:cNvSpPr>
            <a:spLocks noGrp="1"/>
          </p:cNvSpPr>
          <p:nvPr>
            <p:ph type="ftr" sz="quarter" idx="11"/>
          </p:nvPr>
        </p:nvSpPr>
        <p:spPr>
          <a:xfrm>
            <a:off x="2898648" y="6355080"/>
            <a:ext cx="3474720" cy="365760"/>
          </a:xfrm>
          <a:prstGeom prst="rect">
            <a:avLst/>
          </a:prstGeom>
        </p:spPr>
        <p:txBody>
          <a:bodyPr/>
          <a:lstStyle/>
          <a:p>
            <a:pPr algn="r" eaLnBrk="1" latinLnBrk="0" hangingPunct="1"/>
            <a:endParaRPr kumimoji="0" lang="en-US" dirty="0">
              <a:solidFill>
                <a:schemeClr val="tx2"/>
              </a:solidFill>
            </a:endParaRPr>
          </a:p>
        </p:txBody>
      </p:sp>
      <p:sp>
        <p:nvSpPr>
          <p:cNvPr id="29" name="Slide Number Placeholder 28"/>
          <p:cNvSpPr>
            <a:spLocks noGrp="1"/>
          </p:cNvSpPr>
          <p:nvPr>
            <p:ph type="sldNum" sz="quarter" idx="12"/>
          </p:nvPr>
        </p:nvSpPr>
        <p:spPr>
          <a:xfrm>
            <a:off x="1216152" y="6355080"/>
            <a:ext cx="1219200" cy="365760"/>
          </a:xfrm>
        </p:spPr>
        <p:txBody>
          <a:bodyPr/>
          <a:lstStyle/>
          <a:p>
            <a:fld id="{1AD20DFC-E2D5-4BD6-B744-D8DEEAB5F7C2}" type="slidenum">
              <a:rPr lang="en-US" smtClean="0"/>
              <a:pPr/>
              <a:t>‹#›</a:t>
            </a:fld>
            <a:endParaRPr lang="en-US" dirty="0"/>
          </a:p>
        </p:txBody>
      </p:sp>
      <p:sp>
        <p:nvSpPr>
          <p:cNvPr id="21" name="Rectangle 20"/>
          <p:cNvSpPr/>
          <p:nvPr/>
        </p:nvSpPr>
        <p:spPr>
          <a:xfrm>
            <a:off x="498348" y="1590675"/>
            <a:ext cx="81661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2189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87152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pPr eaLnBrk="1" latinLnBrk="0" hangingPunct="1"/>
            <a:fld id="{636D1D75-D7DA-418B-9B79-1F9C5849FCFC}" type="datetime1">
              <a:rPr lang="en-US" smtClean="0"/>
              <a:t>4/2/2020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pPr eaLnBrk="1" latinLnBrk="0" hangingPunct="1"/>
            <a:fld id="{CA05CB1E-89BC-459A-AB49-8563EA641F2A}" type="datetime1">
              <a:rPr lang="en-US" smtClean="0"/>
              <a:t>4/2/2020</a:t>
            </a:fld>
            <a:endParaRPr lang="en-US"/>
          </a:p>
        </p:txBody>
      </p:sp>
      <p:sp>
        <p:nvSpPr>
          <p:cNvPr id="5" name="Footer Placeholder 4"/>
          <p:cNvSpPr>
            <a:spLocks noGrp="1"/>
          </p:cNvSpPr>
          <p:nvPr>
            <p:ph type="ftr" sz="quarter" idx="11"/>
          </p:nvPr>
        </p:nvSpPr>
        <p:spPr>
          <a:xfrm>
            <a:off x="2898648" y="6355080"/>
            <a:ext cx="3474720" cy="365760"/>
          </a:xfrm>
          <a:prstGeom prst="rect">
            <a:avLst/>
          </a:prstGeom>
        </p:spPr>
        <p:txBody>
          <a:bodyPr/>
          <a:lstStyle/>
          <a:p>
            <a:endParaRPr kumimoji="0" lang="en-US"/>
          </a:p>
        </p:txBody>
      </p:sp>
      <p:sp>
        <p:nvSpPr>
          <p:cNvPr id="6" name="Slide Number Placeholder 5"/>
          <p:cNvSpPr>
            <a:spLocks noGrp="1"/>
          </p:cNvSpPr>
          <p:nvPr>
            <p:ph type="sldNum" sz="quarter" idx="12"/>
          </p:nvPr>
        </p:nvSpPr>
        <p:spPr>
          <a:xfrm>
            <a:off x="1069848" y="6355080"/>
            <a:ext cx="1520952" cy="365760"/>
          </a:xfrm>
        </p:spPr>
        <p:txBody>
          <a:bodyPr/>
          <a:lstStyle/>
          <a:p>
            <a:pPr algn="ctr" eaLnBrk="1" latinLnBrk="0" hangingPunct="1"/>
            <a:fld id="{F0C94032-CD4C-4C25-B0C2-CEC720522D92}" type="slidenum">
              <a:rPr kumimoji="0" lang="en-US" smtClean="0"/>
              <a:pPr algn="ctr" eaLnBrk="1" latinLnBrk="0" hangingPunct="1"/>
              <a:t>‹#›</a:t>
            </a:fld>
            <a:endParaRPr kumimoji="0" lang="en-US" sz="24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4048" y="-228600"/>
            <a:ext cx="8229600" cy="914400"/>
          </a:xfrm>
        </p:spPr>
        <p:txBody>
          <a:bodyPr/>
          <a:lstStyle/>
          <a:p>
            <a:r>
              <a:rPr kumimoji="0" lang="en-US" dirty="0" smtClean="0"/>
              <a:t>Click to edit Master title style</a:t>
            </a:r>
            <a:endParaRPr kumimoji="0" lang="en-US" dirty="0"/>
          </a:p>
        </p:txBody>
      </p:sp>
      <p:sp>
        <p:nvSpPr>
          <p:cNvPr id="5" name="Date Placeholder 4"/>
          <p:cNvSpPr>
            <a:spLocks noGrp="1"/>
          </p:cNvSpPr>
          <p:nvPr>
            <p:ph type="dt" sz="half" idx="10"/>
          </p:nvPr>
        </p:nvSpPr>
        <p:spPr/>
        <p:txBody>
          <a:bodyPr/>
          <a:lstStyle/>
          <a:p>
            <a:pPr eaLnBrk="1" latinLnBrk="0" hangingPunct="1"/>
            <a:fld id="{46004B77-4EBF-421E-BD56-A64DB61A7DFA}"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Rectangle 7"/>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eaLnBrk="1" latinLnBrk="0" hangingPunct="1"/>
            <a:fld id="{5AA73B1A-D6CF-4CD6-8062-9AEBAD28C3D2}" type="datetime1">
              <a:rPr lang="en-US" smtClean="0"/>
              <a:t>4/2/2020</a:t>
            </a:fld>
            <a:endParaRPr lang="en-US"/>
          </a:p>
        </p:txBody>
      </p:sp>
      <p:sp>
        <p:nvSpPr>
          <p:cNvPr id="8" name="Footer Placeholder 7"/>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9" name="Slide Number Placeholder 8"/>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E9504915-C47A-46AE-B9B8-43C3F34EDB95}" type="datetime1">
              <a:rPr lang="en-US" smtClean="0"/>
              <a:t>4/2/2020</a:t>
            </a:fld>
            <a:endParaRPr lang="en-US"/>
          </a:p>
        </p:txBody>
      </p:sp>
      <p:sp>
        <p:nvSpPr>
          <p:cNvPr id="4" name="Footer Placeholder 3"/>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5" name="Slide Number Placeholder 4"/>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3EE6770F-E39C-4851-B289-48873A1E3DD5}" type="datetime1">
              <a:rPr lang="en-US" smtClean="0"/>
              <a:t>4/2/2020</a:t>
            </a:fld>
            <a:endParaRPr lang="en-US"/>
          </a:p>
        </p:txBody>
      </p:sp>
      <p:sp>
        <p:nvSpPr>
          <p:cNvPr id="3" name="Footer Placeholder 2"/>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4" name="Slide Number Placeholder 3"/>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chemeClr val="tx2"/>
              </a:solidFill>
            </a:endParaRPr>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8A53F178-8409-4E89-AF87-451011881205}"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AF589454-F33C-44DC-A805-696C5A8A33DB}" type="datetime1">
              <a:rPr lang="en-US" smtClean="0"/>
              <a:t>4/2/2020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sz="2800"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A9B4F617-8992-48A7-B834-54289ED18913}" type="datetime1">
              <a:rPr lang="en-US" smtClean="0"/>
              <a:t>4/2/2020</a:t>
            </a:fld>
            <a:endParaRPr lang="en-US"/>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B1B5D751-31FB-4E39-8363-1C365A1D012C}" type="datetime1">
              <a:rPr lang="en-US" smtClean="0"/>
              <a:t>4/2/2020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3E26AC37-96AF-4D88-AF90-25064EEFEC73}"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ACFDC04-C2D3-4A86-A5B6-78F44CC07FD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22267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A2EC5034-D1BD-4324-B888-A5EBF8157B87}"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DBA159A-AAFC-4138-AAFE-7DD50F02F68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131931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A319CB8-6982-4078-A7C2-272B7053B126}"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7A0DDE6-0AD3-4F0D-A979-23E3B8E7501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417199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9CE533A4-65A9-47C9-9821-D87E2BE946E4}"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EDEFCDD0-5915-49AC-8231-8AEEA325A381}"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154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6DEABDE6-33FE-42A2-9E19-7E08B41BBFD7}" type="datetime1">
              <a:rPr lang="en-US" smtClean="0">
                <a:solidFill>
                  <a:srgbClr val="000000"/>
                </a:solidFill>
              </a:rPr>
              <a:t>4/2/2020</a:t>
            </a:fld>
            <a:endParaRPr lang="es-E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s-E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7E298FED-12AF-4204-A649-BFC3869036A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0861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70357DF2-F370-4FAB-B169-19EEE6C84171}" type="datetime1">
              <a:rPr lang="en-US" smtClean="0">
                <a:solidFill>
                  <a:srgbClr val="000000"/>
                </a:solidFill>
              </a:rPr>
              <a:t>4/2/2020</a:t>
            </a:fld>
            <a:endParaRPr lang="es-E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s-E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B15E97C5-3462-4546-BA17-3C4A9D7C7569}"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7861192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EB2F68C1-8BF2-4717-8A19-8D7DC3D72E8C}" type="datetime1">
              <a:rPr lang="en-US" smtClean="0">
                <a:solidFill>
                  <a:srgbClr val="000000"/>
                </a:solidFill>
              </a:rPr>
              <a:t>4/2/2020</a:t>
            </a:fld>
            <a:endParaRPr lang="es-E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s-E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90C3878-428E-4ABE-B45E-531D0D9C2988}"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88484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DD0011C6-F604-4E19-8E16-356E45130A6A}"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B283898-BF49-4BF6-83A0-D795A8BEA24D}"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695067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0717B4D4-655E-477F-919E-7BBD81CD4153}" type="datetime1">
              <a:rPr lang="en-US" smtClean="0">
                <a:solidFill>
                  <a:srgbClr val="000000"/>
                </a:solidFill>
              </a:rPr>
              <a:t>4/2/2020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2C35EFA-B0E9-4037-895C-CEE37F716E00}"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93293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EAFA0AD7-5757-4A56-B89E-7D9181CA04D7}"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BA82B3C-4BFF-4D3F-BB23-63853455FA76}"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608089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09567C2C-6E0F-405B-8C0F-BA03819DB0DC}" type="datetime1">
              <a:rPr lang="en-US" smtClean="0">
                <a:solidFill>
                  <a:srgbClr val="000000"/>
                </a:solidFill>
              </a:rPr>
              <a:t>4/2/2020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92C13B6-1F8F-40BA-8478-ACF86DF1FA3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0171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7260"/>
            <a:ext cx="8229600" cy="990600"/>
          </a:xfrm>
          <a:prstGeom prst="rect">
            <a:avLst/>
          </a:prstGeom>
        </p:spPr>
        <p:txBody>
          <a:bodyPr vert="horz"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r" eaLnBrk="1" latinLnBrk="0" hangingPunct="1">
              <a:defRPr kumimoji="0" sz="1400">
                <a:solidFill>
                  <a:schemeClr val="tx2"/>
                </a:solidFill>
              </a:defRPr>
            </a:lvl1pPr>
          </a:lstStyle>
          <a:p>
            <a:fld id="{CD931213-C590-40FC-89BC-0B97790FC272}" type="datetime1">
              <a:rPr lang="en-US" smtClean="0"/>
              <a:t>4/2/2020</a:t>
            </a:fld>
            <a:endParaRPr lang="en-US"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F0C94032-CD4C-4C25-B0C2-CEC720522D92}" type="slidenum">
              <a:rPr lang="en-US" smtClean="0"/>
              <a:pPr/>
              <a:t>‹#›</a:t>
            </a:fld>
            <a:endParaRPr lang="en-US" b="1" dirty="0">
              <a:solidFill>
                <a:srgbClr val="FFFFFF"/>
              </a:solidFill>
            </a:endParaRPr>
          </a:p>
        </p:txBody>
      </p:sp>
      <p:sp>
        <p:nvSpPr>
          <p:cNvPr id="28" name="Straight Connector 27"/>
          <p:cNvSpPr>
            <a:spLocks noChangeShapeType="1"/>
          </p:cNvSpPr>
          <p:nvPr/>
        </p:nvSpPr>
        <p:spPr bwMode="auto">
          <a:xfrm>
            <a:off x="574682" y="6509036"/>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Lst>
  <p:hf sldNum="0" hdr="0" ftr="0" dt="0"/>
  <p:txStyles>
    <p:titleStyle>
      <a:lvl1pPr algn="ctr" rtl="0" eaLnBrk="1" latinLnBrk="0" hangingPunct="1">
        <a:spcBef>
          <a:spcPct val="0"/>
        </a:spcBef>
        <a:buNone/>
        <a:defRPr kumimoji="0" sz="3200" kern="1200">
          <a:solidFill>
            <a:schemeClr val="tx1"/>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1"/>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36B2E484-CA99-493D-95A4-81CA37ACF815}" type="datetime1">
              <a:rPr lang="en-US" smtClean="0">
                <a:solidFill>
                  <a:srgbClr val="000000"/>
                </a:solidFill>
              </a:rPr>
              <a:t>4/2/2020</a:t>
            </a:fld>
            <a:endParaRPr 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8E42F9C-432A-455B-AF77-FB861362392D}" type="slidenum">
              <a:rPr lang="es-ES" smtClean="0">
                <a:solidFill>
                  <a:srgbClr val="000000"/>
                </a:solidFill>
              </a:rPr>
              <a:pPr fontAlgn="base">
                <a:spcBef>
                  <a:spcPct val="0"/>
                </a:spcBef>
                <a:spcAft>
                  <a:spcPct val="0"/>
                </a:spcAft>
              </a:pPr>
              <a:t>‹#›</a:t>
            </a:fld>
            <a:endParaRPr lang="es-ES" smtClean="0">
              <a:solidFill>
                <a:srgbClr val="000000"/>
              </a:solidFill>
            </a:endParaRPr>
          </a:p>
        </p:txBody>
      </p:sp>
    </p:spTree>
    <p:extLst>
      <p:ext uri="{BB962C8B-B14F-4D97-AF65-F5344CB8AC3E}">
        <p14:creationId xmlns:p14="http://schemas.microsoft.com/office/powerpoint/2010/main" val="31382709"/>
      </p:ext>
    </p:extLst>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0.png"/><Relationship Id="rId5" Type="http://schemas.openxmlformats.org/officeDocument/2006/relationships/image" Target="../media/image1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40.png"/></Relationships>
</file>

<file path=ppt/slides/_rels/slide4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460.png"/><Relationship Id="rId3" Type="http://schemas.openxmlformats.org/officeDocument/2006/relationships/image" Target="../media/image53.png"/><Relationship Id="rId7" Type="http://schemas.openxmlformats.org/officeDocument/2006/relationships/image" Target="../media/image5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2.png"/><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5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5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112734" y="1960630"/>
            <a:ext cx="8893480" cy="647700"/>
          </a:xfrm>
          <a:effectLst>
            <a:outerShdw blurRad="63500" sx="102000" sy="102000" algn="ctr" rotWithShape="0">
              <a:prstClr val="black">
                <a:alpha val="40000"/>
              </a:prstClr>
            </a:outerShdw>
          </a:effectLst>
        </p:spPr>
        <p:txBody>
          <a:bodyPr/>
          <a:lstStyle/>
          <a:p>
            <a:r>
              <a:rPr lang="es-UY" sz="3800" b="1" dirty="0" smtClean="0">
                <a:solidFill>
                  <a:schemeClr val="accent1">
                    <a:lumMod val="50000"/>
                  </a:schemeClr>
                </a:solidFill>
              </a:rPr>
              <a:t>Wireless and Mobile Communication</a:t>
            </a:r>
            <a:endParaRPr lang="es-ES" sz="3800" b="1" dirty="0">
              <a:solidFill>
                <a:schemeClr val="accent1">
                  <a:lumMod val="50000"/>
                </a:schemeClr>
              </a:solidFill>
            </a:endParaRPr>
          </a:p>
        </p:txBody>
      </p:sp>
      <p:sp>
        <p:nvSpPr>
          <p:cNvPr id="2" name="Rectangle 1"/>
          <p:cNvSpPr/>
          <p:nvPr/>
        </p:nvSpPr>
        <p:spPr>
          <a:xfrm>
            <a:off x="4005617" y="5235197"/>
            <a:ext cx="5096004" cy="1384995"/>
          </a:xfrm>
          <a:prstGeom prst="rect">
            <a:avLst/>
          </a:prstGeom>
        </p:spPr>
        <p:txBody>
          <a:bodyPr wrap="square">
            <a:spAutoFit/>
          </a:bodyPr>
          <a:lstStyle/>
          <a:p>
            <a:pPr algn="r">
              <a:lnSpc>
                <a:spcPct val="150000"/>
              </a:lnSpc>
            </a:pPr>
            <a:r>
              <a:rPr lang="en-US" sz="1400" dirty="0">
                <a:solidFill>
                  <a:schemeClr val="accent1">
                    <a:lumMod val="25000"/>
                  </a:schemeClr>
                </a:solidFill>
              </a:rPr>
              <a:t>Dr. </a:t>
            </a:r>
            <a:r>
              <a:rPr lang="en-US" sz="1400" dirty="0" err="1">
                <a:solidFill>
                  <a:schemeClr val="accent1">
                    <a:lumMod val="25000"/>
                  </a:schemeClr>
                </a:solidFill>
              </a:rPr>
              <a:t>Nyein</a:t>
            </a:r>
            <a:r>
              <a:rPr lang="en-US" sz="1400" dirty="0">
                <a:solidFill>
                  <a:schemeClr val="accent1">
                    <a:lumMod val="25000"/>
                  </a:schemeClr>
                </a:solidFill>
              </a:rPr>
              <a:t> Aye </a:t>
            </a:r>
            <a:r>
              <a:rPr lang="en-US" sz="1400" dirty="0" err="1">
                <a:solidFill>
                  <a:schemeClr val="accent1">
                    <a:lumMod val="25000"/>
                  </a:schemeClr>
                </a:solidFill>
              </a:rPr>
              <a:t>Maung</a:t>
            </a:r>
            <a:r>
              <a:rPr lang="en-US" sz="1400" dirty="0">
                <a:solidFill>
                  <a:schemeClr val="accent1">
                    <a:lumMod val="25000"/>
                  </a:schemeClr>
                </a:solidFill>
              </a:rPr>
              <a:t> </a:t>
            </a:r>
            <a:r>
              <a:rPr lang="en-US" sz="1400" dirty="0" err="1">
                <a:solidFill>
                  <a:schemeClr val="accent1">
                    <a:lumMod val="25000"/>
                  </a:schemeClr>
                </a:solidFill>
              </a:rPr>
              <a:t>Maung</a:t>
            </a:r>
            <a:endParaRPr lang="en-US" sz="1400" dirty="0">
              <a:solidFill>
                <a:schemeClr val="accent1">
                  <a:lumMod val="25000"/>
                </a:schemeClr>
              </a:solidFill>
            </a:endParaRPr>
          </a:p>
          <a:p>
            <a:pPr algn="r">
              <a:lnSpc>
                <a:spcPct val="150000"/>
              </a:lnSpc>
            </a:pPr>
            <a:r>
              <a:rPr lang="en-US" sz="1400" dirty="0" err="1">
                <a:solidFill>
                  <a:schemeClr val="accent1">
                    <a:lumMod val="25000"/>
                  </a:schemeClr>
                </a:solidFill>
              </a:rPr>
              <a:t>Dr.Eng</a:t>
            </a:r>
            <a:r>
              <a:rPr lang="en-US" sz="1400" dirty="0">
                <a:solidFill>
                  <a:schemeClr val="accent1">
                    <a:lumMod val="25000"/>
                  </a:schemeClr>
                </a:solidFill>
              </a:rPr>
              <a:t> (</a:t>
            </a:r>
            <a:r>
              <a:rPr lang="en-US" sz="1400" dirty="0" err="1">
                <a:solidFill>
                  <a:schemeClr val="accent1">
                    <a:lumMod val="25000"/>
                  </a:schemeClr>
                </a:solidFill>
              </a:rPr>
              <a:t>Ritsumeikan</a:t>
            </a:r>
            <a:r>
              <a:rPr lang="en-US" sz="1400" dirty="0">
                <a:solidFill>
                  <a:schemeClr val="accent1">
                    <a:lumMod val="25000"/>
                  </a:schemeClr>
                </a:solidFill>
              </a:rPr>
              <a:t> University)</a:t>
            </a:r>
          </a:p>
          <a:p>
            <a:pPr algn="r">
              <a:lnSpc>
                <a:spcPct val="150000"/>
              </a:lnSpc>
            </a:pPr>
            <a:r>
              <a:rPr lang="en-US" sz="1400" dirty="0" smtClean="0">
                <a:solidFill>
                  <a:schemeClr val="accent1">
                    <a:lumMod val="25000"/>
                  </a:schemeClr>
                </a:solidFill>
              </a:rPr>
              <a:t>Computer </a:t>
            </a:r>
            <a:r>
              <a:rPr lang="en-US" sz="1400" dirty="0">
                <a:solidFill>
                  <a:schemeClr val="accent1">
                    <a:lumMod val="25000"/>
                  </a:schemeClr>
                </a:solidFill>
              </a:rPr>
              <a:t>Engineering and Information </a:t>
            </a:r>
            <a:r>
              <a:rPr lang="en-US" sz="1400" dirty="0" smtClean="0">
                <a:solidFill>
                  <a:schemeClr val="accent1">
                    <a:lumMod val="25000"/>
                  </a:schemeClr>
                </a:solidFill>
              </a:rPr>
              <a:t>Technology </a:t>
            </a:r>
            <a:r>
              <a:rPr lang="en-US" sz="1400" dirty="0" err="1" smtClean="0">
                <a:solidFill>
                  <a:schemeClr val="accent1">
                    <a:lumMod val="25000"/>
                  </a:schemeClr>
                </a:solidFill>
              </a:rPr>
              <a:t>Dept</a:t>
            </a:r>
            <a:endParaRPr lang="en-US" sz="1400" dirty="0">
              <a:solidFill>
                <a:schemeClr val="accent1">
                  <a:lumMod val="25000"/>
                </a:schemeClr>
              </a:solidFill>
            </a:endParaRPr>
          </a:p>
          <a:p>
            <a:pPr algn="r">
              <a:lnSpc>
                <a:spcPct val="150000"/>
              </a:lnSpc>
            </a:pPr>
            <a:r>
              <a:rPr lang="en-US" sz="1400" dirty="0">
                <a:solidFill>
                  <a:schemeClr val="accent1">
                    <a:lumMod val="25000"/>
                  </a:schemeClr>
                </a:solidFill>
              </a:rPr>
              <a:t>Yangon Technological University</a:t>
            </a:r>
          </a:p>
        </p:txBody>
      </p:sp>
      <p:sp>
        <p:nvSpPr>
          <p:cNvPr id="3" name="Rectangle 2"/>
          <p:cNvSpPr/>
          <p:nvPr/>
        </p:nvSpPr>
        <p:spPr>
          <a:xfrm>
            <a:off x="0" y="6613742"/>
            <a:ext cx="9144000" cy="244258"/>
          </a:xfrm>
          <a:prstGeom prst="rect">
            <a:avLst/>
          </a:prstGeom>
          <a:solidFill>
            <a:schemeClr val="accent1">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p:nvCxnSpPr>
        <p:spPr>
          <a:xfrm>
            <a:off x="2116899" y="5135671"/>
            <a:ext cx="7027101" cy="12526"/>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p:cNvCxnSpPr/>
          <p:nvPr/>
        </p:nvCxnSpPr>
        <p:spPr>
          <a:xfrm>
            <a:off x="2144039" y="5263019"/>
            <a:ext cx="6995160" cy="0"/>
          </a:xfrm>
          <a:prstGeom prst="line">
            <a:avLst/>
          </a:prstGeom>
          <a:ln>
            <a:solidFill>
              <a:schemeClr val="accent1">
                <a:lumMod val="50000"/>
              </a:schemeClr>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47452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a:t>Course </a:t>
            </a:r>
            <a:r>
              <a:rPr lang="en-US" sz="3600" dirty="0" smtClean="0"/>
              <a:t>Information</a:t>
            </a:r>
            <a:endParaRPr lang="en-US" sz="3600" dirty="0"/>
          </a:p>
        </p:txBody>
      </p:sp>
      <p:sp>
        <p:nvSpPr>
          <p:cNvPr id="6" name="Content Placeholder 5"/>
          <p:cNvSpPr>
            <a:spLocks noGrp="1"/>
          </p:cNvSpPr>
          <p:nvPr>
            <p:ph sz="quarter" idx="1"/>
          </p:nvPr>
        </p:nvSpPr>
        <p:spPr/>
        <p:txBody>
          <a:bodyPr/>
          <a:lstStyle/>
          <a:p>
            <a:pPr>
              <a:lnSpc>
                <a:spcPct val="150000"/>
              </a:lnSpc>
            </a:pPr>
            <a:r>
              <a:rPr lang="en-US" dirty="0" smtClean="0"/>
              <a:t>Course Title </a:t>
            </a:r>
          </a:p>
          <a:p>
            <a:pPr lvl="1">
              <a:lnSpc>
                <a:spcPct val="150000"/>
              </a:lnSpc>
            </a:pPr>
            <a:r>
              <a:rPr lang="en-US" dirty="0" smtClean="0"/>
              <a:t>Wireless </a:t>
            </a:r>
            <a:r>
              <a:rPr lang="en-US" dirty="0"/>
              <a:t>and Mobile </a:t>
            </a:r>
            <a:r>
              <a:rPr lang="en-US" dirty="0" smtClean="0"/>
              <a:t>Communication</a:t>
            </a:r>
          </a:p>
          <a:p>
            <a:pPr algn="just">
              <a:lnSpc>
                <a:spcPct val="150000"/>
              </a:lnSpc>
            </a:pPr>
            <a:r>
              <a:rPr lang="en-US" dirty="0" smtClean="0"/>
              <a:t>Description  </a:t>
            </a:r>
          </a:p>
          <a:p>
            <a:pPr lvl="1" algn="just">
              <a:lnSpc>
                <a:spcPct val="150000"/>
              </a:lnSpc>
            </a:pPr>
            <a:r>
              <a:rPr lang="en-US" dirty="0" smtClean="0"/>
              <a:t>This </a:t>
            </a:r>
            <a:r>
              <a:rPr lang="en-US" dirty="0"/>
              <a:t>course deals with the concepts of </a:t>
            </a:r>
            <a:r>
              <a:rPr lang="en-US" dirty="0" smtClean="0"/>
              <a:t>wireless and mobile communication systems, radio propagation characteristics and state-of-the-art technologies that are making wireless and mobile communication enable.</a:t>
            </a:r>
            <a:endParaRPr lang="en-US" dirty="0"/>
          </a:p>
        </p:txBody>
      </p:sp>
    </p:spTree>
    <p:extLst>
      <p:ext uri="{BB962C8B-B14F-4D97-AF65-F5344CB8AC3E}">
        <p14:creationId xmlns:p14="http://schemas.microsoft.com/office/powerpoint/2010/main" val="184834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59976"/>
            <a:ext cx="8849738" cy="1154097"/>
          </a:xfrm>
        </p:spPr>
        <p:txBody>
          <a:bodyPr anchor="ctr">
            <a:normAutofit/>
          </a:bodyPr>
          <a:lstStyle/>
          <a:p>
            <a:pPr>
              <a:lnSpc>
                <a:spcPct val="150000"/>
              </a:lnSpc>
              <a:spcBef>
                <a:spcPts val="0"/>
              </a:spcBef>
              <a:spcAft>
                <a:spcPts val="1200"/>
              </a:spcAft>
            </a:pPr>
            <a:r>
              <a:rPr lang="en-US" sz="3600" dirty="0">
                <a:latin typeface="Bookman Old Style" pitchFamily="18" charset="0"/>
                <a:cs typeface="Cambria"/>
              </a:rPr>
              <a:t>Textbook and </a:t>
            </a:r>
            <a:r>
              <a:rPr lang="en-US" sz="3600" dirty="0" smtClean="0">
                <a:latin typeface="Bookman Old Style" pitchFamily="18" charset="0"/>
                <a:cs typeface="Cambria"/>
              </a:rPr>
              <a:t>References</a:t>
            </a:r>
            <a:endParaRPr lang="en-US" sz="3600" dirty="0">
              <a:latin typeface="Bookman Old Style" pitchFamily="18" charset="0"/>
              <a:cs typeface="Cambria"/>
            </a:endParaRPr>
          </a:p>
        </p:txBody>
      </p:sp>
      <p:sp>
        <p:nvSpPr>
          <p:cNvPr id="7" name="Content Placeholder 2"/>
          <p:cNvSpPr>
            <a:spLocks noGrp="1"/>
          </p:cNvSpPr>
          <p:nvPr>
            <p:ph sz="quarter" idx="1"/>
          </p:nvPr>
        </p:nvSpPr>
        <p:spPr>
          <a:xfrm>
            <a:off x="0" y="1474538"/>
            <a:ext cx="8956842" cy="5235854"/>
          </a:xfrm>
        </p:spPr>
        <p:txBody>
          <a:bodyPr>
            <a:normAutofit/>
          </a:bodyPr>
          <a:lstStyle/>
          <a:p>
            <a:pPr marL="514350" indent="-514350" algn="just">
              <a:spcAft>
                <a:spcPts val="1200"/>
              </a:spcAft>
              <a:buAutoNum type="arabicParenBoth"/>
            </a:pPr>
            <a:r>
              <a:rPr lang="en-US" sz="2400" dirty="0"/>
              <a:t>Rappaport, Theodore S. </a:t>
            </a:r>
            <a:r>
              <a:rPr lang="en-US" sz="2400" b="1" dirty="0"/>
              <a:t>Wireless communications: principles and practice</a:t>
            </a:r>
            <a:r>
              <a:rPr lang="en-US" sz="2400" dirty="0"/>
              <a:t>. Vol. 2. New Jersey: prentice hall PTR, 1996</a:t>
            </a:r>
            <a:r>
              <a:rPr lang="en-US" sz="2400" dirty="0" smtClean="0"/>
              <a:t>.</a:t>
            </a:r>
          </a:p>
          <a:p>
            <a:pPr marL="514350" indent="-514350" algn="just">
              <a:spcAft>
                <a:spcPts val="1200"/>
              </a:spcAft>
              <a:buAutoNum type="arabicParenBoth"/>
            </a:pPr>
            <a:r>
              <a:rPr lang="en-US" sz="2400" dirty="0" err="1"/>
              <a:t>Agrawal</a:t>
            </a:r>
            <a:r>
              <a:rPr lang="en-US" sz="2400" dirty="0"/>
              <a:t>, Dharma P., and Qing-An </a:t>
            </a:r>
            <a:r>
              <a:rPr lang="en-US" sz="2400" dirty="0" err="1"/>
              <a:t>Zeng</a:t>
            </a:r>
            <a:r>
              <a:rPr lang="en-US" sz="2400" dirty="0"/>
              <a:t>. </a:t>
            </a:r>
            <a:r>
              <a:rPr lang="en-US" sz="2400" b="1" dirty="0"/>
              <a:t>Introduction to wireless and mobile systems</a:t>
            </a:r>
            <a:r>
              <a:rPr lang="en-US" sz="2400" dirty="0"/>
              <a:t>. </a:t>
            </a:r>
            <a:r>
              <a:rPr lang="en-US" sz="2400" dirty="0" err="1"/>
              <a:t>Cengage</a:t>
            </a:r>
            <a:r>
              <a:rPr lang="en-US" sz="2400" dirty="0"/>
              <a:t> learning, 2015.</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020" y="3412241"/>
            <a:ext cx="2383684" cy="2932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AutoShape 4" descr="Image result for Wireless Communications: Principles and Pract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Image result for Wireless Communications: Principles and Practi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913" y="3458193"/>
            <a:ext cx="2395537" cy="2905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3964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Objectives</a:t>
            </a:r>
            <a:endParaRPr lang="en-US" dirty="0"/>
          </a:p>
        </p:txBody>
      </p:sp>
      <p:sp>
        <p:nvSpPr>
          <p:cNvPr id="6" name="Content Placeholder 5"/>
          <p:cNvSpPr>
            <a:spLocks noGrp="1"/>
          </p:cNvSpPr>
          <p:nvPr>
            <p:ph sz="quarter" idx="1"/>
          </p:nvPr>
        </p:nvSpPr>
        <p:spPr>
          <a:xfrm>
            <a:off x="282447" y="1320801"/>
            <a:ext cx="8614809" cy="5050970"/>
          </a:xfrm>
        </p:spPr>
        <p:txBody>
          <a:bodyPr>
            <a:normAutofit/>
          </a:bodyPr>
          <a:lstStyle/>
          <a:p>
            <a:pPr algn="just">
              <a:spcAft>
                <a:spcPts val="600"/>
              </a:spcAft>
            </a:pPr>
            <a:r>
              <a:rPr lang="en-US" sz="2200" dirty="0"/>
              <a:t>To help students understand system design fundamentals and factors for improving coverage and capacity of cellular systems</a:t>
            </a:r>
          </a:p>
          <a:p>
            <a:pPr algn="just">
              <a:spcAft>
                <a:spcPts val="600"/>
              </a:spcAft>
            </a:pPr>
            <a:r>
              <a:rPr lang="en-US" sz="2200" dirty="0"/>
              <a:t>To promote students’ ability to analyze propagation characteristics of wireless channels and have technical know-hows to design and evaluate performance of different indoor and outdoor radio propagation models</a:t>
            </a:r>
          </a:p>
          <a:p>
            <a:pPr algn="just">
              <a:spcAft>
                <a:spcPts val="600"/>
              </a:spcAft>
            </a:pPr>
            <a:r>
              <a:rPr lang="en-US" sz="2200" dirty="0"/>
              <a:t>To have a good knowledge of technical concepts such as modulation types, channel coding, equalization, antenna diversity and multiple access techniques</a:t>
            </a:r>
          </a:p>
          <a:p>
            <a:pPr algn="just">
              <a:spcAft>
                <a:spcPts val="600"/>
              </a:spcAft>
            </a:pPr>
            <a:r>
              <a:rPr lang="en-US" sz="2200" dirty="0"/>
              <a:t>To understand differences between different network standards including cellular networks (GSM, 3G, 4G), </a:t>
            </a:r>
            <a:r>
              <a:rPr lang="en-US" sz="2200" dirty="0" err="1"/>
              <a:t>WiFi</a:t>
            </a:r>
            <a:r>
              <a:rPr lang="en-US" sz="2200" dirty="0"/>
              <a:t>, PANs, </a:t>
            </a:r>
            <a:r>
              <a:rPr lang="en-US" sz="2200" dirty="0" err="1"/>
              <a:t>etc</a:t>
            </a:r>
            <a:r>
              <a:rPr lang="en-US" sz="2200" dirty="0"/>
              <a:t> </a:t>
            </a:r>
          </a:p>
          <a:p>
            <a:pPr algn="just">
              <a:spcAft>
                <a:spcPts val="600"/>
              </a:spcAft>
            </a:pPr>
            <a:r>
              <a:rPr lang="en-US" sz="2200" dirty="0"/>
              <a:t>To have strong technical skill on system design considerations for a given channel environment and different cellular network standards</a:t>
            </a:r>
          </a:p>
        </p:txBody>
      </p:sp>
    </p:spTree>
    <p:extLst>
      <p:ext uri="{BB962C8B-B14F-4D97-AF65-F5344CB8AC3E}">
        <p14:creationId xmlns:p14="http://schemas.microsoft.com/office/powerpoint/2010/main" val="20718978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of the Course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3162604776"/>
              </p:ext>
            </p:extLst>
          </p:nvPr>
        </p:nvGraphicFramePr>
        <p:xfrm>
          <a:off x="159657" y="1180569"/>
          <a:ext cx="8766629" cy="5113518"/>
        </p:xfrm>
        <a:graphic>
          <a:graphicData uri="http://schemas.openxmlformats.org/drawingml/2006/table">
            <a:tbl>
              <a:tblPr firstRow="1" bandRow="1">
                <a:tableStyleId>{00A15C55-8517-42AA-B614-E9B94910E393}</a:tableStyleId>
              </a:tblPr>
              <a:tblGrid>
                <a:gridCol w="449943"/>
                <a:gridCol w="624114"/>
                <a:gridCol w="7692572"/>
              </a:tblGrid>
              <a:tr h="368038">
                <a:tc gridSpan="2">
                  <a:txBody>
                    <a:bodyPr/>
                    <a:lstStyle/>
                    <a:p>
                      <a:pPr algn="r"/>
                      <a:r>
                        <a:rPr lang="en-US" sz="1600" dirty="0" smtClean="0"/>
                        <a:t>Week</a:t>
                      </a:r>
                      <a:endParaRPr lang="en-US" sz="1600" dirty="0"/>
                    </a:p>
                  </a:txBody>
                  <a:tcPr>
                    <a:solidFill>
                      <a:schemeClr val="bg2">
                        <a:lumMod val="90000"/>
                      </a:schemeClr>
                    </a:solidFill>
                  </a:tcPr>
                </a:tc>
                <a:tc hMerge="1">
                  <a:txBody>
                    <a:bodyPr/>
                    <a:lstStyle/>
                    <a:p>
                      <a:pPr algn="ctr"/>
                      <a:endParaRPr lang="en-US" dirty="0"/>
                    </a:p>
                  </a:txBody>
                  <a:tcPr>
                    <a:solidFill>
                      <a:schemeClr val="bg2">
                        <a:lumMod val="75000"/>
                      </a:schemeClr>
                    </a:solidFill>
                  </a:tcPr>
                </a:tc>
                <a:tc>
                  <a:txBody>
                    <a:bodyPr/>
                    <a:lstStyle/>
                    <a:p>
                      <a:pPr algn="ctr"/>
                      <a:r>
                        <a:rPr lang="en-US" sz="1600" dirty="0" smtClean="0"/>
                        <a:t>Topic</a:t>
                      </a:r>
                      <a:endParaRPr lang="en-US" sz="1600" dirty="0"/>
                    </a:p>
                  </a:txBody>
                  <a:tcPr>
                    <a:solidFill>
                      <a:schemeClr val="bg2">
                        <a:lumMod val="90000"/>
                      </a:schemeClr>
                    </a:solidFill>
                  </a:tcPr>
                </a:tc>
              </a:tr>
              <a:tr h="603297">
                <a:tc rowSpan="6">
                  <a:txBody>
                    <a:bodyPr/>
                    <a:lstStyle/>
                    <a:p>
                      <a:pPr algn="ctr"/>
                      <a:r>
                        <a:rPr lang="en-US" sz="1600" dirty="0" smtClean="0"/>
                        <a:t>Part I</a:t>
                      </a:r>
                      <a:endParaRPr lang="en-US" sz="1600" dirty="0">
                        <a:solidFill>
                          <a:schemeClr val="tx1"/>
                        </a:solidFill>
                      </a:endParaRPr>
                    </a:p>
                  </a:txBody>
                  <a:tcPr vert="vert270" anchor="ctr">
                    <a:solidFill>
                      <a:srgbClr val="FFC000"/>
                    </a:solidFill>
                  </a:tcPr>
                </a:tc>
                <a:tc>
                  <a:txBody>
                    <a:bodyPr/>
                    <a:lstStyle/>
                    <a:p>
                      <a:pPr algn="ctr"/>
                      <a:r>
                        <a:rPr lang="en-US" sz="1600" dirty="0" smtClean="0"/>
                        <a:t>1</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Introduction</a:t>
                      </a:r>
                      <a:r>
                        <a:rPr lang="en-US" sz="1600" baseline="0" dirty="0" smtClean="0"/>
                        <a:t> to Wireless Communication Systems and Modern Wireless Communication Systems</a:t>
                      </a:r>
                      <a:endParaRPr lang="en-US" sz="1600" dirty="0" smtClean="0">
                        <a:solidFill>
                          <a:schemeClr val="tx1"/>
                        </a:solidFill>
                      </a:endParaRPr>
                    </a:p>
                  </a:txBody>
                  <a:tcPr/>
                </a:tc>
              </a:tr>
              <a:tr h="36803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2</a:t>
                      </a:r>
                      <a:endParaRPr lang="en-US" sz="1600" dirty="0">
                        <a:solidFill>
                          <a:schemeClr val="tx1"/>
                        </a:solidFill>
                      </a:endParaRPr>
                    </a:p>
                  </a:txBody>
                  <a:tcPr/>
                </a:tc>
                <a:tc>
                  <a:txBody>
                    <a:bodyPr/>
                    <a:lstStyle/>
                    <a:p>
                      <a:r>
                        <a:rPr lang="en-US" sz="1600" dirty="0" smtClean="0"/>
                        <a:t>The Cellular Concept – System Design Fundamentals</a:t>
                      </a:r>
                      <a:endParaRPr lang="en-US" sz="1600" dirty="0">
                        <a:solidFill>
                          <a:schemeClr val="tx1"/>
                        </a:solidFill>
                      </a:endParaRPr>
                    </a:p>
                  </a:txBody>
                  <a:tcPr/>
                </a:tc>
              </a:tr>
              <a:tr h="42645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3</a:t>
                      </a:r>
                      <a:endParaRPr lang="en-US" sz="1600" dirty="0">
                        <a:solidFill>
                          <a:schemeClr val="tx1"/>
                        </a:solidFill>
                      </a:endParaRPr>
                    </a:p>
                  </a:txBody>
                  <a:tcPr/>
                </a:tc>
                <a:tc>
                  <a:txBody>
                    <a:bodyPr/>
                    <a:lstStyle/>
                    <a:p>
                      <a:r>
                        <a:rPr lang="en-US" sz="1600" dirty="0" smtClean="0"/>
                        <a:t>The Cellular Concept— </a:t>
                      </a:r>
                      <a:r>
                        <a:rPr lang="en-US" sz="1600" dirty="0" err="1" smtClean="0"/>
                        <a:t>Trunking</a:t>
                      </a:r>
                      <a:r>
                        <a:rPr lang="en-US" sz="1600" dirty="0" smtClean="0"/>
                        <a:t> and Grade of Service, Improving Coverage and Capacity</a:t>
                      </a:r>
                      <a:endParaRPr lang="en-US" sz="1600" baseline="0" dirty="0" smtClean="0"/>
                    </a:p>
                  </a:txBody>
                  <a:tcPr>
                    <a:solidFill>
                      <a:schemeClr val="accent6">
                        <a:lumMod val="20000"/>
                        <a:lumOff val="80000"/>
                      </a:schemeClr>
                    </a:solidFill>
                  </a:tcPr>
                </a:tc>
              </a:tr>
              <a:tr h="390739">
                <a:tc vMerge="1">
                  <a:txBody>
                    <a:bodyPr/>
                    <a:lstStyle/>
                    <a:p>
                      <a:endParaRPr lang="en-US" dirty="0">
                        <a:solidFill>
                          <a:schemeClr val="tx1"/>
                        </a:solidFill>
                      </a:endParaRPr>
                    </a:p>
                  </a:txBody>
                  <a:tcPr>
                    <a:solidFill>
                      <a:srgbClr val="FFFF00"/>
                    </a:solidFill>
                  </a:tcPr>
                </a:tc>
                <a:tc>
                  <a:txBody>
                    <a:bodyPr/>
                    <a:lstStyle/>
                    <a:p>
                      <a:pPr algn="ctr"/>
                      <a:r>
                        <a:rPr lang="en-US" sz="1600" dirty="0" smtClean="0"/>
                        <a:t>4</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Mobile Radio Propagation: Large-Scale Path Loss </a:t>
                      </a:r>
                      <a:endParaRPr lang="en-US" sz="1600" baseline="0" dirty="0" smtClean="0"/>
                    </a:p>
                  </a:txBody>
                  <a:tcPr>
                    <a:solidFill>
                      <a:schemeClr val="accent5">
                        <a:lumMod val="20000"/>
                        <a:lumOff val="80000"/>
                      </a:schemeClr>
                    </a:solidFill>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5</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600" kern="1200" dirty="0" smtClean="0">
                          <a:solidFill>
                            <a:schemeClr val="dk1"/>
                          </a:solidFill>
                          <a:latin typeface="+mn-lt"/>
                          <a:ea typeface="+mn-ea"/>
                          <a:cs typeface="+mn-cs"/>
                        </a:rPr>
                        <a:t>Mobile Radio Propagation: Practical Link Budget Design using Path Loss Models</a:t>
                      </a:r>
                    </a:p>
                  </a:txBody>
                  <a:tcPr>
                    <a:solidFill>
                      <a:schemeClr val="accent6">
                        <a:lumMod val="20000"/>
                        <a:lumOff val="80000"/>
                      </a:schemeClr>
                    </a:solidFill>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6</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 Small-scale Fading and Multipath </a:t>
                      </a:r>
                    </a:p>
                  </a:txBody>
                  <a:tcPr>
                    <a:solidFill>
                      <a:srgbClr val="FFFF00"/>
                    </a:solidFill>
                  </a:tcPr>
                </a:tc>
              </a:tr>
              <a:tr h="368038">
                <a:tc rowSpan="6">
                  <a:txBody>
                    <a:bodyPr/>
                    <a:lstStyle/>
                    <a:p>
                      <a:pPr marL="0" algn="ctr" rtl="0" eaLnBrk="1" latinLnBrk="0" hangingPunct="1"/>
                      <a:r>
                        <a:rPr kumimoji="0" lang="en-US" sz="1600" kern="1200" dirty="0" smtClean="0"/>
                        <a:t>Part II</a:t>
                      </a:r>
                      <a:endParaRPr kumimoji="0" lang="en-US" sz="1600"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7</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Modulation Techniques:  </a:t>
                      </a:r>
                      <a:r>
                        <a:rPr lang="fr-FR" sz="1600" dirty="0" err="1" smtClean="0"/>
                        <a:t>Analog</a:t>
                      </a:r>
                      <a:r>
                        <a:rPr lang="fr-FR" sz="1600" dirty="0" smtClean="0"/>
                        <a:t> Modulation Techniques</a:t>
                      </a:r>
                      <a:endParaRPr lang="en-US" sz="1600" dirty="0" smtClean="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8</a:t>
                      </a:r>
                      <a:endParaRPr lang="en-US" sz="1600" dirty="0"/>
                    </a:p>
                  </a:txBody>
                  <a:tcPr/>
                </a:tc>
                <a:tc>
                  <a:txBody>
                    <a:bodyPr/>
                    <a:lstStyle/>
                    <a:p>
                      <a:r>
                        <a:rPr lang="fr-FR" sz="1600" dirty="0" smtClean="0"/>
                        <a:t>Modulation Techniques: Digital Modulation Techniques</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9</a:t>
                      </a:r>
                      <a:endParaRPr lang="en-US" sz="1600" dirty="0"/>
                    </a:p>
                  </a:txBody>
                  <a:tcPr/>
                </a:tc>
                <a:tc>
                  <a:txBody>
                    <a:bodyPr/>
                    <a:lstStyle/>
                    <a:p>
                      <a:r>
                        <a:rPr lang="en-US" sz="1600" dirty="0" smtClean="0"/>
                        <a:t>Multiple Access Techniques</a:t>
                      </a:r>
                      <a:endParaRPr lang="en-US" sz="1600" dirty="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10</a:t>
                      </a:r>
                      <a:endParaRPr lang="en-US" sz="1600" dirty="0"/>
                    </a:p>
                  </a:txBody>
                  <a:tcPr/>
                </a:tc>
                <a:tc>
                  <a:txBody>
                    <a:bodyPr/>
                    <a:lstStyle/>
                    <a:p>
                      <a:r>
                        <a:rPr lang="en-US" sz="1600" dirty="0" smtClean="0"/>
                        <a:t>Channel Equalization and Antenna Diversity</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11</a:t>
                      </a:r>
                      <a:endParaRPr lang="en-US" sz="1600" dirty="0"/>
                    </a:p>
                  </a:txBody>
                  <a:tcPr/>
                </a:tc>
                <a:tc>
                  <a:txBody>
                    <a:bodyPr/>
                    <a:lstStyle/>
                    <a:p>
                      <a:r>
                        <a:rPr lang="en-US" sz="1600" dirty="0" smtClean="0"/>
                        <a:t>Channel Coding</a:t>
                      </a:r>
                      <a:endParaRPr lang="en-US" sz="1600" dirty="0"/>
                    </a:p>
                  </a:txBody>
                  <a:tcPr/>
                </a:tc>
              </a:tr>
              <a:tr h="250927">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12</a:t>
                      </a:r>
                      <a:endParaRPr lang="en-US" sz="1600" dirty="0"/>
                    </a:p>
                  </a:txBody>
                  <a:tcPr/>
                </a:tc>
                <a:tc>
                  <a:txBody>
                    <a:bodyPr/>
                    <a:lstStyle/>
                    <a:p>
                      <a:r>
                        <a:rPr lang="en-US" sz="1600" dirty="0" smtClean="0"/>
                        <a:t>Wireless Networking, Systems and Standards </a:t>
                      </a:r>
                      <a:endParaRPr lang="en-US" sz="1600" dirty="0"/>
                    </a:p>
                  </a:txBody>
                  <a:tcPr/>
                </a:tc>
              </a:tr>
            </a:tbl>
          </a:graphicData>
        </a:graphic>
      </p:graphicFrame>
    </p:spTree>
    <p:extLst>
      <p:ext uri="{BB962C8B-B14F-4D97-AF65-F5344CB8AC3E}">
        <p14:creationId xmlns:p14="http://schemas.microsoft.com/office/powerpoint/2010/main" val="3346363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66340"/>
            <a:ext cx="9144000" cy="1371600"/>
          </a:xfrm>
        </p:spPr>
        <p:txBody>
          <a:bodyPr>
            <a:normAutofit/>
          </a:bodyPr>
          <a:lstStyle/>
          <a:p>
            <a:r>
              <a:rPr lang="en-US" sz="3600" dirty="0" smtClean="0"/>
              <a:t>Exam and Grading System</a:t>
            </a:r>
            <a:endParaRPr lang="en-US" sz="3600" dirty="0"/>
          </a:p>
        </p:txBody>
      </p:sp>
      <p:sp>
        <p:nvSpPr>
          <p:cNvPr id="4" name="Rectangle 3"/>
          <p:cNvSpPr/>
          <p:nvPr/>
        </p:nvSpPr>
        <p:spPr>
          <a:xfrm>
            <a:off x="0" y="0"/>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720747"/>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0749609"/>
              </p:ext>
            </p:extLst>
          </p:nvPr>
        </p:nvGraphicFramePr>
        <p:xfrm>
          <a:off x="539552" y="1508787"/>
          <a:ext cx="4536504" cy="2235899"/>
        </p:xfrm>
        <a:graphic>
          <a:graphicData uri="http://schemas.openxmlformats.org/drawingml/2006/table">
            <a:tbl>
              <a:tblPr firstRow="1" bandRow="1">
                <a:tableStyleId>{00A15C55-8517-42AA-B614-E9B94910E393}</a:tableStyleId>
              </a:tblPr>
              <a:tblGrid>
                <a:gridCol w="3088684"/>
                <a:gridCol w="1447820"/>
              </a:tblGrid>
              <a:tr h="618421">
                <a:tc>
                  <a:txBody>
                    <a:bodyPr/>
                    <a:lstStyle/>
                    <a:p>
                      <a:r>
                        <a:rPr lang="en-US" sz="2100" dirty="0" smtClean="0"/>
                        <a:t>Task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r>
              <a:tr h="514392">
                <a:tc>
                  <a:txBody>
                    <a:bodyPr/>
                    <a:lstStyle/>
                    <a:p>
                      <a:r>
                        <a:rPr lang="en-US" sz="2100" dirty="0" smtClean="0"/>
                        <a:t>Final Exam</a:t>
                      </a:r>
                      <a:endParaRPr lang="en-US" sz="2100" dirty="0">
                        <a:latin typeface="Bookman Old Style" pitchFamily="18" charset="0"/>
                      </a:endParaRPr>
                    </a:p>
                  </a:txBody>
                  <a:tcPr marT="60960" marB="60960"/>
                </a:tc>
                <a:tc>
                  <a:txBody>
                    <a:bodyPr/>
                    <a:lstStyle/>
                    <a:p>
                      <a:r>
                        <a:rPr lang="en-US" sz="2100" dirty="0" smtClean="0"/>
                        <a:t>80%</a:t>
                      </a:r>
                      <a:endParaRPr lang="en-US" sz="2100" dirty="0">
                        <a:latin typeface="Bookman Old Style" pitchFamily="18" charset="0"/>
                      </a:endParaRPr>
                    </a:p>
                  </a:txBody>
                  <a:tcPr marT="60960" marB="60960"/>
                </a:tc>
              </a:tr>
              <a:tr h="537029">
                <a:tc>
                  <a:txBody>
                    <a:bodyPr/>
                    <a:lstStyle/>
                    <a:p>
                      <a:r>
                        <a:rPr lang="en-US" sz="2100" dirty="0" smtClean="0"/>
                        <a:t>Practical</a:t>
                      </a:r>
                      <a:r>
                        <a:rPr lang="en-US" sz="2100" baseline="0" dirty="0" smtClean="0"/>
                        <a:t> Assignments</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r h="566057">
                <a:tc>
                  <a:txBody>
                    <a:bodyPr/>
                    <a:lstStyle/>
                    <a:p>
                      <a:r>
                        <a:rPr lang="en-US" sz="2100" dirty="0" smtClean="0"/>
                        <a:t>Tutorial</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1415290"/>
              </p:ext>
            </p:extLst>
          </p:nvPr>
        </p:nvGraphicFramePr>
        <p:xfrm>
          <a:off x="5652120" y="1508787"/>
          <a:ext cx="2520280" cy="2991700"/>
        </p:xfrm>
        <a:graphic>
          <a:graphicData uri="http://schemas.openxmlformats.org/drawingml/2006/table">
            <a:tbl>
              <a:tblPr firstRow="1" bandRow="1">
                <a:tableStyleId>{00A15C55-8517-42AA-B614-E9B94910E393}</a:tableStyleId>
              </a:tblPr>
              <a:tblGrid>
                <a:gridCol w="1306812"/>
                <a:gridCol w="1213468"/>
              </a:tblGrid>
              <a:tr h="513339">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Grade</a:t>
                      </a:r>
                      <a:endParaRPr lang="en-US" sz="2100" dirty="0">
                        <a:latin typeface="Bookman Old Style" pitchFamily="18" charset="0"/>
                      </a:endParaRPr>
                    </a:p>
                  </a:txBody>
                  <a:tcPr marT="60960" marB="60960">
                    <a:solidFill>
                      <a:schemeClr val="tx2">
                        <a:lumMod val="60000"/>
                        <a:lumOff val="40000"/>
                      </a:schemeClr>
                    </a:solidFill>
                  </a:tcPr>
                </a:tc>
              </a:tr>
              <a:tr h="522715">
                <a:tc>
                  <a:txBody>
                    <a:bodyPr/>
                    <a:lstStyle/>
                    <a:p>
                      <a:r>
                        <a:rPr lang="en-US" sz="2100" dirty="0" smtClean="0"/>
                        <a:t>85~100</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78179">
                <a:tc>
                  <a:txBody>
                    <a:bodyPr/>
                    <a:lstStyle/>
                    <a:p>
                      <a:r>
                        <a:rPr lang="en-US" sz="2100" dirty="0" smtClean="0"/>
                        <a:t>80~85</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92489">
                <a:tc>
                  <a:txBody>
                    <a:bodyPr/>
                    <a:lstStyle/>
                    <a:p>
                      <a:r>
                        <a:rPr lang="en-US" sz="2100" dirty="0" smtClean="0"/>
                        <a:t>70~80</a:t>
                      </a:r>
                      <a:endParaRPr lang="en-US" sz="2100" dirty="0">
                        <a:latin typeface="Bookman Old Style" pitchFamily="18" charset="0"/>
                      </a:endParaRPr>
                    </a:p>
                  </a:txBody>
                  <a:tcPr marT="60960" marB="60960"/>
                </a:tc>
                <a:tc>
                  <a:txBody>
                    <a:bodyPr/>
                    <a:lstStyle/>
                    <a:p>
                      <a:r>
                        <a:rPr lang="en-US" sz="2100" dirty="0" smtClean="0"/>
                        <a:t>B</a:t>
                      </a:r>
                      <a:endParaRPr lang="en-US" sz="2100" dirty="0">
                        <a:latin typeface="Bookman Old Style" pitchFamily="18" charset="0"/>
                      </a:endParaRPr>
                    </a:p>
                  </a:txBody>
                  <a:tcPr marT="60960" marB="60960"/>
                </a:tc>
              </a:tr>
              <a:tr h="492489">
                <a:tc>
                  <a:txBody>
                    <a:bodyPr/>
                    <a:lstStyle/>
                    <a:p>
                      <a:r>
                        <a:rPr lang="en-US" sz="2100" dirty="0" smtClean="0"/>
                        <a:t>50~70</a:t>
                      </a:r>
                      <a:endParaRPr lang="en-US" sz="2100" dirty="0">
                        <a:latin typeface="Bookman Old Style" pitchFamily="18" charset="0"/>
                      </a:endParaRPr>
                    </a:p>
                  </a:txBody>
                  <a:tcPr marT="60960" marB="60960"/>
                </a:tc>
                <a:tc>
                  <a:txBody>
                    <a:bodyPr/>
                    <a:lstStyle/>
                    <a:p>
                      <a:r>
                        <a:rPr lang="en-US" sz="2100" dirty="0" smtClean="0"/>
                        <a:t>C</a:t>
                      </a:r>
                      <a:endParaRPr lang="en-US" sz="2100" dirty="0">
                        <a:latin typeface="Bookman Old Style" pitchFamily="18" charset="0"/>
                      </a:endParaRPr>
                    </a:p>
                  </a:txBody>
                  <a:tcPr marT="60960" marB="60960"/>
                </a:tc>
              </a:tr>
              <a:tr h="492489">
                <a:tc>
                  <a:txBody>
                    <a:bodyPr/>
                    <a:lstStyle/>
                    <a:p>
                      <a:r>
                        <a:rPr lang="en-US" sz="2100" dirty="0" smtClean="0"/>
                        <a:t>&lt;50</a:t>
                      </a:r>
                      <a:endParaRPr lang="en-US" sz="2100" dirty="0">
                        <a:latin typeface="Bookman Old Style" pitchFamily="18" charset="0"/>
                      </a:endParaRPr>
                    </a:p>
                  </a:txBody>
                  <a:tcPr marT="60960" marB="60960"/>
                </a:tc>
                <a:tc>
                  <a:txBody>
                    <a:bodyPr/>
                    <a:lstStyle/>
                    <a:p>
                      <a:r>
                        <a:rPr lang="en-US" sz="2100" dirty="0" smtClean="0"/>
                        <a:t>F</a:t>
                      </a:r>
                      <a:endParaRPr lang="en-US" sz="2100" dirty="0">
                        <a:latin typeface="Bookman Old Style" pitchFamily="18" charset="0"/>
                      </a:endParaRPr>
                    </a:p>
                  </a:txBody>
                  <a:tcPr marT="60960" marB="60960"/>
                </a:tc>
              </a:tr>
            </a:tbl>
          </a:graphicData>
        </a:graphic>
      </p:graphicFrame>
    </p:spTree>
    <p:extLst>
      <p:ext uri="{BB962C8B-B14F-4D97-AF65-F5344CB8AC3E}">
        <p14:creationId xmlns:p14="http://schemas.microsoft.com/office/powerpoint/2010/main" val="25953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51429" y="1219195"/>
            <a:ext cx="6858000" cy="1208314"/>
          </a:xfrm>
        </p:spPr>
        <p:txBody>
          <a:bodyPr>
            <a:normAutofit/>
          </a:bodyPr>
          <a:lstStyle/>
          <a:p>
            <a:pPr algn="ctr">
              <a:spcBef>
                <a:spcPts val="1200"/>
              </a:spcBef>
            </a:pPr>
            <a:r>
              <a:rPr lang="en-US" sz="4000" b="1" dirty="0" smtClean="0"/>
              <a:t>Lecture </a:t>
            </a:r>
            <a:r>
              <a:rPr lang="en-US" sz="4000" b="1" dirty="0" smtClean="0"/>
              <a:t>6</a:t>
            </a:r>
            <a:endParaRPr lang="en-US" sz="4000" b="1" dirty="0"/>
          </a:p>
        </p:txBody>
      </p:sp>
      <p:sp>
        <p:nvSpPr>
          <p:cNvPr id="6" name="Text Placeholder 5"/>
          <p:cNvSpPr>
            <a:spLocks noGrp="1"/>
          </p:cNvSpPr>
          <p:nvPr>
            <p:ph type="body" idx="1"/>
          </p:nvPr>
        </p:nvSpPr>
        <p:spPr>
          <a:xfrm>
            <a:off x="653144" y="2857500"/>
            <a:ext cx="8490856" cy="1143000"/>
          </a:xfrm>
        </p:spPr>
        <p:txBody>
          <a:bodyPr>
            <a:noAutofit/>
          </a:bodyPr>
          <a:lstStyle/>
          <a:p>
            <a:pPr algn="ctr">
              <a:lnSpc>
                <a:spcPct val="150000"/>
              </a:lnSpc>
            </a:pPr>
            <a:r>
              <a:rPr lang="en-US" sz="3200" b="1" dirty="0" smtClean="0">
                <a:solidFill>
                  <a:schemeClr val="tx1"/>
                </a:solidFill>
                <a:cs typeface="Cambria"/>
              </a:rPr>
              <a:t>Mobile Radio Propagation</a:t>
            </a:r>
          </a:p>
          <a:p>
            <a:pPr algn="ctr">
              <a:lnSpc>
                <a:spcPct val="150000"/>
              </a:lnSpc>
            </a:pPr>
            <a:r>
              <a:rPr lang="en-US" sz="3200" b="1" dirty="0" smtClean="0">
                <a:solidFill>
                  <a:schemeClr val="tx1"/>
                </a:solidFill>
                <a:cs typeface="Cambria"/>
              </a:rPr>
              <a:t>Small Scale Fading</a:t>
            </a:r>
            <a:endParaRPr lang="en-US" sz="3200" b="1" dirty="0" smtClean="0">
              <a:solidFill>
                <a:schemeClr val="tx1"/>
              </a:solidFill>
              <a:cs typeface="Cambria"/>
            </a:endParaRPr>
          </a:p>
          <a:p>
            <a:pPr algn="ctr">
              <a:lnSpc>
                <a:spcPct val="150000"/>
              </a:lnSpc>
            </a:pPr>
            <a:endParaRPr lang="en-US" sz="3200" b="1" dirty="0">
              <a:solidFill>
                <a:schemeClr val="tx1"/>
              </a:solidFill>
              <a:cs typeface="Cambria"/>
            </a:endParaRPr>
          </a:p>
          <a:p>
            <a:pPr algn="ctr">
              <a:lnSpc>
                <a:spcPct val="150000"/>
              </a:lnSpc>
            </a:pPr>
            <a:endParaRPr lang="en-US" sz="3200" b="1"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4238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Overview of Previous Lecture </a:t>
            </a:r>
          </a:p>
        </p:txBody>
      </p:sp>
      <p:sp>
        <p:nvSpPr>
          <p:cNvPr id="6" name="Content Placeholder 5"/>
          <p:cNvSpPr>
            <a:spLocks noGrp="1"/>
          </p:cNvSpPr>
          <p:nvPr>
            <p:ph sz="quarter" idx="1"/>
          </p:nvPr>
        </p:nvSpPr>
        <p:spPr>
          <a:xfrm>
            <a:off x="358724" y="1336431"/>
            <a:ext cx="8229600" cy="5045617"/>
          </a:xfrm>
        </p:spPr>
        <p:txBody>
          <a:bodyPr>
            <a:normAutofit/>
          </a:bodyPr>
          <a:lstStyle/>
          <a:p>
            <a:pPr>
              <a:lnSpc>
                <a:spcPct val="150000"/>
              </a:lnSpc>
            </a:pPr>
            <a:r>
              <a:rPr lang="en-US" sz="2400" dirty="0">
                <a:cs typeface="Cambria"/>
              </a:rPr>
              <a:t>Practical Link Budget Design using Path Loss Models</a:t>
            </a:r>
          </a:p>
          <a:p>
            <a:pPr lvl="1">
              <a:lnSpc>
                <a:spcPct val="150000"/>
              </a:lnSpc>
            </a:pPr>
            <a:r>
              <a:rPr lang="en-US" sz="2400" dirty="0">
                <a:cs typeface="Cambria"/>
              </a:rPr>
              <a:t>Log-distance Path Loss Model</a:t>
            </a:r>
          </a:p>
          <a:p>
            <a:pPr lvl="1">
              <a:lnSpc>
                <a:spcPct val="150000"/>
              </a:lnSpc>
            </a:pPr>
            <a:r>
              <a:rPr lang="en-US" sz="2400" dirty="0">
                <a:cs typeface="Cambria"/>
              </a:rPr>
              <a:t>Log-normal Shadowing Model</a:t>
            </a:r>
          </a:p>
          <a:p>
            <a:pPr>
              <a:lnSpc>
                <a:spcPct val="150000"/>
              </a:lnSpc>
            </a:pPr>
            <a:r>
              <a:rPr lang="en-US" sz="2400" dirty="0">
                <a:cs typeface="Cambria"/>
              </a:rPr>
              <a:t>Outdoor Propagation Models</a:t>
            </a:r>
          </a:p>
          <a:p>
            <a:pPr lvl="1">
              <a:lnSpc>
                <a:spcPct val="150000"/>
              </a:lnSpc>
            </a:pPr>
            <a:r>
              <a:rPr lang="en-US" sz="2400" dirty="0">
                <a:cs typeface="Cambria"/>
              </a:rPr>
              <a:t>Okumura Model</a:t>
            </a:r>
          </a:p>
          <a:p>
            <a:pPr lvl="1">
              <a:lnSpc>
                <a:spcPct val="150000"/>
              </a:lnSpc>
            </a:pPr>
            <a:r>
              <a:rPr lang="en-US" sz="2400" dirty="0" err="1">
                <a:cs typeface="Cambria"/>
              </a:rPr>
              <a:t>Hata</a:t>
            </a:r>
            <a:r>
              <a:rPr lang="en-US" sz="2400" dirty="0">
                <a:cs typeface="Cambria"/>
              </a:rPr>
              <a:t> Model</a:t>
            </a:r>
          </a:p>
          <a:p>
            <a:pPr>
              <a:lnSpc>
                <a:spcPct val="150000"/>
              </a:lnSpc>
            </a:pPr>
            <a:r>
              <a:rPr lang="en-US" sz="2400" dirty="0">
                <a:cs typeface="Cambria"/>
              </a:rPr>
              <a:t>Indoor Propagation Models</a:t>
            </a:r>
          </a:p>
          <a:p>
            <a:endParaRPr lang="en-US" dirty="0"/>
          </a:p>
        </p:txBody>
      </p:sp>
    </p:spTree>
    <p:extLst>
      <p:ext uri="{BB962C8B-B14F-4D97-AF65-F5344CB8AC3E}">
        <p14:creationId xmlns:p14="http://schemas.microsoft.com/office/powerpoint/2010/main" val="3182814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74490"/>
            <a:ext cx="8849738" cy="1154097"/>
          </a:xfrm>
        </p:spPr>
        <p:txBody>
          <a:bodyPr anchor="ctr">
            <a:normAutofit/>
          </a:bodyPr>
          <a:lstStyle/>
          <a:p>
            <a:r>
              <a:rPr lang="en-US" sz="3600" dirty="0"/>
              <a:t>Outline of Class (Lecture </a:t>
            </a:r>
            <a:r>
              <a:rPr lang="en-US" sz="3600" dirty="0" smtClean="0"/>
              <a:t>6)</a:t>
            </a:r>
            <a:endParaRPr lang="en-US" sz="3600" dirty="0">
              <a:latin typeface="Cambria"/>
              <a:cs typeface="Cambria"/>
            </a:endParaRPr>
          </a:p>
        </p:txBody>
      </p:sp>
      <p:sp>
        <p:nvSpPr>
          <p:cNvPr id="7" name="Content Placeholder 2"/>
          <p:cNvSpPr>
            <a:spLocks noGrp="1"/>
          </p:cNvSpPr>
          <p:nvPr>
            <p:ph sz="quarter" idx="1"/>
          </p:nvPr>
        </p:nvSpPr>
        <p:spPr>
          <a:xfrm>
            <a:off x="227264" y="1474538"/>
            <a:ext cx="8729578" cy="5235854"/>
          </a:xfrm>
        </p:spPr>
        <p:txBody>
          <a:bodyPr>
            <a:normAutofit/>
          </a:bodyPr>
          <a:lstStyle/>
          <a:p>
            <a:pPr>
              <a:lnSpc>
                <a:spcPct val="150000"/>
              </a:lnSpc>
            </a:pPr>
            <a:r>
              <a:rPr lang="en-US" sz="2400" dirty="0"/>
              <a:t>Factors Influencing Small-Scale </a:t>
            </a:r>
            <a:r>
              <a:rPr lang="en-US" sz="2400" dirty="0" smtClean="0"/>
              <a:t>Fading</a:t>
            </a:r>
          </a:p>
          <a:p>
            <a:pPr>
              <a:lnSpc>
                <a:spcPct val="150000"/>
              </a:lnSpc>
            </a:pPr>
            <a:r>
              <a:rPr lang="en-US" sz="2400" dirty="0"/>
              <a:t>Doppler </a:t>
            </a:r>
            <a:r>
              <a:rPr lang="en-US" sz="2400" dirty="0" smtClean="0"/>
              <a:t>Effect and Doppler Shift</a:t>
            </a:r>
          </a:p>
          <a:p>
            <a:pPr>
              <a:lnSpc>
                <a:spcPct val="150000"/>
              </a:lnSpc>
            </a:pPr>
            <a:r>
              <a:rPr lang="en-US" sz="2400" dirty="0"/>
              <a:t>Impulse Response Model of a Multipath </a:t>
            </a:r>
            <a:r>
              <a:rPr lang="en-US" sz="2400" dirty="0" smtClean="0"/>
              <a:t>Channel</a:t>
            </a:r>
          </a:p>
          <a:p>
            <a:pPr>
              <a:lnSpc>
                <a:spcPct val="150000"/>
              </a:lnSpc>
            </a:pPr>
            <a:r>
              <a:rPr lang="en-US" sz="2400" dirty="0"/>
              <a:t>Parameters of Mobile Multipath </a:t>
            </a:r>
            <a:r>
              <a:rPr lang="en-US" sz="2400" dirty="0" smtClean="0"/>
              <a:t>Channels</a:t>
            </a:r>
          </a:p>
          <a:p>
            <a:pPr>
              <a:lnSpc>
                <a:spcPct val="150000"/>
              </a:lnSpc>
            </a:pPr>
            <a:r>
              <a:rPr lang="en-US" sz="2400"/>
              <a:t>Types of Small-Scale Fading</a:t>
            </a:r>
            <a:endParaRPr lang="en-US" sz="2400" dirty="0">
              <a:cs typeface="Cambria"/>
            </a:endParaRPr>
          </a:p>
        </p:txBody>
      </p:sp>
    </p:spTree>
    <p:extLst>
      <p:ext uri="{BB962C8B-B14F-4D97-AF65-F5344CB8AC3E}">
        <p14:creationId xmlns:p14="http://schemas.microsoft.com/office/powerpoint/2010/main" val="2551502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40826" y="2421307"/>
            <a:ext cx="8490856" cy="1208314"/>
          </a:xfrm>
        </p:spPr>
        <p:txBody>
          <a:bodyPr>
            <a:noAutofit/>
          </a:bodyPr>
          <a:lstStyle/>
          <a:p>
            <a:pPr marL="514350" indent="-514350" algn="l">
              <a:spcBef>
                <a:spcPts val="1200"/>
              </a:spcBef>
              <a:buFont typeface="+mj-lt"/>
              <a:buAutoNum type="arabicParenR"/>
            </a:pPr>
            <a:r>
              <a:rPr lang="en-US" dirty="0"/>
              <a:t>Small Scale Multipath Propagation</a:t>
            </a: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3620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Small Scale Multipath Propagation</a:t>
            </a:r>
          </a:p>
        </p:txBody>
      </p:sp>
      <p:sp>
        <p:nvSpPr>
          <p:cNvPr id="3" name="Content Placeholder 2"/>
          <p:cNvSpPr>
            <a:spLocks noGrp="1"/>
          </p:cNvSpPr>
          <p:nvPr>
            <p:ph sz="quarter" idx="1"/>
          </p:nvPr>
        </p:nvSpPr>
        <p:spPr/>
        <p:txBody>
          <a:bodyPr/>
          <a:lstStyle/>
          <a:p>
            <a:pPr>
              <a:lnSpc>
                <a:spcPct val="150000"/>
              </a:lnSpc>
            </a:pPr>
            <a:r>
              <a:rPr lang="en-US" dirty="0" smtClean="0"/>
              <a:t>Three most important Fading/Multipath effects</a:t>
            </a:r>
          </a:p>
          <a:p>
            <a:pPr lvl="1">
              <a:lnSpc>
                <a:spcPct val="150000"/>
              </a:lnSpc>
            </a:pPr>
            <a:r>
              <a:rPr lang="en-US" dirty="0" smtClean="0"/>
              <a:t>Rapid changes in </a:t>
            </a:r>
            <a:r>
              <a:rPr lang="en-US" dirty="0" smtClean="0">
                <a:solidFill>
                  <a:srgbClr val="FF0000"/>
                </a:solidFill>
              </a:rPr>
              <a:t>signal strength </a:t>
            </a:r>
            <a:r>
              <a:rPr lang="en-US" dirty="0" smtClean="0"/>
              <a:t>over small travel distances or short time intervals</a:t>
            </a:r>
          </a:p>
          <a:p>
            <a:pPr lvl="1">
              <a:lnSpc>
                <a:spcPct val="150000"/>
              </a:lnSpc>
            </a:pPr>
            <a:r>
              <a:rPr lang="en-US" dirty="0" smtClean="0">
                <a:solidFill>
                  <a:srgbClr val="FF0000"/>
                </a:solidFill>
              </a:rPr>
              <a:t>Random frequency modulation </a:t>
            </a:r>
            <a:r>
              <a:rPr lang="en-US" dirty="0" smtClean="0"/>
              <a:t>due to varying Doppler shifts on different multipath signals</a:t>
            </a:r>
          </a:p>
          <a:p>
            <a:pPr lvl="1">
              <a:lnSpc>
                <a:spcPct val="150000"/>
              </a:lnSpc>
            </a:pPr>
            <a:r>
              <a:rPr lang="en-US" dirty="0" smtClean="0">
                <a:solidFill>
                  <a:srgbClr val="FF0000"/>
                </a:solidFill>
              </a:rPr>
              <a:t>Time dispersion </a:t>
            </a:r>
            <a:r>
              <a:rPr lang="en-US" dirty="0" smtClean="0"/>
              <a:t>(echoes) due to multipath propagation delays</a:t>
            </a:r>
            <a:endParaRPr lang="en-US" dirty="0"/>
          </a:p>
        </p:txBody>
      </p:sp>
    </p:spTree>
    <p:extLst>
      <p:ext uri="{BB962C8B-B14F-4D97-AF65-F5344CB8AC3E}">
        <p14:creationId xmlns:p14="http://schemas.microsoft.com/office/powerpoint/2010/main" val="641049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Mobility in context of Fading	</a:t>
            </a:r>
            <a:endParaRPr lang="en-US" dirty="0"/>
          </a:p>
        </p:txBody>
      </p:sp>
      <p:sp>
        <p:nvSpPr>
          <p:cNvPr id="3" name="Content Placeholder 2"/>
          <p:cNvSpPr>
            <a:spLocks noGrp="1"/>
          </p:cNvSpPr>
          <p:nvPr>
            <p:ph sz="quarter" idx="1"/>
          </p:nvPr>
        </p:nvSpPr>
        <p:spPr/>
        <p:txBody>
          <a:bodyPr>
            <a:normAutofit/>
          </a:bodyPr>
          <a:lstStyle/>
          <a:p>
            <a:pPr>
              <a:lnSpc>
                <a:spcPct val="150000"/>
              </a:lnSpc>
            </a:pPr>
            <a:r>
              <a:rPr lang="en-US" dirty="0" smtClean="0"/>
              <a:t>When the receiver is mobile</a:t>
            </a:r>
          </a:p>
          <a:p>
            <a:pPr lvl="1">
              <a:lnSpc>
                <a:spcPct val="150000"/>
              </a:lnSpc>
            </a:pPr>
            <a:r>
              <a:rPr lang="en-US" dirty="0" smtClean="0"/>
              <a:t>Other objects may be mobile or stationary</a:t>
            </a:r>
          </a:p>
          <a:p>
            <a:pPr lvl="1">
              <a:lnSpc>
                <a:spcPct val="150000"/>
              </a:lnSpc>
            </a:pPr>
            <a:r>
              <a:rPr lang="en-US" dirty="0" smtClean="0"/>
              <a:t>If other objects are stationary</a:t>
            </a:r>
          </a:p>
          <a:p>
            <a:pPr lvl="2">
              <a:lnSpc>
                <a:spcPct val="150000"/>
              </a:lnSpc>
            </a:pPr>
            <a:r>
              <a:rPr lang="en-US" sz="2400" dirty="0" smtClean="0"/>
              <a:t>Motion is only due to mobile receiver</a:t>
            </a:r>
          </a:p>
          <a:p>
            <a:pPr lvl="2">
              <a:lnSpc>
                <a:spcPct val="150000"/>
              </a:lnSpc>
            </a:pPr>
            <a:r>
              <a:rPr lang="en-US" sz="2400" dirty="0" smtClean="0"/>
              <a:t>Fading is purely a spatial phenomenon (occurs only when the mobile receiver moves)</a:t>
            </a:r>
          </a:p>
          <a:p>
            <a:pPr>
              <a:lnSpc>
                <a:spcPct val="150000"/>
              </a:lnSpc>
            </a:pPr>
            <a:r>
              <a:rPr lang="en-US" dirty="0"/>
              <a:t>If the mobile receiver is stationary, signal may fade due to movement of surrounding objects</a:t>
            </a:r>
          </a:p>
          <a:p>
            <a:pPr lvl="2">
              <a:lnSpc>
                <a:spcPct val="150000"/>
              </a:lnSpc>
            </a:pPr>
            <a:endParaRPr lang="en-US" dirty="0"/>
          </a:p>
        </p:txBody>
      </p:sp>
    </p:spTree>
    <p:extLst>
      <p:ext uri="{BB962C8B-B14F-4D97-AF65-F5344CB8AC3E}">
        <p14:creationId xmlns:p14="http://schemas.microsoft.com/office/powerpoint/2010/main" val="4209570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Factors Influencing Small-Scale Fading</a:t>
            </a:r>
            <a:endParaRPr lang="en-US" dirty="0"/>
          </a:p>
        </p:txBody>
      </p:sp>
      <p:sp>
        <p:nvSpPr>
          <p:cNvPr id="3" name="Content Placeholder 2"/>
          <p:cNvSpPr>
            <a:spLocks noGrp="1"/>
          </p:cNvSpPr>
          <p:nvPr>
            <p:ph sz="quarter" idx="1"/>
          </p:nvPr>
        </p:nvSpPr>
        <p:spPr/>
        <p:txBody>
          <a:bodyPr>
            <a:normAutofit/>
          </a:bodyPr>
          <a:lstStyle/>
          <a:p>
            <a:pPr marL="514350" indent="-514350">
              <a:buFont typeface="+mj-lt"/>
              <a:buAutoNum type="arabicPeriod"/>
            </a:pPr>
            <a:r>
              <a:rPr lang="en-US" dirty="0" smtClean="0"/>
              <a:t>Multipath Propagation</a:t>
            </a:r>
          </a:p>
          <a:p>
            <a:pPr marL="834390" lvl="1" indent="-514350"/>
            <a:r>
              <a:rPr lang="en-US" dirty="0" smtClean="0"/>
              <a:t>Presence of reflecting objects and scatters </a:t>
            </a:r>
          </a:p>
          <a:p>
            <a:pPr marL="1108710" lvl="2" indent="-514350"/>
            <a:r>
              <a:rPr lang="en-US" dirty="0" smtClean="0"/>
              <a:t>Multiple versions of the signal to arrive at the receiver with different amplitudes and time delays</a:t>
            </a:r>
          </a:p>
          <a:p>
            <a:pPr marL="1108710" lvl="2" indent="-514350"/>
            <a:r>
              <a:rPr lang="en-US" dirty="0" smtClean="0"/>
              <a:t>The total signal at receiver to fade or distortion</a:t>
            </a:r>
          </a:p>
          <a:p>
            <a:pPr marL="514350" indent="-514350">
              <a:buFont typeface="+mj-lt"/>
              <a:buAutoNum type="arabicPeriod"/>
            </a:pPr>
            <a:r>
              <a:rPr lang="en-US" dirty="0" smtClean="0"/>
              <a:t>Speed of Mobile</a:t>
            </a:r>
          </a:p>
          <a:p>
            <a:pPr marL="834390" lvl="1" indent="-514350"/>
            <a:r>
              <a:rPr lang="en-US" dirty="0" smtClean="0"/>
              <a:t>Causes </a:t>
            </a:r>
            <a:r>
              <a:rPr lang="en-US" b="1" dirty="0" smtClean="0">
                <a:solidFill>
                  <a:srgbClr val="FF0000"/>
                </a:solidFill>
              </a:rPr>
              <a:t>Doppler shift </a:t>
            </a:r>
            <a:r>
              <a:rPr lang="en-US" dirty="0" smtClean="0"/>
              <a:t>at each multipath component</a:t>
            </a:r>
          </a:p>
          <a:p>
            <a:pPr marL="834390" lvl="1" indent="-514350"/>
            <a:r>
              <a:rPr lang="en-US" dirty="0" smtClean="0"/>
              <a:t>Causes random frequency modulation</a:t>
            </a:r>
          </a:p>
          <a:p>
            <a:pPr marL="834390" lvl="1" indent="-514350"/>
            <a:r>
              <a:rPr lang="en-US" dirty="0" smtClean="0"/>
              <a:t>Doppler shift will be positive or negative depending on where the mobile is moving toward or away from the BS</a:t>
            </a:r>
          </a:p>
          <a:p>
            <a:pPr marL="0" indent="0">
              <a:buNone/>
            </a:pPr>
            <a:endParaRPr lang="en-US" dirty="0"/>
          </a:p>
        </p:txBody>
      </p:sp>
    </p:spTree>
    <p:extLst>
      <p:ext uri="{BB962C8B-B14F-4D97-AF65-F5344CB8AC3E}">
        <p14:creationId xmlns:p14="http://schemas.microsoft.com/office/powerpoint/2010/main" val="3711435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Factors Influencing Small-Scale Fading</a:t>
            </a:r>
            <a:endParaRPr lang="en-US" dirty="0"/>
          </a:p>
        </p:txBody>
      </p:sp>
      <p:sp>
        <p:nvSpPr>
          <p:cNvPr id="3" name="Content Placeholder 2"/>
          <p:cNvSpPr>
            <a:spLocks noGrp="1"/>
          </p:cNvSpPr>
          <p:nvPr>
            <p:ph sz="quarter" idx="1"/>
          </p:nvPr>
        </p:nvSpPr>
        <p:spPr/>
        <p:txBody>
          <a:bodyPr>
            <a:normAutofit/>
          </a:bodyPr>
          <a:lstStyle/>
          <a:p>
            <a:pPr marL="514350" indent="-514350">
              <a:buFont typeface="+mj-lt"/>
              <a:buAutoNum type="arabicPeriod" startAt="3"/>
            </a:pPr>
            <a:r>
              <a:rPr lang="en-US" dirty="0" smtClean="0"/>
              <a:t>Speed of Surrounding Objects</a:t>
            </a:r>
          </a:p>
          <a:p>
            <a:pPr marL="834390" lvl="1" indent="-514350"/>
            <a:r>
              <a:rPr lang="en-US" dirty="0" smtClean="0"/>
              <a:t>Causes time-varying Doppler shift on the multipath components</a:t>
            </a:r>
          </a:p>
          <a:p>
            <a:pPr marL="834390" lvl="1" indent="-514350"/>
            <a:r>
              <a:rPr lang="en-US" dirty="0" smtClean="0"/>
              <a:t>If surrounding objects move at a greater rate than the mobile, this effects dominate the small scale fading</a:t>
            </a:r>
          </a:p>
          <a:p>
            <a:pPr marL="1108710" lvl="2" indent="-514350"/>
            <a:r>
              <a:rPr lang="en-US" dirty="0" smtClean="0"/>
              <a:t>Much slower </a:t>
            </a:r>
            <a:r>
              <a:rPr lang="en-US" dirty="0" smtClean="0">
                <a:sym typeface="Wingdings" pitchFamily="2" charset="2"/>
              </a:rPr>
              <a:t> can be ignored</a:t>
            </a:r>
            <a:endParaRPr lang="en-US" dirty="0" smtClean="0"/>
          </a:p>
          <a:p>
            <a:pPr marL="834390" lvl="1" indent="-514350"/>
            <a:r>
              <a:rPr lang="en-US" dirty="0" smtClean="0"/>
              <a:t>The term </a:t>
            </a:r>
            <a:r>
              <a:rPr lang="en-US" b="1" dirty="0" smtClean="0">
                <a:solidFill>
                  <a:srgbClr val="FF0000"/>
                </a:solidFill>
              </a:rPr>
              <a:t>Coherence Time </a:t>
            </a:r>
            <a:r>
              <a:rPr lang="en-US" dirty="0" smtClean="0"/>
              <a:t>determines how static the channel is (depends on the </a:t>
            </a:r>
            <a:r>
              <a:rPr lang="en-US" dirty="0" err="1" smtClean="0"/>
              <a:t>doppler</a:t>
            </a:r>
            <a:r>
              <a:rPr lang="en-US" dirty="0" smtClean="0"/>
              <a:t> shift) </a:t>
            </a:r>
          </a:p>
          <a:p>
            <a:pPr marL="1108710" lvl="2" indent="-514350"/>
            <a:r>
              <a:rPr lang="en-US" dirty="0" smtClean="0"/>
              <a:t>A measure </a:t>
            </a:r>
            <a:r>
              <a:rPr lang="en-US" dirty="0"/>
              <a:t>of how fast your channel is changing </a:t>
            </a:r>
          </a:p>
          <a:p>
            <a:pPr marL="1108710" lvl="2" indent="-514350"/>
            <a:endParaRPr lang="en-US" dirty="0" smtClean="0"/>
          </a:p>
        </p:txBody>
      </p:sp>
    </p:spTree>
    <p:extLst>
      <p:ext uri="{BB962C8B-B14F-4D97-AF65-F5344CB8AC3E}">
        <p14:creationId xmlns:p14="http://schemas.microsoft.com/office/powerpoint/2010/main" val="352173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Factors Influencing Small-Scale Fading</a:t>
            </a:r>
          </a:p>
        </p:txBody>
      </p:sp>
      <p:sp>
        <p:nvSpPr>
          <p:cNvPr id="3" name="Content Placeholder 2"/>
          <p:cNvSpPr>
            <a:spLocks noGrp="1"/>
          </p:cNvSpPr>
          <p:nvPr>
            <p:ph sz="quarter" idx="1"/>
          </p:nvPr>
        </p:nvSpPr>
        <p:spPr/>
        <p:txBody>
          <a:bodyPr/>
          <a:lstStyle/>
          <a:p>
            <a:pPr marL="514350" indent="-514350">
              <a:buFont typeface="+mj-lt"/>
              <a:buAutoNum type="arabicPeriod" startAt="4"/>
            </a:pPr>
            <a:r>
              <a:rPr lang="en-US" dirty="0"/>
              <a:t>Transmission Bandwidth of the Signal</a:t>
            </a:r>
          </a:p>
          <a:p>
            <a:pPr lvl="1"/>
            <a:r>
              <a:rPr lang="en-US" dirty="0" smtClean="0"/>
              <a:t>Transmitted radio signal BW and BW of the multipath channel decide</a:t>
            </a:r>
          </a:p>
          <a:p>
            <a:pPr lvl="2"/>
            <a:r>
              <a:rPr lang="en-US" dirty="0" smtClean="0"/>
              <a:t>To what extent does the amplitude fluctuate </a:t>
            </a:r>
          </a:p>
          <a:p>
            <a:pPr lvl="2"/>
            <a:r>
              <a:rPr lang="en-US" dirty="0" smtClean="0"/>
              <a:t>To what extent does the signal distort </a:t>
            </a:r>
          </a:p>
          <a:p>
            <a:pPr lvl="1"/>
            <a:r>
              <a:rPr lang="en-US" dirty="0" smtClean="0"/>
              <a:t>Channel BW can be </a:t>
            </a:r>
            <a:r>
              <a:rPr lang="en-US" b="1" dirty="0" smtClean="0"/>
              <a:t>qualified by the term called </a:t>
            </a:r>
            <a:r>
              <a:rPr lang="en-US" dirty="0" smtClean="0">
                <a:solidFill>
                  <a:srgbClr val="FF0000"/>
                </a:solidFill>
              </a:rPr>
              <a:t>Coherence Bandwidth</a:t>
            </a:r>
          </a:p>
          <a:p>
            <a:pPr lvl="2"/>
            <a:r>
              <a:rPr lang="en-US" dirty="0" smtClean="0"/>
              <a:t>A measure of the maximum frequency difference for which the signals are still strongly correlated in amplitude</a:t>
            </a:r>
            <a:endParaRPr lang="en-US" dirty="0"/>
          </a:p>
        </p:txBody>
      </p:sp>
    </p:spTree>
    <p:extLst>
      <p:ext uri="{BB962C8B-B14F-4D97-AF65-F5344CB8AC3E}">
        <p14:creationId xmlns:p14="http://schemas.microsoft.com/office/powerpoint/2010/main" val="3133088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Doppler Effect</a:t>
            </a:r>
            <a:endParaRPr lang="en-US" dirty="0"/>
          </a:p>
        </p:txBody>
      </p:sp>
      <p:sp>
        <p:nvSpPr>
          <p:cNvPr id="3" name="Content Placeholder 2"/>
          <p:cNvSpPr>
            <a:spLocks noGrp="1"/>
          </p:cNvSpPr>
          <p:nvPr>
            <p:ph sz="quarter" idx="1"/>
          </p:nvPr>
        </p:nvSpPr>
        <p:spPr>
          <a:xfrm>
            <a:off x="204950" y="1600200"/>
            <a:ext cx="8875986" cy="4495800"/>
          </a:xfrm>
        </p:spPr>
        <p:txBody>
          <a:bodyPr>
            <a:normAutofit/>
          </a:bodyPr>
          <a:lstStyle/>
          <a:p>
            <a:pPr algn="just"/>
            <a:r>
              <a:rPr lang="en-US" sz="2200" dirty="0" smtClean="0"/>
              <a:t>When a </a:t>
            </a:r>
            <a:r>
              <a:rPr lang="en-US" sz="2200" dirty="0"/>
              <a:t>w</a:t>
            </a:r>
            <a:r>
              <a:rPr lang="en-US" sz="2200" dirty="0" smtClean="0"/>
              <a:t>ave source (TX) and/or a RX is/are moving, the frequency of the received signal will not be the same as that of the transmitted signal</a:t>
            </a:r>
          </a:p>
          <a:p>
            <a:pPr algn="just"/>
            <a:r>
              <a:rPr lang="en-US" sz="2200" dirty="0" smtClean="0"/>
              <a:t>Moving towards each other </a:t>
            </a:r>
            <a:r>
              <a:rPr lang="en-US" sz="2200" dirty="0" smtClean="0">
                <a:sym typeface="Wingdings" pitchFamily="2" charset="2"/>
              </a:rPr>
              <a:t> higher frequency than the transmitted frequency </a:t>
            </a:r>
            <a:r>
              <a:rPr lang="en-US" sz="2200" dirty="0" smtClean="0">
                <a:solidFill>
                  <a:srgbClr val="FF0000"/>
                </a:solidFill>
                <a:sym typeface="Wingdings" pitchFamily="2" charset="2"/>
              </a:rPr>
              <a:t>(Positive </a:t>
            </a:r>
            <a:r>
              <a:rPr lang="en-US" sz="2200" dirty="0" err="1" smtClean="0">
                <a:solidFill>
                  <a:srgbClr val="FF0000"/>
                </a:solidFill>
                <a:sym typeface="Wingdings" pitchFamily="2" charset="2"/>
              </a:rPr>
              <a:t>doppler</a:t>
            </a:r>
            <a:r>
              <a:rPr lang="en-US" sz="2200" dirty="0" smtClean="0">
                <a:solidFill>
                  <a:srgbClr val="FF0000"/>
                </a:solidFill>
                <a:sym typeface="Wingdings" pitchFamily="2" charset="2"/>
              </a:rPr>
              <a:t> shift)</a:t>
            </a:r>
            <a:endParaRPr lang="en-US" sz="2200" dirty="0">
              <a:solidFill>
                <a:srgbClr val="FF0000"/>
              </a:solidFill>
            </a:endParaRPr>
          </a:p>
          <a:p>
            <a:pPr algn="just"/>
            <a:r>
              <a:rPr lang="en-US" sz="2200" dirty="0" smtClean="0"/>
              <a:t>Opposing  </a:t>
            </a:r>
            <a:r>
              <a:rPr lang="en-US" sz="2200" dirty="0"/>
              <a:t>each other </a:t>
            </a:r>
            <a:r>
              <a:rPr lang="en-US" sz="2200" dirty="0">
                <a:sym typeface="Wingdings" pitchFamily="2" charset="2"/>
              </a:rPr>
              <a:t> </a:t>
            </a:r>
            <a:r>
              <a:rPr lang="en-US" sz="2200" dirty="0" smtClean="0">
                <a:sym typeface="Wingdings" pitchFamily="2" charset="2"/>
              </a:rPr>
              <a:t>lower </a:t>
            </a:r>
            <a:r>
              <a:rPr lang="en-US" sz="2200" dirty="0">
                <a:sym typeface="Wingdings" pitchFamily="2" charset="2"/>
              </a:rPr>
              <a:t>frequency than the transmitted </a:t>
            </a:r>
            <a:r>
              <a:rPr lang="en-US" sz="2200" dirty="0" smtClean="0">
                <a:sym typeface="Wingdings" pitchFamily="2" charset="2"/>
              </a:rPr>
              <a:t>frequency </a:t>
            </a:r>
            <a:r>
              <a:rPr lang="en-US" sz="2200" dirty="0" smtClean="0">
                <a:solidFill>
                  <a:srgbClr val="FF0000"/>
                </a:solidFill>
                <a:sym typeface="Wingdings" pitchFamily="2" charset="2"/>
              </a:rPr>
              <a:t>(Negative </a:t>
            </a:r>
            <a:r>
              <a:rPr lang="en-US" sz="2200" dirty="0" err="1">
                <a:solidFill>
                  <a:srgbClr val="FF0000"/>
                </a:solidFill>
                <a:sym typeface="Wingdings" pitchFamily="2" charset="2"/>
              </a:rPr>
              <a:t>doppler</a:t>
            </a:r>
            <a:r>
              <a:rPr lang="en-US" sz="2200" dirty="0">
                <a:solidFill>
                  <a:srgbClr val="FF0000"/>
                </a:solidFill>
                <a:sym typeface="Wingdings" pitchFamily="2" charset="2"/>
              </a:rPr>
              <a:t> shift)</a:t>
            </a:r>
            <a:endParaRPr lang="en-US" sz="2200" dirty="0">
              <a:solidFill>
                <a:srgbClr val="FF0000"/>
              </a:solidFill>
            </a:endParaRPr>
          </a:p>
          <a:p>
            <a:pPr marL="0" indent="0" algn="just">
              <a:buNone/>
            </a:pPr>
            <a:endParaRPr lang="en-US" sz="2200" dirty="0">
              <a:sym typeface="Wingdings" pitchFamily="2" charset="2"/>
            </a:endParaRPr>
          </a:p>
          <a:p>
            <a:pPr marL="0" indent="0">
              <a:buNone/>
            </a:pPr>
            <a:r>
              <a:rPr lang="en-US" sz="2200" dirty="0" smtClean="0">
                <a:sym typeface="Wingdings" pitchFamily="2" charset="2"/>
              </a:rPr>
              <a:t>	</a:t>
            </a:r>
            <a:r>
              <a:rPr lang="en-US" sz="2200" b="1" dirty="0" err="1" smtClean="0">
                <a:sym typeface="Wingdings" pitchFamily="2" charset="2"/>
              </a:rPr>
              <a:t>f</a:t>
            </a:r>
            <a:r>
              <a:rPr lang="en-US" sz="2200" b="1" baseline="-25000" dirty="0" err="1" smtClean="0">
                <a:sym typeface="Wingdings" pitchFamily="2" charset="2"/>
              </a:rPr>
              <a:t>R</a:t>
            </a:r>
            <a:r>
              <a:rPr lang="en-US" sz="2200" b="1" dirty="0" smtClean="0">
                <a:sym typeface="Wingdings" pitchFamily="2" charset="2"/>
              </a:rPr>
              <a:t> = </a:t>
            </a:r>
            <a:r>
              <a:rPr lang="en-US" sz="2200" b="1" dirty="0" err="1" smtClean="0">
                <a:sym typeface="Wingdings" pitchFamily="2" charset="2"/>
              </a:rPr>
              <a:t>f</a:t>
            </a:r>
            <a:r>
              <a:rPr lang="en-US" sz="2200" b="1" baseline="-25000" dirty="0" err="1" smtClean="0">
                <a:sym typeface="Wingdings" pitchFamily="2" charset="2"/>
              </a:rPr>
              <a:t>C</a:t>
            </a:r>
            <a:r>
              <a:rPr lang="en-US" sz="2200" b="1" dirty="0" smtClean="0">
                <a:sym typeface="Wingdings" pitchFamily="2" charset="2"/>
              </a:rPr>
              <a:t> ± </a:t>
            </a:r>
            <a:r>
              <a:rPr lang="en-US" sz="2200" b="1" dirty="0" err="1" smtClean="0">
                <a:sym typeface="Wingdings" pitchFamily="2" charset="2"/>
              </a:rPr>
              <a:t>f</a:t>
            </a:r>
            <a:r>
              <a:rPr lang="en-US" sz="2200" b="1" baseline="-25000" dirty="0" err="1" smtClean="0">
                <a:sym typeface="Wingdings" pitchFamily="2" charset="2"/>
              </a:rPr>
              <a:t>D</a:t>
            </a:r>
            <a:endParaRPr lang="en-US" sz="2200" b="1" baseline="-25000" dirty="0" smtClean="0">
              <a:sym typeface="Wingdings" pitchFamily="2" charset="2"/>
            </a:endParaRPr>
          </a:p>
          <a:p>
            <a:pPr marL="0" indent="0" algn="just">
              <a:buNone/>
            </a:pPr>
            <a:r>
              <a:rPr lang="en-US" sz="2200" dirty="0" err="1" smtClean="0">
                <a:sym typeface="Wingdings" pitchFamily="2" charset="2"/>
              </a:rPr>
              <a:t>f</a:t>
            </a:r>
            <a:r>
              <a:rPr lang="en-US" sz="2200" baseline="-25000" dirty="0" err="1" smtClean="0">
                <a:sym typeface="Wingdings" pitchFamily="2" charset="2"/>
              </a:rPr>
              <a:t>C</a:t>
            </a:r>
            <a:r>
              <a:rPr lang="en-US" sz="2200" dirty="0" smtClean="0">
                <a:sym typeface="Wingdings" pitchFamily="2" charset="2"/>
              </a:rPr>
              <a:t> = frequency of source carrier</a:t>
            </a:r>
          </a:p>
          <a:p>
            <a:pPr marL="0" indent="0" algn="just">
              <a:buNone/>
            </a:pPr>
            <a:r>
              <a:rPr lang="en-US" sz="2200" dirty="0" err="1" smtClean="0">
                <a:sym typeface="Wingdings" pitchFamily="2" charset="2"/>
              </a:rPr>
              <a:t>f</a:t>
            </a:r>
            <a:r>
              <a:rPr lang="en-US" sz="2200" baseline="-25000" dirty="0" err="1" smtClean="0">
                <a:sym typeface="Wingdings" pitchFamily="2" charset="2"/>
              </a:rPr>
              <a:t>D</a:t>
            </a:r>
            <a:r>
              <a:rPr lang="en-US" sz="2200" dirty="0" smtClean="0">
                <a:sym typeface="Wingdings" pitchFamily="2" charset="2"/>
              </a:rPr>
              <a:t> = Doppler shift in frequency</a:t>
            </a:r>
            <a:endParaRPr lang="en-US" sz="2200" dirty="0"/>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110840" y="3876536"/>
            <a:ext cx="4844394" cy="2752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04950" y="4146327"/>
            <a:ext cx="3783726" cy="1671145"/>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4382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Box 3"/>
              <p:cNvSpPr txBox="1"/>
              <p:nvPr/>
            </p:nvSpPr>
            <p:spPr>
              <a:xfrm>
                <a:off x="283780" y="256768"/>
                <a:ext cx="8686799" cy="4708981"/>
              </a:xfrm>
              <a:prstGeom prst="rect">
                <a:avLst/>
              </a:prstGeom>
              <a:noFill/>
            </p:spPr>
            <p:txBody>
              <a:bodyPr wrap="square" rtlCol="0">
                <a:spAutoFit/>
              </a:bodyPr>
              <a:lstStyle/>
              <a:p>
                <a:r>
                  <a:rPr lang="en-US" sz="2400" b="1" dirty="0" smtClean="0">
                    <a:solidFill>
                      <a:srgbClr val="0000CC"/>
                    </a:solidFill>
                  </a:rPr>
                  <a:t>Example 1: </a:t>
                </a:r>
                <a:r>
                  <a:rPr lang="en-US" sz="2400" dirty="0" smtClean="0"/>
                  <a:t>A vehicle is travelling at 60 km/</a:t>
                </a:r>
                <a:r>
                  <a:rPr lang="en-US" sz="2400" dirty="0" err="1" smtClean="0"/>
                  <a:t>hr</a:t>
                </a:r>
                <a:r>
                  <a:rPr lang="en-US" sz="2400" dirty="0" smtClean="0"/>
                  <a:t> towards a BS of height 30m. The MS is 1 km away from BS. The frequency operation is 900 </a:t>
                </a:r>
                <a:r>
                  <a:rPr lang="en-US" sz="2400" dirty="0" err="1" smtClean="0"/>
                  <a:t>MHz.</a:t>
                </a:r>
                <a:r>
                  <a:rPr lang="en-US" sz="2400" dirty="0" smtClean="0"/>
                  <a:t> What is the received frequency at the MS.</a:t>
                </a:r>
              </a:p>
              <a:p>
                <a:endParaRPr lang="en-US" sz="2400" dirty="0"/>
              </a:p>
              <a:p>
                <a:endParaRPr lang="en-US" sz="2400" dirty="0" smtClean="0"/>
              </a:p>
              <a:p>
                <a:pPr lvl="1">
                  <a:lnSpc>
                    <a:spcPct val="150000"/>
                  </a:lnSpc>
                </a:pPr>
                <a:r>
                  <a:rPr lang="el-GR" sz="2400" dirty="0" smtClean="0">
                    <a:latin typeface="Cambria Math"/>
                    <a:ea typeface="Cambria Math"/>
                  </a:rPr>
                  <a:t>λ</a:t>
                </a:r>
                <a:r>
                  <a:rPr lang="en-US" sz="2400" dirty="0" smtClean="0"/>
                  <a:t>= c/f = (3x10</a:t>
                </a:r>
                <a:r>
                  <a:rPr lang="en-US" sz="2400" baseline="30000" dirty="0" smtClean="0"/>
                  <a:t>8</a:t>
                </a:r>
                <a:r>
                  <a:rPr lang="en-US" sz="2400" dirty="0" smtClean="0"/>
                  <a:t>)/(900x10</a:t>
                </a:r>
                <a:r>
                  <a:rPr lang="en-US" sz="2400" baseline="30000" dirty="0" smtClean="0"/>
                  <a:t>8</a:t>
                </a:r>
                <a:r>
                  <a:rPr lang="en-US" sz="2400" dirty="0" smtClean="0"/>
                  <a:t>) = 0.33 m</a:t>
                </a:r>
              </a:p>
              <a:p>
                <a:pPr lvl="1">
                  <a:lnSpc>
                    <a:spcPct val="150000"/>
                  </a:lnSpc>
                </a:pPr>
                <a:r>
                  <a:rPr lang="en-US" sz="2400" dirty="0" smtClean="0"/>
                  <a:t>V= 60 x 1000/3600 = 16.67 m/s</a:t>
                </a:r>
              </a:p>
              <a:p>
                <a:pPr lvl="1">
                  <a:lnSpc>
                    <a:spcPct val="150000"/>
                  </a:lnSpc>
                </a:pPr>
                <a14:m>
                  <m:oMath xmlns:m="http://schemas.openxmlformats.org/officeDocument/2006/math">
                    <m:r>
                      <m:rPr>
                        <m:sty m:val="p"/>
                      </m:rPr>
                      <a:rPr lang="el-GR" sz="2400" i="1" smtClean="0">
                        <a:latin typeface="Cambria Math"/>
                        <a:ea typeface="Cambria Math"/>
                      </a:rPr>
                      <m:t>θ</m:t>
                    </m:r>
                  </m:oMath>
                </a14:m>
                <a:r>
                  <a:rPr lang="en-US" sz="2400" dirty="0" smtClean="0"/>
                  <a:t>=tan-1 (30/1000) = 1.72 Degree</a:t>
                </a:r>
              </a:p>
              <a:p>
                <a:pPr lvl="1">
                  <a:lnSpc>
                    <a:spcPct val="150000"/>
                  </a:lnSpc>
                </a:pPr>
                <a:r>
                  <a:rPr lang="en-US" sz="2400" dirty="0" err="1" smtClean="0"/>
                  <a:t>f</a:t>
                </a:r>
                <a:r>
                  <a:rPr lang="en-US" sz="2400" baseline="-25000" dirty="0" err="1" smtClean="0"/>
                  <a:t>D</a:t>
                </a:r>
                <a:r>
                  <a:rPr lang="en-US" sz="2400" dirty="0" smtClean="0"/>
                  <a:t> = 16.67 x </a:t>
                </a:r>
                <a:r>
                  <a:rPr lang="en-US" sz="2400" dirty="0" err="1" smtClean="0"/>
                  <a:t>cos</a:t>
                </a:r>
                <a:r>
                  <a:rPr lang="en-US" sz="2400" dirty="0" smtClean="0"/>
                  <a:t> (1.72)/0.33 = 50.49 Hz</a:t>
                </a:r>
              </a:p>
              <a:p>
                <a:pPr lvl="1">
                  <a:lnSpc>
                    <a:spcPct val="150000"/>
                  </a:lnSpc>
                </a:pPr>
                <a:r>
                  <a:rPr lang="en-US" sz="2400" dirty="0" err="1" smtClean="0"/>
                  <a:t>f</a:t>
                </a:r>
                <a:r>
                  <a:rPr lang="en-US" sz="2400" baseline="-25000" dirty="0" err="1" smtClean="0"/>
                  <a:t>R</a:t>
                </a:r>
                <a:r>
                  <a:rPr lang="en-US" sz="2400" dirty="0" smtClean="0"/>
                  <a:t>= </a:t>
                </a:r>
                <a:r>
                  <a:rPr lang="en-US" sz="2400" dirty="0" err="1" smtClean="0"/>
                  <a:t>f</a:t>
                </a:r>
                <a:r>
                  <a:rPr lang="en-US" sz="2400" baseline="-25000" dirty="0" err="1" smtClean="0"/>
                  <a:t>C</a:t>
                </a:r>
                <a:r>
                  <a:rPr lang="en-US" sz="2400" dirty="0" smtClean="0"/>
                  <a:t> + </a:t>
                </a:r>
                <a:r>
                  <a:rPr lang="en-US" sz="2400" dirty="0" err="1" smtClean="0"/>
                  <a:t>f</a:t>
                </a:r>
                <a:r>
                  <a:rPr lang="en-US" sz="2400" baseline="-25000" dirty="0" err="1" smtClean="0"/>
                  <a:t>D</a:t>
                </a:r>
                <a:r>
                  <a:rPr lang="en-US" sz="2400" dirty="0" smtClean="0"/>
                  <a:t>= 900 x 10</a:t>
                </a:r>
                <a:r>
                  <a:rPr lang="en-US" sz="2400" baseline="30000" dirty="0" smtClean="0"/>
                  <a:t>6</a:t>
                </a:r>
                <a:r>
                  <a:rPr lang="en-US" sz="2400" dirty="0" smtClean="0"/>
                  <a:t> + 50.49 </a:t>
                </a:r>
                <a:r>
                  <a:rPr lang="en-US" sz="2400" dirty="0" err="1" smtClean="0"/>
                  <a:t>Mhz</a:t>
                </a:r>
                <a:r>
                  <a:rPr lang="en-US" sz="2400" dirty="0" smtClean="0"/>
                  <a:t> </a:t>
                </a:r>
                <a:endParaRPr lang="en-US" sz="2400" dirty="0"/>
              </a:p>
            </p:txBody>
          </p:sp>
        </mc:Choice>
        <mc:Fallback xmlns="">
          <p:sp>
            <p:nvSpPr>
              <p:cNvPr id="4" name="TextBox 3"/>
              <p:cNvSpPr txBox="1">
                <a:spLocks noRot="1" noChangeAspect="1" noMove="1" noResize="1" noEditPoints="1" noAdjustHandles="1" noChangeArrowheads="1" noChangeShapeType="1" noTextEdit="1"/>
              </p:cNvSpPr>
              <p:nvPr/>
            </p:nvSpPr>
            <p:spPr>
              <a:xfrm>
                <a:off x="283780" y="256768"/>
                <a:ext cx="8686799" cy="4708981"/>
              </a:xfrm>
              <a:prstGeom prst="rect">
                <a:avLst/>
              </a:prstGeom>
              <a:blipFill rotWithShape="1">
                <a:blip r:embed="rId2"/>
                <a:stretch>
                  <a:fillRect l="-1123" t="-1035" r="-1614" b="-776"/>
                </a:stretch>
              </a:blipFill>
            </p:spPr>
            <p:txBody>
              <a:bodyPr/>
              <a:lstStyle/>
              <a:p>
                <a:r>
                  <a:rPr lang="en-US">
                    <a:noFill/>
                  </a:rPr>
                  <a:t> </a:t>
                </a:r>
              </a:p>
            </p:txBody>
          </p:sp>
        </mc:Fallback>
      </mc:AlternateContent>
    </p:spTree>
    <p:extLst>
      <p:ext uri="{BB962C8B-B14F-4D97-AF65-F5344CB8AC3E}">
        <p14:creationId xmlns:p14="http://schemas.microsoft.com/office/powerpoint/2010/main" val="96713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5281863" y="3069056"/>
            <a:ext cx="3840007" cy="3767888"/>
            <a:chOff x="4155313" y="1395663"/>
            <a:chExt cx="3840007" cy="3767888"/>
          </a:xfrm>
        </p:grpSpPr>
        <p:pic>
          <p:nvPicPr>
            <p:cNvPr id="8"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50000" t="10302" b="569"/>
            <a:stretch/>
          </p:blipFill>
          <p:spPr bwMode="auto">
            <a:xfrm>
              <a:off x="4155313" y="1395663"/>
              <a:ext cx="3840007" cy="376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155313" y="1395663"/>
              <a:ext cx="1126550" cy="397042"/>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p>
            <a:r>
              <a:rPr lang="en-US" dirty="0" smtClean="0"/>
              <a:t>Doppler Shift</a:t>
            </a:r>
            <a:endParaRPr lang="en-US" dirty="0"/>
          </a:p>
        </p:txBody>
      </p:sp>
      <p:sp>
        <p:nvSpPr>
          <p:cNvPr id="3" name="Content Placeholder 2"/>
          <p:cNvSpPr>
            <a:spLocks noGrp="1"/>
          </p:cNvSpPr>
          <p:nvPr>
            <p:ph sz="quarter" idx="1"/>
          </p:nvPr>
        </p:nvSpPr>
        <p:spPr>
          <a:xfrm>
            <a:off x="96253" y="1399784"/>
            <a:ext cx="9047747" cy="5257800"/>
          </a:xfrm>
        </p:spPr>
        <p:txBody>
          <a:bodyPr>
            <a:normAutofit/>
          </a:bodyPr>
          <a:lstStyle/>
          <a:p>
            <a:r>
              <a:rPr lang="en-US" sz="2200" b="1" dirty="0"/>
              <a:t>The shift in received signal frequency due to motion </a:t>
            </a:r>
            <a:endParaRPr lang="en-US" sz="2200" b="1" dirty="0" smtClean="0"/>
          </a:p>
          <a:p>
            <a:r>
              <a:rPr lang="en-US" sz="2200" dirty="0" smtClean="0"/>
              <a:t>Consider </a:t>
            </a:r>
            <a:r>
              <a:rPr lang="en-US" sz="2200" dirty="0"/>
              <a:t>a mobile moving at a constant velocity </a:t>
            </a:r>
            <a:r>
              <a:rPr lang="en-US" sz="2200" i="1" dirty="0"/>
              <a:t>v</a:t>
            </a:r>
            <a:r>
              <a:rPr lang="en-US" sz="2200" dirty="0"/>
              <a:t>, along </a:t>
            </a:r>
            <a:r>
              <a:rPr lang="en-US" sz="2200" dirty="0" smtClean="0"/>
              <a:t>a path </a:t>
            </a:r>
            <a:r>
              <a:rPr lang="en-US" sz="2200" dirty="0"/>
              <a:t>segment having length </a:t>
            </a:r>
            <a:r>
              <a:rPr lang="en-US" sz="2200" i="1" dirty="0"/>
              <a:t>d </a:t>
            </a:r>
            <a:r>
              <a:rPr lang="en-US" sz="2200" dirty="0"/>
              <a:t>between points </a:t>
            </a:r>
            <a:r>
              <a:rPr lang="en-US" sz="2200" i="1" dirty="0"/>
              <a:t>X </a:t>
            </a:r>
            <a:r>
              <a:rPr lang="en-US" sz="2200" dirty="0"/>
              <a:t>and </a:t>
            </a:r>
            <a:r>
              <a:rPr lang="en-US" sz="2200" i="1" dirty="0"/>
              <a:t>Y</a:t>
            </a:r>
          </a:p>
          <a:p>
            <a:r>
              <a:rPr lang="en-US" sz="2200" dirty="0" smtClean="0"/>
              <a:t>The </a:t>
            </a:r>
            <a:r>
              <a:rPr lang="en-US" sz="2200" dirty="0"/>
              <a:t>mobile receives signals from a remote source </a:t>
            </a:r>
            <a:r>
              <a:rPr lang="en-US" sz="2200" i="1" dirty="0" smtClean="0"/>
              <a:t>S</a:t>
            </a:r>
          </a:p>
          <a:p>
            <a:r>
              <a:rPr lang="en-US" sz="2200" dirty="0"/>
              <a:t>The </a:t>
            </a:r>
            <a:r>
              <a:rPr lang="en-US" sz="2200" dirty="0" smtClean="0"/>
              <a:t>difference </a:t>
            </a:r>
            <a:r>
              <a:rPr lang="en-US" sz="2200" dirty="0"/>
              <a:t>in path lengths traveled by the wave from </a:t>
            </a:r>
            <a:r>
              <a:rPr lang="en-US" sz="2200" dirty="0" smtClean="0"/>
              <a:t>source </a:t>
            </a:r>
            <a:r>
              <a:rPr lang="en-US" sz="2200" i="1" dirty="0" smtClean="0"/>
              <a:t>S </a:t>
            </a:r>
            <a:r>
              <a:rPr lang="en-US" sz="2200" dirty="0"/>
              <a:t>to </a:t>
            </a:r>
            <a:endParaRPr lang="en-US" sz="2200" dirty="0" smtClean="0"/>
          </a:p>
          <a:p>
            <a:pPr marL="0" indent="0">
              <a:buNone/>
            </a:pPr>
            <a:r>
              <a:rPr lang="en-US" sz="2200" dirty="0"/>
              <a:t> </a:t>
            </a:r>
            <a:r>
              <a:rPr lang="en-US" sz="2200" dirty="0" smtClean="0"/>
              <a:t>    the </a:t>
            </a:r>
            <a:r>
              <a:rPr lang="en-US" sz="2200" dirty="0"/>
              <a:t>mobile at points </a:t>
            </a:r>
            <a:r>
              <a:rPr lang="en-US" sz="2200" i="1" dirty="0"/>
              <a:t>X </a:t>
            </a:r>
            <a:r>
              <a:rPr lang="en-US" sz="2200" dirty="0"/>
              <a:t>and </a:t>
            </a:r>
            <a:r>
              <a:rPr lang="en-US" sz="2200" i="1" dirty="0"/>
              <a:t>Y </a:t>
            </a:r>
            <a:r>
              <a:rPr lang="en-US" sz="2200" dirty="0" smtClean="0"/>
              <a:t>is</a:t>
            </a:r>
          </a:p>
          <a:p>
            <a:endParaRPr lang="en-US" sz="2400" dirty="0"/>
          </a:p>
          <a:p>
            <a:endParaRPr lang="en-US" sz="2400" dirty="0" smtClean="0"/>
          </a:p>
          <a:p>
            <a:r>
              <a:rPr lang="en-US" sz="1800" dirty="0"/>
              <a:t>where</a:t>
            </a:r>
          </a:p>
          <a:p>
            <a:pPr lvl="1"/>
            <a:r>
              <a:rPr lang="en-US" sz="1800" dirty="0" smtClean="0">
                <a:latin typeface="Arial"/>
                <a:cs typeface="Arial"/>
              </a:rPr>
              <a:t>∆t</a:t>
            </a:r>
            <a:r>
              <a:rPr lang="en-US" sz="1800" dirty="0" smtClean="0"/>
              <a:t>= </a:t>
            </a:r>
            <a:r>
              <a:rPr lang="en-US" sz="1800" dirty="0"/>
              <a:t>time required for the mobile to travel from </a:t>
            </a:r>
            <a:r>
              <a:rPr lang="en-US" sz="1800" i="1" dirty="0"/>
              <a:t>X </a:t>
            </a:r>
            <a:r>
              <a:rPr lang="en-US" sz="1800" dirty="0"/>
              <a:t>to </a:t>
            </a:r>
            <a:r>
              <a:rPr lang="en-US" sz="1800" i="1" dirty="0"/>
              <a:t>Y</a:t>
            </a:r>
          </a:p>
          <a:p>
            <a:pPr lvl="1"/>
            <a:r>
              <a:rPr lang="el-GR" sz="1800" dirty="0" smtClean="0">
                <a:latin typeface="Arial"/>
                <a:cs typeface="Arial"/>
              </a:rPr>
              <a:t>θ</a:t>
            </a:r>
            <a:r>
              <a:rPr lang="en-US" sz="1800" dirty="0" smtClean="0">
                <a:latin typeface="Arial"/>
                <a:cs typeface="Arial"/>
              </a:rPr>
              <a:t> </a:t>
            </a:r>
            <a:r>
              <a:rPr lang="en-US" sz="1800" dirty="0" smtClean="0"/>
              <a:t>= </a:t>
            </a:r>
            <a:r>
              <a:rPr lang="en-US" sz="1800" dirty="0"/>
              <a:t>angle of arrival of the </a:t>
            </a:r>
            <a:r>
              <a:rPr lang="en-US" sz="1800" dirty="0" smtClean="0"/>
              <a:t>wave</a:t>
            </a:r>
            <a:endParaRPr lang="en-US" sz="1800" dirty="0"/>
          </a:p>
        </p:txBody>
      </p:sp>
      <p:sp>
        <p:nvSpPr>
          <p:cNvPr id="4" name="TextBox 3"/>
          <p:cNvSpPr txBox="1"/>
          <p:nvPr/>
        </p:nvSpPr>
        <p:spPr>
          <a:xfrm>
            <a:off x="-40953" y="5922144"/>
            <a:ext cx="5333832" cy="923330"/>
          </a:xfrm>
          <a:prstGeom prst="rect">
            <a:avLst/>
          </a:prstGeom>
          <a:noFill/>
        </p:spPr>
        <p:txBody>
          <a:bodyPr wrap="none" rtlCol="0">
            <a:spAutoFit/>
          </a:bodyPr>
          <a:lstStyle/>
          <a:p>
            <a:r>
              <a:rPr lang="en-US" b="1" dirty="0" smtClean="0">
                <a:solidFill>
                  <a:srgbClr val="FF0000"/>
                </a:solidFill>
                <a:latin typeface="Times New Roman" pitchFamily="18" charset="0"/>
                <a:cs typeface="Times New Roman" pitchFamily="18" charset="0"/>
              </a:rPr>
              <a:t>*Depends on relative velocity</a:t>
            </a:r>
            <a:r>
              <a:rPr lang="en-US" b="1" dirty="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and carrier  frequency</a:t>
            </a:r>
          </a:p>
          <a:p>
            <a:endParaRPr lang="en-US" b="1" dirty="0" smtClean="0">
              <a:solidFill>
                <a:srgbClr val="FF0000"/>
              </a:solidFill>
              <a:latin typeface="Times New Roman" pitchFamily="18" charset="0"/>
              <a:cs typeface="Times New Roman" pitchFamily="18" charset="0"/>
            </a:endParaRPr>
          </a:p>
          <a:p>
            <a:r>
              <a:rPr lang="en-US" b="1" dirty="0" smtClean="0">
                <a:solidFill>
                  <a:srgbClr val="FF0000"/>
                </a:solidFill>
                <a:latin typeface="Times New Roman" pitchFamily="18" charset="0"/>
                <a:cs typeface="Times New Roman" pitchFamily="18" charset="0"/>
              </a:rPr>
              <a:t> </a:t>
            </a:r>
            <a:endParaRPr lang="en-US" b="1" dirty="0">
              <a:solidFill>
                <a:srgbClr val="FF000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40229" y="3963709"/>
            <a:ext cx="3524453" cy="593752"/>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33379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Derivation of Doppler Shift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6675" y="3252788"/>
            <a:ext cx="1390650" cy="35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ontent Placeholder 3"/>
          <p:cNvSpPr>
            <a:spLocks noGrp="1"/>
          </p:cNvSpPr>
          <p:nvPr>
            <p:ph sz="quarter" idx="1"/>
          </p:nvPr>
        </p:nvSpPr>
        <p:spPr/>
        <p:txBody>
          <a:bodyPr/>
          <a:lstStyle/>
          <a:p>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25" y="1378906"/>
            <a:ext cx="6591300" cy="468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2463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35479" y="170922"/>
            <a:ext cx="7515405" cy="4197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4318" y="5186363"/>
            <a:ext cx="4657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Down Arrow 3"/>
          <p:cNvSpPr/>
          <p:nvPr/>
        </p:nvSpPr>
        <p:spPr>
          <a:xfrm>
            <a:off x="3589865" y="4605868"/>
            <a:ext cx="643467" cy="338666"/>
          </a:xfrm>
          <a:prstGeom prst="downArrow">
            <a:avLst/>
          </a:prstGeom>
          <a:solidFill>
            <a:srgbClr val="FF0000"/>
          </a:solidFill>
          <a:ln>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00"/>
              </a:solidFill>
            </a:endParaRPr>
          </a:p>
        </p:txBody>
      </p:sp>
    </p:spTree>
    <p:extLst>
      <p:ext uri="{BB962C8B-B14F-4D97-AF65-F5344CB8AC3E}">
        <p14:creationId xmlns:p14="http://schemas.microsoft.com/office/powerpoint/2010/main" val="1844880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6213" y="-2114"/>
            <a:ext cx="7716835" cy="2996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76213" y="3014141"/>
            <a:ext cx="7494587" cy="874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2" y="3833294"/>
            <a:ext cx="77914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6459" y="4534441"/>
            <a:ext cx="3638550"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2" name="TextBox 1"/>
              <p:cNvSpPr txBox="1"/>
              <p:nvPr/>
            </p:nvSpPr>
            <p:spPr>
              <a:xfrm>
                <a:off x="3621101" y="5727032"/>
                <a:ext cx="1949520" cy="668837"/>
              </a:xfrm>
              <a:prstGeom prst="rect">
                <a:avLst/>
              </a:prstGeom>
              <a:noFill/>
              <a:ln>
                <a:solidFill>
                  <a:srgbClr val="FF0000"/>
                </a:solidFill>
              </a:ln>
            </p:spPr>
            <p:txBody>
              <a:bodyPr wrap="square" rtlCol="0">
                <a:spAutoFit/>
              </a:bodyPr>
              <a:lstStyle/>
              <a:p>
                <a14:m>
                  <m:oMath xmlns:m="http://schemas.openxmlformats.org/officeDocument/2006/math">
                    <m:sSub>
                      <m:sSubPr>
                        <m:ctrlPr>
                          <a:rPr lang="en-US" sz="2800" i="1" smtClean="0">
                            <a:latin typeface="Cambria Math"/>
                          </a:rPr>
                        </m:ctrlPr>
                      </m:sSubPr>
                      <m:e>
                        <m:r>
                          <a:rPr lang="en-US" sz="2800" b="0" i="1" smtClean="0">
                            <a:latin typeface="Cambria Math"/>
                          </a:rPr>
                          <m:t>𝑓</m:t>
                        </m:r>
                      </m:e>
                      <m:sub>
                        <m:r>
                          <a:rPr lang="en-US" sz="2800" b="0" i="1" smtClean="0">
                            <a:latin typeface="Cambria Math"/>
                          </a:rPr>
                          <m:t>𝑑</m:t>
                        </m:r>
                      </m:sub>
                    </m:sSub>
                    <m:r>
                      <a:rPr lang="en-US" sz="2800" b="0" i="1" smtClean="0">
                        <a:latin typeface="Cambria Math"/>
                      </a:rPr>
                      <m:t>=</m:t>
                    </m:r>
                    <m:f>
                      <m:fPr>
                        <m:ctrlPr>
                          <a:rPr lang="en-US" sz="2800" b="0" i="1" smtClean="0">
                            <a:latin typeface="Cambria Math"/>
                          </a:rPr>
                        </m:ctrlPr>
                      </m:fPr>
                      <m:num>
                        <m:r>
                          <a:rPr lang="en-US" sz="2800" b="0" i="1" smtClean="0">
                            <a:latin typeface="Cambria Math"/>
                          </a:rPr>
                          <m:t>𝑣</m:t>
                        </m:r>
                      </m:num>
                      <m:den>
                        <m:r>
                          <a:rPr lang="en-US" sz="2800" b="0" i="1" smtClean="0">
                            <a:latin typeface="Cambria Math"/>
                            <a:ea typeface="Cambria Math"/>
                          </a:rPr>
                          <m:t>𝜆</m:t>
                        </m:r>
                      </m:den>
                    </m:f>
                    <m:r>
                      <a:rPr lang="en-US" sz="2800" i="1">
                        <a:latin typeface="Cambria Math"/>
                      </a:rPr>
                      <m:t>𝑐𝑜𝑠</m:t>
                    </m:r>
                    <m:r>
                      <a:rPr lang="en-US" sz="2800" i="1">
                        <a:latin typeface="Cambria Math"/>
                        <a:ea typeface="Cambria Math"/>
                      </a:rPr>
                      <m:t>𝜃</m:t>
                    </m:r>
                  </m:oMath>
                </a14:m>
                <a:r>
                  <a:rPr lang="en-US" sz="2800" dirty="0" smtClean="0"/>
                  <a:t> </a:t>
                </a:r>
                <a:endParaRPr lang="en-US" sz="2800" dirty="0"/>
              </a:p>
            </p:txBody>
          </p:sp>
        </mc:Choice>
        <mc:Fallback xmlns="">
          <p:sp>
            <p:nvSpPr>
              <p:cNvPr id="2" name="TextBox 1"/>
              <p:cNvSpPr txBox="1">
                <a:spLocks noRot="1" noChangeAspect="1" noMove="1" noResize="1" noEditPoints="1" noAdjustHandles="1" noChangeArrowheads="1" noChangeShapeType="1" noTextEdit="1"/>
              </p:cNvSpPr>
              <p:nvPr/>
            </p:nvSpPr>
            <p:spPr>
              <a:xfrm>
                <a:off x="3621101" y="5727032"/>
                <a:ext cx="1949520" cy="668837"/>
              </a:xfrm>
              <a:prstGeom prst="rect">
                <a:avLst/>
              </a:prstGeom>
              <a:blipFill rotWithShape="1">
                <a:blip r:embed="rId6"/>
                <a:stretch>
                  <a:fillRect/>
                </a:stretch>
              </a:blipFill>
              <a:ln>
                <a:solidFill>
                  <a:srgbClr val="FF0000"/>
                </a:solidFill>
              </a:ln>
            </p:spPr>
            <p:txBody>
              <a:bodyPr/>
              <a:lstStyle/>
              <a:p>
                <a:r>
                  <a:rPr lang="en-US">
                    <a:noFill/>
                  </a:rPr>
                  <a:t> </a:t>
                </a:r>
              </a:p>
            </p:txBody>
          </p:sp>
        </mc:Fallback>
      </mc:AlternateContent>
    </p:spTree>
    <p:extLst>
      <p:ext uri="{BB962C8B-B14F-4D97-AF65-F5344CB8AC3E}">
        <p14:creationId xmlns:p14="http://schemas.microsoft.com/office/powerpoint/2010/main" val="3721068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9184" y="4512"/>
            <a:ext cx="8686799" cy="461665"/>
          </a:xfrm>
          <a:prstGeom prst="rect">
            <a:avLst/>
          </a:prstGeom>
          <a:noFill/>
        </p:spPr>
        <p:txBody>
          <a:bodyPr wrap="square" rtlCol="0">
            <a:spAutoFit/>
          </a:bodyPr>
          <a:lstStyle/>
          <a:p>
            <a:r>
              <a:rPr lang="en-US" sz="2400" b="1" dirty="0" smtClean="0">
                <a:solidFill>
                  <a:srgbClr val="0000CC"/>
                </a:solidFill>
              </a:rPr>
              <a:t>Example 2: </a:t>
            </a:r>
            <a:endParaRPr lang="en-US"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83" y="466177"/>
            <a:ext cx="8686799"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780" y="2110271"/>
            <a:ext cx="8181975" cy="444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8854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60099"/>
            <a:ext cx="9082849" cy="2278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dirty="0"/>
          </a:p>
        </p:txBody>
      </p:sp>
    </p:spTree>
    <p:extLst>
      <p:ext uri="{BB962C8B-B14F-4D97-AF65-F5344CB8AC3E}">
        <p14:creationId xmlns:p14="http://schemas.microsoft.com/office/powerpoint/2010/main" val="1040233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Delay Spread</a:t>
            </a:r>
            <a:endParaRPr lang="en-US" dirty="0"/>
          </a:p>
        </p:txBody>
      </p:sp>
      <p:sp>
        <p:nvSpPr>
          <p:cNvPr id="3" name="Content Placeholder 2"/>
          <p:cNvSpPr>
            <a:spLocks noGrp="1"/>
          </p:cNvSpPr>
          <p:nvPr>
            <p:ph sz="quarter" idx="1"/>
          </p:nvPr>
        </p:nvSpPr>
        <p:spPr/>
        <p:txBody>
          <a:bodyPr/>
          <a:lstStyle/>
          <a:p>
            <a:r>
              <a:rPr lang="en-US" dirty="0" smtClean="0"/>
              <a:t>Each multipath signal travels different path length, so the time of arrival for each path is different</a:t>
            </a:r>
          </a:p>
          <a:p>
            <a:r>
              <a:rPr lang="en-US" dirty="0" smtClean="0"/>
              <a:t>A single transmitted pulse will be spread in time when it reaches the receiver</a:t>
            </a:r>
          </a:p>
          <a:p>
            <a:pPr lvl="1"/>
            <a:r>
              <a:rPr lang="en-US" dirty="0" smtClean="0"/>
              <a:t>This effect which spreads out the signal is called </a:t>
            </a:r>
            <a:r>
              <a:rPr lang="en-US" b="1" dirty="0" smtClean="0">
                <a:solidFill>
                  <a:srgbClr val="0000CC"/>
                </a:solidFill>
              </a:rPr>
              <a:t>Delay Spread</a:t>
            </a:r>
          </a:p>
          <a:p>
            <a:pPr lvl="1"/>
            <a:r>
              <a:rPr lang="en-US" dirty="0" smtClean="0"/>
              <a:t>Leads to increase in the signal bandwidth</a:t>
            </a:r>
          </a:p>
          <a:p>
            <a:pPr lvl="1"/>
            <a:r>
              <a:rPr lang="en-US" dirty="0" smtClean="0"/>
              <a:t>Cause </a:t>
            </a:r>
            <a:r>
              <a:rPr lang="en-US" b="1" dirty="0" smtClean="0">
                <a:solidFill>
                  <a:srgbClr val="0000CC"/>
                </a:solidFill>
              </a:rPr>
              <a:t>Inter Symbol Interference (ISI)</a:t>
            </a:r>
            <a:endParaRPr lang="en-US" b="1" dirty="0">
              <a:solidFill>
                <a:srgbClr val="0000CC"/>
              </a:solidFill>
            </a:endParaRPr>
          </a:p>
        </p:txBody>
      </p:sp>
    </p:spTree>
    <p:extLst>
      <p:ext uri="{BB962C8B-B14F-4D97-AF65-F5344CB8AC3E}">
        <p14:creationId xmlns:p14="http://schemas.microsoft.com/office/powerpoint/2010/main" val="3604096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Delay Spread</a:t>
            </a:r>
            <a:endParaRPr lang="en-US" dirty="0"/>
          </a:p>
        </p:txBody>
      </p:sp>
      <p:sp>
        <p:nvSpPr>
          <p:cNvPr id="3" name="Content Placeholder 2"/>
          <p:cNvSpPr>
            <a:spLocks noGrp="1"/>
          </p:cNvSpPr>
          <p:nvPr>
            <p:ph sz="quarter" idx="1"/>
          </p:nvPr>
        </p:nvSpPr>
        <p:spPr/>
        <p:txBody>
          <a:bodyPr/>
          <a:lstStyle/>
          <a:p>
            <a:endParaRPr lang="en-US"/>
          </a:p>
        </p:txBody>
      </p:sp>
      <p:pic>
        <p:nvPicPr>
          <p:cNvPr id="6146" name="Picture 2" descr="http://www.telecomhall.com/Data/Sites/1/siteimages/course/026/course_026_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868" y="1939104"/>
            <a:ext cx="8187335" cy="3967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410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 Symbol Interference </a:t>
            </a:r>
            <a:endParaRPr lang="en-US" dirty="0"/>
          </a:p>
        </p:txBody>
      </p:sp>
      <p:sp>
        <p:nvSpPr>
          <p:cNvPr id="3" name="Content Placeholder 2"/>
          <p:cNvSpPr>
            <a:spLocks noGrp="1"/>
          </p:cNvSpPr>
          <p:nvPr>
            <p:ph sz="quarter" idx="1"/>
          </p:nvPr>
        </p:nvSpPr>
        <p:spPr/>
        <p:txBody>
          <a:bodyPr>
            <a:normAutofit/>
          </a:bodyPr>
          <a:lstStyle/>
          <a:p>
            <a:pPr algn="just"/>
            <a:r>
              <a:rPr lang="en-US" sz="2400" dirty="0" smtClean="0"/>
              <a:t>If delay spread of the channel is comparable with the symbol length, we get ISI</a:t>
            </a:r>
          </a:p>
          <a:p>
            <a:pPr algn="just"/>
            <a:r>
              <a:rPr lang="en-US" sz="2400" dirty="0" smtClean="0"/>
              <a:t>Second multipath is delayed and is received during next symbol</a:t>
            </a:r>
            <a:endParaRPr lang="en-US" sz="2400" dirty="0"/>
          </a:p>
        </p:txBody>
      </p:sp>
      <p:pic>
        <p:nvPicPr>
          <p:cNvPr id="7170" name="Picture 2" descr="http://3.bp.blogspot.com/-XozNUgdSkEE/Tx1ZSklkwxI/AAAAAAAAAUE/7UcQwfUk1FU/s1600/Inter+System+in+l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698" y="2719355"/>
            <a:ext cx="7820841" cy="3687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898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029700" cy="990600"/>
          </a:xfrm>
        </p:spPr>
        <p:txBody>
          <a:bodyPr>
            <a:noAutofit/>
          </a:bodyPr>
          <a:lstStyle/>
          <a:p>
            <a:r>
              <a:rPr lang="en-US" sz="3200" dirty="0" smtClean="0"/>
              <a:t>Impulse Response Model of a Multipath Channel</a:t>
            </a:r>
            <a:endParaRPr lang="en-US" sz="3200" dirty="0"/>
          </a:p>
        </p:txBody>
      </p:sp>
      <p:sp>
        <p:nvSpPr>
          <p:cNvPr id="3" name="Content Placeholder 2"/>
          <p:cNvSpPr>
            <a:spLocks noGrp="1"/>
          </p:cNvSpPr>
          <p:nvPr>
            <p:ph sz="quarter" idx="1"/>
          </p:nvPr>
        </p:nvSpPr>
        <p:spPr>
          <a:xfrm>
            <a:off x="399705" y="1337154"/>
            <a:ext cx="8153400" cy="5068614"/>
          </a:xfrm>
        </p:spPr>
        <p:txBody>
          <a:bodyPr>
            <a:normAutofit/>
          </a:bodyPr>
          <a:lstStyle/>
          <a:p>
            <a:pPr algn="just"/>
            <a:r>
              <a:rPr lang="en-US" dirty="0" smtClean="0"/>
              <a:t>Small-scale variations of a mobile radio signal can be directly related to the impulse response of mobile radio channel</a:t>
            </a:r>
          </a:p>
          <a:p>
            <a:pPr lvl="1" algn="just"/>
            <a:r>
              <a:rPr lang="en-US" dirty="0" smtClean="0"/>
              <a:t>Mobile channel can be modeled as a linear filter with a time varying impulse response</a:t>
            </a:r>
          </a:p>
          <a:p>
            <a:pPr lvl="2" algn="just"/>
            <a:r>
              <a:rPr lang="en-US" dirty="0" smtClean="0"/>
              <a:t>Time variation due to receiver motion in space</a:t>
            </a:r>
          </a:p>
          <a:p>
            <a:pPr lvl="2" algn="just"/>
            <a:r>
              <a:rPr lang="en-US" dirty="0" smtClean="0"/>
              <a:t>Filtering is due to multipath</a:t>
            </a:r>
          </a:p>
          <a:p>
            <a:pPr algn="just"/>
            <a:r>
              <a:rPr lang="en-US" dirty="0" smtClean="0"/>
              <a:t>The impulse response is a wideband channel characterization</a:t>
            </a:r>
          </a:p>
          <a:p>
            <a:pPr algn="just"/>
            <a:r>
              <a:rPr lang="en-US" dirty="0" smtClean="0"/>
              <a:t>It contains all the information necessary to </a:t>
            </a:r>
          </a:p>
          <a:p>
            <a:pPr lvl="1" algn="just"/>
            <a:r>
              <a:rPr lang="en-US" dirty="0" smtClean="0"/>
              <a:t>Simulate the channel</a:t>
            </a:r>
          </a:p>
          <a:p>
            <a:pPr lvl="1" algn="just"/>
            <a:r>
              <a:rPr lang="en-US" dirty="0" smtClean="0"/>
              <a:t>Analyze the channel</a:t>
            </a:r>
          </a:p>
          <a:p>
            <a:pPr lvl="1" algn="just"/>
            <a:endParaRPr lang="en-US" dirty="0"/>
          </a:p>
        </p:txBody>
      </p:sp>
    </p:spTree>
    <p:extLst>
      <p:ext uri="{BB962C8B-B14F-4D97-AF65-F5344CB8AC3E}">
        <p14:creationId xmlns:p14="http://schemas.microsoft.com/office/powerpoint/2010/main" val="15441343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3986"/>
          <a:stretch/>
        </p:blipFill>
        <p:spPr bwMode="auto">
          <a:xfrm>
            <a:off x="325395" y="3446596"/>
            <a:ext cx="8445910" cy="2718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64757"/>
          <a:stretch/>
        </p:blipFill>
        <p:spPr bwMode="auto">
          <a:xfrm>
            <a:off x="325395" y="535490"/>
            <a:ext cx="8572038" cy="1472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54014" y="2262604"/>
            <a:ext cx="4114800" cy="72637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Arrow Connector 6"/>
          <p:cNvCxnSpPr/>
          <p:nvPr/>
        </p:nvCxnSpPr>
        <p:spPr>
          <a:xfrm>
            <a:off x="1734207" y="2578491"/>
            <a:ext cx="819807"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1163217" y="2362293"/>
            <a:ext cx="6747616" cy="646331"/>
          </a:xfrm>
          <a:prstGeom prst="rect">
            <a:avLst/>
          </a:prstGeom>
          <a:noFill/>
        </p:spPr>
        <p:txBody>
          <a:bodyPr wrap="none" rtlCol="0">
            <a:spAutoFit/>
          </a:bodyPr>
          <a:lstStyle/>
          <a:p>
            <a:r>
              <a:rPr lang="en-US" b="1" dirty="0" smtClean="0"/>
              <a:t>x (t)                          Wireless Multipath Channel                            y(t)</a:t>
            </a:r>
          </a:p>
          <a:p>
            <a:r>
              <a:rPr lang="en-US" b="1" dirty="0"/>
              <a:t> </a:t>
            </a:r>
            <a:r>
              <a:rPr lang="en-US" b="1" dirty="0" smtClean="0"/>
              <a:t>                                              h (</a:t>
            </a:r>
            <a:r>
              <a:rPr lang="en-US" b="1" dirty="0" err="1" smtClean="0"/>
              <a:t>d,t</a:t>
            </a:r>
            <a:r>
              <a:rPr lang="en-US" b="1" dirty="0" smtClean="0"/>
              <a:t>)        </a:t>
            </a:r>
            <a:endParaRPr lang="en-US" b="1" dirty="0"/>
          </a:p>
        </p:txBody>
      </p:sp>
      <p:cxnSp>
        <p:nvCxnSpPr>
          <p:cNvPr id="10" name="Straight Arrow Connector 9"/>
          <p:cNvCxnSpPr/>
          <p:nvPr/>
        </p:nvCxnSpPr>
        <p:spPr>
          <a:xfrm>
            <a:off x="6668814" y="2575096"/>
            <a:ext cx="819807"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00822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113" y="522962"/>
            <a:ext cx="8538366" cy="512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endParaRPr lang="en-US"/>
          </a:p>
        </p:txBody>
      </p:sp>
    </p:spTree>
    <p:extLst>
      <p:ext uri="{BB962C8B-B14F-4D97-AF65-F5344CB8AC3E}">
        <p14:creationId xmlns:p14="http://schemas.microsoft.com/office/powerpoint/2010/main" val="2689241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668" y="149770"/>
            <a:ext cx="8799380" cy="990600"/>
          </a:xfrm>
        </p:spPr>
        <p:txBody>
          <a:bodyPr>
            <a:noAutofit/>
          </a:bodyPr>
          <a:lstStyle/>
          <a:p>
            <a:r>
              <a:rPr lang="en-US" sz="3200" dirty="0" smtClean="0"/>
              <a:t>Impulse Response Models for </a:t>
            </a:r>
            <a:r>
              <a:rPr lang="en-US" sz="3200" dirty="0" err="1" smtClean="0"/>
              <a:t>Bandpass</a:t>
            </a:r>
            <a:r>
              <a:rPr lang="en-US" sz="3200" dirty="0" smtClean="0"/>
              <a:t> </a:t>
            </a:r>
            <a:r>
              <a:rPr lang="en-US" sz="3200" dirty="0" smtClean="0"/>
              <a:t>and Baseband Equivalent Channels</a:t>
            </a:r>
            <a:endParaRPr lang="en-US" sz="3200" dirty="0"/>
          </a:p>
        </p:txBody>
      </p:sp>
      <p:grpSp>
        <p:nvGrpSpPr>
          <p:cNvPr id="12" name="Group 11"/>
          <p:cNvGrpSpPr/>
          <p:nvPr/>
        </p:nvGrpSpPr>
        <p:grpSpPr>
          <a:xfrm>
            <a:off x="1129211" y="1600200"/>
            <a:ext cx="7598848" cy="3155727"/>
            <a:chOff x="220849" y="1600200"/>
            <a:chExt cx="8923151" cy="3886528"/>
          </a:xfrm>
        </p:grpSpPr>
        <p:pic>
          <p:nvPicPr>
            <p:cNvPr id="1126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20849" y="1600200"/>
              <a:ext cx="8923151" cy="388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923393" y="1600200"/>
              <a:ext cx="3499945" cy="969579"/>
            </a:xfrm>
            <a:prstGeom prst="rect">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6" name="Straight Connector 5"/>
            <p:cNvCxnSpPr/>
            <p:nvPr/>
          </p:nvCxnSpPr>
          <p:spPr>
            <a:xfrm>
              <a:off x="945931" y="2053457"/>
              <a:ext cx="693683" cy="0"/>
            </a:xfrm>
            <a:prstGeom prst="line">
              <a:avLst/>
            </a:prstGeom>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5575737" y="2052141"/>
              <a:ext cx="693683" cy="0"/>
            </a:xfrm>
            <a:prstGeom prst="line">
              <a:avLst/>
            </a:prstGeom>
          </p:spPr>
          <p:style>
            <a:lnRef idx="2">
              <a:schemeClr val="dk1"/>
            </a:lnRef>
            <a:fillRef idx="0">
              <a:schemeClr val="dk1"/>
            </a:fillRef>
            <a:effectRef idx="1">
              <a:schemeClr val="dk1"/>
            </a:effectRef>
            <a:fontRef idx="minor">
              <a:schemeClr val="tx1"/>
            </a:fontRef>
          </p:style>
        </p:cxnSp>
        <p:sp>
          <p:nvSpPr>
            <p:cNvPr id="9" name="Rectangle 8"/>
            <p:cNvSpPr/>
            <p:nvPr/>
          </p:nvSpPr>
          <p:spPr>
            <a:xfrm>
              <a:off x="1923392" y="3786348"/>
              <a:ext cx="3499945" cy="969579"/>
            </a:xfrm>
            <a:prstGeom prst="rect">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0" name="Straight Connector 9"/>
            <p:cNvCxnSpPr/>
            <p:nvPr/>
          </p:nvCxnSpPr>
          <p:spPr>
            <a:xfrm>
              <a:off x="940675" y="4349965"/>
              <a:ext cx="693683" cy="0"/>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a:off x="5570481" y="4348649"/>
              <a:ext cx="693683" cy="0"/>
            </a:xfrm>
            <a:prstGeom prst="line">
              <a:avLst/>
            </a:prstGeom>
          </p:spPr>
          <p:style>
            <a:lnRef idx="2">
              <a:schemeClr val="dk1"/>
            </a:lnRef>
            <a:fillRef idx="0">
              <a:schemeClr val="dk1"/>
            </a:fillRef>
            <a:effectRef idx="1">
              <a:schemeClr val="dk1"/>
            </a:effectRef>
            <a:fontRef idx="minor">
              <a:schemeClr val="tx1"/>
            </a:fontRef>
          </p:style>
        </p:cxnSp>
      </p:grpSp>
      <p:grpSp>
        <p:nvGrpSpPr>
          <p:cNvPr id="13" name="Group 12"/>
          <p:cNvGrpSpPr/>
          <p:nvPr/>
        </p:nvGrpSpPr>
        <p:grpSpPr>
          <a:xfrm>
            <a:off x="2578017" y="4958056"/>
            <a:ext cx="3631653" cy="1497733"/>
            <a:chOff x="1476375" y="4598267"/>
            <a:chExt cx="4362450" cy="2043276"/>
          </a:xfrm>
        </p:grpSpPr>
        <p:pic>
          <p:nvPicPr>
            <p:cNvPr id="11268"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86737" y="4598267"/>
              <a:ext cx="3217480" cy="767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476375" y="5355668"/>
              <a:ext cx="436245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4" name="TextBox 13"/>
          <p:cNvSpPr txBox="1"/>
          <p:nvPr/>
        </p:nvSpPr>
        <p:spPr>
          <a:xfrm>
            <a:off x="3484172" y="2506711"/>
            <a:ext cx="1819344" cy="2031325"/>
          </a:xfrm>
          <a:prstGeom prst="rect">
            <a:avLst/>
          </a:prstGeom>
          <a:noFill/>
        </p:spPr>
        <p:txBody>
          <a:bodyPr wrap="none" rtlCol="0">
            <a:spAutoFit/>
          </a:bodyPr>
          <a:lstStyle/>
          <a:p>
            <a:r>
              <a:rPr lang="en-US" dirty="0" err="1" smtClean="0"/>
              <a:t>Bandpass</a:t>
            </a:r>
            <a:r>
              <a:rPr lang="en-US" dirty="0" smtClean="0"/>
              <a:t> channel</a:t>
            </a:r>
          </a:p>
          <a:p>
            <a:endParaRPr lang="en-US" dirty="0"/>
          </a:p>
          <a:p>
            <a:endParaRPr lang="en-US" dirty="0" smtClean="0"/>
          </a:p>
          <a:p>
            <a:endParaRPr lang="en-US" dirty="0"/>
          </a:p>
          <a:p>
            <a:endParaRPr lang="en-US" dirty="0" smtClean="0"/>
          </a:p>
          <a:p>
            <a:endParaRPr lang="en-US" dirty="0"/>
          </a:p>
          <a:p>
            <a:endParaRPr lang="en-US" dirty="0" smtClean="0"/>
          </a:p>
        </p:txBody>
      </p:sp>
      <p:sp>
        <p:nvSpPr>
          <p:cNvPr id="15" name="Rectangle 14"/>
          <p:cNvSpPr/>
          <p:nvPr/>
        </p:nvSpPr>
        <p:spPr>
          <a:xfrm>
            <a:off x="3484172" y="4389958"/>
            <a:ext cx="2892523" cy="369332"/>
          </a:xfrm>
          <a:prstGeom prst="rect">
            <a:avLst/>
          </a:prstGeom>
        </p:spPr>
        <p:txBody>
          <a:bodyPr wrap="none">
            <a:spAutoFit/>
          </a:bodyPr>
          <a:lstStyle/>
          <a:p>
            <a:r>
              <a:rPr lang="en-US" dirty="0"/>
              <a:t>Baseband Equivalent Channel</a:t>
            </a:r>
          </a:p>
        </p:txBody>
      </p:sp>
    </p:spTree>
    <p:extLst>
      <p:ext uri="{BB962C8B-B14F-4D97-AF65-F5344CB8AC3E}">
        <p14:creationId xmlns:p14="http://schemas.microsoft.com/office/powerpoint/2010/main" val="40519036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Discrete-time Impulse Response Model</a:t>
            </a:r>
            <a:endParaRPr lang="en-US" dirty="0"/>
          </a:p>
        </p:txBody>
      </p:sp>
      <p:sp>
        <p:nvSpPr>
          <p:cNvPr id="3" name="Content Placeholder 2"/>
          <p:cNvSpPr>
            <a:spLocks noGrp="1"/>
          </p:cNvSpPr>
          <p:nvPr>
            <p:ph sz="quarter" idx="1"/>
          </p:nvPr>
        </p:nvSpPr>
        <p:spPr>
          <a:xfrm>
            <a:off x="252248" y="1312102"/>
            <a:ext cx="8513800" cy="4495800"/>
          </a:xfrm>
        </p:spPr>
        <p:txBody>
          <a:bodyPr>
            <a:normAutofit/>
          </a:bodyPr>
          <a:lstStyle/>
          <a:p>
            <a:r>
              <a:rPr lang="en-US" sz="2200" dirty="0" smtClean="0"/>
              <a:t>Discretize the multipath delay axis into equal time delay segments called </a:t>
            </a:r>
            <a:r>
              <a:rPr lang="en-US" sz="2200" b="1" dirty="0" smtClean="0"/>
              <a:t>Excess Delay Bins</a:t>
            </a:r>
            <a:endParaRPr lang="en-US" sz="2200" b="1" dirty="0"/>
          </a:p>
        </p:txBody>
      </p:sp>
      <p:graphicFrame>
        <p:nvGraphicFramePr>
          <p:cNvPr id="4" name="Chart 3"/>
          <p:cNvGraphicFramePr/>
          <p:nvPr>
            <p:extLst>
              <p:ext uri="{D42A27DB-BD31-4B8C-83A1-F6EECF244321}">
                <p14:modId xmlns:p14="http://schemas.microsoft.com/office/powerpoint/2010/main" val="2360568445"/>
              </p:ext>
            </p:extLst>
          </p:nvPr>
        </p:nvGraphicFramePr>
        <p:xfrm>
          <a:off x="252248" y="2250150"/>
          <a:ext cx="6984124" cy="3957145"/>
        </p:xfrm>
        <a:graphic>
          <a:graphicData uri="http://schemas.openxmlformats.org/drawingml/2006/chart">
            <c:chart xmlns:c="http://schemas.openxmlformats.org/drawingml/2006/chart" xmlns:r="http://schemas.openxmlformats.org/officeDocument/2006/relationships" r:id="rId2"/>
          </a:graphicData>
        </a:graphic>
      </p:graphicFrame>
      <p:cxnSp>
        <p:nvCxnSpPr>
          <p:cNvPr id="6" name="Straight Arrow Connector 5"/>
          <p:cNvCxnSpPr/>
          <p:nvPr/>
        </p:nvCxnSpPr>
        <p:spPr>
          <a:xfrm flipV="1">
            <a:off x="1749989" y="5687033"/>
            <a:ext cx="0" cy="4572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 name="Straight Arrow Connector 6"/>
          <p:cNvCxnSpPr/>
          <p:nvPr/>
        </p:nvCxnSpPr>
        <p:spPr>
          <a:xfrm flipV="1">
            <a:off x="2201929" y="5687033"/>
            <a:ext cx="0" cy="4572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V="1">
            <a:off x="4014937" y="5687033"/>
            <a:ext cx="0" cy="4572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 name="Right Brace 8"/>
          <p:cNvSpPr/>
          <p:nvPr/>
        </p:nvSpPr>
        <p:spPr>
          <a:xfrm rot="5400000">
            <a:off x="3247715" y="5560889"/>
            <a:ext cx="157656" cy="362607"/>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10" name="TextBox 9"/>
              <p:cNvSpPr txBox="1"/>
              <p:nvPr/>
            </p:nvSpPr>
            <p:spPr>
              <a:xfrm>
                <a:off x="1506461" y="6127310"/>
                <a:ext cx="456599"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ea typeface="Cambria Math"/>
                            </a:rPr>
                          </m:ctrlPr>
                        </m:sSubPr>
                        <m:e>
                          <m:r>
                            <a:rPr lang="en-US" i="1" smtClean="0">
                              <a:latin typeface="Cambria Math"/>
                              <a:ea typeface="Cambria Math"/>
                            </a:rPr>
                            <m:t>𝜏</m:t>
                          </m:r>
                        </m:e>
                        <m:sub>
                          <m:r>
                            <a:rPr lang="en-US" b="0" i="1" smtClean="0">
                              <a:latin typeface="Cambria Math"/>
                              <a:ea typeface="Cambria Math"/>
                            </a:rPr>
                            <m:t>1</m:t>
                          </m:r>
                        </m:sub>
                      </m:sSub>
                    </m:oMath>
                  </m:oMathPara>
                </a14:m>
                <a:endParaRPr lang="en-US" dirty="0"/>
              </a:p>
            </p:txBody>
          </p:sp>
        </mc:Choice>
        <mc:Fallback>
          <p:sp>
            <p:nvSpPr>
              <p:cNvPr id="10" name="TextBox 9"/>
              <p:cNvSpPr txBox="1">
                <a:spLocks noRot="1" noChangeAspect="1" noMove="1" noResize="1" noEditPoints="1" noAdjustHandles="1" noChangeArrowheads="1" noChangeShapeType="1" noTextEdit="1"/>
              </p:cNvSpPr>
              <p:nvPr/>
            </p:nvSpPr>
            <p:spPr>
              <a:xfrm>
                <a:off x="1506461" y="6127310"/>
                <a:ext cx="456599" cy="369332"/>
              </a:xfrm>
              <a:prstGeom prst="rect">
                <a:avLst/>
              </a:prstGeom>
              <a:blipFill rotWithShape="1">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Rectangle 10"/>
              <p:cNvSpPr/>
              <p:nvPr/>
            </p:nvSpPr>
            <p:spPr>
              <a:xfrm>
                <a:off x="1958401" y="6144233"/>
                <a:ext cx="46192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ea typeface="Cambria Math"/>
                            </a:rPr>
                          </m:ctrlPr>
                        </m:sSubPr>
                        <m:e>
                          <m:r>
                            <a:rPr lang="en-US" i="1" smtClean="0">
                              <a:latin typeface="Cambria Math"/>
                              <a:ea typeface="Cambria Math"/>
                            </a:rPr>
                            <m:t>𝜏</m:t>
                          </m:r>
                        </m:e>
                        <m:sub>
                          <m:r>
                            <a:rPr lang="en-US" b="0" i="1" smtClean="0">
                              <a:latin typeface="Cambria Math"/>
                              <a:ea typeface="Cambria Math"/>
                            </a:rPr>
                            <m:t>2</m:t>
                          </m:r>
                        </m:sub>
                      </m:sSub>
                    </m:oMath>
                  </m:oMathPara>
                </a14:m>
                <a:endParaRPr lang="en-US" dirty="0"/>
              </a:p>
            </p:txBody>
          </p:sp>
        </mc:Choice>
        <mc:Fallback>
          <p:sp>
            <p:nvSpPr>
              <p:cNvPr id="11" name="Rectangle 10"/>
              <p:cNvSpPr>
                <a:spLocks noRot="1" noChangeAspect="1" noMove="1" noResize="1" noEditPoints="1" noAdjustHandles="1" noChangeArrowheads="1" noChangeShapeType="1" noTextEdit="1"/>
              </p:cNvSpPr>
              <p:nvPr/>
            </p:nvSpPr>
            <p:spPr>
              <a:xfrm>
                <a:off x="1958401" y="6144233"/>
                <a:ext cx="461921" cy="369332"/>
              </a:xfrm>
              <a:prstGeom prst="rect">
                <a:avLst/>
              </a:prstGeom>
              <a:blipFill rotWithShape="1">
                <a:blip r:embed="rId4"/>
                <a:stretch>
                  <a:fillRect b="-166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Rectangle 11"/>
              <p:cNvSpPr/>
              <p:nvPr/>
            </p:nvSpPr>
            <p:spPr>
              <a:xfrm>
                <a:off x="3080353" y="5726425"/>
                <a:ext cx="65748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ea typeface="Cambria Math"/>
                            </a:rPr>
                          </m:ctrlPr>
                        </m:sSubPr>
                        <m:e>
                          <m:r>
                            <m:rPr>
                              <m:sty m:val="p"/>
                            </m:rPr>
                            <a:rPr lang="el-GR" i="1" smtClean="0">
                              <a:latin typeface="Cambria Math"/>
                              <a:ea typeface="Cambria Math"/>
                            </a:rPr>
                            <m:t>Δ</m:t>
                          </m:r>
                          <m:r>
                            <a:rPr lang="en-US" i="1" smtClean="0">
                              <a:latin typeface="Cambria Math"/>
                              <a:ea typeface="Cambria Math"/>
                            </a:rPr>
                            <m:t>𝜏</m:t>
                          </m:r>
                        </m:e>
                        <m:sub/>
                      </m:sSub>
                    </m:oMath>
                  </m:oMathPara>
                </a14:m>
                <a:endParaRPr lang="en-US" dirty="0"/>
              </a:p>
            </p:txBody>
          </p:sp>
        </mc:Choice>
        <mc:Fallback>
          <p:sp>
            <p:nvSpPr>
              <p:cNvPr id="12" name="Rectangle 11"/>
              <p:cNvSpPr>
                <a:spLocks noRot="1" noChangeAspect="1" noMove="1" noResize="1" noEditPoints="1" noAdjustHandles="1" noChangeArrowheads="1" noChangeShapeType="1" noTextEdit="1"/>
              </p:cNvSpPr>
              <p:nvPr/>
            </p:nvSpPr>
            <p:spPr>
              <a:xfrm>
                <a:off x="3080353" y="5726425"/>
                <a:ext cx="657488" cy="369332"/>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3" name="Rectangle 12"/>
              <p:cNvSpPr/>
              <p:nvPr/>
            </p:nvSpPr>
            <p:spPr>
              <a:xfrm>
                <a:off x="3768748" y="6122477"/>
                <a:ext cx="71429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a:ea typeface="Cambria Math"/>
                            </a:rPr>
                          </m:ctrlPr>
                        </m:sSubPr>
                        <m:e>
                          <m:r>
                            <a:rPr lang="en-US" i="1" smtClean="0">
                              <a:latin typeface="Cambria Math"/>
                              <a:ea typeface="Cambria Math"/>
                            </a:rPr>
                            <m:t>𝜏</m:t>
                          </m:r>
                        </m:e>
                        <m:sub>
                          <m:r>
                            <a:rPr lang="en-US" b="0" i="1" smtClean="0">
                              <a:latin typeface="Cambria Math"/>
                              <a:ea typeface="Cambria Math"/>
                            </a:rPr>
                            <m:t>𝑁</m:t>
                          </m:r>
                          <m:r>
                            <a:rPr lang="en-US" b="0" i="1" smtClean="0">
                              <a:latin typeface="Cambria Math"/>
                              <a:ea typeface="Cambria Math"/>
                            </a:rPr>
                            <m:t>−1</m:t>
                          </m:r>
                        </m:sub>
                      </m:sSub>
                    </m:oMath>
                  </m:oMathPara>
                </a14:m>
                <a:endParaRPr lang="en-US" dirty="0"/>
              </a:p>
            </p:txBody>
          </p:sp>
        </mc:Choice>
        <mc:Fallback>
          <p:sp>
            <p:nvSpPr>
              <p:cNvPr id="13" name="Rectangle 12"/>
              <p:cNvSpPr>
                <a:spLocks noRot="1" noChangeAspect="1" noMove="1" noResize="1" noEditPoints="1" noAdjustHandles="1" noChangeArrowheads="1" noChangeShapeType="1" noTextEdit="1"/>
              </p:cNvSpPr>
              <p:nvPr/>
            </p:nvSpPr>
            <p:spPr>
              <a:xfrm>
                <a:off x="3768748" y="6122477"/>
                <a:ext cx="714298" cy="369332"/>
              </a:xfrm>
              <a:prstGeom prst="rect">
                <a:avLst/>
              </a:prstGeom>
              <a:blipFill rotWithShape="1">
                <a:blip r:embed="rId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4" name="TextBox 13"/>
              <p:cNvSpPr txBox="1"/>
              <p:nvPr/>
            </p:nvSpPr>
            <p:spPr>
              <a:xfrm>
                <a:off x="4719536" y="5387492"/>
                <a:ext cx="1648721" cy="369332"/>
              </a:xfrm>
              <a:prstGeom prst="rect">
                <a:avLst/>
              </a:prstGeom>
              <a:noFill/>
            </p:spPr>
            <p:txBody>
              <a:bodyPr wrap="none" rtlCol="0">
                <a:spAutoFit/>
              </a:bodyPr>
              <a:lstStyle/>
              <a:p>
                <a:r>
                  <a:rPr lang="en-US" dirty="0" smtClean="0"/>
                  <a:t>Excess delay (</a:t>
                </a:r>
                <a14:m>
                  <m:oMath xmlns:m="http://schemas.openxmlformats.org/officeDocument/2006/math">
                    <m:r>
                      <a:rPr lang="en-US" i="1">
                        <a:latin typeface="Cambria Math"/>
                        <a:ea typeface="Cambria Math"/>
                      </a:rPr>
                      <m:t>𝜏</m:t>
                    </m:r>
                  </m:oMath>
                </a14:m>
                <a:r>
                  <a:rPr lang="en-US" dirty="0" smtClean="0"/>
                  <a:t>)</a:t>
                </a:r>
                <a:endParaRPr lang="en-US" dirty="0"/>
              </a:p>
            </p:txBody>
          </p:sp>
        </mc:Choice>
        <mc:Fallback>
          <p:sp>
            <p:nvSpPr>
              <p:cNvPr id="14" name="TextBox 13"/>
              <p:cNvSpPr txBox="1">
                <a:spLocks noRot="1" noChangeAspect="1" noMove="1" noResize="1" noEditPoints="1" noAdjustHandles="1" noChangeArrowheads="1" noChangeShapeType="1" noTextEdit="1"/>
              </p:cNvSpPr>
              <p:nvPr/>
            </p:nvSpPr>
            <p:spPr>
              <a:xfrm>
                <a:off x="4719536" y="5387492"/>
                <a:ext cx="1648721" cy="369332"/>
              </a:xfrm>
              <a:prstGeom prst="rect">
                <a:avLst/>
              </a:prstGeom>
              <a:blipFill rotWithShape="1">
                <a:blip r:embed="rId7"/>
                <a:stretch>
                  <a:fillRect l="-2952" t="-8333" r="-2583" b="-26667"/>
                </a:stretch>
              </a:blipFill>
            </p:spPr>
            <p:txBody>
              <a:bodyPr/>
              <a:lstStyle/>
              <a:p>
                <a:r>
                  <a:rPr lang="en-US">
                    <a:noFill/>
                  </a:rPr>
                  <a:t> </a:t>
                </a:r>
              </a:p>
            </p:txBody>
          </p:sp>
        </mc:Fallback>
      </mc:AlternateContent>
      <p:cxnSp>
        <p:nvCxnSpPr>
          <p:cNvPr id="18" name="Straight Arrow Connector 17"/>
          <p:cNvCxnSpPr/>
          <p:nvPr/>
        </p:nvCxnSpPr>
        <p:spPr>
          <a:xfrm>
            <a:off x="1308538" y="5630696"/>
            <a:ext cx="3468414"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mc:AlternateContent xmlns:mc="http://schemas.openxmlformats.org/markup-compatibility/2006">
        <mc:Choice xmlns:a14="http://schemas.microsoft.com/office/drawing/2010/main" Requires="a14">
          <p:sp>
            <p:nvSpPr>
              <p:cNvPr id="19" name="TextBox 18"/>
              <p:cNvSpPr txBox="1"/>
              <p:nvPr/>
            </p:nvSpPr>
            <p:spPr>
              <a:xfrm>
                <a:off x="4635483" y="2912302"/>
                <a:ext cx="4130565" cy="923330"/>
              </a:xfrm>
              <a:prstGeom prst="rect">
                <a:avLst/>
              </a:prstGeom>
              <a:solidFill>
                <a:srgbClr val="FFFF00"/>
              </a:solidFill>
            </p:spPr>
            <p:txBody>
              <a:bodyPr wrap="square" rtlCol="0">
                <a:spAutoFit/>
              </a:bodyPr>
              <a:lstStyle/>
              <a:p>
                <a:r>
                  <a:rPr lang="en-US" dirty="0" smtClean="0"/>
                  <a:t>Depending on </a:t>
                </a:r>
                <a14:m>
                  <m:oMath xmlns:m="http://schemas.openxmlformats.org/officeDocument/2006/math">
                    <m:r>
                      <m:rPr>
                        <m:sty m:val="p"/>
                      </m:rPr>
                      <a:rPr lang="el-GR" i="1">
                        <a:latin typeface="Cambria Math"/>
                        <a:ea typeface="Cambria Math"/>
                      </a:rPr>
                      <m:t>Δ</m:t>
                    </m:r>
                    <m:r>
                      <a:rPr lang="en-US" i="1">
                        <a:latin typeface="Cambria Math"/>
                        <a:ea typeface="Cambria Math"/>
                      </a:rPr>
                      <m:t>𝜏</m:t>
                    </m:r>
                  </m:oMath>
                </a14:m>
                <a:r>
                  <a:rPr lang="en-US" dirty="0" smtClean="0"/>
                  <a:t>, two or more multipath signals may arrive in the same bin, resulting in fading</a:t>
                </a:r>
              </a:p>
            </p:txBody>
          </p:sp>
        </mc:Choice>
        <mc:Fallback>
          <p:sp>
            <p:nvSpPr>
              <p:cNvPr id="19" name="TextBox 18"/>
              <p:cNvSpPr txBox="1">
                <a:spLocks noRot="1" noChangeAspect="1" noMove="1" noResize="1" noEditPoints="1" noAdjustHandles="1" noChangeArrowheads="1" noChangeShapeType="1" noTextEdit="1"/>
              </p:cNvSpPr>
              <p:nvPr/>
            </p:nvSpPr>
            <p:spPr>
              <a:xfrm>
                <a:off x="4635483" y="2912302"/>
                <a:ext cx="4130565" cy="923330"/>
              </a:xfrm>
              <a:prstGeom prst="rect">
                <a:avLst/>
              </a:prstGeom>
              <a:blipFill rotWithShape="1">
                <a:blip r:embed="rId8"/>
                <a:stretch>
                  <a:fillRect l="-1180" t="-3311" b="-9934"/>
                </a:stretch>
              </a:blipFill>
            </p:spPr>
            <p:txBody>
              <a:bodyPr/>
              <a:lstStyle/>
              <a:p>
                <a:r>
                  <a:rPr lang="en-US">
                    <a:noFill/>
                  </a:rPr>
                  <a:t> </a:t>
                </a:r>
              </a:p>
            </p:txBody>
          </p:sp>
        </mc:Fallback>
      </mc:AlternateContent>
      <p:cxnSp>
        <p:nvCxnSpPr>
          <p:cNvPr id="21" name="Straight Arrow Connector 20"/>
          <p:cNvCxnSpPr/>
          <p:nvPr/>
        </p:nvCxnSpPr>
        <p:spPr>
          <a:xfrm flipH="1">
            <a:off x="1506462" y="1997902"/>
            <a:ext cx="913860" cy="137606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3365722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Discrete-time Impulse Response Model</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sz="quarter" idx="1"/>
              </p:nvPr>
            </p:nvSpPr>
            <p:spPr>
              <a:xfrm>
                <a:off x="157652" y="1600200"/>
                <a:ext cx="8891752" cy="4495800"/>
              </a:xfrm>
            </p:spPr>
            <p:txBody>
              <a:bodyPr>
                <a:normAutofit/>
              </a:bodyPr>
              <a:lstStyle/>
              <a:p>
                <a:endParaRPr lang="en-US" sz="2200" b="1" dirty="0" smtClean="0"/>
              </a:p>
              <a:p>
                <a:endParaRPr lang="en-US" sz="2200" b="1" dirty="0"/>
              </a:p>
              <a:p>
                <a:endParaRPr lang="en-US" sz="2200" b="1" dirty="0" smtClean="0"/>
              </a:p>
              <a:p>
                <a:endParaRPr lang="en-US" sz="2200" b="1" dirty="0"/>
              </a:p>
              <a:p>
                <a:endParaRPr lang="en-US" sz="2200" dirty="0" smtClean="0"/>
              </a:p>
              <a:p>
                <a:endParaRPr lang="en-US" sz="2200" dirty="0"/>
              </a:p>
              <a:p>
                <a:r>
                  <a:rPr lang="en-US" sz="2200" dirty="0" err="1" smtClean="0"/>
                  <a:t>a</a:t>
                </a:r>
                <a:r>
                  <a:rPr lang="en-US" sz="2200" baseline="-25000" dirty="0" err="1" smtClean="0"/>
                  <a:t>i</a:t>
                </a:r>
                <a:r>
                  <a:rPr lang="en-US" sz="2200" dirty="0" smtClean="0"/>
                  <a:t>(t, </a:t>
                </a:r>
                <a14:m>
                  <m:oMath xmlns:m="http://schemas.openxmlformats.org/officeDocument/2006/math">
                    <m:r>
                      <a:rPr lang="en-US" sz="2200" i="1">
                        <a:latin typeface="Cambria Math"/>
                        <a:ea typeface="Cambria Math"/>
                      </a:rPr>
                      <m:t>𝜏</m:t>
                    </m:r>
                  </m:oMath>
                </a14:m>
                <a:r>
                  <a:rPr lang="en-US" sz="2200" dirty="0" smtClean="0"/>
                  <a:t>) : Real amplitude of the </a:t>
                </a:r>
                <a:r>
                  <a:rPr lang="en-US" sz="2200" dirty="0" err="1" smtClean="0"/>
                  <a:t>i</a:t>
                </a:r>
                <a:r>
                  <a:rPr lang="en-US" sz="2200" baseline="30000" dirty="0" err="1" smtClean="0"/>
                  <a:t>th</a:t>
                </a:r>
                <a:r>
                  <a:rPr lang="en-US" sz="2200" dirty="0" smtClean="0"/>
                  <a:t> multipath component at time t</a:t>
                </a:r>
              </a:p>
              <a:p>
                <a14:m>
                  <m:oMath xmlns:m="http://schemas.openxmlformats.org/officeDocument/2006/math">
                    <m:r>
                      <a:rPr lang="en-US" sz="2200" i="1">
                        <a:latin typeface="Cambria Math"/>
                        <a:ea typeface="Cambria Math"/>
                      </a:rPr>
                      <m:t>𝜏</m:t>
                    </m:r>
                    <m:r>
                      <m:rPr>
                        <m:sty m:val="p"/>
                      </m:rPr>
                      <a:rPr lang="en-US" sz="2200" b="0" i="0" baseline="-25000" smtClean="0">
                        <a:latin typeface="Cambria Math"/>
                        <a:ea typeface="Cambria Math"/>
                      </a:rPr>
                      <m:t>i</m:t>
                    </m:r>
                    <m:r>
                      <a:rPr lang="en-US" sz="2200" b="0" i="0" baseline="-25000" smtClean="0">
                        <a:latin typeface="Cambria Math"/>
                        <a:ea typeface="Cambria Math"/>
                      </a:rPr>
                      <m:t> </m:t>
                    </m:r>
                    <m:d>
                      <m:dPr>
                        <m:ctrlPr>
                          <a:rPr lang="en-US" sz="2200" b="0" i="1" smtClean="0">
                            <a:latin typeface="Cambria Math"/>
                            <a:ea typeface="Cambria Math"/>
                          </a:rPr>
                        </m:ctrlPr>
                      </m:dPr>
                      <m:e>
                        <m:r>
                          <m:rPr>
                            <m:sty m:val="p"/>
                          </m:rPr>
                          <a:rPr lang="en-US" sz="2200" b="0" i="0" smtClean="0">
                            <a:latin typeface="Cambria Math"/>
                            <a:ea typeface="Cambria Math"/>
                          </a:rPr>
                          <m:t>t</m:t>
                        </m:r>
                      </m:e>
                    </m:d>
                    <m:r>
                      <a:rPr lang="en-US" sz="2200" b="0" i="0" smtClean="0">
                        <a:latin typeface="Cambria Math"/>
                        <a:ea typeface="Cambria Math"/>
                      </a:rPr>
                      <m:t>: </m:t>
                    </m:r>
                  </m:oMath>
                </a14:m>
                <a:r>
                  <a:rPr lang="en-US" sz="2200" dirty="0" smtClean="0"/>
                  <a:t>Excess delay of the </a:t>
                </a:r>
                <a:r>
                  <a:rPr lang="en-US" sz="2200" dirty="0" err="1" smtClean="0"/>
                  <a:t>i</a:t>
                </a:r>
                <a:r>
                  <a:rPr lang="en-US" sz="2200" baseline="30000" dirty="0" err="1" smtClean="0"/>
                  <a:t>th</a:t>
                </a:r>
                <a:r>
                  <a:rPr lang="en-US" sz="2200" dirty="0" smtClean="0"/>
                  <a:t> multipath component at time t</a:t>
                </a:r>
              </a:p>
              <a:p>
                <a:r>
                  <a:rPr lang="en-US" sz="2200" dirty="0" smtClean="0"/>
                  <a:t>This model can be used to analyze transmitted RF signals with BW &lt; 2/</a:t>
                </a:r>
                <a14:m>
                  <m:oMath xmlns:m="http://schemas.openxmlformats.org/officeDocument/2006/math">
                    <m:r>
                      <a:rPr lang="en-US" sz="2200" b="0" i="1" smtClean="0">
                        <a:latin typeface="Cambria Math"/>
                        <a:ea typeface="Cambria Math"/>
                      </a:rPr>
                      <m:t>𝛥𝜏</m:t>
                    </m:r>
                  </m:oMath>
                </a14:m>
                <a:endParaRPr lang="en-US" sz="2200" b="0" dirty="0" smtClean="0">
                  <a:ea typeface="Cambria Math"/>
                </a:endParaRPr>
              </a:p>
              <a:p>
                <a:pPr marL="0" indent="0">
                  <a:buNone/>
                </a:pPr>
                <a:endParaRPr lang="en-US" sz="2200" dirty="0"/>
              </a:p>
            </p:txBody>
          </p:sp>
        </mc:Choice>
        <mc:Fallback>
          <p:sp>
            <p:nvSpPr>
              <p:cNvPr id="3" name="Content Placeholder 2"/>
              <p:cNvSpPr>
                <a:spLocks noGrp="1" noRot="1" noChangeAspect="1" noMove="1" noResize="1" noEditPoints="1" noAdjustHandles="1" noChangeArrowheads="1" noChangeShapeType="1" noTextEdit="1"/>
              </p:cNvSpPr>
              <p:nvPr>
                <p:ph sz="quarter" idx="1"/>
              </p:nvPr>
            </p:nvSpPr>
            <p:spPr>
              <a:xfrm>
                <a:off x="157652" y="1600200"/>
                <a:ext cx="8891752" cy="4495800"/>
              </a:xfrm>
              <a:blipFill rotWithShape="1">
                <a:blip r:embed="rId2"/>
                <a:stretch>
                  <a:fillRect l="-343"/>
                </a:stretch>
              </a:blipFill>
            </p:spPr>
            <p:txBody>
              <a:bodyPr/>
              <a:lstStyle/>
              <a:p>
                <a:r>
                  <a:rPr lang="en-US">
                    <a:noFill/>
                  </a:rPr>
                  <a:t> </a:t>
                </a:r>
              </a:p>
            </p:txBody>
          </p:sp>
        </mc:Fallback>
      </mc:AlternateContent>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9581" y="1763439"/>
            <a:ext cx="7296311" cy="1049556"/>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802129" y="3159829"/>
            <a:ext cx="2040943" cy="369332"/>
          </a:xfrm>
          <a:prstGeom prst="rect">
            <a:avLst/>
          </a:prstGeom>
          <a:noFill/>
        </p:spPr>
        <p:txBody>
          <a:bodyPr wrap="none" rtlCol="0">
            <a:spAutoFit/>
          </a:bodyPr>
          <a:lstStyle/>
          <a:p>
            <a:r>
              <a:rPr lang="en-US" dirty="0" smtClean="0"/>
              <a:t>Unit impulse function</a:t>
            </a:r>
            <a:endParaRPr lang="en-US" dirty="0"/>
          </a:p>
        </p:txBody>
      </p:sp>
      <p:sp>
        <p:nvSpPr>
          <p:cNvPr id="15" name="TextBox 14"/>
          <p:cNvSpPr txBox="1"/>
          <p:nvPr/>
        </p:nvSpPr>
        <p:spPr>
          <a:xfrm>
            <a:off x="4761186" y="3159829"/>
            <a:ext cx="1197572" cy="369332"/>
          </a:xfrm>
          <a:prstGeom prst="rect">
            <a:avLst/>
          </a:prstGeom>
          <a:noFill/>
        </p:spPr>
        <p:txBody>
          <a:bodyPr wrap="none" rtlCol="0">
            <a:spAutoFit/>
          </a:bodyPr>
          <a:lstStyle/>
          <a:p>
            <a:r>
              <a:rPr lang="en-US" dirty="0" smtClean="0"/>
              <a:t>Phase term</a:t>
            </a:r>
            <a:endParaRPr lang="en-US" dirty="0"/>
          </a:p>
        </p:txBody>
      </p:sp>
      <p:sp>
        <p:nvSpPr>
          <p:cNvPr id="16" name="Left Brace 15"/>
          <p:cNvSpPr/>
          <p:nvPr/>
        </p:nvSpPr>
        <p:spPr>
          <a:xfrm rot="16200000" flipV="1">
            <a:off x="5359107" y="1449654"/>
            <a:ext cx="284560" cy="2222938"/>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2" name="Left Brace 21"/>
          <p:cNvSpPr/>
          <p:nvPr/>
        </p:nvSpPr>
        <p:spPr>
          <a:xfrm rot="16200000" flipV="1">
            <a:off x="7355921" y="1994491"/>
            <a:ext cx="241751" cy="1111469"/>
          </a:xfrm>
          <a:prstGeom prst="lef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20" name="Straight Arrow Connector 19"/>
          <p:cNvCxnSpPr/>
          <p:nvPr/>
        </p:nvCxnSpPr>
        <p:spPr>
          <a:xfrm flipH="1" flipV="1">
            <a:off x="5171090" y="2561123"/>
            <a:ext cx="188882" cy="59870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4" name="Straight Arrow Connector 23"/>
          <p:cNvCxnSpPr>
            <a:stCxn id="5" idx="0"/>
          </p:cNvCxnSpPr>
          <p:nvPr/>
        </p:nvCxnSpPr>
        <p:spPr>
          <a:xfrm flipH="1" flipV="1">
            <a:off x="7299434" y="2671101"/>
            <a:ext cx="523167" cy="48872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6516909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989" y="1497724"/>
            <a:ext cx="7222597" cy="406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59124" y="5705395"/>
            <a:ext cx="8601520" cy="430887"/>
          </a:xfrm>
          <a:prstGeom prst="rect">
            <a:avLst/>
          </a:prstGeom>
          <a:noFill/>
        </p:spPr>
        <p:txBody>
          <a:bodyPr wrap="square" rtlCol="0">
            <a:spAutoFit/>
          </a:bodyPr>
          <a:lstStyle/>
          <a:p>
            <a:pPr algn="ctr"/>
            <a:r>
              <a:rPr lang="en-US" sz="2200" dirty="0" smtClean="0"/>
              <a:t>An example of time varying discrete-time impulse response model  </a:t>
            </a:r>
            <a:endParaRPr lang="en-US" sz="2200" dirty="0"/>
          </a:p>
        </p:txBody>
      </p:sp>
      <p:sp>
        <p:nvSpPr>
          <p:cNvPr id="8" name="Title 1"/>
          <p:cNvSpPr>
            <a:spLocks noGrp="1"/>
          </p:cNvSpPr>
          <p:nvPr>
            <p:ph type="title"/>
          </p:nvPr>
        </p:nvSpPr>
        <p:spPr/>
        <p:txBody>
          <a:bodyPr>
            <a:normAutofit fontScale="90000"/>
          </a:bodyPr>
          <a:lstStyle/>
          <a:p>
            <a:r>
              <a:rPr lang="en-US" dirty="0" smtClean="0"/>
              <a:t>Discrete-time Impulse Response Model</a:t>
            </a:r>
            <a:endParaRPr lang="en-US" dirty="0"/>
          </a:p>
        </p:txBody>
      </p:sp>
    </p:spTree>
    <p:extLst>
      <p:ext uri="{BB962C8B-B14F-4D97-AF65-F5344CB8AC3E}">
        <p14:creationId xmlns:p14="http://schemas.microsoft.com/office/powerpoint/2010/main" val="19862399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r>
              <a:rPr lang="en-US" dirty="0" smtClean="0"/>
              <a:t>If the channel impulse response is assumed to be time-invariant over small scale time or distance interval, then it may be simplified as </a:t>
            </a:r>
            <a:endParaRPr lang="en-US" dirty="0"/>
          </a:p>
        </p:txBody>
      </p:sp>
      <p:sp>
        <p:nvSpPr>
          <p:cNvPr id="4" name="Title 1"/>
          <p:cNvSpPr>
            <a:spLocks noGrp="1"/>
          </p:cNvSpPr>
          <p:nvPr>
            <p:ph type="title"/>
          </p:nvPr>
        </p:nvSpPr>
        <p:spPr/>
        <p:txBody>
          <a:bodyPr>
            <a:normAutofit fontScale="90000"/>
          </a:bodyPr>
          <a:lstStyle/>
          <a:p>
            <a:r>
              <a:rPr lang="en-US" dirty="0" smtClean="0"/>
              <a:t>Discrete-time Impulse Response Model</a:t>
            </a:r>
            <a:endParaRPr lang="en-US"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5488" y="3429000"/>
            <a:ext cx="5153025" cy="14097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36222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Power Delay </a:t>
            </a:r>
            <a:r>
              <a:rPr lang="en-US" dirty="0" smtClean="0"/>
              <a:t>Profile</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sz="quarter" idx="1"/>
              </p:nvPr>
            </p:nvSpPr>
            <p:spPr>
              <a:xfrm>
                <a:off x="157655" y="1374731"/>
                <a:ext cx="8875986" cy="4495800"/>
              </a:xfrm>
            </p:spPr>
            <p:txBody>
              <a:bodyPr/>
              <a:lstStyle/>
              <a:p>
                <a:r>
                  <a:rPr lang="en-US" dirty="0"/>
                  <a:t>Power delay </a:t>
                </a:r>
                <a:r>
                  <a:rPr lang="en-US" dirty="0" smtClean="0"/>
                  <a:t>profiles are </a:t>
                </a:r>
              </a:p>
              <a:p>
                <a:pPr lvl="1"/>
                <a:r>
                  <a:rPr lang="en-US" sz="2200" dirty="0" smtClean="0"/>
                  <a:t>used </a:t>
                </a:r>
                <a:r>
                  <a:rPr lang="en-US" sz="2200" dirty="0"/>
                  <a:t>to derive many multipath channel </a:t>
                </a:r>
                <a:r>
                  <a:rPr lang="en-US" sz="2200" dirty="0" smtClean="0"/>
                  <a:t>parameters </a:t>
                </a:r>
              </a:p>
              <a:p>
                <a:pPr lvl="1"/>
                <a:r>
                  <a:rPr lang="en-US" sz="2200" dirty="0" smtClean="0"/>
                  <a:t>generally </a:t>
                </a:r>
                <a:r>
                  <a:rPr lang="en-US" sz="2200" dirty="0"/>
                  <a:t>represented as plots of relative received power </a:t>
                </a:r>
                <a:r>
                  <a:rPr lang="en-US" sz="2200" dirty="0" smtClean="0"/>
                  <a:t>as </a:t>
                </a:r>
                <a:r>
                  <a:rPr lang="en-US" sz="2200" dirty="0"/>
                  <a:t>a function of excess delay (</a:t>
                </a:r>
                <a14:m>
                  <m:oMath xmlns:m="http://schemas.openxmlformats.org/officeDocument/2006/math">
                    <m:r>
                      <a:rPr lang="en-US" sz="2200" i="1" dirty="0" smtClean="0">
                        <a:latin typeface="Cambria Math"/>
                        <a:ea typeface="Cambria Math"/>
                      </a:rPr>
                      <m:t>𝜏</m:t>
                    </m:r>
                  </m:oMath>
                </a14:m>
                <a:r>
                  <a:rPr lang="en-US" sz="2200" i="1" dirty="0"/>
                  <a:t> </a:t>
                </a:r>
                <a:r>
                  <a:rPr lang="en-US" sz="2200" dirty="0"/>
                  <a:t>) with respect to a fi</a:t>
                </a:r>
                <a:r>
                  <a:rPr lang="en-US" sz="2200" dirty="0" smtClean="0"/>
                  <a:t>xed time delay </a:t>
                </a:r>
                <a:r>
                  <a:rPr lang="en-US" sz="2200" dirty="0"/>
                  <a:t>reference</a:t>
                </a:r>
              </a:p>
            </p:txBody>
          </p:sp>
        </mc:Choice>
        <mc:Fallback>
          <p:sp>
            <p:nvSpPr>
              <p:cNvPr id="3" name="Content Placeholder 2"/>
              <p:cNvSpPr>
                <a:spLocks noGrp="1" noRot="1" noChangeAspect="1" noMove="1" noResize="1" noEditPoints="1" noAdjustHandles="1" noChangeArrowheads="1" noChangeShapeType="1" noTextEdit="1"/>
              </p:cNvSpPr>
              <p:nvPr>
                <p:ph sz="quarter" idx="1"/>
              </p:nvPr>
            </p:nvSpPr>
            <p:spPr>
              <a:xfrm>
                <a:off x="157655" y="1374731"/>
                <a:ext cx="8875986" cy="4495800"/>
              </a:xfrm>
              <a:blipFill rotWithShape="1">
                <a:blip r:embed="rId2"/>
                <a:stretch>
                  <a:fillRect l="-618" t="-1221"/>
                </a:stretch>
              </a:blipFill>
            </p:spPr>
            <p:txBody>
              <a:bodyPr/>
              <a:lstStyle/>
              <a:p>
                <a:r>
                  <a:rPr lang="en-US">
                    <a:noFill/>
                  </a:rPr>
                  <a:t> </a:t>
                </a:r>
              </a:p>
            </p:txBody>
          </p:sp>
        </mc:Fallback>
      </mc:AlternateContent>
      <p:pic>
        <p:nvPicPr>
          <p:cNvPr id="8197"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7655" y="3284209"/>
            <a:ext cx="4963932" cy="3216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121588" y="3519541"/>
            <a:ext cx="3912053"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5597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 y="40710"/>
            <a:ext cx="8626348" cy="990600"/>
          </a:xfrm>
        </p:spPr>
        <p:txBody>
          <a:bodyPr>
            <a:normAutofit fontScale="90000"/>
          </a:bodyPr>
          <a:lstStyle/>
          <a:p>
            <a:r>
              <a:rPr lang="en-US" dirty="0" smtClean="0"/>
              <a:t>Parameters of Mobile Multipath Channels</a:t>
            </a:r>
            <a:endParaRPr lang="en-US" dirty="0"/>
          </a:p>
        </p:txBody>
      </p:sp>
      <p:sp>
        <p:nvSpPr>
          <p:cNvPr id="3" name="Content Placeholder 2"/>
          <p:cNvSpPr>
            <a:spLocks noGrp="1"/>
          </p:cNvSpPr>
          <p:nvPr>
            <p:ph sz="quarter" idx="1"/>
          </p:nvPr>
        </p:nvSpPr>
        <p:spPr/>
        <p:txBody>
          <a:bodyPr/>
          <a:lstStyle/>
          <a:p>
            <a:pPr marL="514350" indent="-514350">
              <a:lnSpc>
                <a:spcPct val="150000"/>
              </a:lnSpc>
              <a:buFont typeface="+mj-lt"/>
              <a:buAutoNum type="arabicPeriod"/>
            </a:pPr>
            <a:r>
              <a:rPr lang="en-US" dirty="0" smtClean="0"/>
              <a:t>Time Dispersion Parameters </a:t>
            </a:r>
          </a:p>
          <a:p>
            <a:pPr marL="514350" indent="-514350">
              <a:lnSpc>
                <a:spcPct val="150000"/>
              </a:lnSpc>
              <a:buFont typeface="+mj-lt"/>
              <a:buAutoNum type="arabicPeriod"/>
            </a:pPr>
            <a:r>
              <a:rPr lang="en-US" dirty="0" smtClean="0"/>
              <a:t>Coherence Bandwidth</a:t>
            </a:r>
          </a:p>
          <a:p>
            <a:pPr marL="514350" indent="-514350">
              <a:lnSpc>
                <a:spcPct val="150000"/>
              </a:lnSpc>
              <a:buFont typeface="+mj-lt"/>
              <a:buAutoNum type="arabicPeriod"/>
            </a:pPr>
            <a:r>
              <a:rPr lang="en-US" dirty="0" smtClean="0"/>
              <a:t>Doppler Spread and Coherence Time</a:t>
            </a:r>
            <a:endParaRPr lang="en-US" dirty="0"/>
          </a:p>
        </p:txBody>
      </p:sp>
    </p:spTree>
    <p:extLst>
      <p:ext uri="{BB962C8B-B14F-4D97-AF65-F5344CB8AC3E}">
        <p14:creationId xmlns:p14="http://schemas.microsoft.com/office/powerpoint/2010/main" val="3806772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Time Dispersion Parameters</a:t>
            </a:r>
            <a:endParaRPr lang="en-US" dirty="0"/>
          </a:p>
        </p:txBody>
      </p:sp>
      <p:sp>
        <p:nvSpPr>
          <p:cNvPr id="3" name="Content Placeholder 2"/>
          <p:cNvSpPr>
            <a:spLocks noGrp="1"/>
          </p:cNvSpPr>
          <p:nvPr>
            <p:ph sz="quarter" idx="1"/>
          </p:nvPr>
        </p:nvSpPr>
        <p:spPr/>
        <p:txBody>
          <a:bodyPr>
            <a:normAutofit/>
          </a:bodyPr>
          <a:lstStyle/>
          <a:p>
            <a:pPr>
              <a:lnSpc>
                <a:spcPct val="150000"/>
              </a:lnSpc>
            </a:pPr>
            <a:r>
              <a:rPr lang="en-US" sz="2400" dirty="0"/>
              <a:t>Time dispersion parameters</a:t>
            </a:r>
          </a:p>
          <a:p>
            <a:pPr marL="365760" lvl="1" indent="0">
              <a:lnSpc>
                <a:spcPct val="150000"/>
              </a:lnSpc>
              <a:buNone/>
            </a:pPr>
            <a:r>
              <a:rPr lang="en-US" sz="2400" dirty="0"/>
              <a:t>– </a:t>
            </a:r>
            <a:r>
              <a:rPr lang="en-US" sz="2400" dirty="0" smtClean="0"/>
              <a:t>Mean </a:t>
            </a:r>
            <a:r>
              <a:rPr lang="en-US" sz="2400" dirty="0"/>
              <a:t>excess delay</a:t>
            </a:r>
          </a:p>
          <a:p>
            <a:pPr marL="365760" lvl="1" indent="0">
              <a:lnSpc>
                <a:spcPct val="150000"/>
              </a:lnSpc>
              <a:buNone/>
            </a:pPr>
            <a:r>
              <a:rPr lang="en-US" sz="2400" dirty="0"/>
              <a:t>– RMS delay spread</a:t>
            </a:r>
          </a:p>
          <a:p>
            <a:pPr marL="365760" lvl="1" indent="0">
              <a:lnSpc>
                <a:spcPct val="150000"/>
              </a:lnSpc>
              <a:buNone/>
            </a:pPr>
            <a:r>
              <a:rPr lang="en-US" sz="2400" dirty="0"/>
              <a:t>– </a:t>
            </a:r>
            <a:r>
              <a:rPr lang="en-US" sz="2400" dirty="0" smtClean="0"/>
              <a:t>Maximum Excess Delay (X dB)</a:t>
            </a:r>
          </a:p>
          <a:p>
            <a:pPr>
              <a:lnSpc>
                <a:spcPct val="150000"/>
              </a:lnSpc>
            </a:pPr>
            <a:r>
              <a:rPr lang="en-US" sz="2400" dirty="0"/>
              <a:t>Depends only on the relative amplitude of the multipath components.</a:t>
            </a:r>
          </a:p>
          <a:p>
            <a:pPr>
              <a:lnSpc>
                <a:spcPct val="150000"/>
              </a:lnSpc>
            </a:pPr>
            <a:endParaRPr lang="en-US" sz="2400" dirty="0" smtClean="0"/>
          </a:p>
          <a:p>
            <a:pPr>
              <a:lnSpc>
                <a:spcPct val="150000"/>
              </a:lnSpc>
            </a:pPr>
            <a:endParaRPr lang="en-US" sz="2400" dirty="0" smtClean="0"/>
          </a:p>
        </p:txBody>
      </p:sp>
    </p:spTree>
    <p:extLst>
      <p:ext uri="{BB962C8B-B14F-4D97-AF65-F5344CB8AC3E}">
        <p14:creationId xmlns:p14="http://schemas.microsoft.com/office/powerpoint/2010/main" val="13402145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Mean Excess Delay</a:t>
            </a:r>
            <a:endParaRPr lang="en-US" dirty="0"/>
          </a:p>
        </p:txBody>
      </p:sp>
      <p:sp>
        <p:nvSpPr>
          <p:cNvPr id="3" name="Content Placeholder 2"/>
          <p:cNvSpPr>
            <a:spLocks noGrp="1"/>
          </p:cNvSpPr>
          <p:nvPr>
            <p:ph sz="quarter" idx="1"/>
          </p:nvPr>
        </p:nvSpPr>
        <p:spPr/>
        <p:txBody>
          <a:bodyPr/>
          <a:lstStyle/>
          <a:p>
            <a:r>
              <a:rPr lang="en-US" dirty="0" smtClean="0"/>
              <a:t>The first moment of the power delay profile</a:t>
            </a:r>
            <a:endParaRPr lang="en-US" dirty="0"/>
          </a:p>
        </p:txBody>
      </p:sp>
      <p:pic>
        <p:nvPicPr>
          <p:cNvPr id="4"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124898" y="2312114"/>
            <a:ext cx="4134762" cy="1837672"/>
          </a:xfrm>
          <a:prstGeom prst="rect">
            <a:avLst/>
          </a:prstGeom>
          <a:noFill/>
          <a:ln w="9525">
            <a:solidFill>
              <a:srgbClr val="0000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09273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Root mean-square (RMS) delay </a:t>
            </a:r>
            <a:r>
              <a:rPr lang="en-US" dirty="0" smtClean="0"/>
              <a:t>spread</a:t>
            </a:r>
            <a:endParaRPr lang="en-US" dirty="0"/>
          </a:p>
        </p:txBody>
      </p:sp>
      <p:sp>
        <p:nvSpPr>
          <p:cNvPr id="3" name="Content Placeholder 2"/>
          <p:cNvSpPr>
            <a:spLocks noGrp="1"/>
          </p:cNvSpPr>
          <p:nvPr>
            <p:ph sz="quarter" idx="1"/>
          </p:nvPr>
        </p:nvSpPr>
        <p:spPr>
          <a:xfrm>
            <a:off x="612648" y="1600200"/>
            <a:ext cx="8153400" cy="5115910"/>
          </a:xfrm>
        </p:spPr>
        <p:txBody>
          <a:bodyPr>
            <a:normAutofit fontScale="92500" lnSpcReduction="10000"/>
          </a:bodyPr>
          <a:lstStyle/>
          <a:p>
            <a:r>
              <a:rPr lang="en-US" sz="2400" dirty="0" smtClean="0"/>
              <a:t>Characterizes time-</a:t>
            </a:r>
            <a:r>
              <a:rPr lang="en-US" sz="2400" dirty="0" err="1" smtClean="0"/>
              <a:t>dispersiveness</a:t>
            </a:r>
            <a:r>
              <a:rPr lang="en-US" sz="2400" dirty="0" smtClean="0"/>
              <a:t> of the channel</a:t>
            </a:r>
          </a:p>
          <a:p>
            <a:pPr lvl="1"/>
            <a:r>
              <a:rPr lang="en-US" sz="2400" dirty="0" smtClean="0"/>
              <a:t>Obtain from power delay profile</a:t>
            </a:r>
          </a:p>
          <a:p>
            <a:pPr lvl="1"/>
            <a:r>
              <a:rPr lang="en-US" sz="2400" dirty="0" smtClean="0"/>
              <a:t>Indicate delay during which the power of the received signal is above a certain value</a:t>
            </a:r>
          </a:p>
          <a:p>
            <a:pPr lvl="1"/>
            <a:endParaRPr lang="en-US" sz="2400" dirty="0"/>
          </a:p>
          <a:p>
            <a:pPr lvl="1"/>
            <a:endParaRPr lang="en-US" sz="2400" dirty="0" smtClean="0"/>
          </a:p>
          <a:p>
            <a:pPr lvl="1"/>
            <a:endParaRPr lang="en-US" sz="2400" dirty="0"/>
          </a:p>
          <a:p>
            <a:pPr lvl="1"/>
            <a:endParaRPr lang="en-US" sz="2400" dirty="0" smtClean="0"/>
          </a:p>
          <a:p>
            <a:pPr lvl="1"/>
            <a:endParaRPr lang="en-US" sz="2400" dirty="0"/>
          </a:p>
          <a:p>
            <a:pPr lvl="1"/>
            <a:endParaRPr lang="en-US" sz="2400" dirty="0" smtClean="0"/>
          </a:p>
          <a:p>
            <a:r>
              <a:rPr lang="en-US" sz="2400" dirty="0"/>
              <a:t>Typical RMS delay spreads</a:t>
            </a:r>
          </a:p>
          <a:p>
            <a:pPr marL="0" indent="0">
              <a:buNone/>
            </a:pPr>
            <a:r>
              <a:rPr lang="en-US" sz="2400" dirty="0"/>
              <a:t>	– Outdoor: on the order of microseconds</a:t>
            </a:r>
          </a:p>
          <a:p>
            <a:pPr marL="0" indent="0">
              <a:buNone/>
            </a:pPr>
            <a:r>
              <a:rPr lang="en-US" sz="2400" dirty="0"/>
              <a:t>	– Indoor: on the order of nanoseconds</a:t>
            </a:r>
          </a:p>
          <a:p>
            <a:pPr lvl="1"/>
            <a:endParaRPr lang="en-US" dirty="0"/>
          </a:p>
          <a:p>
            <a:pPr lvl="1"/>
            <a:endParaRPr lang="en-US" dirty="0" smtClean="0"/>
          </a:p>
          <a:p>
            <a:pPr lvl="1"/>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210" y="3674686"/>
            <a:ext cx="2447925" cy="876300"/>
          </a:xfrm>
          <a:prstGeom prst="rect">
            <a:avLst/>
          </a:prstGeom>
          <a:noFill/>
          <a:ln w="9525">
            <a:solidFill>
              <a:srgbClr val="0000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8141" y="3217486"/>
            <a:ext cx="4305300" cy="1790700"/>
          </a:xfrm>
          <a:prstGeom prst="rect">
            <a:avLst/>
          </a:prstGeom>
          <a:noFill/>
          <a:ln w="9525">
            <a:solidFill>
              <a:srgbClr val="0000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993757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Maximum Excess Delay (X dB)</a:t>
            </a:r>
          </a:p>
        </p:txBody>
      </p:sp>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268014" y="1600199"/>
                <a:ext cx="8498034" cy="5257801"/>
              </a:xfrm>
            </p:spPr>
            <p:txBody>
              <a:bodyPr>
                <a:normAutofit/>
              </a:bodyPr>
              <a:lstStyle/>
              <a:p>
                <a:r>
                  <a:rPr lang="en-US" sz="2600" b="1" dirty="0" smtClean="0">
                    <a:solidFill>
                      <a:srgbClr val="FF0000"/>
                    </a:solidFill>
                  </a:rPr>
                  <a:t>Maximum </a:t>
                </a:r>
                <a:r>
                  <a:rPr lang="en-US" sz="2600" b="1" dirty="0">
                    <a:solidFill>
                      <a:srgbClr val="FF0000"/>
                    </a:solidFill>
                  </a:rPr>
                  <a:t>excess delay </a:t>
                </a:r>
                <a:r>
                  <a:rPr lang="en-US" sz="2600" dirty="0"/>
                  <a:t>(X dB) is defined to be the time </a:t>
                </a:r>
                <a:r>
                  <a:rPr lang="en-US" sz="2600" dirty="0" smtClean="0"/>
                  <a:t>delay during </a:t>
                </a:r>
                <a:r>
                  <a:rPr lang="en-US" sz="2600" dirty="0"/>
                  <a:t>which multipath energy falls to X dB below the maximum</a:t>
                </a:r>
                <a:r>
                  <a:rPr lang="en-US" sz="2600" dirty="0" smtClean="0"/>
                  <a:t>.</a:t>
                </a:r>
              </a:p>
              <a:p>
                <a:pPr marL="0" indent="0" algn="ctr">
                  <a:spcAft>
                    <a:spcPts val="1200"/>
                  </a:spcAft>
                  <a:buNone/>
                </a:pPr>
                <a:r>
                  <a:rPr lang="en-US" dirty="0" smtClean="0"/>
                  <a:t>Excess delay = </a:t>
                </a:r>
                <a14:m>
                  <m:oMath xmlns:m="http://schemas.openxmlformats.org/officeDocument/2006/math">
                    <m:r>
                      <a:rPr lang="en-US" i="1" dirty="0">
                        <a:latin typeface="Cambria Math"/>
                        <a:ea typeface="Cambria Math"/>
                      </a:rPr>
                      <m:t>𝜏</m:t>
                    </m:r>
                  </m:oMath>
                </a14:m>
                <a:r>
                  <a:rPr lang="en-US" i="1" baseline="-25000" dirty="0" smtClean="0"/>
                  <a:t>X</a:t>
                </a:r>
                <a:r>
                  <a:rPr lang="en-US" i="1" dirty="0" smtClean="0"/>
                  <a:t> - </a:t>
                </a:r>
                <a14:m>
                  <m:oMath xmlns:m="http://schemas.openxmlformats.org/officeDocument/2006/math">
                    <m:r>
                      <a:rPr lang="en-US" i="1" dirty="0">
                        <a:latin typeface="Cambria Math"/>
                        <a:ea typeface="Cambria Math"/>
                      </a:rPr>
                      <m:t>𝜏</m:t>
                    </m:r>
                  </m:oMath>
                </a14:m>
                <a:r>
                  <a:rPr lang="en-US" baseline="-25000" dirty="0" smtClean="0"/>
                  <a:t>0</a:t>
                </a:r>
              </a:p>
              <a:p>
                <a:pPr lvl="1"/>
                <a14:m>
                  <m:oMath xmlns:m="http://schemas.openxmlformats.org/officeDocument/2006/math">
                    <m:r>
                      <a:rPr lang="en-US" sz="2300" i="1" dirty="0" smtClean="0">
                        <a:latin typeface="Cambria Math"/>
                        <a:ea typeface="Cambria Math"/>
                      </a:rPr>
                      <m:t>𝜏</m:t>
                    </m:r>
                  </m:oMath>
                </a14:m>
                <a:r>
                  <a:rPr lang="en-US" sz="2300" i="1" baseline="-25000" dirty="0"/>
                  <a:t>X </a:t>
                </a:r>
                <a:r>
                  <a:rPr lang="en-US" sz="2300" dirty="0" smtClean="0"/>
                  <a:t>: </a:t>
                </a:r>
                <a:r>
                  <a:rPr lang="en-US" sz="2300" dirty="0"/>
                  <a:t>maximum delay at which a multipath component is within X dB</a:t>
                </a:r>
              </a:p>
              <a:p>
                <a:pPr lvl="1"/>
                <a14:m>
                  <m:oMath xmlns:m="http://schemas.openxmlformats.org/officeDocument/2006/math">
                    <m:r>
                      <a:rPr lang="en-US" sz="2300" i="1" dirty="0">
                        <a:latin typeface="Cambria Math"/>
                        <a:ea typeface="Cambria Math"/>
                      </a:rPr>
                      <m:t>𝜏</m:t>
                    </m:r>
                  </m:oMath>
                </a14:m>
                <a:r>
                  <a:rPr lang="en-US" sz="2300" baseline="-25000" dirty="0"/>
                  <a:t>0</a:t>
                </a:r>
                <a:r>
                  <a:rPr lang="en-US" sz="2300" dirty="0" smtClean="0"/>
                  <a:t> </a:t>
                </a:r>
                <a:r>
                  <a:rPr lang="en-US" sz="2300" dirty="0"/>
                  <a:t>: delay for the first arriving signal</a:t>
                </a:r>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268014" y="1600199"/>
                <a:ext cx="8498034" cy="5257801"/>
              </a:xfrm>
              <a:blipFill rotWithShape="1">
                <a:blip r:embed="rId5"/>
                <a:stretch>
                  <a:fillRect l="-287" t="-927" r="-1076"/>
                </a:stretch>
              </a:blipFill>
            </p:spPr>
            <p:txBody>
              <a:bodyPr/>
              <a:lstStyle/>
              <a:p>
                <a:r>
                  <a:rPr lang="en-US">
                    <a:noFill/>
                  </a:rPr>
                  <a:t> </a:t>
                </a:r>
              </a:p>
            </p:txBody>
          </p:sp>
        </mc:Fallback>
      </mc:AlternateContent>
    </p:spTree>
    <p:extLst>
      <p:ext uri="{BB962C8B-B14F-4D97-AF65-F5344CB8AC3E}">
        <p14:creationId xmlns:p14="http://schemas.microsoft.com/office/powerpoint/2010/main" val="36395652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870" y="1445931"/>
            <a:ext cx="8052003" cy="4944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60159" y="228600"/>
            <a:ext cx="9336505" cy="990600"/>
          </a:xfrm>
        </p:spPr>
        <p:txBody>
          <a:bodyPr>
            <a:noAutofit/>
          </a:bodyPr>
          <a:lstStyle/>
          <a:p>
            <a:r>
              <a:rPr lang="en-US" sz="3100" dirty="0" smtClean="0"/>
              <a:t>Illustration of Time Dispersion Parameters on PDF</a:t>
            </a:r>
            <a:endParaRPr lang="en-US" sz="3100" dirty="0"/>
          </a:p>
        </p:txBody>
      </p:sp>
    </p:spTree>
    <p:extLst>
      <p:ext uri="{BB962C8B-B14F-4D97-AF65-F5344CB8AC3E}">
        <p14:creationId xmlns:p14="http://schemas.microsoft.com/office/powerpoint/2010/main" val="17312125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Coherence Bandwidth</a:t>
            </a:r>
            <a:endParaRPr lang="en-US" dirty="0"/>
          </a:p>
        </p:txBody>
      </p:sp>
      <p:sp>
        <p:nvSpPr>
          <p:cNvPr id="3" name="Content Placeholder 2"/>
          <p:cNvSpPr>
            <a:spLocks noGrp="1"/>
          </p:cNvSpPr>
          <p:nvPr>
            <p:ph sz="quarter" idx="1"/>
          </p:nvPr>
        </p:nvSpPr>
        <p:spPr>
          <a:xfrm>
            <a:off x="457200" y="1394564"/>
            <a:ext cx="8229600" cy="4937760"/>
          </a:xfrm>
        </p:spPr>
        <p:txBody>
          <a:bodyPr/>
          <a:lstStyle/>
          <a:p>
            <a:r>
              <a:rPr lang="en-US" dirty="0" smtClean="0"/>
              <a:t>A statistical measure of the range of frequencies over which the channel can be considered ‘Flat’</a:t>
            </a:r>
          </a:p>
          <a:p>
            <a:pPr lvl="1"/>
            <a:r>
              <a:rPr lang="en-US" dirty="0" smtClean="0"/>
              <a:t>i.e. the channel passes all spectral components with equal gain and liner phase</a:t>
            </a:r>
          </a:p>
          <a:p>
            <a:r>
              <a:rPr lang="en-US" dirty="0" smtClean="0"/>
              <a:t>Represent correlation between 2 fading signal envelopes at frequencies f1 and f2</a:t>
            </a:r>
          </a:p>
          <a:p>
            <a:r>
              <a:rPr lang="en-US" dirty="0" smtClean="0"/>
              <a:t>Is a function of RMS Delay Spread</a:t>
            </a:r>
          </a:p>
          <a:p>
            <a:endParaRPr lang="en-US" dirty="0"/>
          </a:p>
        </p:txBody>
      </p:sp>
    </p:spTree>
    <p:extLst>
      <p:ext uri="{BB962C8B-B14F-4D97-AF65-F5344CB8AC3E}">
        <p14:creationId xmlns:p14="http://schemas.microsoft.com/office/powerpoint/2010/main" val="28499083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75573"/>
            <a:ext cx="8498392" cy="5881387"/>
          </a:xfrm>
        </p:spPr>
        <p:txBody>
          <a:bodyPr>
            <a:normAutofit/>
          </a:bodyPr>
          <a:lstStyle/>
          <a:p>
            <a:pPr algn="just"/>
            <a:r>
              <a:rPr lang="en-US" sz="2400" dirty="0" smtClean="0"/>
              <a:t>If we define Coherence bandwidth (B</a:t>
            </a:r>
            <a:r>
              <a:rPr lang="en-US" sz="2400" baseline="-25000" dirty="0" smtClean="0"/>
              <a:t>C</a:t>
            </a:r>
            <a:r>
              <a:rPr lang="en-US" sz="2400" dirty="0" smtClean="0"/>
              <a:t>) as the range of frequencies over which the frequency correlation function is above 0.9, then</a:t>
            </a:r>
          </a:p>
          <a:p>
            <a:pPr algn="just"/>
            <a:endParaRPr lang="en-US" sz="2400" dirty="0"/>
          </a:p>
          <a:p>
            <a:pPr algn="just"/>
            <a:endParaRPr lang="en-US" sz="2400" dirty="0" smtClean="0"/>
          </a:p>
          <a:p>
            <a:pPr algn="just"/>
            <a:endParaRPr lang="en-US" sz="2400" dirty="0" smtClean="0"/>
          </a:p>
          <a:p>
            <a:pPr algn="just"/>
            <a:endParaRPr lang="en-US" sz="2400" dirty="0" smtClean="0"/>
          </a:p>
          <a:p>
            <a:pPr algn="just"/>
            <a:r>
              <a:rPr lang="en-US" sz="2400" dirty="0" smtClean="0"/>
              <a:t>If </a:t>
            </a:r>
            <a:r>
              <a:rPr lang="en-US" sz="2400" dirty="0"/>
              <a:t>we define Coherence bandwidth (B</a:t>
            </a:r>
            <a:r>
              <a:rPr lang="en-US" sz="2400" baseline="-25000" dirty="0"/>
              <a:t>C</a:t>
            </a:r>
            <a:r>
              <a:rPr lang="en-US" sz="2400" dirty="0"/>
              <a:t>) as the range of frequencies over which the frequency correlation function is above </a:t>
            </a:r>
            <a:r>
              <a:rPr lang="en-US" sz="2400" dirty="0" smtClean="0"/>
              <a:t>0.5, </a:t>
            </a:r>
            <a:r>
              <a:rPr lang="en-US" sz="2400" dirty="0"/>
              <a:t>then</a:t>
            </a:r>
          </a:p>
          <a:p>
            <a:pPr algn="just"/>
            <a:endParaRPr lang="en-US" sz="2200" dirty="0"/>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487183" y="1767331"/>
            <a:ext cx="1444262" cy="87026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6804" y="4538102"/>
            <a:ext cx="1317652" cy="957269"/>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43026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sz="quarter" idx="1"/>
              </p:nvPr>
            </p:nvSpPr>
            <p:spPr>
              <a:xfrm>
                <a:off x="457200" y="1219200"/>
                <a:ext cx="8536488" cy="4937760"/>
              </a:xfrm>
            </p:spPr>
            <p:txBody>
              <a:bodyPr/>
              <a:lstStyle/>
              <a:p>
                <a:endParaRPr lang="en-US" dirty="0" smtClean="0"/>
              </a:p>
              <a:p>
                <a:endParaRPr lang="en-US" dirty="0"/>
              </a:p>
              <a:p>
                <a:endParaRPr lang="en-US" dirty="0" smtClean="0"/>
              </a:p>
              <a:p>
                <a:r>
                  <a:rPr lang="en-US" dirty="0" smtClean="0"/>
                  <a:t>Signal bandwidth B</a:t>
                </a:r>
                <a:r>
                  <a:rPr lang="en-US" baseline="-25000" dirty="0" smtClean="0"/>
                  <a:t>S</a:t>
                </a:r>
                <a:r>
                  <a:rPr lang="en-US" dirty="0" smtClean="0"/>
                  <a:t> </a:t>
                </a:r>
                <a:r>
                  <a:rPr lang="en-US" dirty="0" smtClean="0"/>
                  <a:t>&gt; </a:t>
                </a:r>
                <a:r>
                  <a:rPr lang="en-US" dirty="0" smtClean="0"/>
                  <a:t>coherence bandwidth B</a:t>
                </a:r>
                <a:r>
                  <a:rPr lang="en-US" baseline="-25000" dirty="0" smtClean="0"/>
                  <a:t>C</a:t>
                </a:r>
                <a:r>
                  <a:rPr lang="en-US" dirty="0" smtClean="0"/>
                  <a:t> </a:t>
                </a:r>
                <a:r>
                  <a:rPr lang="en-US" dirty="0" smtClean="0">
                    <a:sym typeface="Wingdings" pitchFamily="2" charset="2"/>
                  </a:rPr>
                  <a:t> </a:t>
                </a:r>
                <a14:m>
                  <m:oMath xmlns:m="http://schemas.openxmlformats.org/officeDocument/2006/math">
                    <m:r>
                      <a:rPr lang="en-US" i="1" smtClean="0">
                        <a:latin typeface="Cambria Math"/>
                        <a:ea typeface="Cambria Math"/>
                        <a:sym typeface="Wingdings" pitchFamily="2" charset="2"/>
                      </a:rPr>
                      <m:t>𝜎</m:t>
                    </m:r>
                    <m:r>
                      <a:rPr lang="en-US" i="1" baseline="-25000" smtClean="0">
                        <a:latin typeface="Cambria Math"/>
                        <a:ea typeface="Cambria Math"/>
                        <a:sym typeface="Wingdings" pitchFamily="2" charset="2"/>
                      </a:rPr>
                      <m:t>𝜏</m:t>
                    </m:r>
                  </m:oMath>
                </a14:m>
                <a:r>
                  <a:rPr lang="en-US" dirty="0" smtClean="0">
                    <a:sym typeface="Wingdings" pitchFamily="2" charset="2"/>
                  </a:rPr>
                  <a:t> &gt; T</a:t>
                </a:r>
              </a:p>
              <a:p>
                <a:pPr lvl="1"/>
                <a:r>
                  <a:rPr lang="en-US" dirty="0" err="1" smtClean="0">
                    <a:sym typeface="Wingdings" pitchFamily="2" charset="2"/>
                  </a:rPr>
                  <a:t>Intersymbol</a:t>
                </a:r>
                <a:r>
                  <a:rPr lang="en-US" dirty="0" smtClean="0">
                    <a:sym typeface="Wingdings" pitchFamily="2" charset="2"/>
                  </a:rPr>
                  <a:t> Interference</a:t>
                </a:r>
              </a:p>
              <a:p>
                <a:pPr lvl="1"/>
                <a:r>
                  <a:rPr lang="en-US" dirty="0" smtClean="0">
                    <a:sym typeface="Wingdings" pitchFamily="2" charset="2"/>
                  </a:rPr>
                  <a:t>Fr</a:t>
                </a:r>
                <a:r>
                  <a:rPr lang="en-US" dirty="0">
                    <a:sym typeface="Wingdings" pitchFamily="2" charset="2"/>
                  </a:rPr>
                  <a:t>equency Selective Fading</a:t>
                </a:r>
                <a:endParaRPr lang="en-US" dirty="0"/>
              </a:p>
              <a:p>
                <a:pPr marL="365760" lvl="1" indent="0">
                  <a:buNone/>
                </a:pPr>
                <a:endParaRPr lang="en-US" dirty="0" smtClean="0">
                  <a:sym typeface="Wingdings" pitchFamily="2" charset="2"/>
                </a:endParaRPr>
              </a:p>
              <a:p>
                <a:r>
                  <a:rPr lang="en-US" dirty="0"/>
                  <a:t>Signal bandwidth B</a:t>
                </a:r>
                <a:r>
                  <a:rPr lang="en-US" baseline="-25000" dirty="0"/>
                  <a:t>S</a:t>
                </a:r>
                <a:r>
                  <a:rPr lang="en-US" dirty="0"/>
                  <a:t> </a:t>
                </a:r>
                <a:r>
                  <a:rPr lang="en-US" dirty="0" smtClean="0"/>
                  <a:t>&lt; </a:t>
                </a:r>
                <a:r>
                  <a:rPr lang="en-US" dirty="0"/>
                  <a:t>coherence bandwidth B</a:t>
                </a:r>
                <a:r>
                  <a:rPr lang="en-US" baseline="-25000" dirty="0"/>
                  <a:t>C</a:t>
                </a:r>
                <a:r>
                  <a:rPr lang="en-US" dirty="0"/>
                  <a:t> </a:t>
                </a:r>
                <a:r>
                  <a:rPr lang="en-US" dirty="0" smtClean="0">
                    <a:sym typeface="Wingdings" pitchFamily="2" charset="2"/>
                  </a:rPr>
                  <a:t> </a:t>
                </a:r>
                <a14:m>
                  <m:oMath xmlns:m="http://schemas.openxmlformats.org/officeDocument/2006/math">
                    <m:r>
                      <a:rPr lang="en-US" i="1">
                        <a:latin typeface="Cambria Math"/>
                        <a:ea typeface="Cambria Math"/>
                        <a:sym typeface="Wingdings" pitchFamily="2" charset="2"/>
                      </a:rPr>
                      <m:t>𝜎</m:t>
                    </m:r>
                    <m:r>
                      <a:rPr lang="en-US" i="1" baseline="-25000">
                        <a:latin typeface="Cambria Math"/>
                        <a:ea typeface="Cambria Math"/>
                        <a:sym typeface="Wingdings" pitchFamily="2" charset="2"/>
                      </a:rPr>
                      <m:t>𝜏</m:t>
                    </m:r>
                  </m:oMath>
                </a14:m>
                <a:r>
                  <a:rPr lang="en-US" dirty="0">
                    <a:sym typeface="Wingdings" pitchFamily="2" charset="2"/>
                  </a:rPr>
                  <a:t> </a:t>
                </a:r>
                <a:r>
                  <a:rPr lang="en-US" dirty="0" smtClean="0">
                    <a:sym typeface="Wingdings" pitchFamily="2" charset="2"/>
                  </a:rPr>
                  <a:t>&lt; </a:t>
                </a:r>
                <a:r>
                  <a:rPr lang="en-US" dirty="0">
                    <a:sym typeface="Wingdings" pitchFamily="2" charset="2"/>
                  </a:rPr>
                  <a:t>T</a:t>
                </a:r>
              </a:p>
              <a:p>
                <a:pPr lvl="1"/>
                <a:r>
                  <a:rPr lang="en-US" dirty="0" smtClean="0">
                    <a:sym typeface="Wingdings" pitchFamily="2" charset="2"/>
                  </a:rPr>
                  <a:t>No </a:t>
                </a:r>
                <a:r>
                  <a:rPr lang="en-US" dirty="0" err="1" smtClean="0">
                    <a:sym typeface="Wingdings" pitchFamily="2" charset="2"/>
                  </a:rPr>
                  <a:t>Intersymbol</a:t>
                </a:r>
                <a:r>
                  <a:rPr lang="en-US" dirty="0" smtClean="0">
                    <a:sym typeface="Wingdings" pitchFamily="2" charset="2"/>
                  </a:rPr>
                  <a:t> </a:t>
                </a:r>
                <a:r>
                  <a:rPr lang="en-US" dirty="0">
                    <a:sym typeface="Wingdings" pitchFamily="2" charset="2"/>
                  </a:rPr>
                  <a:t>Interference</a:t>
                </a:r>
              </a:p>
              <a:p>
                <a:pPr lvl="1"/>
                <a:r>
                  <a:rPr lang="en-US" dirty="0">
                    <a:sym typeface="Wingdings" pitchFamily="2" charset="2"/>
                  </a:rPr>
                  <a:t>Frequency </a:t>
                </a:r>
                <a:r>
                  <a:rPr lang="en-US" dirty="0" smtClean="0">
                    <a:sym typeface="Wingdings" pitchFamily="2" charset="2"/>
                  </a:rPr>
                  <a:t>Flat Fading</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sz="quarter" idx="1"/>
              </p:nvPr>
            </p:nvSpPr>
            <p:spPr>
              <a:xfrm>
                <a:off x="457200" y="1219200"/>
                <a:ext cx="8536488" cy="4937760"/>
              </a:xfrm>
              <a:blipFill rotWithShape="1">
                <a:blip r:embed="rId2"/>
                <a:stretch>
                  <a:fillRect l="-571"/>
                </a:stretch>
              </a:blipFill>
            </p:spPr>
            <p:txBody>
              <a:bodyPr/>
              <a:lstStyle/>
              <a:p>
                <a:r>
                  <a:rPr lang="en-US">
                    <a:noFill/>
                  </a:rPr>
                  <a:t> </a:t>
                </a:r>
              </a:p>
            </p:txBody>
          </p:sp>
        </mc:Fallback>
      </mc:AlternateContent>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0228" t="49178" r="3550" b="27371"/>
          <a:stretch/>
        </p:blipFill>
        <p:spPr bwMode="auto">
          <a:xfrm>
            <a:off x="269310" y="359518"/>
            <a:ext cx="8498392" cy="1992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825346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36" y="771997"/>
            <a:ext cx="8692712"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40928" y="5286847"/>
            <a:ext cx="8042651" cy="400110"/>
          </a:xfrm>
          <a:prstGeom prst="rect">
            <a:avLst/>
          </a:prstGeom>
          <a:noFill/>
        </p:spPr>
        <p:txBody>
          <a:bodyPr wrap="none" rtlCol="0">
            <a:spAutoFit/>
          </a:bodyPr>
          <a:lstStyle/>
          <a:p>
            <a:r>
              <a:rPr lang="en-US" sz="2000" dirty="0" smtClean="0"/>
              <a:t>Given AMPS and GSM has signal bandwidth 30kHz and 200kHz respectively.</a:t>
            </a:r>
            <a:endParaRPr lang="en-US" sz="2000" dirty="0"/>
          </a:p>
        </p:txBody>
      </p:sp>
      <p:sp>
        <p:nvSpPr>
          <p:cNvPr id="4" name="TextBox 3"/>
          <p:cNvSpPr txBox="1"/>
          <p:nvPr/>
        </p:nvSpPr>
        <p:spPr>
          <a:xfrm>
            <a:off x="246336" y="166063"/>
            <a:ext cx="1578958" cy="461665"/>
          </a:xfrm>
          <a:prstGeom prst="rect">
            <a:avLst/>
          </a:prstGeom>
          <a:noFill/>
        </p:spPr>
        <p:txBody>
          <a:bodyPr wrap="none" rtlCol="0">
            <a:spAutoFit/>
          </a:bodyPr>
          <a:lstStyle/>
          <a:p>
            <a:r>
              <a:rPr lang="en-US" sz="2400" b="1" dirty="0" smtClean="0">
                <a:solidFill>
                  <a:srgbClr val="FF0000"/>
                </a:solidFill>
              </a:rPr>
              <a:t>Example: </a:t>
            </a:r>
            <a:endParaRPr lang="en-US" sz="2400" b="1" dirty="0">
              <a:solidFill>
                <a:srgbClr val="FF0000"/>
              </a:solidFill>
            </a:endParaRPr>
          </a:p>
        </p:txBody>
      </p:sp>
    </p:spTree>
    <p:extLst>
      <p:ext uri="{BB962C8B-B14F-4D97-AF65-F5344CB8AC3E}">
        <p14:creationId xmlns:p14="http://schemas.microsoft.com/office/powerpoint/2010/main" val="419265178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82" y="318984"/>
            <a:ext cx="8254652" cy="4293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64" y="4612926"/>
            <a:ext cx="8257928" cy="953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22194" y="5921109"/>
            <a:ext cx="3950312" cy="369332"/>
          </a:xfrm>
          <a:prstGeom prst="rect">
            <a:avLst/>
          </a:prstGeom>
          <a:noFill/>
        </p:spPr>
        <p:txBody>
          <a:bodyPr wrap="none" rtlCol="0">
            <a:spAutoFit/>
          </a:bodyPr>
          <a:lstStyle/>
          <a:p>
            <a:r>
              <a:rPr lang="en-US" b="1" dirty="0" smtClean="0"/>
              <a:t>Maximum Excess Delay = 5 – 1 = 4 </a:t>
            </a:r>
            <a:r>
              <a:rPr lang="el-GR" b="1" dirty="0" smtClean="0">
                <a:latin typeface="Arial"/>
                <a:cs typeface="Arial"/>
              </a:rPr>
              <a:t>μ</a:t>
            </a:r>
            <a:r>
              <a:rPr lang="en-US" b="1" dirty="0" smtClean="0">
                <a:latin typeface="Arial"/>
                <a:cs typeface="Arial"/>
              </a:rPr>
              <a:t>s</a:t>
            </a:r>
            <a:endParaRPr lang="en-US" b="1" dirty="0"/>
          </a:p>
        </p:txBody>
      </p:sp>
    </p:spTree>
    <p:extLst>
      <p:ext uri="{BB962C8B-B14F-4D97-AF65-F5344CB8AC3E}">
        <p14:creationId xmlns:p14="http://schemas.microsoft.com/office/powerpoint/2010/main" val="87710305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Doppler Spread and Coherence Time</a:t>
            </a:r>
            <a:endParaRPr lang="en-US" dirty="0"/>
          </a:p>
        </p:txBody>
      </p:sp>
      <p:sp>
        <p:nvSpPr>
          <p:cNvPr id="3" name="Content Placeholder 2"/>
          <p:cNvSpPr>
            <a:spLocks noGrp="1"/>
          </p:cNvSpPr>
          <p:nvPr>
            <p:ph sz="quarter" idx="1"/>
          </p:nvPr>
        </p:nvSpPr>
        <p:spPr/>
        <p:txBody>
          <a:bodyPr/>
          <a:lstStyle/>
          <a:p>
            <a:pPr>
              <a:lnSpc>
                <a:spcPct val="150000"/>
              </a:lnSpc>
            </a:pPr>
            <a:r>
              <a:rPr lang="en-US" dirty="0" smtClean="0"/>
              <a:t>Delay spread and Coherence Bandwidth</a:t>
            </a:r>
          </a:p>
          <a:p>
            <a:pPr lvl="1">
              <a:lnSpc>
                <a:spcPct val="150000"/>
              </a:lnSpc>
            </a:pPr>
            <a:r>
              <a:rPr lang="en-US" dirty="0" smtClean="0"/>
              <a:t>Describe only the time dispersive nature</a:t>
            </a:r>
          </a:p>
          <a:p>
            <a:pPr>
              <a:lnSpc>
                <a:spcPct val="150000"/>
              </a:lnSpc>
            </a:pPr>
            <a:r>
              <a:rPr lang="en-US" dirty="0" smtClean="0"/>
              <a:t>Doppler Spread and Coherence Time</a:t>
            </a:r>
          </a:p>
          <a:p>
            <a:pPr lvl="1">
              <a:lnSpc>
                <a:spcPct val="150000"/>
              </a:lnSpc>
            </a:pPr>
            <a:r>
              <a:rPr lang="en-US" dirty="0" smtClean="0"/>
              <a:t>Describe Time varying nature of the channel in a small scale region</a:t>
            </a:r>
          </a:p>
          <a:p>
            <a:pPr lvl="1">
              <a:lnSpc>
                <a:spcPct val="150000"/>
              </a:lnSpc>
            </a:pPr>
            <a:r>
              <a:rPr lang="en-US" dirty="0" smtClean="0"/>
              <a:t>Caused by relative motion of transmitter and receiver</a:t>
            </a:r>
            <a:endParaRPr lang="en-US" dirty="0"/>
          </a:p>
        </p:txBody>
      </p:sp>
    </p:spTree>
    <p:extLst>
      <p:ext uri="{BB962C8B-B14F-4D97-AF65-F5344CB8AC3E}">
        <p14:creationId xmlns:p14="http://schemas.microsoft.com/office/powerpoint/2010/main" val="24253803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Doppler Spread (B</a:t>
            </a:r>
            <a:r>
              <a:rPr lang="en-US" baseline="-25000" dirty="0" smtClean="0"/>
              <a:t>D</a:t>
            </a:r>
            <a:r>
              <a:rPr lang="en-US" dirty="0" smtClean="0"/>
              <a:t>)</a:t>
            </a:r>
            <a:endParaRPr lang="en-US" dirty="0"/>
          </a:p>
        </p:txBody>
      </p:sp>
      <p:sp>
        <p:nvSpPr>
          <p:cNvPr id="3" name="Content Placeholder 2"/>
          <p:cNvSpPr>
            <a:spLocks noGrp="1"/>
          </p:cNvSpPr>
          <p:nvPr>
            <p:ph sz="quarter" idx="1"/>
          </p:nvPr>
        </p:nvSpPr>
        <p:spPr/>
        <p:txBody>
          <a:bodyPr/>
          <a:lstStyle/>
          <a:p>
            <a:pPr>
              <a:lnSpc>
                <a:spcPct val="150000"/>
              </a:lnSpc>
            </a:pPr>
            <a:r>
              <a:rPr lang="en-US" dirty="0" smtClean="0"/>
              <a:t>Maximum </a:t>
            </a:r>
            <a:r>
              <a:rPr lang="en-US" dirty="0" err="1" smtClean="0"/>
              <a:t>doppler</a:t>
            </a:r>
            <a:r>
              <a:rPr lang="en-US" dirty="0" smtClean="0"/>
              <a:t> shift</a:t>
            </a:r>
          </a:p>
          <a:p>
            <a:pPr>
              <a:lnSpc>
                <a:spcPct val="150000"/>
              </a:lnSpc>
            </a:pPr>
            <a:r>
              <a:rPr lang="en-US" dirty="0" smtClean="0"/>
              <a:t>Describe frequency-</a:t>
            </a:r>
            <a:r>
              <a:rPr lang="en-US" dirty="0" err="1" smtClean="0"/>
              <a:t>dispersiveness</a:t>
            </a:r>
            <a:r>
              <a:rPr lang="en-US" dirty="0" smtClean="0"/>
              <a:t> of the channel or spreading of transmitted frequency due to different </a:t>
            </a:r>
            <a:r>
              <a:rPr lang="en-US" dirty="0" err="1" smtClean="0"/>
              <a:t>doppler</a:t>
            </a:r>
            <a:r>
              <a:rPr lang="en-US" dirty="0" smtClean="0"/>
              <a:t> shifts</a:t>
            </a:r>
          </a:p>
          <a:p>
            <a:pPr>
              <a:lnSpc>
                <a:spcPct val="150000"/>
              </a:lnSpc>
            </a:pPr>
            <a:r>
              <a:rPr lang="en-US" dirty="0" smtClean="0"/>
              <a:t>If the baseband signal bandwidth is much greater than </a:t>
            </a:r>
            <a:r>
              <a:rPr lang="en-US" dirty="0"/>
              <a:t>B</a:t>
            </a:r>
            <a:r>
              <a:rPr lang="en-US" baseline="-25000" dirty="0"/>
              <a:t>D</a:t>
            </a:r>
            <a:r>
              <a:rPr lang="en-US" dirty="0" smtClean="0"/>
              <a:t> , </a:t>
            </a:r>
            <a:r>
              <a:rPr lang="en-US" dirty="0" err="1" smtClean="0"/>
              <a:t>doppler</a:t>
            </a:r>
            <a:r>
              <a:rPr lang="en-US" dirty="0" smtClean="0"/>
              <a:t> spread are negligible at the receiver</a:t>
            </a:r>
          </a:p>
          <a:p>
            <a:pPr lvl="1">
              <a:lnSpc>
                <a:spcPct val="150000"/>
              </a:lnSpc>
            </a:pPr>
            <a:r>
              <a:rPr lang="en-US" dirty="0" smtClean="0"/>
              <a:t>Called slow fading channel</a:t>
            </a:r>
          </a:p>
          <a:p>
            <a:pPr>
              <a:lnSpc>
                <a:spcPct val="150000"/>
              </a:lnSpc>
            </a:pPr>
            <a:endParaRPr lang="en-US" dirty="0" smtClean="0"/>
          </a:p>
          <a:p>
            <a:pPr>
              <a:lnSpc>
                <a:spcPct val="150000"/>
              </a:lnSpc>
            </a:pPr>
            <a:endParaRPr lang="en-US" dirty="0"/>
          </a:p>
        </p:txBody>
      </p:sp>
    </p:spTree>
    <p:extLst>
      <p:ext uri="{BB962C8B-B14F-4D97-AF65-F5344CB8AC3E}">
        <p14:creationId xmlns:p14="http://schemas.microsoft.com/office/powerpoint/2010/main" val="6724664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Coherence Time (T</a:t>
            </a:r>
            <a:r>
              <a:rPr lang="en-US" baseline="-25000" dirty="0" smtClean="0"/>
              <a:t>C</a:t>
            </a:r>
            <a:r>
              <a:rPr lang="en-US" dirty="0" smtClean="0"/>
              <a:t>)</a:t>
            </a:r>
            <a:endParaRPr lang="en-US" dirty="0"/>
          </a:p>
        </p:txBody>
      </p:sp>
      <p:sp>
        <p:nvSpPr>
          <p:cNvPr id="3" name="Content Placeholder 2"/>
          <p:cNvSpPr>
            <a:spLocks noGrp="1"/>
          </p:cNvSpPr>
          <p:nvPr>
            <p:ph sz="quarter" idx="1"/>
          </p:nvPr>
        </p:nvSpPr>
        <p:spPr>
          <a:xfrm>
            <a:off x="612648" y="1600199"/>
            <a:ext cx="8153400" cy="5147441"/>
          </a:xfrm>
        </p:spPr>
        <p:txBody>
          <a:bodyPr>
            <a:normAutofit/>
          </a:bodyPr>
          <a:lstStyle/>
          <a:p>
            <a:pPr algn="just"/>
            <a:r>
              <a:rPr lang="en-US" sz="2400" dirty="0" smtClean="0"/>
              <a:t>A statistical measure of the time duration over which the channel impulse response is time-invariant</a:t>
            </a:r>
          </a:p>
          <a:p>
            <a:pPr algn="just"/>
            <a:r>
              <a:rPr lang="en-US" sz="2400" dirty="0" smtClean="0"/>
              <a:t>If the symbol period of the baseband signal (reciprocal of the baseband signal bandwidth is greater than the Coherence time of the channel, the channel will change during the transmission of the signal, hence there will be distortion at the receiver</a:t>
            </a:r>
          </a:p>
          <a:p>
            <a:pPr algn="just"/>
            <a:endParaRPr lang="en-US" sz="2400" dirty="0"/>
          </a:p>
          <a:p>
            <a:pPr marL="0" indent="0" algn="just">
              <a:buNone/>
            </a:pPr>
            <a:r>
              <a:rPr lang="en-US" sz="2400" dirty="0" smtClean="0"/>
              <a:t>                                  </a:t>
            </a:r>
            <a:r>
              <a:rPr lang="en-US" sz="2400" dirty="0" err="1" smtClean="0"/>
              <a:t>f</a:t>
            </a:r>
            <a:r>
              <a:rPr lang="en-US" sz="2400" baseline="-25000" dirty="0" err="1" smtClean="0"/>
              <a:t>m</a:t>
            </a:r>
            <a:r>
              <a:rPr lang="en-US" sz="2400" dirty="0" smtClean="0"/>
              <a:t> = maximum </a:t>
            </a:r>
            <a:r>
              <a:rPr lang="en-US" sz="2400" dirty="0" err="1" smtClean="0"/>
              <a:t>doppler</a:t>
            </a:r>
            <a:r>
              <a:rPr lang="en-US" sz="2400" dirty="0" smtClean="0"/>
              <a:t> shift given by </a:t>
            </a:r>
            <a:r>
              <a:rPr lang="en-US" sz="2400" b="1" dirty="0" smtClean="0">
                <a:solidFill>
                  <a:srgbClr val="FF0000"/>
                </a:solidFill>
              </a:rPr>
              <a:t>v/</a:t>
            </a:r>
            <a:r>
              <a:rPr lang="el-GR" sz="2400" b="1" dirty="0" smtClean="0">
                <a:solidFill>
                  <a:srgbClr val="FF0000"/>
                </a:solidFill>
                <a:latin typeface="Arial"/>
                <a:cs typeface="Arial"/>
              </a:rPr>
              <a:t>λ</a:t>
            </a:r>
            <a:endParaRPr lang="en-US" sz="2400" b="1" dirty="0" smtClean="0">
              <a:solidFill>
                <a:srgbClr val="FF0000"/>
              </a:solidFill>
              <a:latin typeface="Arial"/>
              <a:cs typeface="Arial"/>
            </a:endParaRPr>
          </a:p>
          <a:p>
            <a:pPr marL="0" indent="0" algn="just">
              <a:buNone/>
            </a:pPr>
            <a:endParaRPr lang="en-US" sz="2400" b="1" dirty="0">
              <a:solidFill>
                <a:srgbClr val="FF0000"/>
              </a:solidFill>
              <a:latin typeface="Arial"/>
              <a:cs typeface="Arial"/>
            </a:endParaRPr>
          </a:p>
          <a:p>
            <a:pPr marL="0" indent="0" algn="just">
              <a:buNone/>
            </a:pPr>
            <a:r>
              <a:rPr lang="en-US" sz="2400" b="1" dirty="0" smtClean="0">
                <a:solidFill>
                  <a:srgbClr val="FF0000"/>
                </a:solidFill>
              </a:rPr>
              <a:t>*Large coherence time </a:t>
            </a:r>
            <a:r>
              <a:rPr lang="en-US" sz="2400" b="1" dirty="0" smtClean="0">
                <a:solidFill>
                  <a:srgbClr val="FF0000"/>
                </a:solidFill>
                <a:sym typeface="Wingdings" pitchFamily="2" charset="2"/>
              </a:rPr>
              <a:t> channel changes slowly</a:t>
            </a:r>
            <a:endParaRPr lang="en-US" sz="2400" b="1" dirty="0" smtClean="0">
              <a:solidFill>
                <a:srgbClr val="FF0000"/>
              </a:solidFill>
            </a:endParaRPr>
          </a:p>
          <a:p>
            <a:pPr marL="0" indent="0" algn="just">
              <a:buNone/>
            </a:pPr>
            <a:r>
              <a:rPr lang="en-US" sz="2400" dirty="0" smtClean="0"/>
              <a:t> </a:t>
            </a:r>
            <a:endParaRPr lang="en-US" sz="2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439" y="4182666"/>
            <a:ext cx="2476500" cy="96202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16922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40826" y="2421307"/>
            <a:ext cx="8490856" cy="1208314"/>
          </a:xfrm>
        </p:spPr>
        <p:txBody>
          <a:bodyPr>
            <a:noAutofit/>
          </a:bodyPr>
          <a:lstStyle/>
          <a:p>
            <a:pPr algn="l">
              <a:spcBef>
                <a:spcPts val="1200"/>
              </a:spcBef>
            </a:pPr>
            <a:r>
              <a:rPr lang="en-US" dirty="0" smtClean="0"/>
              <a:t>2) Types </a:t>
            </a:r>
            <a:r>
              <a:rPr lang="en-US" dirty="0"/>
              <a:t>of Small-Scale Fading</a:t>
            </a:r>
            <a:endParaRPr lang="en-US"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68822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851" y="252247"/>
            <a:ext cx="8868104" cy="591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0" y="0"/>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6" name="Rectangle 5"/>
          <p:cNvSpPr/>
          <p:nvPr/>
        </p:nvSpPr>
        <p:spPr>
          <a:xfrm>
            <a:off x="0" y="6716110"/>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19392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590800"/>
            <a:ext cx="9144000" cy="1460938"/>
          </a:xfrm>
          <a:solidFill>
            <a:schemeClr val="accent1"/>
          </a:solidFill>
        </p:spPr>
        <p:txBody>
          <a:bodyPr>
            <a:normAutofit/>
          </a:bodyPr>
          <a:lstStyle/>
          <a:p>
            <a:pPr algn="ctr"/>
            <a:r>
              <a:rPr lang="en-US" b="1" dirty="0">
                <a:solidFill>
                  <a:schemeClr val="tx1"/>
                </a:solidFill>
              </a:rPr>
              <a:t>Fading Effects due to Multipath Time Delay Spread</a:t>
            </a:r>
            <a:endParaRPr lang="en-US" dirty="0">
              <a:solidFill>
                <a:schemeClr val="tx1"/>
              </a:solidFill>
            </a:endParaRPr>
          </a:p>
        </p:txBody>
      </p:sp>
      <p:sp>
        <p:nvSpPr>
          <p:cNvPr id="4" name="Rectangle 3"/>
          <p:cNvSpPr/>
          <p:nvPr/>
        </p:nvSpPr>
        <p:spPr>
          <a:xfrm>
            <a:off x="0" y="2349066"/>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5" name="Rectangle 4"/>
          <p:cNvSpPr/>
          <p:nvPr/>
        </p:nvSpPr>
        <p:spPr>
          <a:xfrm>
            <a:off x="0" y="4125309"/>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41934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9183" y="149770"/>
            <a:ext cx="8734097" cy="990600"/>
          </a:xfrm>
        </p:spPr>
        <p:txBody>
          <a:bodyPr>
            <a:normAutofit/>
          </a:bodyPr>
          <a:lstStyle/>
          <a:p>
            <a:r>
              <a:rPr lang="en-US" dirty="0"/>
              <a:t>1. Flat </a:t>
            </a:r>
            <a:r>
              <a:rPr lang="en-US" dirty="0" smtClean="0"/>
              <a:t>Fading</a:t>
            </a:r>
            <a:endParaRPr lang="en-US" dirty="0"/>
          </a:p>
        </p:txBody>
      </p:sp>
      <p:sp>
        <p:nvSpPr>
          <p:cNvPr id="5" name="Content Placeholder 4"/>
          <p:cNvSpPr>
            <a:spLocks noGrp="1"/>
          </p:cNvSpPr>
          <p:nvPr>
            <p:ph sz="quarter" idx="1"/>
          </p:nvPr>
        </p:nvSpPr>
        <p:spPr>
          <a:xfrm>
            <a:off x="-94596" y="1442545"/>
            <a:ext cx="9033640" cy="4495800"/>
          </a:xfrm>
        </p:spPr>
        <p:txBody>
          <a:bodyPr/>
          <a:lstStyle/>
          <a:p>
            <a:pPr lvl="1" algn="just">
              <a:lnSpc>
                <a:spcPct val="150000"/>
              </a:lnSpc>
            </a:pPr>
            <a:r>
              <a:rPr lang="en-US" sz="2200" dirty="0" smtClean="0"/>
              <a:t>The </a:t>
            </a:r>
            <a:r>
              <a:rPr lang="en-US" sz="2200" dirty="0"/>
              <a:t>wireless channel is said to be flat fading if it has constant gain and linear phase response over a bandwidth which is greater than the bandwidth of the transmitted </a:t>
            </a:r>
            <a:r>
              <a:rPr lang="en-US" sz="2200" dirty="0" smtClean="0"/>
              <a:t>signal</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478551" y="3265090"/>
            <a:ext cx="3867150"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50327" y="5063188"/>
            <a:ext cx="3118945" cy="993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89182" y="6300958"/>
            <a:ext cx="8749861" cy="369332"/>
          </a:xfrm>
          <a:prstGeom prst="rect">
            <a:avLst/>
          </a:prstGeom>
          <a:ln>
            <a:solidFill>
              <a:schemeClr val="bg1"/>
            </a:solidFill>
          </a:ln>
        </p:spPr>
        <p:txBody>
          <a:bodyPr wrap="square">
            <a:spAutoFit/>
          </a:bodyPr>
          <a:lstStyle/>
          <a:p>
            <a:pPr algn="ctr"/>
            <a:r>
              <a:rPr lang="en-US" dirty="0">
                <a:latin typeface="Times New Roman" pitchFamily="18" charset="0"/>
                <a:cs typeface="Times New Roman" pitchFamily="18" charset="0"/>
              </a:rPr>
              <a:t>When τ/</a:t>
            </a:r>
            <a:r>
              <a:rPr lang="en-US" i="1" dirty="0">
                <a:latin typeface="Times New Roman" pitchFamily="18" charset="0"/>
                <a:cs typeface="Times New Roman" pitchFamily="18" charset="0"/>
              </a:rPr>
              <a:t>T </a:t>
            </a:r>
            <a:r>
              <a:rPr lang="en-US" dirty="0">
                <a:latin typeface="Times New Roman" pitchFamily="18" charset="0"/>
                <a:cs typeface="Times New Roman" pitchFamily="18" charset="0"/>
              </a:rPr>
              <a:t>is small, i.e</a:t>
            </a:r>
            <a:r>
              <a:rPr lang="en-US" dirty="0" smtClean="0">
                <a:latin typeface="Times New Roman" pitchFamily="18" charset="0"/>
                <a:cs typeface="Times New Roman" pitchFamily="18" charset="0"/>
              </a:rPr>
              <a:t>., τ </a:t>
            </a:r>
            <a:r>
              <a:rPr lang="en-US" dirty="0">
                <a:latin typeface="Times New Roman" pitchFamily="18" charset="0"/>
                <a:cs typeface="Times New Roman" pitchFamily="18" charset="0"/>
              </a:rPr>
              <a:t>is small and </a:t>
            </a:r>
            <a:r>
              <a:rPr lang="en-US" i="1" dirty="0">
                <a:latin typeface="Times New Roman" pitchFamily="18" charset="0"/>
                <a:cs typeface="Times New Roman" pitchFamily="18" charset="0"/>
              </a:rPr>
              <a:t>T </a:t>
            </a:r>
            <a:r>
              <a:rPr lang="en-US" dirty="0">
                <a:latin typeface="Times New Roman" pitchFamily="18" charset="0"/>
                <a:cs typeface="Times New Roman" pitchFamily="18" charset="0"/>
              </a:rPr>
              <a:t>is large, </a:t>
            </a:r>
            <a:r>
              <a:rPr lang="en-US" dirty="0" smtClean="0">
                <a:latin typeface="Times New Roman" pitchFamily="18" charset="0"/>
                <a:cs typeface="Times New Roman" pitchFamily="18" charset="0"/>
              </a:rPr>
              <a:t>ISI </a:t>
            </a:r>
            <a:r>
              <a:rPr lang="en-US" dirty="0">
                <a:latin typeface="Times New Roman" pitchFamily="18" charset="0"/>
                <a:cs typeface="Times New Roman" pitchFamily="18" charset="0"/>
              </a:rPr>
              <a:t>is negligible</a:t>
            </a:r>
          </a:p>
        </p:txBody>
      </p:sp>
      <p:pic>
        <p:nvPicPr>
          <p:cNvPr id="9"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5206" t="29867" r="53124" b="57066"/>
          <a:stretch/>
        </p:blipFill>
        <p:spPr bwMode="auto">
          <a:xfrm>
            <a:off x="5156141" y="3499914"/>
            <a:ext cx="3695374" cy="772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8749" y="4351255"/>
            <a:ext cx="1261879" cy="63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57016" y="4335489"/>
            <a:ext cx="959891" cy="48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5044966" y="3216151"/>
            <a:ext cx="3878314" cy="2745800"/>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8" name="TextBox 7"/>
              <p:cNvSpPr txBox="1"/>
              <p:nvPr/>
            </p:nvSpPr>
            <p:spPr>
              <a:xfrm>
                <a:off x="6376800" y="5195901"/>
                <a:ext cx="1443729" cy="461665"/>
              </a:xfrm>
              <a:prstGeom prst="rect">
                <a:avLst/>
              </a:prstGeom>
              <a:noFill/>
            </p:spPr>
            <p:txBody>
              <a:bodyPr wrap="none" rtlCol="0">
                <a:spAutoFit/>
              </a:bodyPr>
              <a:lstStyle/>
              <a:p>
                <a:r>
                  <a:rPr lang="en-US" sz="2400" dirty="0" smtClean="0"/>
                  <a:t>T</a:t>
                </a:r>
                <a:r>
                  <a:rPr lang="en-US" sz="2400" baseline="-25000" dirty="0" smtClean="0"/>
                  <a:t>S</a:t>
                </a:r>
                <a:r>
                  <a:rPr lang="en-US" sz="2400" dirty="0" smtClean="0"/>
                  <a:t> </a:t>
                </a:r>
                <a14:m>
                  <m:oMath xmlns:m="http://schemas.openxmlformats.org/officeDocument/2006/math">
                    <m:r>
                      <a:rPr lang="en-US" sz="2400" i="1" smtClean="0">
                        <a:latin typeface="Cambria Math"/>
                        <a:ea typeface="Cambria Math"/>
                      </a:rPr>
                      <m:t>≥</m:t>
                    </m:r>
                    <m:r>
                      <a:rPr lang="en-US" sz="2400" b="0" i="1" smtClean="0">
                        <a:latin typeface="Cambria Math"/>
                        <a:ea typeface="Cambria Math"/>
                      </a:rPr>
                      <m:t>10</m:t>
                    </m:r>
                    <m:r>
                      <a:rPr lang="en-US" sz="2400" b="0" i="1" smtClean="0">
                        <a:latin typeface="Cambria Math"/>
                        <a:ea typeface="Cambria Math"/>
                      </a:rPr>
                      <m:t>𝜎𝜏</m:t>
                    </m:r>
                  </m:oMath>
                </a14:m>
                <a:endParaRPr lang="en-US" sz="2400" baseline="-25000" dirty="0"/>
              </a:p>
            </p:txBody>
          </p:sp>
        </mc:Choice>
        <mc:Fallback xmlns="">
          <p:sp>
            <p:nvSpPr>
              <p:cNvPr id="8" name="TextBox 7"/>
              <p:cNvSpPr txBox="1">
                <a:spLocks noRot="1" noChangeAspect="1" noMove="1" noResize="1" noEditPoints="1" noAdjustHandles="1" noChangeArrowheads="1" noChangeShapeType="1" noTextEdit="1"/>
              </p:cNvSpPr>
              <p:nvPr/>
            </p:nvSpPr>
            <p:spPr>
              <a:xfrm>
                <a:off x="6376800" y="5195901"/>
                <a:ext cx="1443729" cy="461665"/>
              </a:xfrm>
              <a:prstGeom prst="rect">
                <a:avLst/>
              </a:prstGeom>
              <a:blipFill rotWithShape="1">
                <a:blip r:embed="rId8"/>
                <a:stretch>
                  <a:fillRect l="-6329" t="-10526" b="-28947"/>
                </a:stretch>
              </a:blipFill>
            </p:spPr>
            <p:txBody>
              <a:bodyPr/>
              <a:lstStyle/>
              <a:p>
                <a:r>
                  <a:rPr lang="en-US">
                    <a:noFill/>
                  </a:rPr>
                  <a:t> </a:t>
                </a:r>
              </a:p>
            </p:txBody>
          </p:sp>
        </mc:Fallback>
      </mc:AlternateContent>
      <p:sp>
        <p:nvSpPr>
          <p:cNvPr id="14" name="TextBox 13"/>
          <p:cNvSpPr txBox="1"/>
          <p:nvPr/>
        </p:nvSpPr>
        <p:spPr>
          <a:xfrm>
            <a:off x="6718393" y="4323535"/>
            <a:ext cx="659155" cy="461665"/>
          </a:xfrm>
          <a:prstGeom prst="rect">
            <a:avLst/>
          </a:prstGeom>
          <a:noFill/>
        </p:spPr>
        <p:txBody>
          <a:bodyPr wrap="none" rtlCol="0">
            <a:spAutoFit/>
          </a:bodyPr>
          <a:lstStyle/>
          <a:p>
            <a:r>
              <a:rPr lang="en-US" sz="2400" dirty="0" smtClean="0"/>
              <a:t>and</a:t>
            </a:r>
            <a:endParaRPr lang="en-US" sz="2400" baseline="-25000" dirty="0"/>
          </a:p>
        </p:txBody>
      </p:sp>
    </p:spTree>
    <p:extLst>
      <p:ext uri="{BB962C8B-B14F-4D97-AF65-F5344CB8AC3E}">
        <p14:creationId xmlns:p14="http://schemas.microsoft.com/office/powerpoint/2010/main" val="410861255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9183" y="149770"/>
            <a:ext cx="8734097" cy="990600"/>
          </a:xfrm>
        </p:spPr>
        <p:txBody>
          <a:bodyPr>
            <a:normAutofit/>
          </a:bodyPr>
          <a:lstStyle/>
          <a:p>
            <a:pPr marL="0" indent="0">
              <a:lnSpc>
                <a:spcPct val="150000"/>
              </a:lnSpc>
            </a:pPr>
            <a:r>
              <a:rPr lang="en-US" dirty="0"/>
              <a:t>2. Frequency Selective Fading</a:t>
            </a:r>
          </a:p>
        </p:txBody>
      </p:sp>
      <p:sp>
        <p:nvSpPr>
          <p:cNvPr id="5" name="Content Placeholder 4"/>
          <p:cNvSpPr>
            <a:spLocks noGrp="1"/>
          </p:cNvSpPr>
          <p:nvPr>
            <p:ph sz="quarter" idx="1"/>
          </p:nvPr>
        </p:nvSpPr>
        <p:spPr>
          <a:xfrm>
            <a:off x="189183" y="1299576"/>
            <a:ext cx="8576865" cy="4495800"/>
          </a:xfrm>
        </p:spPr>
        <p:txBody>
          <a:bodyPr/>
          <a:lstStyle/>
          <a:p>
            <a:pPr marL="342900" lvl="1" indent="-342900" algn="just">
              <a:lnSpc>
                <a:spcPct val="150000"/>
              </a:lnSpc>
              <a:spcBef>
                <a:spcPts val="700"/>
              </a:spcBef>
              <a:buClr>
                <a:schemeClr val="accent2"/>
              </a:buClr>
              <a:buSzPct val="60000"/>
            </a:pPr>
            <a:r>
              <a:rPr lang="en-US" sz="2200" dirty="0"/>
              <a:t>The wireless channel is said to be </a:t>
            </a:r>
            <a:r>
              <a:rPr lang="en-US" sz="2200" dirty="0" smtClean="0"/>
              <a:t>frequency selective fading </a:t>
            </a:r>
            <a:r>
              <a:rPr lang="en-US" sz="2200" dirty="0"/>
              <a:t>if it has constant gain and linear phase response over a bandwidth which is </a:t>
            </a:r>
            <a:r>
              <a:rPr lang="en-US" sz="2200" dirty="0" smtClean="0"/>
              <a:t>smaller than </a:t>
            </a:r>
            <a:r>
              <a:rPr lang="en-US" sz="2200" dirty="0"/>
              <a:t>the bandwidth of the transmitted signal</a:t>
            </a:r>
          </a:p>
          <a:p>
            <a:pPr>
              <a:lnSpc>
                <a:spcPct val="150000"/>
              </a:lnSpc>
              <a:buFont typeface="Wingdings" pitchFamily="2" charset="2"/>
              <a:buChar char="§"/>
            </a:pPr>
            <a:endParaRPr lang="en-US" dirty="0" smtClean="0"/>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69027"/>
          <a:stretch/>
        </p:blipFill>
        <p:spPr bwMode="auto">
          <a:xfrm>
            <a:off x="4960718" y="4292706"/>
            <a:ext cx="1408550" cy="443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4716382" y="3202546"/>
            <a:ext cx="4206897" cy="2592830"/>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302" y="2966402"/>
            <a:ext cx="3829050" cy="176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71829" y="4832317"/>
            <a:ext cx="3333750" cy="1163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26011" y="6065068"/>
            <a:ext cx="8351451" cy="369332"/>
          </a:xfrm>
          <a:prstGeom prst="rect">
            <a:avLst/>
          </a:prstGeom>
        </p:spPr>
        <p:txBody>
          <a:bodyPr wrap="square">
            <a:spAutoFit/>
          </a:bodyPr>
          <a:lstStyle/>
          <a:p>
            <a:r>
              <a:rPr lang="en-US" b="1" dirty="0">
                <a:solidFill>
                  <a:srgbClr val="FF0000"/>
                </a:solidFill>
                <a:latin typeface="Times New Roman" pitchFamily="18" charset="0"/>
                <a:cs typeface="Times New Roman" pitchFamily="18" charset="0"/>
              </a:rPr>
              <a:t>When τ/</a:t>
            </a:r>
            <a:r>
              <a:rPr lang="en-US" b="1" i="1" dirty="0">
                <a:solidFill>
                  <a:srgbClr val="FF0000"/>
                </a:solidFill>
                <a:latin typeface="Times New Roman" pitchFamily="18" charset="0"/>
                <a:cs typeface="Times New Roman" pitchFamily="18" charset="0"/>
              </a:rPr>
              <a:t>T </a:t>
            </a:r>
            <a:r>
              <a:rPr lang="en-US" b="1" dirty="0">
                <a:solidFill>
                  <a:srgbClr val="FF0000"/>
                </a:solidFill>
                <a:latin typeface="Times New Roman" pitchFamily="18" charset="0"/>
                <a:cs typeface="Times New Roman" pitchFamily="18" charset="0"/>
              </a:rPr>
              <a:t>is NOT small, i.e</a:t>
            </a:r>
            <a:r>
              <a:rPr lang="en-US" b="1" dirty="0" smtClean="0">
                <a:solidFill>
                  <a:srgbClr val="FF0000"/>
                </a:solidFill>
                <a:latin typeface="Times New Roman" pitchFamily="18" charset="0"/>
                <a:cs typeface="Times New Roman" pitchFamily="18" charset="0"/>
              </a:rPr>
              <a:t>., τ </a:t>
            </a:r>
            <a:r>
              <a:rPr lang="en-US" b="1" dirty="0">
                <a:solidFill>
                  <a:srgbClr val="FF0000"/>
                </a:solidFill>
                <a:latin typeface="Times New Roman" pitchFamily="18" charset="0"/>
                <a:cs typeface="Times New Roman" pitchFamily="18" charset="0"/>
              </a:rPr>
              <a:t>is large or T is </a:t>
            </a:r>
            <a:r>
              <a:rPr lang="en-US" b="1" dirty="0" smtClean="0">
                <a:solidFill>
                  <a:srgbClr val="FF0000"/>
                </a:solidFill>
                <a:latin typeface="Times New Roman" pitchFamily="18" charset="0"/>
                <a:cs typeface="Times New Roman" pitchFamily="18" charset="0"/>
              </a:rPr>
              <a:t>small, ISI </a:t>
            </a:r>
            <a:r>
              <a:rPr lang="en-US" b="1" dirty="0">
                <a:solidFill>
                  <a:srgbClr val="FF0000"/>
                </a:solidFill>
                <a:latin typeface="Times New Roman" pitchFamily="18" charset="0"/>
                <a:cs typeface="Times New Roman" pitchFamily="18" charset="0"/>
              </a:rPr>
              <a:t>becomes significant.</a:t>
            </a:r>
          </a:p>
        </p:txBody>
      </p:sp>
      <p:pic>
        <p:nvPicPr>
          <p:cNvPr id="11"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65637"/>
          <a:stretch/>
        </p:blipFill>
        <p:spPr bwMode="auto">
          <a:xfrm>
            <a:off x="7125849" y="4351008"/>
            <a:ext cx="1408550" cy="492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382" y="3372946"/>
            <a:ext cx="4206897" cy="95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6511892" y="4356160"/>
            <a:ext cx="649537" cy="400110"/>
          </a:xfrm>
          <a:prstGeom prst="rect">
            <a:avLst/>
          </a:prstGeom>
          <a:noFill/>
        </p:spPr>
        <p:txBody>
          <a:bodyPr wrap="none" rtlCol="0">
            <a:spAutoFit/>
          </a:bodyPr>
          <a:lstStyle/>
          <a:p>
            <a:r>
              <a:rPr lang="en-US" sz="2000" dirty="0" smtClean="0"/>
              <a:t>and </a:t>
            </a:r>
            <a:endParaRPr lang="en-US" sz="2000" dirty="0"/>
          </a:p>
        </p:txBody>
      </p:sp>
      <p:pic>
        <p:nvPicPr>
          <p:cNvPr id="1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29266" y="5087753"/>
            <a:ext cx="138112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228633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590800"/>
            <a:ext cx="9144000" cy="1460938"/>
          </a:xfrm>
          <a:solidFill>
            <a:schemeClr val="accent1"/>
          </a:solidFill>
        </p:spPr>
        <p:txBody>
          <a:bodyPr>
            <a:normAutofit/>
          </a:bodyPr>
          <a:lstStyle/>
          <a:p>
            <a:pPr algn="ctr"/>
            <a:r>
              <a:rPr lang="en-US" b="1" dirty="0">
                <a:solidFill>
                  <a:schemeClr val="tx1"/>
                </a:solidFill>
              </a:rPr>
              <a:t>Fading Effects due to </a:t>
            </a:r>
            <a:r>
              <a:rPr lang="en-US" b="1" dirty="0" smtClean="0">
                <a:solidFill>
                  <a:schemeClr val="tx1"/>
                </a:solidFill>
              </a:rPr>
              <a:t>Doppler Spread</a:t>
            </a:r>
            <a:endParaRPr lang="en-US" dirty="0">
              <a:solidFill>
                <a:schemeClr val="tx1"/>
              </a:solidFill>
            </a:endParaRPr>
          </a:p>
        </p:txBody>
      </p:sp>
      <p:sp>
        <p:nvSpPr>
          <p:cNvPr id="4" name="Rectangle 3"/>
          <p:cNvSpPr/>
          <p:nvPr/>
        </p:nvSpPr>
        <p:spPr>
          <a:xfrm>
            <a:off x="0" y="2349066"/>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5" name="Rectangle 4"/>
          <p:cNvSpPr/>
          <p:nvPr/>
        </p:nvSpPr>
        <p:spPr>
          <a:xfrm>
            <a:off x="0" y="4125309"/>
            <a:ext cx="9144000" cy="141890"/>
          </a:xfrm>
          <a:prstGeom prst="rect">
            <a:avLst/>
          </a:prstGeom>
          <a:ln>
            <a:solidFill>
              <a:schemeClr val="bg1"/>
            </a:solid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3999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9183" y="149770"/>
            <a:ext cx="8734097" cy="990600"/>
          </a:xfrm>
        </p:spPr>
        <p:txBody>
          <a:bodyPr>
            <a:normAutofit/>
          </a:bodyPr>
          <a:lstStyle/>
          <a:p>
            <a:r>
              <a:rPr lang="en-US" dirty="0"/>
              <a:t>1. </a:t>
            </a:r>
            <a:r>
              <a:rPr lang="en-US" dirty="0" smtClean="0"/>
              <a:t>Fast Fading</a:t>
            </a:r>
            <a:endParaRPr lang="en-US" dirty="0"/>
          </a:p>
        </p:txBody>
      </p:sp>
      <p:sp>
        <p:nvSpPr>
          <p:cNvPr id="5" name="Content Placeholder 4"/>
          <p:cNvSpPr>
            <a:spLocks noGrp="1"/>
          </p:cNvSpPr>
          <p:nvPr>
            <p:ph sz="quarter" idx="1"/>
          </p:nvPr>
        </p:nvSpPr>
        <p:spPr>
          <a:xfrm>
            <a:off x="63710" y="1223299"/>
            <a:ext cx="8859570" cy="4495800"/>
          </a:xfrm>
        </p:spPr>
        <p:txBody>
          <a:bodyPr>
            <a:normAutofit lnSpcReduction="10000"/>
          </a:bodyPr>
          <a:lstStyle/>
          <a:p>
            <a:pPr lvl="1" algn="just">
              <a:lnSpc>
                <a:spcPct val="150000"/>
              </a:lnSpc>
            </a:pPr>
            <a:r>
              <a:rPr lang="en-US" sz="2200" dirty="0" smtClean="0"/>
              <a:t>Depending on how rapidly the transmitted signal changes as </a:t>
            </a:r>
            <a:r>
              <a:rPr lang="en-US" sz="2200" dirty="0" err="1" smtClean="0"/>
              <a:t>copared</a:t>
            </a:r>
            <a:r>
              <a:rPr lang="en-US" sz="2200" dirty="0" smtClean="0"/>
              <a:t> to the rate of change of channel, a channel is classified as fast or slow fading</a:t>
            </a:r>
          </a:p>
          <a:p>
            <a:pPr lvl="1" algn="just">
              <a:lnSpc>
                <a:spcPct val="150000"/>
              </a:lnSpc>
            </a:pPr>
            <a:r>
              <a:rPr lang="en-US" sz="2200" dirty="0" smtClean="0"/>
              <a:t>Fast fading </a:t>
            </a:r>
            <a:r>
              <a:rPr lang="en-US" sz="2200" dirty="0" smtClean="0">
                <a:sym typeface="Wingdings" pitchFamily="2" charset="2"/>
              </a:rPr>
              <a:t> channel impulse response changes rapidly within the symbol period</a:t>
            </a:r>
          </a:p>
          <a:p>
            <a:pPr lvl="2" algn="just">
              <a:lnSpc>
                <a:spcPct val="150000"/>
              </a:lnSpc>
            </a:pPr>
            <a:r>
              <a:rPr lang="en-US" sz="2000" dirty="0" smtClean="0">
                <a:sym typeface="Wingdings" pitchFamily="2" charset="2"/>
              </a:rPr>
              <a:t>i.e. Coherence time of channel is smaller than symbol period of the transmitted signal</a:t>
            </a:r>
          </a:p>
          <a:p>
            <a:pPr lvl="2" algn="just">
              <a:lnSpc>
                <a:spcPct val="150000"/>
              </a:lnSpc>
            </a:pPr>
            <a:r>
              <a:rPr lang="en-US" sz="2000" dirty="0" smtClean="0">
                <a:sym typeface="Wingdings" pitchFamily="2" charset="2"/>
              </a:rPr>
              <a:t>Causes frequency dispersion due to Doppler spreading, leading signal distortion</a:t>
            </a:r>
            <a:endParaRPr lang="en-US" sz="2000" dirty="0" smtClean="0"/>
          </a:p>
        </p:txBody>
      </p:sp>
      <p:sp>
        <p:nvSpPr>
          <p:cNvPr id="7" name="Rectangle 6"/>
          <p:cNvSpPr/>
          <p:nvPr/>
        </p:nvSpPr>
        <p:spPr>
          <a:xfrm>
            <a:off x="2632843" y="5635126"/>
            <a:ext cx="3878314" cy="66499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0476" y="5647473"/>
            <a:ext cx="1317380" cy="652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9423" y="5635126"/>
            <a:ext cx="1252015" cy="652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264063" y="5745251"/>
            <a:ext cx="744114" cy="461665"/>
          </a:xfrm>
          <a:prstGeom prst="rect">
            <a:avLst/>
          </a:prstGeom>
          <a:noFill/>
        </p:spPr>
        <p:txBody>
          <a:bodyPr wrap="none" rtlCol="0">
            <a:spAutoFit/>
          </a:bodyPr>
          <a:lstStyle/>
          <a:p>
            <a:r>
              <a:rPr lang="en-US" sz="2400" dirty="0" smtClean="0"/>
              <a:t>and </a:t>
            </a:r>
            <a:endParaRPr lang="en-US" sz="2400" dirty="0"/>
          </a:p>
        </p:txBody>
      </p:sp>
    </p:spTree>
    <p:extLst>
      <p:ext uri="{BB962C8B-B14F-4D97-AF65-F5344CB8AC3E}">
        <p14:creationId xmlns:p14="http://schemas.microsoft.com/office/powerpoint/2010/main" val="36485706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9216" y="4290896"/>
            <a:ext cx="1136563" cy="1494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189183" y="149770"/>
            <a:ext cx="8734097" cy="990600"/>
          </a:xfrm>
        </p:spPr>
        <p:txBody>
          <a:bodyPr>
            <a:normAutofit/>
          </a:bodyPr>
          <a:lstStyle/>
          <a:p>
            <a:r>
              <a:rPr lang="en-US" dirty="0" smtClean="0"/>
              <a:t>2. Slow Fading</a:t>
            </a:r>
            <a:endParaRPr lang="en-US" dirty="0"/>
          </a:p>
        </p:txBody>
      </p:sp>
      <p:sp>
        <p:nvSpPr>
          <p:cNvPr id="5" name="Content Placeholder 4"/>
          <p:cNvSpPr>
            <a:spLocks noGrp="1"/>
          </p:cNvSpPr>
          <p:nvPr>
            <p:ph sz="quarter" idx="1"/>
          </p:nvPr>
        </p:nvSpPr>
        <p:spPr>
          <a:xfrm>
            <a:off x="-136493" y="1442545"/>
            <a:ext cx="8749861" cy="4495800"/>
          </a:xfrm>
        </p:spPr>
        <p:txBody>
          <a:bodyPr>
            <a:normAutofit/>
          </a:bodyPr>
          <a:lstStyle/>
          <a:p>
            <a:pPr lvl="1" algn="just">
              <a:lnSpc>
                <a:spcPct val="150000"/>
              </a:lnSpc>
            </a:pPr>
            <a:r>
              <a:rPr lang="en-US" sz="2200" dirty="0" smtClean="0">
                <a:sym typeface="Wingdings" pitchFamily="2" charset="2"/>
              </a:rPr>
              <a:t>Channel impulse response changes at a rate much slower than the transmitted baseband signal</a:t>
            </a:r>
          </a:p>
          <a:p>
            <a:pPr lvl="2" algn="just">
              <a:lnSpc>
                <a:spcPct val="150000"/>
              </a:lnSpc>
            </a:pPr>
            <a:r>
              <a:rPr lang="en-US" sz="2000" dirty="0" smtClean="0">
                <a:sym typeface="Wingdings" pitchFamily="2" charset="2"/>
              </a:rPr>
              <a:t>Doppler Spread of the channel is much smaller than the signal bandwidth</a:t>
            </a:r>
          </a:p>
          <a:p>
            <a:pPr lvl="2" algn="just">
              <a:lnSpc>
                <a:spcPct val="150000"/>
              </a:lnSpc>
            </a:pPr>
            <a:r>
              <a:rPr lang="en-US" sz="2000" dirty="0" smtClean="0">
                <a:sym typeface="Wingdings" pitchFamily="2" charset="2"/>
              </a:rPr>
              <a:t>Symbol period of the transmitted signal is smaller than the coherence time</a:t>
            </a:r>
            <a:endParaRPr lang="en-US" sz="2000" dirty="0" smtClean="0"/>
          </a:p>
        </p:txBody>
      </p:sp>
      <p:sp>
        <p:nvSpPr>
          <p:cNvPr id="7" name="Rectangle 6"/>
          <p:cNvSpPr/>
          <p:nvPr/>
        </p:nvSpPr>
        <p:spPr>
          <a:xfrm>
            <a:off x="3317918" y="4119641"/>
            <a:ext cx="1939157" cy="1836641"/>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694500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6253" y="1004577"/>
            <a:ext cx="4434174" cy="282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773402" y="1004240"/>
            <a:ext cx="4339066" cy="2889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69883" y="4634077"/>
            <a:ext cx="7696200" cy="92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038661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Rayleigh and </a:t>
            </a:r>
            <a:r>
              <a:rPr lang="en-US" dirty="0" err="1" smtClean="0"/>
              <a:t>Ricean</a:t>
            </a:r>
            <a:r>
              <a:rPr lang="en-US" dirty="0" smtClean="0"/>
              <a:t> Distribution</a:t>
            </a:r>
            <a:endParaRPr lang="en-US" dirty="0"/>
          </a:p>
        </p:txBody>
      </p:sp>
      <p:sp>
        <p:nvSpPr>
          <p:cNvPr id="5" name="Content Placeholder 4"/>
          <p:cNvSpPr>
            <a:spLocks noGrp="1"/>
          </p:cNvSpPr>
          <p:nvPr>
            <p:ph sz="quarter" idx="2"/>
          </p:nvPr>
        </p:nvSpPr>
        <p:spPr>
          <a:xfrm>
            <a:off x="157655" y="1835850"/>
            <a:ext cx="4338145" cy="3581400"/>
          </a:xfrm>
        </p:spPr>
        <p:txBody>
          <a:bodyPr>
            <a:normAutofit/>
          </a:bodyPr>
          <a:lstStyle/>
          <a:p>
            <a:r>
              <a:rPr lang="en-US" sz="2200" dirty="0" smtClean="0"/>
              <a:t>Use to describe statistical time varying nature of received envelope of a flat fading signal</a:t>
            </a:r>
          </a:p>
          <a:p>
            <a:r>
              <a:rPr lang="en-US" sz="2200" dirty="0" smtClean="0"/>
              <a:t>No dominant stationary signal component exists</a:t>
            </a:r>
            <a:endParaRPr lang="en-US" sz="2200" dirty="0"/>
          </a:p>
        </p:txBody>
      </p:sp>
      <p:sp>
        <p:nvSpPr>
          <p:cNvPr id="7" name="Content Placeholder 6"/>
          <p:cNvSpPr>
            <a:spLocks noGrp="1"/>
          </p:cNvSpPr>
          <p:nvPr>
            <p:ph sz="quarter" idx="4"/>
          </p:nvPr>
        </p:nvSpPr>
        <p:spPr>
          <a:xfrm>
            <a:off x="4690238" y="1835850"/>
            <a:ext cx="4343400" cy="3581400"/>
          </a:xfrm>
        </p:spPr>
        <p:txBody>
          <a:bodyPr>
            <a:normAutofit/>
          </a:bodyPr>
          <a:lstStyle/>
          <a:p>
            <a:r>
              <a:rPr lang="en-US" sz="2200" dirty="0" smtClean="0"/>
              <a:t>There is a dominant stationary signal component present</a:t>
            </a:r>
          </a:p>
          <a:p>
            <a:r>
              <a:rPr lang="en-US" sz="2200" dirty="0" err="1" smtClean="0"/>
              <a:t>Ricean</a:t>
            </a:r>
            <a:r>
              <a:rPr lang="en-US" sz="2200" dirty="0" smtClean="0"/>
              <a:t> distribution degenerates to a Rayleigh distribution when the dominant component fades away</a:t>
            </a:r>
            <a:endParaRPr lang="en-US" sz="2200" dirty="0"/>
          </a:p>
        </p:txBody>
      </p:sp>
      <p:sp>
        <p:nvSpPr>
          <p:cNvPr id="4" name="Text Placeholder 3"/>
          <p:cNvSpPr>
            <a:spLocks noGrp="1"/>
          </p:cNvSpPr>
          <p:nvPr>
            <p:ph type="body" sz="quarter" idx="1"/>
          </p:nvPr>
        </p:nvSpPr>
        <p:spPr>
          <a:xfrm>
            <a:off x="157655" y="1181582"/>
            <a:ext cx="4338145" cy="640080"/>
          </a:xfrm>
        </p:spPr>
        <p:txBody>
          <a:bodyPr>
            <a:normAutofit/>
          </a:bodyPr>
          <a:lstStyle/>
          <a:p>
            <a:r>
              <a:rPr lang="en-US" sz="2200" dirty="0" smtClean="0"/>
              <a:t>Rayleigh	</a:t>
            </a:r>
            <a:endParaRPr lang="en-US" sz="2200" dirty="0"/>
          </a:p>
        </p:txBody>
      </p:sp>
      <p:sp>
        <p:nvSpPr>
          <p:cNvPr id="6" name="Text Placeholder 5"/>
          <p:cNvSpPr>
            <a:spLocks noGrp="1"/>
          </p:cNvSpPr>
          <p:nvPr>
            <p:ph type="body" sz="quarter" idx="3"/>
          </p:nvPr>
        </p:nvSpPr>
        <p:spPr>
          <a:xfrm>
            <a:off x="4690238" y="1181582"/>
            <a:ext cx="4343400" cy="640080"/>
          </a:xfrm>
        </p:spPr>
        <p:txBody>
          <a:bodyPr>
            <a:normAutofit/>
          </a:bodyPr>
          <a:lstStyle/>
          <a:p>
            <a:r>
              <a:rPr lang="en-US" sz="2200" dirty="0" err="1" smtClean="0"/>
              <a:t>Ricean</a:t>
            </a:r>
            <a:endParaRPr lang="en-US" sz="2200" dirty="0"/>
          </a:p>
        </p:txBody>
      </p:sp>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49613" y="3654145"/>
            <a:ext cx="4030229" cy="2739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29402" t="28987" r="19828" b="17995"/>
          <a:stretch/>
        </p:blipFill>
        <p:spPr bwMode="auto">
          <a:xfrm>
            <a:off x="4290020" y="3654145"/>
            <a:ext cx="4752921" cy="2790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519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Assignments</a:t>
            </a:r>
            <a:endParaRPr lang="en-US" dirty="0"/>
          </a:p>
        </p:txBody>
      </p:sp>
      <p:sp>
        <p:nvSpPr>
          <p:cNvPr id="7" name="Content Placeholder 6"/>
          <p:cNvSpPr>
            <a:spLocks noGrp="1"/>
          </p:cNvSpPr>
          <p:nvPr>
            <p:ph sz="quarter" idx="1"/>
          </p:nvPr>
        </p:nvSpPr>
        <p:spPr>
          <a:xfrm>
            <a:off x="346841" y="1600200"/>
            <a:ext cx="8419207" cy="4495800"/>
          </a:xfrm>
        </p:spPr>
        <p:txBody>
          <a:bodyPr>
            <a:normAutofit fontScale="85000" lnSpcReduction="10000"/>
          </a:bodyPr>
          <a:lstStyle/>
          <a:p>
            <a:pPr marL="0" indent="0" algn="just">
              <a:buNone/>
            </a:pPr>
            <a:r>
              <a:rPr lang="en-US" dirty="0" smtClean="0"/>
              <a:t>1.Determine the maximum and minimum spectral frequencies received from a stationary GSM transmitter that has a center carrier frequency of 1950 MHz, assuming that the receiver is travelling at speeds of (a) 1 km/</a:t>
            </a:r>
            <a:r>
              <a:rPr lang="en-US" dirty="0" err="1" smtClean="0"/>
              <a:t>hr</a:t>
            </a:r>
            <a:r>
              <a:rPr lang="en-US" dirty="0" smtClean="0"/>
              <a:t> (b) 5 km/</a:t>
            </a:r>
            <a:r>
              <a:rPr lang="en-US" dirty="0" err="1" smtClean="0"/>
              <a:t>hr</a:t>
            </a:r>
            <a:r>
              <a:rPr lang="en-US" dirty="0" smtClean="0"/>
              <a:t> (c) 100 km/</a:t>
            </a:r>
            <a:r>
              <a:rPr lang="en-US" dirty="0" err="1" smtClean="0"/>
              <a:t>hr</a:t>
            </a:r>
            <a:r>
              <a:rPr lang="en-US" dirty="0" smtClean="0"/>
              <a:t> (d) 1000 km/hr.</a:t>
            </a:r>
          </a:p>
          <a:p>
            <a:pPr marL="514350" indent="-514350" algn="just">
              <a:buAutoNum type="arabicPeriod"/>
            </a:pPr>
            <a:endParaRPr lang="en-US" dirty="0" smtClean="0"/>
          </a:p>
          <a:p>
            <a:pPr marL="0" indent="0" algn="just">
              <a:buNone/>
            </a:pPr>
            <a:r>
              <a:rPr lang="en-US" dirty="0" smtClean="0"/>
              <a:t>2. If a baseband binary message with a bit rate of 100 kbps is modulated by an RF carrier using BPSK, answer the following.</a:t>
            </a:r>
          </a:p>
          <a:p>
            <a:pPr marL="514350" indent="-514350" algn="just">
              <a:buAutoNum type="alphaLcParenBoth"/>
            </a:pPr>
            <a:r>
              <a:rPr lang="en-US" dirty="0" smtClean="0"/>
              <a:t>Find the range of values of the </a:t>
            </a:r>
            <a:r>
              <a:rPr lang="en-US" dirty="0" err="1" smtClean="0"/>
              <a:t>rms</a:t>
            </a:r>
            <a:r>
              <a:rPr lang="en-US" dirty="0" smtClean="0"/>
              <a:t> delay </a:t>
            </a:r>
            <a:r>
              <a:rPr lang="en-US" dirty="0" err="1" smtClean="0"/>
              <a:t>spreadd</a:t>
            </a:r>
            <a:r>
              <a:rPr lang="en-US" dirty="0" smtClean="0"/>
              <a:t> of the channel such that the received signal is a flat-fading signal</a:t>
            </a:r>
          </a:p>
          <a:p>
            <a:pPr marL="514350" indent="-514350" algn="just">
              <a:buAutoNum type="alphaLcParenBoth"/>
            </a:pPr>
            <a:r>
              <a:rPr lang="en-US" dirty="0" smtClean="0"/>
              <a:t>If the modulation carrier frequency is 5.8 GHz, what is the coherence time of the channel, assuming a vehicle speed of 30 miles per hr.</a:t>
            </a:r>
          </a:p>
          <a:p>
            <a:pPr marL="514350" indent="-514350" algn="just">
              <a:buAutoNum type="alphaLcParenBoth"/>
            </a:pPr>
            <a:r>
              <a:rPr lang="en-US" dirty="0" smtClean="0"/>
              <a:t>For answer in (b), is the channel ‘fast’ or ‘slow’ fading?</a:t>
            </a:r>
            <a:endParaRPr lang="en-US" dirty="0"/>
          </a:p>
        </p:txBody>
      </p:sp>
    </p:spTree>
    <p:extLst>
      <p:ext uri="{BB962C8B-B14F-4D97-AF65-F5344CB8AC3E}">
        <p14:creationId xmlns:p14="http://schemas.microsoft.com/office/powerpoint/2010/main" val="182573515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4941" y="397701"/>
            <a:ext cx="8153400" cy="5927943"/>
          </a:xfrm>
        </p:spPr>
        <p:txBody>
          <a:bodyPr>
            <a:normAutofit/>
          </a:bodyPr>
          <a:lstStyle/>
          <a:p>
            <a:pPr marL="0" indent="0">
              <a:buNone/>
            </a:pPr>
            <a:r>
              <a:rPr lang="en-US" sz="2400" dirty="0" smtClean="0"/>
              <a:t>3. For the power delay profiles in Fig, estimate the 90% and 50% correlation coherence bandwidths. </a:t>
            </a:r>
          </a:p>
          <a:p>
            <a:pPr marL="0" indent="0">
              <a:buNone/>
            </a:pPr>
            <a:endParaRPr lang="en-US" sz="2400" dirty="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smtClean="0"/>
          </a:p>
          <a:p>
            <a:pPr marL="0" indent="0">
              <a:buNone/>
            </a:pPr>
            <a:r>
              <a:rPr lang="en-US" sz="2400" dirty="0" smtClean="0"/>
              <a:t>4</a:t>
            </a:r>
            <a:r>
              <a:rPr lang="en-US" sz="2400" dirty="0" smtClean="0"/>
              <a:t>. Approximately how large can the </a:t>
            </a:r>
            <a:r>
              <a:rPr lang="en-US" sz="2400" dirty="0" err="1" smtClean="0"/>
              <a:t>rms</a:t>
            </a:r>
            <a:r>
              <a:rPr lang="en-US" sz="2400" dirty="0" smtClean="0"/>
              <a:t> delay spread be in order for a binary modulated signal with a bit rate of 25kbps to operate without an equalize? What about an 8PSK system with a bit rate of 75kbps?</a:t>
            </a:r>
          </a:p>
          <a:p>
            <a:pPr marL="0" indent="0">
              <a:buNone/>
            </a:pPr>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291" y="1413506"/>
            <a:ext cx="6369851" cy="2838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endParaRPr lang="en-US"/>
          </a:p>
        </p:txBody>
      </p:sp>
    </p:spTree>
    <p:extLst>
      <p:ext uri="{BB962C8B-B14F-4D97-AF65-F5344CB8AC3E}">
        <p14:creationId xmlns:p14="http://schemas.microsoft.com/office/powerpoint/2010/main" val="49424205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endParaRPr lang="en-US" dirty="0"/>
          </a:p>
        </p:txBody>
      </p:sp>
      <p:pic>
        <p:nvPicPr>
          <p:cNvPr id="16386" name="Picture 2" descr="QU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138" y="1753986"/>
            <a:ext cx="5150921" cy="2884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23847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6568" y="560539"/>
            <a:ext cx="8549480" cy="5137484"/>
          </a:xfrm>
        </p:spPr>
        <p:txBody>
          <a:bodyPr>
            <a:normAutofit fontScale="85000" lnSpcReduction="10000"/>
          </a:bodyPr>
          <a:lstStyle/>
          <a:p>
            <a:pPr marL="514350" indent="-514350">
              <a:buClrTx/>
              <a:buSzPct val="100000"/>
              <a:buFont typeface="+mj-lt"/>
              <a:buAutoNum type="arabicPeriod"/>
            </a:pPr>
            <a:r>
              <a:rPr lang="en-US" dirty="0"/>
              <a:t>Small scale fading describes the _____ fluctuations of the amplitude, phases of signal.</a:t>
            </a:r>
            <a:br>
              <a:rPr lang="en-US" dirty="0"/>
            </a:br>
            <a:r>
              <a:rPr lang="en-US" dirty="0"/>
              <a:t>a) Rapid	b) Slow		c) Instantaneous	d) Different</a:t>
            </a:r>
          </a:p>
          <a:p>
            <a:pPr marL="514350" indent="-514350">
              <a:buClrTx/>
              <a:buSzPct val="100000"/>
              <a:buFont typeface="+mj-lt"/>
              <a:buAutoNum type="arabicPeriod"/>
            </a:pPr>
            <a:r>
              <a:rPr lang="en-US" dirty="0"/>
              <a:t>Fading is caused by interference.(True/False)</a:t>
            </a:r>
            <a:br>
              <a:rPr lang="en-US" dirty="0"/>
            </a:br>
            <a:r>
              <a:rPr lang="en-US" dirty="0"/>
              <a:t>a) True		b) False</a:t>
            </a:r>
          </a:p>
          <a:p>
            <a:pPr marL="514350" indent="-514350">
              <a:buClrTx/>
              <a:buSzPct val="100000"/>
              <a:buFont typeface="+mj-lt"/>
              <a:buAutoNum type="arabicPeriod"/>
            </a:pPr>
            <a:r>
              <a:rPr lang="en-US" dirty="0"/>
              <a:t>Which of the following is not an effect caused by multipath in radio channel?</a:t>
            </a:r>
            <a:br>
              <a:rPr lang="en-US" dirty="0"/>
            </a:br>
            <a:r>
              <a:rPr lang="en-US" dirty="0"/>
              <a:t>a) Rapid changes in signal strength	</a:t>
            </a:r>
            <a:r>
              <a:rPr lang="en-US" dirty="0" smtClean="0"/>
              <a:t>b</a:t>
            </a:r>
            <a:r>
              <a:rPr lang="en-US" dirty="0"/>
              <a:t>) Random frequency modulation</a:t>
            </a:r>
            <a:br>
              <a:rPr lang="en-US" dirty="0"/>
            </a:br>
            <a:r>
              <a:rPr lang="en-US" dirty="0"/>
              <a:t>c) Power of base station		</a:t>
            </a:r>
            <a:r>
              <a:rPr lang="en-US" dirty="0" smtClean="0"/>
              <a:t>d</a:t>
            </a:r>
            <a:r>
              <a:rPr lang="en-US" dirty="0"/>
              <a:t>) Time dispersion</a:t>
            </a:r>
          </a:p>
          <a:p>
            <a:pPr marL="514350" indent="-514350">
              <a:buClrTx/>
              <a:buSzPct val="100000"/>
              <a:buFont typeface="+mj-lt"/>
              <a:buAutoNum type="arabicPeriod"/>
            </a:pPr>
            <a:r>
              <a:rPr lang="en-US" dirty="0"/>
              <a:t>Fading does not occur when mobile receiver is stationary. State whether True or False.</a:t>
            </a:r>
            <a:br>
              <a:rPr lang="en-US" dirty="0"/>
            </a:br>
            <a:r>
              <a:rPr lang="en-US" dirty="0"/>
              <a:t>a) True			b) False</a:t>
            </a:r>
          </a:p>
          <a:p>
            <a:pPr marL="514350" indent="-514350">
              <a:buClrTx/>
              <a:buSzPct val="100000"/>
              <a:buFont typeface="+mj-lt"/>
              <a:buAutoNum type="arabicPeriod"/>
            </a:pPr>
            <a:r>
              <a:rPr lang="en-US" dirty="0"/>
              <a:t>Doppler shift is directly proportional to __________</a:t>
            </a:r>
            <a:br>
              <a:rPr lang="en-US" dirty="0"/>
            </a:br>
            <a:r>
              <a:rPr lang="en-US" dirty="0"/>
              <a:t>a) Velocity	</a:t>
            </a:r>
            <a:r>
              <a:rPr lang="en-US" dirty="0" smtClean="0"/>
              <a:t>		b</a:t>
            </a:r>
            <a:r>
              <a:rPr lang="en-US" dirty="0"/>
              <a:t>) Height of antenna	</a:t>
            </a:r>
            <a:endParaRPr lang="en-US" dirty="0" smtClean="0"/>
          </a:p>
          <a:p>
            <a:pPr marL="0" indent="0">
              <a:buClrTx/>
              <a:buSzPct val="100000"/>
              <a:buNone/>
            </a:pPr>
            <a:r>
              <a:rPr lang="en-US" dirty="0" smtClean="0"/>
              <a:t>       c</a:t>
            </a:r>
            <a:r>
              <a:rPr lang="en-US" dirty="0"/>
              <a:t>) Power of receiving antenna	d) Power of transmitter</a:t>
            </a:r>
          </a:p>
          <a:p>
            <a:pPr marL="514350" indent="-514350">
              <a:buFont typeface="+mj-lt"/>
              <a:buAutoNum type="arabicPeriod"/>
            </a:pPr>
            <a:endParaRPr lang="en-US" dirty="0"/>
          </a:p>
        </p:txBody>
      </p:sp>
      <p:sp>
        <p:nvSpPr>
          <p:cNvPr id="5" name="TextBox 4"/>
          <p:cNvSpPr txBox="1"/>
          <p:nvPr/>
        </p:nvSpPr>
        <p:spPr>
          <a:xfrm>
            <a:off x="7443250" y="6050566"/>
            <a:ext cx="1492716" cy="461665"/>
          </a:xfrm>
          <a:prstGeom prst="rect">
            <a:avLst/>
          </a:prstGeom>
          <a:solidFill>
            <a:srgbClr val="FFFF00"/>
          </a:solidFill>
        </p:spPr>
        <p:txBody>
          <a:bodyPr wrap="none" rtlCol="0">
            <a:spAutoFit/>
          </a:bodyPr>
          <a:lstStyle/>
          <a:p>
            <a:r>
              <a:rPr lang="en-US" sz="2400" dirty="0" smtClean="0"/>
              <a:t>a </a:t>
            </a:r>
            <a:r>
              <a:rPr lang="en-US" sz="2400" dirty="0" err="1" smtClean="0"/>
              <a:t>a</a:t>
            </a:r>
            <a:r>
              <a:rPr lang="en-US" sz="2400" dirty="0" smtClean="0"/>
              <a:t> c b a  </a:t>
            </a:r>
            <a:endParaRPr lang="en-US" sz="2400" dirty="0"/>
          </a:p>
        </p:txBody>
      </p:sp>
    </p:spTree>
    <p:extLst>
      <p:ext uri="{BB962C8B-B14F-4D97-AF65-F5344CB8AC3E}">
        <p14:creationId xmlns:p14="http://schemas.microsoft.com/office/powerpoint/2010/main" val="423460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08284" y="227283"/>
            <a:ext cx="9035716" cy="5960576"/>
          </a:xfrm>
        </p:spPr>
        <p:txBody>
          <a:bodyPr>
            <a:normAutofit fontScale="92500"/>
          </a:bodyPr>
          <a:lstStyle/>
          <a:p>
            <a:pPr marL="514350" indent="-514350">
              <a:buClrTx/>
              <a:buSzPct val="100000"/>
              <a:buFont typeface="+mj-lt"/>
              <a:buAutoNum type="arabicPeriod" startAt="6"/>
            </a:pPr>
            <a:r>
              <a:rPr lang="en-US" sz="2200" dirty="0"/>
              <a:t>Signal will distort if transmitted signal bandwidth is greater than bandwidth of __________</a:t>
            </a:r>
            <a:br>
              <a:rPr lang="en-US" sz="2200" dirty="0"/>
            </a:br>
            <a:r>
              <a:rPr lang="en-US" sz="2200" dirty="0"/>
              <a:t>a) Receiver	b) Radio channel	c) Multipath channel	d) Transceiver</a:t>
            </a:r>
          </a:p>
          <a:p>
            <a:pPr marL="514350" indent="-514350">
              <a:buClrTx/>
              <a:buSzPct val="100000"/>
              <a:buFont typeface="+mj-lt"/>
              <a:buAutoNum type="arabicPeriod" startAt="6"/>
            </a:pPr>
            <a:r>
              <a:rPr lang="en-US" sz="2200" dirty="0"/>
              <a:t>What is a measure of the maximum frequency difference for which signals are strongly correlated in amplitude?</a:t>
            </a:r>
            <a:br>
              <a:rPr lang="en-US" sz="2200" dirty="0"/>
            </a:br>
            <a:r>
              <a:rPr lang="en-US" sz="2200" dirty="0"/>
              <a:t>a) Coherence bandwidth	b) Narrow bandwidth	</a:t>
            </a:r>
          </a:p>
          <a:p>
            <a:pPr marL="0" indent="0">
              <a:buClrTx/>
              <a:buSzPct val="100000"/>
              <a:buNone/>
            </a:pPr>
            <a:r>
              <a:rPr lang="en-US" sz="2200" dirty="0" smtClean="0"/>
              <a:t>        c</a:t>
            </a:r>
            <a:r>
              <a:rPr lang="en-US" sz="2200" dirty="0"/>
              <a:t>) Incoherent bandwidth	d) Wide bandwidth</a:t>
            </a:r>
          </a:p>
          <a:p>
            <a:pPr marL="514350" indent="-514350">
              <a:buClrTx/>
              <a:buSzPct val="100000"/>
              <a:buFont typeface="+mj-lt"/>
              <a:buAutoNum type="arabicPeriod" startAt="8"/>
            </a:pPr>
            <a:r>
              <a:rPr lang="en-US" sz="2200" dirty="0"/>
              <a:t>The Doppler shift for mobile moving with constant velocity, v is given by _______</a:t>
            </a:r>
            <a:br>
              <a:rPr lang="en-US" sz="2200" dirty="0"/>
            </a:br>
            <a:r>
              <a:rPr lang="en-US" sz="2200" dirty="0"/>
              <a:t>a) (v*</a:t>
            </a:r>
            <a:r>
              <a:rPr lang="en-US" sz="2200" dirty="0" err="1"/>
              <a:t>cos</a:t>
            </a:r>
            <a:r>
              <a:rPr lang="en-US" sz="2200" dirty="0"/>
              <a:t> θ)/λ	</a:t>
            </a:r>
            <a:r>
              <a:rPr lang="en-US" sz="2200" dirty="0" smtClean="0"/>
              <a:t>b</a:t>
            </a:r>
            <a:r>
              <a:rPr lang="en-US" sz="2200" dirty="0"/>
              <a:t>) v/λ		c) v*</a:t>
            </a:r>
            <a:r>
              <a:rPr lang="en-US" sz="2200" dirty="0" err="1"/>
              <a:t>cos</a:t>
            </a:r>
            <a:r>
              <a:rPr lang="en-US" sz="2200" dirty="0"/>
              <a:t> θ		d) v*λ</a:t>
            </a:r>
          </a:p>
          <a:p>
            <a:pPr marL="514350" indent="-514350">
              <a:buClrTx/>
              <a:buSzPct val="100000"/>
              <a:buFont typeface="+mj-lt"/>
              <a:buAutoNum type="arabicPeriod" startAt="8"/>
            </a:pPr>
            <a:r>
              <a:rPr lang="en-US" sz="2200" dirty="0"/>
              <a:t>Doppler shift is positive if mobile is moving away from direction of arrival of the wave. State whether True or False.</a:t>
            </a:r>
            <a:br>
              <a:rPr lang="en-US" sz="2200" dirty="0"/>
            </a:br>
            <a:r>
              <a:rPr lang="en-US" sz="2200" dirty="0"/>
              <a:t>a) True		b) False</a:t>
            </a:r>
          </a:p>
          <a:p>
            <a:pPr marL="514350" indent="-514350">
              <a:buClrTx/>
              <a:buSzPct val="100000"/>
              <a:buFont typeface="+mj-lt"/>
              <a:buAutoNum type="arabicPeriod" startAt="8"/>
            </a:pPr>
            <a:r>
              <a:rPr lang="en-US" sz="2200" dirty="0"/>
              <a:t>The time dispersive properties of wideband multipath channel are quantified by ______ and _______</a:t>
            </a:r>
            <a:br>
              <a:rPr lang="en-US" sz="2200" dirty="0"/>
            </a:br>
            <a:r>
              <a:rPr lang="en-US" sz="2200" dirty="0"/>
              <a:t>a) Mean excess delay, </a:t>
            </a:r>
            <a:r>
              <a:rPr lang="en-US" sz="2200" dirty="0" err="1"/>
              <a:t>rms</a:t>
            </a:r>
            <a:r>
              <a:rPr lang="en-US" sz="2200" dirty="0"/>
              <a:t> delay </a:t>
            </a:r>
            <a:r>
              <a:rPr lang="en-US" sz="2200" dirty="0" smtClean="0"/>
              <a:t>spread  b</a:t>
            </a:r>
            <a:r>
              <a:rPr lang="en-US" sz="2200" dirty="0"/>
              <a:t>) Doppler spread, </a:t>
            </a:r>
            <a:r>
              <a:rPr lang="en-US" sz="2200" dirty="0" err="1"/>
              <a:t>rms</a:t>
            </a:r>
            <a:r>
              <a:rPr lang="en-US" sz="2200" dirty="0"/>
              <a:t> delay spread</a:t>
            </a:r>
            <a:br>
              <a:rPr lang="en-US" sz="2200" dirty="0"/>
            </a:br>
            <a:r>
              <a:rPr lang="en-US" sz="2200" dirty="0"/>
              <a:t>c) Doppler spread, coherence time	</a:t>
            </a:r>
            <a:r>
              <a:rPr lang="en-US" sz="2200" dirty="0" smtClean="0"/>
              <a:t>  d</a:t>
            </a:r>
            <a:r>
              <a:rPr lang="en-US" sz="2200" dirty="0"/>
              <a:t>) Mean excess delay, Doppler spread</a:t>
            </a:r>
          </a:p>
          <a:p>
            <a:pPr marL="514350" indent="-514350">
              <a:buFont typeface="+mj-lt"/>
              <a:buAutoNum type="arabicPeriod" startAt="8"/>
            </a:pPr>
            <a:endParaRPr lang="en-US" sz="2200" dirty="0"/>
          </a:p>
        </p:txBody>
      </p:sp>
      <p:sp>
        <p:nvSpPr>
          <p:cNvPr id="4" name="TextBox 3"/>
          <p:cNvSpPr txBox="1"/>
          <p:nvPr/>
        </p:nvSpPr>
        <p:spPr>
          <a:xfrm>
            <a:off x="7443250" y="6120853"/>
            <a:ext cx="1492716" cy="461665"/>
          </a:xfrm>
          <a:prstGeom prst="rect">
            <a:avLst/>
          </a:prstGeom>
          <a:solidFill>
            <a:srgbClr val="FFFF00"/>
          </a:solidFill>
        </p:spPr>
        <p:txBody>
          <a:bodyPr wrap="none" rtlCol="0">
            <a:spAutoFit/>
          </a:bodyPr>
          <a:lstStyle/>
          <a:p>
            <a:r>
              <a:rPr lang="en-US" sz="2400" dirty="0" smtClean="0"/>
              <a:t>c a </a:t>
            </a:r>
            <a:r>
              <a:rPr lang="en-US" sz="2400" dirty="0" err="1" smtClean="0"/>
              <a:t>a</a:t>
            </a:r>
            <a:r>
              <a:rPr lang="en-US" sz="2400" dirty="0" smtClean="0"/>
              <a:t> b a  </a:t>
            </a:r>
            <a:endParaRPr lang="en-US" sz="2400" dirty="0"/>
          </a:p>
        </p:txBody>
      </p:sp>
    </p:spTree>
    <p:extLst>
      <p:ext uri="{BB962C8B-B14F-4D97-AF65-F5344CB8AC3E}">
        <p14:creationId xmlns:p14="http://schemas.microsoft.com/office/powerpoint/2010/main" val="674372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37075" y="472858"/>
            <a:ext cx="8350878" cy="4495800"/>
          </a:xfrm>
        </p:spPr>
        <p:txBody>
          <a:bodyPr>
            <a:normAutofit/>
          </a:bodyPr>
          <a:lstStyle/>
          <a:p>
            <a:pPr marL="514350" indent="-514350">
              <a:buClrTx/>
              <a:buSzPct val="100000"/>
              <a:buFont typeface="+mj-lt"/>
              <a:buAutoNum type="arabicPeriod" startAt="11"/>
            </a:pPr>
            <a:r>
              <a:rPr lang="en-US" sz="2200" dirty="0"/>
              <a:t>______ and coherence bandwidth are inversely proportional to one another.</a:t>
            </a:r>
            <a:br>
              <a:rPr lang="en-US" sz="2200" dirty="0"/>
            </a:br>
            <a:r>
              <a:rPr lang="en-US" sz="2200" dirty="0"/>
              <a:t>a) </a:t>
            </a:r>
            <a:r>
              <a:rPr lang="en-US" sz="2200" dirty="0" err="1"/>
              <a:t>Rms</a:t>
            </a:r>
            <a:r>
              <a:rPr lang="en-US" sz="2200" dirty="0"/>
              <a:t> delay spread	b) Mean excess delay	c) Excess delay spread	d) Doppler spread</a:t>
            </a:r>
          </a:p>
          <a:p>
            <a:pPr marL="514350" indent="-514350">
              <a:buClrTx/>
              <a:buSzPct val="100000"/>
              <a:buFont typeface="+mj-lt"/>
              <a:buAutoNum type="arabicPeriod" startAt="11"/>
            </a:pPr>
            <a:r>
              <a:rPr lang="en-US" sz="2200" dirty="0"/>
              <a:t>Coherence bandwidth is a statistical measure of range of frequencies over which channel is considered _______</a:t>
            </a:r>
            <a:br>
              <a:rPr lang="en-US" sz="2200" dirty="0"/>
            </a:br>
            <a:r>
              <a:rPr lang="en-US" sz="2200" dirty="0"/>
              <a:t>a) Time dispersive	b) Frequency selective	c) Time variant	d) Flat</a:t>
            </a:r>
          </a:p>
          <a:p>
            <a:pPr marL="514350" indent="-514350">
              <a:buClrTx/>
              <a:buSzPct val="100000"/>
              <a:buFont typeface="+mj-lt"/>
              <a:buAutoNum type="arabicPeriod" startAt="11"/>
            </a:pPr>
            <a:r>
              <a:rPr lang="en-US" sz="2200" dirty="0"/>
              <a:t>_______ is a statistical measure of time duration over which channel impulse response is invariant.</a:t>
            </a:r>
            <a:br>
              <a:rPr lang="en-US" sz="2200" dirty="0"/>
            </a:br>
            <a:r>
              <a:rPr lang="en-US" sz="2200" dirty="0"/>
              <a:t>a) Coherence time	b) Doppler spread	c) Mean excess delay	d) </a:t>
            </a:r>
            <a:r>
              <a:rPr lang="en-US" sz="2200" dirty="0" err="1"/>
              <a:t>Rms</a:t>
            </a:r>
            <a:r>
              <a:rPr lang="en-US" sz="2200" dirty="0"/>
              <a:t> delay spread</a:t>
            </a:r>
          </a:p>
          <a:p>
            <a:pPr marL="514350" indent="-514350">
              <a:buClrTx/>
              <a:buSzPct val="100000"/>
              <a:buFont typeface="+mj-lt"/>
              <a:buAutoNum type="arabicPeriod" startAt="11"/>
            </a:pPr>
            <a:endParaRPr lang="en-US" sz="2200" dirty="0"/>
          </a:p>
        </p:txBody>
      </p:sp>
      <p:sp>
        <p:nvSpPr>
          <p:cNvPr id="4" name="TextBox 3"/>
          <p:cNvSpPr txBox="1"/>
          <p:nvPr/>
        </p:nvSpPr>
        <p:spPr>
          <a:xfrm>
            <a:off x="7276557" y="5244231"/>
            <a:ext cx="864339" cy="461665"/>
          </a:xfrm>
          <a:prstGeom prst="rect">
            <a:avLst/>
          </a:prstGeom>
          <a:solidFill>
            <a:srgbClr val="FFFF00"/>
          </a:solidFill>
        </p:spPr>
        <p:txBody>
          <a:bodyPr wrap="none" rtlCol="0">
            <a:spAutoFit/>
          </a:bodyPr>
          <a:lstStyle/>
          <a:p>
            <a:r>
              <a:rPr lang="en-US" sz="2400" dirty="0" smtClean="0"/>
              <a:t>a d a</a:t>
            </a:r>
            <a:endParaRPr lang="en-US" sz="2400" dirty="0"/>
          </a:p>
        </p:txBody>
      </p:sp>
    </p:spTree>
    <p:extLst>
      <p:ext uri="{BB962C8B-B14F-4D97-AF65-F5344CB8AC3E}">
        <p14:creationId xmlns:p14="http://schemas.microsoft.com/office/powerpoint/2010/main" val="305625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52663" y="497909"/>
            <a:ext cx="8722895" cy="5065295"/>
          </a:xfrm>
        </p:spPr>
        <p:txBody>
          <a:bodyPr>
            <a:normAutofit fontScale="85000" lnSpcReduction="20000"/>
          </a:bodyPr>
          <a:lstStyle/>
          <a:p>
            <a:pPr marL="514350" indent="-514350">
              <a:buClrTx/>
              <a:buSzPct val="100000"/>
              <a:buFont typeface="+mj-lt"/>
              <a:buAutoNum type="arabicPeriod" startAt="14"/>
            </a:pPr>
            <a:r>
              <a:rPr lang="en-US" dirty="0"/>
              <a:t>______ leads to time dispersion and frequency selective fading.</a:t>
            </a:r>
            <a:br>
              <a:rPr lang="en-US" dirty="0"/>
            </a:br>
            <a:r>
              <a:rPr lang="en-US" dirty="0"/>
              <a:t>a) Doppler spread		</a:t>
            </a:r>
            <a:r>
              <a:rPr lang="en-US" dirty="0" smtClean="0"/>
              <a:t>	b</a:t>
            </a:r>
            <a:r>
              <a:rPr lang="en-US" dirty="0"/>
              <a:t>) Multipath delay spread</a:t>
            </a:r>
            <a:br>
              <a:rPr lang="en-US" dirty="0"/>
            </a:br>
            <a:r>
              <a:rPr lang="en-US" dirty="0"/>
              <a:t>c) Time dispersive parameters	d) Frequency delay spread</a:t>
            </a:r>
          </a:p>
          <a:p>
            <a:pPr marL="514350" indent="-514350">
              <a:buClrTx/>
              <a:buSzPct val="100000"/>
              <a:buFont typeface="+mj-lt"/>
              <a:buAutoNum type="arabicPeriod" startAt="14"/>
            </a:pPr>
            <a:r>
              <a:rPr lang="en-US" dirty="0"/>
              <a:t>Spectral characteristics of the channel changes with time in flat fading. State whether True or False.</a:t>
            </a:r>
            <a:br>
              <a:rPr lang="en-US" dirty="0"/>
            </a:br>
            <a:r>
              <a:rPr lang="en-US" dirty="0"/>
              <a:t>a) True		b) False</a:t>
            </a:r>
          </a:p>
          <a:p>
            <a:pPr marL="514350" indent="-514350">
              <a:buClrTx/>
              <a:buSzPct val="100000"/>
              <a:buFont typeface="+mj-lt"/>
              <a:buAutoNum type="arabicPeriod" startAt="14"/>
            </a:pPr>
            <a:r>
              <a:rPr lang="en-US" dirty="0"/>
              <a:t>Frequency selective fading does not induce </a:t>
            </a:r>
            <a:r>
              <a:rPr lang="en-US" dirty="0" err="1"/>
              <a:t>intersymbol</a:t>
            </a:r>
            <a:r>
              <a:rPr lang="en-US" dirty="0"/>
              <a:t> interference. State whether True or False.</a:t>
            </a:r>
            <a:br>
              <a:rPr lang="en-US" dirty="0"/>
            </a:br>
            <a:r>
              <a:rPr lang="en-US" dirty="0"/>
              <a:t>a) True		b) False</a:t>
            </a:r>
          </a:p>
          <a:p>
            <a:pPr marL="514350" indent="-514350">
              <a:buClrTx/>
              <a:buSzPct val="100000"/>
              <a:buFont typeface="+mj-lt"/>
              <a:buAutoNum type="arabicPeriod" startAt="14"/>
            </a:pPr>
            <a:r>
              <a:rPr lang="en-US" dirty="0"/>
              <a:t>For fast fading channel, the coherence time of the channel is smaller than _______ of transmitted signal.</a:t>
            </a:r>
            <a:br>
              <a:rPr lang="en-US" dirty="0"/>
            </a:br>
            <a:r>
              <a:rPr lang="en-US" dirty="0"/>
              <a:t>a) Doppler spread	</a:t>
            </a:r>
            <a:r>
              <a:rPr lang="en-US" dirty="0" smtClean="0"/>
              <a:t>	b</a:t>
            </a:r>
            <a:r>
              <a:rPr lang="en-US" dirty="0"/>
              <a:t>) Bandwidth	</a:t>
            </a:r>
            <a:endParaRPr lang="en-US" dirty="0" smtClean="0"/>
          </a:p>
          <a:p>
            <a:pPr marL="0" indent="0">
              <a:buClrTx/>
              <a:buSzPct val="100000"/>
              <a:buNone/>
            </a:pPr>
            <a:r>
              <a:rPr lang="en-US" dirty="0" smtClean="0"/>
              <a:t>       c</a:t>
            </a:r>
            <a:r>
              <a:rPr lang="en-US" dirty="0"/>
              <a:t>) Symbol period	</a:t>
            </a:r>
            <a:r>
              <a:rPr lang="en-US" dirty="0" smtClean="0"/>
              <a:t>	d</a:t>
            </a:r>
            <a:r>
              <a:rPr lang="en-US" dirty="0"/>
              <a:t>) Coherence bandwidth</a:t>
            </a:r>
          </a:p>
          <a:p>
            <a:pPr marL="514350" indent="-514350">
              <a:buClrTx/>
              <a:buSzPct val="100000"/>
              <a:buFont typeface="+mj-lt"/>
              <a:buAutoNum type="arabicPeriod" startAt="18"/>
            </a:pPr>
            <a:r>
              <a:rPr lang="en-US" dirty="0"/>
              <a:t>In slow fading channel, Doppler spread of the channel is much less than the ________ of baseband signal.</a:t>
            </a:r>
            <a:br>
              <a:rPr lang="en-US" dirty="0"/>
            </a:br>
            <a:r>
              <a:rPr lang="en-US" dirty="0"/>
              <a:t>a) Symbol </a:t>
            </a:r>
            <a:r>
              <a:rPr lang="en-US" dirty="0" smtClean="0"/>
              <a:t>period  b</a:t>
            </a:r>
            <a:r>
              <a:rPr lang="en-US" dirty="0"/>
              <a:t>) </a:t>
            </a:r>
            <a:r>
              <a:rPr lang="en-US" dirty="0" smtClean="0"/>
              <a:t>Phase	    c</a:t>
            </a:r>
            <a:r>
              <a:rPr lang="en-US" dirty="0"/>
              <a:t>) Coherence time	</a:t>
            </a:r>
            <a:r>
              <a:rPr lang="en-US" dirty="0" smtClean="0"/>
              <a:t>d</a:t>
            </a:r>
            <a:r>
              <a:rPr lang="en-US" dirty="0"/>
              <a:t>) Bandwidth</a:t>
            </a:r>
          </a:p>
          <a:p>
            <a:pPr marL="514350" indent="-514350">
              <a:buClrTx/>
              <a:buSzPct val="100000"/>
              <a:buFont typeface="+mj-lt"/>
              <a:buAutoNum type="arabicPeriod" startAt="18"/>
            </a:pPr>
            <a:endParaRPr lang="en-US" dirty="0"/>
          </a:p>
        </p:txBody>
      </p:sp>
      <p:sp>
        <p:nvSpPr>
          <p:cNvPr id="4" name="TextBox 3"/>
          <p:cNvSpPr txBox="1"/>
          <p:nvPr/>
        </p:nvSpPr>
        <p:spPr>
          <a:xfrm>
            <a:off x="7443250" y="5927104"/>
            <a:ext cx="1322798" cy="461665"/>
          </a:xfrm>
          <a:prstGeom prst="rect">
            <a:avLst/>
          </a:prstGeom>
          <a:solidFill>
            <a:srgbClr val="FFFF00"/>
          </a:solidFill>
        </p:spPr>
        <p:txBody>
          <a:bodyPr wrap="none" rtlCol="0">
            <a:spAutoFit/>
          </a:bodyPr>
          <a:lstStyle/>
          <a:p>
            <a:r>
              <a:rPr lang="en-US" sz="2400" dirty="0" smtClean="0"/>
              <a:t>b </a:t>
            </a:r>
            <a:r>
              <a:rPr lang="en-US" sz="2400" dirty="0" err="1" smtClean="0"/>
              <a:t>b</a:t>
            </a:r>
            <a:r>
              <a:rPr lang="en-US" sz="2400" dirty="0" smtClean="0"/>
              <a:t> </a:t>
            </a:r>
            <a:r>
              <a:rPr lang="en-US" sz="2400" dirty="0" err="1" smtClean="0"/>
              <a:t>b</a:t>
            </a:r>
            <a:r>
              <a:rPr lang="en-US" sz="2400" dirty="0" smtClean="0"/>
              <a:t> c d</a:t>
            </a:r>
            <a:endParaRPr lang="en-US" sz="2400" dirty="0"/>
          </a:p>
        </p:txBody>
      </p:sp>
    </p:spTree>
    <p:extLst>
      <p:ext uri="{BB962C8B-B14F-4D97-AF65-F5344CB8AC3E}">
        <p14:creationId xmlns:p14="http://schemas.microsoft.com/office/powerpoint/2010/main" val="3026360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Lecture</a:t>
            </a:r>
            <a:endParaRPr lang="en-US" dirty="0"/>
          </a:p>
        </p:txBody>
      </p:sp>
      <p:sp>
        <p:nvSpPr>
          <p:cNvPr id="3" name="Content Placeholder 2"/>
          <p:cNvSpPr>
            <a:spLocks noGrp="1"/>
          </p:cNvSpPr>
          <p:nvPr>
            <p:ph sz="quarter" idx="1"/>
          </p:nvPr>
        </p:nvSpPr>
        <p:spPr>
          <a:xfrm>
            <a:off x="369518" y="1485395"/>
            <a:ext cx="8229600" cy="4937760"/>
          </a:xfrm>
        </p:spPr>
        <p:txBody>
          <a:bodyPr/>
          <a:lstStyle/>
          <a:p>
            <a:pPr>
              <a:lnSpc>
                <a:spcPct val="150000"/>
              </a:lnSpc>
              <a:spcBef>
                <a:spcPts val="0"/>
              </a:spcBef>
              <a:buClrTx/>
              <a:buSzTx/>
              <a:defRPr/>
            </a:pPr>
            <a:r>
              <a:rPr lang="en-US" sz="2400" dirty="0" smtClean="0">
                <a:solidFill>
                  <a:schemeClr val="bg2">
                    <a:lumMod val="10000"/>
                  </a:schemeClr>
                </a:solidFill>
                <a:ea typeface="MS Mincho"/>
                <a:cs typeface="Pyidaungsu"/>
              </a:rPr>
              <a:t>Mobile Radio Propagation – </a:t>
            </a:r>
            <a:r>
              <a:rPr lang="en-US" sz="2400" dirty="0" smtClean="0">
                <a:solidFill>
                  <a:schemeClr val="bg2">
                    <a:lumMod val="10000"/>
                  </a:schemeClr>
                </a:solidFill>
                <a:ea typeface="MS Mincho"/>
                <a:cs typeface="Pyidaungsu"/>
              </a:rPr>
              <a:t>Modulation Techniques for Mobile Radio</a:t>
            </a:r>
            <a:endParaRPr lang="en-US" sz="2400" dirty="0" smtClean="0">
              <a:solidFill>
                <a:schemeClr val="bg2">
                  <a:lumMod val="10000"/>
                </a:schemeClr>
              </a:solidFill>
              <a:ea typeface="MS Mincho"/>
              <a:cs typeface="Pyidaungsu"/>
            </a:endParaRPr>
          </a:p>
          <a:p>
            <a:pPr>
              <a:lnSpc>
                <a:spcPct val="150000"/>
              </a:lnSpc>
              <a:spcBef>
                <a:spcPts val="0"/>
              </a:spcBef>
              <a:buClrTx/>
              <a:buSzTx/>
              <a:defRPr/>
            </a:pPr>
            <a:endParaRPr lang="en-US" sz="2100" dirty="0">
              <a:solidFill>
                <a:schemeClr val="bg2">
                  <a:lumMod val="10000"/>
                </a:schemeClr>
              </a:solidFill>
              <a:ea typeface="MS Mincho"/>
              <a:cs typeface="Pyidaungsu"/>
            </a:endParaRPr>
          </a:p>
          <a:p>
            <a:pPr lvl="2">
              <a:lnSpc>
                <a:spcPct val="150000"/>
              </a:lnSpc>
              <a:spcBef>
                <a:spcPts val="0"/>
              </a:spcBef>
              <a:buClrTx/>
              <a:buSzTx/>
              <a:defRPr/>
            </a:pPr>
            <a:endParaRPr lang="en-US" sz="1800" dirty="0">
              <a:solidFill>
                <a:schemeClr val="bg2">
                  <a:lumMod val="10000"/>
                </a:schemeClr>
              </a:solidFill>
              <a:ea typeface="MS Mincho"/>
              <a:cs typeface="Pyidaungsu"/>
            </a:endParaRPr>
          </a:p>
        </p:txBody>
      </p:sp>
    </p:spTree>
    <p:extLst>
      <p:ext uri="{BB962C8B-B14F-4D97-AF65-F5344CB8AC3E}">
        <p14:creationId xmlns:p14="http://schemas.microsoft.com/office/powerpoint/2010/main" val="91279185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425695"/>
            <a:ext cx="8716325" cy="1208314"/>
          </a:xfrm>
        </p:spPr>
        <p:txBody>
          <a:bodyPr>
            <a:noAutofit/>
          </a:bodyPr>
          <a:lstStyle/>
          <a:p>
            <a:pPr lvl="1" algn="l" rtl="0">
              <a:lnSpc>
                <a:spcPct val="150000"/>
              </a:lnSpc>
              <a:spcBef>
                <a:spcPts val="1200"/>
              </a:spcBef>
            </a:pPr>
            <a:r>
              <a:rPr lang="en-US" sz="4400" b="1" kern="1200" dirty="0" smtClean="0">
                <a:solidFill>
                  <a:schemeClr val="tx1"/>
                </a:solidFill>
                <a:latin typeface="+mj-lt"/>
                <a:ea typeface="+mj-ea"/>
                <a:cs typeface="+mj-cs"/>
              </a:rPr>
              <a:t>Thank You …</a:t>
            </a:r>
            <a:endParaRPr lang="en-US" sz="4400" b="1" kern="1200" dirty="0">
              <a:solidFill>
                <a:schemeClr val="tx1"/>
              </a:solidFill>
              <a:latin typeface="+mj-lt"/>
              <a:ea typeface="+mj-ea"/>
              <a:cs typeface="+mj-cs"/>
            </a:endParaRPr>
          </a:p>
        </p:txBody>
      </p:sp>
      <p:sp>
        <p:nvSpPr>
          <p:cNvPr id="6" name="Text Placeholder 5"/>
          <p:cNvSpPr>
            <a:spLocks noGrp="1"/>
          </p:cNvSpPr>
          <p:nvPr>
            <p:ph type="body" idx="1"/>
          </p:nvPr>
        </p:nvSpPr>
        <p:spPr>
          <a:xfrm>
            <a:off x="972456" y="2857500"/>
            <a:ext cx="7750629" cy="1143000"/>
          </a:xfrm>
        </p:spPr>
        <p:txBody>
          <a:bodyPr>
            <a:noAutofit/>
          </a:bodyPr>
          <a:lstStyle/>
          <a:p>
            <a:pPr algn="ctr">
              <a:lnSpc>
                <a:spcPct val="150000"/>
              </a:lnSpc>
            </a:pPr>
            <a:endParaRPr lang="en-US" sz="2800" dirty="0">
              <a:solidFill>
                <a:schemeClr val="tx1"/>
              </a:solidFill>
              <a:cs typeface="Cambria"/>
            </a:endParaRPr>
          </a:p>
          <a:p>
            <a:pPr algn="ctr">
              <a:lnSpc>
                <a:spcPct val="150000"/>
              </a:lnSpc>
            </a:pPr>
            <a:endParaRPr lang="en-US" sz="2800"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3087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31968</TotalTime>
  <Words>2870</Words>
  <Application>Microsoft Office PowerPoint</Application>
  <PresentationFormat>On-screen Show (4:3)</PresentationFormat>
  <Paragraphs>371</Paragraphs>
  <Slides>68</Slides>
  <Notes>7</Notes>
  <HiddenSlides>1</HiddenSlides>
  <MMClips>0</MMClips>
  <ScaleCrop>false</ScaleCrop>
  <HeadingPairs>
    <vt:vector size="4" baseType="variant">
      <vt:variant>
        <vt:lpstr>Theme</vt:lpstr>
      </vt:variant>
      <vt:variant>
        <vt:i4>2</vt:i4>
      </vt:variant>
      <vt:variant>
        <vt:lpstr>Slide Titles</vt:lpstr>
      </vt:variant>
      <vt:variant>
        <vt:i4>68</vt:i4>
      </vt:variant>
    </vt:vector>
  </HeadingPairs>
  <TitlesOfParts>
    <vt:vector size="70" baseType="lpstr">
      <vt:lpstr>Origin</vt:lpstr>
      <vt:lpstr>Diseño predeterminado</vt:lpstr>
      <vt:lpstr>Wireless and Mobile Communication</vt:lpstr>
      <vt:lpstr>Course Information</vt:lpstr>
      <vt:lpstr>Textbook and References</vt:lpstr>
      <vt:lpstr>Course Objectives</vt:lpstr>
      <vt:lpstr>Schedule of the Course</vt:lpstr>
      <vt:lpstr>Exam and Grading System</vt:lpstr>
      <vt:lpstr>Lecture 6</vt:lpstr>
      <vt:lpstr>Overview of Previous Lecture </vt:lpstr>
      <vt:lpstr>Outline of Class (Lecture 6)</vt:lpstr>
      <vt:lpstr>Small Scale Multipath Propagation</vt:lpstr>
      <vt:lpstr>Small Scale Multipath Propagation</vt:lpstr>
      <vt:lpstr>Mobility in context of Fading </vt:lpstr>
      <vt:lpstr>Factors Influencing Small-Scale Fading</vt:lpstr>
      <vt:lpstr>Factors Influencing Small-Scale Fading</vt:lpstr>
      <vt:lpstr>Factors Influencing Small-Scale Fading</vt:lpstr>
      <vt:lpstr>Doppler Effect</vt:lpstr>
      <vt:lpstr>PowerPoint Presentation</vt:lpstr>
      <vt:lpstr>Doppler Shift</vt:lpstr>
      <vt:lpstr>Derivation of Doppler Shift</vt:lpstr>
      <vt:lpstr>PowerPoint Presentation</vt:lpstr>
      <vt:lpstr>PowerPoint Presentation</vt:lpstr>
      <vt:lpstr>PowerPoint Presentation</vt:lpstr>
      <vt:lpstr>PowerPoint Presentation</vt:lpstr>
      <vt:lpstr>Delay Spread</vt:lpstr>
      <vt:lpstr>Delay Spread</vt:lpstr>
      <vt:lpstr>Inter Symbol Interference </vt:lpstr>
      <vt:lpstr>Impulse Response Model of a Multipath Channel</vt:lpstr>
      <vt:lpstr>PowerPoint Presentation</vt:lpstr>
      <vt:lpstr>PowerPoint Presentation</vt:lpstr>
      <vt:lpstr>Impulse Response Models for Bandpass and Baseband Equivalent Channels</vt:lpstr>
      <vt:lpstr>Discrete-time Impulse Response Model</vt:lpstr>
      <vt:lpstr>Discrete-time Impulse Response Model</vt:lpstr>
      <vt:lpstr>Discrete-time Impulse Response Model</vt:lpstr>
      <vt:lpstr>Discrete-time Impulse Response Model</vt:lpstr>
      <vt:lpstr>Power Delay Profile</vt:lpstr>
      <vt:lpstr>Parameters of Mobile Multipath Channels</vt:lpstr>
      <vt:lpstr>1. Time Dispersion Parameters</vt:lpstr>
      <vt:lpstr>Mean Excess Delay</vt:lpstr>
      <vt:lpstr>Root mean-square (RMS) delay spread</vt:lpstr>
      <vt:lpstr>Maximum Excess Delay (X dB)</vt:lpstr>
      <vt:lpstr>Illustration of Time Dispersion Parameters on PDF</vt:lpstr>
      <vt:lpstr>Coherence Bandwidth</vt:lpstr>
      <vt:lpstr>PowerPoint Presentation</vt:lpstr>
      <vt:lpstr>PowerPoint Presentation</vt:lpstr>
      <vt:lpstr>PowerPoint Presentation</vt:lpstr>
      <vt:lpstr>PowerPoint Presentation</vt:lpstr>
      <vt:lpstr>Doppler Spread and Coherence Time</vt:lpstr>
      <vt:lpstr>Doppler Spread (BD)</vt:lpstr>
      <vt:lpstr>Coherence Time (TC)</vt:lpstr>
      <vt:lpstr>2) Types of Small-Scale Fading</vt:lpstr>
      <vt:lpstr>PowerPoint Presentation</vt:lpstr>
      <vt:lpstr>Fading Effects due to Multipath Time Delay Spread</vt:lpstr>
      <vt:lpstr>1. Flat Fading</vt:lpstr>
      <vt:lpstr>2. Frequency Selective Fading</vt:lpstr>
      <vt:lpstr>Fading Effects due to Doppler Spread</vt:lpstr>
      <vt:lpstr>1. Fast Fading</vt:lpstr>
      <vt:lpstr>2. Slow Fading</vt:lpstr>
      <vt:lpstr>PowerPoint Presentation</vt:lpstr>
      <vt:lpstr>Rayleigh and Ricean Distribution</vt:lpstr>
      <vt:lpstr>Assignments</vt:lpstr>
      <vt:lpstr>PowerPoint Presentation</vt:lpstr>
      <vt:lpstr>PowerPoint Presentation</vt:lpstr>
      <vt:lpstr>PowerPoint Presentation</vt:lpstr>
      <vt:lpstr>PowerPoint Presentation</vt:lpstr>
      <vt:lpstr>PowerPoint Presentation</vt:lpstr>
      <vt:lpstr>PowerPoint Presentation</vt:lpstr>
      <vt:lpstr>Next Lecture</vt:lpstr>
      <vt:lpstr>Thank You …</vt:lpstr>
    </vt:vector>
  </TitlesOfParts>
  <Company>Rits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graph theory  June 2015 (Week 1)</dc:title>
  <dc:creator>Nyien Aye</dc:creator>
  <cp:lastModifiedBy>Windows User</cp:lastModifiedBy>
  <cp:revision>533</cp:revision>
  <dcterms:created xsi:type="dcterms:W3CDTF">2015-05-25T07:06:30Z</dcterms:created>
  <dcterms:modified xsi:type="dcterms:W3CDTF">2020-04-02T07:07:45Z</dcterms:modified>
</cp:coreProperties>
</file>