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70" r:id="rId1"/>
    <p:sldMasterId id="2147484782" r:id="rId2"/>
  </p:sldMasterIdLst>
  <p:notesMasterIdLst>
    <p:notesMasterId r:id="rId70"/>
  </p:notesMasterIdLst>
  <p:sldIdLst>
    <p:sldId id="635" r:id="rId3"/>
    <p:sldId id="593" r:id="rId4"/>
    <p:sldId id="556" r:id="rId5"/>
    <p:sldId id="549" r:id="rId6"/>
    <p:sldId id="558" r:id="rId7"/>
    <p:sldId id="594" r:id="rId8"/>
    <p:sldId id="595" r:id="rId9"/>
    <p:sldId id="694" r:id="rId10"/>
    <p:sldId id="684" r:id="rId11"/>
    <p:sldId id="727" r:id="rId12"/>
    <p:sldId id="696" r:id="rId13"/>
    <p:sldId id="697" r:id="rId14"/>
    <p:sldId id="698" r:id="rId15"/>
    <p:sldId id="699" r:id="rId16"/>
    <p:sldId id="700" r:id="rId17"/>
    <p:sldId id="701" r:id="rId18"/>
    <p:sldId id="702" r:id="rId19"/>
    <p:sldId id="703" r:id="rId20"/>
    <p:sldId id="704" r:id="rId21"/>
    <p:sldId id="705" r:id="rId22"/>
    <p:sldId id="706" r:id="rId23"/>
    <p:sldId id="707" r:id="rId24"/>
    <p:sldId id="708" r:id="rId25"/>
    <p:sldId id="709" r:id="rId26"/>
    <p:sldId id="710" r:id="rId27"/>
    <p:sldId id="711" r:id="rId28"/>
    <p:sldId id="712" r:id="rId29"/>
    <p:sldId id="713" r:id="rId30"/>
    <p:sldId id="714" r:id="rId31"/>
    <p:sldId id="715" r:id="rId32"/>
    <p:sldId id="716" r:id="rId33"/>
    <p:sldId id="717" r:id="rId34"/>
    <p:sldId id="756" r:id="rId35"/>
    <p:sldId id="729" r:id="rId36"/>
    <p:sldId id="730" r:id="rId37"/>
    <p:sldId id="731" r:id="rId38"/>
    <p:sldId id="732" r:id="rId39"/>
    <p:sldId id="733" r:id="rId40"/>
    <p:sldId id="734" r:id="rId41"/>
    <p:sldId id="735" r:id="rId42"/>
    <p:sldId id="737" r:id="rId43"/>
    <p:sldId id="738" r:id="rId44"/>
    <p:sldId id="739" r:id="rId45"/>
    <p:sldId id="740" r:id="rId46"/>
    <p:sldId id="741" r:id="rId47"/>
    <p:sldId id="757" r:id="rId48"/>
    <p:sldId id="742" r:id="rId49"/>
    <p:sldId id="743" r:id="rId50"/>
    <p:sldId id="744" r:id="rId51"/>
    <p:sldId id="745" r:id="rId52"/>
    <p:sldId id="758" r:id="rId53"/>
    <p:sldId id="746" r:id="rId54"/>
    <p:sldId id="759" r:id="rId55"/>
    <p:sldId id="747" r:id="rId56"/>
    <p:sldId id="748" r:id="rId57"/>
    <p:sldId id="760" r:id="rId58"/>
    <p:sldId id="761" r:id="rId59"/>
    <p:sldId id="752" r:id="rId60"/>
    <p:sldId id="753" r:id="rId61"/>
    <p:sldId id="754" r:id="rId62"/>
    <p:sldId id="755" r:id="rId63"/>
    <p:sldId id="728" r:id="rId64"/>
    <p:sldId id="719" r:id="rId65"/>
    <p:sldId id="720" r:id="rId66"/>
    <p:sldId id="721" r:id="rId67"/>
    <p:sldId id="590" r:id="rId68"/>
    <p:sldId id="634"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41EEE"/>
    <a:srgbClr val="6600CC"/>
    <a:srgbClr val="6600FF"/>
    <a:srgbClr val="000066"/>
    <a:srgbClr val="2CDA18"/>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33" autoAdjust="0"/>
    <p:restoredTop sz="96482" autoAdjust="0"/>
  </p:normalViewPr>
  <p:slideViewPr>
    <p:cSldViewPr snapToGrid="0" snapToObjects="1">
      <p:cViewPr varScale="1">
        <p:scale>
          <a:sx n="76" d="100"/>
          <a:sy n="76" d="100"/>
        </p:scale>
        <p:origin x="-1344" y="-96"/>
      </p:cViewPr>
      <p:guideLst>
        <p:guide orient="horz" pos="2160"/>
        <p:guide pos="2880"/>
      </p:guideLst>
    </p:cSldViewPr>
  </p:slideViewPr>
  <p:outlineViewPr>
    <p:cViewPr>
      <p:scale>
        <a:sx n="33" d="100"/>
        <a:sy n="33" d="100"/>
      </p:scale>
      <p:origin x="0" y="648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0F144E-DA3A-8E47-BD9A-77AA71E80E51}" type="datetimeFigureOut">
              <a:rPr lang="en-US" smtClean="0"/>
              <a:t>4/2/2020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480A22-0A66-CA46-AF8C-F32EA2D836D8}" type="slidenum">
              <a:rPr lang="en-US" smtClean="0"/>
              <a:t>‹#›</a:t>
            </a:fld>
            <a:endParaRPr lang="en-US"/>
          </a:p>
        </p:txBody>
      </p:sp>
    </p:spTree>
    <p:extLst>
      <p:ext uri="{BB962C8B-B14F-4D97-AF65-F5344CB8AC3E}">
        <p14:creationId xmlns:p14="http://schemas.microsoft.com/office/powerpoint/2010/main" val="401676214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C9CE79-09F1-4C6E-A96F-5EE19B972FCD}" type="slidenum">
              <a:rPr lang="en-US" smtClean="0"/>
              <a:t>6</a:t>
            </a:fld>
            <a:endParaRPr lang="en-US"/>
          </a:p>
        </p:txBody>
      </p:sp>
    </p:spTree>
    <p:extLst>
      <p:ext uri="{BB962C8B-B14F-4D97-AF65-F5344CB8AC3E}">
        <p14:creationId xmlns:p14="http://schemas.microsoft.com/office/powerpoint/2010/main" val="3892816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Df</a:t>
            </a:r>
            <a:r>
              <a:rPr lang="en-US" dirty="0" smtClean="0"/>
              <a:t>=2d^2/</a:t>
            </a:r>
            <a:r>
              <a:rPr lang="en-US" dirty="0" err="1" smtClean="0"/>
              <a:t>lamda</a:t>
            </a:r>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13</a:t>
            </a:fld>
            <a:endParaRPr lang="en-US"/>
          </a:p>
        </p:txBody>
      </p:sp>
    </p:spTree>
    <p:extLst>
      <p:ext uri="{BB962C8B-B14F-4D97-AF65-F5344CB8AC3E}">
        <p14:creationId xmlns:p14="http://schemas.microsoft.com/office/powerpoint/2010/main" val="239667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31</a:t>
            </a:fld>
            <a:endParaRPr lang="en-US"/>
          </a:p>
        </p:txBody>
      </p:sp>
    </p:spTree>
    <p:extLst>
      <p:ext uri="{BB962C8B-B14F-4D97-AF65-F5344CB8AC3E}">
        <p14:creationId xmlns:p14="http://schemas.microsoft.com/office/powerpoint/2010/main" val="354829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hasCustomPrompt="1"/>
          </p:nvPr>
        </p:nvSpPr>
        <p:spPr>
          <a:xfrm>
            <a:off x="498348" y="1895476"/>
            <a:ext cx="8166100" cy="640080"/>
          </a:xfrm>
        </p:spPr>
        <p:txBody>
          <a:bodyPr anchor="t" anchorCtr="0"/>
          <a:lstStyle>
            <a:lvl1pPr algn="ctr">
              <a:defRPr sz="3200">
                <a:solidFill>
                  <a:schemeClr val="tx1"/>
                </a:solidFill>
              </a:defRPr>
            </a:lvl1pPr>
          </a:lstStyle>
          <a:p>
            <a:r>
              <a:rPr kumimoji="0" lang="en-US" dirty="0" smtClean="0"/>
              <a:t>Wireless and Mobile Communication</a:t>
            </a:r>
            <a:endParaRPr kumimoji="0" lang="en-US" dirty="0"/>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pPr algn="ctr" eaLnBrk="1" latinLnBrk="0" hangingPunct="1"/>
            <a:fld id="{845E4606-D974-4BD3-B13D-1F0D8808742D}" type="datetime1">
              <a:rPr lang="en-US" smtClean="0"/>
              <a:t>4/2/2020</a:t>
            </a:fld>
            <a:endParaRPr lang="en-US" sz="2000" dirty="0">
              <a:solidFill>
                <a:srgbClr val="FFFFFF"/>
              </a:solidFill>
            </a:endParaRPr>
          </a:p>
        </p:txBody>
      </p:sp>
      <p:sp>
        <p:nvSpPr>
          <p:cNvPr id="17" name="Footer Placeholder 16"/>
          <p:cNvSpPr>
            <a:spLocks noGrp="1"/>
          </p:cNvSpPr>
          <p:nvPr>
            <p:ph type="ftr" sz="quarter" idx="11"/>
          </p:nvPr>
        </p:nvSpPr>
        <p:spPr>
          <a:xfrm>
            <a:off x="2898648" y="6355080"/>
            <a:ext cx="3474720" cy="365760"/>
          </a:xfrm>
          <a:prstGeom prst="rect">
            <a:avLst/>
          </a:prstGeom>
        </p:spPr>
        <p:txBody>
          <a:bodyPr/>
          <a:lstStyle/>
          <a:p>
            <a:pPr algn="r" eaLnBrk="1" latinLnBrk="0" hangingPunct="1"/>
            <a:endParaRPr kumimoji="0" lang="en-US" dirty="0">
              <a:solidFill>
                <a:schemeClr val="tx2"/>
              </a:solidFill>
            </a:endParaRPr>
          </a:p>
        </p:txBody>
      </p:sp>
      <p:sp>
        <p:nvSpPr>
          <p:cNvPr id="29" name="Slide Number Placeholder 28"/>
          <p:cNvSpPr>
            <a:spLocks noGrp="1"/>
          </p:cNvSpPr>
          <p:nvPr>
            <p:ph type="sldNum" sz="quarter" idx="12"/>
          </p:nvPr>
        </p:nvSpPr>
        <p:spPr>
          <a:xfrm>
            <a:off x="1216152" y="6355080"/>
            <a:ext cx="1219200" cy="365760"/>
          </a:xfrm>
        </p:spPr>
        <p:txBody>
          <a:bodyPr/>
          <a:lstStyle/>
          <a:p>
            <a:fld id="{1AD20DFC-E2D5-4BD6-B744-D8DEEAB5F7C2}" type="slidenum">
              <a:rPr lang="en-US" smtClean="0"/>
              <a:pPr/>
              <a:t>‹#›</a:t>
            </a:fld>
            <a:endParaRPr lang="en-US" dirty="0"/>
          </a:p>
        </p:txBody>
      </p:sp>
      <p:sp>
        <p:nvSpPr>
          <p:cNvPr id="21" name="Rectangle 20"/>
          <p:cNvSpPr/>
          <p:nvPr/>
        </p:nvSpPr>
        <p:spPr>
          <a:xfrm>
            <a:off x="498348" y="1590675"/>
            <a:ext cx="81661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2189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87152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pPr eaLnBrk="1" latinLnBrk="0" hangingPunct="1"/>
            <a:fld id="{1A24D750-7247-4957-814C-EDFFD0137B6B}" type="datetime1">
              <a:rPr lang="en-US" smtClean="0"/>
              <a:t>4/2/2020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pPr eaLnBrk="1" latinLnBrk="0" hangingPunct="1"/>
            <a:fld id="{51701124-02A5-4798-8A71-260642895FE2}" type="datetime1">
              <a:rPr lang="en-US" smtClean="0"/>
              <a:t>4/2/2020</a:t>
            </a:fld>
            <a:endParaRPr lang="en-US"/>
          </a:p>
        </p:txBody>
      </p:sp>
      <p:sp>
        <p:nvSpPr>
          <p:cNvPr id="5" name="Footer Placeholder 4"/>
          <p:cNvSpPr>
            <a:spLocks noGrp="1"/>
          </p:cNvSpPr>
          <p:nvPr>
            <p:ph type="ftr" sz="quarter" idx="11"/>
          </p:nvPr>
        </p:nvSpPr>
        <p:spPr>
          <a:xfrm>
            <a:off x="2898648" y="6355080"/>
            <a:ext cx="3474720" cy="365760"/>
          </a:xfrm>
          <a:prstGeom prst="rect">
            <a:avLst/>
          </a:prstGeom>
        </p:spPr>
        <p:txBody>
          <a:bodyPr/>
          <a:lstStyle/>
          <a:p>
            <a:endParaRPr kumimoji="0" lang="en-US"/>
          </a:p>
        </p:txBody>
      </p:sp>
      <p:sp>
        <p:nvSpPr>
          <p:cNvPr id="6" name="Slide Number Placeholder 5"/>
          <p:cNvSpPr>
            <a:spLocks noGrp="1"/>
          </p:cNvSpPr>
          <p:nvPr>
            <p:ph type="sldNum" sz="quarter" idx="12"/>
          </p:nvPr>
        </p:nvSpPr>
        <p:spPr>
          <a:xfrm>
            <a:off x="1069848" y="6355080"/>
            <a:ext cx="1520952" cy="365760"/>
          </a:xfrm>
        </p:spPr>
        <p:txBody>
          <a:bodyPr/>
          <a:lstStyle/>
          <a:p>
            <a:pPr algn="ctr" eaLnBrk="1" latinLnBrk="0" hangingPunct="1"/>
            <a:fld id="{F0C94032-CD4C-4C25-B0C2-CEC720522D92}" type="slidenum">
              <a:rPr kumimoji="0" lang="en-US" smtClean="0"/>
              <a:pPr algn="ctr" eaLnBrk="1" latinLnBrk="0" hangingPunct="1"/>
              <a:t>‹#›</a:t>
            </a:fld>
            <a:endParaRPr kumimoji="0" lang="en-US" sz="2400" dirty="0">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4048" y="-228600"/>
            <a:ext cx="8229600" cy="914400"/>
          </a:xfrm>
        </p:spPr>
        <p:txBody>
          <a:bodyPr/>
          <a:lstStyle/>
          <a:p>
            <a:r>
              <a:rPr kumimoji="0" lang="en-US" dirty="0" smtClean="0"/>
              <a:t>Click to edit Master title style</a:t>
            </a:r>
            <a:endParaRPr kumimoji="0" lang="en-US" dirty="0"/>
          </a:p>
        </p:txBody>
      </p:sp>
      <p:sp>
        <p:nvSpPr>
          <p:cNvPr id="5" name="Date Placeholder 4"/>
          <p:cNvSpPr>
            <a:spLocks noGrp="1"/>
          </p:cNvSpPr>
          <p:nvPr>
            <p:ph type="dt" sz="half" idx="10"/>
          </p:nvPr>
        </p:nvSpPr>
        <p:spPr/>
        <p:txBody>
          <a:bodyPr/>
          <a:lstStyle/>
          <a:p>
            <a:pPr eaLnBrk="1" latinLnBrk="0" hangingPunct="1"/>
            <a:fld id="{163531DB-B8EF-421E-92BD-6B28E9752F0A}" type="datetime1">
              <a:rPr lang="en-US" smtClean="0"/>
              <a:t>4/2/2020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Rectangle 7"/>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eaLnBrk="1" latinLnBrk="0" hangingPunct="1"/>
            <a:fld id="{6A6E5C26-9E26-4F93-A2E5-2286F5B669BB}" type="datetime1">
              <a:rPr lang="en-US" smtClean="0"/>
              <a:t>4/2/2020</a:t>
            </a:fld>
            <a:endParaRPr lang="en-US"/>
          </a:p>
        </p:txBody>
      </p:sp>
      <p:sp>
        <p:nvSpPr>
          <p:cNvPr id="8" name="Footer Placeholder 7"/>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9" name="Slide Number Placeholder 8"/>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8020C3C7-DD53-406D-ABEC-C7812A8E35DA}" type="datetime1">
              <a:rPr lang="en-US" smtClean="0"/>
              <a:t>4/2/2020</a:t>
            </a:fld>
            <a:endParaRPr lang="en-US"/>
          </a:p>
        </p:txBody>
      </p:sp>
      <p:sp>
        <p:nvSpPr>
          <p:cNvPr id="4" name="Footer Placeholder 3"/>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5" name="Slide Number Placeholder 4"/>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B1448140-D0AD-4C78-95B1-6ED444A2400D}" type="datetime1">
              <a:rPr lang="en-US" smtClean="0"/>
              <a:t>4/2/2020</a:t>
            </a:fld>
            <a:endParaRPr lang="en-US"/>
          </a:p>
        </p:txBody>
      </p:sp>
      <p:sp>
        <p:nvSpPr>
          <p:cNvPr id="3" name="Footer Placeholder 2"/>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4" name="Slide Number Placeholder 3"/>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chemeClr val="tx2"/>
              </a:solidFill>
            </a:endParaRPr>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C05F5466-AE93-4927-B511-CDA696A92A04}" type="datetime1">
              <a:rPr lang="en-US" smtClean="0"/>
              <a:t>4/2/2020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6D16393D-A2EB-4D43-BE96-31A24250C2EB}" type="datetime1">
              <a:rPr lang="en-US" smtClean="0"/>
              <a:t>4/2/2020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sz="2800"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844ECDED-5FA1-4F9A-855D-BD071894D549}" type="datetime1">
              <a:rPr lang="en-US" smtClean="0"/>
              <a:t>4/2/2020</a:t>
            </a:fld>
            <a:endParaRPr lang="en-US"/>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4F4D49B6-6999-4A7C-94F9-8F7D76D00636}" type="datetime1">
              <a:rPr lang="en-US" smtClean="0"/>
              <a:t>4/2/2020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D3F2F9B-BEED-4556-A4E1-349EB1207B27}"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ACFDC04-C2D3-4A86-A5B6-78F44CC07FD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22267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68EA2877-B605-4432-B607-54CE105BD0C6}"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DBA159A-AAFC-4138-AAFE-7DD50F02F68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131931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3CEF5C6D-49EF-4F5F-AB31-61A1B5B62D98}"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7A0DDE6-0AD3-4F0D-A979-23E3B8E7501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417199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49961A95-44D2-4404-8CF8-15B7FCBDD8A9}" type="datetime1">
              <a:rPr lang="en-US" smtClean="0">
                <a:solidFill>
                  <a:srgbClr val="000000"/>
                </a:solidFill>
              </a:rPr>
              <a:t>4/2/2020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EDEFCDD0-5915-49AC-8231-8AEEA325A381}"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1540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0F76F69A-1CD2-4A40-A672-A814DCBDB383}" type="datetime1">
              <a:rPr lang="en-US" smtClean="0">
                <a:solidFill>
                  <a:srgbClr val="000000"/>
                </a:solidFill>
              </a:rPr>
              <a:t>4/2/2020</a:t>
            </a:fld>
            <a:endParaRPr lang="es-E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s-E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7E298FED-12AF-4204-A649-BFC3869036AE}"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0861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2F785B0-12B6-41FA-B8FE-F48B08999012}" type="datetime1">
              <a:rPr lang="en-US" smtClean="0">
                <a:solidFill>
                  <a:srgbClr val="000000"/>
                </a:solidFill>
              </a:rPr>
              <a:t>4/2/2020</a:t>
            </a:fld>
            <a:endParaRPr lang="es-E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s-E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B15E97C5-3462-4546-BA17-3C4A9D7C7569}"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7861192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3BED48D8-04B7-443E-9DB6-93BE1F6199AD}" type="datetime1">
              <a:rPr lang="en-US" smtClean="0">
                <a:solidFill>
                  <a:srgbClr val="000000"/>
                </a:solidFill>
              </a:rPr>
              <a:t>4/2/2020</a:t>
            </a:fld>
            <a:endParaRPr lang="es-E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s-E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90C3878-428E-4ABE-B45E-531D0D9C2988}"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884848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CD0513A1-C47C-41EE-B43B-09D69456DDFF}" type="datetime1">
              <a:rPr lang="en-US" smtClean="0">
                <a:solidFill>
                  <a:srgbClr val="000000"/>
                </a:solidFill>
              </a:rPr>
              <a:t>4/2/2020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B283898-BF49-4BF6-83A0-D795A8BEA24D}"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6950671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8D705D3A-D520-44E0-AC95-CB415F8E4908}" type="datetime1">
              <a:rPr lang="en-US" smtClean="0">
                <a:solidFill>
                  <a:srgbClr val="000000"/>
                </a:solidFill>
              </a:rPr>
              <a:t>4/2/2020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2C35EFA-B0E9-4037-895C-CEE37F716E00}"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932936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5316378-C4F1-47AF-9165-06864A638555}"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BA82B3C-4BFF-4D3F-BB23-63853455FA76}"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6080894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1332069-9232-4BBE-BF7E-BF5E2E9DAD2E}"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92C13B6-1F8F-40BA-8478-ACF86DF1FA3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30171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7260"/>
            <a:ext cx="8229600" cy="990600"/>
          </a:xfrm>
          <a:prstGeom prst="rect">
            <a:avLst/>
          </a:prstGeom>
        </p:spPr>
        <p:txBody>
          <a:bodyPr vert="horz" anchor="b"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r" eaLnBrk="1" latinLnBrk="0" hangingPunct="1">
              <a:defRPr kumimoji="0" sz="1400">
                <a:solidFill>
                  <a:schemeClr val="tx2"/>
                </a:solidFill>
              </a:defRPr>
            </a:lvl1pPr>
          </a:lstStyle>
          <a:p>
            <a:fld id="{D4225DF6-61AF-4627-B865-2F5509369B78}" type="datetime1">
              <a:rPr lang="en-US" smtClean="0"/>
              <a:t>4/2/2020</a:t>
            </a:fld>
            <a:endParaRPr lang="en-US"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F0C94032-CD4C-4C25-B0C2-CEC720522D92}" type="slidenum">
              <a:rPr lang="en-US" smtClean="0"/>
              <a:pPr/>
              <a:t>‹#›</a:t>
            </a:fld>
            <a:endParaRPr lang="en-US" b="1" dirty="0">
              <a:solidFill>
                <a:srgbClr val="FFFFFF"/>
              </a:solidFill>
            </a:endParaRPr>
          </a:p>
        </p:txBody>
      </p:sp>
      <p:sp>
        <p:nvSpPr>
          <p:cNvPr id="28" name="Straight Connector 27"/>
          <p:cNvSpPr>
            <a:spLocks noChangeShapeType="1"/>
          </p:cNvSpPr>
          <p:nvPr/>
        </p:nvSpPr>
        <p:spPr bwMode="auto">
          <a:xfrm>
            <a:off x="574682" y="6509036"/>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Lst>
  <p:hf hdr="0" ftr="0" dt="0"/>
  <p:txStyles>
    <p:titleStyle>
      <a:lvl1pPr algn="ctr" rtl="0" eaLnBrk="1" latinLnBrk="0" hangingPunct="1">
        <a:spcBef>
          <a:spcPct val="0"/>
        </a:spcBef>
        <a:buNone/>
        <a:defRPr kumimoji="0" sz="3200" kern="1200">
          <a:solidFill>
            <a:schemeClr val="tx1"/>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1"/>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2E379827-CDB8-4C95-AF80-8F8810262977}" type="datetime1">
              <a:rPr lang="en-US" smtClean="0">
                <a:solidFill>
                  <a:srgbClr val="000000"/>
                </a:solidFill>
              </a:rPr>
              <a:t>4/2/2020</a:t>
            </a:fld>
            <a:endParaRPr 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8E42F9C-432A-455B-AF77-FB861362392D}" type="slidenum">
              <a:rPr lang="es-ES" smtClean="0">
                <a:solidFill>
                  <a:srgbClr val="000000"/>
                </a:solidFill>
              </a:rPr>
              <a:pPr fontAlgn="base">
                <a:spcBef>
                  <a:spcPct val="0"/>
                </a:spcBef>
                <a:spcAft>
                  <a:spcPct val="0"/>
                </a:spcAft>
              </a:pPr>
              <a:t>‹#›</a:t>
            </a:fld>
            <a:endParaRPr lang="es-ES" smtClean="0">
              <a:solidFill>
                <a:srgbClr val="000000"/>
              </a:solidFill>
            </a:endParaRPr>
          </a:p>
        </p:txBody>
      </p:sp>
    </p:spTree>
    <p:extLst>
      <p:ext uri="{BB962C8B-B14F-4D97-AF65-F5344CB8AC3E}">
        <p14:creationId xmlns:p14="http://schemas.microsoft.com/office/powerpoint/2010/main" val="31382709"/>
      </p:ext>
    </p:extLst>
  </p:cSld>
  <p:clrMap bg1="lt1" tx1="dk1" bg2="lt2" tx2="dk2" accent1="accent1" accent2="accent2" accent3="accent3" accent4="accent4" accent5="accent5" accent6="accent6" hlink="hlink" folHlink="folHlink"/>
  <p:sldLayoutIdLst>
    <p:sldLayoutId id="2147484783" r:id="rId1"/>
    <p:sldLayoutId id="2147484784" r:id="rId2"/>
    <p:sldLayoutId id="2147484785" r:id="rId3"/>
    <p:sldLayoutId id="2147484786" r:id="rId4"/>
    <p:sldLayoutId id="2147484787" r:id="rId5"/>
    <p:sldLayoutId id="2147484788" r:id="rId6"/>
    <p:sldLayoutId id="2147484789" r:id="rId7"/>
    <p:sldLayoutId id="2147484790" r:id="rId8"/>
    <p:sldLayoutId id="2147484791" r:id="rId9"/>
    <p:sldLayoutId id="2147484792" r:id="rId10"/>
    <p:sldLayoutId id="2147484793" r:id="rId11"/>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5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112734" y="1960630"/>
            <a:ext cx="8893480" cy="647700"/>
          </a:xfrm>
          <a:effectLst>
            <a:outerShdw blurRad="63500" sx="102000" sy="102000" algn="ctr" rotWithShape="0">
              <a:prstClr val="black">
                <a:alpha val="40000"/>
              </a:prstClr>
            </a:outerShdw>
          </a:effectLst>
        </p:spPr>
        <p:txBody>
          <a:bodyPr/>
          <a:lstStyle/>
          <a:p>
            <a:r>
              <a:rPr lang="es-UY" sz="3800" b="1" dirty="0" smtClean="0">
                <a:solidFill>
                  <a:schemeClr val="accent1">
                    <a:lumMod val="50000"/>
                  </a:schemeClr>
                </a:solidFill>
              </a:rPr>
              <a:t>Wireless and Mobile Communication</a:t>
            </a:r>
            <a:endParaRPr lang="es-ES" sz="3800" b="1" dirty="0">
              <a:solidFill>
                <a:schemeClr val="accent1">
                  <a:lumMod val="50000"/>
                </a:schemeClr>
              </a:solidFill>
            </a:endParaRPr>
          </a:p>
        </p:txBody>
      </p:sp>
      <p:sp>
        <p:nvSpPr>
          <p:cNvPr id="2" name="Rectangle 1"/>
          <p:cNvSpPr/>
          <p:nvPr/>
        </p:nvSpPr>
        <p:spPr>
          <a:xfrm>
            <a:off x="4005617" y="5235197"/>
            <a:ext cx="5096004" cy="1384995"/>
          </a:xfrm>
          <a:prstGeom prst="rect">
            <a:avLst/>
          </a:prstGeom>
        </p:spPr>
        <p:txBody>
          <a:bodyPr wrap="square">
            <a:spAutoFit/>
          </a:bodyPr>
          <a:lstStyle/>
          <a:p>
            <a:pPr algn="r">
              <a:lnSpc>
                <a:spcPct val="150000"/>
              </a:lnSpc>
            </a:pPr>
            <a:r>
              <a:rPr lang="en-US" sz="1400" dirty="0">
                <a:solidFill>
                  <a:schemeClr val="accent1">
                    <a:lumMod val="25000"/>
                  </a:schemeClr>
                </a:solidFill>
              </a:rPr>
              <a:t>Dr. </a:t>
            </a:r>
            <a:r>
              <a:rPr lang="en-US" sz="1400" dirty="0" err="1">
                <a:solidFill>
                  <a:schemeClr val="accent1">
                    <a:lumMod val="25000"/>
                  </a:schemeClr>
                </a:solidFill>
              </a:rPr>
              <a:t>Nyein</a:t>
            </a:r>
            <a:r>
              <a:rPr lang="en-US" sz="1400" dirty="0">
                <a:solidFill>
                  <a:schemeClr val="accent1">
                    <a:lumMod val="25000"/>
                  </a:schemeClr>
                </a:solidFill>
              </a:rPr>
              <a:t> Aye </a:t>
            </a:r>
            <a:r>
              <a:rPr lang="en-US" sz="1400" dirty="0" err="1">
                <a:solidFill>
                  <a:schemeClr val="accent1">
                    <a:lumMod val="25000"/>
                  </a:schemeClr>
                </a:solidFill>
              </a:rPr>
              <a:t>Maung</a:t>
            </a:r>
            <a:r>
              <a:rPr lang="en-US" sz="1400" dirty="0">
                <a:solidFill>
                  <a:schemeClr val="accent1">
                    <a:lumMod val="25000"/>
                  </a:schemeClr>
                </a:solidFill>
              </a:rPr>
              <a:t> </a:t>
            </a:r>
            <a:r>
              <a:rPr lang="en-US" sz="1400" dirty="0" err="1">
                <a:solidFill>
                  <a:schemeClr val="accent1">
                    <a:lumMod val="25000"/>
                  </a:schemeClr>
                </a:solidFill>
              </a:rPr>
              <a:t>Maung</a:t>
            </a:r>
            <a:endParaRPr lang="en-US" sz="1400" dirty="0">
              <a:solidFill>
                <a:schemeClr val="accent1">
                  <a:lumMod val="25000"/>
                </a:schemeClr>
              </a:solidFill>
            </a:endParaRPr>
          </a:p>
          <a:p>
            <a:pPr algn="r">
              <a:lnSpc>
                <a:spcPct val="150000"/>
              </a:lnSpc>
            </a:pPr>
            <a:r>
              <a:rPr lang="en-US" sz="1400" dirty="0" err="1">
                <a:solidFill>
                  <a:schemeClr val="accent1">
                    <a:lumMod val="25000"/>
                  </a:schemeClr>
                </a:solidFill>
              </a:rPr>
              <a:t>Dr.Eng</a:t>
            </a:r>
            <a:r>
              <a:rPr lang="en-US" sz="1400" dirty="0">
                <a:solidFill>
                  <a:schemeClr val="accent1">
                    <a:lumMod val="25000"/>
                  </a:schemeClr>
                </a:solidFill>
              </a:rPr>
              <a:t> (</a:t>
            </a:r>
            <a:r>
              <a:rPr lang="en-US" sz="1400" dirty="0" err="1">
                <a:solidFill>
                  <a:schemeClr val="accent1">
                    <a:lumMod val="25000"/>
                  </a:schemeClr>
                </a:solidFill>
              </a:rPr>
              <a:t>Ritsumeikan</a:t>
            </a:r>
            <a:r>
              <a:rPr lang="en-US" sz="1400" dirty="0">
                <a:solidFill>
                  <a:schemeClr val="accent1">
                    <a:lumMod val="25000"/>
                  </a:schemeClr>
                </a:solidFill>
              </a:rPr>
              <a:t> University)</a:t>
            </a:r>
          </a:p>
          <a:p>
            <a:pPr algn="r">
              <a:lnSpc>
                <a:spcPct val="150000"/>
              </a:lnSpc>
            </a:pPr>
            <a:r>
              <a:rPr lang="en-US" sz="1400" dirty="0" smtClean="0">
                <a:solidFill>
                  <a:schemeClr val="accent1">
                    <a:lumMod val="25000"/>
                  </a:schemeClr>
                </a:solidFill>
              </a:rPr>
              <a:t>Computer </a:t>
            </a:r>
            <a:r>
              <a:rPr lang="en-US" sz="1400" dirty="0">
                <a:solidFill>
                  <a:schemeClr val="accent1">
                    <a:lumMod val="25000"/>
                  </a:schemeClr>
                </a:solidFill>
              </a:rPr>
              <a:t>Engineering and Information </a:t>
            </a:r>
            <a:r>
              <a:rPr lang="en-US" sz="1400" dirty="0" smtClean="0">
                <a:solidFill>
                  <a:schemeClr val="accent1">
                    <a:lumMod val="25000"/>
                  </a:schemeClr>
                </a:solidFill>
              </a:rPr>
              <a:t>Technology </a:t>
            </a:r>
            <a:r>
              <a:rPr lang="en-US" sz="1400" dirty="0" err="1" smtClean="0">
                <a:solidFill>
                  <a:schemeClr val="accent1">
                    <a:lumMod val="25000"/>
                  </a:schemeClr>
                </a:solidFill>
              </a:rPr>
              <a:t>Dept</a:t>
            </a:r>
            <a:endParaRPr lang="en-US" sz="1400" dirty="0">
              <a:solidFill>
                <a:schemeClr val="accent1">
                  <a:lumMod val="25000"/>
                </a:schemeClr>
              </a:solidFill>
            </a:endParaRPr>
          </a:p>
          <a:p>
            <a:pPr algn="r">
              <a:lnSpc>
                <a:spcPct val="150000"/>
              </a:lnSpc>
            </a:pPr>
            <a:r>
              <a:rPr lang="en-US" sz="1400" dirty="0">
                <a:solidFill>
                  <a:schemeClr val="accent1">
                    <a:lumMod val="25000"/>
                  </a:schemeClr>
                </a:solidFill>
              </a:rPr>
              <a:t>Yangon Technological University</a:t>
            </a:r>
          </a:p>
        </p:txBody>
      </p:sp>
      <p:sp>
        <p:nvSpPr>
          <p:cNvPr id="3" name="Rectangle 2"/>
          <p:cNvSpPr/>
          <p:nvPr/>
        </p:nvSpPr>
        <p:spPr>
          <a:xfrm>
            <a:off x="0" y="6613742"/>
            <a:ext cx="9144000" cy="244258"/>
          </a:xfrm>
          <a:prstGeom prst="rect">
            <a:avLst/>
          </a:prstGeom>
          <a:solidFill>
            <a:schemeClr val="accent1">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p:nvCxnSpPr>
        <p:spPr>
          <a:xfrm>
            <a:off x="2116899" y="5135671"/>
            <a:ext cx="7027101" cy="12526"/>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p:cNvCxnSpPr/>
          <p:nvPr/>
        </p:nvCxnSpPr>
        <p:spPr>
          <a:xfrm>
            <a:off x="2144039" y="5263019"/>
            <a:ext cx="6995160" cy="0"/>
          </a:xfrm>
          <a:prstGeom prst="line">
            <a:avLst/>
          </a:prstGeom>
          <a:ln>
            <a:solidFill>
              <a:schemeClr val="accent1">
                <a:lumMod val="50000"/>
              </a:schemeClr>
            </a:solidFill>
          </a:ln>
        </p:spPr>
        <p:style>
          <a:lnRef idx="3">
            <a:schemeClr val="accent1"/>
          </a:lnRef>
          <a:fillRef idx="0">
            <a:schemeClr val="accent1"/>
          </a:fillRef>
          <a:effectRef idx="2">
            <a:schemeClr val="accent1"/>
          </a:effectRef>
          <a:fontRef idx="minor">
            <a:schemeClr val="tx1"/>
          </a:fontRef>
        </p:style>
      </p:cxnSp>
      <p:sp>
        <p:nvSpPr>
          <p:cNvPr id="9" name="Slide Number Placeholder 8"/>
          <p:cNvSpPr>
            <a:spLocks noGrp="1"/>
          </p:cNvSpPr>
          <p:nvPr>
            <p:ph type="sldNum" sz="quarter" idx="12"/>
          </p:nvPr>
        </p:nvSpPr>
        <p:spPr/>
        <p:txBody>
          <a:bodyPr/>
          <a:lstStyle/>
          <a:p>
            <a:fld id="{2ACFDC04-C2D3-4A86-A5B6-78F44CC07FDA}" type="slidenum">
              <a:rPr lang="es-ES" smtClean="0">
                <a:solidFill>
                  <a:srgbClr val="000000"/>
                </a:solidFill>
              </a:rPr>
              <a:pPr/>
              <a:t>1</a:t>
            </a:fld>
            <a:endParaRPr lang="es-ES">
              <a:solidFill>
                <a:srgbClr val="000000"/>
              </a:solidFill>
            </a:endParaRPr>
          </a:p>
        </p:txBody>
      </p:sp>
    </p:spTree>
    <p:extLst>
      <p:ext uri="{BB962C8B-B14F-4D97-AF65-F5344CB8AC3E}">
        <p14:creationId xmlns:p14="http://schemas.microsoft.com/office/powerpoint/2010/main" val="747452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dirty="0"/>
              <a:t>Course </a:t>
            </a:r>
            <a:r>
              <a:rPr lang="en-US" sz="3600" dirty="0" smtClean="0"/>
              <a:t>Information</a:t>
            </a:r>
            <a:endParaRPr lang="en-US" sz="3600" dirty="0"/>
          </a:p>
        </p:txBody>
      </p:sp>
      <p:sp>
        <p:nvSpPr>
          <p:cNvPr id="6" name="Content Placeholder 5"/>
          <p:cNvSpPr>
            <a:spLocks noGrp="1"/>
          </p:cNvSpPr>
          <p:nvPr>
            <p:ph sz="quarter" idx="1"/>
          </p:nvPr>
        </p:nvSpPr>
        <p:spPr/>
        <p:txBody>
          <a:bodyPr/>
          <a:lstStyle/>
          <a:p>
            <a:pPr>
              <a:lnSpc>
                <a:spcPct val="150000"/>
              </a:lnSpc>
            </a:pPr>
            <a:r>
              <a:rPr lang="en-US" dirty="0" smtClean="0"/>
              <a:t>Course Title </a:t>
            </a:r>
          </a:p>
          <a:p>
            <a:pPr lvl="1">
              <a:lnSpc>
                <a:spcPct val="150000"/>
              </a:lnSpc>
            </a:pPr>
            <a:r>
              <a:rPr lang="en-US" dirty="0" smtClean="0"/>
              <a:t>Wireless </a:t>
            </a:r>
            <a:r>
              <a:rPr lang="en-US" dirty="0"/>
              <a:t>and Mobile </a:t>
            </a:r>
            <a:r>
              <a:rPr lang="en-US" dirty="0" smtClean="0"/>
              <a:t>Communication</a:t>
            </a:r>
          </a:p>
          <a:p>
            <a:pPr algn="just">
              <a:lnSpc>
                <a:spcPct val="150000"/>
              </a:lnSpc>
            </a:pPr>
            <a:r>
              <a:rPr lang="en-US" dirty="0" smtClean="0"/>
              <a:t>Description  </a:t>
            </a:r>
          </a:p>
          <a:p>
            <a:pPr lvl="1" algn="just">
              <a:lnSpc>
                <a:spcPct val="150000"/>
              </a:lnSpc>
            </a:pPr>
            <a:r>
              <a:rPr lang="en-US" dirty="0" smtClean="0"/>
              <a:t>This </a:t>
            </a:r>
            <a:r>
              <a:rPr lang="en-US" dirty="0"/>
              <a:t>course deals with the concepts of </a:t>
            </a:r>
            <a:r>
              <a:rPr lang="en-US" dirty="0" smtClean="0"/>
              <a:t>wireless and mobile communication systems, radio propagation characteristics and state-of-the-art technologies that are making wireless and mobile communication enable.</a:t>
            </a:r>
            <a:endParaRPr lang="en-US" dirty="0"/>
          </a:p>
        </p:txBody>
      </p:sp>
      <p:sp>
        <p:nvSpPr>
          <p:cNvPr id="7" name="Slide Number Placeholder 6"/>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2</a:t>
            </a:fld>
            <a:endParaRPr kumimoji="0" lang="en-US" dirty="0">
              <a:solidFill>
                <a:srgbClr val="FFFFFF"/>
              </a:solidFill>
            </a:endParaRPr>
          </a:p>
        </p:txBody>
      </p:sp>
    </p:spTree>
    <p:extLst>
      <p:ext uri="{BB962C8B-B14F-4D97-AF65-F5344CB8AC3E}">
        <p14:creationId xmlns:p14="http://schemas.microsoft.com/office/powerpoint/2010/main" val="184834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59976"/>
            <a:ext cx="8849738" cy="1154097"/>
          </a:xfrm>
        </p:spPr>
        <p:txBody>
          <a:bodyPr anchor="ctr">
            <a:normAutofit/>
          </a:bodyPr>
          <a:lstStyle/>
          <a:p>
            <a:pPr>
              <a:lnSpc>
                <a:spcPct val="150000"/>
              </a:lnSpc>
              <a:spcBef>
                <a:spcPts val="0"/>
              </a:spcBef>
              <a:spcAft>
                <a:spcPts val="1200"/>
              </a:spcAft>
            </a:pPr>
            <a:r>
              <a:rPr lang="en-US" sz="3600" dirty="0">
                <a:latin typeface="Bookman Old Style" pitchFamily="18" charset="0"/>
                <a:cs typeface="Cambria"/>
              </a:rPr>
              <a:t>Textbook and </a:t>
            </a:r>
            <a:r>
              <a:rPr lang="en-US" sz="3600" dirty="0" smtClean="0">
                <a:latin typeface="Bookman Old Style" pitchFamily="18" charset="0"/>
                <a:cs typeface="Cambria"/>
              </a:rPr>
              <a:t>References</a:t>
            </a:r>
            <a:endParaRPr lang="en-US" sz="3600" dirty="0">
              <a:latin typeface="Bookman Old Style" pitchFamily="18" charset="0"/>
              <a:cs typeface="Cambria"/>
            </a:endParaRPr>
          </a:p>
        </p:txBody>
      </p:sp>
      <p:sp>
        <p:nvSpPr>
          <p:cNvPr id="7" name="Content Placeholder 2"/>
          <p:cNvSpPr>
            <a:spLocks noGrp="1"/>
          </p:cNvSpPr>
          <p:nvPr>
            <p:ph sz="quarter" idx="1"/>
          </p:nvPr>
        </p:nvSpPr>
        <p:spPr>
          <a:xfrm>
            <a:off x="0" y="1474538"/>
            <a:ext cx="8956842" cy="5235854"/>
          </a:xfrm>
        </p:spPr>
        <p:txBody>
          <a:bodyPr>
            <a:normAutofit/>
          </a:bodyPr>
          <a:lstStyle/>
          <a:p>
            <a:pPr marL="514350" indent="-514350" algn="just">
              <a:spcAft>
                <a:spcPts val="1200"/>
              </a:spcAft>
              <a:buAutoNum type="arabicParenBoth"/>
            </a:pPr>
            <a:r>
              <a:rPr lang="en-US" sz="2400" dirty="0"/>
              <a:t>Rappaport, Theodore S. </a:t>
            </a:r>
            <a:r>
              <a:rPr lang="en-US" sz="2400" b="1" dirty="0"/>
              <a:t>Wireless communications: principles and practice</a:t>
            </a:r>
            <a:r>
              <a:rPr lang="en-US" sz="2400" dirty="0"/>
              <a:t>. Vol. 2. New Jersey: prentice hall PTR, 1996</a:t>
            </a:r>
            <a:r>
              <a:rPr lang="en-US" sz="2400" dirty="0" smtClean="0"/>
              <a:t>.</a:t>
            </a:r>
          </a:p>
          <a:p>
            <a:pPr marL="514350" indent="-514350" algn="just">
              <a:spcAft>
                <a:spcPts val="1200"/>
              </a:spcAft>
              <a:buAutoNum type="arabicParenBoth"/>
            </a:pPr>
            <a:r>
              <a:rPr lang="en-US" sz="2400" dirty="0" err="1"/>
              <a:t>Agrawal</a:t>
            </a:r>
            <a:r>
              <a:rPr lang="en-US" sz="2400" dirty="0"/>
              <a:t>, Dharma P., and Qing-An </a:t>
            </a:r>
            <a:r>
              <a:rPr lang="en-US" sz="2400" dirty="0" err="1"/>
              <a:t>Zeng</a:t>
            </a:r>
            <a:r>
              <a:rPr lang="en-US" sz="2400" dirty="0"/>
              <a:t>. </a:t>
            </a:r>
            <a:r>
              <a:rPr lang="en-US" sz="2400" b="1" dirty="0"/>
              <a:t>Introduction to wireless and mobile systems</a:t>
            </a:r>
            <a:r>
              <a:rPr lang="en-US" sz="2400" dirty="0"/>
              <a:t>. </a:t>
            </a:r>
            <a:r>
              <a:rPr lang="en-US" sz="2400" dirty="0" err="1"/>
              <a:t>Cengage</a:t>
            </a:r>
            <a:r>
              <a:rPr lang="en-US" sz="2400" dirty="0"/>
              <a:t> learning, 2015.</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020" y="3412241"/>
            <a:ext cx="2383684" cy="2932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AutoShape 4" descr="Image result for Wireless Communications: Principles and Pract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Image result for Wireless Communications: Principles and Practic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913" y="3458193"/>
            <a:ext cx="2395537" cy="2905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3</a:t>
            </a:fld>
            <a:endParaRPr kumimoji="0" lang="en-US"/>
          </a:p>
        </p:txBody>
      </p:sp>
    </p:spTree>
    <p:extLst>
      <p:ext uri="{BB962C8B-B14F-4D97-AF65-F5344CB8AC3E}">
        <p14:creationId xmlns:p14="http://schemas.microsoft.com/office/powerpoint/2010/main" val="4033964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Objectives</a:t>
            </a:r>
            <a:endParaRPr lang="en-US" dirty="0"/>
          </a:p>
        </p:txBody>
      </p:sp>
      <p:sp>
        <p:nvSpPr>
          <p:cNvPr id="6" name="Content Placeholder 5"/>
          <p:cNvSpPr>
            <a:spLocks noGrp="1"/>
          </p:cNvSpPr>
          <p:nvPr>
            <p:ph sz="quarter" idx="1"/>
          </p:nvPr>
        </p:nvSpPr>
        <p:spPr>
          <a:xfrm>
            <a:off x="282447" y="1320801"/>
            <a:ext cx="8614809" cy="5050970"/>
          </a:xfrm>
        </p:spPr>
        <p:txBody>
          <a:bodyPr>
            <a:normAutofit/>
          </a:bodyPr>
          <a:lstStyle/>
          <a:p>
            <a:pPr algn="just">
              <a:spcAft>
                <a:spcPts val="600"/>
              </a:spcAft>
            </a:pPr>
            <a:r>
              <a:rPr lang="en-US" sz="2200" dirty="0"/>
              <a:t>To help students understand system design fundamentals and factors for improving coverage and capacity of cellular systems</a:t>
            </a:r>
          </a:p>
          <a:p>
            <a:pPr algn="just">
              <a:spcAft>
                <a:spcPts val="600"/>
              </a:spcAft>
            </a:pPr>
            <a:r>
              <a:rPr lang="en-US" sz="2200" dirty="0"/>
              <a:t>To promote students’ ability to analyze propagation characteristics of wireless channels and have technical know-hows to design and evaluate performance of different indoor and outdoor radio propagation models</a:t>
            </a:r>
          </a:p>
          <a:p>
            <a:pPr algn="just">
              <a:spcAft>
                <a:spcPts val="600"/>
              </a:spcAft>
            </a:pPr>
            <a:r>
              <a:rPr lang="en-US" sz="2200" dirty="0"/>
              <a:t>To have a good knowledge of technical concepts such as modulation types, channel coding, equalization, antenna diversity and multiple access techniques</a:t>
            </a:r>
          </a:p>
          <a:p>
            <a:pPr algn="just">
              <a:spcAft>
                <a:spcPts val="600"/>
              </a:spcAft>
            </a:pPr>
            <a:r>
              <a:rPr lang="en-US" sz="2200" dirty="0"/>
              <a:t>To understand differences between different network standards including cellular networks (GSM, 3G, 4G), </a:t>
            </a:r>
            <a:r>
              <a:rPr lang="en-US" sz="2200" dirty="0" err="1"/>
              <a:t>WiFi</a:t>
            </a:r>
            <a:r>
              <a:rPr lang="en-US" sz="2200" dirty="0"/>
              <a:t>, PANs, </a:t>
            </a:r>
            <a:r>
              <a:rPr lang="en-US" sz="2200" dirty="0" err="1"/>
              <a:t>etc</a:t>
            </a:r>
            <a:r>
              <a:rPr lang="en-US" sz="2200" dirty="0"/>
              <a:t> </a:t>
            </a:r>
          </a:p>
          <a:p>
            <a:pPr algn="just">
              <a:spcAft>
                <a:spcPts val="600"/>
              </a:spcAft>
            </a:pPr>
            <a:r>
              <a:rPr lang="en-US" sz="2200" dirty="0"/>
              <a:t>To have strong technical skill on system design considerations for a given channel environment and different cellular network standards</a:t>
            </a:r>
          </a:p>
        </p:txBody>
      </p:sp>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4</a:t>
            </a:fld>
            <a:endParaRPr kumimoji="0" lang="en-US" dirty="0">
              <a:solidFill>
                <a:srgbClr val="FFFFFF"/>
              </a:solidFill>
            </a:endParaRPr>
          </a:p>
        </p:txBody>
      </p:sp>
    </p:spTree>
    <p:extLst>
      <p:ext uri="{BB962C8B-B14F-4D97-AF65-F5344CB8AC3E}">
        <p14:creationId xmlns:p14="http://schemas.microsoft.com/office/powerpoint/2010/main" val="20718978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 of the Course</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619307113"/>
              </p:ext>
            </p:extLst>
          </p:nvPr>
        </p:nvGraphicFramePr>
        <p:xfrm>
          <a:off x="159657" y="1180569"/>
          <a:ext cx="8766629" cy="5113518"/>
        </p:xfrm>
        <a:graphic>
          <a:graphicData uri="http://schemas.openxmlformats.org/drawingml/2006/table">
            <a:tbl>
              <a:tblPr firstRow="1" bandRow="1">
                <a:tableStyleId>{00A15C55-8517-42AA-B614-E9B94910E393}</a:tableStyleId>
              </a:tblPr>
              <a:tblGrid>
                <a:gridCol w="449943"/>
                <a:gridCol w="624114"/>
                <a:gridCol w="7692572"/>
              </a:tblGrid>
              <a:tr h="368038">
                <a:tc gridSpan="2">
                  <a:txBody>
                    <a:bodyPr/>
                    <a:lstStyle/>
                    <a:p>
                      <a:pPr algn="r"/>
                      <a:r>
                        <a:rPr lang="en-US" sz="1600" dirty="0" smtClean="0"/>
                        <a:t>Week</a:t>
                      </a:r>
                      <a:endParaRPr lang="en-US" sz="1600" dirty="0"/>
                    </a:p>
                  </a:txBody>
                  <a:tcPr>
                    <a:solidFill>
                      <a:schemeClr val="bg2">
                        <a:lumMod val="90000"/>
                      </a:schemeClr>
                    </a:solidFill>
                  </a:tcPr>
                </a:tc>
                <a:tc hMerge="1">
                  <a:txBody>
                    <a:bodyPr/>
                    <a:lstStyle/>
                    <a:p>
                      <a:pPr algn="ctr"/>
                      <a:endParaRPr lang="en-US" dirty="0"/>
                    </a:p>
                  </a:txBody>
                  <a:tcPr>
                    <a:solidFill>
                      <a:schemeClr val="bg2">
                        <a:lumMod val="75000"/>
                      </a:schemeClr>
                    </a:solidFill>
                  </a:tcPr>
                </a:tc>
                <a:tc>
                  <a:txBody>
                    <a:bodyPr/>
                    <a:lstStyle/>
                    <a:p>
                      <a:pPr algn="ctr"/>
                      <a:r>
                        <a:rPr lang="en-US" sz="1600" dirty="0" smtClean="0"/>
                        <a:t>Topic</a:t>
                      </a:r>
                      <a:endParaRPr lang="en-US" sz="1600" dirty="0"/>
                    </a:p>
                  </a:txBody>
                  <a:tcPr>
                    <a:solidFill>
                      <a:schemeClr val="bg2">
                        <a:lumMod val="90000"/>
                      </a:schemeClr>
                    </a:solidFill>
                  </a:tcPr>
                </a:tc>
              </a:tr>
              <a:tr h="603297">
                <a:tc rowSpan="6">
                  <a:txBody>
                    <a:bodyPr/>
                    <a:lstStyle/>
                    <a:p>
                      <a:pPr algn="ctr"/>
                      <a:r>
                        <a:rPr lang="en-US" sz="1600" dirty="0" smtClean="0"/>
                        <a:t>Part I</a:t>
                      </a:r>
                      <a:endParaRPr lang="en-US" sz="1600" dirty="0">
                        <a:solidFill>
                          <a:schemeClr val="tx1"/>
                        </a:solidFill>
                      </a:endParaRPr>
                    </a:p>
                  </a:txBody>
                  <a:tcPr vert="vert270" anchor="ctr">
                    <a:solidFill>
                      <a:srgbClr val="FFC000"/>
                    </a:solidFill>
                  </a:tcPr>
                </a:tc>
                <a:tc>
                  <a:txBody>
                    <a:bodyPr/>
                    <a:lstStyle/>
                    <a:p>
                      <a:pPr algn="ctr"/>
                      <a:r>
                        <a:rPr lang="en-US" sz="1600" dirty="0" smtClean="0"/>
                        <a:t>1</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Introduction</a:t>
                      </a:r>
                      <a:r>
                        <a:rPr lang="en-US" sz="1600" baseline="0" dirty="0" smtClean="0"/>
                        <a:t> to Wireless Communication Systems and Modern Wireless Communication Systems</a:t>
                      </a:r>
                      <a:endParaRPr lang="en-US" sz="1600" dirty="0" smtClean="0">
                        <a:solidFill>
                          <a:schemeClr val="tx1"/>
                        </a:solidFill>
                      </a:endParaRPr>
                    </a:p>
                  </a:txBody>
                  <a:tcPr/>
                </a:tc>
              </a:tr>
              <a:tr h="36803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2</a:t>
                      </a:r>
                      <a:endParaRPr lang="en-US" sz="1600" dirty="0">
                        <a:solidFill>
                          <a:schemeClr val="tx1"/>
                        </a:solidFill>
                      </a:endParaRPr>
                    </a:p>
                  </a:txBody>
                  <a:tcPr/>
                </a:tc>
                <a:tc>
                  <a:txBody>
                    <a:bodyPr/>
                    <a:lstStyle/>
                    <a:p>
                      <a:r>
                        <a:rPr lang="en-US" sz="1600" dirty="0" smtClean="0"/>
                        <a:t>The Cellular Concept – System Design Fundamentals</a:t>
                      </a:r>
                      <a:endParaRPr lang="en-US" sz="1600" dirty="0">
                        <a:solidFill>
                          <a:schemeClr val="tx1"/>
                        </a:solidFill>
                      </a:endParaRPr>
                    </a:p>
                  </a:txBody>
                  <a:tcPr/>
                </a:tc>
              </a:tr>
              <a:tr h="42645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3</a:t>
                      </a:r>
                      <a:endParaRPr lang="en-US" sz="1600" dirty="0">
                        <a:solidFill>
                          <a:schemeClr val="tx1"/>
                        </a:solidFill>
                      </a:endParaRPr>
                    </a:p>
                  </a:txBody>
                  <a:tcPr/>
                </a:tc>
                <a:tc>
                  <a:txBody>
                    <a:bodyPr/>
                    <a:lstStyle/>
                    <a:p>
                      <a:r>
                        <a:rPr lang="en-US" sz="1600" dirty="0" smtClean="0"/>
                        <a:t>The Cellular Concept— </a:t>
                      </a:r>
                      <a:r>
                        <a:rPr lang="en-US" sz="1600" dirty="0" err="1" smtClean="0"/>
                        <a:t>Trunking</a:t>
                      </a:r>
                      <a:r>
                        <a:rPr lang="en-US" sz="1600" dirty="0" smtClean="0"/>
                        <a:t> and Grade of Service, Improving Coverage and Capacity</a:t>
                      </a:r>
                      <a:endParaRPr lang="en-US" sz="1600" baseline="0" dirty="0" smtClean="0"/>
                    </a:p>
                  </a:txBody>
                  <a:tcPr>
                    <a:solidFill>
                      <a:schemeClr val="accent6">
                        <a:lumMod val="20000"/>
                        <a:lumOff val="80000"/>
                      </a:schemeClr>
                    </a:solidFill>
                  </a:tcPr>
                </a:tc>
              </a:tr>
              <a:tr h="390739">
                <a:tc vMerge="1">
                  <a:txBody>
                    <a:bodyPr/>
                    <a:lstStyle/>
                    <a:p>
                      <a:endParaRPr lang="en-US" dirty="0">
                        <a:solidFill>
                          <a:schemeClr val="tx1"/>
                        </a:solidFill>
                      </a:endParaRPr>
                    </a:p>
                  </a:txBody>
                  <a:tcPr>
                    <a:solidFill>
                      <a:srgbClr val="FFFF00"/>
                    </a:solidFill>
                  </a:tcPr>
                </a:tc>
                <a:tc>
                  <a:txBody>
                    <a:bodyPr/>
                    <a:lstStyle/>
                    <a:p>
                      <a:pPr algn="ctr"/>
                      <a:r>
                        <a:rPr lang="en-US" sz="1600" dirty="0" smtClean="0"/>
                        <a:t>4</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Mobile Radio Propagation: Large-Scale Path Loss </a:t>
                      </a:r>
                      <a:endParaRPr lang="en-US" sz="1600" baseline="0" dirty="0" smtClean="0"/>
                    </a:p>
                  </a:txBody>
                  <a:tcPr>
                    <a:solidFill>
                      <a:schemeClr val="accent5">
                        <a:lumMod val="20000"/>
                        <a:lumOff val="80000"/>
                      </a:schemeClr>
                    </a:solidFill>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5</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600" kern="1200" dirty="0" smtClean="0">
                          <a:solidFill>
                            <a:schemeClr val="dk1"/>
                          </a:solidFill>
                          <a:latin typeface="+mn-lt"/>
                          <a:ea typeface="+mn-ea"/>
                          <a:cs typeface="+mn-cs"/>
                        </a:rPr>
                        <a:t>Mobile Radio Propagation: Practical Link Budget Design using Path Loss Models</a:t>
                      </a:r>
                    </a:p>
                  </a:txBody>
                  <a:tcPr>
                    <a:solidFill>
                      <a:srgbClr val="FFFF00"/>
                    </a:solidFill>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6</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t>Mobile Radio Propagation – Small-scale Fading and Multipath </a:t>
                      </a:r>
                    </a:p>
                  </a:txBody>
                  <a:tcPr/>
                </a:tc>
              </a:tr>
              <a:tr h="368038">
                <a:tc rowSpan="6">
                  <a:txBody>
                    <a:bodyPr/>
                    <a:lstStyle/>
                    <a:p>
                      <a:pPr marL="0" algn="ctr" rtl="0" eaLnBrk="1" latinLnBrk="0" hangingPunct="1"/>
                      <a:r>
                        <a:rPr kumimoji="0" lang="en-US" sz="1600" kern="1200" dirty="0" smtClean="0"/>
                        <a:t>Part II</a:t>
                      </a:r>
                      <a:endParaRPr kumimoji="0" lang="en-US" sz="1600"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7</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Modulation Techniques:  </a:t>
                      </a:r>
                      <a:r>
                        <a:rPr lang="fr-FR" sz="1600" dirty="0" err="1" smtClean="0"/>
                        <a:t>Analog</a:t>
                      </a:r>
                      <a:r>
                        <a:rPr lang="fr-FR" sz="1600" dirty="0" smtClean="0"/>
                        <a:t> Modulation Techniques</a:t>
                      </a:r>
                      <a:endParaRPr lang="en-US" sz="1600" dirty="0" smtClean="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8</a:t>
                      </a:r>
                      <a:endParaRPr lang="en-US" sz="1600" dirty="0"/>
                    </a:p>
                  </a:txBody>
                  <a:tcPr/>
                </a:tc>
                <a:tc>
                  <a:txBody>
                    <a:bodyPr/>
                    <a:lstStyle/>
                    <a:p>
                      <a:r>
                        <a:rPr lang="fr-FR" sz="1600" dirty="0" smtClean="0"/>
                        <a:t>Modulation Techniques: Digital Modulation Techniques</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9</a:t>
                      </a:r>
                      <a:endParaRPr lang="en-US" sz="1600" dirty="0"/>
                    </a:p>
                  </a:txBody>
                  <a:tcPr/>
                </a:tc>
                <a:tc>
                  <a:txBody>
                    <a:bodyPr/>
                    <a:lstStyle/>
                    <a:p>
                      <a:r>
                        <a:rPr lang="en-US" sz="1600" dirty="0" smtClean="0"/>
                        <a:t>Multiple Access Techniques</a:t>
                      </a:r>
                      <a:endParaRPr lang="en-US" sz="1600" dirty="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10</a:t>
                      </a:r>
                      <a:endParaRPr lang="en-US" sz="1600" dirty="0"/>
                    </a:p>
                  </a:txBody>
                  <a:tcPr/>
                </a:tc>
                <a:tc>
                  <a:txBody>
                    <a:bodyPr/>
                    <a:lstStyle/>
                    <a:p>
                      <a:r>
                        <a:rPr lang="en-US" sz="1600" dirty="0" smtClean="0"/>
                        <a:t>Channel Equalization and Antenna Diversity</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11</a:t>
                      </a:r>
                      <a:endParaRPr lang="en-US" sz="1600" dirty="0"/>
                    </a:p>
                  </a:txBody>
                  <a:tcPr/>
                </a:tc>
                <a:tc>
                  <a:txBody>
                    <a:bodyPr/>
                    <a:lstStyle/>
                    <a:p>
                      <a:r>
                        <a:rPr lang="en-US" sz="1600" dirty="0" smtClean="0"/>
                        <a:t>Channel Coding</a:t>
                      </a:r>
                      <a:endParaRPr lang="en-US" sz="1600" dirty="0"/>
                    </a:p>
                  </a:txBody>
                  <a:tcPr/>
                </a:tc>
              </a:tr>
              <a:tr h="250927">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12</a:t>
                      </a:r>
                      <a:endParaRPr lang="en-US" sz="1600" dirty="0"/>
                    </a:p>
                  </a:txBody>
                  <a:tcPr/>
                </a:tc>
                <a:tc>
                  <a:txBody>
                    <a:bodyPr/>
                    <a:lstStyle/>
                    <a:p>
                      <a:r>
                        <a:rPr lang="en-US" sz="1600" dirty="0" smtClean="0"/>
                        <a:t>Wireless Networking, Systems and Standards </a:t>
                      </a:r>
                      <a:endParaRPr lang="en-US" sz="1600" dirty="0"/>
                    </a:p>
                  </a:txBody>
                  <a:tcPr/>
                </a:tc>
              </a:tr>
            </a:tbl>
          </a:graphicData>
        </a:graphic>
      </p:graphicFrame>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a:t>
            </a:fld>
            <a:endParaRPr kumimoji="0" lang="en-US" dirty="0">
              <a:solidFill>
                <a:srgbClr val="FFFFFF"/>
              </a:solidFill>
            </a:endParaRPr>
          </a:p>
        </p:txBody>
      </p:sp>
    </p:spTree>
    <p:extLst>
      <p:ext uri="{BB962C8B-B14F-4D97-AF65-F5344CB8AC3E}">
        <p14:creationId xmlns:p14="http://schemas.microsoft.com/office/powerpoint/2010/main" val="33463634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66340"/>
            <a:ext cx="9144000" cy="1371600"/>
          </a:xfrm>
        </p:spPr>
        <p:txBody>
          <a:bodyPr>
            <a:normAutofit/>
          </a:bodyPr>
          <a:lstStyle/>
          <a:p>
            <a:r>
              <a:rPr lang="en-US" sz="3600" dirty="0" smtClean="0"/>
              <a:t>Exam and Grading System</a:t>
            </a:r>
            <a:endParaRPr lang="en-US" sz="3600" dirty="0"/>
          </a:p>
        </p:txBody>
      </p:sp>
      <p:sp>
        <p:nvSpPr>
          <p:cNvPr id="4" name="Rectangle 3"/>
          <p:cNvSpPr/>
          <p:nvPr/>
        </p:nvSpPr>
        <p:spPr>
          <a:xfrm>
            <a:off x="0" y="0"/>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720747"/>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4294967295"/>
          </p:nvPr>
        </p:nvSpPr>
        <p:spPr>
          <a:xfrm>
            <a:off x="8623498" y="6680827"/>
            <a:ext cx="533400" cy="244476"/>
          </a:xfrm>
          <a:prstGeom prst="rect">
            <a:avLst/>
          </a:prstGeom>
        </p:spPr>
        <p:txBody>
          <a:bodyPr>
            <a:normAutofit fontScale="85000" lnSpcReduction="20000"/>
          </a:bodyPr>
          <a:lstStyle/>
          <a:p>
            <a:pPr algn="r"/>
            <a:fld id="{A0D09A74-B91A-40A4-90D1-93FE587BC1C3}" type="slidenum">
              <a:rPr lang="en-US" smtClean="0"/>
              <a:pPr algn="r"/>
              <a:t>6</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60749609"/>
              </p:ext>
            </p:extLst>
          </p:nvPr>
        </p:nvGraphicFramePr>
        <p:xfrm>
          <a:off x="539552" y="1508787"/>
          <a:ext cx="4536504" cy="2235899"/>
        </p:xfrm>
        <a:graphic>
          <a:graphicData uri="http://schemas.openxmlformats.org/drawingml/2006/table">
            <a:tbl>
              <a:tblPr firstRow="1" bandRow="1">
                <a:tableStyleId>{00A15C55-8517-42AA-B614-E9B94910E393}</a:tableStyleId>
              </a:tblPr>
              <a:tblGrid>
                <a:gridCol w="3088684"/>
                <a:gridCol w="1447820"/>
              </a:tblGrid>
              <a:tr h="618421">
                <a:tc>
                  <a:txBody>
                    <a:bodyPr/>
                    <a:lstStyle/>
                    <a:p>
                      <a:r>
                        <a:rPr lang="en-US" sz="2100" dirty="0" smtClean="0"/>
                        <a:t>Task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r>
              <a:tr h="514392">
                <a:tc>
                  <a:txBody>
                    <a:bodyPr/>
                    <a:lstStyle/>
                    <a:p>
                      <a:r>
                        <a:rPr lang="en-US" sz="2100" dirty="0" smtClean="0"/>
                        <a:t>Final Exam</a:t>
                      </a:r>
                      <a:endParaRPr lang="en-US" sz="2100" dirty="0">
                        <a:latin typeface="Bookman Old Style" pitchFamily="18" charset="0"/>
                      </a:endParaRPr>
                    </a:p>
                  </a:txBody>
                  <a:tcPr marT="60960" marB="60960"/>
                </a:tc>
                <a:tc>
                  <a:txBody>
                    <a:bodyPr/>
                    <a:lstStyle/>
                    <a:p>
                      <a:r>
                        <a:rPr lang="en-US" sz="2100" dirty="0" smtClean="0"/>
                        <a:t>80%</a:t>
                      </a:r>
                      <a:endParaRPr lang="en-US" sz="2100" dirty="0">
                        <a:latin typeface="Bookman Old Style" pitchFamily="18" charset="0"/>
                      </a:endParaRPr>
                    </a:p>
                  </a:txBody>
                  <a:tcPr marT="60960" marB="60960"/>
                </a:tc>
              </a:tr>
              <a:tr h="537029">
                <a:tc>
                  <a:txBody>
                    <a:bodyPr/>
                    <a:lstStyle/>
                    <a:p>
                      <a:r>
                        <a:rPr lang="en-US" sz="2100" dirty="0" smtClean="0"/>
                        <a:t>Practical</a:t>
                      </a:r>
                      <a:r>
                        <a:rPr lang="en-US" sz="2100" baseline="0" dirty="0" smtClean="0"/>
                        <a:t> Assignments</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r h="566057">
                <a:tc>
                  <a:txBody>
                    <a:bodyPr/>
                    <a:lstStyle/>
                    <a:p>
                      <a:r>
                        <a:rPr lang="en-US" sz="2100" dirty="0" smtClean="0"/>
                        <a:t>Tutorial</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1415290"/>
              </p:ext>
            </p:extLst>
          </p:nvPr>
        </p:nvGraphicFramePr>
        <p:xfrm>
          <a:off x="5652120" y="1508787"/>
          <a:ext cx="2520280" cy="2991700"/>
        </p:xfrm>
        <a:graphic>
          <a:graphicData uri="http://schemas.openxmlformats.org/drawingml/2006/table">
            <a:tbl>
              <a:tblPr firstRow="1" bandRow="1">
                <a:tableStyleId>{00A15C55-8517-42AA-B614-E9B94910E393}</a:tableStyleId>
              </a:tblPr>
              <a:tblGrid>
                <a:gridCol w="1306812"/>
                <a:gridCol w="1213468"/>
              </a:tblGrid>
              <a:tr h="513339">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Grade</a:t>
                      </a:r>
                      <a:endParaRPr lang="en-US" sz="2100" dirty="0">
                        <a:latin typeface="Bookman Old Style" pitchFamily="18" charset="0"/>
                      </a:endParaRPr>
                    </a:p>
                  </a:txBody>
                  <a:tcPr marT="60960" marB="60960">
                    <a:solidFill>
                      <a:schemeClr val="tx2">
                        <a:lumMod val="60000"/>
                        <a:lumOff val="40000"/>
                      </a:schemeClr>
                    </a:solidFill>
                  </a:tcPr>
                </a:tc>
              </a:tr>
              <a:tr h="522715">
                <a:tc>
                  <a:txBody>
                    <a:bodyPr/>
                    <a:lstStyle/>
                    <a:p>
                      <a:r>
                        <a:rPr lang="en-US" sz="2100" dirty="0" smtClean="0"/>
                        <a:t>85~100</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78179">
                <a:tc>
                  <a:txBody>
                    <a:bodyPr/>
                    <a:lstStyle/>
                    <a:p>
                      <a:r>
                        <a:rPr lang="en-US" sz="2100" dirty="0" smtClean="0"/>
                        <a:t>80~85</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92489">
                <a:tc>
                  <a:txBody>
                    <a:bodyPr/>
                    <a:lstStyle/>
                    <a:p>
                      <a:r>
                        <a:rPr lang="en-US" sz="2100" dirty="0" smtClean="0"/>
                        <a:t>70~80</a:t>
                      </a:r>
                      <a:endParaRPr lang="en-US" sz="2100" dirty="0">
                        <a:latin typeface="Bookman Old Style" pitchFamily="18" charset="0"/>
                      </a:endParaRPr>
                    </a:p>
                  </a:txBody>
                  <a:tcPr marT="60960" marB="60960"/>
                </a:tc>
                <a:tc>
                  <a:txBody>
                    <a:bodyPr/>
                    <a:lstStyle/>
                    <a:p>
                      <a:r>
                        <a:rPr lang="en-US" sz="2100" dirty="0" smtClean="0"/>
                        <a:t>B</a:t>
                      </a:r>
                      <a:endParaRPr lang="en-US" sz="2100" dirty="0">
                        <a:latin typeface="Bookman Old Style" pitchFamily="18" charset="0"/>
                      </a:endParaRPr>
                    </a:p>
                  </a:txBody>
                  <a:tcPr marT="60960" marB="60960"/>
                </a:tc>
              </a:tr>
              <a:tr h="492489">
                <a:tc>
                  <a:txBody>
                    <a:bodyPr/>
                    <a:lstStyle/>
                    <a:p>
                      <a:r>
                        <a:rPr lang="en-US" sz="2100" dirty="0" smtClean="0"/>
                        <a:t>50~70</a:t>
                      </a:r>
                      <a:endParaRPr lang="en-US" sz="2100" dirty="0">
                        <a:latin typeface="Bookman Old Style" pitchFamily="18" charset="0"/>
                      </a:endParaRPr>
                    </a:p>
                  </a:txBody>
                  <a:tcPr marT="60960" marB="60960"/>
                </a:tc>
                <a:tc>
                  <a:txBody>
                    <a:bodyPr/>
                    <a:lstStyle/>
                    <a:p>
                      <a:r>
                        <a:rPr lang="en-US" sz="2100" dirty="0" smtClean="0"/>
                        <a:t>C</a:t>
                      </a:r>
                      <a:endParaRPr lang="en-US" sz="2100" dirty="0">
                        <a:latin typeface="Bookman Old Style" pitchFamily="18" charset="0"/>
                      </a:endParaRPr>
                    </a:p>
                  </a:txBody>
                  <a:tcPr marT="60960" marB="60960"/>
                </a:tc>
              </a:tr>
              <a:tr h="492489">
                <a:tc>
                  <a:txBody>
                    <a:bodyPr/>
                    <a:lstStyle/>
                    <a:p>
                      <a:r>
                        <a:rPr lang="en-US" sz="2100" dirty="0" smtClean="0"/>
                        <a:t>&lt;50</a:t>
                      </a:r>
                      <a:endParaRPr lang="en-US" sz="2100" dirty="0">
                        <a:latin typeface="Bookman Old Style" pitchFamily="18" charset="0"/>
                      </a:endParaRPr>
                    </a:p>
                  </a:txBody>
                  <a:tcPr marT="60960" marB="60960"/>
                </a:tc>
                <a:tc>
                  <a:txBody>
                    <a:bodyPr/>
                    <a:lstStyle/>
                    <a:p>
                      <a:r>
                        <a:rPr lang="en-US" sz="2100" dirty="0" smtClean="0"/>
                        <a:t>F</a:t>
                      </a:r>
                      <a:endParaRPr lang="en-US" sz="2100" dirty="0">
                        <a:latin typeface="Bookman Old Style" pitchFamily="18" charset="0"/>
                      </a:endParaRPr>
                    </a:p>
                  </a:txBody>
                  <a:tcPr marT="60960" marB="60960"/>
                </a:tc>
              </a:tr>
            </a:tbl>
          </a:graphicData>
        </a:graphic>
      </p:graphicFrame>
    </p:spTree>
    <p:extLst>
      <p:ext uri="{BB962C8B-B14F-4D97-AF65-F5344CB8AC3E}">
        <p14:creationId xmlns:p14="http://schemas.microsoft.com/office/powerpoint/2010/main" val="259537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51429" y="1219195"/>
            <a:ext cx="6858000" cy="1208314"/>
          </a:xfrm>
        </p:spPr>
        <p:txBody>
          <a:bodyPr>
            <a:normAutofit/>
          </a:bodyPr>
          <a:lstStyle/>
          <a:p>
            <a:pPr algn="ctr">
              <a:spcBef>
                <a:spcPts val="1200"/>
              </a:spcBef>
            </a:pPr>
            <a:r>
              <a:rPr lang="en-US" sz="4000" b="1" dirty="0" smtClean="0"/>
              <a:t>Lecture 5</a:t>
            </a:r>
            <a:endParaRPr lang="en-US" sz="4000" b="1" dirty="0"/>
          </a:p>
        </p:txBody>
      </p:sp>
      <p:sp>
        <p:nvSpPr>
          <p:cNvPr id="6" name="Text Placeholder 5"/>
          <p:cNvSpPr>
            <a:spLocks noGrp="1"/>
          </p:cNvSpPr>
          <p:nvPr>
            <p:ph type="body" idx="1"/>
          </p:nvPr>
        </p:nvSpPr>
        <p:spPr>
          <a:xfrm>
            <a:off x="653144" y="2857500"/>
            <a:ext cx="8490856" cy="1143000"/>
          </a:xfrm>
        </p:spPr>
        <p:txBody>
          <a:bodyPr>
            <a:noAutofit/>
          </a:bodyPr>
          <a:lstStyle/>
          <a:p>
            <a:pPr algn="ctr">
              <a:lnSpc>
                <a:spcPct val="150000"/>
              </a:lnSpc>
            </a:pPr>
            <a:r>
              <a:rPr lang="en-US" sz="3200" b="1" dirty="0" smtClean="0">
                <a:solidFill>
                  <a:schemeClr val="tx1"/>
                </a:solidFill>
                <a:cs typeface="Cambria"/>
              </a:rPr>
              <a:t>Mobile Radio Propagation</a:t>
            </a:r>
          </a:p>
          <a:p>
            <a:pPr algn="ctr">
              <a:lnSpc>
                <a:spcPct val="150000"/>
              </a:lnSpc>
            </a:pPr>
            <a:r>
              <a:rPr lang="en-US" sz="3200" b="1" dirty="0" smtClean="0">
                <a:solidFill>
                  <a:schemeClr val="tx1"/>
                </a:solidFill>
                <a:cs typeface="Cambria"/>
              </a:rPr>
              <a:t>Large Scale Path-Loss (Part II)</a:t>
            </a:r>
          </a:p>
          <a:p>
            <a:pPr algn="ctr">
              <a:lnSpc>
                <a:spcPct val="150000"/>
              </a:lnSpc>
            </a:pPr>
            <a:endParaRPr lang="en-US" sz="3200" b="1" dirty="0">
              <a:solidFill>
                <a:schemeClr val="tx1"/>
              </a:solidFill>
              <a:cs typeface="Cambria"/>
            </a:endParaRPr>
          </a:p>
          <a:p>
            <a:pPr algn="ctr">
              <a:lnSpc>
                <a:spcPct val="150000"/>
              </a:lnSpc>
            </a:pPr>
            <a:endParaRPr lang="en-US" sz="3200" b="1"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4238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Overview of Previous Lecture </a:t>
            </a:r>
          </a:p>
        </p:txBody>
      </p:sp>
      <p:sp>
        <p:nvSpPr>
          <p:cNvPr id="4" name="Slide Number Placeholder 3"/>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8</a:t>
            </a:fld>
            <a:endParaRPr kumimoji="0" lang="en-US" sz="2400" dirty="0">
              <a:solidFill>
                <a:srgbClr val="FFFFFF"/>
              </a:solidFill>
            </a:endParaRPr>
          </a:p>
        </p:txBody>
      </p:sp>
      <p:sp>
        <p:nvSpPr>
          <p:cNvPr id="6" name="Content Placeholder 5"/>
          <p:cNvSpPr>
            <a:spLocks noGrp="1"/>
          </p:cNvSpPr>
          <p:nvPr>
            <p:ph sz="quarter" idx="1"/>
          </p:nvPr>
        </p:nvSpPr>
        <p:spPr>
          <a:xfrm>
            <a:off x="358724" y="1336431"/>
            <a:ext cx="8229600" cy="5045617"/>
          </a:xfrm>
        </p:spPr>
        <p:txBody>
          <a:bodyPr>
            <a:normAutofit/>
          </a:bodyPr>
          <a:lstStyle/>
          <a:p>
            <a:r>
              <a:rPr lang="en-US" sz="2700" dirty="0" smtClean="0">
                <a:cs typeface="Cambria"/>
              </a:rPr>
              <a:t>Mobile Radio Propagation – Large Scale Path Loss</a:t>
            </a:r>
          </a:p>
          <a:p>
            <a:pPr lvl="1"/>
            <a:r>
              <a:rPr lang="en-US" sz="2400" dirty="0" smtClean="0">
                <a:cs typeface="Cambria"/>
              </a:rPr>
              <a:t>Ideal </a:t>
            </a:r>
            <a:r>
              <a:rPr lang="en-US" sz="2400" dirty="0">
                <a:cs typeface="Cambria"/>
              </a:rPr>
              <a:t>Free-space Radio Propagation Model</a:t>
            </a:r>
          </a:p>
          <a:p>
            <a:pPr lvl="1"/>
            <a:r>
              <a:rPr lang="en-US" sz="2400" dirty="0">
                <a:cs typeface="Cambria"/>
              </a:rPr>
              <a:t>Three Basic Propagation Mechanisms and Related Propagation Models</a:t>
            </a:r>
          </a:p>
          <a:p>
            <a:pPr lvl="2"/>
            <a:r>
              <a:rPr lang="en-US" sz="2400" dirty="0">
                <a:cs typeface="Cambria"/>
              </a:rPr>
              <a:t>Reflection</a:t>
            </a:r>
          </a:p>
          <a:p>
            <a:pPr lvl="3"/>
            <a:r>
              <a:rPr lang="en-US" sz="2400" dirty="0">
                <a:cs typeface="Cambria"/>
              </a:rPr>
              <a:t>Two ray Ground Reflection Model</a:t>
            </a:r>
          </a:p>
          <a:p>
            <a:pPr lvl="2"/>
            <a:r>
              <a:rPr lang="en-US" sz="2400" dirty="0">
                <a:cs typeface="Cambria"/>
              </a:rPr>
              <a:t>Diffraction</a:t>
            </a:r>
          </a:p>
          <a:p>
            <a:pPr lvl="3"/>
            <a:r>
              <a:rPr lang="en-US" sz="2400" dirty="0">
                <a:cs typeface="Cambria"/>
              </a:rPr>
              <a:t>Fresnel Zone Geometry and Knife-Edge Diffraction Model</a:t>
            </a:r>
          </a:p>
          <a:p>
            <a:pPr lvl="2"/>
            <a:r>
              <a:rPr lang="en-US" sz="2400" dirty="0">
                <a:cs typeface="Cambria"/>
              </a:rPr>
              <a:t>Scattering</a:t>
            </a:r>
          </a:p>
          <a:p>
            <a:endParaRPr lang="en-US" dirty="0"/>
          </a:p>
        </p:txBody>
      </p:sp>
    </p:spTree>
    <p:extLst>
      <p:ext uri="{BB962C8B-B14F-4D97-AF65-F5344CB8AC3E}">
        <p14:creationId xmlns:p14="http://schemas.microsoft.com/office/powerpoint/2010/main" val="3182814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74490"/>
            <a:ext cx="8849738" cy="1154097"/>
          </a:xfrm>
        </p:spPr>
        <p:txBody>
          <a:bodyPr anchor="ctr">
            <a:normAutofit/>
          </a:bodyPr>
          <a:lstStyle/>
          <a:p>
            <a:r>
              <a:rPr lang="en-US" sz="3600" dirty="0"/>
              <a:t>Outline of Class (Lecture </a:t>
            </a:r>
            <a:r>
              <a:rPr lang="en-US" sz="3600" dirty="0"/>
              <a:t>5</a:t>
            </a:r>
            <a:r>
              <a:rPr lang="en-US" sz="3600" dirty="0" smtClean="0"/>
              <a:t>)</a:t>
            </a:r>
            <a:endParaRPr lang="en-US" sz="3600" dirty="0">
              <a:latin typeface="Cambria"/>
              <a:cs typeface="Cambria"/>
            </a:endParaRPr>
          </a:p>
        </p:txBody>
      </p:sp>
      <p:sp>
        <p:nvSpPr>
          <p:cNvPr id="7" name="Content Placeholder 2"/>
          <p:cNvSpPr>
            <a:spLocks noGrp="1"/>
          </p:cNvSpPr>
          <p:nvPr>
            <p:ph sz="quarter" idx="1"/>
          </p:nvPr>
        </p:nvSpPr>
        <p:spPr>
          <a:xfrm>
            <a:off x="227264" y="1474538"/>
            <a:ext cx="8729578" cy="5235854"/>
          </a:xfrm>
        </p:spPr>
        <p:txBody>
          <a:bodyPr>
            <a:normAutofit/>
          </a:bodyPr>
          <a:lstStyle/>
          <a:p>
            <a:pPr>
              <a:lnSpc>
                <a:spcPct val="150000"/>
              </a:lnSpc>
            </a:pPr>
            <a:r>
              <a:rPr lang="en-US" sz="2400" dirty="0" smtClean="0">
                <a:cs typeface="Cambria"/>
              </a:rPr>
              <a:t>Practical </a:t>
            </a:r>
            <a:r>
              <a:rPr lang="en-US" sz="2400" dirty="0">
                <a:cs typeface="Cambria"/>
              </a:rPr>
              <a:t>Link Budget Design using Path Loss Models</a:t>
            </a:r>
          </a:p>
          <a:p>
            <a:pPr lvl="1">
              <a:lnSpc>
                <a:spcPct val="150000"/>
              </a:lnSpc>
            </a:pPr>
            <a:r>
              <a:rPr lang="en-US" sz="2400" dirty="0">
                <a:cs typeface="Cambria"/>
              </a:rPr>
              <a:t>Log-distance Path Loss Model</a:t>
            </a:r>
          </a:p>
          <a:p>
            <a:pPr lvl="1">
              <a:lnSpc>
                <a:spcPct val="150000"/>
              </a:lnSpc>
            </a:pPr>
            <a:r>
              <a:rPr lang="en-US" sz="2400" dirty="0">
                <a:cs typeface="Cambria"/>
              </a:rPr>
              <a:t>Log-normal Shadowing Model</a:t>
            </a:r>
          </a:p>
          <a:p>
            <a:pPr>
              <a:lnSpc>
                <a:spcPct val="150000"/>
              </a:lnSpc>
            </a:pPr>
            <a:r>
              <a:rPr lang="en-US" sz="2400" dirty="0">
                <a:cs typeface="Cambria"/>
              </a:rPr>
              <a:t>Outdoor Propagation Models</a:t>
            </a:r>
          </a:p>
          <a:p>
            <a:pPr lvl="1">
              <a:lnSpc>
                <a:spcPct val="150000"/>
              </a:lnSpc>
            </a:pPr>
            <a:r>
              <a:rPr lang="en-US" sz="2400" dirty="0">
                <a:cs typeface="Cambria"/>
              </a:rPr>
              <a:t>Okumura Model</a:t>
            </a:r>
          </a:p>
          <a:p>
            <a:pPr lvl="1">
              <a:lnSpc>
                <a:spcPct val="150000"/>
              </a:lnSpc>
            </a:pPr>
            <a:r>
              <a:rPr lang="en-US" sz="2400" dirty="0" err="1">
                <a:cs typeface="Cambria"/>
              </a:rPr>
              <a:t>Hata</a:t>
            </a:r>
            <a:r>
              <a:rPr lang="en-US" sz="2400" dirty="0">
                <a:cs typeface="Cambria"/>
              </a:rPr>
              <a:t> Model</a:t>
            </a:r>
          </a:p>
          <a:p>
            <a:pPr>
              <a:lnSpc>
                <a:spcPct val="150000"/>
              </a:lnSpc>
            </a:pPr>
            <a:r>
              <a:rPr lang="en-US" sz="2400" dirty="0">
                <a:cs typeface="Cambria"/>
              </a:rPr>
              <a:t>Indoor Propagation Models</a:t>
            </a:r>
          </a:p>
        </p:txBody>
      </p:sp>
      <p:sp>
        <p:nvSpPr>
          <p:cNvPr id="3" name="Slide Number Placeholder 2"/>
          <p:cNvSpPr>
            <a:spLocks noGrp="1"/>
          </p:cNvSpPr>
          <p:nvPr>
            <p:ph type="sldNum" sz="quarter" idx="12"/>
          </p:nvPr>
        </p:nvSpPr>
        <p:spPr>
          <a:xfrm>
            <a:off x="-700320" y="6355560"/>
            <a:ext cx="1981200" cy="365760"/>
          </a:xfrm>
        </p:spPr>
        <p:txBody>
          <a:bodyPr/>
          <a:lstStyle/>
          <a:p>
            <a:pPr algn="ctr" eaLnBrk="1" latinLnBrk="0" hangingPunct="1"/>
            <a:fld id="{F0C94032-CD4C-4C25-B0C2-CEC720522D92}" type="slidenum">
              <a:rPr kumimoji="0" lang="en-US" smtClean="0"/>
              <a:pPr algn="ctr" eaLnBrk="1" latinLnBrk="0" hangingPunct="1"/>
              <a:t>9</a:t>
            </a:fld>
            <a:endParaRPr kumimoji="0" lang="en-US" dirty="0"/>
          </a:p>
        </p:txBody>
      </p:sp>
    </p:spTree>
    <p:extLst>
      <p:ext uri="{BB962C8B-B14F-4D97-AF65-F5344CB8AC3E}">
        <p14:creationId xmlns:p14="http://schemas.microsoft.com/office/powerpoint/2010/main" val="2551502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4" y="2421307"/>
            <a:ext cx="8490856" cy="1208314"/>
          </a:xfrm>
        </p:spPr>
        <p:txBody>
          <a:bodyPr>
            <a:noAutofit/>
          </a:bodyPr>
          <a:lstStyle/>
          <a:p>
            <a:pPr marL="514350" indent="-514350" algn="l">
              <a:spcBef>
                <a:spcPts val="1200"/>
              </a:spcBef>
              <a:buFont typeface="+mj-lt"/>
              <a:buAutoNum type="arabicParenR"/>
            </a:pPr>
            <a:r>
              <a:rPr lang="en-US" dirty="0" smtClean="0">
                <a:cs typeface="Cambria"/>
              </a:rPr>
              <a:t>Practical </a:t>
            </a:r>
            <a:r>
              <a:rPr lang="en-US" dirty="0">
                <a:cs typeface="Cambria"/>
              </a:rPr>
              <a:t>Link Budget Design using Path Loss Models</a:t>
            </a:r>
            <a:br>
              <a:rPr lang="en-US" dirty="0">
                <a:cs typeface="Cambria"/>
              </a:rPr>
            </a:br>
            <a:r>
              <a:rPr lang="en-US" b="1" dirty="0"/>
              <a:t/>
            </a:r>
            <a:br>
              <a:rPr lang="en-US" b="1" dirty="0"/>
            </a:br>
            <a:endParaRPr lang="en-US"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3620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Practical Link Budget</a:t>
            </a:r>
          </a:p>
        </p:txBody>
      </p:sp>
      <p:sp>
        <p:nvSpPr>
          <p:cNvPr id="5" name="Content Placeholder 4"/>
          <p:cNvSpPr>
            <a:spLocks noGrp="1"/>
          </p:cNvSpPr>
          <p:nvPr>
            <p:ph sz="quarter" idx="1"/>
          </p:nvPr>
        </p:nvSpPr>
        <p:spPr>
          <a:xfrm>
            <a:off x="304800" y="1600200"/>
            <a:ext cx="8650514" cy="4989286"/>
          </a:xfrm>
        </p:spPr>
        <p:txBody>
          <a:bodyPr>
            <a:normAutofit/>
          </a:bodyPr>
          <a:lstStyle/>
          <a:p>
            <a:pPr algn="just"/>
            <a:r>
              <a:rPr lang="en-US" dirty="0"/>
              <a:t>Most radio propagation models are derived using a combination </a:t>
            </a:r>
            <a:r>
              <a:rPr lang="en-US" dirty="0" smtClean="0"/>
              <a:t>of analytical </a:t>
            </a:r>
            <a:r>
              <a:rPr lang="en-US" dirty="0"/>
              <a:t>and empirical models.</a:t>
            </a:r>
          </a:p>
          <a:p>
            <a:pPr algn="just"/>
            <a:r>
              <a:rPr lang="en-US" dirty="0" smtClean="0"/>
              <a:t>Empirical </a:t>
            </a:r>
            <a:r>
              <a:rPr lang="en-US" dirty="0"/>
              <a:t>approach is based on fitting curves or </a:t>
            </a:r>
            <a:r>
              <a:rPr lang="en-US" dirty="0" smtClean="0"/>
              <a:t>analytical expressions </a:t>
            </a:r>
            <a:r>
              <a:rPr lang="en-US" dirty="0"/>
              <a:t>that recreate a set of measured data.</a:t>
            </a:r>
          </a:p>
          <a:p>
            <a:pPr algn="just"/>
            <a:r>
              <a:rPr lang="en-US" dirty="0" smtClean="0"/>
              <a:t>Advantages</a:t>
            </a:r>
            <a:r>
              <a:rPr lang="en-US" dirty="0"/>
              <a:t>:</a:t>
            </a:r>
          </a:p>
          <a:p>
            <a:pPr lvl="1" algn="just"/>
            <a:r>
              <a:rPr lang="en-US" dirty="0"/>
              <a:t>Takes into account all propagation factors, both known and unknown.</a:t>
            </a:r>
          </a:p>
          <a:p>
            <a:pPr algn="just"/>
            <a:r>
              <a:rPr lang="en-US" dirty="0" smtClean="0"/>
              <a:t>Disadvantages</a:t>
            </a:r>
            <a:r>
              <a:rPr lang="en-US" dirty="0"/>
              <a:t>:</a:t>
            </a:r>
          </a:p>
          <a:p>
            <a:pPr lvl="1" algn="just"/>
            <a:r>
              <a:rPr lang="en-US" dirty="0"/>
              <a:t>New models need to be measured for different environment </a:t>
            </a:r>
            <a:r>
              <a:rPr lang="en-US" dirty="0" smtClean="0"/>
              <a:t>or frequency</a:t>
            </a:r>
            <a:r>
              <a:rPr lang="en-US" dirty="0"/>
              <a:t>.</a:t>
            </a:r>
          </a:p>
        </p:txBody>
      </p:sp>
    </p:spTree>
    <p:extLst>
      <p:ext uri="{BB962C8B-B14F-4D97-AF65-F5344CB8AC3E}">
        <p14:creationId xmlns:p14="http://schemas.microsoft.com/office/powerpoint/2010/main" val="8340126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Log-distance Path Loss Model</a:t>
            </a:r>
            <a:endParaRPr lang="en-US" dirty="0"/>
          </a:p>
        </p:txBody>
      </p:sp>
      <p:sp>
        <p:nvSpPr>
          <p:cNvPr id="5" name="Content Placeholder 4"/>
          <p:cNvSpPr>
            <a:spLocks noGrp="1"/>
          </p:cNvSpPr>
          <p:nvPr>
            <p:ph sz="quarter" idx="1"/>
          </p:nvPr>
        </p:nvSpPr>
        <p:spPr>
          <a:xfrm>
            <a:off x="309489" y="1219200"/>
            <a:ext cx="8736037" cy="4937760"/>
          </a:xfrm>
        </p:spPr>
        <p:txBody>
          <a:bodyPr>
            <a:normAutofit/>
          </a:bodyPr>
          <a:lstStyle/>
          <a:p>
            <a:r>
              <a:rPr lang="en-US" sz="2400" dirty="0" smtClean="0"/>
              <a:t>This model if based on theory and measurements</a:t>
            </a:r>
          </a:p>
          <a:p>
            <a:r>
              <a:rPr lang="en-US" sz="2400" dirty="0" smtClean="0"/>
              <a:t>Indicates that average received signal power decreases log normally with distance</a:t>
            </a:r>
            <a:endParaRPr lang="en-US"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0353" y="2649415"/>
            <a:ext cx="5378751" cy="3997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551877" y="5385583"/>
            <a:ext cx="6025923" cy="1132114"/>
          </a:xfrm>
          <a:prstGeom prst="rect">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01345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99431" y="535488"/>
            <a:ext cx="8752115" cy="5119914"/>
          </a:xfrm>
        </p:spPr>
        <p:txBody>
          <a:bodyPr>
            <a:normAutofit/>
          </a:bodyPr>
          <a:lstStyle/>
          <a:p>
            <a:pPr algn="just"/>
            <a:r>
              <a:rPr lang="en-US" dirty="0" smtClean="0"/>
              <a:t>Remarks</a:t>
            </a:r>
          </a:p>
          <a:p>
            <a:pPr lvl="1" algn="just"/>
            <a:r>
              <a:rPr lang="en-US" dirty="0" smtClean="0"/>
              <a:t>Value of n depends on the specific propagation environment</a:t>
            </a:r>
          </a:p>
          <a:p>
            <a:pPr lvl="2" algn="just"/>
            <a:r>
              <a:rPr lang="en-US" dirty="0" err="1" smtClean="0"/>
              <a:t>Eg</a:t>
            </a:r>
            <a:r>
              <a:rPr lang="en-US" dirty="0" smtClean="0"/>
              <a:t>. n=2 for free space, n=2.7 ~ 3.5 for urban areas</a:t>
            </a:r>
          </a:p>
          <a:p>
            <a:pPr lvl="1" algn="just"/>
            <a:r>
              <a:rPr lang="en-US" dirty="0" smtClean="0"/>
              <a:t>Reference distance should always be far field so that near-field effects do not alter the reference path loss</a:t>
            </a:r>
          </a:p>
          <a:p>
            <a:pPr lvl="1" algn="just"/>
            <a:r>
              <a:rPr lang="en-US" dirty="0" smtClean="0"/>
              <a:t>Reference distance depends on the coverage area of a particular cellular system</a:t>
            </a:r>
          </a:p>
          <a:p>
            <a:pPr lvl="2" algn="just"/>
            <a:r>
              <a:rPr lang="en-US" dirty="0" smtClean="0"/>
              <a:t>In large coverage cellular systems </a:t>
            </a:r>
            <a:r>
              <a:rPr lang="en-US" dirty="0" smtClean="0">
                <a:sym typeface="Wingdings" pitchFamily="2" charset="2"/>
              </a:rPr>
              <a:t> d</a:t>
            </a:r>
            <a:r>
              <a:rPr lang="en-US" baseline="-25000" dirty="0" smtClean="0">
                <a:sym typeface="Wingdings" pitchFamily="2" charset="2"/>
              </a:rPr>
              <a:t>0</a:t>
            </a:r>
            <a:r>
              <a:rPr lang="en-US" dirty="0" smtClean="0">
                <a:sym typeface="Wingdings" pitchFamily="2" charset="2"/>
              </a:rPr>
              <a:t> = 1 km</a:t>
            </a:r>
          </a:p>
          <a:p>
            <a:pPr lvl="2" algn="just"/>
            <a:r>
              <a:rPr lang="en-US" dirty="0" smtClean="0">
                <a:sym typeface="Wingdings" pitchFamily="2" charset="2"/>
              </a:rPr>
              <a:t>In microcellular systems  d</a:t>
            </a:r>
            <a:r>
              <a:rPr lang="en-US" baseline="-25000" dirty="0" smtClean="0">
                <a:sym typeface="Wingdings" pitchFamily="2" charset="2"/>
              </a:rPr>
              <a:t>0</a:t>
            </a:r>
            <a:r>
              <a:rPr lang="en-US" dirty="0" smtClean="0">
                <a:sym typeface="Wingdings" pitchFamily="2" charset="2"/>
              </a:rPr>
              <a:t> = 100 m or 1 m </a:t>
            </a:r>
          </a:p>
          <a:p>
            <a:pPr lvl="1" algn="just"/>
            <a:r>
              <a:rPr lang="en-US" dirty="0" smtClean="0">
                <a:sym typeface="Wingdings" pitchFamily="2" charset="2"/>
              </a:rPr>
              <a:t>Reference path loss is calculated using the </a:t>
            </a:r>
            <a:r>
              <a:rPr lang="en-US" dirty="0" smtClean="0">
                <a:solidFill>
                  <a:srgbClr val="FF0000"/>
                </a:solidFill>
                <a:sym typeface="Wingdings" pitchFamily="2" charset="2"/>
              </a:rPr>
              <a:t>free space path loss formula</a:t>
            </a:r>
          </a:p>
          <a:p>
            <a:pPr lvl="1" algn="just"/>
            <a:r>
              <a:rPr lang="en-US" dirty="0" smtClean="0">
                <a:solidFill>
                  <a:srgbClr val="FF0000"/>
                </a:solidFill>
                <a:sym typeface="Wingdings" pitchFamily="2" charset="2"/>
              </a:rPr>
              <a:t>Limitation: </a:t>
            </a:r>
            <a:r>
              <a:rPr lang="en-US" dirty="0" smtClean="0">
                <a:sym typeface="Wingdings" pitchFamily="2" charset="2"/>
              </a:rPr>
              <a:t>same T-R separation distance gives different path loss under different surrounding environment</a:t>
            </a:r>
            <a:endParaRPr lang="en-US" dirty="0" smtClean="0"/>
          </a:p>
        </p:txBody>
      </p:sp>
    </p:spTree>
    <p:extLst>
      <p:ext uri="{BB962C8B-B14F-4D97-AF65-F5344CB8AC3E}">
        <p14:creationId xmlns:p14="http://schemas.microsoft.com/office/powerpoint/2010/main" val="39200106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sz="quarter" idx="1"/>
          </p:nvPr>
        </p:nvSpPr>
        <p:spPr/>
        <p:txBody>
          <a:bodyPr/>
          <a:lstStyle/>
          <a:p>
            <a:r>
              <a:rPr lang="en-US" dirty="0" smtClean="0"/>
              <a:t>Path Loss Exponents for Different Environments</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4413" y="2367870"/>
            <a:ext cx="7115175"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49231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Log-Normal Shadowing Model</a:t>
            </a:r>
            <a:endParaRPr lang="en-US" dirty="0"/>
          </a:p>
        </p:txBody>
      </p:sp>
      <p:sp>
        <p:nvSpPr>
          <p:cNvPr id="3" name="Content Placeholder 2"/>
          <p:cNvSpPr>
            <a:spLocks noGrp="1"/>
          </p:cNvSpPr>
          <p:nvPr>
            <p:ph sz="quarter" idx="1"/>
          </p:nvPr>
        </p:nvSpPr>
        <p:spPr>
          <a:xfrm>
            <a:off x="77344" y="1600199"/>
            <a:ext cx="8991500" cy="5439229"/>
          </a:xfrm>
        </p:spPr>
        <p:txBody>
          <a:bodyPr>
            <a:normAutofit/>
          </a:bodyPr>
          <a:lstStyle/>
          <a:p>
            <a:pPr algn="just"/>
            <a:r>
              <a:rPr lang="en-US" sz="2200" dirty="0" smtClean="0"/>
              <a:t>Log-distance </a:t>
            </a:r>
            <a:r>
              <a:rPr lang="en-US" sz="2200" dirty="0"/>
              <a:t>path loss gives only the average value of path loss</a:t>
            </a:r>
            <a:r>
              <a:rPr lang="en-US" sz="2200" dirty="0" smtClean="0"/>
              <a:t>.</a:t>
            </a:r>
          </a:p>
          <a:p>
            <a:pPr algn="just"/>
            <a:r>
              <a:rPr lang="en-US" sz="2200" dirty="0" smtClean="0"/>
              <a:t>Surrounding </a:t>
            </a:r>
            <a:r>
              <a:rPr lang="en-US" sz="2200" dirty="0"/>
              <a:t>environment may be vastly different at two </a:t>
            </a:r>
            <a:r>
              <a:rPr lang="en-US" sz="2200" dirty="0" smtClean="0"/>
              <a:t>locations having </a:t>
            </a:r>
            <a:r>
              <a:rPr lang="en-US" sz="2200" dirty="0"/>
              <a:t>the same T–R separation </a:t>
            </a:r>
            <a:r>
              <a:rPr lang="en-US" sz="2200" i="1" dirty="0"/>
              <a:t>d</a:t>
            </a:r>
            <a:r>
              <a:rPr lang="en-US" sz="2200" dirty="0"/>
              <a:t>.</a:t>
            </a:r>
          </a:p>
          <a:p>
            <a:pPr algn="just"/>
            <a:r>
              <a:rPr lang="en-US" sz="2200" dirty="0" smtClean="0"/>
              <a:t>More </a:t>
            </a:r>
            <a:r>
              <a:rPr lang="en-US" sz="2200" dirty="0"/>
              <a:t>accurate model includes a random variable to account </a:t>
            </a:r>
            <a:r>
              <a:rPr lang="en-US" sz="2200" dirty="0" smtClean="0"/>
              <a:t>for change </a:t>
            </a:r>
            <a:r>
              <a:rPr lang="en-US" sz="2200" dirty="0"/>
              <a:t>in environment</a:t>
            </a:r>
            <a:r>
              <a:rPr lang="en-US" sz="2200" dirty="0" smtClean="0"/>
              <a:t>.</a:t>
            </a:r>
          </a:p>
          <a:p>
            <a:pPr algn="just"/>
            <a:endParaRPr lang="en-US" sz="2200" dirty="0"/>
          </a:p>
          <a:p>
            <a:pPr algn="just"/>
            <a:endParaRPr lang="en-US" sz="2200" dirty="0" smtClean="0"/>
          </a:p>
          <a:p>
            <a:pPr algn="just"/>
            <a:endParaRPr lang="en-US" sz="2200" dirty="0"/>
          </a:p>
          <a:p>
            <a:pPr algn="just"/>
            <a:endParaRPr lang="en-US" sz="2200" dirty="0" smtClean="0"/>
          </a:p>
          <a:p>
            <a:pPr algn="just"/>
            <a:endParaRPr lang="en-US" sz="2000" dirty="0"/>
          </a:p>
          <a:p>
            <a:pPr>
              <a:lnSpc>
                <a:spcPct val="150000"/>
              </a:lnSpc>
            </a:pPr>
            <a:r>
              <a:rPr lang="en-US" dirty="0" smtClean="0"/>
              <a:t>               - </a:t>
            </a:r>
            <a:r>
              <a:rPr lang="en-US" sz="1800" dirty="0" smtClean="0"/>
              <a:t>Zero </a:t>
            </a:r>
            <a:r>
              <a:rPr lang="en-US" sz="1800" dirty="0"/>
              <a:t>mean Gaussian random variable (</a:t>
            </a:r>
            <a:r>
              <a:rPr lang="en-US" sz="1800" dirty="0" smtClean="0"/>
              <a:t>dB) with Standard deviation </a:t>
            </a:r>
            <a:r>
              <a:rPr lang="el-GR" sz="1800" dirty="0"/>
              <a:t>σ</a:t>
            </a:r>
            <a:r>
              <a:rPr lang="en-US" sz="1800" dirty="0" smtClean="0"/>
              <a:t> </a:t>
            </a:r>
            <a:r>
              <a:rPr lang="en-US" sz="1800" dirty="0"/>
              <a:t>(dB)</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3038" y="3738790"/>
            <a:ext cx="6257925" cy="85725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2486" y="4746625"/>
            <a:ext cx="3810000" cy="81915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044" y="5690621"/>
            <a:ext cx="141922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92805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sz="quarter" idx="1"/>
          </p:nvPr>
        </p:nvSpPr>
        <p:spPr>
          <a:xfrm>
            <a:off x="217714" y="1600200"/>
            <a:ext cx="8548334" cy="4495800"/>
          </a:xfrm>
        </p:spPr>
        <p:txBody>
          <a:bodyPr>
            <a:normAutofit lnSpcReduction="10000"/>
          </a:bodyPr>
          <a:lstStyle/>
          <a:p>
            <a:r>
              <a:rPr lang="en-US" dirty="0" smtClean="0"/>
              <a:t>Remarks</a:t>
            </a:r>
          </a:p>
          <a:p>
            <a:pPr lvl="1" algn="just">
              <a:lnSpc>
                <a:spcPct val="150000"/>
              </a:lnSpc>
            </a:pPr>
            <a:r>
              <a:rPr lang="en-US" sz="2600" dirty="0" smtClean="0"/>
              <a:t>The values of n and </a:t>
            </a:r>
            <a:r>
              <a:rPr lang="el-GR" sz="2600" dirty="0" smtClean="0"/>
              <a:t>σ</a:t>
            </a:r>
            <a:r>
              <a:rPr lang="en-US" sz="2600" dirty="0" smtClean="0"/>
              <a:t> are computed from measured data using linear regression </a:t>
            </a:r>
          </a:p>
          <a:p>
            <a:pPr lvl="2" algn="just">
              <a:lnSpc>
                <a:spcPct val="150000"/>
              </a:lnSpc>
            </a:pPr>
            <a:r>
              <a:rPr lang="en-US" sz="2400" dirty="0" smtClean="0"/>
              <a:t>the difference between the measured and estimated path loss is minimized in a mean-square sense over a wide range of measurement locations and T-R separations</a:t>
            </a:r>
          </a:p>
          <a:p>
            <a:pPr lvl="1" algn="just">
              <a:lnSpc>
                <a:spcPct val="150000"/>
              </a:lnSpc>
            </a:pPr>
            <a:r>
              <a:rPr lang="en-US" sz="2600" dirty="0" err="1" smtClean="0"/>
              <a:t>P</a:t>
            </a:r>
            <a:r>
              <a:rPr lang="en-US" sz="2600" baseline="-25000" dirty="0" err="1" smtClean="0"/>
              <a:t>r</a:t>
            </a:r>
            <a:r>
              <a:rPr lang="en-US" sz="2600" dirty="0" smtClean="0"/>
              <a:t>(d) is also a random variable with a normal distribution in dB about the distance dependent mean</a:t>
            </a:r>
          </a:p>
          <a:p>
            <a:pPr lvl="1"/>
            <a:endParaRPr lang="en-US" dirty="0"/>
          </a:p>
        </p:txBody>
      </p:sp>
    </p:spTree>
    <p:extLst>
      <p:ext uri="{BB962C8B-B14F-4D97-AF65-F5344CB8AC3E}">
        <p14:creationId xmlns:p14="http://schemas.microsoft.com/office/powerpoint/2010/main" val="14173522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436" y="1153837"/>
            <a:ext cx="5822224" cy="4757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96974" y="6023895"/>
            <a:ext cx="7278211" cy="369332"/>
          </a:xfrm>
          <a:prstGeom prst="rect">
            <a:avLst/>
          </a:prstGeom>
          <a:noFill/>
        </p:spPr>
        <p:txBody>
          <a:bodyPr wrap="none" rtlCol="0">
            <a:spAutoFit/>
          </a:bodyPr>
          <a:lstStyle/>
          <a:p>
            <a:r>
              <a:rPr lang="en-US" b="1" u="sng" dirty="0" smtClean="0"/>
              <a:t>Scatter plot of measured data and corresponding MMSE Path Loss Models </a:t>
            </a:r>
            <a:endParaRPr lang="en-US" b="1" u="sng" dirty="0"/>
          </a:p>
        </p:txBody>
      </p:sp>
    </p:spTree>
    <p:extLst>
      <p:ext uri="{BB962C8B-B14F-4D97-AF65-F5344CB8AC3E}">
        <p14:creationId xmlns:p14="http://schemas.microsoft.com/office/powerpoint/2010/main" val="5994894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658"/>
            <a:ext cx="9144000" cy="990600"/>
          </a:xfrm>
        </p:spPr>
        <p:txBody>
          <a:bodyPr>
            <a:noAutofit/>
          </a:bodyPr>
          <a:lstStyle/>
          <a:p>
            <a:r>
              <a:rPr lang="en-US" sz="2800" dirty="0" smtClean="0"/>
              <a:t>Probability of RSS Level Above/Below a Threshold</a:t>
            </a:r>
            <a:endParaRPr lang="en-US" sz="2800" dirty="0"/>
          </a:p>
        </p:txBody>
      </p:sp>
      <p:sp>
        <p:nvSpPr>
          <p:cNvPr id="3" name="Content Placeholder 2"/>
          <p:cNvSpPr>
            <a:spLocks noGrp="1"/>
          </p:cNvSpPr>
          <p:nvPr>
            <p:ph sz="quarter" idx="1"/>
          </p:nvPr>
        </p:nvSpPr>
        <p:spPr>
          <a:xfrm>
            <a:off x="319313" y="1600200"/>
            <a:ext cx="8577943" cy="4495800"/>
          </a:xfrm>
        </p:spPr>
        <p:txBody>
          <a:bodyPr>
            <a:normAutofit/>
          </a:bodyPr>
          <a:lstStyle/>
          <a:p>
            <a:pPr algn="just"/>
            <a:r>
              <a:rPr lang="en-US" sz="2400" dirty="0"/>
              <a:t>The probability that the received signal level (in dB power unit) will </a:t>
            </a:r>
            <a:r>
              <a:rPr lang="en-US" sz="2400" dirty="0" smtClean="0"/>
              <a:t>exceed a </a:t>
            </a:r>
            <a:r>
              <a:rPr lang="en-US" sz="2400" dirty="0"/>
              <a:t>certain value γ can be calculated from the cumulative density function </a:t>
            </a:r>
            <a:r>
              <a:rPr lang="en-US" sz="2400" dirty="0" smtClean="0"/>
              <a:t>as</a:t>
            </a:r>
          </a:p>
          <a:p>
            <a:pPr algn="just"/>
            <a:endParaRPr lang="en-US" sz="2400" dirty="0"/>
          </a:p>
          <a:p>
            <a:pPr algn="just"/>
            <a:endParaRPr lang="en-US" sz="2400" dirty="0" smtClean="0"/>
          </a:p>
          <a:p>
            <a:pPr algn="just"/>
            <a:endParaRPr lang="en-US" sz="2400" dirty="0" smtClean="0"/>
          </a:p>
          <a:p>
            <a:pPr algn="just"/>
            <a:r>
              <a:rPr lang="en-US" sz="2400" dirty="0"/>
              <a:t>The probability that the received signal level will be below γ can </a:t>
            </a:r>
            <a:r>
              <a:rPr lang="en-US" sz="2400" dirty="0" smtClean="0"/>
              <a:t>be calculated </a:t>
            </a:r>
            <a:r>
              <a:rPr lang="en-US" sz="2400" dirty="0"/>
              <a:t>from</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8674" y="2971800"/>
            <a:ext cx="3096945" cy="94084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1095" y="5191125"/>
            <a:ext cx="3172102" cy="95666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44434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sz="quarter" idx="1"/>
          </p:nvPr>
        </p:nvSpPr>
        <p:spPr>
          <a:xfrm>
            <a:off x="319314" y="1271773"/>
            <a:ext cx="8446734" cy="4495800"/>
          </a:xfrm>
        </p:spPr>
        <p:txBody>
          <a:bodyPr>
            <a:normAutofit/>
          </a:bodyPr>
          <a:lstStyle/>
          <a:p>
            <a:pPr algn="just"/>
            <a:r>
              <a:rPr lang="en-US" dirty="0"/>
              <a:t>Q Function </a:t>
            </a:r>
            <a:r>
              <a:rPr lang="en-US" dirty="0" smtClean="0"/>
              <a:t>– Q (z)</a:t>
            </a:r>
            <a:endParaRPr lang="en-US" dirty="0"/>
          </a:p>
          <a:p>
            <a:pPr lvl="1" algn="just"/>
            <a:r>
              <a:rPr lang="en-US" sz="2400" dirty="0" smtClean="0"/>
              <a:t>Q </a:t>
            </a:r>
            <a:r>
              <a:rPr lang="en-US" sz="2400" dirty="0"/>
              <a:t>function or error function (</a:t>
            </a:r>
            <a:r>
              <a:rPr lang="en-US" sz="2400" dirty="0" err="1"/>
              <a:t>erf</a:t>
            </a:r>
            <a:r>
              <a:rPr lang="en-US" sz="2400" dirty="0"/>
              <a:t>) can be used to determine </a:t>
            </a:r>
            <a:r>
              <a:rPr lang="en-US" sz="2400" dirty="0" smtClean="0"/>
              <a:t>the probability </a:t>
            </a:r>
            <a:r>
              <a:rPr lang="en-US" sz="2400" dirty="0"/>
              <a:t>that the received signal will exceed (or fall below) </a:t>
            </a:r>
            <a:r>
              <a:rPr lang="en-US" sz="2400" dirty="0" smtClean="0"/>
              <a:t>a particular </a:t>
            </a:r>
            <a:r>
              <a:rPr lang="en-US" sz="2400" dirty="0"/>
              <a:t>level.</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705" y="3365359"/>
            <a:ext cx="6035483" cy="185420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6100560" y="5973877"/>
            <a:ext cx="2993255" cy="430887"/>
          </a:xfrm>
          <a:prstGeom prst="rect">
            <a:avLst/>
          </a:prstGeom>
        </p:spPr>
        <p:txBody>
          <a:bodyPr wrap="none">
            <a:spAutoFit/>
          </a:bodyPr>
          <a:lstStyle/>
          <a:p>
            <a:r>
              <a:rPr lang="en-US" sz="2200" dirty="0" smtClean="0"/>
              <a:t>*</a:t>
            </a:r>
            <a:r>
              <a:rPr lang="en-US" sz="2200" dirty="0" err="1" smtClean="0"/>
              <a:t>Matlab</a:t>
            </a:r>
            <a:r>
              <a:rPr lang="en-US" sz="2200" dirty="0" smtClean="0"/>
              <a:t> </a:t>
            </a:r>
            <a:r>
              <a:rPr lang="en-US" sz="2200" dirty="0"/>
              <a:t>has </a:t>
            </a:r>
            <a:r>
              <a:rPr lang="en-US" sz="2200" i="1" dirty="0" err="1"/>
              <a:t>erf</a:t>
            </a:r>
            <a:r>
              <a:rPr lang="en-US" sz="2200" i="1" dirty="0"/>
              <a:t> </a:t>
            </a:r>
            <a:r>
              <a:rPr lang="en-US" sz="2200" dirty="0"/>
              <a:t>function.</a:t>
            </a:r>
          </a:p>
        </p:txBody>
      </p:sp>
    </p:spTree>
    <p:extLst>
      <p:ext uri="{BB962C8B-B14F-4D97-AF65-F5344CB8AC3E}">
        <p14:creationId xmlns:p14="http://schemas.microsoft.com/office/powerpoint/2010/main" val="20072850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a:p>
        </p:txBody>
      </p:sp>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 y="228600"/>
            <a:ext cx="3911600" cy="64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4318" y="228600"/>
            <a:ext cx="4659682" cy="626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37466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448" y="1740"/>
            <a:ext cx="8404352" cy="990600"/>
          </a:xfrm>
        </p:spPr>
        <p:txBody>
          <a:bodyPr/>
          <a:lstStyle/>
          <a:p>
            <a:r>
              <a:rPr lang="en-US" dirty="0"/>
              <a:t>Percentage of Coverage Area</a:t>
            </a:r>
          </a:p>
        </p:txBody>
      </p:sp>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457200" y="1482246"/>
                <a:ext cx="8229600" cy="4937760"/>
              </a:xfrm>
            </p:spPr>
            <p:txBody>
              <a:bodyPr/>
              <a:lstStyle/>
              <a:p>
                <a:r>
                  <a:rPr lang="en-US" dirty="0" smtClean="0"/>
                  <a:t>Due to random effect of shadowing</a:t>
                </a:r>
              </a:p>
              <a:p>
                <a:pPr lvl="1"/>
                <a:r>
                  <a:rPr lang="en-US" dirty="0" smtClean="0"/>
                  <a:t>Some locations within a coverage area will be below a particular desired received signal strength</a:t>
                </a:r>
              </a:p>
              <a:p>
                <a:pPr lvl="1"/>
                <a:r>
                  <a:rPr lang="en-US" dirty="0" smtClean="0"/>
                  <a:t>Some locations beyond the coverage area will have stronger received signal</a:t>
                </a:r>
              </a:p>
              <a:p>
                <a:pPr lvl="1"/>
                <a:endParaRPr lang="en-US" dirty="0" smtClean="0"/>
              </a:p>
              <a:p>
                <a:r>
                  <a:rPr lang="en-US" b="1" dirty="0" smtClean="0"/>
                  <a:t>Objective</a:t>
                </a:r>
                <a:r>
                  <a:rPr lang="en-US" dirty="0" smtClean="0"/>
                  <a:t>: to find out the useful coverage area  </a:t>
                </a:r>
                <a:r>
                  <a:rPr lang="en-US" b="1" dirty="0" smtClean="0">
                    <a:solidFill>
                      <a:srgbClr val="FF0000"/>
                    </a:solidFill>
                  </a:rPr>
                  <a:t>U(</a:t>
                </a:r>
                <a14:m>
                  <m:oMath xmlns:m="http://schemas.openxmlformats.org/officeDocument/2006/math">
                    <m:r>
                      <a:rPr lang="en-US" b="1" i="1" smtClean="0">
                        <a:solidFill>
                          <a:srgbClr val="FF0000"/>
                        </a:solidFill>
                        <a:latin typeface="Cambria Math"/>
                        <a:ea typeface="Cambria Math"/>
                      </a:rPr>
                      <m:t>𝜸</m:t>
                    </m:r>
                  </m:oMath>
                </a14:m>
                <a:r>
                  <a:rPr lang="en-US" b="1" dirty="0" smtClean="0">
                    <a:solidFill>
                      <a:srgbClr val="FF0000"/>
                    </a:solidFill>
                  </a:rPr>
                  <a:t>) </a:t>
                </a:r>
                <a:r>
                  <a:rPr lang="en-US" dirty="0" smtClean="0"/>
                  <a:t>using the boundary signal strength</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457200" y="1482246"/>
                <a:ext cx="8229600" cy="4937760"/>
              </a:xfrm>
              <a:blipFill rotWithShape="1">
                <a:blip r:embed="rId2"/>
                <a:stretch>
                  <a:fillRect l="-593" t="-1111"/>
                </a:stretch>
              </a:blipFill>
            </p:spPr>
            <p:txBody>
              <a:bodyPr/>
              <a:lstStyle/>
              <a:p>
                <a:r>
                  <a:rPr lang="en-US">
                    <a:noFill/>
                  </a:rPr>
                  <a:t> </a:t>
                </a:r>
              </a:p>
            </p:txBody>
          </p:sp>
        </mc:Fallback>
      </mc:AlternateContent>
    </p:spTree>
    <p:extLst>
      <p:ext uri="{BB962C8B-B14F-4D97-AF65-F5344CB8AC3E}">
        <p14:creationId xmlns:p14="http://schemas.microsoft.com/office/powerpoint/2010/main" val="16905016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847" y="464507"/>
            <a:ext cx="8407953" cy="4997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1653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623170"/>
            <a:ext cx="7999367"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640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992" y="447804"/>
            <a:ext cx="7839074" cy="5293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2713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862" y="611438"/>
            <a:ext cx="7839476"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5510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075" y="648222"/>
            <a:ext cx="8284609" cy="5120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47780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388" y="648221"/>
            <a:ext cx="7244694" cy="3726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8211" y="4766250"/>
            <a:ext cx="5883048" cy="1113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06375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48" y="137735"/>
            <a:ext cx="8066895" cy="629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60207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Cont</a:t>
            </a:r>
            <a:r>
              <a:rPr lang="en-US" dirty="0"/>
              <a:t>’</a:t>
            </a:r>
          </a:p>
        </p:txBody>
      </p:sp>
      <p:sp>
        <p:nvSpPr>
          <p:cNvPr id="3" name="Content Placeholder 2"/>
          <p:cNvSpPr>
            <a:spLocks noGrp="1"/>
          </p:cNvSpPr>
          <p:nvPr>
            <p:ph sz="quarter" idx="1"/>
          </p:nvPr>
        </p:nvSpPr>
        <p:spPr/>
        <p:txBody>
          <a:bodyPr/>
          <a:lstStyle/>
          <a:p>
            <a:endParaRPr lang="en-US"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786" y="1945595"/>
            <a:ext cx="7799564" cy="2611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82675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8706" y="130631"/>
            <a:ext cx="7406589" cy="443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74171" y="43547"/>
            <a:ext cx="1133644" cy="369332"/>
          </a:xfrm>
          <a:prstGeom prst="rect">
            <a:avLst/>
          </a:prstGeom>
          <a:noFill/>
        </p:spPr>
        <p:txBody>
          <a:bodyPr wrap="none" rtlCol="0">
            <a:spAutoFit/>
          </a:bodyPr>
          <a:lstStyle/>
          <a:p>
            <a:r>
              <a:rPr lang="en-US" b="1" dirty="0" smtClean="0"/>
              <a:t>Example: </a:t>
            </a:r>
            <a:endParaRPr lang="en-US" b="1"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038" y="4818290"/>
            <a:ext cx="6257925" cy="85725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431800" y="5067300"/>
            <a:ext cx="931665" cy="369332"/>
          </a:xfrm>
          <a:prstGeom prst="rect">
            <a:avLst/>
          </a:prstGeom>
          <a:noFill/>
        </p:spPr>
        <p:txBody>
          <a:bodyPr wrap="none" rtlCol="0">
            <a:spAutoFit/>
          </a:bodyPr>
          <a:lstStyle/>
          <a:p>
            <a:r>
              <a:rPr lang="en-US" dirty="0" smtClean="0"/>
              <a:t>4.69 (a)</a:t>
            </a:r>
            <a:endParaRPr lang="en-US" dirty="0"/>
          </a:p>
        </p:txBody>
      </p:sp>
    </p:spTree>
    <p:extLst>
      <p:ext uri="{BB962C8B-B14F-4D97-AF65-F5344CB8AC3E}">
        <p14:creationId xmlns:p14="http://schemas.microsoft.com/office/powerpoint/2010/main" val="13616892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838" y="336125"/>
            <a:ext cx="8542751" cy="6224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13810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58" y="250521"/>
            <a:ext cx="8313238" cy="621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792579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4" y="2824843"/>
            <a:ext cx="8490856" cy="1208314"/>
          </a:xfrm>
        </p:spPr>
        <p:txBody>
          <a:bodyPr>
            <a:noAutofit/>
          </a:bodyPr>
          <a:lstStyle/>
          <a:p>
            <a:pPr algn="l">
              <a:spcBef>
                <a:spcPts val="1200"/>
              </a:spcBef>
            </a:pPr>
            <a:r>
              <a:rPr lang="en-US" dirty="0" smtClean="0">
                <a:cs typeface="Cambria"/>
              </a:rPr>
              <a:t>(2) Outdoor Propagation Models</a:t>
            </a:r>
            <a:r>
              <a:rPr lang="en-US" b="1" dirty="0"/>
              <a:t/>
            </a:r>
            <a:br>
              <a:rPr lang="en-US" b="1" dirty="0"/>
            </a:br>
            <a:endParaRPr lang="en-US"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31003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Outdoor Propagation Models</a:t>
            </a:r>
            <a:endParaRPr lang="en-US" dirty="0"/>
          </a:p>
        </p:txBody>
      </p:sp>
      <p:sp>
        <p:nvSpPr>
          <p:cNvPr id="3" name="Content Placeholder 2"/>
          <p:cNvSpPr>
            <a:spLocks noGrp="1"/>
          </p:cNvSpPr>
          <p:nvPr>
            <p:ph sz="quarter" idx="1"/>
          </p:nvPr>
        </p:nvSpPr>
        <p:spPr/>
        <p:txBody>
          <a:bodyPr>
            <a:normAutofit/>
          </a:bodyPr>
          <a:lstStyle/>
          <a:p>
            <a:pPr marL="514350" indent="-514350">
              <a:buAutoNum type="arabicPeriod"/>
            </a:pPr>
            <a:r>
              <a:rPr lang="en-US" dirty="0" smtClean="0"/>
              <a:t>Okumura Model</a:t>
            </a:r>
          </a:p>
          <a:p>
            <a:pPr lvl="1"/>
            <a:r>
              <a:rPr lang="en-US" dirty="0" smtClean="0"/>
              <a:t> This model gives a median attenuation relative to free space</a:t>
            </a:r>
          </a:p>
          <a:p>
            <a:pPr lvl="1"/>
            <a:r>
              <a:rPr lang="en-US" dirty="0" smtClean="0"/>
              <a:t>To determine path loss using Okumura’s model</a:t>
            </a:r>
          </a:p>
          <a:p>
            <a:pPr marL="1200150" lvl="2" indent="-514350">
              <a:buFont typeface="+mj-lt"/>
              <a:buAutoNum type="romanLcPeriod"/>
            </a:pPr>
            <a:r>
              <a:rPr lang="en-US" dirty="0" smtClean="0"/>
              <a:t>Determine the free space path loss between the points of interest</a:t>
            </a:r>
          </a:p>
          <a:p>
            <a:pPr marL="1200150" lvl="2" indent="-514350">
              <a:buFont typeface="+mj-lt"/>
              <a:buAutoNum type="romanLcPeriod"/>
            </a:pPr>
            <a:r>
              <a:rPr lang="en-US" dirty="0" smtClean="0"/>
              <a:t>Add the value of A</a:t>
            </a:r>
            <a:r>
              <a:rPr lang="en-US" baseline="-25000" dirty="0" smtClean="0"/>
              <a:t>mu</a:t>
            </a:r>
            <a:r>
              <a:rPr lang="en-US" dirty="0" smtClean="0"/>
              <a:t>(</a:t>
            </a:r>
            <a:r>
              <a:rPr lang="en-US" dirty="0" err="1" smtClean="0"/>
              <a:t>f,d</a:t>
            </a:r>
            <a:r>
              <a:rPr lang="en-US" dirty="0" smtClean="0"/>
              <a:t>) along with the correction factors</a:t>
            </a:r>
          </a:p>
          <a:p>
            <a:pPr lvl="1">
              <a:buClr>
                <a:srgbClr val="94B6D2"/>
              </a:buClr>
            </a:pPr>
            <a:r>
              <a:rPr lang="en-US" dirty="0" smtClean="0">
                <a:solidFill>
                  <a:prstClr val="black"/>
                </a:solidFill>
              </a:rPr>
              <a:t>Applicable for</a:t>
            </a:r>
          </a:p>
          <a:p>
            <a:pPr lvl="2">
              <a:buClr>
                <a:srgbClr val="94B6D2"/>
              </a:buClr>
            </a:pPr>
            <a:r>
              <a:rPr lang="en-US" dirty="0" smtClean="0">
                <a:solidFill>
                  <a:prstClr val="black"/>
                </a:solidFill>
              </a:rPr>
              <a:t>150 MHz~1920MHz frequency range</a:t>
            </a:r>
          </a:p>
          <a:p>
            <a:pPr lvl="2">
              <a:buClr>
                <a:srgbClr val="94B6D2"/>
              </a:buClr>
            </a:pPr>
            <a:r>
              <a:rPr lang="en-US" dirty="0" smtClean="0">
                <a:solidFill>
                  <a:prstClr val="black"/>
                </a:solidFill>
              </a:rPr>
              <a:t>1 to 100 km T-R separation distance</a:t>
            </a:r>
          </a:p>
          <a:p>
            <a:pPr lvl="2">
              <a:buClr>
                <a:srgbClr val="94B6D2"/>
              </a:buClr>
            </a:pPr>
            <a:r>
              <a:rPr lang="en-US" dirty="0" smtClean="0">
                <a:solidFill>
                  <a:prstClr val="black"/>
                </a:solidFill>
              </a:rPr>
              <a:t>30 ~ 1000m Antenna Heights</a:t>
            </a:r>
            <a:endParaRPr lang="en-US" dirty="0">
              <a:solidFill>
                <a:prstClr val="black"/>
              </a:solidFill>
            </a:endParaRPr>
          </a:p>
          <a:p>
            <a:pPr marL="1200150" lvl="2" indent="-514350">
              <a:buFont typeface="+mj-lt"/>
              <a:buAutoNum type="romanLcPeriod"/>
            </a:pPr>
            <a:endParaRPr lang="en-US" dirty="0"/>
          </a:p>
        </p:txBody>
      </p:sp>
    </p:spTree>
    <p:extLst>
      <p:ext uri="{BB962C8B-B14F-4D97-AF65-F5344CB8AC3E}">
        <p14:creationId xmlns:p14="http://schemas.microsoft.com/office/powerpoint/2010/main" val="17205673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b="77589"/>
          <a:stretch/>
        </p:blipFill>
        <p:spPr bwMode="auto">
          <a:xfrm>
            <a:off x="254000" y="296514"/>
            <a:ext cx="7880839" cy="1140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57300" y="770496"/>
            <a:ext cx="6803572" cy="841829"/>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460" t="54230" r="-1460" b="22650"/>
          <a:stretch/>
        </p:blipFill>
        <p:spPr bwMode="auto">
          <a:xfrm>
            <a:off x="149452" y="1741617"/>
            <a:ext cx="7927748" cy="1140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t="24147" b="-349"/>
          <a:stretch/>
        </p:blipFill>
        <p:spPr bwMode="auto">
          <a:xfrm>
            <a:off x="381000" y="3276600"/>
            <a:ext cx="6400800" cy="3149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292289" y="2251471"/>
            <a:ext cx="6803572" cy="649425"/>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62196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sz="quarter" idx="1"/>
          </p:nvPr>
        </p:nvSpPr>
        <p:spPr>
          <a:xfrm>
            <a:off x="612648" y="1600200"/>
            <a:ext cx="8153400" cy="5395686"/>
          </a:xfrm>
        </p:spPr>
        <p:txBody>
          <a:bodyPr>
            <a:normAutofit/>
          </a:bodyPr>
          <a:lstStyle/>
          <a:p>
            <a:endParaRPr lang="en-US" dirty="0" smtClean="0"/>
          </a:p>
          <a:p>
            <a:endParaRPr lang="en-US" dirty="0"/>
          </a:p>
          <a:p>
            <a:endParaRPr lang="en-US" dirty="0" smtClean="0"/>
          </a:p>
          <a:p>
            <a:endParaRPr lang="en-US" dirty="0"/>
          </a:p>
          <a:p>
            <a:endParaRPr lang="en-US" dirty="0" smtClean="0"/>
          </a:p>
          <a:p>
            <a:r>
              <a:rPr lang="en-US" dirty="0" smtClean="0"/>
              <a:t>Advantages</a:t>
            </a:r>
          </a:p>
          <a:p>
            <a:pPr lvl="1"/>
            <a:r>
              <a:rPr lang="en-US" sz="2200" dirty="0" smtClean="0"/>
              <a:t>Simplest and the best in terms of accuracy </a:t>
            </a:r>
          </a:p>
          <a:p>
            <a:pPr lvl="1"/>
            <a:r>
              <a:rPr lang="en-US" sz="2200" dirty="0" smtClean="0"/>
              <a:t>Very practical and fairly good in urban and suburban areas</a:t>
            </a:r>
          </a:p>
          <a:p>
            <a:r>
              <a:rPr lang="en-US" dirty="0" smtClean="0"/>
              <a:t>Disadvantages</a:t>
            </a:r>
          </a:p>
          <a:p>
            <a:pPr lvl="1"/>
            <a:r>
              <a:rPr lang="en-US" sz="2200" dirty="0" smtClean="0"/>
              <a:t>It responds slowly to rapid changes in terrain </a:t>
            </a:r>
            <a:r>
              <a:rPr lang="en-US" sz="2200" dirty="0" smtClean="0">
                <a:sym typeface="Wingdings" pitchFamily="2" charset="2"/>
              </a:rPr>
              <a:t> </a:t>
            </a:r>
            <a:r>
              <a:rPr lang="en-US" sz="2200" dirty="0" smtClean="0"/>
              <a:t>Not good in rural areas</a:t>
            </a:r>
          </a:p>
          <a:p>
            <a:pPr lvl="1"/>
            <a:endParaRPr lang="en-US" dirty="0"/>
          </a:p>
        </p:txBody>
      </p:sp>
      <p:pic>
        <p:nvPicPr>
          <p:cNvPr id="21507"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239962" y="1324627"/>
            <a:ext cx="4884737" cy="2081681"/>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46035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239" y="274411"/>
            <a:ext cx="4734832" cy="5201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0651" y="274411"/>
            <a:ext cx="4445981" cy="5357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71836" y="5799351"/>
            <a:ext cx="8975021" cy="369332"/>
          </a:xfrm>
          <a:prstGeom prst="rect">
            <a:avLst/>
          </a:prstGeom>
          <a:noFill/>
        </p:spPr>
        <p:txBody>
          <a:bodyPr wrap="none" rtlCol="0">
            <a:spAutoFit/>
          </a:bodyPr>
          <a:lstStyle/>
          <a:p>
            <a:r>
              <a:rPr lang="en-US" b="1" dirty="0" smtClean="0"/>
              <a:t>A</a:t>
            </a:r>
            <a:r>
              <a:rPr lang="en-US" b="1" baseline="-25000" dirty="0" smtClean="0"/>
              <a:t>mu</a:t>
            </a:r>
            <a:r>
              <a:rPr lang="en-US" b="1" dirty="0" smtClean="0"/>
              <a:t> over quasi-smooth terrain       Correction factor G</a:t>
            </a:r>
            <a:r>
              <a:rPr lang="en-US" b="1" baseline="-25000" dirty="0" smtClean="0"/>
              <a:t>AREA</a:t>
            </a:r>
            <a:r>
              <a:rPr lang="en-US" b="1" dirty="0" smtClean="0"/>
              <a:t> for different terrain  </a:t>
            </a:r>
            <a:endParaRPr lang="en-US" b="1" dirty="0"/>
          </a:p>
        </p:txBody>
      </p:sp>
    </p:spTree>
    <p:extLst>
      <p:ext uri="{BB962C8B-B14F-4D97-AF65-F5344CB8AC3E}">
        <p14:creationId xmlns:p14="http://schemas.microsoft.com/office/powerpoint/2010/main" val="5939737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66569"/>
            <a:ext cx="2319338" cy="990600"/>
          </a:xfrm>
        </p:spPr>
        <p:txBody>
          <a:bodyPr>
            <a:normAutofit/>
          </a:bodyPr>
          <a:lstStyle/>
          <a:p>
            <a:pPr algn="l"/>
            <a:r>
              <a:rPr lang="en-US" sz="2200" b="1" dirty="0" smtClean="0">
                <a:solidFill>
                  <a:schemeClr val="tx1"/>
                </a:solidFill>
              </a:rPr>
              <a:t>Example: </a:t>
            </a:r>
            <a:endParaRPr lang="en-US" sz="2200" b="1" dirty="0">
              <a:solidFill>
                <a:schemeClr val="tx1"/>
              </a:solidFill>
            </a:endParaRP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867" y="333830"/>
            <a:ext cx="7610743" cy="1146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388" y="1891846"/>
            <a:ext cx="5250375" cy="4106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95897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225" y="134031"/>
            <a:ext cx="5673638" cy="3714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2237"/>
          <a:stretch/>
        </p:blipFill>
        <p:spPr bwMode="auto">
          <a:xfrm>
            <a:off x="276225" y="4146897"/>
            <a:ext cx="6675720" cy="1941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22617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6323"/>
          <a:stretch/>
        </p:blipFill>
        <p:spPr bwMode="auto">
          <a:xfrm>
            <a:off x="146339" y="112736"/>
            <a:ext cx="7306647" cy="2388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99710"/>
            <a:ext cx="6526225" cy="4061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48137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t>
            </a:r>
            <a:r>
              <a:rPr lang="en-US" dirty="0" err="1" smtClean="0"/>
              <a:t>Hata</a:t>
            </a:r>
            <a:r>
              <a:rPr lang="en-US" dirty="0" smtClean="0"/>
              <a:t> Model</a:t>
            </a:r>
            <a:endParaRPr lang="en-US" dirty="0"/>
          </a:p>
        </p:txBody>
      </p:sp>
      <p:sp>
        <p:nvSpPr>
          <p:cNvPr id="3" name="Content Placeholder 2"/>
          <p:cNvSpPr>
            <a:spLocks noGrp="1"/>
          </p:cNvSpPr>
          <p:nvPr>
            <p:ph sz="quarter" idx="1"/>
          </p:nvPr>
        </p:nvSpPr>
        <p:spPr/>
        <p:txBody>
          <a:bodyPr/>
          <a:lstStyle/>
          <a:p>
            <a:pPr algn="just">
              <a:lnSpc>
                <a:spcPct val="150000"/>
              </a:lnSpc>
            </a:pPr>
            <a:r>
              <a:rPr lang="en-US" dirty="0" err="1" smtClean="0"/>
              <a:t>Hata</a:t>
            </a:r>
            <a:r>
              <a:rPr lang="en-US" dirty="0" smtClean="0"/>
              <a:t> model is an empirical formulation of the graphical path loss data provided by Okumura</a:t>
            </a:r>
          </a:p>
          <a:p>
            <a:pPr algn="just">
              <a:lnSpc>
                <a:spcPct val="150000"/>
              </a:lnSpc>
            </a:pPr>
            <a:r>
              <a:rPr lang="en-US" dirty="0" smtClean="0"/>
              <a:t>It is valid from 150 MHz to 1500 MHz</a:t>
            </a:r>
          </a:p>
          <a:p>
            <a:pPr algn="just">
              <a:lnSpc>
                <a:spcPct val="150000"/>
              </a:lnSpc>
            </a:pPr>
            <a:r>
              <a:rPr lang="en-US" dirty="0" smtClean="0"/>
              <a:t>It presents the urban area propagation loss as a standard formula and supplied correction equations for application to other simulations</a:t>
            </a:r>
            <a:endParaRPr lang="en-US" dirty="0"/>
          </a:p>
        </p:txBody>
      </p:sp>
    </p:spTree>
    <p:extLst>
      <p:ext uri="{BB962C8B-B14F-4D97-AF65-F5344CB8AC3E}">
        <p14:creationId xmlns:p14="http://schemas.microsoft.com/office/powerpoint/2010/main" val="33804427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55354" y="1502968"/>
            <a:ext cx="7669212" cy="2005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r>
              <a:rPr lang="en-US" dirty="0" err="1" smtClean="0"/>
              <a:t>Cont</a:t>
            </a:r>
            <a:r>
              <a:rPr lang="en-US" dirty="0" smtClean="0"/>
              <a:t>’</a:t>
            </a:r>
            <a:endParaRPr lang="en-US" dirty="0"/>
          </a:p>
        </p:txBody>
      </p:sp>
      <p:sp>
        <p:nvSpPr>
          <p:cNvPr id="6" name="Rectangle 5"/>
          <p:cNvSpPr/>
          <p:nvPr/>
        </p:nvSpPr>
        <p:spPr>
          <a:xfrm>
            <a:off x="914400" y="2468224"/>
            <a:ext cx="7110166" cy="1146598"/>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7654" name="Picture 6"/>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914400" y="3899900"/>
            <a:ext cx="6948487" cy="211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49306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7" name="Picture 5"/>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75758" y="3561646"/>
            <a:ext cx="7440613" cy="2913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596900" y="5827485"/>
            <a:ext cx="7197271" cy="609600"/>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282701" y="4376059"/>
            <a:ext cx="5763986" cy="609600"/>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8676"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00025" y="127909"/>
            <a:ext cx="6734175" cy="3198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86862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Remarks</a:t>
            </a:r>
            <a:endParaRPr lang="en-US" dirty="0"/>
          </a:p>
        </p:txBody>
      </p:sp>
      <p:sp>
        <p:nvSpPr>
          <p:cNvPr id="3" name="Content Placeholder 2"/>
          <p:cNvSpPr>
            <a:spLocks noGrp="1"/>
          </p:cNvSpPr>
          <p:nvPr>
            <p:ph sz="quarter" idx="1"/>
          </p:nvPr>
        </p:nvSpPr>
        <p:spPr/>
        <p:txBody>
          <a:bodyPr/>
          <a:lstStyle/>
          <a:p>
            <a:pPr algn="just">
              <a:lnSpc>
                <a:spcPct val="150000"/>
              </a:lnSpc>
            </a:pPr>
            <a:r>
              <a:rPr lang="en-US" dirty="0" smtClean="0"/>
              <a:t>Predictions of </a:t>
            </a:r>
            <a:r>
              <a:rPr lang="en-US" dirty="0" err="1" smtClean="0"/>
              <a:t>Hata</a:t>
            </a:r>
            <a:r>
              <a:rPr lang="en-US" dirty="0" smtClean="0"/>
              <a:t> model compare very closely with the original Okumura model as long as d exceeds 1 km</a:t>
            </a:r>
          </a:p>
          <a:p>
            <a:pPr algn="just">
              <a:lnSpc>
                <a:spcPct val="150000"/>
              </a:lnSpc>
            </a:pPr>
            <a:r>
              <a:rPr lang="en-US" dirty="0" err="1" smtClean="0"/>
              <a:t>Hata</a:t>
            </a:r>
            <a:r>
              <a:rPr lang="en-US" dirty="0" smtClean="0"/>
              <a:t> model is well suited for large cell mobile systems, but not personal communications systems (PCS) which have cells in the order of 1km radius</a:t>
            </a:r>
            <a:endParaRPr lang="en-US" dirty="0"/>
          </a:p>
        </p:txBody>
      </p:sp>
    </p:spTree>
    <p:extLst>
      <p:ext uri="{BB962C8B-B14F-4D97-AF65-F5344CB8AC3E}">
        <p14:creationId xmlns:p14="http://schemas.microsoft.com/office/powerpoint/2010/main" val="25950732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Extended </a:t>
            </a:r>
            <a:r>
              <a:rPr lang="en-US" dirty="0" err="1" smtClean="0"/>
              <a:t>Hata</a:t>
            </a:r>
            <a:r>
              <a:rPr lang="en-US" dirty="0" smtClean="0"/>
              <a:t> Model (PCS Extension)</a:t>
            </a:r>
            <a:endParaRPr lang="en-US" dirty="0"/>
          </a:p>
        </p:txBody>
      </p:sp>
      <p:sp>
        <p:nvSpPr>
          <p:cNvPr id="3" name="Content Placeholder 2"/>
          <p:cNvSpPr>
            <a:spLocks noGrp="1"/>
          </p:cNvSpPr>
          <p:nvPr>
            <p:ph sz="quarter" idx="1"/>
          </p:nvPr>
        </p:nvSpPr>
        <p:spPr>
          <a:xfrm>
            <a:off x="520883" y="1500220"/>
            <a:ext cx="8229600" cy="4937760"/>
          </a:xfrm>
        </p:spPr>
        <p:txBody>
          <a:bodyPr/>
          <a:lstStyle/>
          <a:p>
            <a:r>
              <a:rPr lang="en-US" dirty="0" smtClean="0"/>
              <a:t>Proposal to extend </a:t>
            </a:r>
            <a:r>
              <a:rPr lang="en-US" dirty="0" err="1" smtClean="0"/>
              <a:t>Hata’s</a:t>
            </a:r>
            <a:r>
              <a:rPr lang="en-US" dirty="0" smtClean="0"/>
              <a:t> model to 2GHz</a:t>
            </a:r>
            <a:endParaRPr lang="en-US" dirty="0"/>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898" y="2340877"/>
            <a:ext cx="7266801" cy="997404"/>
          </a:xfrm>
          <a:prstGeom prst="rect">
            <a:avLst/>
          </a:prstGeom>
          <a:noFill/>
          <a:ln w="9525">
            <a:solidFill>
              <a:srgbClr val="FF0000"/>
            </a:solidFill>
            <a:miter lim="800000"/>
            <a:headEnd/>
            <a:tailEnd/>
          </a:ln>
          <a:effectLst/>
        </p:spPr>
      </p:pic>
      <p:pic>
        <p:nvPicPr>
          <p:cNvPr id="296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898" y="3758520"/>
            <a:ext cx="5861964" cy="842509"/>
          </a:xfrm>
          <a:prstGeom prst="rect">
            <a:avLst/>
          </a:prstGeom>
          <a:noFill/>
          <a:ln w="9525">
            <a:solidFill>
              <a:srgbClr val="FF0000"/>
            </a:solidFill>
            <a:miter lim="800000"/>
            <a:headEnd/>
            <a:tailEnd/>
          </a:ln>
          <a:effectLst/>
        </p:spPr>
      </p:pic>
      <p:pic>
        <p:nvPicPr>
          <p:cNvPr id="297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898" y="4905375"/>
            <a:ext cx="3740785" cy="1553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19991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4" y="2824843"/>
            <a:ext cx="8490856" cy="1208314"/>
          </a:xfrm>
        </p:spPr>
        <p:txBody>
          <a:bodyPr>
            <a:noAutofit/>
          </a:bodyPr>
          <a:lstStyle/>
          <a:p>
            <a:pPr algn="l">
              <a:spcBef>
                <a:spcPts val="1200"/>
              </a:spcBef>
            </a:pPr>
            <a:r>
              <a:rPr lang="en-US" dirty="0" smtClean="0">
                <a:cs typeface="Cambria"/>
              </a:rPr>
              <a:t>(3) </a:t>
            </a:r>
            <a:r>
              <a:rPr lang="en-US" dirty="0"/>
              <a:t>Indoor Propagation </a:t>
            </a:r>
            <a:r>
              <a:rPr lang="en-US" dirty="0" smtClean="0"/>
              <a:t>Models</a:t>
            </a:r>
            <a:r>
              <a:rPr lang="en-US" b="1" dirty="0"/>
              <a:t/>
            </a:r>
            <a:br>
              <a:rPr lang="en-US" b="1" dirty="0"/>
            </a:br>
            <a:endParaRPr lang="en-US"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1233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Indoor Propagation Model</a:t>
            </a:r>
            <a:endParaRPr lang="en-US" dirty="0"/>
          </a:p>
        </p:txBody>
      </p:sp>
      <p:sp>
        <p:nvSpPr>
          <p:cNvPr id="3" name="Content Placeholder 2"/>
          <p:cNvSpPr>
            <a:spLocks noGrp="1"/>
          </p:cNvSpPr>
          <p:nvPr>
            <p:ph sz="quarter" idx="1"/>
          </p:nvPr>
        </p:nvSpPr>
        <p:spPr>
          <a:xfrm>
            <a:off x="457200" y="1219200"/>
            <a:ext cx="8229600" cy="5181600"/>
          </a:xfrm>
        </p:spPr>
        <p:txBody>
          <a:bodyPr>
            <a:normAutofit fontScale="92500" lnSpcReduction="20000"/>
          </a:bodyPr>
          <a:lstStyle/>
          <a:p>
            <a:pPr>
              <a:lnSpc>
                <a:spcPct val="150000"/>
              </a:lnSpc>
            </a:pPr>
            <a:r>
              <a:rPr lang="en-US" dirty="0" smtClean="0"/>
              <a:t>Indoor radio channel differs from the traditional mobile radio channel in two aspects</a:t>
            </a:r>
          </a:p>
          <a:p>
            <a:pPr lvl="1">
              <a:lnSpc>
                <a:spcPct val="150000"/>
              </a:lnSpc>
            </a:pPr>
            <a:r>
              <a:rPr lang="en-US" dirty="0" smtClean="0"/>
              <a:t>The distances covered are much smaller</a:t>
            </a:r>
          </a:p>
          <a:p>
            <a:pPr lvl="1">
              <a:lnSpc>
                <a:spcPct val="150000"/>
              </a:lnSpc>
            </a:pPr>
            <a:r>
              <a:rPr lang="en-US" dirty="0" smtClean="0"/>
              <a:t>The variability of the environment is much greater for a much smaller range of T-R separation distances</a:t>
            </a:r>
          </a:p>
          <a:p>
            <a:pPr>
              <a:lnSpc>
                <a:spcPct val="150000"/>
              </a:lnSpc>
            </a:pPr>
            <a:r>
              <a:rPr lang="en-US" dirty="0" smtClean="0"/>
              <a:t>Propagation within buildings is strongly influenced by specific features such as </a:t>
            </a:r>
          </a:p>
          <a:p>
            <a:pPr lvl="1">
              <a:lnSpc>
                <a:spcPct val="150000"/>
              </a:lnSpc>
            </a:pPr>
            <a:r>
              <a:rPr lang="en-US" dirty="0" smtClean="0"/>
              <a:t>the layout of the building</a:t>
            </a:r>
          </a:p>
          <a:p>
            <a:pPr lvl="1">
              <a:lnSpc>
                <a:spcPct val="150000"/>
              </a:lnSpc>
            </a:pPr>
            <a:r>
              <a:rPr lang="en-US" dirty="0" smtClean="0"/>
              <a:t>The construction materials</a:t>
            </a:r>
          </a:p>
          <a:p>
            <a:pPr lvl="1">
              <a:lnSpc>
                <a:spcPct val="150000"/>
              </a:lnSpc>
            </a:pPr>
            <a:r>
              <a:rPr lang="en-US" dirty="0" smtClean="0"/>
              <a:t>The building type</a:t>
            </a:r>
          </a:p>
          <a:p>
            <a:pPr lvl="1">
              <a:lnSpc>
                <a:spcPct val="150000"/>
              </a:lnSpc>
            </a:pPr>
            <a:endParaRPr lang="en-US" dirty="0"/>
          </a:p>
        </p:txBody>
      </p:sp>
    </p:spTree>
    <p:extLst>
      <p:ext uri="{BB962C8B-B14F-4D97-AF65-F5344CB8AC3E}">
        <p14:creationId xmlns:p14="http://schemas.microsoft.com/office/powerpoint/2010/main" val="24861441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sz="quarter" idx="1"/>
          </p:nvPr>
        </p:nvSpPr>
        <p:spPr>
          <a:xfrm>
            <a:off x="457200" y="1219200"/>
            <a:ext cx="8229600" cy="5251938"/>
          </a:xfrm>
        </p:spPr>
        <p:txBody>
          <a:bodyPr>
            <a:normAutofit fontScale="92500" lnSpcReduction="10000"/>
          </a:bodyPr>
          <a:lstStyle/>
          <a:p>
            <a:pPr>
              <a:lnSpc>
                <a:spcPct val="150000"/>
              </a:lnSpc>
            </a:pPr>
            <a:r>
              <a:rPr lang="en-US" dirty="0" smtClean="0"/>
              <a:t>Indoor radio propagation is dominated by the same mechanisms as outdoor</a:t>
            </a:r>
          </a:p>
          <a:p>
            <a:pPr lvl="1">
              <a:lnSpc>
                <a:spcPct val="150000"/>
              </a:lnSpc>
            </a:pPr>
            <a:r>
              <a:rPr lang="en-US" dirty="0" smtClean="0"/>
              <a:t>Reflection</a:t>
            </a:r>
          </a:p>
          <a:p>
            <a:pPr lvl="1">
              <a:lnSpc>
                <a:spcPct val="150000"/>
              </a:lnSpc>
            </a:pPr>
            <a:r>
              <a:rPr lang="en-US" dirty="0" smtClean="0"/>
              <a:t>Diffraction</a:t>
            </a:r>
          </a:p>
          <a:p>
            <a:pPr lvl="1">
              <a:lnSpc>
                <a:spcPct val="150000"/>
              </a:lnSpc>
            </a:pPr>
            <a:r>
              <a:rPr lang="en-US" dirty="0" smtClean="0"/>
              <a:t>Scattering</a:t>
            </a:r>
          </a:p>
          <a:p>
            <a:pPr>
              <a:lnSpc>
                <a:spcPct val="150000"/>
              </a:lnSpc>
            </a:pPr>
            <a:r>
              <a:rPr lang="en-US" dirty="0" smtClean="0"/>
              <a:t>Signal levels vary greatly depending on whether</a:t>
            </a:r>
          </a:p>
          <a:p>
            <a:pPr lvl="1">
              <a:lnSpc>
                <a:spcPct val="150000"/>
              </a:lnSpc>
            </a:pPr>
            <a:r>
              <a:rPr lang="en-US" dirty="0" smtClean="0"/>
              <a:t>Interior doors are open or closed inside a building</a:t>
            </a:r>
          </a:p>
          <a:p>
            <a:pPr lvl="1">
              <a:lnSpc>
                <a:spcPct val="150000"/>
              </a:lnSpc>
            </a:pPr>
            <a:r>
              <a:rPr lang="en-US" dirty="0" smtClean="0"/>
              <a:t>Where antennas are mounted </a:t>
            </a:r>
          </a:p>
          <a:p>
            <a:pPr lvl="2">
              <a:lnSpc>
                <a:spcPct val="150000"/>
              </a:lnSpc>
            </a:pPr>
            <a:r>
              <a:rPr lang="en-US" dirty="0" smtClean="0"/>
              <a:t>For example, antennas mounted at desk level in a partition room receive vastly different signals than those mounted on the ceiling</a:t>
            </a:r>
            <a:endParaRPr lang="en-US" dirty="0"/>
          </a:p>
        </p:txBody>
      </p:sp>
    </p:spTree>
    <p:extLst>
      <p:ext uri="{BB962C8B-B14F-4D97-AF65-F5344CB8AC3E}">
        <p14:creationId xmlns:p14="http://schemas.microsoft.com/office/powerpoint/2010/main" val="247400898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Partition Losses (Same Floor)</a:t>
            </a:r>
            <a:endParaRPr lang="en-US" dirty="0"/>
          </a:p>
        </p:txBody>
      </p:sp>
      <p:sp>
        <p:nvSpPr>
          <p:cNvPr id="3" name="Content Placeholder 2"/>
          <p:cNvSpPr>
            <a:spLocks noGrp="1"/>
          </p:cNvSpPr>
          <p:nvPr>
            <p:ph sz="quarter" idx="1"/>
          </p:nvPr>
        </p:nvSpPr>
        <p:spPr>
          <a:xfrm>
            <a:off x="457199" y="1219199"/>
            <a:ext cx="8532055" cy="5139397"/>
          </a:xfrm>
        </p:spPr>
        <p:txBody>
          <a:bodyPr>
            <a:normAutofit fontScale="92500" lnSpcReduction="20000"/>
          </a:bodyPr>
          <a:lstStyle/>
          <a:p>
            <a:pPr>
              <a:lnSpc>
                <a:spcPct val="150000"/>
              </a:lnSpc>
            </a:pPr>
            <a:r>
              <a:rPr lang="en-US" dirty="0" smtClean="0"/>
              <a:t>Buildings have a wide variety of partitions and obstacles which form the internal and external structure</a:t>
            </a:r>
          </a:p>
          <a:p>
            <a:pPr>
              <a:lnSpc>
                <a:spcPct val="150000"/>
              </a:lnSpc>
            </a:pPr>
            <a:r>
              <a:rPr lang="en-US" dirty="0" smtClean="0"/>
              <a:t>Two types of partitions are </a:t>
            </a:r>
          </a:p>
          <a:p>
            <a:pPr lvl="1">
              <a:lnSpc>
                <a:spcPct val="150000"/>
              </a:lnSpc>
            </a:pPr>
            <a:r>
              <a:rPr lang="en-US" dirty="0" smtClean="0"/>
              <a:t>Hard Partitions: Partitions that are formed as part of the building structure</a:t>
            </a:r>
          </a:p>
          <a:p>
            <a:pPr lvl="1">
              <a:lnSpc>
                <a:spcPct val="150000"/>
              </a:lnSpc>
            </a:pPr>
            <a:r>
              <a:rPr lang="en-US" dirty="0" smtClean="0"/>
              <a:t>Soft Partitions: Partitions that may be moved and which do not span to the ceiling</a:t>
            </a:r>
          </a:p>
          <a:p>
            <a:pPr>
              <a:lnSpc>
                <a:spcPct val="150000"/>
              </a:lnSpc>
            </a:pPr>
            <a:r>
              <a:rPr lang="en-US" dirty="0" smtClean="0"/>
              <a:t>Partitions vary widely in their physical and electrical characteristics, making it difficult to apply general model to specific indoor installations</a:t>
            </a:r>
          </a:p>
          <a:p>
            <a:endParaRPr lang="en-US" dirty="0"/>
          </a:p>
        </p:txBody>
      </p:sp>
    </p:spTree>
    <p:extLst>
      <p:ext uri="{BB962C8B-B14F-4D97-AF65-F5344CB8AC3E}">
        <p14:creationId xmlns:p14="http://schemas.microsoft.com/office/powerpoint/2010/main" val="17481972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Partition Losses (Between Floors)</a:t>
            </a:r>
            <a:endParaRPr lang="en-US" dirty="0"/>
          </a:p>
        </p:txBody>
      </p:sp>
      <p:sp>
        <p:nvSpPr>
          <p:cNvPr id="3" name="Content Placeholder 2"/>
          <p:cNvSpPr>
            <a:spLocks noGrp="1"/>
          </p:cNvSpPr>
          <p:nvPr>
            <p:ph sz="quarter" idx="1"/>
          </p:nvPr>
        </p:nvSpPr>
        <p:spPr/>
        <p:txBody>
          <a:bodyPr/>
          <a:lstStyle/>
          <a:p>
            <a:pPr>
              <a:lnSpc>
                <a:spcPct val="150000"/>
              </a:lnSpc>
            </a:pPr>
            <a:r>
              <a:rPr lang="en-US" dirty="0" smtClean="0"/>
              <a:t>Losses between floors of a building are determined by</a:t>
            </a:r>
          </a:p>
          <a:p>
            <a:pPr lvl="1">
              <a:lnSpc>
                <a:spcPct val="150000"/>
              </a:lnSpc>
            </a:pPr>
            <a:r>
              <a:rPr lang="en-US" dirty="0" smtClean="0"/>
              <a:t>External dimensions and materials of the building</a:t>
            </a:r>
          </a:p>
          <a:p>
            <a:pPr lvl="1">
              <a:lnSpc>
                <a:spcPct val="150000"/>
              </a:lnSpc>
            </a:pPr>
            <a:r>
              <a:rPr lang="en-US" dirty="0" smtClean="0"/>
              <a:t>Type of construction used to create the floors</a:t>
            </a:r>
          </a:p>
          <a:p>
            <a:pPr lvl="1">
              <a:lnSpc>
                <a:spcPct val="150000"/>
              </a:lnSpc>
            </a:pPr>
            <a:r>
              <a:rPr lang="en-US" dirty="0" smtClean="0"/>
              <a:t>External surroundings</a:t>
            </a:r>
          </a:p>
          <a:p>
            <a:pPr>
              <a:lnSpc>
                <a:spcPct val="150000"/>
              </a:lnSpc>
            </a:pPr>
            <a:r>
              <a:rPr lang="en-US" dirty="0" smtClean="0"/>
              <a:t>Even the number of windows in a building and the presence of tinting can impact the loss between floors.</a:t>
            </a:r>
            <a:endParaRPr lang="en-US" dirty="0"/>
          </a:p>
        </p:txBody>
      </p:sp>
    </p:spTree>
    <p:extLst>
      <p:ext uri="{BB962C8B-B14F-4D97-AF65-F5344CB8AC3E}">
        <p14:creationId xmlns:p14="http://schemas.microsoft.com/office/powerpoint/2010/main" val="155841370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51</a:t>
            </a:fld>
            <a:endParaRPr kumimoji="0" lang="en-US" dirty="0">
              <a:solidFill>
                <a:srgbClr val="FFFFFF"/>
              </a:solidFill>
            </a:endParaRPr>
          </a:p>
        </p:txBody>
      </p:sp>
      <p:sp>
        <p:nvSpPr>
          <p:cNvPr id="4" name="Content Placeholder 3"/>
          <p:cNvSpPr>
            <a:spLocks noGrp="1"/>
          </p:cNvSpPr>
          <p:nvPr>
            <p:ph sz="quarter" idx="1"/>
          </p:nvPr>
        </p:nvSpPr>
        <p:spPr>
          <a:xfrm>
            <a:off x="457200" y="337625"/>
            <a:ext cx="8229600" cy="5819335"/>
          </a:xfrm>
        </p:spPr>
        <p:txBody>
          <a:bodyPr/>
          <a:lstStyle/>
          <a:p>
            <a:r>
              <a:rPr lang="en-US" dirty="0" smtClean="0"/>
              <a:t>Floor Attenuation Factors (FAF)</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038" y="1110396"/>
            <a:ext cx="7393937" cy="47417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17640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Log-Distance Path Loss Model</a:t>
            </a:r>
            <a:endParaRPr lang="en-US" dirty="0"/>
          </a:p>
        </p:txBody>
      </p:sp>
      <p:sp>
        <p:nvSpPr>
          <p:cNvPr id="3" name="Content Placeholder 2"/>
          <p:cNvSpPr>
            <a:spLocks noGrp="1"/>
          </p:cNvSpPr>
          <p:nvPr>
            <p:ph sz="quarter" idx="1"/>
          </p:nvPr>
        </p:nvSpPr>
        <p:spPr>
          <a:xfrm>
            <a:off x="457200" y="1388012"/>
            <a:ext cx="8229600" cy="4937760"/>
          </a:xfrm>
        </p:spPr>
        <p:txBody>
          <a:bodyPr/>
          <a:lstStyle/>
          <a:p>
            <a:r>
              <a:rPr lang="en-US" dirty="0" smtClean="0"/>
              <a:t>Indoor path loss follows distance power law</a:t>
            </a:r>
          </a:p>
          <a:p>
            <a:endParaRPr lang="en-US" dirty="0"/>
          </a:p>
          <a:p>
            <a:endParaRPr lang="en-US" dirty="0" smtClean="0"/>
          </a:p>
          <a:p>
            <a:endParaRPr lang="en-US" dirty="0"/>
          </a:p>
          <a:p>
            <a:endParaRPr lang="en-US" dirty="0" smtClean="0"/>
          </a:p>
          <a:p>
            <a:pPr lvl="1"/>
            <a:r>
              <a:rPr lang="en-US" dirty="0" smtClean="0"/>
              <a:t>The value of n depends on surroundings and building type</a:t>
            </a:r>
          </a:p>
          <a:p>
            <a:pPr lvl="1"/>
            <a:r>
              <a:rPr lang="en-US" dirty="0"/>
              <a:t> </a:t>
            </a:r>
            <a:r>
              <a:rPr lang="en-US" dirty="0" smtClean="0"/>
              <a:t>     is a normal random variable in dB with standard deviation of </a:t>
            </a:r>
            <a:r>
              <a:rPr lang="en-US" dirty="0" smtClean="0">
                <a:latin typeface="+mj-lt"/>
                <a:cs typeface="Arial"/>
              </a:rPr>
              <a:t>ϭ dB</a:t>
            </a:r>
          </a:p>
          <a:p>
            <a:pPr lvl="1"/>
            <a:endParaRPr lang="en-US" dirty="0">
              <a:latin typeface="+mj-lt"/>
            </a:endParaRPr>
          </a:p>
        </p:txBody>
      </p:sp>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890704" y="2532765"/>
            <a:ext cx="5241616" cy="697161"/>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39411" y="4146527"/>
            <a:ext cx="309562" cy="37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708032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53</a:t>
            </a:fld>
            <a:endParaRPr kumimoji="0" lang="en-US" dirty="0">
              <a:solidFill>
                <a:srgbClr val="FFFFFF"/>
              </a:solidFill>
            </a:endParaRPr>
          </a:p>
        </p:txBody>
      </p:sp>
      <p:sp>
        <p:nvSpPr>
          <p:cNvPr id="4" name="Content Placeholder 3"/>
          <p:cNvSpPr>
            <a:spLocks noGrp="1"/>
          </p:cNvSpPr>
          <p:nvPr>
            <p:ph sz="quarter" idx="1"/>
          </p:nvPr>
        </p:nvSpPr>
        <p:spPr>
          <a:xfrm>
            <a:off x="739257" y="5563870"/>
            <a:ext cx="8229600" cy="1045698"/>
          </a:xfrm>
        </p:spPr>
        <p:txBody>
          <a:bodyPr>
            <a:normAutofit/>
          </a:bodyPr>
          <a:lstStyle/>
          <a:p>
            <a:pPr marL="0" indent="0">
              <a:buNone/>
            </a:pPr>
            <a:r>
              <a:rPr lang="en-US" sz="2200" dirty="0" smtClean="0"/>
              <a:t>Path loss exponent and standard deviation in different buildings</a:t>
            </a:r>
            <a:endParaRPr lang="en-US" sz="22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775" y="332642"/>
            <a:ext cx="5886450" cy="506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28399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597" y="0"/>
            <a:ext cx="8915793" cy="990600"/>
          </a:xfrm>
        </p:spPr>
        <p:txBody>
          <a:bodyPr>
            <a:normAutofit fontScale="90000"/>
          </a:bodyPr>
          <a:lstStyle/>
          <a:p>
            <a:r>
              <a:rPr lang="en-US" dirty="0" smtClean="0"/>
              <a:t>Attenuation Factor Model (Seidel Model)</a:t>
            </a:r>
            <a:endParaRPr lang="en-US" dirty="0"/>
          </a:p>
        </p:txBody>
      </p:sp>
      <p:sp>
        <p:nvSpPr>
          <p:cNvPr id="3" name="Content Placeholder 2"/>
          <p:cNvSpPr>
            <a:spLocks noGrp="1"/>
          </p:cNvSpPr>
          <p:nvPr>
            <p:ph sz="quarter" idx="1"/>
          </p:nvPr>
        </p:nvSpPr>
        <p:spPr>
          <a:xfrm>
            <a:off x="457200" y="1219200"/>
            <a:ext cx="8229600" cy="4937760"/>
          </a:xfrm>
        </p:spPr>
        <p:txBody>
          <a:bodyPr>
            <a:normAutofit/>
          </a:bodyPr>
          <a:lstStyle/>
          <a:p>
            <a:pPr algn="just"/>
            <a:r>
              <a:rPr lang="en-US" sz="2400" dirty="0" smtClean="0"/>
              <a:t>An in-building propagation model that includes the effect of building type as well as the variations caused by obstacles</a:t>
            </a:r>
          </a:p>
          <a:p>
            <a:pPr algn="just"/>
            <a:r>
              <a:rPr lang="en-US" sz="2400" dirty="0" smtClean="0"/>
              <a:t>More flexible than log-distance model</a:t>
            </a:r>
          </a:p>
          <a:p>
            <a:pPr algn="just"/>
            <a:r>
              <a:rPr lang="en-US" sz="2400" dirty="0" smtClean="0"/>
              <a:t>Reduces standard deviation between measured and predicted path loss as compared to when only a log-distance model</a:t>
            </a:r>
          </a:p>
          <a:p>
            <a:pPr algn="just"/>
            <a:r>
              <a:rPr lang="en-US" sz="2400" dirty="0" smtClean="0"/>
              <a:t>Attenuation factor model is given by</a:t>
            </a:r>
          </a:p>
          <a:p>
            <a:pPr algn="just"/>
            <a:endParaRPr lang="en-US" sz="2400" dirty="0"/>
          </a:p>
          <a:p>
            <a:pPr algn="just"/>
            <a:endParaRPr lang="en-US" sz="2400" dirty="0" smtClean="0"/>
          </a:p>
          <a:p>
            <a:pPr algn="just"/>
            <a:r>
              <a:rPr lang="en-US" sz="2400" dirty="0" smtClean="0"/>
              <a:t>where</a:t>
            </a:r>
            <a:endParaRPr lang="en-US" sz="2400" dirty="0"/>
          </a:p>
        </p:txBody>
      </p:sp>
      <p:pic>
        <p:nvPicPr>
          <p:cNvPr id="35843" name="Picture 3"/>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5583" t="65216" r="31310"/>
          <a:stretch/>
        </p:blipFill>
        <p:spPr bwMode="auto">
          <a:xfrm>
            <a:off x="1097992" y="5130450"/>
            <a:ext cx="3657600" cy="777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96589" y="3844141"/>
            <a:ext cx="6318006" cy="710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919691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68813" y="1219200"/>
            <a:ext cx="8718012" cy="4937760"/>
          </a:xfrm>
        </p:spPr>
        <p:txBody>
          <a:bodyPr>
            <a:normAutofit fontScale="77500" lnSpcReduction="20000"/>
          </a:bodyPr>
          <a:lstStyle/>
          <a:p>
            <a:pPr marL="457200" indent="-457200" algn="just">
              <a:buAutoNum type="arabicParenR"/>
            </a:pPr>
            <a:r>
              <a:rPr lang="en-US" sz="2800" dirty="0" smtClean="0"/>
              <a:t>FAF may be replaced by an exponent which already considers the effects of multiple floor separation</a:t>
            </a:r>
          </a:p>
          <a:p>
            <a:pPr marL="457200" indent="-457200" algn="just">
              <a:buAutoNum type="arabicParenR"/>
            </a:pPr>
            <a:endParaRPr lang="en-US" sz="2800" dirty="0"/>
          </a:p>
          <a:p>
            <a:pPr marL="457200" indent="-457200" algn="just">
              <a:buAutoNum type="arabicParenR"/>
            </a:pPr>
            <a:endParaRPr lang="en-US" sz="2800" dirty="0" smtClean="0"/>
          </a:p>
          <a:p>
            <a:pPr marL="457200" indent="-457200" algn="just">
              <a:buAutoNum type="arabicParenR"/>
            </a:pPr>
            <a:endParaRPr lang="en-US" sz="2800" dirty="0"/>
          </a:p>
          <a:p>
            <a:pPr marL="457200" indent="-457200" algn="just">
              <a:buAutoNum type="arabicParenR"/>
            </a:pPr>
            <a:endParaRPr lang="en-US" sz="2800" dirty="0" smtClean="0"/>
          </a:p>
          <a:p>
            <a:pPr marL="457200" indent="-457200" algn="just">
              <a:buAutoNum type="arabicParenR"/>
            </a:pPr>
            <a:endParaRPr lang="en-US" sz="2800" dirty="0"/>
          </a:p>
          <a:p>
            <a:pPr marL="457200" indent="-457200" algn="just">
              <a:buAutoNum type="arabicParenR"/>
            </a:pPr>
            <a:endParaRPr lang="en-US" sz="2800" dirty="0" smtClean="0"/>
          </a:p>
          <a:p>
            <a:pPr marL="457200" indent="-457200" algn="just">
              <a:buFont typeface="Wingdings 3"/>
              <a:buAutoNum type="arabicParenR"/>
            </a:pPr>
            <a:r>
              <a:rPr lang="en-US" sz="2800" dirty="0"/>
              <a:t>Free space plus linear path attenuation </a:t>
            </a:r>
            <a:r>
              <a:rPr lang="en-US" sz="2800" dirty="0" smtClean="0"/>
              <a:t>model</a:t>
            </a:r>
          </a:p>
          <a:p>
            <a:pPr lvl="1" algn="just"/>
            <a:r>
              <a:rPr lang="en-US" sz="2800" dirty="0" smtClean="0"/>
              <a:t>In-building path loss model obeying frees-pace plus additional loss factor</a:t>
            </a:r>
          </a:p>
          <a:p>
            <a:pPr algn="just"/>
            <a:endParaRPr lang="en-US" sz="2800" dirty="0"/>
          </a:p>
          <a:p>
            <a:pPr algn="just"/>
            <a:endParaRPr lang="en-US" dirty="0" smtClean="0"/>
          </a:p>
          <a:p>
            <a:pPr marL="0" indent="0" algn="just">
              <a:buNone/>
            </a:pPr>
            <a:r>
              <a:rPr lang="en-US" dirty="0" smtClean="0"/>
              <a:t> </a:t>
            </a:r>
          </a:p>
        </p:txBody>
      </p:sp>
      <p:pic>
        <p:nvPicPr>
          <p:cNvPr id="36866" name="Picture 2"/>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5925" t="71084" r="2372" b="5000"/>
          <a:stretch/>
        </p:blipFill>
        <p:spPr bwMode="auto">
          <a:xfrm>
            <a:off x="1949659" y="2983110"/>
            <a:ext cx="6636874" cy="688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9659" y="2194495"/>
            <a:ext cx="4845036" cy="695157"/>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a:xfrm>
            <a:off x="457200" y="-63080"/>
            <a:ext cx="8229600" cy="990600"/>
          </a:xfrm>
        </p:spPr>
        <p:txBody>
          <a:bodyPr>
            <a:normAutofit/>
          </a:bodyPr>
          <a:lstStyle/>
          <a:p>
            <a:r>
              <a:rPr lang="en-US" sz="3000" dirty="0" smtClean="0"/>
              <a:t>Modifications to Attenuation Factor Model </a:t>
            </a:r>
            <a:endParaRPr lang="en-US" sz="3000" dirty="0"/>
          </a:p>
        </p:txBody>
      </p:sp>
      <p:pic>
        <p:nvPicPr>
          <p:cNvPr id="5123"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710764" y="6002652"/>
            <a:ext cx="7433236" cy="308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49659" y="5154857"/>
            <a:ext cx="5857875" cy="6381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259662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56</a:t>
            </a:fld>
            <a:endParaRPr kumimoji="0" lang="en-US" dirty="0">
              <a:solidFill>
                <a:srgbClr val="FFFFFF"/>
              </a:solidFill>
            </a:endParaRPr>
          </a:p>
        </p:txBody>
      </p:sp>
      <p:sp>
        <p:nvSpPr>
          <p:cNvPr id="4" name="Content Placeholder 3"/>
          <p:cNvSpPr>
            <a:spLocks noGrp="1"/>
          </p:cNvSpPr>
          <p:nvPr>
            <p:ph sz="quarter" idx="1"/>
          </p:nvPr>
        </p:nvSpPr>
        <p:spPr/>
        <p:txBody>
          <a:bodyPr/>
          <a:lstStyle/>
          <a:p>
            <a:r>
              <a:rPr lang="en-US" dirty="0" smtClean="0"/>
              <a:t>Free space plus linear path attenuation model</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48" y="2047874"/>
            <a:ext cx="7845228" cy="3213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85447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endParaRPr lang="en-US" dirty="0"/>
          </a:p>
        </p:txBody>
      </p:sp>
      <p:pic>
        <p:nvPicPr>
          <p:cNvPr id="16386" name="Picture 2" descr="QU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138" y="1753986"/>
            <a:ext cx="5150921" cy="2884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2384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24682" cy="6075509"/>
          </a:xfrm>
          <a:prstGeom prst="rect">
            <a:avLst/>
          </a:prstGeom>
        </p:spPr>
        <p:txBody>
          <a:bodyPr wrap="square">
            <a:spAutoFit/>
          </a:bodyPr>
          <a:lstStyle/>
          <a:p>
            <a:pPr marL="342900" indent="-342900">
              <a:lnSpc>
                <a:spcPct val="120000"/>
              </a:lnSpc>
              <a:buFont typeface="+mj-lt"/>
              <a:buAutoNum type="arabicPeriod"/>
            </a:pPr>
            <a:r>
              <a:rPr lang="en-US" dirty="0"/>
              <a:t>Propagation model that characterize rapid fluctuation is called _________</a:t>
            </a:r>
            <a:br>
              <a:rPr lang="en-US" dirty="0"/>
            </a:br>
            <a:r>
              <a:rPr lang="en-US" dirty="0"/>
              <a:t>a) </a:t>
            </a:r>
            <a:r>
              <a:rPr lang="en-US" dirty="0" err="1"/>
              <a:t>Hata</a:t>
            </a:r>
            <a:r>
              <a:rPr lang="en-US" dirty="0"/>
              <a:t> model	b) Fading model	c) Large scale propagation model	d) Okumura model</a:t>
            </a:r>
          </a:p>
          <a:p>
            <a:pPr marL="342900" indent="-342900">
              <a:lnSpc>
                <a:spcPct val="120000"/>
              </a:lnSpc>
              <a:buFont typeface="+mj-lt"/>
              <a:buAutoNum type="arabicPeriod"/>
            </a:pPr>
            <a:r>
              <a:rPr lang="en-US" dirty="0"/>
              <a:t>Free space propagation model is to predict ______</a:t>
            </a:r>
            <a:br>
              <a:rPr lang="en-US" dirty="0"/>
            </a:br>
            <a:r>
              <a:rPr lang="en-US" dirty="0"/>
              <a:t>a) Received signal strength	b) Transmitted power	c) Gain of transmitter	d) Gain of receiver</a:t>
            </a:r>
          </a:p>
          <a:p>
            <a:pPr marL="342900" indent="-342900">
              <a:lnSpc>
                <a:spcPct val="120000"/>
              </a:lnSpc>
              <a:buFont typeface="+mj-lt"/>
              <a:buAutoNum type="arabicPeriod"/>
            </a:pPr>
            <a:r>
              <a:rPr lang="en-US" dirty="0"/>
              <a:t>Path loss in free space model is defined as difference of ________</a:t>
            </a:r>
            <a:br>
              <a:rPr lang="en-US" dirty="0"/>
            </a:br>
            <a:r>
              <a:rPr lang="en-US" dirty="0"/>
              <a:t>a) Effective transmitted power and </a:t>
            </a:r>
            <a:r>
              <a:rPr lang="en-US" dirty="0" smtClean="0"/>
              <a:t>gain</a:t>
            </a:r>
            <a:r>
              <a:rPr lang="en-US" dirty="0"/>
              <a:t> </a:t>
            </a:r>
            <a:r>
              <a:rPr lang="en-US" dirty="0" smtClean="0"/>
              <a:t>b</a:t>
            </a:r>
            <a:r>
              <a:rPr lang="en-US" dirty="0"/>
              <a:t>) Effective received power and distance between T-R</a:t>
            </a:r>
            <a:br>
              <a:rPr lang="en-US" dirty="0"/>
            </a:br>
            <a:r>
              <a:rPr lang="en-US" dirty="0"/>
              <a:t>c) Gain and received power	d) Effective transmitter power and receiver power</a:t>
            </a:r>
          </a:p>
          <a:p>
            <a:pPr marL="342900" indent="-342900">
              <a:lnSpc>
                <a:spcPct val="120000"/>
              </a:lnSpc>
              <a:buFont typeface="+mj-lt"/>
              <a:buAutoNum type="arabicPeriod"/>
            </a:pPr>
            <a:r>
              <a:rPr lang="en-US" dirty="0"/>
              <a:t>What is the dimension of object as compared to wavelength of propagating wave when reflection occurs?</a:t>
            </a:r>
            <a:br>
              <a:rPr lang="en-US" dirty="0"/>
            </a:br>
            <a:r>
              <a:rPr lang="en-US" dirty="0"/>
              <a:t>a) Large		b) Small		c) Same		d) Very small</a:t>
            </a:r>
          </a:p>
          <a:p>
            <a:pPr marL="342900" indent="-342900">
              <a:lnSpc>
                <a:spcPct val="120000"/>
              </a:lnSpc>
              <a:buFont typeface="+mj-lt"/>
              <a:buAutoNum type="arabicPeriod"/>
            </a:pPr>
            <a:r>
              <a:rPr lang="en-US" dirty="0"/>
              <a:t>When does the wave propagating from one medium to another gets partially reflection and partially transmitted?</a:t>
            </a:r>
            <a:br>
              <a:rPr lang="en-US" dirty="0"/>
            </a:br>
            <a:r>
              <a:rPr lang="en-US" dirty="0"/>
              <a:t>a) Both mediums have same electrical properties</a:t>
            </a:r>
            <a:br>
              <a:rPr lang="en-US" dirty="0"/>
            </a:br>
            <a:r>
              <a:rPr lang="en-US" dirty="0"/>
              <a:t>b) Both mediums have different electrical properties</a:t>
            </a:r>
            <a:br>
              <a:rPr lang="en-US" dirty="0"/>
            </a:br>
            <a:r>
              <a:rPr lang="en-US" dirty="0"/>
              <a:t>c) Both mediums have same magnetic properties</a:t>
            </a:r>
            <a:br>
              <a:rPr lang="en-US" dirty="0"/>
            </a:br>
            <a:r>
              <a:rPr lang="en-US" dirty="0"/>
              <a:t>d) Both mediums have different magnetic properties</a:t>
            </a:r>
          </a:p>
        </p:txBody>
      </p:sp>
      <p:sp>
        <p:nvSpPr>
          <p:cNvPr id="3" name="TextBox 2"/>
          <p:cNvSpPr txBox="1"/>
          <p:nvPr/>
        </p:nvSpPr>
        <p:spPr>
          <a:xfrm>
            <a:off x="6183609" y="6075509"/>
            <a:ext cx="2487027" cy="461665"/>
          </a:xfrm>
          <a:prstGeom prst="rect">
            <a:avLst/>
          </a:prstGeom>
          <a:solidFill>
            <a:srgbClr val="FFFF00"/>
          </a:solidFill>
        </p:spPr>
        <p:txBody>
          <a:bodyPr wrap="none" rtlCol="0">
            <a:spAutoFit/>
          </a:bodyPr>
          <a:lstStyle/>
          <a:p>
            <a:r>
              <a:rPr lang="en-US" sz="2400" dirty="0" smtClean="0"/>
              <a:t>Answer: b a d a b </a:t>
            </a:r>
            <a:endParaRPr lang="en-US" sz="2400" dirty="0"/>
          </a:p>
        </p:txBody>
      </p:sp>
    </p:spTree>
    <p:extLst>
      <p:ext uri="{BB962C8B-B14F-4D97-AF65-F5344CB8AC3E}">
        <p14:creationId xmlns:p14="http://schemas.microsoft.com/office/powerpoint/2010/main" val="103314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904"/>
            <a:ext cx="9144000" cy="6051657"/>
          </a:xfrm>
          <a:prstGeom prst="rect">
            <a:avLst/>
          </a:prstGeom>
        </p:spPr>
        <p:txBody>
          <a:bodyPr wrap="square">
            <a:spAutoFit/>
          </a:bodyPr>
          <a:lstStyle/>
          <a:p>
            <a:pPr marL="342900" indent="-342900">
              <a:lnSpc>
                <a:spcPct val="120000"/>
              </a:lnSpc>
              <a:buFont typeface="+mj-lt"/>
              <a:buAutoNum type="arabicPeriod" startAt="6"/>
            </a:pPr>
            <a:r>
              <a:rPr lang="en-US" dirty="0"/>
              <a:t>What is the case of reflection, in course of second medium being a perfect dielectric?</a:t>
            </a:r>
            <a:br>
              <a:rPr lang="en-US" dirty="0"/>
            </a:br>
            <a:r>
              <a:rPr lang="en-US" dirty="0"/>
              <a:t>a) Loss of energy during absorption</a:t>
            </a:r>
            <a:br>
              <a:rPr lang="en-US" dirty="0"/>
            </a:br>
            <a:r>
              <a:rPr lang="en-US" dirty="0"/>
              <a:t>b) Total energy reflected back to first medium</a:t>
            </a:r>
            <a:br>
              <a:rPr lang="en-US" dirty="0"/>
            </a:br>
            <a:r>
              <a:rPr lang="en-US" dirty="0"/>
              <a:t>c) No loss of energy in absorption</a:t>
            </a:r>
            <a:br>
              <a:rPr lang="en-US" dirty="0"/>
            </a:br>
            <a:r>
              <a:rPr lang="en-US" dirty="0"/>
              <a:t>d) Total energy transmitted into second medium</a:t>
            </a:r>
          </a:p>
          <a:p>
            <a:pPr marL="342900" indent="-342900">
              <a:lnSpc>
                <a:spcPct val="120000"/>
              </a:lnSpc>
              <a:buFont typeface="+mj-lt"/>
              <a:buAutoNum type="arabicPeriod" startAt="6"/>
            </a:pPr>
            <a:r>
              <a:rPr lang="en-US" dirty="0"/>
              <a:t>What is the case of reflection, in course of second medium being a perfect conductor?</a:t>
            </a:r>
            <a:br>
              <a:rPr lang="en-US" dirty="0"/>
            </a:br>
            <a:r>
              <a:rPr lang="en-US" dirty="0"/>
              <a:t>a) Loss of energy during absorption</a:t>
            </a:r>
            <a:br>
              <a:rPr lang="en-US" dirty="0"/>
            </a:br>
            <a:r>
              <a:rPr lang="en-US" dirty="0"/>
              <a:t>b) Total energy reflected back to first medium</a:t>
            </a:r>
            <a:br>
              <a:rPr lang="en-US" dirty="0"/>
            </a:br>
            <a:r>
              <a:rPr lang="en-US" dirty="0"/>
              <a:t>c) Partly transmission and reflection</a:t>
            </a:r>
            <a:br>
              <a:rPr lang="en-US" dirty="0"/>
            </a:br>
            <a:r>
              <a:rPr lang="en-US" dirty="0"/>
              <a:t>d) Total energy transmitted into second medium</a:t>
            </a:r>
          </a:p>
          <a:p>
            <a:pPr marL="342900" indent="-342900">
              <a:lnSpc>
                <a:spcPct val="120000"/>
              </a:lnSpc>
              <a:buFont typeface="+mj-lt"/>
              <a:buAutoNum type="arabicPeriod" startAt="6"/>
            </a:pPr>
            <a:r>
              <a:rPr lang="en-US" dirty="0"/>
              <a:t>The plane of incidence contains only incident rays. State True or False.</a:t>
            </a:r>
            <a:br>
              <a:rPr lang="en-US" dirty="0"/>
            </a:br>
            <a:r>
              <a:rPr lang="en-US" dirty="0"/>
              <a:t>a) True		b) False</a:t>
            </a:r>
          </a:p>
          <a:p>
            <a:pPr marL="342900" indent="-342900">
              <a:lnSpc>
                <a:spcPct val="120000"/>
              </a:lnSpc>
              <a:buFont typeface="+mj-lt"/>
              <a:buAutoNum type="arabicPeriod" startAt="6"/>
            </a:pPr>
            <a:r>
              <a:rPr lang="en-US" dirty="0"/>
              <a:t>Diffraction occurs when radio path between </a:t>
            </a:r>
            <a:r>
              <a:rPr lang="en-US" dirty="0" err="1"/>
              <a:t>Tx</a:t>
            </a:r>
            <a:r>
              <a:rPr lang="en-US" dirty="0"/>
              <a:t>. And Rx. Is obstructed by ________</a:t>
            </a:r>
            <a:br>
              <a:rPr lang="en-US" dirty="0"/>
            </a:br>
            <a:r>
              <a:rPr lang="en-US" dirty="0"/>
              <a:t>a) Surface having sharp irregularities.	b) Smooth irregularities</a:t>
            </a:r>
            <a:br>
              <a:rPr lang="en-US" dirty="0"/>
            </a:br>
            <a:r>
              <a:rPr lang="en-US" dirty="0"/>
              <a:t>c) Rough surface			d) All types of surfaces</a:t>
            </a:r>
          </a:p>
          <a:p>
            <a:pPr marL="342900" indent="-342900">
              <a:lnSpc>
                <a:spcPct val="120000"/>
              </a:lnSpc>
              <a:buFont typeface="+mj-lt"/>
              <a:buAutoNum type="arabicPeriod" startAt="6"/>
            </a:pPr>
            <a:r>
              <a:rPr lang="en-US" dirty="0"/>
              <a:t>Difference between the direct path and the diffracted path is called _______</a:t>
            </a:r>
            <a:br>
              <a:rPr lang="en-US" dirty="0"/>
            </a:br>
            <a:r>
              <a:rPr lang="en-US" dirty="0"/>
              <a:t>a) Average length	b) Radio path length	c) Excess path length	</a:t>
            </a:r>
            <a:endParaRPr lang="en-US" dirty="0" smtClean="0"/>
          </a:p>
          <a:p>
            <a:pPr>
              <a:lnSpc>
                <a:spcPct val="120000"/>
              </a:lnSpc>
            </a:pPr>
            <a:r>
              <a:rPr lang="en-US" dirty="0"/>
              <a:t> </a:t>
            </a:r>
            <a:r>
              <a:rPr lang="en-US" dirty="0" smtClean="0"/>
              <a:t>    d</a:t>
            </a:r>
            <a:r>
              <a:rPr lang="en-US" dirty="0"/>
              <a:t>) Wavelength</a:t>
            </a:r>
          </a:p>
        </p:txBody>
      </p:sp>
      <p:sp>
        <p:nvSpPr>
          <p:cNvPr id="3" name="TextBox 2"/>
          <p:cNvSpPr txBox="1"/>
          <p:nvPr/>
        </p:nvSpPr>
        <p:spPr>
          <a:xfrm>
            <a:off x="6183609" y="6075509"/>
            <a:ext cx="2299476" cy="461665"/>
          </a:xfrm>
          <a:prstGeom prst="rect">
            <a:avLst/>
          </a:prstGeom>
          <a:solidFill>
            <a:srgbClr val="FFFF00"/>
          </a:solidFill>
        </p:spPr>
        <p:txBody>
          <a:bodyPr wrap="none" rtlCol="0">
            <a:spAutoFit/>
          </a:bodyPr>
          <a:lstStyle/>
          <a:p>
            <a:r>
              <a:rPr lang="en-US" sz="2400" dirty="0" smtClean="0"/>
              <a:t>Answer: c d b a c</a:t>
            </a:r>
            <a:endParaRPr lang="en-US" sz="2400" dirty="0"/>
          </a:p>
        </p:txBody>
      </p:sp>
    </p:spTree>
    <p:extLst>
      <p:ext uri="{BB962C8B-B14F-4D97-AF65-F5344CB8AC3E}">
        <p14:creationId xmlns:p14="http://schemas.microsoft.com/office/powerpoint/2010/main" val="103032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38" y="0"/>
            <a:ext cx="9137561" cy="6064737"/>
          </a:xfrm>
          <a:prstGeom prst="rect">
            <a:avLst/>
          </a:prstGeom>
        </p:spPr>
        <p:txBody>
          <a:bodyPr wrap="square">
            <a:spAutoFit/>
          </a:bodyPr>
          <a:lstStyle/>
          <a:p>
            <a:pPr marL="342900" indent="-342900">
              <a:lnSpc>
                <a:spcPct val="150000"/>
              </a:lnSpc>
              <a:spcAft>
                <a:spcPts val="1200"/>
              </a:spcAft>
              <a:buFont typeface="+mj-lt"/>
              <a:buAutoNum type="arabicPeriod" startAt="11"/>
            </a:pPr>
            <a:r>
              <a:rPr lang="en-US" dirty="0"/>
              <a:t>Scattered waves are produced at ________</a:t>
            </a:r>
            <a:br>
              <a:rPr lang="en-US" dirty="0"/>
            </a:br>
            <a:r>
              <a:rPr lang="en-US" dirty="0"/>
              <a:t>a) Rough surface	b) Shadowed region	c) Smooth surface	d) Horizon</a:t>
            </a:r>
          </a:p>
          <a:p>
            <a:pPr marL="342900" indent="-342900">
              <a:lnSpc>
                <a:spcPct val="150000"/>
              </a:lnSpc>
              <a:spcAft>
                <a:spcPts val="1200"/>
              </a:spcAft>
              <a:buFont typeface="+mj-lt"/>
              <a:buAutoNum type="arabicPeriod" startAt="11"/>
            </a:pPr>
            <a:r>
              <a:rPr lang="en-US" dirty="0"/>
              <a:t>A surface is considered rough if protuberance is ______ than critical height.</a:t>
            </a:r>
            <a:br>
              <a:rPr lang="en-US" dirty="0"/>
            </a:br>
            <a:r>
              <a:rPr lang="en-US" dirty="0"/>
              <a:t>a) Equal		b) Less		c) Greater	d) No relation</a:t>
            </a:r>
          </a:p>
          <a:p>
            <a:pPr marL="342900" indent="-342900">
              <a:lnSpc>
                <a:spcPct val="150000"/>
              </a:lnSpc>
              <a:spcAft>
                <a:spcPts val="1200"/>
              </a:spcAft>
              <a:buFont typeface="+mj-lt"/>
              <a:buAutoNum type="arabicPeriod" startAt="11"/>
            </a:pPr>
            <a:r>
              <a:rPr lang="en-US" dirty="0"/>
              <a:t>Empirical approach is based on fitting curve or analytical expressions. State whether True or False.</a:t>
            </a:r>
            <a:br>
              <a:rPr lang="en-US" dirty="0"/>
            </a:br>
            <a:r>
              <a:rPr lang="en-US" dirty="0"/>
              <a:t>a) True		b) False</a:t>
            </a:r>
          </a:p>
          <a:p>
            <a:pPr marL="342900" indent="-342900">
              <a:lnSpc>
                <a:spcPct val="150000"/>
              </a:lnSpc>
              <a:spcAft>
                <a:spcPts val="1200"/>
              </a:spcAft>
              <a:buFont typeface="+mj-lt"/>
              <a:buAutoNum type="arabicPeriod" startAt="11"/>
            </a:pPr>
            <a:r>
              <a:rPr lang="en-US" dirty="0" smtClean="0"/>
              <a:t>Average </a:t>
            </a:r>
            <a:r>
              <a:rPr lang="en-US" dirty="0"/>
              <a:t>received signal power decreases __________ with distance.</a:t>
            </a:r>
            <a:br>
              <a:rPr lang="en-US" dirty="0"/>
            </a:br>
            <a:r>
              <a:rPr lang="en-US" dirty="0"/>
              <a:t>a) Exponentially		b) Logarithmically	c) Two times	d) Four times</a:t>
            </a:r>
          </a:p>
          <a:p>
            <a:pPr marL="342900" indent="-342900">
              <a:lnSpc>
                <a:spcPct val="150000"/>
              </a:lnSpc>
              <a:buFont typeface="+mj-lt"/>
              <a:buAutoNum type="arabicPeriod" startAt="11"/>
            </a:pPr>
            <a:r>
              <a:rPr lang="en-US" dirty="0"/>
              <a:t>Which of the most widely used model for signal prediction in urban areas?</a:t>
            </a:r>
            <a:br>
              <a:rPr lang="en-US" dirty="0"/>
            </a:br>
            <a:r>
              <a:rPr lang="en-US" dirty="0"/>
              <a:t>a) Ericsson Multiple Breakpoint Model	b) Log distance path loss model</a:t>
            </a:r>
            <a:br>
              <a:rPr lang="en-US" dirty="0"/>
            </a:br>
            <a:r>
              <a:rPr lang="en-US" dirty="0"/>
              <a:t>c) Okumura model	d) Attenuation factor model</a:t>
            </a:r>
          </a:p>
          <a:p>
            <a:pPr marL="342900" indent="-342900">
              <a:lnSpc>
                <a:spcPct val="150000"/>
              </a:lnSpc>
              <a:buFont typeface="+mj-lt"/>
              <a:buAutoNum type="arabicPeriod" startAt="11"/>
            </a:pPr>
            <a:endParaRPr lang="en-US" dirty="0"/>
          </a:p>
        </p:txBody>
      </p:sp>
      <p:sp>
        <p:nvSpPr>
          <p:cNvPr id="3" name="TextBox 2"/>
          <p:cNvSpPr txBox="1"/>
          <p:nvPr/>
        </p:nvSpPr>
        <p:spPr>
          <a:xfrm>
            <a:off x="6183609" y="6075509"/>
            <a:ext cx="2384435" cy="461665"/>
          </a:xfrm>
          <a:prstGeom prst="rect">
            <a:avLst/>
          </a:prstGeom>
          <a:solidFill>
            <a:srgbClr val="FFFF00"/>
          </a:solidFill>
        </p:spPr>
        <p:txBody>
          <a:bodyPr wrap="none" rtlCol="0">
            <a:spAutoFit/>
          </a:bodyPr>
          <a:lstStyle/>
          <a:p>
            <a:r>
              <a:rPr lang="en-US" sz="2400" dirty="0" smtClean="0"/>
              <a:t>Answer: a c a b c </a:t>
            </a:r>
            <a:endParaRPr lang="en-US" sz="2400" dirty="0"/>
          </a:p>
        </p:txBody>
      </p:sp>
    </p:spTree>
    <p:extLst>
      <p:ext uri="{BB962C8B-B14F-4D97-AF65-F5344CB8AC3E}">
        <p14:creationId xmlns:p14="http://schemas.microsoft.com/office/powerpoint/2010/main" val="4006308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 y="0"/>
            <a:ext cx="9124682" cy="3371692"/>
          </a:xfrm>
          <a:prstGeom prst="rect">
            <a:avLst/>
          </a:prstGeom>
        </p:spPr>
        <p:txBody>
          <a:bodyPr wrap="square">
            <a:spAutoFit/>
          </a:bodyPr>
          <a:lstStyle/>
          <a:p>
            <a:pPr marL="342900" indent="-342900">
              <a:lnSpc>
                <a:spcPct val="150000"/>
              </a:lnSpc>
              <a:buFont typeface="+mj-lt"/>
              <a:buAutoNum type="arabicPeriod" startAt="16"/>
            </a:pPr>
            <a:r>
              <a:rPr lang="en-US" dirty="0" smtClean="0"/>
              <a:t>Okumura </a:t>
            </a:r>
            <a:r>
              <a:rPr lang="en-US" dirty="0"/>
              <a:t>model is applicable for distances of _________</a:t>
            </a:r>
            <a:br>
              <a:rPr lang="en-US" dirty="0"/>
            </a:br>
            <a:r>
              <a:rPr lang="en-US" dirty="0"/>
              <a:t>a) 1 m to 10 m	b) 1 km to 100 km	c) 100 km to 1000 km	d) 10 km to 10000 km</a:t>
            </a:r>
          </a:p>
          <a:p>
            <a:pPr marL="342900" indent="-342900">
              <a:lnSpc>
                <a:spcPct val="150000"/>
              </a:lnSpc>
              <a:buFont typeface="+mj-lt"/>
              <a:buAutoNum type="arabicPeriod" startAt="16"/>
            </a:pPr>
            <a:r>
              <a:rPr lang="en-US" dirty="0"/>
              <a:t>The </a:t>
            </a:r>
            <a:r>
              <a:rPr lang="en-US" dirty="0" err="1"/>
              <a:t>Hata</a:t>
            </a:r>
            <a:r>
              <a:rPr lang="en-US" dirty="0"/>
              <a:t> model is empirical formulation of which model?</a:t>
            </a:r>
            <a:br>
              <a:rPr lang="en-US" dirty="0"/>
            </a:br>
            <a:r>
              <a:rPr lang="en-US" dirty="0"/>
              <a:t>a) Okumura model`	b) Longley- Rice model	c) Durkin’s model</a:t>
            </a:r>
            <a:br>
              <a:rPr lang="en-US" dirty="0"/>
            </a:br>
            <a:r>
              <a:rPr lang="en-US" dirty="0"/>
              <a:t>d) </a:t>
            </a:r>
            <a:r>
              <a:rPr lang="en-US" dirty="0" err="1"/>
              <a:t>Walfisch</a:t>
            </a:r>
            <a:r>
              <a:rPr lang="en-US" dirty="0"/>
              <a:t> and </a:t>
            </a:r>
            <a:r>
              <a:rPr lang="en-US" dirty="0" err="1"/>
              <a:t>Bertoni</a:t>
            </a:r>
            <a:r>
              <a:rPr lang="en-US" dirty="0"/>
              <a:t> model</a:t>
            </a:r>
          </a:p>
          <a:p>
            <a:pPr marL="342900" indent="-342900">
              <a:lnSpc>
                <a:spcPct val="150000"/>
              </a:lnSpc>
              <a:buFont typeface="+mj-lt"/>
              <a:buAutoNum type="arabicPeriod" startAt="16"/>
            </a:pPr>
            <a:r>
              <a:rPr lang="en-US" dirty="0" err="1"/>
              <a:t>Hata</a:t>
            </a:r>
            <a:r>
              <a:rPr lang="en-US" dirty="0"/>
              <a:t> model is well suited for _________</a:t>
            </a:r>
            <a:br>
              <a:rPr lang="en-US" dirty="0"/>
            </a:br>
            <a:r>
              <a:rPr lang="en-US" dirty="0"/>
              <a:t>a) Personal communication system	b) Large cell mobile radio system</a:t>
            </a:r>
            <a:br>
              <a:rPr lang="en-US" dirty="0"/>
            </a:br>
            <a:r>
              <a:rPr lang="en-US" dirty="0"/>
              <a:t>c) Small cell mobile radio system	d) Every mobile radio system</a:t>
            </a:r>
          </a:p>
        </p:txBody>
      </p:sp>
      <p:sp>
        <p:nvSpPr>
          <p:cNvPr id="4" name="TextBox 3"/>
          <p:cNvSpPr txBox="1"/>
          <p:nvPr/>
        </p:nvSpPr>
        <p:spPr>
          <a:xfrm>
            <a:off x="6183609" y="6075509"/>
            <a:ext cx="1892313" cy="461665"/>
          </a:xfrm>
          <a:prstGeom prst="rect">
            <a:avLst/>
          </a:prstGeom>
          <a:solidFill>
            <a:srgbClr val="FFFF00"/>
          </a:solidFill>
        </p:spPr>
        <p:txBody>
          <a:bodyPr wrap="none" rtlCol="0">
            <a:spAutoFit/>
          </a:bodyPr>
          <a:lstStyle/>
          <a:p>
            <a:r>
              <a:rPr lang="en-US" sz="2400" dirty="0" smtClean="0"/>
              <a:t>Answer: b a b</a:t>
            </a:r>
            <a:endParaRPr lang="en-US" sz="2400" dirty="0"/>
          </a:p>
        </p:txBody>
      </p:sp>
    </p:spTree>
    <p:extLst>
      <p:ext uri="{BB962C8B-B14F-4D97-AF65-F5344CB8AC3E}">
        <p14:creationId xmlns:p14="http://schemas.microsoft.com/office/powerpoint/2010/main" val="40141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4" y="2421307"/>
            <a:ext cx="8490856" cy="1208314"/>
          </a:xfrm>
        </p:spPr>
        <p:txBody>
          <a:bodyPr>
            <a:noAutofit/>
          </a:bodyPr>
          <a:lstStyle/>
          <a:p>
            <a:pPr algn="ctr">
              <a:spcBef>
                <a:spcPts val="1200"/>
              </a:spcBef>
            </a:pPr>
            <a:r>
              <a:rPr lang="en-US" dirty="0" smtClean="0">
                <a:cs typeface="Cambria"/>
              </a:rPr>
              <a:t>Assignments</a:t>
            </a:r>
            <a:r>
              <a:rPr lang="en-US" dirty="0">
                <a:cs typeface="Cambria"/>
              </a:rPr>
              <a:t/>
            </a:r>
            <a:br>
              <a:rPr lang="en-US" dirty="0">
                <a:cs typeface="Cambria"/>
              </a:rPr>
            </a:br>
            <a:r>
              <a:rPr lang="en-US" b="1" dirty="0"/>
              <a:t/>
            </a:r>
            <a:br>
              <a:rPr lang="en-US" b="1" dirty="0"/>
            </a:br>
            <a:endParaRPr lang="en-US"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45307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0501" y="152400"/>
            <a:ext cx="8788400" cy="5940088"/>
          </a:xfrm>
          <a:prstGeom prst="rect">
            <a:avLst/>
          </a:prstGeom>
          <a:noFill/>
        </p:spPr>
        <p:txBody>
          <a:bodyPr wrap="square" rtlCol="0">
            <a:spAutoFit/>
          </a:bodyPr>
          <a:lstStyle/>
          <a:p>
            <a:pPr marL="342900" indent="-342900">
              <a:buAutoNum type="arabicPeriod"/>
            </a:pPr>
            <a:r>
              <a:rPr lang="en-US" sz="2000" dirty="0" smtClean="0"/>
              <a:t>If </a:t>
            </a:r>
            <a:r>
              <a:rPr lang="en-US" sz="2000" dirty="0" err="1" smtClean="0"/>
              <a:t>P</a:t>
            </a:r>
            <a:r>
              <a:rPr lang="en-US" sz="2000" baseline="-25000" dirty="0" err="1" smtClean="0"/>
              <a:t>t</a:t>
            </a:r>
            <a:r>
              <a:rPr lang="en-US" sz="2000" dirty="0" smtClean="0"/>
              <a:t>=10W, </a:t>
            </a:r>
            <a:r>
              <a:rPr lang="en-US" sz="2000" dirty="0" err="1" smtClean="0"/>
              <a:t>G</a:t>
            </a:r>
            <a:r>
              <a:rPr lang="en-US" sz="2000" baseline="-25000" dirty="0" err="1" smtClean="0"/>
              <a:t>t</a:t>
            </a:r>
            <a:r>
              <a:rPr lang="en-US" sz="2000" dirty="0" smtClean="0"/>
              <a:t>=0dB, G</a:t>
            </a:r>
            <a:r>
              <a:rPr lang="en-US" sz="2000" baseline="-25000" dirty="0" smtClean="0"/>
              <a:t>r</a:t>
            </a:r>
            <a:r>
              <a:rPr lang="en-US" sz="2000" dirty="0" smtClean="0"/>
              <a:t>= 0 dB and f</a:t>
            </a:r>
            <a:r>
              <a:rPr lang="en-US" sz="2000" baseline="-25000" dirty="0" smtClean="0"/>
              <a:t>c</a:t>
            </a:r>
            <a:r>
              <a:rPr lang="en-US" sz="2000" dirty="0" smtClean="0"/>
              <a:t>=900MHz, find </a:t>
            </a:r>
            <a:r>
              <a:rPr lang="en-US" sz="2000" dirty="0" err="1" smtClean="0"/>
              <a:t>P</a:t>
            </a:r>
            <a:r>
              <a:rPr lang="en-US" sz="2000" baseline="-25000" dirty="0" err="1" smtClean="0"/>
              <a:t>r</a:t>
            </a:r>
            <a:r>
              <a:rPr lang="en-US" sz="2000" dirty="0" smtClean="0"/>
              <a:t> in watts at a free space distance of 1km.</a:t>
            </a:r>
          </a:p>
          <a:p>
            <a:endParaRPr lang="en-US" sz="2000" dirty="0"/>
          </a:p>
          <a:p>
            <a:r>
              <a:rPr lang="en-US" sz="2000" dirty="0" smtClean="0"/>
              <a:t>2. Find the reflection coefficients for typical ground, brick, limestone, glass and water from data given in the following table at an incident angel of 30 degree. Assume lossless dielectric and Present your answers in a table. </a:t>
            </a:r>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389" y="2333624"/>
            <a:ext cx="6058624" cy="3545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241477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238" y="1533788"/>
            <a:ext cx="6095482" cy="329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437" y="98286"/>
            <a:ext cx="8208963" cy="136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41300" y="190500"/>
            <a:ext cx="490840" cy="5078313"/>
          </a:xfrm>
          <a:prstGeom prst="rect">
            <a:avLst/>
          </a:prstGeom>
          <a:noFill/>
        </p:spPr>
        <p:txBody>
          <a:bodyPr wrap="none" rtlCol="0">
            <a:spAutoFit/>
          </a:bodyPr>
          <a:lstStyle/>
          <a:p>
            <a:r>
              <a:rPr lang="en-US" b="1" dirty="0" smtClean="0"/>
              <a:t>3.</a:t>
            </a:r>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r>
              <a:rPr lang="en-US" b="1" dirty="0" smtClean="0"/>
              <a:t>4.  </a:t>
            </a:r>
            <a:endParaRPr lang="en-US" b="1"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437" y="4929188"/>
            <a:ext cx="8208963" cy="1677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490958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9878" y="188913"/>
            <a:ext cx="8676322" cy="6740307"/>
          </a:xfrm>
          <a:prstGeom prst="rect">
            <a:avLst/>
          </a:prstGeom>
          <a:noFill/>
        </p:spPr>
        <p:txBody>
          <a:bodyPr wrap="square" rtlCol="0">
            <a:spAutoFit/>
          </a:bodyPr>
          <a:lstStyle/>
          <a:p>
            <a:pPr algn="just"/>
            <a:endParaRPr lang="en-US" dirty="0"/>
          </a:p>
          <a:p>
            <a:pPr algn="just"/>
            <a:r>
              <a:rPr lang="en-US" dirty="0" smtClean="0"/>
              <a:t>5. If a 900 MHz cellular transmitter has an EIRP of 100 W and the AMPS receiver uses a 0dB gain antenna, find the percentage of time that the received signal level at a distance of 10 km from the transmitter will be greater than -94.2 </a:t>
            </a:r>
            <a:r>
              <a:rPr lang="en-US" dirty="0" err="1" smtClean="0"/>
              <a:t>dBm</a:t>
            </a:r>
            <a:r>
              <a:rPr lang="en-US" dirty="0" smtClean="0"/>
              <a:t>. Assume n=4, standard deviation of 8 dB and d</a:t>
            </a:r>
            <a:r>
              <a:rPr lang="en-US" baseline="-25000" dirty="0" smtClean="0"/>
              <a:t>0</a:t>
            </a:r>
            <a:r>
              <a:rPr lang="en-US" dirty="0" smtClean="0"/>
              <a:t>=1 km.</a:t>
            </a:r>
          </a:p>
          <a:p>
            <a:pPr algn="just"/>
            <a:endParaRPr lang="en-US" dirty="0"/>
          </a:p>
          <a:p>
            <a:pPr algn="just"/>
            <a:r>
              <a:rPr lang="en-US" dirty="0" smtClean="0"/>
              <a:t>6. Four received power measurements were taken at distances of 100m , 200m, 1 km and 2 km from a transmitter w. The measured values at these distances are 0 </a:t>
            </a:r>
            <a:r>
              <a:rPr lang="en-US" dirty="0" err="1" smtClean="0"/>
              <a:t>dBm</a:t>
            </a:r>
            <a:r>
              <a:rPr lang="en-US" dirty="0" smtClean="0"/>
              <a:t>, -25 </a:t>
            </a:r>
            <a:r>
              <a:rPr lang="en-US" dirty="0" err="1" smtClean="0"/>
              <a:t>dBm</a:t>
            </a:r>
            <a:r>
              <a:rPr lang="en-US" dirty="0" smtClean="0"/>
              <a:t>, -35 </a:t>
            </a:r>
            <a:r>
              <a:rPr lang="en-US" dirty="0" err="1" smtClean="0"/>
              <a:t>dBm</a:t>
            </a:r>
            <a:r>
              <a:rPr lang="en-US" dirty="0" smtClean="0"/>
              <a:t> and -38 </a:t>
            </a:r>
            <a:r>
              <a:rPr lang="en-US" dirty="0" err="1" smtClean="0"/>
              <a:t>dBm</a:t>
            </a:r>
            <a:r>
              <a:rPr lang="en-US" dirty="0" smtClean="0"/>
              <a:t>, respectively. It is assumed that the path </a:t>
            </a:r>
            <a:r>
              <a:rPr lang="en-US" dirty="0" err="1" smtClean="0"/>
              <a:t>lsos</a:t>
            </a:r>
            <a:r>
              <a:rPr lang="en-US" dirty="0" smtClean="0"/>
              <a:t> fro these measurements follows the log-normal shadowing model where d</a:t>
            </a:r>
            <a:r>
              <a:rPr lang="en-US" baseline="-25000" dirty="0" smtClean="0"/>
              <a:t>0</a:t>
            </a:r>
            <a:r>
              <a:rPr lang="en-US" dirty="0" smtClean="0"/>
              <a:t>= 100,</a:t>
            </a:r>
          </a:p>
          <a:p>
            <a:pPr marL="342900" indent="-342900" algn="just">
              <a:buAutoNum type="alphaLcParenBoth"/>
            </a:pPr>
            <a:r>
              <a:rPr lang="en-US" dirty="0" smtClean="0"/>
              <a:t>Find the MMSE estimate for the path loss exponent n.</a:t>
            </a:r>
          </a:p>
          <a:p>
            <a:pPr marL="342900" indent="-342900" algn="just">
              <a:buAutoNum type="alphaLcParenBoth"/>
            </a:pPr>
            <a:r>
              <a:rPr lang="en-US" dirty="0" smtClean="0"/>
              <a:t>Calculate the standard deviation of shadowing about the mean value.</a:t>
            </a:r>
          </a:p>
          <a:p>
            <a:pPr marL="342900" indent="-342900" algn="just">
              <a:buAutoNum type="alphaLcParenBoth"/>
            </a:pPr>
            <a:r>
              <a:rPr lang="en-US" dirty="0" smtClean="0"/>
              <a:t>Estimate the received power at d=2 km using the resulting model.</a:t>
            </a:r>
          </a:p>
          <a:p>
            <a:pPr marL="342900" indent="-342900" algn="just">
              <a:buAutoNum type="alphaLcParenBoth"/>
            </a:pPr>
            <a:r>
              <a:rPr lang="en-US" dirty="0" smtClean="0"/>
              <a:t>Predict the likelihood that the received signal level at 2 km will be greater than -35 </a:t>
            </a:r>
            <a:r>
              <a:rPr lang="en-US" dirty="0" err="1" smtClean="0"/>
              <a:t>dBm</a:t>
            </a:r>
            <a:r>
              <a:rPr lang="en-US" dirty="0" smtClean="0"/>
              <a:t>.</a:t>
            </a:r>
          </a:p>
          <a:p>
            <a:pPr algn="just"/>
            <a:endParaRPr lang="en-US" dirty="0"/>
          </a:p>
          <a:p>
            <a:pPr algn="just"/>
            <a:r>
              <a:rPr lang="en-US" dirty="0"/>
              <a:t>7. Given the following parameters for a two-ray model, find the radius of the circular coverage area for which the percentage of useful service area is 90% with a received signal that is equal to or greater than -90 </a:t>
            </a:r>
            <a:r>
              <a:rPr lang="en-US" dirty="0" err="1"/>
              <a:t>dBm</a:t>
            </a:r>
            <a:r>
              <a:rPr lang="en-US" dirty="0"/>
              <a:t>.</a:t>
            </a:r>
          </a:p>
          <a:p>
            <a:pPr algn="just"/>
            <a:r>
              <a:rPr lang="en-US" i="1" dirty="0"/>
              <a:t>- </a:t>
            </a:r>
            <a:r>
              <a:rPr lang="en-US" dirty="0"/>
              <a:t>path loss exponent = 4, standard deviation = 8 dB, transmit power = 1 kW, transmit antenna height = 90 m, transmit antenna gain = 1,receive antenna height = 2.5 m, receive antenna gain = 0.9.</a:t>
            </a:r>
          </a:p>
          <a:p>
            <a:pPr algn="just"/>
            <a:endParaRPr lang="en-US" dirty="0" smtClean="0"/>
          </a:p>
          <a:p>
            <a:pPr algn="just"/>
            <a:endParaRPr lang="en-US" dirty="0"/>
          </a:p>
          <a:p>
            <a:pPr algn="just"/>
            <a:endParaRPr lang="en-US" dirty="0"/>
          </a:p>
        </p:txBody>
      </p:sp>
      <p:sp>
        <p:nvSpPr>
          <p:cNvPr id="3" name="TextBox 2"/>
          <p:cNvSpPr txBox="1"/>
          <p:nvPr/>
        </p:nvSpPr>
        <p:spPr>
          <a:xfrm>
            <a:off x="2578952" y="1357868"/>
            <a:ext cx="1268296" cy="369332"/>
          </a:xfrm>
          <a:prstGeom prst="rect">
            <a:avLst/>
          </a:prstGeom>
          <a:solidFill>
            <a:schemeClr val="accent2"/>
          </a:solidFill>
        </p:spPr>
        <p:txBody>
          <a:bodyPr wrap="none" rtlCol="0">
            <a:spAutoFit/>
          </a:bodyPr>
          <a:lstStyle/>
          <a:p>
            <a:r>
              <a:rPr lang="en-US" dirty="0" smtClean="0"/>
              <a:t>EIRP = </a:t>
            </a:r>
            <a:r>
              <a:rPr lang="en-US" dirty="0" err="1" smtClean="0"/>
              <a:t>PtGt</a:t>
            </a:r>
            <a:endParaRPr lang="en-US" dirty="0"/>
          </a:p>
        </p:txBody>
      </p:sp>
    </p:spTree>
    <p:extLst>
      <p:ext uri="{BB962C8B-B14F-4D97-AF65-F5344CB8AC3E}">
        <p14:creationId xmlns:p14="http://schemas.microsoft.com/office/powerpoint/2010/main" val="379474023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Lecture</a:t>
            </a:r>
            <a:endParaRPr lang="en-US" dirty="0"/>
          </a:p>
        </p:txBody>
      </p:sp>
      <p:sp>
        <p:nvSpPr>
          <p:cNvPr id="3" name="Content Placeholder 2"/>
          <p:cNvSpPr>
            <a:spLocks noGrp="1"/>
          </p:cNvSpPr>
          <p:nvPr>
            <p:ph sz="quarter" idx="1"/>
          </p:nvPr>
        </p:nvSpPr>
        <p:spPr>
          <a:xfrm>
            <a:off x="369518" y="1485395"/>
            <a:ext cx="8229600" cy="4937760"/>
          </a:xfrm>
        </p:spPr>
        <p:txBody>
          <a:bodyPr/>
          <a:lstStyle/>
          <a:p>
            <a:pPr>
              <a:lnSpc>
                <a:spcPct val="150000"/>
              </a:lnSpc>
              <a:spcBef>
                <a:spcPts val="0"/>
              </a:spcBef>
              <a:buClrTx/>
              <a:buSzTx/>
              <a:defRPr/>
            </a:pPr>
            <a:r>
              <a:rPr lang="en-US" sz="2400" dirty="0" smtClean="0">
                <a:solidFill>
                  <a:schemeClr val="bg2">
                    <a:lumMod val="10000"/>
                  </a:schemeClr>
                </a:solidFill>
                <a:ea typeface="MS Mincho"/>
                <a:cs typeface="Pyidaungsu"/>
              </a:rPr>
              <a:t>Mobile Radio Propagation – Small Scale Fading</a:t>
            </a:r>
          </a:p>
          <a:p>
            <a:pPr>
              <a:lnSpc>
                <a:spcPct val="150000"/>
              </a:lnSpc>
              <a:spcBef>
                <a:spcPts val="0"/>
              </a:spcBef>
              <a:buClrTx/>
              <a:buSzTx/>
              <a:defRPr/>
            </a:pPr>
            <a:endParaRPr lang="en-US" sz="2100" dirty="0">
              <a:solidFill>
                <a:schemeClr val="bg2">
                  <a:lumMod val="10000"/>
                </a:schemeClr>
              </a:solidFill>
              <a:ea typeface="MS Mincho"/>
              <a:cs typeface="Pyidaungsu"/>
            </a:endParaRPr>
          </a:p>
          <a:p>
            <a:pPr lvl="2">
              <a:lnSpc>
                <a:spcPct val="150000"/>
              </a:lnSpc>
              <a:spcBef>
                <a:spcPts val="0"/>
              </a:spcBef>
              <a:buClrTx/>
              <a:buSzTx/>
              <a:defRPr/>
            </a:pPr>
            <a:endParaRPr lang="en-US" sz="1800" dirty="0">
              <a:solidFill>
                <a:schemeClr val="bg2">
                  <a:lumMod val="10000"/>
                </a:schemeClr>
              </a:solidFill>
              <a:ea typeface="MS Mincho"/>
              <a:cs typeface="Pyidaungsu"/>
            </a:endParaRPr>
          </a:p>
        </p:txBody>
      </p:sp>
      <p:sp>
        <p:nvSpPr>
          <p:cNvPr id="4" name="Slide Number Placeholder 3"/>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66</a:t>
            </a:fld>
            <a:endParaRPr kumimoji="0" lang="en-US" dirty="0">
              <a:solidFill>
                <a:srgbClr val="FFFFFF"/>
              </a:solidFill>
            </a:endParaRPr>
          </a:p>
        </p:txBody>
      </p:sp>
    </p:spTree>
    <p:extLst>
      <p:ext uri="{BB962C8B-B14F-4D97-AF65-F5344CB8AC3E}">
        <p14:creationId xmlns:p14="http://schemas.microsoft.com/office/powerpoint/2010/main" val="91279185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425695"/>
            <a:ext cx="8716325" cy="1208314"/>
          </a:xfrm>
        </p:spPr>
        <p:txBody>
          <a:bodyPr>
            <a:noAutofit/>
          </a:bodyPr>
          <a:lstStyle/>
          <a:p>
            <a:pPr lvl="1" algn="l" rtl="0">
              <a:lnSpc>
                <a:spcPct val="150000"/>
              </a:lnSpc>
              <a:spcBef>
                <a:spcPts val="1200"/>
              </a:spcBef>
            </a:pPr>
            <a:r>
              <a:rPr lang="en-US" sz="4400" b="1" kern="1200" dirty="0" smtClean="0">
                <a:solidFill>
                  <a:schemeClr val="tx1"/>
                </a:solidFill>
                <a:latin typeface="+mj-lt"/>
                <a:ea typeface="+mj-ea"/>
                <a:cs typeface="+mj-cs"/>
              </a:rPr>
              <a:t>Thank You …</a:t>
            </a:r>
            <a:endParaRPr lang="en-US" sz="4400" b="1" kern="1200" dirty="0">
              <a:solidFill>
                <a:schemeClr val="tx1"/>
              </a:solidFill>
              <a:latin typeface="+mj-lt"/>
              <a:ea typeface="+mj-ea"/>
              <a:cs typeface="+mj-cs"/>
            </a:endParaRPr>
          </a:p>
        </p:txBody>
      </p:sp>
      <p:sp>
        <p:nvSpPr>
          <p:cNvPr id="6" name="Text Placeholder 5"/>
          <p:cNvSpPr>
            <a:spLocks noGrp="1"/>
          </p:cNvSpPr>
          <p:nvPr>
            <p:ph type="body" idx="1"/>
          </p:nvPr>
        </p:nvSpPr>
        <p:spPr>
          <a:xfrm>
            <a:off x="972456" y="2857500"/>
            <a:ext cx="7750629" cy="1143000"/>
          </a:xfrm>
        </p:spPr>
        <p:txBody>
          <a:bodyPr>
            <a:noAutofit/>
          </a:bodyPr>
          <a:lstStyle/>
          <a:p>
            <a:pPr algn="ctr">
              <a:lnSpc>
                <a:spcPct val="150000"/>
              </a:lnSpc>
            </a:pPr>
            <a:endParaRPr lang="en-US" sz="2800" dirty="0">
              <a:solidFill>
                <a:schemeClr val="tx1"/>
              </a:solidFill>
              <a:cs typeface="Cambria"/>
            </a:endParaRPr>
          </a:p>
          <a:p>
            <a:pPr algn="ctr">
              <a:lnSpc>
                <a:spcPct val="150000"/>
              </a:lnSpc>
            </a:pPr>
            <a:endParaRPr lang="en-US" sz="2800"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67</a:t>
            </a:fld>
            <a:endParaRPr kumimoji="0" lang="en-US" sz="2400" dirty="0">
              <a:solidFill>
                <a:srgbClr val="FFFFFF"/>
              </a:solidFill>
            </a:endParaRPr>
          </a:p>
        </p:txBody>
      </p:sp>
    </p:spTree>
    <p:extLst>
      <p:ext uri="{BB962C8B-B14F-4D97-AF65-F5344CB8AC3E}">
        <p14:creationId xmlns:p14="http://schemas.microsoft.com/office/powerpoint/2010/main" val="3323087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Origin</Template>
  <TotalTime>31931</TotalTime>
  <Words>2018</Words>
  <Application>Microsoft Office PowerPoint</Application>
  <PresentationFormat>On-screen Show (4:3)</PresentationFormat>
  <Paragraphs>332</Paragraphs>
  <Slides>67</Slides>
  <Notes>3</Notes>
  <HiddenSlides>0</HiddenSlides>
  <MMClips>0</MMClips>
  <ScaleCrop>false</ScaleCrop>
  <HeadingPairs>
    <vt:vector size="4" baseType="variant">
      <vt:variant>
        <vt:lpstr>Theme</vt:lpstr>
      </vt:variant>
      <vt:variant>
        <vt:i4>2</vt:i4>
      </vt:variant>
      <vt:variant>
        <vt:lpstr>Slide Titles</vt:lpstr>
      </vt:variant>
      <vt:variant>
        <vt:i4>67</vt:i4>
      </vt:variant>
    </vt:vector>
  </HeadingPairs>
  <TitlesOfParts>
    <vt:vector size="69" baseType="lpstr">
      <vt:lpstr>Origin</vt:lpstr>
      <vt:lpstr>Diseño predeterminado</vt:lpstr>
      <vt:lpstr>Wireless and Mobile Communication</vt:lpstr>
      <vt:lpstr>Course Information</vt:lpstr>
      <vt:lpstr>Textbook and References</vt:lpstr>
      <vt:lpstr>Course Objectives</vt:lpstr>
      <vt:lpstr>Schedule of the Course</vt:lpstr>
      <vt:lpstr>Exam and Grading System</vt:lpstr>
      <vt:lpstr>Lecture 5</vt:lpstr>
      <vt:lpstr>Overview of Previous Lecture </vt:lpstr>
      <vt:lpstr>Outline of Class (Lecture 5)</vt:lpstr>
      <vt:lpstr>Practical Link Budget Design using Path Loss Models  </vt:lpstr>
      <vt:lpstr>Practical Link Budget</vt:lpstr>
      <vt:lpstr>Log-distance Path Loss Model</vt:lpstr>
      <vt:lpstr>PowerPoint Presentation</vt:lpstr>
      <vt:lpstr>Cont’</vt:lpstr>
      <vt:lpstr>Log-Normal Shadowing Model</vt:lpstr>
      <vt:lpstr>Cont.</vt:lpstr>
      <vt:lpstr>Cont.</vt:lpstr>
      <vt:lpstr>Probability of RSS Level Above/Below a Threshold</vt:lpstr>
      <vt:lpstr>Cont’</vt:lpstr>
      <vt:lpstr>PowerPoint Presentation</vt:lpstr>
      <vt:lpstr>Percentage of Coverage Area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vt:lpstr>
      <vt:lpstr>PowerPoint Presentation</vt:lpstr>
      <vt:lpstr>PowerPoint Presentation</vt:lpstr>
      <vt:lpstr>PowerPoint Presentation</vt:lpstr>
      <vt:lpstr>(2) Outdoor Propagation Models </vt:lpstr>
      <vt:lpstr>Outdoor Propagation Models</vt:lpstr>
      <vt:lpstr>PowerPoint Presentation</vt:lpstr>
      <vt:lpstr>Cont’</vt:lpstr>
      <vt:lpstr>PowerPoint Presentation</vt:lpstr>
      <vt:lpstr>Example: </vt:lpstr>
      <vt:lpstr>PowerPoint Presentation</vt:lpstr>
      <vt:lpstr>PowerPoint Presentation</vt:lpstr>
      <vt:lpstr>2. Hata Model</vt:lpstr>
      <vt:lpstr>Cont’</vt:lpstr>
      <vt:lpstr>PowerPoint Presentation</vt:lpstr>
      <vt:lpstr>Remarks</vt:lpstr>
      <vt:lpstr>Extended Hata Model (PCS Extension)</vt:lpstr>
      <vt:lpstr>(3) Indoor Propagation Models </vt:lpstr>
      <vt:lpstr>Indoor Propagation Model</vt:lpstr>
      <vt:lpstr>Cont.</vt:lpstr>
      <vt:lpstr>Partition Losses (Same Floor)</vt:lpstr>
      <vt:lpstr>Partition Losses (Between Floors)</vt:lpstr>
      <vt:lpstr>PowerPoint Presentation</vt:lpstr>
      <vt:lpstr>Log-Distance Path Loss Model</vt:lpstr>
      <vt:lpstr>PowerPoint Presentation</vt:lpstr>
      <vt:lpstr>Attenuation Factor Model (Seidel Model)</vt:lpstr>
      <vt:lpstr>Modifications to Attenuation Factor Model </vt:lpstr>
      <vt:lpstr>PowerPoint Presentation</vt:lpstr>
      <vt:lpstr>PowerPoint Presentation</vt:lpstr>
      <vt:lpstr>PowerPoint Presentation</vt:lpstr>
      <vt:lpstr>PowerPoint Presentation</vt:lpstr>
      <vt:lpstr>PowerPoint Presentation</vt:lpstr>
      <vt:lpstr>PowerPoint Presentation</vt:lpstr>
      <vt:lpstr>Assignments  </vt:lpstr>
      <vt:lpstr>PowerPoint Presentation</vt:lpstr>
      <vt:lpstr>PowerPoint Presentation</vt:lpstr>
      <vt:lpstr>PowerPoint Presentation</vt:lpstr>
      <vt:lpstr>Next Lecture</vt:lpstr>
      <vt:lpstr>Thank You …</vt:lpstr>
    </vt:vector>
  </TitlesOfParts>
  <Company>Rits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graph theory  June 2015 (Week 1)</dc:title>
  <dc:creator>Nyien Aye</dc:creator>
  <cp:lastModifiedBy>Windows User</cp:lastModifiedBy>
  <cp:revision>528</cp:revision>
  <dcterms:created xsi:type="dcterms:W3CDTF">2015-05-25T07:06:30Z</dcterms:created>
  <dcterms:modified xsi:type="dcterms:W3CDTF">2020-04-02T07:08:51Z</dcterms:modified>
</cp:coreProperties>
</file>