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70" r:id="rId1"/>
    <p:sldMasterId id="2147484782" r:id="rId2"/>
  </p:sldMasterIdLst>
  <p:notesMasterIdLst>
    <p:notesMasterId r:id="rId59"/>
  </p:notesMasterIdLst>
  <p:sldIdLst>
    <p:sldId id="635" r:id="rId3"/>
    <p:sldId id="593" r:id="rId4"/>
    <p:sldId id="556" r:id="rId5"/>
    <p:sldId id="549" r:id="rId6"/>
    <p:sldId id="558" r:id="rId7"/>
    <p:sldId id="594" r:id="rId8"/>
    <p:sldId id="595" r:id="rId9"/>
    <p:sldId id="694" r:id="rId10"/>
    <p:sldId id="684" r:id="rId11"/>
    <p:sldId id="737" r:id="rId12"/>
    <p:sldId id="685" r:id="rId13"/>
    <p:sldId id="738" r:id="rId14"/>
    <p:sldId id="739" r:id="rId15"/>
    <p:sldId id="740" r:id="rId16"/>
    <p:sldId id="741" r:id="rId17"/>
    <p:sldId id="742" r:id="rId18"/>
    <p:sldId id="743" r:id="rId19"/>
    <p:sldId id="744" r:id="rId20"/>
    <p:sldId id="782" r:id="rId21"/>
    <p:sldId id="746" r:id="rId22"/>
    <p:sldId id="747" r:id="rId23"/>
    <p:sldId id="748" r:id="rId24"/>
    <p:sldId id="749" r:id="rId25"/>
    <p:sldId id="750" r:id="rId26"/>
    <p:sldId id="751" r:id="rId27"/>
    <p:sldId id="752" r:id="rId28"/>
    <p:sldId id="783" r:id="rId29"/>
    <p:sldId id="754" r:id="rId30"/>
    <p:sldId id="755" r:id="rId31"/>
    <p:sldId id="756" r:id="rId32"/>
    <p:sldId id="757" r:id="rId33"/>
    <p:sldId id="758" r:id="rId34"/>
    <p:sldId id="759" r:id="rId35"/>
    <p:sldId id="760" r:id="rId36"/>
    <p:sldId id="761" r:id="rId37"/>
    <p:sldId id="762" r:id="rId38"/>
    <p:sldId id="763" r:id="rId39"/>
    <p:sldId id="764" r:id="rId40"/>
    <p:sldId id="765" r:id="rId41"/>
    <p:sldId id="766" r:id="rId42"/>
    <p:sldId id="767" r:id="rId43"/>
    <p:sldId id="768" r:id="rId44"/>
    <p:sldId id="769" r:id="rId45"/>
    <p:sldId id="770" r:id="rId46"/>
    <p:sldId id="771" r:id="rId47"/>
    <p:sldId id="772" r:id="rId48"/>
    <p:sldId id="773" r:id="rId49"/>
    <p:sldId id="774" r:id="rId50"/>
    <p:sldId id="775" r:id="rId51"/>
    <p:sldId id="776" r:id="rId52"/>
    <p:sldId id="777" r:id="rId53"/>
    <p:sldId id="778" r:id="rId54"/>
    <p:sldId id="779" r:id="rId55"/>
    <p:sldId id="780" r:id="rId56"/>
    <p:sldId id="590" r:id="rId57"/>
    <p:sldId id="634"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41EEE"/>
    <a:srgbClr val="6600CC"/>
    <a:srgbClr val="6600FF"/>
    <a:srgbClr val="000066"/>
    <a:srgbClr val="2CDA18"/>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33" autoAdjust="0"/>
    <p:restoredTop sz="96482" autoAdjust="0"/>
  </p:normalViewPr>
  <p:slideViewPr>
    <p:cSldViewPr snapToGrid="0" snapToObjects="1">
      <p:cViewPr varScale="1">
        <p:scale>
          <a:sx n="68" d="100"/>
          <a:sy n="68" d="100"/>
        </p:scale>
        <p:origin x="-492" y="-102"/>
      </p:cViewPr>
      <p:guideLst>
        <p:guide orient="horz" pos="2160"/>
        <p:guide pos="2880"/>
      </p:guideLst>
    </p:cSldViewPr>
  </p:slideViewPr>
  <p:outlineViewPr>
    <p:cViewPr>
      <p:scale>
        <a:sx n="33" d="100"/>
        <a:sy n="33" d="100"/>
      </p:scale>
      <p:origin x="0" y="648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0F144E-DA3A-8E47-BD9A-77AA71E80E51}" type="datetimeFigureOut">
              <a:rPr lang="en-US" smtClean="0"/>
              <a:t>3/30/2020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480A22-0A66-CA46-AF8C-F32EA2D836D8}" type="slidenum">
              <a:rPr lang="en-US" smtClean="0"/>
              <a:t>‹#›</a:t>
            </a:fld>
            <a:endParaRPr lang="en-US"/>
          </a:p>
        </p:txBody>
      </p:sp>
    </p:spTree>
    <p:extLst>
      <p:ext uri="{BB962C8B-B14F-4D97-AF65-F5344CB8AC3E}">
        <p14:creationId xmlns:p14="http://schemas.microsoft.com/office/powerpoint/2010/main" val="401676214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C9CE79-09F1-4C6E-A96F-5EE19B972FCD}" type="slidenum">
              <a:rPr lang="en-US" smtClean="0"/>
              <a:t>6</a:t>
            </a:fld>
            <a:endParaRPr lang="en-US"/>
          </a:p>
        </p:txBody>
      </p:sp>
    </p:spTree>
    <p:extLst>
      <p:ext uri="{BB962C8B-B14F-4D97-AF65-F5344CB8AC3E}">
        <p14:creationId xmlns:p14="http://schemas.microsoft.com/office/powerpoint/2010/main" val="3892816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5988" eaLnBrk="0" hangingPunct="0">
              <a:defRPr sz="2400">
                <a:solidFill>
                  <a:schemeClr val="tx1"/>
                </a:solidFill>
                <a:latin typeface="Times New Roman" charset="0"/>
              </a:defRPr>
            </a:lvl1pPr>
            <a:lvl2pPr marL="742950" indent="-285750" defTabSz="915988" eaLnBrk="0" hangingPunct="0">
              <a:defRPr sz="2400">
                <a:solidFill>
                  <a:schemeClr val="tx1"/>
                </a:solidFill>
                <a:latin typeface="Times New Roman" charset="0"/>
              </a:defRPr>
            </a:lvl2pPr>
            <a:lvl3pPr marL="1143000" indent="-228600" defTabSz="915988" eaLnBrk="0" hangingPunct="0">
              <a:defRPr sz="2400">
                <a:solidFill>
                  <a:schemeClr val="tx1"/>
                </a:solidFill>
                <a:latin typeface="Times New Roman" charset="0"/>
              </a:defRPr>
            </a:lvl3pPr>
            <a:lvl4pPr marL="1600200" indent="-228600" defTabSz="915988" eaLnBrk="0" hangingPunct="0">
              <a:defRPr sz="2400">
                <a:solidFill>
                  <a:schemeClr val="tx1"/>
                </a:solidFill>
                <a:latin typeface="Times New Roman" charset="0"/>
              </a:defRPr>
            </a:lvl4pPr>
            <a:lvl5pPr marL="2057400" indent="-228600" defTabSz="915988" eaLnBrk="0" hangingPunct="0">
              <a:defRPr sz="2400">
                <a:solidFill>
                  <a:schemeClr val="tx1"/>
                </a:solidFill>
                <a:latin typeface="Times New Roman" charset="0"/>
              </a:defRPr>
            </a:lvl5pPr>
            <a:lvl6pPr marL="2514600" indent="-228600" defTabSz="915988" eaLnBrk="0" fontAlgn="base" hangingPunct="0">
              <a:spcBef>
                <a:spcPct val="0"/>
              </a:spcBef>
              <a:spcAft>
                <a:spcPct val="0"/>
              </a:spcAft>
              <a:defRPr sz="2400">
                <a:solidFill>
                  <a:schemeClr val="tx1"/>
                </a:solidFill>
                <a:latin typeface="Times New Roman" charset="0"/>
              </a:defRPr>
            </a:lvl6pPr>
            <a:lvl7pPr marL="2971800" indent="-228600" defTabSz="915988" eaLnBrk="0" fontAlgn="base" hangingPunct="0">
              <a:spcBef>
                <a:spcPct val="0"/>
              </a:spcBef>
              <a:spcAft>
                <a:spcPct val="0"/>
              </a:spcAft>
              <a:defRPr sz="2400">
                <a:solidFill>
                  <a:schemeClr val="tx1"/>
                </a:solidFill>
                <a:latin typeface="Times New Roman" charset="0"/>
              </a:defRPr>
            </a:lvl7pPr>
            <a:lvl8pPr marL="3429000" indent="-228600" defTabSz="915988" eaLnBrk="0" fontAlgn="base" hangingPunct="0">
              <a:spcBef>
                <a:spcPct val="0"/>
              </a:spcBef>
              <a:spcAft>
                <a:spcPct val="0"/>
              </a:spcAft>
              <a:defRPr sz="2400">
                <a:solidFill>
                  <a:schemeClr val="tx1"/>
                </a:solidFill>
                <a:latin typeface="Times New Roman" charset="0"/>
              </a:defRPr>
            </a:lvl8pPr>
            <a:lvl9pPr marL="3886200" indent="-228600" defTabSz="915988" eaLnBrk="0" fontAlgn="base" hangingPunct="0">
              <a:spcBef>
                <a:spcPct val="0"/>
              </a:spcBef>
              <a:spcAft>
                <a:spcPct val="0"/>
              </a:spcAft>
              <a:defRPr sz="2400">
                <a:solidFill>
                  <a:schemeClr val="tx1"/>
                </a:solidFill>
                <a:latin typeface="Times New Roman" charset="0"/>
              </a:defRPr>
            </a:lvl9pPr>
          </a:lstStyle>
          <a:p>
            <a:pPr eaLnBrk="1" hangingPunct="1"/>
            <a:fld id="{138EB5A6-13E4-4AE3-A777-596FD9C9760A}" type="slidenum">
              <a:rPr lang="en-US" sz="1200"/>
              <a:pPr eaLnBrk="1" hangingPunct="1"/>
              <a:t>13</a:t>
            </a:fld>
            <a:endParaRPr lang="en-US" sz="12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latin typeface="Times New Roman" charset="0"/>
              </a:rPr>
              <a:t>The mechanisms behind electromagnetic wave propagation are diverse, but can generally be attributed to </a:t>
            </a:r>
            <a:r>
              <a:rPr lang="en-US" b="1" dirty="0" smtClean="0">
                <a:latin typeface="Times New Roman" charset="0"/>
              </a:rPr>
              <a:t>reflection</a:t>
            </a:r>
            <a:r>
              <a:rPr lang="en-US" dirty="0" smtClean="0">
                <a:latin typeface="Times New Roman" charset="0"/>
              </a:rPr>
              <a:t>, </a:t>
            </a:r>
            <a:r>
              <a:rPr lang="en-US" b="1" dirty="0" smtClean="0">
                <a:latin typeface="Times New Roman" charset="0"/>
              </a:rPr>
              <a:t>diffraction, and scattering</a:t>
            </a:r>
            <a:r>
              <a:rPr lang="en-US" dirty="0" smtClean="0">
                <a:latin typeface="Times New Roman" charset="0"/>
              </a:rPr>
              <a:t>. Most cellular radio systems operate in urban areas where there is no direct line-of-sight path between the transmitter and the receiver, and</a:t>
            </a:r>
            <a:r>
              <a:rPr lang="en-GB" dirty="0" smtClean="0">
                <a:latin typeface="Times New Roman" charset="0"/>
              </a:rPr>
              <a:t> w</a:t>
            </a:r>
            <a:r>
              <a:rPr lang="en-US" dirty="0" smtClean="0">
                <a:latin typeface="Times New Roman" charset="0"/>
              </a:rPr>
              <a:t>here the presence of high-rise buildings causes severe diffraction loss. Due to multiple reflections from various objects, the electromagnetic waves travel along different paths of varying lengths. The interaction between these waves causes multipath fading at a specific location, and the strengths of the waves decrease as the distance between the transmitter and receiver increases.</a:t>
            </a:r>
            <a:endParaRPr lang="en-GB" dirty="0" smtClean="0">
              <a:latin typeface="Times New Roman" charset="0"/>
            </a:endParaRPr>
          </a:p>
          <a:p>
            <a:pPr eaLnBrk="1" hangingPunct="1"/>
            <a:endParaRPr lang="en-US" dirty="0" smtClean="0">
              <a:latin typeface="Times New Roman"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5988" eaLnBrk="0" hangingPunct="0">
              <a:defRPr sz="2400">
                <a:solidFill>
                  <a:schemeClr val="tx1"/>
                </a:solidFill>
                <a:latin typeface="Times New Roman" charset="0"/>
              </a:defRPr>
            </a:lvl1pPr>
            <a:lvl2pPr marL="742950" indent="-285750" defTabSz="915988" eaLnBrk="0" hangingPunct="0">
              <a:defRPr sz="2400">
                <a:solidFill>
                  <a:schemeClr val="tx1"/>
                </a:solidFill>
                <a:latin typeface="Times New Roman" charset="0"/>
              </a:defRPr>
            </a:lvl2pPr>
            <a:lvl3pPr marL="1143000" indent="-228600" defTabSz="915988" eaLnBrk="0" hangingPunct="0">
              <a:defRPr sz="2400">
                <a:solidFill>
                  <a:schemeClr val="tx1"/>
                </a:solidFill>
                <a:latin typeface="Times New Roman" charset="0"/>
              </a:defRPr>
            </a:lvl3pPr>
            <a:lvl4pPr marL="1600200" indent="-228600" defTabSz="915988" eaLnBrk="0" hangingPunct="0">
              <a:defRPr sz="2400">
                <a:solidFill>
                  <a:schemeClr val="tx1"/>
                </a:solidFill>
                <a:latin typeface="Times New Roman" charset="0"/>
              </a:defRPr>
            </a:lvl4pPr>
            <a:lvl5pPr marL="2057400" indent="-228600" defTabSz="915988" eaLnBrk="0" hangingPunct="0">
              <a:defRPr sz="2400">
                <a:solidFill>
                  <a:schemeClr val="tx1"/>
                </a:solidFill>
                <a:latin typeface="Times New Roman" charset="0"/>
              </a:defRPr>
            </a:lvl5pPr>
            <a:lvl6pPr marL="2514600" indent="-228600" defTabSz="915988" eaLnBrk="0" fontAlgn="base" hangingPunct="0">
              <a:spcBef>
                <a:spcPct val="0"/>
              </a:spcBef>
              <a:spcAft>
                <a:spcPct val="0"/>
              </a:spcAft>
              <a:defRPr sz="2400">
                <a:solidFill>
                  <a:schemeClr val="tx1"/>
                </a:solidFill>
                <a:latin typeface="Times New Roman" charset="0"/>
              </a:defRPr>
            </a:lvl6pPr>
            <a:lvl7pPr marL="2971800" indent="-228600" defTabSz="915988" eaLnBrk="0" fontAlgn="base" hangingPunct="0">
              <a:spcBef>
                <a:spcPct val="0"/>
              </a:spcBef>
              <a:spcAft>
                <a:spcPct val="0"/>
              </a:spcAft>
              <a:defRPr sz="2400">
                <a:solidFill>
                  <a:schemeClr val="tx1"/>
                </a:solidFill>
                <a:latin typeface="Times New Roman" charset="0"/>
              </a:defRPr>
            </a:lvl7pPr>
            <a:lvl8pPr marL="3429000" indent="-228600" defTabSz="915988" eaLnBrk="0" fontAlgn="base" hangingPunct="0">
              <a:spcBef>
                <a:spcPct val="0"/>
              </a:spcBef>
              <a:spcAft>
                <a:spcPct val="0"/>
              </a:spcAft>
              <a:defRPr sz="2400">
                <a:solidFill>
                  <a:schemeClr val="tx1"/>
                </a:solidFill>
                <a:latin typeface="Times New Roman" charset="0"/>
              </a:defRPr>
            </a:lvl8pPr>
            <a:lvl9pPr marL="3886200" indent="-228600" defTabSz="915988" eaLnBrk="0" fontAlgn="base" hangingPunct="0">
              <a:spcBef>
                <a:spcPct val="0"/>
              </a:spcBef>
              <a:spcAft>
                <a:spcPct val="0"/>
              </a:spcAft>
              <a:defRPr sz="2400">
                <a:solidFill>
                  <a:schemeClr val="tx1"/>
                </a:solidFill>
                <a:latin typeface="Times New Roman" charset="0"/>
              </a:defRPr>
            </a:lvl9pPr>
          </a:lstStyle>
          <a:p>
            <a:pPr eaLnBrk="1" hangingPunct="1"/>
            <a:fld id="{8110B897-F5B8-4178-A270-555D1304FEAA}" type="slidenum">
              <a:rPr lang="en-US" sz="1200"/>
              <a:pPr eaLnBrk="1" hangingPunct="1"/>
              <a:t>15</a:t>
            </a:fld>
            <a:endParaRPr lang="en-US" sz="120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latin typeface="Times New Roman" charset="0"/>
              </a:rPr>
              <a:t>As a mobile moves over very small distances, the instantaneous received signal strength may fluctuate rapidly giving rise to small-scale fading. The reason for this is that the received signal is a sum of many contributions coming from different directions, as described in Chapter 5. Since the phases are random, the sum of the contributions varies widely; for example, obeys a Rayleigh fading distribution. In small-scale fading, the received signal power may vary by as much as three or four orders of magnitude (30 or 40 dB) when the receiver is moved by only a fraction of a wavelength. As the mobile moves away from the transmitter over much larger distances, the local average received signal will gradually decrease, and it is this local average signal level that is predicted by large-scale propagation models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Log 1/A=-log A</a:t>
            </a:r>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23</a:t>
            </a:fld>
            <a:endParaRPr lang="en-US"/>
          </a:p>
        </p:txBody>
      </p:sp>
    </p:spTree>
    <p:extLst>
      <p:ext uri="{BB962C8B-B14F-4D97-AF65-F5344CB8AC3E}">
        <p14:creationId xmlns:p14="http://schemas.microsoft.com/office/powerpoint/2010/main" val="2133812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Conductor – copper , </a:t>
            </a:r>
            <a:r>
              <a:rPr lang="en-US" dirty="0" err="1" smtClean="0"/>
              <a:t>etc</a:t>
            </a:r>
            <a:endParaRPr lang="en-US" dirty="0" smtClean="0"/>
          </a:p>
          <a:p>
            <a:r>
              <a:rPr lang="en-US" dirty="0" smtClean="0"/>
              <a:t>Dielectric –</a:t>
            </a:r>
            <a:r>
              <a:rPr lang="en-US" baseline="0" dirty="0" smtClean="0"/>
              <a:t> wood, rubber</a:t>
            </a:r>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29</a:t>
            </a:fld>
            <a:endParaRPr lang="en-US"/>
          </a:p>
        </p:txBody>
      </p:sp>
    </p:spTree>
    <p:extLst>
      <p:ext uri="{BB962C8B-B14F-4D97-AF65-F5344CB8AC3E}">
        <p14:creationId xmlns:p14="http://schemas.microsoft.com/office/powerpoint/2010/main" val="2040651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Gamma</a:t>
            </a:r>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30</a:t>
            </a:fld>
            <a:endParaRPr lang="en-US"/>
          </a:p>
        </p:txBody>
      </p:sp>
    </p:spTree>
    <p:extLst>
      <p:ext uri="{BB962C8B-B14F-4D97-AF65-F5344CB8AC3E}">
        <p14:creationId xmlns:p14="http://schemas.microsoft.com/office/powerpoint/2010/main" val="888533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eta</a:t>
            </a:r>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32</a:t>
            </a:fld>
            <a:endParaRPr lang="en-US"/>
          </a:p>
        </p:txBody>
      </p:sp>
    </p:spTree>
    <p:extLst>
      <p:ext uri="{BB962C8B-B14F-4D97-AF65-F5344CB8AC3E}">
        <p14:creationId xmlns:p14="http://schemas.microsoft.com/office/powerpoint/2010/main" val="4246228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480A22-0A66-CA46-AF8C-F32EA2D836D8}" type="slidenum">
              <a:rPr lang="en-US" smtClean="0"/>
              <a:t>52</a:t>
            </a:fld>
            <a:endParaRPr lang="en-US"/>
          </a:p>
        </p:txBody>
      </p:sp>
    </p:spTree>
    <p:extLst>
      <p:ext uri="{BB962C8B-B14F-4D97-AF65-F5344CB8AC3E}">
        <p14:creationId xmlns:p14="http://schemas.microsoft.com/office/powerpoint/2010/main" val="3041930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hasCustomPrompt="1"/>
          </p:nvPr>
        </p:nvSpPr>
        <p:spPr>
          <a:xfrm>
            <a:off x="498348" y="1895476"/>
            <a:ext cx="8166100" cy="640080"/>
          </a:xfrm>
        </p:spPr>
        <p:txBody>
          <a:bodyPr anchor="t" anchorCtr="0"/>
          <a:lstStyle>
            <a:lvl1pPr algn="ctr">
              <a:defRPr sz="3200">
                <a:solidFill>
                  <a:schemeClr val="tx1"/>
                </a:solidFill>
              </a:defRPr>
            </a:lvl1pPr>
          </a:lstStyle>
          <a:p>
            <a:r>
              <a:rPr kumimoji="0" lang="en-US" dirty="0" smtClean="0"/>
              <a:t>Wireless and Mobile Communication</a:t>
            </a:r>
            <a:endParaRPr kumimoji="0" lang="en-US" dirty="0"/>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smtClean="0"/>
              <a:t>Click to edit Master subtitle style</a:t>
            </a:r>
            <a:endParaRPr kumimoji="0" lang="en-US" dirty="0"/>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pPr algn="ctr" eaLnBrk="1" latinLnBrk="0" hangingPunct="1"/>
            <a:fld id="{845E4606-D974-4BD3-B13D-1F0D8808742D}" type="datetime1">
              <a:rPr lang="en-US" smtClean="0"/>
              <a:t>3/30/2020</a:t>
            </a:fld>
            <a:endParaRPr lang="en-US" sz="2000" dirty="0">
              <a:solidFill>
                <a:srgbClr val="FFFFFF"/>
              </a:solidFill>
            </a:endParaRPr>
          </a:p>
        </p:txBody>
      </p:sp>
      <p:sp>
        <p:nvSpPr>
          <p:cNvPr id="17" name="Footer Placeholder 16"/>
          <p:cNvSpPr>
            <a:spLocks noGrp="1"/>
          </p:cNvSpPr>
          <p:nvPr>
            <p:ph type="ftr" sz="quarter" idx="11"/>
          </p:nvPr>
        </p:nvSpPr>
        <p:spPr>
          <a:xfrm>
            <a:off x="2898648" y="6355080"/>
            <a:ext cx="3474720" cy="365760"/>
          </a:xfrm>
          <a:prstGeom prst="rect">
            <a:avLst/>
          </a:prstGeom>
        </p:spPr>
        <p:txBody>
          <a:bodyPr/>
          <a:lstStyle/>
          <a:p>
            <a:pPr algn="r" eaLnBrk="1" latinLnBrk="0" hangingPunct="1"/>
            <a:endParaRPr kumimoji="0" lang="en-US" dirty="0">
              <a:solidFill>
                <a:schemeClr val="tx2"/>
              </a:solidFill>
            </a:endParaRPr>
          </a:p>
        </p:txBody>
      </p:sp>
      <p:sp>
        <p:nvSpPr>
          <p:cNvPr id="29" name="Slide Number Placeholder 28"/>
          <p:cNvSpPr>
            <a:spLocks noGrp="1"/>
          </p:cNvSpPr>
          <p:nvPr>
            <p:ph type="sldNum" sz="quarter" idx="12"/>
          </p:nvPr>
        </p:nvSpPr>
        <p:spPr>
          <a:xfrm>
            <a:off x="1216152" y="6355080"/>
            <a:ext cx="1219200" cy="365760"/>
          </a:xfrm>
        </p:spPr>
        <p:txBody>
          <a:bodyPr/>
          <a:lstStyle/>
          <a:p>
            <a:fld id="{1AD20DFC-E2D5-4BD6-B744-D8DEEAB5F7C2}" type="slidenum">
              <a:rPr lang="en-US" smtClean="0"/>
              <a:pPr/>
              <a:t>‹#›</a:t>
            </a:fld>
            <a:endParaRPr lang="en-US" dirty="0"/>
          </a:p>
        </p:txBody>
      </p:sp>
      <p:sp>
        <p:nvSpPr>
          <p:cNvPr id="21" name="Rectangle 20"/>
          <p:cNvSpPr/>
          <p:nvPr/>
        </p:nvSpPr>
        <p:spPr>
          <a:xfrm>
            <a:off x="498348" y="1590675"/>
            <a:ext cx="81661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218948" y="1590675"/>
            <a:ext cx="228600" cy="1280160"/>
          </a:xfrm>
          <a:prstGeom prst="rect">
            <a:avLst/>
          </a:prstGeom>
          <a:solidFill>
            <a:srgbClr val="6600CC"/>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userDrawn="1"/>
        </p:nvSpPr>
        <p:spPr>
          <a:xfrm>
            <a:off x="8715248" y="1590675"/>
            <a:ext cx="228600" cy="1280160"/>
          </a:xfrm>
          <a:prstGeom prst="rect">
            <a:avLst/>
          </a:prstGeom>
          <a:solidFill>
            <a:srgbClr val="6600CC"/>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kumimoji="0" lang="en-US" dirty="0" smtClean="0"/>
              <a:t>Click to edit Master title style</a:t>
            </a:r>
            <a:endParaRPr kumimoji="0" lang="en-US" dirty="0"/>
          </a:p>
        </p:txBody>
      </p:sp>
      <p:sp>
        <p:nvSpPr>
          <p:cNvPr id="4" name="Date Placeholder 3"/>
          <p:cNvSpPr>
            <a:spLocks noGrp="1"/>
          </p:cNvSpPr>
          <p:nvPr>
            <p:ph type="dt" sz="half" idx="10"/>
          </p:nvPr>
        </p:nvSpPr>
        <p:spPr/>
        <p:txBody>
          <a:bodyPr/>
          <a:lstStyle/>
          <a:p>
            <a:pPr eaLnBrk="1" latinLnBrk="0" hangingPunct="1"/>
            <a:fld id="{1A24D750-7247-4957-814C-EDFFD0137B6B}" type="datetime1">
              <a:rPr lang="en-US" smtClean="0"/>
              <a:t>3/30/2020</a:t>
            </a:fld>
            <a:endParaRPr lang="en-US" dirty="0"/>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rgbClr val="FFFFFF"/>
              </a:solidFill>
            </a:endParaRPr>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pPr eaLnBrk="1" latinLnBrk="0" hangingPunct="1"/>
            <a:fld id="{51701124-02A5-4798-8A71-260642895FE2}" type="datetime1">
              <a:rPr lang="en-US" smtClean="0"/>
              <a:t>3/30/2020</a:t>
            </a:fld>
            <a:endParaRPr lang="en-US"/>
          </a:p>
        </p:txBody>
      </p:sp>
      <p:sp>
        <p:nvSpPr>
          <p:cNvPr id="5" name="Footer Placeholder 4"/>
          <p:cNvSpPr>
            <a:spLocks noGrp="1"/>
          </p:cNvSpPr>
          <p:nvPr>
            <p:ph type="ftr" sz="quarter" idx="11"/>
          </p:nvPr>
        </p:nvSpPr>
        <p:spPr>
          <a:xfrm>
            <a:off x="2898648" y="6355080"/>
            <a:ext cx="3474720" cy="365760"/>
          </a:xfrm>
          <a:prstGeom prst="rect">
            <a:avLst/>
          </a:prstGeom>
        </p:spPr>
        <p:txBody>
          <a:bodyPr/>
          <a:lstStyle/>
          <a:p>
            <a:endParaRPr kumimoji="0" lang="en-US"/>
          </a:p>
        </p:txBody>
      </p:sp>
      <p:sp>
        <p:nvSpPr>
          <p:cNvPr id="6" name="Slide Number Placeholder 5"/>
          <p:cNvSpPr>
            <a:spLocks noGrp="1"/>
          </p:cNvSpPr>
          <p:nvPr>
            <p:ph type="sldNum" sz="quarter" idx="12"/>
          </p:nvPr>
        </p:nvSpPr>
        <p:spPr>
          <a:xfrm>
            <a:off x="1069848" y="6355080"/>
            <a:ext cx="1520952" cy="365760"/>
          </a:xfrm>
        </p:spPr>
        <p:txBody>
          <a:bodyPr/>
          <a:lstStyle/>
          <a:p>
            <a:pPr algn="ctr" eaLnBrk="1" latinLnBrk="0" hangingPunct="1"/>
            <a:fld id="{F0C94032-CD4C-4C25-B0C2-CEC720522D92}" type="slidenum">
              <a:rPr kumimoji="0" lang="en-US" smtClean="0"/>
              <a:pPr algn="ctr" eaLnBrk="1" latinLnBrk="0" hangingPunct="1"/>
              <a:t>‹#›</a:t>
            </a:fld>
            <a:endParaRPr kumimoji="0" lang="en-US" sz="2400" dirty="0">
              <a:solidFill>
                <a:srgbClr val="FFFFFF"/>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84048" y="-228600"/>
            <a:ext cx="8229600" cy="914400"/>
          </a:xfrm>
        </p:spPr>
        <p:txBody>
          <a:bodyPr/>
          <a:lstStyle/>
          <a:p>
            <a:r>
              <a:rPr kumimoji="0" lang="en-US" dirty="0" smtClean="0"/>
              <a:t>Click to edit Master title style</a:t>
            </a:r>
            <a:endParaRPr kumimoji="0" lang="en-US" dirty="0"/>
          </a:p>
        </p:txBody>
      </p:sp>
      <p:sp>
        <p:nvSpPr>
          <p:cNvPr id="5" name="Date Placeholder 4"/>
          <p:cNvSpPr>
            <a:spLocks noGrp="1"/>
          </p:cNvSpPr>
          <p:nvPr>
            <p:ph type="dt" sz="half" idx="10"/>
          </p:nvPr>
        </p:nvSpPr>
        <p:spPr/>
        <p:txBody>
          <a:bodyPr/>
          <a:lstStyle/>
          <a:p>
            <a:pPr eaLnBrk="1" latinLnBrk="0" hangingPunct="1"/>
            <a:fld id="{163531DB-B8EF-421E-92BD-6B28E9752F0A}" type="datetime1">
              <a:rPr lang="en-US" smtClean="0"/>
              <a:t>3/30/2020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7" name="Slide Number Placeholder 6"/>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Rectangle 7"/>
          <p:cNvSpPr/>
          <p:nvPr userDrawn="1"/>
        </p:nvSpPr>
        <p:spPr>
          <a:xfrm>
            <a:off x="0" y="0"/>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0" y="6720747"/>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eaLnBrk="1" latinLnBrk="0" hangingPunct="1"/>
            <a:fld id="{6A6E5C26-9E26-4F93-A2E5-2286F5B669BB}" type="datetime1">
              <a:rPr lang="en-US" smtClean="0"/>
              <a:t>3/30/2020</a:t>
            </a:fld>
            <a:endParaRPr lang="en-US"/>
          </a:p>
        </p:txBody>
      </p:sp>
      <p:sp>
        <p:nvSpPr>
          <p:cNvPr id="8" name="Footer Placeholder 7"/>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9" name="Slide Number Placeholder 8"/>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8020C3C7-DD53-406D-ABEC-C7812A8E35DA}" type="datetime1">
              <a:rPr lang="en-US" smtClean="0"/>
              <a:t>3/30/2020</a:t>
            </a:fld>
            <a:endParaRPr lang="en-US"/>
          </a:p>
        </p:txBody>
      </p:sp>
      <p:sp>
        <p:nvSpPr>
          <p:cNvPr id="4" name="Footer Placeholder 3"/>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5" name="Slide Number Placeholder 4"/>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rgbClr val="FFFFFF"/>
              </a:solidFill>
            </a:endParaRPr>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B1448140-D0AD-4C78-95B1-6ED444A2400D}" type="datetime1">
              <a:rPr lang="en-US" smtClean="0"/>
              <a:t>3/30/2020</a:t>
            </a:fld>
            <a:endParaRPr lang="en-US"/>
          </a:p>
        </p:txBody>
      </p:sp>
      <p:sp>
        <p:nvSpPr>
          <p:cNvPr id="3" name="Footer Placeholder 2"/>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4" name="Slide Number Placeholder 3"/>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chemeClr val="tx2"/>
              </a:solidFill>
            </a:endParaRPr>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C05F5466-AE93-4927-B511-CDA696A92A04}" type="datetime1">
              <a:rPr lang="en-US" smtClean="0"/>
              <a:t>3/30/2020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6D16393D-A2EB-4D43-BE96-31A24250C2EB}" type="datetime1">
              <a:rPr lang="en-US" smtClean="0"/>
              <a:t>3/30/2020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7" name="Slide Number Placeholder 6"/>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sz="2800"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844ECDED-5FA1-4F9A-855D-BD071894D549}" type="datetime1">
              <a:rPr lang="en-US" smtClean="0"/>
              <a:t>3/30/2020</a:t>
            </a:fld>
            <a:endParaRPr lang="en-US"/>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4F4D49B6-6999-4A7C-94F9-8F7D76D00636}" type="datetime1">
              <a:rPr lang="en-US" smtClean="0"/>
              <a:t>3/30/2020</a:t>
            </a:fld>
            <a:endParaRPr lang="en-US" dirty="0"/>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D3F2F9B-BEED-4556-A4E1-349EB1207B27}"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ACFDC04-C2D3-4A86-A5B6-78F44CC07FD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222676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68EA2877-B605-4432-B607-54CE105BD0C6}"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DBA159A-AAFC-4138-AAFE-7DD50F02F684}"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131931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3CEF5C6D-49EF-4F5F-AB31-61A1B5B62D98}"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7A0DDE6-0AD3-4F0D-A979-23E3B8E7501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417199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49961A95-44D2-4404-8CF8-15B7FCBDD8A9}" type="datetime1">
              <a:rPr lang="en-US" smtClean="0">
                <a:solidFill>
                  <a:srgbClr val="000000"/>
                </a:solidFill>
              </a:rPr>
              <a:t>3/30/2020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EDEFCDD0-5915-49AC-8231-8AEEA325A381}"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15403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0F76F69A-1CD2-4A40-A672-A814DCBDB383}" type="datetime1">
              <a:rPr lang="en-US" smtClean="0">
                <a:solidFill>
                  <a:srgbClr val="000000"/>
                </a:solidFill>
              </a:rPr>
              <a:t>3/30/2020</a:t>
            </a:fld>
            <a:endParaRPr lang="es-E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s-E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7E298FED-12AF-4204-A649-BFC3869036AE}"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0861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B2F785B0-12B6-41FA-B8FE-F48B08999012}" type="datetime1">
              <a:rPr lang="en-US" smtClean="0">
                <a:solidFill>
                  <a:srgbClr val="000000"/>
                </a:solidFill>
              </a:rPr>
              <a:t>3/30/2020</a:t>
            </a:fld>
            <a:endParaRPr lang="es-E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s-E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B15E97C5-3462-4546-BA17-3C4A9D7C7569}"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7861192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3BED48D8-04B7-443E-9DB6-93BE1F6199AD}" type="datetime1">
              <a:rPr lang="en-US" smtClean="0">
                <a:solidFill>
                  <a:srgbClr val="000000"/>
                </a:solidFill>
              </a:rPr>
              <a:t>3/30/2020</a:t>
            </a:fld>
            <a:endParaRPr lang="es-E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s-E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890C3878-428E-4ABE-B45E-531D0D9C2988}"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884848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CD0513A1-C47C-41EE-B43B-09D69456DDFF}" type="datetime1">
              <a:rPr lang="en-US" smtClean="0">
                <a:solidFill>
                  <a:srgbClr val="000000"/>
                </a:solidFill>
              </a:rPr>
              <a:t>3/30/2020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B283898-BF49-4BF6-83A0-D795A8BEA24D}"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6950671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8D705D3A-D520-44E0-AC95-CB415F8E4908}" type="datetime1">
              <a:rPr lang="en-US" smtClean="0">
                <a:solidFill>
                  <a:srgbClr val="000000"/>
                </a:solidFill>
              </a:rPr>
              <a:t>3/30/2020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2C35EFA-B0E9-4037-895C-CEE37F716E00}"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932936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5316378-C4F1-47AF-9165-06864A638555}"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3BA82B3C-4BFF-4D3F-BB23-63853455FA76}"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6080894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1332069-9232-4BBE-BF7E-BF5E2E9DAD2E}"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492C13B6-1F8F-40BA-8478-ACF86DF1FA34}"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30171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7260"/>
            <a:ext cx="8229600" cy="990600"/>
          </a:xfrm>
          <a:prstGeom prst="rect">
            <a:avLst/>
          </a:prstGeom>
        </p:spPr>
        <p:txBody>
          <a:bodyPr vert="horz" anchor="b" anchorCtr="0">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r" eaLnBrk="1" latinLnBrk="0" hangingPunct="1">
              <a:defRPr kumimoji="0" sz="1400">
                <a:solidFill>
                  <a:schemeClr val="tx2"/>
                </a:solidFill>
              </a:defRPr>
            </a:lvl1pPr>
          </a:lstStyle>
          <a:p>
            <a:fld id="{D4225DF6-61AF-4627-B865-2F5509369B78}" type="datetime1">
              <a:rPr lang="en-US" smtClean="0"/>
              <a:t>3/30/2020</a:t>
            </a:fld>
            <a:endParaRPr lang="en-US" dirty="0"/>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F0C94032-CD4C-4C25-B0C2-CEC720522D92}" type="slidenum">
              <a:rPr lang="en-US" smtClean="0"/>
              <a:pPr/>
              <a:t>‹#›</a:t>
            </a:fld>
            <a:endParaRPr lang="en-US" b="1" dirty="0">
              <a:solidFill>
                <a:srgbClr val="FFFFFF"/>
              </a:solidFill>
            </a:endParaRPr>
          </a:p>
        </p:txBody>
      </p:sp>
      <p:sp>
        <p:nvSpPr>
          <p:cNvPr id="28" name="Straight Connector 27"/>
          <p:cNvSpPr>
            <a:spLocks noChangeShapeType="1"/>
          </p:cNvSpPr>
          <p:nvPr/>
        </p:nvSpPr>
        <p:spPr bwMode="auto">
          <a:xfrm>
            <a:off x="574682" y="6509036"/>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userDrawn="1"/>
        </p:nvSpPr>
        <p:spPr>
          <a:xfrm>
            <a:off x="0" y="0"/>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userDrawn="1"/>
        </p:nvSpPr>
        <p:spPr>
          <a:xfrm>
            <a:off x="0" y="6720747"/>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Lst>
  <p:hf hdr="0" ftr="0" dt="0"/>
  <p:txStyles>
    <p:titleStyle>
      <a:lvl1pPr algn="ctr" rtl="0" eaLnBrk="1" latinLnBrk="0" hangingPunct="1">
        <a:spcBef>
          <a:spcPct val="0"/>
        </a:spcBef>
        <a:buNone/>
        <a:defRPr kumimoji="0" sz="3200" kern="1200">
          <a:solidFill>
            <a:schemeClr val="tx1"/>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1"/>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fld id="{2E379827-CDB8-4C95-AF80-8F8810262977}" type="datetime1">
              <a:rPr lang="en-US" smtClean="0">
                <a:solidFill>
                  <a:srgbClr val="000000"/>
                </a:solidFill>
              </a:rPr>
              <a:t>3/30/2020</a:t>
            </a:fld>
            <a:endParaRPr 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8E42F9C-432A-455B-AF77-FB861362392D}" type="slidenum">
              <a:rPr lang="es-ES" smtClean="0">
                <a:solidFill>
                  <a:srgbClr val="000000"/>
                </a:solidFill>
              </a:rPr>
              <a:pPr fontAlgn="base">
                <a:spcBef>
                  <a:spcPct val="0"/>
                </a:spcBef>
                <a:spcAft>
                  <a:spcPct val="0"/>
                </a:spcAft>
              </a:pPr>
              <a:t>‹#›</a:t>
            </a:fld>
            <a:endParaRPr lang="es-ES" smtClean="0">
              <a:solidFill>
                <a:srgbClr val="000000"/>
              </a:solidFill>
            </a:endParaRPr>
          </a:p>
        </p:txBody>
      </p:sp>
    </p:spTree>
    <p:extLst>
      <p:ext uri="{BB962C8B-B14F-4D97-AF65-F5344CB8AC3E}">
        <p14:creationId xmlns:p14="http://schemas.microsoft.com/office/powerpoint/2010/main" val="31382709"/>
      </p:ext>
    </p:extLst>
  </p:cSld>
  <p:clrMap bg1="lt1" tx1="dk1" bg2="lt2" tx2="dk2" accent1="accent1" accent2="accent2" accent3="accent3" accent4="accent4" accent5="accent5" accent6="accent6" hlink="hlink" folHlink="folHlink"/>
  <p:sldLayoutIdLst>
    <p:sldLayoutId id="2147484783" r:id="rId1"/>
    <p:sldLayoutId id="2147484784" r:id="rId2"/>
    <p:sldLayoutId id="2147484785" r:id="rId3"/>
    <p:sldLayoutId id="2147484786" r:id="rId4"/>
    <p:sldLayoutId id="2147484787" r:id="rId5"/>
    <p:sldLayoutId id="2147484788" r:id="rId6"/>
    <p:sldLayoutId id="2147484789" r:id="rId7"/>
    <p:sldLayoutId id="2147484790" r:id="rId8"/>
    <p:sldLayoutId id="2147484791" r:id="rId9"/>
    <p:sldLayoutId id="2147484792" r:id="rId10"/>
    <p:sldLayoutId id="2147484793" r:id="rId11"/>
  </p:sldLayoutIdLst>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28.png"/><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60.png"/><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4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4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98" name="Rectangle 150"/>
          <p:cNvSpPr>
            <a:spLocks noGrp="1" noChangeArrowheads="1"/>
          </p:cNvSpPr>
          <p:nvPr>
            <p:ph type="ctrTitle"/>
          </p:nvPr>
        </p:nvSpPr>
        <p:spPr>
          <a:xfrm>
            <a:off x="112734" y="1960630"/>
            <a:ext cx="8893480" cy="647700"/>
          </a:xfrm>
          <a:effectLst>
            <a:outerShdw blurRad="63500" sx="102000" sy="102000" algn="ctr" rotWithShape="0">
              <a:prstClr val="black">
                <a:alpha val="40000"/>
              </a:prstClr>
            </a:outerShdw>
          </a:effectLst>
        </p:spPr>
        <p:txBody>
          <a:bodyPr/>
          <a:lstStyle/>
          <a:p>
            <a:r>
              <a:rPr lang="es-UY" sz="3800" b="1" dirty="0" smtClean="0">
                <a:solidFill>
                  <a:schemeClr val="accent1">
                    <a:lumMod val="50000"/>
                  </a:schemeClr>
                </a:solidFill>
              </a:rPr>
              <a:t>Wireless and Mobile Communication</a:t>
            </a:r>
            <a:endParaRPr lang="es-ES" sz="3800" b="1" dirty="0">
              <a:solidFill>
                <a:schemeClr val="accent1">
                  <a:lumMod val="50000"/>
                </a:schemeClr>
              </a:solidFill>
            </a:endParaRPr>
          </a:p>
        </p:txBody>
      </p:sp>
      <p:sp>
        <p:nvSpPr>
          <p:cNvPr id="2" name="Rectangle 1"/>
          <p:cNvSpPr/>
          <p:nvPr/>
        </p:nvSpPr>
        <p:spPr>
          <a:xfrm>
            <a:off x="4005617" y="5235197"/>
            <a:ext cx="5096004" cy="1384995"/>
          </a:xfrm>
          <a:prstGeom prst="rect">
            <a:avLst/>
          </a:prstGeom>
        </p:spPr>
        <p:txBody>
          <a:bodyPr wrap="square">
            <a:spAutoFit/>
          </a:bodyPr>
          <a:lstStyle/>
          <a:p>
            <a:pPr algn="r">
              <a:lnSpc>
                <a:spcPct val="150000"/>
              </a:lnSpc>
            </a:pPr>
            <a:r>
              <a:rPr lang="en-US" sz="1400" dirty="0">
                <a:solidFill>
                  <a:schemeClr val="accent1">
                    <a:lumMod val="25000"/>
                  </a:schemeClr>
                </a:solidFill>
              </a:rPr>
              <a:t>Dr. </a:t>
            </a:r>
            <a:r>
              <a:rPr lang="en-US" sz="1400" dirty="0" err="1">
                <a:solidFill>
                  <a:schemeClr val="accent1">
                    <a:lumMod val="25000"/>
                  </a:schemeClr>
                </a:solidFill>
              </a:rPr>
              <a:t>Nyein</a:t>
            </a:r>
            <a:r>
              <a:rPr lang="en-US" sz="1400" dirty="0">
                <a:solidFill>
                  <a:schemeClr val="accent1">
                    <a:lumMod val="25000"/>
                  </a:schemeClr>
                </a:solidFill>
              </a:rPr>
              <a:t> Aye </a:t>
            </a:r>
            <a:r>
              <a:rPr lang="en-US" sz="1400" dirty="0" err="1">
                <a:solidFill>
                  <a:schemeClr val="accent1">
                    <a:lumMod val="25000"/>
                  </a:schemeClr>
                </a:solidFill>
              </a:rPr>
              <a:t>Maung</a:t>
            </a:r>
            <a:r>
              <a:rPr lang="en-US" sz="1400" dirty="0">
                <a:solidFill>
                  <a:schemeClr val="accent1">
                    <a:lumMod val="25000"/>
                  </a:schemeClr>
                </a:solidFill>
              </a:rPr>
              <a:t> </a:t>
            </a:r>
            <a:r>
              <a:rPr lang="en-US" sz="1400" dirty="0" err="1">
                <a:solidFill>
                  <a:schemeClr val="accent1">
                    <a:lumMod val="25000"/>
                  </a:schemeClr>
                </a:solidFill>
              </a:rPr>
              <a:t>Maung</a:t>
            </a:r>
            <a:endParaRPr lang="en-US" sz="1400" dirty="0">
              <a:solidFill>
                <a:schemeClr val="accent1">
                  <a:lumMod val="25000"/>
                </a:schemeClr>
              </a:solidFill>
            </a:endParaRPr>
          </a:p>
          <a:p>
            <a:pPr algn="r">
              <a:lnSpc>
                <a:spcPct val="150000"/>
              </a:lnSpc>
            </a:pPr>
            <a:r>
              <a:rPr lang="en-US" sz="1400" dirty="0" err="1">
                <a:solidFill>
                  <a:schemeClr val="accent1">
                    <a:lumMod val="25000"/>
                  </a:schemeClr>
                </a:solidFill>
              </a:rPr>
              <a:t>Dr.Eng</a:t>
            </a:r>
            <a:r>
              <a:rPr lang="en-US" sz="1400" dirty="0">
                <a:solidFill>
                  <a:schemeClr val="accent1">
                    <a:lumMod val="25000"/>
                  </a:schemeClr>
                </a:solidFill>
              </a:rPr>
              <a:t> (</a:t>
            </a:r>
            <a:r>
              <a:rPr lang="en-US" sz="1400" dirty="0" err="1">
                <a:solidFill>
                  <a:schemeClr val="accent1">
                    <a:lumMod val="25000"/>
                  </a:schemeClr>
                </a:solidFill>
              </a:rPr>
              <a:t>Ritsumeikan</a:t>
            </a:r>
            <a:r>
              <a:rPr lang="en-US" sz="1400" dirty="0">
                <a:solidFill>
                  <a:schemeClr val="accent1">
                    <a:lumMod val="25000"/>
                  </a:schemeClr>
                </a:solidFill>
              </a:rPr>
              <a:t> University)</a:t>
            </a:r>
          </a:p>
          <a:p>
            <a:pPr algn="r">
              <a:lnSpc>
                <a:spcPct val="150000"/>
              </a:lnSpc>
            </a:pPr>
            <a:r>
              <a:rPr lang="en-US" sz="1400" dirty="0" smtClean="0">
                <a:solidFill>
                  <a:schemeClr val="accent1">
                    <a:lumMod val="25000"/>
                  </a:schemeClr>
                </a:solidFill>
              </a:rPr>
              <a:t>Computer </a:t>
            </a:r>
            <a:r>
              <a:rPr lang="en-US" sz="1400" dirty="0">
                <a:solidFill>
                  <a:schemeClr val="accent1">
                    <a:lumMod val="25000"/>
                  </a:schemeClr>
                </a:solidFill>
              </a:rPr>
              <a:t>Engineering and Information </a:t>
            </a:r>
            <a:r>
              <a:rPr lang="en-US" sz="1400" dirty="0" smtClean="0">
                <a:solidFill>
                  <a:schemeClr val="accent1">
                    <a:lumMod val="25000"/>
                  </a:schemeClr>
                </a:solidFill>
              </a:rPr>
              <a:t>Technology </a:t>
            </a:r>
            <a:r>
              <a:rPr lang="en-US" sz="1400" dirty="0" err="1" smtClean="0">
                <a:solidFill>
                  <a:schemeClr val="accent1">
                    <a:lumMod val="25000"/>
                  </a:schemeClr>
                </a:solidFill>
              </a:rPr>
              <a:t>Dept</a:t>
            </a:r>
            <a:endParaRPr lang="en-US" sz="1400" dirty="0">
              <a:solidFill>
                <a:schemeClr val="accent1">
                  <a:lumMod val="25000"/>
                </a:schemeClr>
              </a:solidFill>
            </a:endParaRPr>
          </a:p>
          <a:p>
            <a:pPr algn="r">
              <a:lnSpc>
                <a:spcPct val="150000"/>
              </a:lnSpc>
            </a:pPr>
            <a:r>
              <a:rPr lang="en-US" sz="1400" dirty="0">
                <a:solidFill>
                  <a:schemeClr val="accent1">
                    <a:lumMod val="25000"/>
                  </a:schemeClr>
                </a:solidFill>
              </a:rPr>
              <a:t>Yangon Technological University</a:t>
            </a:r>
          </a:p>
        </p:txBody>
      </p:sp>
      <p:sp>
        <p:nvSpPr>
          <p:cNvPr id="3" name="Rectangle 2"/>
          <p:cNvSpPr/>
          <p:nvPr/>
        </p:nvSpPr>
        <p:spPr>
          <a:xfrm>
            <a:off x="0" y="6613742"/>
            <a:ext cx="9144000" cy="244258"/>
          </a:xfrm>
          <a:prstGeom prst="rect">
            <a:avLst/>
          </a:prstGeom>
          <a:solidFill>
            <a:schemeClr val="accent1">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p:nvPr/>
        </p:nvCxnSpPr>
        <p:spPr>
          <a:xfrm>
            <a:off x="2116899" y="5135671"/>
            <a:ext cx="7027101" cy="12526"/>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p:cNvCxnSpPr/>
          <p:nvPr/>
        </p:nvCxnSpPr>
        <p:spPr>
          <a:xfrm>
            <a:off x="2144039" y="5263019"/>
            <a:ext cx="6995160" cy="0"/>
          </a:xfrm>
          <a:prstGeom prst="line">
            <a:avLst/>
          </a:prstGeom>
          <a:ln>
            <a:solidFill>
              <a:schemeClr val="accent1">
                <a:lumMod val="50000"/>
              </a:schemeClr>
            </a:solidFill>
          </a:ln>
        </p:spPr>
        <p:style>
          <a:lnRef idx="3">
            <a:schemeClr val="accent1"/>
          </a:lnRef>
          <a:fillRef idx="0">
            <a:schemeClr val="accent1"/>
          </a:fillRef>
          <a:effectRef idx="2">
            <a:schemeClr val="accent1"/>
          </a:effectRef>
          <a:fontRef idx="minor">
            <a:schemeClr val="tx1"/>
          </a:fontRef>
        </p:style>
      </p:cxnSp>
      <p:sp>
        <p:nvSpPr>
          <p:cNvPr id="9" name="Slide Number Placeholder 8"/>
          <p:cNvSpPr>
            <a:spLocks noGrp="1"/>
          </p:cNvSpPr>
          <p:nvPr>
            <p:ph type="sldNum" sz="quarter" idx="12"/>
          </p:nvPr>
        </p:nvSpPr>
        <p:spPr/>
        <p:txBody>
          <a:bodyPr/>
          <a:lstStyle/>
          <a:p>
            <a:fld id="{2ACFDC04-C2D3-4A86-A5B6-78F44CC07FDA}" type="slidenum">
              <a:rPr lang="es-ES" smtClean="0">
                <a:solidFill>
                  <a:srgbClr val="000000"/>
                </a:solidFill>
              </a:rPr>
              <a:pPr/>
              <a:t>1</a:t>
            </a:fld>
            <a:endParaRPr lang="es-ES">
              <a:solidFill>
                <a:srgbClr val="000000"/>
              </a:solidFill>
            </a:endParaRPr>
          </a:p>
        </p:txBody>
      </p:sp>
    </p:spTree>
    <p:extLst>
      <p:ext uri="{BB962C8B-B14F-4D97-AF65-F5344CB8AC3E}">
        <p14:creationId xmlns:p14="http://schemas.microsoft.com/office/powerpoint/2010/main" val="747452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600" dirty="0"/>
              <a:t>Course </a:t>
            </a:r>
            <a:r>
              <a:rPr lang="en-US" sz="3600" dirty="0" smtClean="0"/>
              <a:t>Information</a:t>
            </a:r>
            <a:endParaRPr lang="en-US" sz="3600" dirty="0"/>
          </a:p>
        </p:txBody>
      </p:sp>
      <p:sp>
        <p:nvSpPr>
          <p:cNvPr id="6" name="Content Placeholder 5"/>
          <p:cNvSpPr>
            <a:spLocks noGrp="1"/>
          </p:cNvSpPr>
          <p:nvPr>
            <p:ph sz="quarter" idx="1"/>
          </p:nvPr>
        </p:nvSpPr>
        <p:spPr/>
        <p:txBody>
          <a:bodyPr/>
          <a:lstStyle/>
          <a:p>
            <a:pPr>
              <a:lnSpc>
                <a:spcPct val="150000"/>
              </a:lnSpc>
            </a:pPr>
            <a:r>
              <a:rPr lang="en-US" dirty="0" smtClean="0"/>
              <a:t>Course Title </a:t>
            </a:r>
          </a:p>
          <a:p>
            <a:pPr lvl="1">
              <a:lnSpc>
                <a:spcPct val="150000"/>
              </a:lnSpc>
            </a:pPr>
            <a:r>
              <a:rPr lang="en-US" dirty="0" smtClean="0"/>
              <a:t>Wireless </a:t>
            </a:r>
            <a:r>
              <a:rPr lang="en-US" dirty="0"/>
              <a:t>and Mobile </a:t>
            </a:r>
            <a:r>
              <a:rPr lang="en-US" dirty="0" smtClean="0"/>
              <a:t>Communication</a:t>
            </a:r>
          </a:p>
          <a:p>
            <a:pPr algn="just">
              <a:lnSpc>
                <a:spcPct val="150000"/>
              </a:lnSpc>
            </a:pPr>
            <a:r>
              <a:rPr lang="en-US" dirty="0" smtClean="0"/>
              <a:t>Description  </a:t>
            </a:r>
          </a:p>
          <a:p>
            <a:pPr lvl="1" algn="just">
              <a:lnSpc>
                <a:spcPct val="150000"/>
              </a:lnSpc>
            </a:pPr>
            <a:r>
              <a:rPr lang="en-US" dirty="0" smtClean="0"/>
              <a:t>This </a:t>
            </a:r>
            <a:r>
              <a:rPr lang="en-US" dirty="0"/>
              <a:t>course deals with the concepts of </a:t>
            </a:r>
            <a:r>
              <a:rPr lang="en-US" dirty="0" smtClean="0"/>
              <a:t>wireless and mobile communication systems, radio propagation characteristics and state-of-the-art technologies that are making wireless and mobile communication enable.</a:t>
            </a:r>
            <a:endParaRPr lang="en-US" dirty="0"/>
          </a:p>
        </p:txBody>
      </p:sp>
      <p:sp>
        <p:nvSpPr>
          <p:cNvPr id="7" name="Slide Number Placeholder 6"/>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2</a:t>
            </a:fld>
            <a:endParaRPr kumimoji="0" lang="en-US" dirty="0">
              <a:solidFill>
                <a:srgbClr val="FFFFFF"/>
              </a:solidFill>
            </a:endParaRPr>
          </a:p>
        </p:txBody>
      </p:sp>
    </p:spTree>
    <p:extLst>
      <p:ext uri="{BB962C8B-B14F-4D97-AF65-F5344CB8AC3E}">
        <p14:creationId xmlns:p14="http://schemas.microsoft.com/office/powerpoint/2010/main" val="1848343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46" y="159976"/>
            <a:ext cx="8849738" cy="1154097"/>
          </a:xfrm>
        </p:spPr>
        <p:txBody>
          <a:bodyPr anchor="ctr">
            <a:normAutofit/>
          </a:bodyPr>
          <a:lstStyle/>
          <a:p>
            <a:pPr>
              <a:lnSpc>
                <a:spcPct val="150000"/>
              </a:lnSpc>
              <a:spcBef>
                <a:spcPts val="0"/>
              </a:spcBef>
              <a:spcAft>
                <a:spcPts val="1200"/>
              </a:spcAft>
            </a:pPr>
            <a:r>
              <a:rPr lang="en-US" sz="3600" dirty="0">
                <a:latin typeface="Bookman Old Style" pitchFamily="18" charset="0"/>
                <a:cs typeface="Cambria"/>
              </a:rPr>
              <a:t>Textbook and </a:t>
            </a:r>
            <a:r>
              <a:rPr lang="en-US" sz="3600" dirty="0" smtClean="0">
                <a:latin typeface="Bookman Old Style" pitchFamily="18" charset="0"/>
                <a:cs typeface="Cambria"/>
              </a:rPr>
              <a:t>References</a:t>
            </a:r>
            <a:endParaRPr lang="en-US" sz="3600" dirty="0">
              <a:latin typeface="Bookman Old Style" pitchFamily="18" charset="0"/>
              <a:cs typeface="Cambria"/>
            </a:endParaRPr>
          </a:p>
        </p:txBody>
      </p:sp>
      <p:sp>
        <p:nvSpPr>
          <p:cNvPr id="7" name="Content Placeholder 2"/>
          <p:cNvSpPr>
            <a:spLocks noGrp="1"/>
          </p:cNvSpPr>
          <p:nvPr>
            <p:ph sz="quarter" idx="1"/>
          </p:nvPr>
        </p:nvSpPr>
        <p:spPr>
          <a:xfrm>
            <a:off x="0" y="1474538"/>
            <a:ext cx="8956842" cy="5235854"/>
          </a:xfrm>
        </p:spPr>
        <p:txBody>
          <a:bodyPr>
            <a:normAutofit/>
          </a:bodyPr>
          <a:lstStyle/>
          <a:p>
            <a:pPr marL="514350" indent="-514350" algn="just">
              <a:spcAft>
                <a:spcPts val="1200"/>
              </a:spcAft>
              <a:buAutoNum type="arabicParenBoth"/>
            </a:pPr>
            <a:r>
              <a:rPr lang="en-US" sz="2400" dirty="0"/>
              <a:t>Rappaport, Theodore S. </a:t>
            </a:r>
            <a:r>
              <a:rPr lang="en-US" sz="2400" b="1" dirty="0"/>
              <a:t>Wireless communications: principles and practice</a:t>
            </a:r>
            <a:r>
              <a:rPr lang="en-US" sz="2400" dirty="0"/>
              <a:t>. Vol. 2. New Jersey: prentice hall PTR, 1996</a:t>
            </a:r>
            <a:r>
              <a:rPr lang="en-US" sz="2400" dirty="0" smtClean="0"/>
              <a:t>.</a:t>
            </a:r>
          </a:p>
          <a:p>
            <a:pPr marL="514350" indent="-514350" algn="just">
              <a:spcAft>
                <a:spcPts val="1200"/>
              </a:spcAft>
              <a:buAutoNum type="arabicParenBoth"/>
            </a:pPr>
            <a:r>
              <a:rPr lang="en-US" sz="2400" dirty="0" err="1"/>
              <a:t>Agrawal</a:t>
            </a:r>
            <a:r>
              <a:rPr lang="en-US" sz="2400" dirty="0"/>
              <a:t>, Dharma P., and Qing-An </a:t>
            </a:r>
            <a:r>
              <a:rPr lang="en-US" sz="2400" dirty="0" err="1"/>
              <a:t>Zeng</a:t>
            </a:r>
            <a:r>
              <a:rPr lang="en-US" sz="2400" dirty="0"/>
              <a:t>. </a:t>
            </a:r>
            <a:r>
              <a:rPr lang="en-US" sz="2400" b="1" dirty="0"/>
              <a:t>Introduction to wireless and mobile systems</a:t>
            </a:r>
            <a:r>
              <a:rPr lang="en-US" sz="2400" dirty="0"/>
              <a:t>. </a:t>
            </a:r>
            <a:r>
              <a:rPr lang="en-US" sz="2400" dirty="0" err="1"/>
              <a:t>Cengage</a:t>
            </a:r>
            <a:r>
              <a:rPr lang="en-US" sz="2400" dirty="0"/>
              <a:t> learning, 2015.</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020" y="3412241"/>
            <a:ext cx="2383684" cy="2932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AutoShape 4" descr="Image result for Wireless Communications: Principles and Pract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Image result for Wireless Communications: Principles and Practic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2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5913" y="3458193"/>
            <a:ext cx="2395537" cy="2905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ide Number Placeholder 4"/>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3</a:t>
            </a:fld>
            <a:endParaRPr kumimoji="0" lang="en-US"/>
          </a:p>
        </p:txBody>
      </p:sp>
    </p:spTree>
    <p:extLst>
      <p:ext uri="{BB962C8B-B14F-4D97-AF65-F5344CB8AC3E}">
        <p14:creationId xmlns:p14="http://schemas.microsoft.com/office/powerpoint/2010/main" val="4033964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Course Objectives</a:t>
            </a:r>
            <a:endParaRPr lang="en-US" dirty="0"/>
          </a:p>
        </p:txBody>
      </p:sp>
      <p:sp>
        <p:nvSpPr>
          <p:cNvPr id="6" name="Content Placeholder 5"/>
          <p:cNvSpPr>
            <a:spLocks noGrp="1"/>
          </p:cNvSpPr>
          <p:nvPr>
            <p:ph sz="quarter" idx="1"/>
          </p:nvPr>
        </p:nvSpPr>
        <p:spPr>
          <a:xfrm>
            <a:off x="282447" y="1320801"/>
            <a:ext cx="8614809" cy="5050970"/>
          </a:xfrm>
        </p:spPr>
        <p:txBody>
          <a:bodyPr>
            <a:normAutofit/>
          </a:bodyPr>
          <a:lstStyle/>
          <a:p>
            <a:pPr algn="just">
              <a:spcAft>
                <a:spcPts val="600"/>
              </a:spcAft>
            </a:pPr>
            <a:r>
              <a:rPr lang="en-US" sz="2200" dirty="0"/>
              <a:t>To help students understand system design fundamentals and factors for improving coverage and capacity of cellular systems</a:t>
            </a:r>
          </a:p>
          <a:p>
            <a:pPr algn="just">
              <a:spcAft>
                <a:spcPts val="600"/>
              </a:spcAft>
            </a:pPr>
            <a:r>
              <a:rPr lang="en-US" sz="2200" dirty="0"/>
              <a:t>To promote students’ ability to analyze propagation characteristics of wireless channels and have technical know-hows to design and evaluate performance of different indoor and outdoor radio propagation models</a:t>
            </a:r>
          </a:p>
          <a:p>
            <a:pPr algn="just">
              <a:spcAft>
                <a:spcPts val="600"/>
              </a:spcAft>
            </a:pPr>
            <a:r>
              <a:rPr lang="en-US" sz="2200" dirty="0"/>
              <a:t>To have a good knowledge of technical concepts such as modulation types, channel coding, equalization, antenna diversity and multiple access techniques</a:t>
            </a:r>
          </a:p>
          <a:p>
            <a:pPr algn="just">
              <a:spcAft>
                <a:spcPts val="600"/>
              </a:spcAft>
            </a:pPr>
            <a:r>
              <a:rPr lang="en-US" sz="2200" dirty="0"/>
              <a:t>To understand differences between different network standards including cellular networks (GSM, 3G, 4G), </a:t>
            </a:r>
            <a:r>
              <a:rPr lang="en-US" sz="2200" dirty="0" err="1"/>
              <a:t>WiFi</a:t>
            </a:r>
            <a:r>
              <a:rPr lang="en-US" sz="2200" dirty="0"/>
              <a:t>, PANs, </a:t>
            </a:r>
            <a:r>
              <a:rPr lang="en-US" sz="2200" dirty="0" err="1"/>
              <a:t>etc</a:t>
            </a:r>
            <a:r>
              <a:rPr lang="en-US" sz="2200" dirty="0"/>
              <a:t> </a:t>
            </a:r>
          </a:p>
          <a:p>
            <a:pPr algn="just">
              <a:spcAft>
                <a:spcPts val="600"/>
              </a:spcAft>
            </a:pPr>
            <a:r>
              <a:rPr lang="en-US" sz="2200" dirty="0"/>
              <a:t>To have strong technical skill on system design considerations for a given channel environment and different cellular network standards</a:t>
            </a:r>
          </a:p>
        </p:txBody>
      </p:sp>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4</a:t>
            </a:fld>
            <a:endParaRPr kumimoji="0" lang="en-US" dirty="0">
              <a:solidFill>
                <a:srgbClr val="FFFFFF"/>
              </a:solidFill>
            </a:endParaRPr>
          </a:p>
        </p:txBody>
      </p:sp>
    </p:spTree>
    <p:extLst>
      <p:ext uri="{BB962C8B-B14F-4D97-AF65-F5344CB8AC3E}">
        <p14:creationId xmlns:p14="http://schemas.microsoft.com/office/powerpoint/2010/main" val="20718978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Schedule of the Course</a:t>
            </a: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4046282635"/>
              </p:ext>
            </p:extLst>
          </p:nvPr>
        </p:nvGraphicFramePr>
        <p:xfrm>
          <a:off x="159657" y="1180569"/>
          <a:ext cx="8766629" cy="5113518"/>
        </p:xfrm>
        <a:graphic>
          <a:graphicData uri="http://schemas.openxmlformats.org/drawingml/2006/table">
            <a:tbl>
              <a:tblPr firstRow="1" bandRow="1">
                <a:tableStyleId>{00A15C55-8517-42AA-B614-E9B94910E393}</a:tableStyleId>
              </a:tblPr>
              <a:tblGrid>
                <a:gridCol w="449943"/>
                <a:gridCol w="624114"/>
                <a:gridCol w="7692572"/>
              </a:tblGrid>
              <a:tr h="368038">
                <a:tc gridSpan="2">
                  <a:txBody>
                    <a:bodyPr/>
                    <a:lstStyle/>
                    <a:p>
                      <a:pPr algn="r"/>
                      <a:r>
                        <a:rPr lang="en-US" sz="1600" dirty="0" smtClean="0"/>
                        <a:t>Week</a:t>
                      </a:r>
                      <a:endParaRPr lang="en-US" sz="1600" dirty="0"/>
                    </a:p>
                  </a:txBody>
                  <a:tcPr>
                    <a:solidFill>
                      <a:schemeClr val="bg2">
                        <a:lumMod val="90000"/>
                      </a:schemeClr>
                    </a:solidFill>
                  </a:tcPr>
                </a:tc>
                <a:tc hMerge="1">
                  <a:txBody>
                    <a:bodyPr/>
                    <a:lstStyle/>
                    <a:p>
                      <a:pPr algn="ctr"/>
                      <a:endParaRPr lang="en-US" dirty="0"/>
                    </a:p>
                  </a:txBody>
                  <a:tcPr>
                    <a:solidFill>
                      <a:schemeClr val="bg2">
                        <a:lumMod val="75000"/>
                      </a:schemeClr>
                    </a:solidFill>
                  </a:tcPr>
                </a:tc>
                <a:tc>
                  <a:txBody>
                    <a:bodyPr/>
                    <a:lstStyle/>
                    <a:p>
                      <a:pPr algn="ctr"/>
                      <a:r>
                        <a:rPr lang="en-US" sz="1600" dirty="0" smtClean="0"/>
                        <a:t>Topic</a:t>
                      </a:r>
                      <a:endParaRPr lang="en-US" sz="1600" dirty="0"/>
                    </a:p>
                  </a:txBody>
                  <a:tcPr>
                    <a:solidFill>
                      <a:schemeClr val="bg2">
                        <a:lumMod val="90000"/>
                      </a:schemeClr>
                    </a:solidFill>
                  </a:tcPr>
                </a:tc>
              </a:tr>
              <a:tr h="603297">
                <a:tc rowSpan="6">
                  <a:txBody>
                    <a:bodyPr/>
                    <a:lstStyle/>
                    <a:p>
                      <a:pPr algn="ctr"/>
                      <a:r>
                        <a:rPr lang="en-US" sz="1600" dirty="0" smtClean="0"/>
                        <a:t>Part I</a:t>
                      </a:r>
                      <a:endParaRPr lang="en-US" sz="1600" dirty="0">
                        <a:solidFill>
                          <a:schemeClr val="tx1"/>
                        </a:solidFill>
                      </a:endParaRPr>
                    </a:p>
                  </a:txBody>
                  <a:tcPr vert="vert270" anchor="ctr">
                    <a:solidFill>
                      <a:srgbClr val="FFC000"/>
                    </a:solidFill>
                  </a:tcPr>
                </a:tc>
                <a:tc>
                  <a:txBody>
                    <a:bodyPr/>
                    <a:lstStyle/>
                    <a:p>
                      <a:pPr algn="ctr"/>
                      <a:r>
                        <a:rPr lang="en-US" sz="1600" dirty="0" smtClean="0"/>
                        <a:t>1</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Introduction</a:t>
                      </a:r>
                      <a:r>
                        <a:rPr lang="en-US" sz="1600" baseline="0" dirty="0" smtClean="0"/>
                        <a:t> to Wireless Communication Systems and Modern Wireless Communication Systems</a:t>
                      </a:r>
                      <a:endParaRPr lang="en-US" sz="1600" dirty="0" smtClean="0">
                        <a:solidFill>
                          <a:schemeClr val="tx1"/>
                        </a:solidFill>
                      </a:endParaRPr>
                    </a:p>
                  </a:txBody>
                  <a:tcPr/>
                </a:tc>
              </a:tr>
              <a:tr h="368038">
                <a:tc vMerge="1">
                  <a:txBody>
                    <a:bodyPr/>
                    <a:lstStyle/>
                    <a:p>
                      <a:endParaRPr lang="en-US" dirty="0">
                        <a:solidFill>
                          <a:schemeClr val="tx1"/>
                        </a:solidFill>
                      </a:endParaRPr>
                    </a:p>
                  </a:txBody>
                  <a:tcPr>
                    <a:solidFill>
                      <a:srgbClr val="FFFF00"/>
                    </a:solidFill>
                  </a:tcPr>
                </a:tc>
                <a:tc>
                  <a:txBody>
                    <a:bodyPr/>
                    <a:lstStyle/>
                    <a:p>
                      <a:pPr algn="ctr"/>
                      <a:r>
                        <a:rPr lang="en-US" sz="1600" dirty="0" smtClean="0"/>
                        <a:t>2</a:t>
                      </a:r>
                      <a:endParaRPr lang="en-US" sz="1600" dirty="0">
                        <a:solidFill>
                          <a:schemeClr val="tx1"/>
                        </a:solidFill>
                      </a:endParaRPr>
                    </a:p>
                  </a:txBody>
                  <a:tcPr/>
                </a:tc>
                <a:tc>
                  <a:txBody>
                    <a:bodyPr/>
                    <a:lstStyle/>
                    <a:p>
                      <a:r>
                        <a:rPr lang="en-US" sz="1600" dirty="0" smtClean="0"/>
                        <a:t>The Cellular Concept – System Design Fundamentals</a:t>
                      </a:r>
                      <a:endParaRPr lang="en-US" sz="1600" dirty="0">
                        <a:solidFill>
                          <a:schemeClr val="tx1"/>
                        </a:solidFill>
                      </a:endParaRPr>
                    </a:p>
                  </a:txBody>
                  <a:tcPr/>
                </a:tc>
              </a:tr>
              <a:tr h="426458">
                <a:tc vMerge="1">
                  <a:txBody>
                    <a:bodyPr/>
                    <a:lstStyle/>
                    <a:p>
                      <a:endParaRPr lang="en-US" dirty="0">
                        <a:solidFill>
                          <a:schemeClr val="tx1"/>
                        </a:solidFill>
                      </a:endParaRPr>
                    </a:p>
                  </a:txBody>
                  <a:tcPr>
                    <a:solidFill>
                      <a:srgbClr val="FFFF00"/>
                    </a:solidFill>
                  </a:tcPr>
                </a:tc>
                <a:tc>
                  <a:txBody>
                    <a:bodyPr/>
                    <a:lstStyle/>
                    <a:p>
                      <a:pPr algn="ctr"/>
                      <a:r>
                        <a:rPr lang="en-US" sz="1600" dirty="0" smtClean="0"/>
                        <a:t>3</a:t>
                      </a:r>
                      <a:endParaRPr lang="en-US" sz="1600" dirty="0">
                        <a:solidFill>
                          <a:schemeClr val="tx1"/>
                        </a:solidFill>
                      </a:endParaRPr>
                    </a:p>
                  </a:txBody>
                  <a:tcPr/>
                </a:tc>
                <a:tc>
                  <a:txBody>
                    <a:bodyPr/>
                    <a:lstStyle/>
                    <a:p>
                      <a:r>
                        <a:rPr lang="en-US" sz="1600" dirty="0" smtClean="0"/>
                        <a:t>The Cellular Concept— </a:t>
                      </a:r>
                      <a:r>
                        <a:rPr lang="en-US" sz="1600" dirty="0" err="1" smtClean="0"/>
                        <a:t>Trunking</a:t>
                      </a:r>
                      <a:r>
                        <a:rPr lang="en-US" sz="1600" dirty="0" smtClean="0"/>
                        <a:t> and Grade of Service, Improving Coverage and Capacity</a:t>
                      </a:r>
                      <a:endParaRPr lang="en-US" sz="1600" baseline="0" dirty="0" smtClean="0"/>
                    </a:p>
                  </a:txBody>
                  <a:tcPr>
                    <a:solidFill>
                      <a:schemeClr val="accent6">
                        <a:lumMod val="20000"/>
                        <a:lumOff val="80000"/>
                      </a:schemeClr>
                    </a:solidFill>
                  </a:tcPr>
                </a:tc>
              </a:tr>
              <a:tr h="390739">
                <a:tc vMerge="1">
                  <a:txBody>
                    <a:bodyPr/>
                    <a:lstStyle/>
                    <a:p>
                      <a:endParaRPr lang="en-US" dirty="0">
                        <a:solidFill>
                          <a:schemeClr val="tx1"/>
                        </a:solidFill>
                      </a:endParaRPr>
                    </a:p>
                  </a:txBody>
                  <a:tcPr>
                    <a:solidFill>
                      <a:srgbClr val="FFFF00"/>
                    </a:solidFill>
                  </a:tcPr>
                </a:tc>
                <a:tc>
                  <a:txBody>
                    <a:bodyPr/>
                    <a:lstStyle/>
                    <a:p>
                      <a:pPr algn="ctr"/>
                      <a:r>
                        <a:rPr lang="en-US" sz="1600" dirty="0" smtClean="0"/>
                        <a:t>4</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Mobile Radio Propagation: Large-Scale Path Loss </a:t>
                      </a:r>
                      <a:endParaRPr lang="en-US" sz="1600" baseline="0" dirty="0" smtClean="0"/>
                    </a:p>
                  </a:txBody>
                  <a:tcPr>
                    <a:solidFill>
                      <a:srgbClr val="FFFF00"/>
                    </a:solidFill>
                  </a:tcPr>
                </a:tc>
              </a:tr>
              <a:tr h="390739">
                <a:tc vMerge="1">
                  <a:txBody>
                    <a:bodyPr/>
                    <a:lstStyle/>
                    <a:p>
                      <a:pPr algn="ctr"/>
                      <a:endParaRPr lang="en-US" dirty="0">
                        <a:solidFill>
                          <a:schemeClr val="tx1"/>
                        </a:solidFill>
                      </a:endParaRPr>
                    </a:p>
                  </a:txBody>
                  <a:tcPr vert="vert270" anchor="ctr">
                    <a:solidFill>
                      <a:srgbClr val="FFC000"/>
                    </a:solidFill>
                  </a:tcPr>
                </a:tc>
                <a:tc>
                  <a:txBody>
                    <a:bodyPr/>
                    <a:lstStyle/>
                    <a:p>
                      <a:pPr algn="ctr"/>
                      <a:r>
                        <a:rPr lang="en-US" sz="1600" dirty="0" smtClean="0">
                          <a:solidFill>
                            <a:schemeClr val="tx1"/>
                          </a:solidFill>
                        </a:rPr>
                        <a:t>5</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t>Mobile Radio Propagation: Practical Link Budget Design using Path Loss Models</a:t>
                      </a:r>
                    </a:p>
                  </a:txBody>
                  <a:tcPr/>
                </a:tc>
              </a:tr>
              <a:tr h="390739">
                <a:tc vMerge="1">
                  <a:txBody>
                    <a:bodyPr/>
                    <a:lstStyle/>
                    <a:p>
                      <a:pPr algn="ctr"/>
                      <a:endParaRPr lang="en-US" dirty="0">
                        <a:solidFill>
                          <a:schemeClr val="tx1"/>
                        </a:solidFill>
                      </a:endParaRPr>
                    </a:p>
                  </a:txBody>
                  <a:tcPr vert="vert270" anchor="ctr">
                    <a:solidFill>
                      <a:srgbClr val="FFC000"/>
                    </a:solidFill>
                  </a:tcPr>
                </a:tc>
                <a:tc>
                  <a:txBody>
                    <a:bodyPr/>
                    <a:lstStyle/>
                    <a:p>
                      <a:pPr algn="ctr"/>
                      <a:r>
                        <a:rPr lang="en-US" sz="1600" dirty="0" smtClean="0">
                          <a:solidFill>
                            <a:schemeClr val="tx1"/>
                          </a:solidFill>
                        </a:rPr>
                        <a:t>6</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t>Mobile Radio Propagation – Small-scale Fading and Multipath </a:t>
                      </a:r>
                    </a:p>
                  </a:txBody>
                  <a:tcPr/>
                </a:tc>
              </a:tr>
              <a:tr h="368038">
                <a:tc rowSpan="6">
                  <a:txBody>
                    <a:bodyPr/>
                    <a:lstStyle/>
                    <a:p>
                      <a:pPr marL="0" algn="ctr" rtl="0" eaLnBrk="1" latinLnBrk="0" hangingPunct="1"/>
                      <a:r>
                        <a:rPr kumimoji="0" lang="en-US" sz="1600" kern="1200" dirty="0" smtClean="0"/>
                        <a:t>Part II</a:t>
                      </a:r>
                      <a:endParaRPr kumimoji="0" lang="en-US" sz="1600"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7</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600" dirty="0" smtClean="0"/>
                        <a:t>Modulation Techniques:  </a:t>
                      </a:r>
                      <a:r>
                        <a:rPr lang="fr-FR" sz="1600" dirty="0" err="1" smtClean="0"/>
                        <a:t>Analog</a:t>
                      </a:r>
                      <a:r>
                        <a:rPr lang="fr-FR" sz="1600" dirty="0" smtClean="0"/>
                        <a:t> Modulation Techniques</a:t>
                      </a:r>
                      <a:endParaRPr lang="en-US" sz="1600" dirty="0" smtClean="0">
                        <a:solidFill>
                          <a:schemeClr val="tx1"/>
                        </a:solidFill>
                      </a:endParaRPr>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8</a:t>
                      </a:r>
                      <a:endParaRPr lang="en-US" sz="1600" dirty="0"/>
                    </a:p>
                  </a:txBody>
                  <a:tcPr/>
                </a:tc>
                <a:tc>
                  <a:txBody>
                    <a:bodyPr/>
                    <a:lstStyle/>
                    <a:p>
                      <a:r>
                        <a:rPr lang="fr-FR" sz="1600" dirty="0" smtClean="0"/>
                        <a:t>Modulation Techniques: Digital Modulation Techniques</a:t>
                      </a:r>
                      <a:endParaRPr lang="en-US" sz="1600" dirty="0"/>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9</a:t>
                      </a:r>
                      <a:endParaRPr lang="en-US" sz="1600" dirty="0"/>
                    </a:p>
                  </a:txBody>
                  <a:tcPr/>
                </a:tc>
                <a:tc>
                  <a:txBody>
                    <a:bodyPr/>
                    <a:lstStyle/>
                    <a:p>
                      <a:r>
                        <a:rPr lang="en-US" sz="1600" dirty="0" smtClean="0"/>
                        <a:t>Multiple Access Techniques</a:t>
                      </a:r>
                      <a:endParaRPr lang="en-US" sz="1600" dirty="0">
                        <a:solidFill>
                          <a:schemeClr val="tx1"/>
                        </a:solidFill>
                      </a:endParaRPr>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10</a:t>
                      </a:r>
                      <a:endParaRPr lang="en-US" sz="1600" dirty="0"/>
                    </a:p>
                  </a:txBody>
                  <a:tcPr/>
                </a:tc>
                <a:tc>
                  <a:txBody>
                    <a:bodyPr/>
                    <a:lstStyle/>
                    <a:p>
                      <a:r>
                        <a:rPr lang="en-US" sz="1600" dirty="0" smtClean="0"/>
                        <a:t>Channel Equalization and Antenna Diversity</a:t>
                      </a:r>
                      <a:endParaRPr lang="en-US" sz="1600" dirty="0"/>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11</a:t>
                      </a:r>
                      <a:endParaRPr lang="en-US" sz="1600" dirty="0"/>
                    </a:p>
                  </a:txBody>
                  <a:tcPr/>
                </a:tc>
                <a:tc>
                  <a:txBody>
                    <a:bodyPr/>
                    <a:lstStyle/>
                    <a:p>
                      <a:r>
                        <a:rPr lang="en-US" sz="1600" dirty="0" smtClean="0"/>
                        <a:t>Channel Coding</a:t>
                      </a:r>
                      <a:endParaRPr lang="en-US" sz="1600" dirty="0"/>
                    </a:p>
                  </a:txBody>
                  <a:tcPr/>
                </a:tc>
              </a:tr>
              <a:tr h="250927">
                <a:tc vMerge="1">
                  <a:txBody>
                    <a:bodyPr/>
                    <a:lstStyle/>
                    <a:p>
                      <a:pPr marL="0" algn="ctr" rtl="0" eaLnBrk="1" latinLnBrk="0" hangingPunct="1"/>
                      <a:endParaRPr kumimoji="0" lang="en-US"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12</a:t>
                      </a:r>
                      <a:endParaRPr lang="en-US" sz="1600" dirty="0"/>
                    </a:p>
                  </a:txBody>
                  <a:tcPr/>
                </a:tc>
                <a:tc>
                  <a:txBody>
                    <a:bodyPr/>
                    <a:lstStyle/>
                    <a:p>
                      <a:r>
                        <a:rPr lang="en-US" sz="1600" dirty="0" smtClean="0"/>
                        <a:t>Wireless Networking, Systems and Standards </a:t>
                      </a:r>
                      <a:endParaRPr lang="en-US" sz="1600" dirty="0"/>
                    </a:p>
                  </a:txBody>
                  <a:tcPr/>
                </a:tc>
              </a:tr>
            </a:tbl>
          </a:graphicData>
        </a:graphic>
      </p:graphicFrame>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5</a:t>
            </a:fld>
            <a:endParaRPr kumimoji="0" lang="en-US" dirty="0">
              <a:solidFill>
                <a:srgbClr val="FFFFFF"/>
              </a:solidFill>
            </a:endParaRPr>
          </a:p>
        </p:txBody>
      </p:sp>
    </p:spTree>
    <p:extLst>
      <p:ext uri="{BB962C8B-B14F-4D97-AF65-F5344CB8AC3E}">
        <p14:creationId xmlns:p14="http://schemas.microsoft.com/office/powerpoint/2010/main" val="33463634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366340"/>
            <a:ext cx="9144000" cy="1371600"/>
          </a:xfrm>
        </p:spPr>
        <p:txBody>
          <a:bodyPr>
            <a:normAutofit/>
          </a:bodyPr>
          <a:lstStyle/>
          <a:p>
            <a:r>
              <a:rPr lang="en-US" sz="3600" dirty="0" smtClean="0"/>
              <a:t>Exam and Grading System</a:t>
            </a:r>
            <a:endParaRPr lang="en-US" sz="3600" dirty="0"/>
          </a:p>
        </p:txBody>
      </p:sp>
      <p:sp>
        <p:nvSpPr>
          <p:cNvPr id="4" name="Rectangle 3"/>
          <p:cNvSpPr/>
          <p:nvPr/>
        </p:nvSpPr>
        <p:spPr>
          <a:xfrm>
            <a:off x="0" y="0"/>
            <a:ext cx="9144000" cy="164637"/>
          </a:xfrm>
          <a:prstGeom prst="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720747"/>
            <a:ext cx="9144000" cy="164637"/>
          </a:xfrm>
          <a:prstGeom prst="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4294967295"/>
          </p:nvPr>
        </p:nvSpPr>
        <p:spPr>
          <a:xfrm>
            <a:off x="8623498" y="6680827"/>
            <a:ext cx="533400" cy="244476"/>
          </a:xfrm>
          <a:prstGeom prst="rect">
            <a:avLst/>
          </a:prstGeom>
        </p:spPr>
        <p:txBody>
          <a:bodyPr>
            <a:normAutofit fontScale="85000" lnSpcReduction="20000"/>
          </a:bodyPr>
          <a:lstStyle/>
          <a:p>
            <a:pPr algn="r"/>
            <a:fld id="{A0D09A74-B91A-40A4-90D1-93FE587BC1C3}" type="slidenum">
              <a:rPr lang="en-US" smtClean="0"/>
              <a:pPr algn="r"/>
              <a:t>6</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60749609"/>
              </p:ext>
            </p:extLst>
          </p:nvPr>
        </p:nvGraphicFramePr>
        <p:xfrm>
          <a:off x="539552" y="1508787"/>
          <a:ext cx="4536504" cy="2235899"/>
        </p:xfrm>
        <a:graphic>
          <a:graphicData uri="http://schemas.openxmlformats.org/drawingml/2006/table">
            <a:tbl>
              <a:tblPr firstRow="1" bandRow="1">
                <a:tableStyleId>{00A15C55-8517-42AA-B614-E9B94910E393}</a:tableStyleId>
              </a:tblPr>
              <a:tblGrid>
                <a:gridCol w="3088684"/>
                <a:gridCol w="1447820"/>
              </a:tblGrid>
              <a:tr h="618421">
                <a:tc>
                  <a:txBody>
                    <a:bodyPr/>
                    <a:lstStyle/>
                    <a:p>
                      <a:r>
                        <a:rPr lang="en-US" sz="2100" dirty="0" smtClean="0"/>
                        <a:t>Task</a:t>
                      </a:r>
                      <a:endParaRPr lang="en-US" sz="2100" dirty="0">
                        <a:latin typeface="Bookman Old Style" pitchFamily="18" charset="0"/>
                      </a:endParaRPr>
                    </a:p>
                  </a:txBody>
                  <a:tcPr marT="60960" marB="60960">
                    <a:solidFill>
                      <a:schemeClr val="tx2">
                        <a:lumMod val="60000"/>
                        <a:lumOff val="40000"/>
                      </a:schemeClr>
                    </a:solidFill>
                  </a:tcPr>
                </a:tc>
                <a:tc>
                  <a:txBody>
                    <a:bodyPr/>
                    <a:lstStyle/>
                    <a:p>
                      <a:r>
                        <a:rPr lang="en-US" sz="2100" dirty="0" smtClean="0"/>
                        <a:t>Mark</a:t>
                      </a:r>
                      <a:endParaRPr lang="en-US" sz="2100" dirty="0">
                        <a:latin typeface="Bookman Old Style" pitchFamily="18" charset="0"/>
                      </a:endParaRPr>
                    </a:p>
                  </a:txBody>
                  <a:tcPr marT="60960" marB="60960">
                    <a:solidFill>
                      <a:schemeClr val="tx2">
                        <a:lumMod val="60000"/>
                        <a:lumOff val="40000"/>
                      </a:schemeClr>
                    </a:solidFill>
                  </a:tcPr>
                </a:tc>
              </a:tr>
              <a:tr h="514392">
                <a:tc>
                  <a:txBody>
                    <a:bodyPr/>
                    <a:lstStyle/>
                    <a:p>
                      <a:r>
                        <a:rPr lang="en-US" sz="2100" dirty="0" smtClean="0"/>
                        <a:t>Final Exam</a:t>
                      </a:r>
                      <a:endParaRPr lang="en-US" sz="2100" dirty="0">
                        <a:latin typeface="Bookman Old Style" pitchFamily="18" charset="0"/>
                      </a:endParaRPr>
                    </a:p>
                  </a:txBody>
                  <a:tcPr marT="60960" marB="60960"/>
                </a:tc>
                <a:tc>
                  <a:txBody>
                    <a:bodyPr/>
                    <a:lstStyle/>
                    <a:p>
                      <a:r>
                        <a:rPr lang="en-US" sz="2100" dirty="0" smtClean="0"/>
                        <a:t>80%</a:t>
                      </a:r>
                      <a:endParaRPr lang="en-US" sz="2100" dirty="0">
                        <a:latin typeface="Bookman Old Style" pitchFamily="18" charset="0"/>
                      </a:endParaRPr>
                    </a:p>
                  </a:txBody>
                  <a:tcPr marT="60960" marB="60960"/>
                </a:tc>
              </a:tr>
              <a:tr h="537029">
                <a:tc>
                  <a:txBody>
                    <a:bodyPr/>
                    <a:lstStyle/>
                    <a:p>
                      <a:r>
                        <a:rPr lang="en-US" sz="2100" dirty="0" smtClean="0"/>
                        <a:t>Practical</a:t>
                      </a:r>
                      <a:r>
                        <a:rPr lang="en-US" sz="2100" baseline="0" dirty="0" smtClean="0"/>
                        <a:t> Assignments</a:t>
                      </a:r>
                      <a:endParaRPr lang="en-US" sz="2100" dirty="0">
                        <a:latin typeface="Bookman Old Style" pitchFamily="18" charset="0"/>
                      </a:endParaRPr>
                    </a:p>
                  </a:txBody>
                  <a:tcPr marT="60960" marB="60960"/>
                </a:tc>
                <a:tc>
                  <a:txBody>
                    <a:bodyPr/>
                    <a:lstStyle/>
                    <a:p>
                      <a:r>
                        <a:rPr lang="en-US" sz="2100" dirty="0" smtClean="0"/>
                        <a:t>10%</a:t>
                      </a:r>
                      <a:endParaRPr lang="en-US" sz="2100" dirty="0">
                        <a:latin typeface="Bookman Old Style" pitchFamily="18" charset="0"/>
                      </a:endParaRPr>
                    </a:p>
                  </a:txBody>
                  <a:tcPr marT="60960" marB="60960"/>
                </a:tc>
              </a:tr>
              <a:tr h="566057">
                <a:tc>
                  <a:txBody>
                    <a:bodyPr/>
                    <a:lstStyle/>
                    <a:p>
                      <a:r>
                        <a:rPr lang="en-US" sz="2100" dirty="0" smtClean="0"/>
                        <a:t>Tutorial</a:t>
                      </a:r>
                      <a:endParaRPr lang="en-US" sz="2100" dirty="0">
                        <a:latin typeface="Bookman Old Style" pitchFamily="18" charset="0"/>
                      </a:endParaRPr>
                    </a:p>
                  </a:txBody>
                  <a:tcPr marT="60960" marB="60960"/>
                </a:tc>
                <a:tc>
                  <a:txBody>
                    <a:bodyPr/>
                    <a:lstStyle/>
                    <a:p>
                      <a:r>
                        <a:rPr lang="en-US" sz="2100" dirty="0" smtClean="0"/>
                        <a:t>10%</a:t>
                      </a:r>
                      <a:endParaRPr lang="en-US" sz="2100" dirty="0">
                        <a:latin typeface="Bookman Old Style" pitchFamily="18" charset="0"/>
                      </a:endParaRPr>
                    </a:p>
                  </a:txBody>
                  <a:tcPr marT="60960" marB="60960"/>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1415290"/>
              </p:ext>
            </p:extLst>
          </p:nvPr>
        </p:nvGraphicFramePr>
        <p:xfrm>
          <a:off x="5652120" y="1508787"/>
          <a:ext cx="2520280" cy="2991700"/>
        </p:xfrm>
        <a:graphic>
          <a:graphicData uri="http://schemas.openxmlformats.org/drawingml/2006/table">
            <a:tbl>
              <a:tblPr firstRow="1" bandRow="1">
                <a:tableStyleId>{00A15C55-8517-42AA-B614-E9B94910E393}</a:tableStyleId>
              </a:tblPr>
              <a:tblGrid>
                <a:gridCol w="1306812"/>
                <a:gridCol w="1213468"/>
              </a:tblGrid>
              <a:tr h="513339">
                <a:tc>
                  <a:txBody>
                    <a:bodyPr/>
                    <a:lstStyle/>
                    <a:p>
                      <a:r>
                        <a:rPr lang="en-US" sz="2100" dirty="0" smtClean="0"/>
                        <a:t>Mark</a:t>
                      </a:r>
                      <a:endParaRPr lang="en-US" sz="2100" dirty="0">
                        <a:latin typeface="Bookman Old Style" pitchFamily="18" charset="0"/>
                      </a:endParaRPr>
                    </a:p>
                  </a:txBody>
                  <a:tcPr marT="60960" marB="60960">
                    <a:solidFill>
                      <a:schemeClr val="tx2">
                        <a:lumMod val="60000"/>
                        <a:lumOff val="40000"/>
                      </a:schemeClr>
                    </a:solidFill>
                  </a:tcPr>
                </a:tc>
                <a:tc>
                  <a:txBody>
                    <a:bodyPr/>
                    <a:lstStyle/>
                    <a:p>
                      <a:r>
                        <a:rPr lang="en-US" sz="2100" dirty="0" smtClean="0"/>
                        <a:t>Grade</a:t>
                      </a:r>
                      <a:endParaRPr lang="en-US" sz="2100" dirty="0">
                        <a:latin typeface="Bookman Old Style" pitchFamily="18" charset="0"/>
                      </a:endParaRPr>
                    </a:p>
                  </a:txBody>
                  <a:tcPr marT="60960" marB="60960">
                    <a:solidFill>
                      <a:schemeClr val="tx2">
                        <a:lumMod val="60000"/>
                        <a:lumOff val="40000"/>
                      </a:schemeClr>
                    </a:solidFill>
                  </a:tcPr>
                </a:tc>
              </a:tr>
              <a:tr h="522715">
                <a:tc>
                  <a:txBody>
                    <a:bodyPr/>
                    <a:lstStyle/>
                    <a:p>
                      <a:r>
                        <a:rPr lang="en-US" sz="2100" dirty="0" smtClean="0"/>
                        <a:t>85~100</a:t>
                      </a:r>
                      <a:endParaRPr lang="en-US" sz="2100" dirty="0">
                        <a:latin typeface="Bookman Old Style" pitchFamily="18" charset="0"/>
                      </a:endParaRPr>
                    </a:p>
                  </a:txBody>
                  <a:tcPr marT="60960" marB="60960"/>
                </a:tc>
                <a:tc>
                  <a:txBody>
                    <a:bodyPr/>
                    <a:lstStyle/>
                    <a:p>
                      <a:r>
                        <a:rPr lang="en-US" sz="2100" dirty="0" smtClean="0"/>
                        <a:t>A+</a:t>
                      </a:r>
                      <a:endParaRPr lang="en-US" sz="2100" dirty="0">
                        <a:latin typeface="Bookman Old Style" pitchFamily="18" charset="0"/>
                      </a:endParaRPr>
                    </a:p>
                  </a:txBody>
                  <a:tcPr marT="60960" marB="60960"/>
                </a:tc>
              </a:tr>
              <a:tr h="478179">
                <a:tc>
                  <a:txBody>
                    <a:bodyPr/>
                    <a:lstStyle/>
                    <a:p>
                      <a:r>
                        <a:rPr lang="en-US" sz="2100" dirty="0" smtClean="0"/>
                        <a:t>80~85</a:t>
                      </a:r>
                      <a:endParaRPr lang="en-US" sz="2100" dirty="0">
                        <a:latin typeface="Bookman Old Style" pitchFamily="18" charset="0"/>
                      </a:endParaRPr>
                    </a:p>
                  </a:txBody>
                  <a:tcPr marT="60960" marB="60960"/>
                </a:tc>
                <a:tc>
                  <a:txBody>
                    <a:bodyPr/>
                    <a:lstStyle/>
                    <a:p>
                      <a:r>
                        <a:rPr lang="en-US" sz="2100" dirty="0" smtClean="0"/>
                        <a:t>A</a:t>
                      </a:r>
                      <a:endParaRPr lang="en-US" sz="2100" dirty="0">
                        <a:latin typeface="Bookman Old Style" pitchFamily="18" charset="0"/>
                      </a:endParaRPr>
                    </a:p>
                  </a:txBody>
                  <a:tcPr marT="60960" marB="60960"/>
                </a:tc>
              </a:tr>
              <a:tr h="492489">
                <a:tc>
                  <a:txBody>
                    <a:bodyPr/>
                    <a:lstStyle/>
                    <a:p>
                      <a:r>
                        <a:rPr lang="en-US" sz="2100" dirty="0" smtClean="0"/>
                        <a:t>70~80</a:t>
                      </a:r>
                      <a:endParaRPr lang="en-US" sz="2100" dirty="0">
                        <a:latin typeface="Bookman Old Style" pitchFamily="18" charset="0"/>
                      </a:endParaRPr>
                    </a:p>
                  </a:txBody>
                  <a:tcPr marT="60960" marB="60960"/>
                </a:tc>
                <a:tc>
                  <a:txBody>
                    <a:bodyPr/>
                    <a:lstStyle/>
                    <a:p>
                      <a:r>
                        <a:rPr lang="en-US" sz="2100" dirty="0" smtClean="0"/>
                        <a:t>B</a:t>
                      </a:r>
                      <a:endParaRPr lang="en-US" sz="2100" dirty="0">
                        <a:latin typeface="Bookman Old Style" pitchFamily="18" charset="0"/>
                      </a:endParaRPr>
                    </a:p>
                  </a:txBody>
                  <a:tcPr marT="60960" marB="60960"/>
                </a:tc>
              </a:tr>
              <a:tr h="492489">
                <a:tc>
                  <a:txBody>
                    <a:bodyPr/>
                    <a:lstStyle/>
                    <a:p>
                      <a:r>
                        <a:rPr lang="en-US" sz="2100" dirty="0" smtClean="0"/>
                        <a:t>50~70</a:t>
                      </a:r>
                      <a:endParaRPr lang="en-US" sz="2100" dirty="0">
                        <a:latin typeface="Bookman Old Style" pitchFamily="18" charset="0"/>
                      </a:endParaRPr>
                    </a:p>
                  </a:txBody>
                  <a:tcPr marT="60960" marB="60960"/>
                </a:tc>
                <a:tc>
                  <a:txBody>
                    <a:bodyPr/>
                    <a:lstStyle/>
                    <a:p>
                      <a:r>
                        <a:rPr lang="en-US" sz="2100" dirty="0" smtClean="0"/>
                        <a:t>C</a:t>
                      </a:r>
                      <a:endParaRPr lang="en-US" sz="2100" dirty="0">
                        <a:latin typeface="Bookman Old Style" pitchFamily="18" charset="0"/>
                      </a:endParaRPr>
                    </a:p>
                  </a:txBody>
                  <a:tcPr marT="60960" marB="60960"/>
                </a:tc>
              </a:tr>
              <a:tr h="492489">
                <a:tc>
                  <a:txBody>
                    <a:bodyPr/>
                    <a:lstStyle/>
                    <a:p>
                      <a:r>
                        <a:rPr lang="en-US" sz="2100" dirty="0" smtClean="0"/>
                        <a:t>&lt;50</a:t>
                      </a:r>
                      <a:endParaRPr lang="en-US" sz="2100" dirty="0">
                        <a:latin typeface="Bookman Old Style" pitchFamily="18" charset="0"/>
                      </a:endParaRPr>
                    </a:p>
                  </a:txBody>
                  <a:tcPr marT="60960" marB="60960"/>
                </a:tc>
                <a:tc>
                  <a:txBody>
                    <a:bodyPr/>
                    <a:lstStyle/>
                    <a:p>
                      <a:r>
                        <a:rPr lang="en-US" sz="2100" dirty="0" smtClean="0"/>
                        <a:t>F</a:t>
                      </a:r>
                      <a:endParaRPr lang="en-US" sz="2100" dirty="0">
                        <a:latin typeface="Bookman Old Style" pitchFamily="18" charset="0"/>
                      </a:endParaRPr>
                    </a:p>
                  </a:txBody>
                  <a:tcPr marT="60960" marB="60960"/>
                </a:tc>
              </a:tr>
            </a:tbl>
          </a:graphicData>
        </a:graphic>
      </p:graphicFrame>
    </p:spTree>
    <p:extLst>
      <p:ext uri="{BB962C8B-B14F-4D97-AF65-F5344CB8AC3E}">
        <p14:creationId xmlns:p14="http://schemas.microsoft.com/office/powerpoint/2010/main" val="259537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51429" y="1219195"/>
            <a:ext cx="6858000" cy="1208314"/>
          </a:xfrm>
        </p:spPr>
        <p:txBody>
          <a:bodyPr>
            <a:normAutofit/>
          </a:bodyPr>
          <a:lstStyle/>
          <a:p>
            <a:pPr algn="ctr">
              <a:spcBef>
                <a:spcPts val="1200"/>
              </a:spcBef>
            </a:pPr>
            <a:r>
              <a:rPr lang="en-US" sz="4000" b="1" dirty="0" smtClean="0"/>
              <a:t>Lecture </a:t>
            </a:r>
            <a:r>
              <a:rPr lang="en-US" sz="4000" b="1" dirty="0" smtClean="0"/>
              <a:t>4</a:t>
            </a:r>
            <a:endParaRPr lang="en-US" sz="4000" b="1" dirty="0"/>
          </a:p>
        </p:txBody>
      </p:sp>
      <p:sp>
        <p:nvSpPr>
          <p:cNvPr id="6" name="Text Placeholder 5"/>
          <p:cNvSpPr>
            <a:spLocks noGrp="1"/>
          </p:cNvSpPr>
          <p:nvPr>
            <p:ph type="body" idx="1"/>
          </p:nvPr>
        </p:nvSpPr>
        <p:spPr>
          <a:xfrm>
            <a:off x="653144" y="2857500"/>
            <a:ext cx="8490856" cy="1143000"/>
          </a:xfrm>
        </p:spPr>
        <p:txBody>
          <a:bodyPr>
            <a:noAutofit/>
          </a:bodyPr>
          <a:lstStyle/>
          <a:p>
            <a:pPr algn="ctr">
              <a:lnSpc>
                <a:spcPct val="150000"/>
              </a:lnSpc>
            </a:pPr>
            <a:r>
              <a:rPr lang="en-US" sz="3200" b="1" dirty="0" smtClean="0">
                <a:solidFill>
                  <a:schemeClr val="tx1"/>
                </a:solidFill>
                <a:cs typeface="Cambria"/>
              </a:rPr>
              <a:t>Mobile Radio Propagation</a:t>
            </a:r>
          </a:p>
          <a:p>
            <a:pPr algn="ctr">
              <a:lnSpc>
                <a:spcPct val="150000"/>
              </a:lnSpc>
            </a:pPr>
            <a:r>
              <a:rPr lang="en-US" sz="3200" b="1" dirty="0" smtClean="0">
                <a:solidFill>
                  <a:schemeClr val="tx1"/>
                </a:solidFill>
                <a:cs typeface="Cambria"/>
              </a:rPr>
              <a:t>Large Scale Path-Loss</a:t>
            </a:r>
            <a:endParaRPr lang="en-US" sz="3200" b="1" dirty="0" smtClean="0">
              <a:solidFill>
                <a:schemeClr val="tx1"/>
              </a:solidFill>
              <a:cs typeface="Cambria"/>
            </a:endParaRPr>
          </a:p>
          <a:p>
            <a:pPr algn="ctr">
              <a:lnSpc>
                <a:spcPct val="150000"/>
              </a:lnSpc>
            </a:pPr>
            <a:endParaRPr lang="en-US" sz="3200" b="1" dirty="0">
              <a:solidFill>
                <a:schemeClr val="tx1"/>
              </a:solidFill>
              <a:cs typeface="Cambria"/>
            </a:endParaRPr>
          </a:p>
          <a:p>
            <a:pPr algn="ctr">
              <a:lnSpc>
                <a:spcPct val="150000"/>
              </a:lnSpc>
            </a:pPr>
            <a:endParaRPr lang="en-US" sz="3200" b="1" dirty="0">
              <a:solidFill>
                <a:schemeClr val="tx1"/>
              </a:solidFill>
            </a:endParaRPr>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4238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Overview of Previous Lecture </a:t>
            </a:r>
          </a:p>
        </p:txBody>
      </p:sp>
      <p:sp>
        <p:nvSpPr>
          <p:cNvPr id="4" name="Slide Number Placeholder 3"/>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8</a:t>
            </a:fld>
            <a:endParaRPr kumimoji="0" lang="en-US" sz="2400" dirty="0">
              <a:solidFill>
                <a:srgbClr val="FFFFFF"/>
              </a:solidFill>
            </a:endParaRPr>
          </a:p>
        </p:txBody>
      </p:sp>
      <p:sp>
        <p:nvSpPr>
          <p:cNvPr id="6" name="Content Placeholder 5"/>
          <p:cNvSpPr>
            <a:spLocks noGrp="1"/>
          </p:cNvSpPr>
          <p:nvPr>
            <p:ph sz="quarter" idx="1"/>
          </p:nvPr>
        </p:nvSpPr>
        <p:spPr>
          <a:xfrm>
            <a:off x="358724" y="1336431"/>
            <a:ext cx="8229600" cy="5045617"/>
          </a:xfrm>
        </p:spPr>
        <p:txBody>
          <a:bodyPr>
            <a:normAutofit/>
          </a:bodyPr>
          <a:lstStyle/>
          <a:p>
            <a:pPr>
              <a:lnSpc>
                <a:spcPct val="150000"/>
              </a:lnSpc>
            </a:pPr>
            <a:r>
              <a:rPr lang="en-US" sz="2700" dirty="0">
                <a:cs typeface="Cambria"/>
              </a:rPr>
              <a:t>Cellular Concept</a:t>
            </a:r>
          </a:p>
          <a:p>
            <a:pPr marL="788670" lvl="1" indent="-514350">
              <a:lnSpc>
                <a:spcPct val="150000"/>
              </a:lnSpc>
              <a:buFont typeface="+mj-lt"/>
              <a:buAutoNum type="arabicPeriod"/>
            </a:pPr>
            <a:r>
              <a:rPr lang="en-US" dirty="0" err="1"/>
              <a:t>Trunking</a:t>
            </a:r>
            <a:r>
              <a:rPr lang="en-US" dirty="0"/>
              <a:t> and Grade of Service</a:t>
            </a:r>
          </a:p>
          <a:p>
            <a:pPr marL="788670" lvl="1" indent="-514350">
              <a:lnSpc>
                <a:spcPct val="150000"/>
              </a:lnSpc>
              <a:buFont typeface="+mj-lt"/>
              <a:buAutoNum type="arabicPeriod"/>
            </a:pPr>
            <a:r>
              <a:rPr lang="en-US" dirty="0"/>
              <a:t>Improving Coverage and Capacity in Cellular </a:t>
            </a:r>
            <a:r>
              <a:rPr lang="en-US" dirty="0" smtClean="0"/>
              <a:t>Systems</a:t>
            </a:r>
          </a:p>
          <a:p>
            <a:pPr marL="1062990" lvl="2" indent="-514350">
              <a:lnSpc>
                <a:spcPct val="150000"/>
              </a:lnSpc>
            </a:pPr>
            <a:r>
              <a:rPr lang="en-US" dirty="0" smtClean="0"/>
              <a:t>Cell Splitting</a:t>
            </a:r>
          </a:p>
          <a:p>
            <a:pPr marL="1062990" lvl="2" indent="-514350">
              <a:lnSpc>
                <a:spcPct val="150000"/>
              </a:lnSpc>
            </a:pPr>
            <a:r>
              <a:rPr lang="en-US" dirty="0" smtClean="0"/>
              <a:t>Cell Sectoring</a:t>
            </a:r>
          </a:p>
          <a:p>
            <a:pPr marL="1062990" lvl="2" indent="-514350">
              <a:lnSpc>
                <a:spcPct val="150000"/>
              </a:lnSpc>
            </a:pPr>
            <a:r>
              <a:rPr lang="en-US" dirty="0" smtClean="0"/>
              <a:t>Micro cell zone concept</a:t>
            </a:r>
          </a:p>
          <a:p>
            <a:pPr marL="1062990" lvl="2" indent="-514350">
              <a:lnSpc>
                <a:spcPct val="150000"/>
              </a:lnSpc>
            </a:pPr>
            <a:r>
              <a:rPr lang="en-US" dirty="0" smtClean="0"/>
              <a:t>Repeaters</a:t>
            </a:r>
            <a:endParaRPr lang="en-US" dirty="0"/>
          </a:p>
          <a:p>
            <a:endParaRPr lang="en-US" dirty="0"/>
          </a:p>
        </p:txBody>
      </p:sp>
    </p:spTree>
    <p:extLst>
      <p:ext uri="{BB962C8B-B14F-4D97-AF65-F5344CB8AC3E}">
        <p14:creationId xmlns:p14="http://schemas.microsoft.com/office/powerpoint/2010/main" val="3182814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46" y="174490"/>
            <a:ext cx="8849738" cy="1154097"/>
          </a:xfrm>
        </p:spPr>
        <p:txBody>
          <a:bodyPr anchor="ctr">
            <a:normAutofit/>
          </a:bodyPr>
          <a:lstStyle/>
          <a:p>
            <a:r>
              <a:rPr lang="en-US" sz="3600" dirty="0"/>
              <a:t>Outline of Class (Lecture </a:t>
            </a:r>
            <a:r>
              <a:rPr lang="en-US" sz="3600" dirty="0" smtClean="0"/>
              <a:t>4)</a:t>
            </a:r>
            <a:endParaRPr lang="en-US" sz="3600" dirty="0">
              <a:latin typeface="Cambria"/>
              <a:cs typeface="Cambria"/>
            </a:endParaRPr>
          </a:p>
        </p:txBody>
      </p:sp>
      <p:sp>
        <p:nvSpPr>
          <p:cNvPr id="7" name="Content Placeholder 2"/>
          <p:cNvSpPr>
            <a:spLocks noGrp="1"/>
          </p:cNvSpPr>
          <p:nvPr>
            <p:ph sz="quarter" idx="1"/>
          </p:nvPr>
        </p:nvSpPr>
        <p:spPr>
          <a:xfrm>
            <a:off x="227264" y="1474538"/>
            <a:ext cx="8729578" cy="5235854"/>
          </a:xfrm>
        </p:spPr>
        <p:txBody>
          <a:bodyPr>
            <a:normAutofit/>
          </a:bodyPr>
          <a:lstStyle/>
          <a:p>
            <a:pPr lvl="1"/>
            <a:r>
              <a:rPr lang="en-US" sz="2400" dirty="0">
                <a:cs typeface="Cambria"/>
              </a:rPr>
              <a:t>Ideal Free-space Radio Propagation Model</a:t>
            </a:r>
          </a:p>
          <a:p>
            <a:pPr lvl="1"/>
            <a:r>
              <a:rPr lang="en-US" sz="2400" dirty="0">
                <a:cs typeface="Cambria"/>
              </a:rPr>
              <a:t>Three Basic Propagation Mechanisms and Related Propagation Models</a:t>
            </a:r>
          </a:p>
          <a:p>
            <a:pPr lvl="2"/>
            <a:r>
              <a:rPr lang="en-US" sz="2400" dirty="0">
                <a:cs typeface="Cambria"/>
              </a:rPr>
              <a:t>Reflection</a:t>
            </a:r>
          </a:p>
          <a:p>
            <a:pPr lvl="3"/>
            <a:r>
              <a:rPr lang="en-US" sz="2400" dirty="0">
                <a:cs typeface="Cambria"/>
              </a:rPr>
              <a:t>Two ray Ground Reflection Model</a:t>
            </a:r>
          </a:p>
          <a:p>
            <a:pPr lvl="2"/>
            <a:r>
              <a:rPr lang="en-US" sz="2400" dirty="0">
                <a:cs typeface="Cambria"/>
              </a:rPr>
              <a:t>Diffraction</a:t>
            </a:r>
          </a:p>
          <a:p>
            <a:pPr lvl="3"/>
            <a:r>
              <a:rPr lang="en-US" sz="2400" dirty="0">
                <a:cs typeface="Cambria"/>
              </a:rPr>
              <a:t>Fresnel Zone Geometry and Knife-Edge Diffraction Model</a:t>
            </a:r>
          </a:p>
          <a:p>
            <a:pPr lvl="2"/>
            <a:r>
              <a:rPr lang="en-US" sz="2400" dirty="0">
                <a:cs typeface="Cambria"/>
              </a:rPr>
              <a:t>Scattering</a:t>
            </a:r>
          </a:p>
          <a:p>
            <a:pPr>
              <a:lnSpc>
                <a:spcPct val="150000"/>
              </a:lnSpc>
            </a:pPr>
            <a:endParaRPr lang="en-US" sz="2700" dirty="0" smtClean="0">
              <a:cs typeface="Cambria"/>
            </a:endParaRPr>
          </a:p>
          <a:p>
            <a:pPr>
              <a:lnSpc>
                <a:spcPct val="150000"/>
              </a:lnSpc>
            </a:pPr>
            <a:r>
              <a:rPr lang="en-US" sz="2700" dirty="0" smtClean="0">
                <a:cs typeface="Cambria"/>
              </a:rPr>
              <a:t>Quiz</a:t>
            </a:r>
            <a:endParaRPr lang="en-US" sz="2500" dirty="0">
              <a:cs typeface="Cambria"/>
            </a:endParaRPr>
          </a:p>
        </p:txBody>
      </p:sp>
      <p:sp>
        <p:nvSpPr>
          <p:cNvPr id="3" name="Slide Number Placeholder 2"/>
          <p:cNvSpPr>
            <a:spLocks noGrp="1"/>
          </p:cNvSpPr>
          <p:nvPr>
            <p:ph type="sldNum" sz="quarter" idx="12"/>
          </p:nvPr>
        </p:nvSpPr>
        <p:spPr>
          <a:xfrm>
            <a:off x="-700320" y="6355560"/>
            <a:ext cx="1981200" cy="365760"/>
          </a:xfrm>
        </p:spPr>
        <p:txBody>
          <a:bodyPr/>
          <a:lstStyle/>
          <a:p>
            <a:pPr algn="ctr" eaLnBrk="1" latinLnBrk="0" hangingPunct="1"/>
            <a:fld id="{F0C94032-CD4C-4C25-B0C2-CEC720522D92}" type="slidenum">
              <a:rPr kumimoji="0" lang="en-US" smtClean="0"/>
              <a:pPr algn="ctr" eaLnBrk="1" latinLnBrk="0" hangingPunct="1"/>
              <a:t>9</a:t>
            </a:fld>
            <a:endParaRPr kumimoji="0" lang="en-US" dirty="0"/>
          </a:p>
        </p:txBody>
      </p:sp>
    </p:spTree>
    <p:extLst>
      <p:ext uri="{BB962C8B-B14F-4D97-AF65-F5344CB8AC3E}">
        <p14:creationId xmlns:p14="http://schemas.microsoft.com/office/powerpoint/2010/main" val="2551502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048" y="0"/>
            <a:ext cx="8229600" cy="914400"/>
          </a:xfrm>
        </p:spPr>
        <p:txBody>
          <a:bodyPr/>
          <a:lstStyle/>
          <a:p>
            <a:r>
              <a:rPr lang="en-US" dirty="0" smtClean="0"/>
              <a:t>Lecture Objectives</a:t>
            </a:r>
            <a:endParaRPr lang="en-US" dirty="0"/>
          </a:p>
        </p:txBody>
      </p:sp>
      <p:sp>
        <p:nvSpPr>
          <p:cNvPr id="3" name="Content Placeholder 2"/>
          <p:cNvSpPr>
            <a:spLocks noGrp="1"/>
          </p:cNvSpPr>
          <p:nvPr>
            <p:ph sz="quarter" idx="1"/>
          </p:nvPr>
        </p:nvSpPr>
        <p:spPr>
          <a:xfrm>
            <a:off x="241300" y="1209740"/>
            <a:ext cx="8712200" cy="5043462"/>
          </a:xfrm>
        </p:spPr>
        <p:txBody>
          <a:bodyPr>
            <a:noAutofit/>
          </a:bodyPr>
          <a:lstStyle/>
          <a:p>
            <a:pPr algn="just"/>
            <a:r>
              <a:rPr lang="en-US" sz="2500" dirty="0" smtClean="0"/>
              <a:t>To </a:t>
            </a:r>
            <a:r>
              <a:rPr lang="en-US" sz="2500" dirty="0"/>
              <a:t>discuss the basic philosophy of propagation </a:t>
            </a:r>
            <a:r>
              <a:rPr lang="en-US" sz="2500" dirty="0" smtClean="0"/>
              <a:t>prediction applicable </a:t>
            </a:r>
            <a:r>
              <a:rPr lang="en-US" sz="2500" dirty="0"/>
              <a:t>to cellular systems</a:t>
            </a:r>
          </a:p>
          <a:p>
            <a:pPr algn="just"/>
            <a:r>
              <a:rPr lang="en-US" sz="2500" dirty="0" smtClean="0"/>
              <a:t>To </a:t>
            </a:r>
            <a:r>
              <a:rPr lang="en-US" sz="2500" dirty="0"/>
              <a:t>identify and explore key propagation modes and their </a:t>
            </a:r>
            <a:r>
              <a:rPr lang="en-US" sz="2500" dirty="0" smtClean="0"/>
              <a:t>signal decay characteristics</a:t>
            </a:r>
          </a:p>
          <a:p>
            <a:pPr algn="just"/>
            <a:r>
              <a:rPr lang="en-US" sz="2500" dirty="0" smtClean="0"/>
              <a:t>To </a:t>
            </a:r>
            <a:r>
              <a:rPr lang="en-US" sz="2500" dirty="0"/>
              <a:t>discuss the multi-path propagation environment, its effects, </a:t>
            </a:r>
            <a:r>
              <a:rPr lang="en-US" sz="2500" dirty="0" smtClean="0"/>
              <a:t>and a </a:t>
            </a:r>
            <a:r>
              <a:rPr lang="en-US" sz="2500" dirty="0"/>
              <a:t>method of avoiding deep fades</a:t>
            </a:r>
          </a:p>
          <a:p>
            <a:pPr algn="just"/>
            <a:r>
              <a:rPr lang="en-US" sz="2500" dirty="0" smtClean="0"/>
              <a:t>To </a:t>
            </a:r>
            <a:r>
              <a:rPr lang="en-US" sz="2500" dirty="0"/>
              <a:t>survey key available statistical propagation models and </a:t>
            </a:r>
            <a:r>
              <a:rPr lang="en-US" sz="2500" dirty="0" smtClean="0"/>
              <a:t>become familiar </a:t>
            </a:r>
            <a:r>
              <a:rPr lang="en-US" sz="2500" dirty="0"/>
              <a:t>with their basic inputs, processes, and outputs</a:t>
            </a:r>
          </a:p>
          <a:p>
            <a:pPr algn="just"/>
            <a:r>
              <a:rPr lang="en-US" sz="2500" dirty="0" smtClean="0"/>
              <a:t>To </a:t>
            </a:r>
            <a:r>
              <a:rPr lang="en-US" sz="2500" dirty="0"/>
              <a:t>understand application of statistical confidence levels to </a:t>
            </a:r>
            <a:r>
              <a:rPr lang="en-US" sz="2500" dirty="0" smtClean="0"/>
              <a:t>system propagation </a:t>
            </a:r>
            <a:r>
              <a:rPr lang="en-US" sz="2500" dirty="0"/>
              <a:t>prediction</a:t>
            </a:r>
          </a:p>
          <a:p>
            <a:pPr algn="just"/>
            <a:r>
              <a:rPr lang="en-US" sz="2500" dirty="0" smtClean="0"/>
              <a:t>To </a:t>
            </a:r>
            <a:r>
              <a:rPr lang="en-US" sz="2500" dirty="0"/>
              <a:t>review and gain familiarity with general measurement </a:t>
            </a:r>
            <a:r>
              <a:rPr lang="en-US" sz="2500" dirty="0" smtClean="0"/>
              <a:t>and propagation </a:t>
            </a:r>
            <a:r>
              <a:rPr lang="en-US" sz="2500" dirty="0"/>
              <a:t>prediction tools available commercially</a:t>
            </a:r>
          </a:p>
        </p:txBody>
      </p:sp>
    </p:spTree>
    <p:extLst>
      <p:ext uri="{BB962C8B-B14F-4D97-AF65-F5344CB8AC3E}">
        <p14:creationId xmlns:p14="http://schemas.microsoft.com/office/powerpoint/2010/main" val="23530005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682236"/>
            <a:ext cx="8114601" cy="1208314"/>
          </a:xfrm>
        </p:spPr>
        <p:txBody>
          <a:bodyPr>
            <a:normAutofit/>
          </a:bodyPr>
          <a:lstStyle/>
          <a:p>
            <a:pPr algn="l">
              <a:spcBef>
                <a:spcPts val="1200"/>
              </a:spcBef>
            </a:pPr>
            <a:r>
              <a:rPr lang="en-US" sz="4000" dirty="0" smtClean="0"/>
              <a:t>(1) </a:t>
            </a:r>
            <a:r>
              <a:rPr lang="en-US" sz="4000" dirty="0"/>
              <a:t>Mobile Radio Propagation</a:t>
            </a:r>
            <a:endParaRPr lang="en-US" sz="4000"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1506" r="5555"/>
          <a:stretch/>
        </p:blipFill>
        <p:spPr bwMode="auto">
          <a:xfrm>
            <a:off x="5345723" y="4406654"/>
            <a:ext cx="3506177" cy="2210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07713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19051" y="0"/>
            <a:ext cx="8153400" cy="990600"/>
          </a:xfrm>
        </p:spPr>
        <p:txBody>
          <a:bodyPr>
            <a:normAutofit/>
          </a:bodyPr>
          <a:lstStyle/>
          <a:p>
            <a:r>
              <a:rPr lang="en-US" dirty="0" smtClean="0"/>
              <a:t>Introduction</a:t>
            </a:r>
            <a:endParaRPr lang="en-US" dirty="0"/>
          </a:p>
        </p:txBody>
      </p:sp>
      <p:sp>
        <p:nvSpPr>
          <p:cNvPr id="7" name="Content Placeholder 6"/>
          <p:cNvSpPr>
            <a:spLocks noGrp="1"/>
          </p:cNvSpPr>
          <p:nvPr>
            <p:ph sz="quarter" idx="1"/>
          </p:nvPr>
        </p:nvSpPr>
        <p:spPr>
          <a:xfrm>
            <a:off x="232229" y="1262576"/>
            <a:ext cx="8810171" cy="5105400"/>
          </a:xfrm>
        </p:spPr>
        <p:txBody>
          <a:bodyPr>
            <a:normAutofit lnSpcReduction="10000"/>
          </a:bodyPr>
          <a:lstStyle/>
          <a:p>
            <a:pPr algn="just"/>
            <a:r>
              <a:rPr lang="en-US" dirty="0"/>
              <a:t>The mobile radio channel places fundamental limitations </a:t>
            </a:r>
            <a:r>
              <a:rPr lang="en-US" dirty="0" smtClean="0"/>
              <a:t>on the </a:t>
            </a:r>
            <a:r>
              <a:rPr lang="en-US" dirty="0"/>
              <a:t>performance of a wireless communication </a:t>
            </a:r>
            <a:r>
              <a:rPr lang="en-US" dirty="0" smtClean="0"/>
              <a:t>system</a:t>
            </a:r>
          </a:p>
          <a:p>
            <a:pPr algn="just"/>
            <a:r>
              <a:rPr lang="en-US" dirty="0" smtClean="0"/>
              <a:t>The </a:t>
            </a:r>
            <a:r>
              <a:rPr lang="en-US" dirty="0"/>
              <a:t>wireless transmission path may be</a:t>
            </a:r>
          </a:p>
          <a:p>
            <a:pPr lvl="1" algn="just"/>
            <a:r>
              <a:rPr lang="en-US" sz="2000" b="1" dirty="0" smtClean="0"/>
              <a:t>Line </a:t>
            </a:r>
            <a:r>
              <a:rPr lang="en-US" sz="2000" b="1" dirty="0"/>
              <a:t>of Sight (LOS)</a:t>
            </a:r>
          </a:p>
          <a:p>
            <a:pPr lvl="1" algn="just"/>
            <a:r>
              <a:rPr lang="en-US" sz="2000" b="1" dirty="0" smtClean="0"/>
              <a:t>Non </a:t>
            </a:r>
            <a:r>
              <a:rPr lang="en-US" sz="2000" b="1" dirty="0"/>
              <a:t>line of Sight (NLOS)</a:t>
            </a:r>
          </a:p>
          <a:p>
            <a:pPr algn="just"/>
            <a:r>
              <a:rPr lang="en-US" dirty="0" smtClean="0"/>
              <a:t>Radio </a:t>
            </a:r>
            <a:r>
              <a:rPr lang="en-US" dirty="0"/>
              <a:t>channels are </a:t>
            </a:r>
            <a:r>
              <a:rPr lang="en-US" b="1" dirty="0"/>
              <a:t>random and time varying</a:t>
            </a:r>
          </a:p>
          <a:p>
            <a:pPr algn="just"/>
            <a:r>
              <a:rPr lang="en-US" dirty="0" smtClean="0"/>
              <a:t>Modeling </a:t>
            </a:r>
            <a:r>
              <a:rPr lang="en-US" dirty="0"/>
              <a:t>radio channels have been one of the difficult parts </a:t>
            </a:r>
            <a:r>
              <a:rPr lang="en-US" dirty="0" smtClean="0"/>
              <a:t>of mobile </a:t>
            </a:r>
            <a:r>
              <a:rPr lang="en-US" dirty="0"/>
              <a:t>radio design and is done in statistical manner</a:t>
            </a:r>
          </a:p>
          <a:p>
            <a:pPr algn="just"/>
            <a:r>
              <a:rPr lang="en-US" dirty="0" smtClean="0"/>
              <a:t>When </a:t>
            </a:r>
            <a:r>
              <a:rPr lang="en-US" dirty="0"/>
              <a:t>electrons move, they create EM waves that </a:t>
            </a:r>
            <a:r>
              <a:rPr lang="en-US" dirty="0" smtClean="0"/>
              <a:t>can propagate </a:t>
            </a:r>
            <a:r>
              <a:rPr lang="en-US" dirty="0"/>
              <a:t>through space.</a:t>
            </a:r>
          </a:p>
          <a:p>
            <a:pPr algn="just"/>
            <a:r>
              <a:rPr lang="en-US" dirty="0" smtClean="0"/>
              <a:t>By </a:t>
            </a:r>
            <a:r>
              <a:rPr lang="en-US" dirty="0"/>
              <a:t>using antennas we can transmit and receive these </a:t>
            </a:r>
            <a:r>
              <a:rPr lang="en-US" dirty="0" smtClean="0"/>
              <a:t>EM wave</a:t>
            </a:r>
            <a:endParaRPr lang="en-US" dirty="0"/>
          </a:p>
          <a:p>
            <a:pPr algn="just"/>
            <a:r>
              <a:rPr lang="en-US" dirty="0" smtClean="0"/>
              <a:t>Microwave, Infrared </a:t>
            </a:r>
            <a:r>
              <a:rPr lang="en-US" dirty="0"/>
              <a:t>visible light and radio waves can be used</a:t>
            </a:r>
          </a:p>
        </p:txBody>
      </p:sp>
    </p:spTree>
    <p:extLst>
      <p:ext uri="{BB962C8B-B14F-4D97-AF65-F5344CB8AC3E}">
        <p14:creationId xmlns:p14="http://schemas.microsoft.com/office/powerpoint/2010/main" val="6298464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540" y="0"/>
            <a:ext cx="8709362" cy="990600"/>
          </a:xfrm>
        </p:spPr>
        <p:txBody>
          <a:bodyPr>
            <a:normAutofit/>
          </a:bodyPr>
          <a:lstStyle/>
          <a:p>
            <a:r>
              <a:rPr lang="en-US" dirty="0" smtClean="0"/>
              <a:t>Radio </a:t>
            </a:r>
            <a:r>
              <a:rPr lang="en-US" dirty="0"/>
              <a:t>Wave </a:t>
            </a:r>
            <a:r>
              <a:rPr lang="en-US" dirty="0" smtClean="0"/>
              <a:t>Propagation</a:t>
            </a:r>
            <a:endParaRPr lang="en-US" dirty="0"/>
          </a:p>
        </p:txBody>
      </p:sp>
      <p:sp>
        <p:nvSpPr>
          <p:cNvPr id="3" name="Content Placeholder 2"/>
          <p:cNvSpPr>
            <a:spLocks noGrp="1"/>
          </p:cNvSpPr>
          <p:nvPr>
            <p:ph sz="quarter" idx="1"/>
          </p:nvPr>
        </p:nvSpPr>
        <p:spPr>
          <a:xfrm>
            <a:off x="234540" y="1333500"/>
            <a:ext cx="8709362" cy="4495800"/>
          </a:xfrm>
        </p:spPr>
        <p:txBody>
          <a:bodyPr>
            <a:normAutofit/>
          </a:bodyPr>
          <a:lstStyle/>
          <a:p>
            <a:pPr algn="just">
              <a:lnSpc>
                <a:spcPct val="90000"/>
              </a:lnSpc>
              <a:spcBef>
                <a:spcPct val="20000"/>
              </a:spcBef>
              <a:buClr>
                <a:schemeClr val="accent1"/>
              </a:buClr>
              <a:buFont typeface="Wingdings" pitchFamily="2" charset="2"/>
              <a:buChar char="§"/>
            </a:pPr>
            <a:r>
              <a:rPr lang="en-US" sz="2200" b="1" dirty="0"/>
              <a:t>Free Space </a:t>
            </a:r>
            <a:r>
              <a:rPr lang="en-US" sz="2200" b="1" dirty="0" smtClean="0"/>
              <a:t>Propagation</a:t>
            </a:r>
            <a:r>
              <a:rPr lang="en-US" sz="2200" dirty="0" smtClean="0"/>
              <a:t>: Transmitter </a:t>
            </a:r>
            <a:r>
              <a:rPr lang="en-US" sz="2200" dirty="0"/>
              <a:t>and receiver have a clear, unobstructed LOS path between them.</a:t>
            </a:r>
          </a:p>
          <a:p>
            <a:pPr algn="just">
              <a:lnSpc>
                <a:spcPct val="90000"/>
              </a:lnSpc>
              <a:spcBef>
                <a:spcPct val="20000"/>
              </a:spcBef>
              <a:buClr>
                <a:schemeClr val="accent1"/>
              </a:buClr>
              <a:buSzPct val="80000"/>
              <a:buFont typeface="Wingdings" pitchFamily="2" charset="2"/>
              <a:buChar char="§"/>
            </a:pPr>
            <a:r>
              <a:rPr lang="en-US" sz="2200" b="1" dirty="0" smtClean="0"/>
              <a:t>Reflection</a:t>
            </a:r>
            <a:r>
              <a:rPr lang="en-US" sz="2200" dirty="0" smtClean="0"/>
              <a:t>: Large </a:t>
            </a:r>
            <a:r>
              <a:rPr lang="en-US" sz="2200" dirty="0"/>
              <a:t>buildings, earth surface</a:t>
            </a:r>
          </a:p>
          <a:p>
            <a:pPr algn="just">
              <a:lnSpc>
                <a:spcPct val="90000"/>
              </a:lnSpc>
              <a:spcBef>
                <a:spcPct val="20000"/>
              </a:spcBef>
              <a:buClr>
                <a:schemeClr val="accent1"/>
              </a:buClr>
              <a:buSzPct val="80000"/>
              <a:buFont typeface="Wingdings" pitchFamily="2" charset="2"/>
              <a:buChar char="§"/>
            </a:pPr>
            <a:r>
              <a:rPr lang="en-US" sz="2200" b="1" dirty="0" smtClean="0"/>
              <a:t>Diffraction</a:t>
            </a:r>
            <a:r>
              <a:rPr lang="en-US" sz="2200" dirty="0" smtClean="0"/>
              <a:t>: Obstacles </a:t>
            </a:r>
            <a:r>
              <a:rPr lang="en-US" sz="2200" dirty="0"/>
              <a:t>with dimensions in order of </a:t>
            </a:r>
            <a:r>
              <a:rPr lang="en-GB" sz="2200" dirty="0"/>
              <a:t>wavelength</a:t>
            </a:r>
            <a:endParaRPr lang="en-US" sz="2200" dirty="0"/>
          </a:p>
          <a:p>
            <a:pPr algn="just">
              <a:lnSpc>
                <a:spcPct val="90000"/>
              </a:lnSpc>
              <a:spcBef>
                <a:spcPct val="20000"/>
              </a:spcBef>
              <a:buClr>
                <a:schemeClr val="accent1"/>
              </a:buClr>
              <a:buSzPct val="80000"/>
              <a:buFont typeface="Wingdings" pitchFamily="2" charset="2"/>
              <a:buChar char="§"/>
            </a:pPr>
            <a:r>
              <a:rPr lang="en-US" sz="2200" b="1" dirty="0" smtClean="0"/>
              <a:t>Scattering</a:t>
            </a:r>
            <a:r>
              <a:rPr lang="en-US" sz="2200" dirty="0" smtClean="0"/>
              <a:t>: Foliage</a:t>
            </a:r>
            <a:r>
              <a:rPr lang="en-US" sz="2200" dirty="0"/>
              <a:t>, lamp posts, street signs, walking pedestrian, etc.</a:t>
            </a:r>
          </a:p>
          <a:p>
            <a:pPr marL="342900" indent="-342900" algn="just">
              <a:lnSpc>
                <a:spcPct val="90000"/>
              </a:lnSpc>
              <a:spcBef>
                <a:spcPct val="20000"/>
              </a:spcBef>
              <a:buClr>
                <a:schemeClr val="accent1"/>
              </a:buClr>
              <a:buSzPct val="80000"/>
              <a:buFont typeface="Wingdings" pitchFamily="2" charset="2"/>
              <a:buNone/>
            </a:pPr>
            <a:endParaRPr lang="en-US" sz="2000" dirty="0"/>
          </a:p>
          <a:p>
            <a:pPr algn="just"/>
            <a:endParaRPr lang="en-US" sz="2000" dirty="0"/>
          </a:p>
        </p:txBody>
      </p:sp>
      <p:pic>
        <p:nvPicPr>
          <p:cNvPr id="2066"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6528" y="3173437"/>
            <a:ext cx="5309077"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63814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82" y="0"/>
            <a:ext cx="8926286" cy="990600"/>
          </a:xfrm>
        </p:spPr>
        <p:txBody>
          <a:bodyPr>
            <a:normAutofit/>
          </a:bodyPr>
          <a:lstStyle/>
          <a:p>
            <a:r>
              <a:rPr lang="en-US" sz="4000" dirty="0" smtClean="0"/>
              <a:t>Multipath Fading</a:t>
            </a:r>
            <a:endParaRPr lang="en-US" sz="4000" dirty="0"/>
          </a:p>
        </p:txBody>
      </p:sp>
      <p:sp>
        <p:nvSpPr>
          <p:cNvPr id="3" name="Content Placeholder 2"/>
          <p:cNvSpPr>
            <a:spLocks noGrp="1"/>
          </p:cNvSpPr>
          <p:nvPr>
            <p:ph sz="quarter" idx="1"/>
          </p:nvPr>
        </p:nvSpPr>
        <p:spPr>
          <a:xfrm>
            <a:off x="307848" y="1375117"/>
            <a:ext cx="8153400" cy="4495800"/>
          </a:xfrm>
        </p:spPr>
        <p:txBody>
          <a:bodyPr/>
          <a:lstStyle/>
          <a:p>
            <a:r>
              <a:rPr lang="en-US" dirty="0" smtClean="0"/>
              <a:t>Fading occurs due to reflections, refraction and scattering </a:t>
            </a:r>
            <a:endParaRPr lang="en-US" dirty="0"/>
          </a:p>
        </p:txBody>
      </p:sp>
      <p:pic>
        <p:nvPicPr>
          <p:cNvPr id="2050" name="Picture 2" descr="Fading typ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461" y="2190092"/>
            <a:ext cx="7564261" cy="4248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8278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 y="76200"/>
            <a:ext cx="8648700" cy="990600"/>
          </a:xfrm>
        </p:spPr>
        <p:txBody>
          <a:bodyPr>
            <a:normAutofit/>
          </a:bodyPr>
          <a:lstStyle/>
          <a:p>
            <a:r>
              <a:rPr lang="en-US" dirty="0"/>
              <a:t>Multipath </a:t>
            </a:r>
            <a:r>
              <a:rPr lang="en-US" dirty="0" smtClean="0"/>
              <a:t>Fading (cont.)</a:t>
            </a:r>
            <a:endParaRPr lang="en-US" dirty="0"/>
          </a:p>
        </p:txBody>
      </p:sp>
      <p:pic>
        <p:nvPicPr>
          <p:cNvPr id="614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100" y="1549400"/>
            <a:ext cx="6324600" cy="473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 Box 6"/>
          <p:cNvSpPr txBox="1">
            <a:spLocks noChangeArrowheads="1"/>
          </p:cNvSpPr>
          <p:nvPr/>
        </p:nvSpPr>
        <p:spPr bwMode="auto">
          <a:xfrm>
            <a:off x="7099300" y="2149475"/>
            <a:ext cx="12668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r>
              <a:rPr lang="en-US" sz="1600">
                <a:solidFill>
                  <a:srgbClr val="00FF00"/>
                </a:solidFill>
                <a:latin typeface="Arial Black" pitchFamily="34" charset="0"/>
              </a:rPr>
              <a:t>First Path</a:t>
            </a:r>
          </a:p>
        </p:txBody>
      </p:sp>
      <p:sp>
        <p:nvSpPr>
          <p:cNvPr id="6150" name="Text Box 7"/>
          <p:cNvSpPr txBox="1">
            <a:spLocks noChangeArrowheads="1"/>
          </p:cNvSpPr>
          <p:nvPr/>
        </p:nvSpPr>
        <p:spPr bwMode="auto">
          <a:xfrm>
            <a:off x="7099300" y="3036888"/>
            <a:ext cx="16002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en-US" sz="1600">
                <a:solidFill>
                  <a:srgbClr val="0000FF"/>
                </a:solidFill>
                <a:latin typeface="Arial Black" pitchFamily="34" charset="0"/>
              </a:rPr>
              <a:t>Echo path</a:t>
            </a:r>
            <a:br>
              <a:rPr lang="en-US" sz="1600">
                <a:solidFill>
                  <a:srgbClr val="0000FF"/>
                </a:solidFill>
                <a:latin typeface="Arial Black" pitchFamily="34" charset="0"/>
              </a:rPr>
            </a:br>
            <a:r>
              <a:rPr lang="en-US" sz="1600">
                <a:solidFill>
                  <a:srgbClr val="0000FF"/>
                </a:solidFill>
                <a:latin typeface="Arial Black" pitchFamily="34" charset="0"/>
              </a:rPr>
              <a:t>(case 1)</a:t>
            </a:r>
          </a:p>
        </p:txBody>
      </p:sp>
      <p:sp>
        <p:nvSpPr>
          <p:cNvPr id="6151" name="Text Box 8"/>
          <p:cNvSpPr txBox="1">
            <a:spLocks noChangeArrowheads="1"/>
          </p:cNvSpPr>
          <p:nvPr/>
        </p:nvSpPr>
        <p:spPr bwMode="auto">
          <a:xfrm>
            <a:off x="7175500" y="4027488"/>
            <a:ext cx="12954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en-US" sz="1600">
                <a:solidFill>
                  <a:srgbClr val="FF00FF"/>
                </a:solidFill>
                <a:latin typeface="Arial Black" pitchFamily="34" charset="0"/>
              </a:rPr>
              <a:t>Echo path (case 2)</a:t>
            </a:r>
          </a:p>
        </p:txBody>
      </p:sp>
      <p:sp>
        <p:nvSpPr>
          <p:cNvPr id="6152" name="Text Box 9"/>
          <p:cNvSpPr txBox="1">
            <a:spLocks noChangeArrowheads="1"/>
          </p:cNvSpPr>
          <p:nvPr/>
        </p:nvSpPr>
        <p:spPr bwMode="auto">
          <a:xfrm>
            <a:off x="7175500" y="4941888"/>
            <a:ext cx="16764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en-US" sz="1600">
                <a:solidFill>
                  <a:schemeClr val="tx2"/>
                </a:solidFill>
                <a:latin typeface="Arial Black" pitchFamily="34" charset="0"/>
              </a:rPr>
              <a:t>Constructive addition (case 1)</a:t>
            </a:r>
          </a:p>
        </p:txBody>
      </p:sp>
      <p:sp>
        <p:nvSpPr>
          <p:cNvPr id="6153" name="Text Box 10"/>
          <p:cNvSpPr txBox="1">
            <a:spLocks noChangeArrowheads="1"/>
          </p:cNvSpPr>
          <p:nvPr/>
        </p:nvSpPr>
        <p:spPr bwMode="auto">
          <a:xfrm>
            <a:off x="6718300" y="5956300"/>
            <a:ext cx="16764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charset="0"/>
              </a:defRPr>
            </a:lvl1pPr>
            <a:lvl2pPr marL="742950" indent="-285750" eaLnBrk="0" hangingPunct="0">
              <a:defRPr sz="2400">
                <a:solidFill>
                  <a:schemeClr val="tx1"/>
                </a:solidFill>
                <a:latin typeface="Times New Roman" charset="0"/>
              </a:defRPr>
            </a:lvl2pPr>
            <a:lvl3pPr marL="1143000" indent="-228600" eaLnBrk="0" hangingPunct="0">
              <a:defRPr sz="2400">
                <a:solidFill>
                  <a:schemeClr val="tx1"/>
                </a:solidFill>
                <a:latin typeface="Times New Roman" charset="0"/>
              </a:defRPr>
            </a:lvl3pPr>
            <a:lvl4pPr marL="1600200" indent="-228600" eaLnBrk="0" hangingPunct="0">
              <a:defRPr sz="2400">
                <a:solidFill>
                  <a:schemeClr val="tx1"/>
                </a:solidFill>
                <a:latin typeface="Times New Roman" charset="0"/>
              </a:defRPr>
            </a:lvl4pPr>
            <a:lvl5pPr marL="2057400" indent="-228600" eaLnBrk="0" hangingPunct="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pPr eaLnBrk="1" hangingPunct="1">
              <a:spcBef>
                <a:spcPct val="50000"/>
              </a:spcBef>
            </a:pPr>
            <a:r>
              <a:rPr lang="en-US" sz="1600">
                <a:solidFill>
                  <a:schemeClr val="tx2"/>
                </a:solidFill>
                <a:latin typeface="Arial Black" pitchFamily="34" charset="0"/>
              </a:rPr>
              <a:t>Destructive addition (case 2)</a:t>
            </a:r>
          </a:p>
        </p:txBody>
      </p:sp>
      <p:sp>
        <p:nvSpPr>
          <p:cNvPr id="6154" name="Line 11"/>
          <p:cNvSpPr>
            <a:spLocks noChangeShapeType="1"/>
          </p:cNvSpPr>
          <p:nvPr/>
        </p:nvSpPr>
        <p:spPr bwMode="auto">
          <a:xfrm flipV="1">
            <a:off x="6413500" y="2298700"/>
            <a:ext cx="685800" cy="0"/>
          </a:xfrm>
          <a:prstGeom prst="line">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155" name="Line 12"/>
          <p:cNvSpPr>
            <a:spLocks noChangeShapeType="1"/>
          </p:cNvSpPr>
          <p:nvPr/>
        </p:nvSpPr>
        <p:spPr bwMode="auto">
          <a:xfrm>
            <a:off x="6489700" y="3341688"/>
            <a:ext cx="609600" cy="0"/>
          </a:xfrm>
          <a:prstGeom prst="line">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156" name="Line 13"/>
          <p:cNvSpPr>
            <a:spLocks noChangeShapeType="1"/>
          </p:cNvSpPr>
          <p:nvPr/>
        </p:nvSpPr>
        <p:spPr bwMode="auto">
          <a:xfrm>
            <a:off x="6337300" y="4408488"/>
            <a:ext cx="838200" cy="0"/>
          </a:xfrm>
          <a:prstGeom prst="line">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157" name="Line 14"/>
          <p:cNvSpPr>
            <a:spLocks noChangeShapeType="1"/>
          </p:cNvSpPr>
          <p:nvPr/>
        </p:nvSpPr>
        <p:spPr bwMode="auto">
          <a:xfrm>
            <a:off x="6413500" y="5170488"/>
            <a:ext cx="762000" cy="0"/>
          </a:xfrm>
          <a:prstGeom prst="line">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158" name="Line 15"/>
          <p:cNvSpPr>
            <a:spLocks noChangeShapeType="1"/>
          </p:cNvSpPr>
          <p:nvPr/>
        </p:nvSpPr>
        <p:spPr bwMode="auto">
          <a:xfrm>
            <a:off x="5118100" y="5475288"/>
            <a:ext cx="1447800" cy="709612"/>
          </a:xfrm>
          <a:prstGeom prst="line">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6159" name="Rectangle 16"/>
          <p:cNvSpPr>
            <a:spLocks noChangeArrowheads="1"/>
          </p:cNvSpPr>
          <p:nvPr/>
        </p:nvSpPr>
        <p:spPr bwMode="auto">
          <a:xfrm>
            <a:off x="1066800" y="457200"/>
            <a:ext cx="7772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endParaRPr lang="en-US" u="sng" dirty="0">
              <a:solidFill>
                <a:schemeClr val="tx2"/>
              </a:solidFill>
              <a:latin typeface="Arial Black" pitchFamily="34" charset="0"/>
            </a:endParaRPr>
          </a:p>
        </p:txBody>
      </p:sp>
    </p:spTree>
    <p:extLst>
      <p:ext uri="{BB962C8B-B14F-4D97-AF65-F5344CB8AC3E}">
        <p14:creationId xmlns:p14="http://schemas.microsoft.com/office/powerpoint/2010/main" val="19790127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686" y="0"/>
            <a:ext cx="8577362" cy="990600"/>
          </a:xfrm>
        </p:spPr>
        <p:txBody>
          <a:bodyPr>
            <a:normAutofit/>
          </a:bodyPr>
          <a:lstStyle/>
          <a:p>
            <a:r>
              <a:rPr lang="en-US" dirty="0" smtClean="0"/>
              <a:t>Large-scale and Small-scale Fading</a:t>
            </a:r>
            <a:endParaRPr lang="en-US" dirty="0"/>
          </a:p>
        </p:txBody>
      </p:sp>
      <p:sp>
        <p:nvSpPr>
          <p:cNvPr id="3" name="Content Placeholder 2"/>
          <p:cNvSpPr>
            <a:spLocks noGrp="1"/>
          </p:cNvSpPr>
          <p:nvPr>
            <p:ph sz="quarter" idx="1"/>
          </p:nvPr>
        </p:nvSpPr>
        <p:spPr>
          <a:xfrm>
            <a:off x="188686" y="1318847"/>
            <a:ext cx="8577362" cy="4495800"/>
          </a:xfrm>
        </p:spPr>
        <p:txBody>
          <a:bodyPr>
            <a:normAutofit/>
          </a:bodyPr>
          <a:lstStyle/>
          <a:p>
            <a:r>
              <a:rPr lang="en-US" sz="2400" dirty="0" smtClean="0"/>
              <a:t>Small scale fading is concerned with rapid fluctuation of RSS over very short distance and short time</a:t>
            </a:r>
          </a:p>
          <a:p>
            <a:pPr lvl="1"/>
            <a:r>
              <a:rPr lang="en-US" sz="2400" dirty="0" smtClean="0"/>
              <a:t>The </a:t>
            </a:r>
            <a:r>
              <a:rPr lang="en-US" sz="2400" dirty="0"/>
              <a:t>distance between small scale fades is on the order of </a:t>
            </a:r>
            <a:r>
              <a:rPr lang="en-US" sz="2400" dirty="0" smtClean="0">
                <a:latin typeface="Arial" charset="0"/>
                <a:sym typeface="Symbol" pitchFamily="18" charset="2"/>
              </a:rPr>
              <a:t></a:t>
            </a:r>
            <a:r>
              <a:rPr lang="en-US" sz="2400" dirty="0" smtClean="0"/>
              <a:t>/</a:t>
            </a:r>
            <a:r>
              <a:rPr lang="en-US" sz="2400" dirty="0"/>
              <a:t>2</a:t>
            </a:r>
          </a:p>
          <a:p>
            <a:endParaRPr lang="en-US" sz="2400" dirty="0" smtClean="0"/>
          </a:p>
          <a:p>
            <a:endParaRPr lang="en-US" sz="2400" dirty="0"/>
          </a:p>
          <a:p>
            <a:r>
              <a:rPr lang="en-US" sz="2400" dirty="0" smtClean="0"/>
              <a:t>Large scale fading concern with large fluctuation</a:t>
            </a:r>
            <a:endParaRPr lang="en-US" sz="2400" dirty="0"/>
          </a:p>
        </p:txBody>
      </p:sp>
      <p:graphicFrame>
        <p:nvGraphicFramePr>
          <p:cNvPr id="4" name="Object 3"/>
          <p:cNvGraphicFramePr>
            <a:graphicFrameLocks noChangeAspect="1"/>
          </p:cNvGraphicFramePr>
          <p:nvPr>
            <p:extLst>
              <p:ext uri="{D42A27DB-BD31-4B8C-83A1-F6EECF244321}">
                <p14:modId xmlns:p14="http://schemas.microsoft.com/office/powerpoint/2010/main" val="3458400946"/>
              </p:ext>
            </p:extLst>
          </p:nvPr>
        </p:nvGraphicFramePr>
        <p:xfrm>
          <a:off x="1591134" y="3985846"/>
          <a:ext cx="5788153" cy="2669492"/>
        </p:xfrm>
        <a:graphic>
          <a:graphicData uri="http://schemas.openxmlformats.org/presentationml/2006/ole">
            <mc:AlternateContent xmlns:mc="http://schemas.openxmlformats.org/markup-compatibility/2006">
              <mc:Choice xmlns:v="urn:schemas-microsoft-com:vml" Requires="v">
                <p:oleObj spid="_x0000_s1028" name="Bitmap Image" r:id="rId3" imgW="4619048" imgH="2314286" progId="PBrush">
                  <p:embed/>
                </p:oleObj>
              </mc:Choice>
              <mc:Fallback>
                <p:oleObj name="Bitmap Image" r:id="rId3" imgW="4619048" imgH="2314286"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1134" y="3985846"/>
                        <a:ext cx="5788153" cy="2669492"/>
                      </a:xfrm>
                      <a:prstGeom prst="rect">
                        <a:avLst/>
                      </a:prstGeom>
                      <a:noFill/>
                      <a:ln>
                        <a:noFill/>
                      </a:ln>
                      <a:effectLst/>
                      <a:extLst/>
                    </p:spPr>
                  </p:pic>
                </p:oleObj>
              </mc:Fallback>
            </mc:AlternateContent>
          </a:graphicData>
        </a:graphic>
      </p:graphicFrame>
      <p:pic>
        <p:nvPicPr>
          <p:cNvPr id="1067" name="Picture 43"/>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l="17737" t="50000" r="7327" b="37103"/>
          <a:stretch/>
        </p:blipFill>
        <p:spPr bwMode="auto">
          <a:xfrm>
            <a:off x="986971" y="2589885"/>
            <a:ext cx="7881257" cy="76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02558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Radio Propagation Model</a:t>
            </a:r>
            <a:endParaRPr lang="en-US" dirty="0"/>
          </a:p>
        </p:txBody>
      </p:sp>
      <p:sp>
        <p:nvSpPr>
          <p:cNvPr id="5" name="Content Placeholder 4"/>
          <p:cNvSpPr>
            <a:spLocks noGrp="1"/>
          </p:cNvSpPr>
          <p:nvPr>
            <p:ph sz="quarter" idx="1"/>
          </p:nvPr>
        </p:nvSpPr>
        <p:spPr>
          <a:xfrm>
            <a:off x="290286" y="1600200"/>
            <a:ext cx="8475762" cy="4495800"/>
          </a:xfrm>
        </p:spPr>
        <p:txBody>
          <a:bodyPr>
            <a:normAutofit lnSpcReduction="10000"/>
          </a:bodyPr>
          <a:lstStyle/>
          <a:p>
            <a:pPr algn="just">
              <a:lnSpc>
                <a:spcPct val="150000"/>
              </a:lnSpc>
            </a:pPr>
            <a:r>
              <a:rPr lang="en-US" dirty="0" smtClean="0"/>
              <a:t>Predict the average received signal strength (RSS) at a given distance from the transmitter</a:t>
            </a:r>
          </a:p>
          <a:p>
            <a:pPr algn="just">
              <a:lnSpc>
                <a:spcPct val="150000"/>
              </a:lnSpc>
            </a:pPr>
            <a:r>
              <a:rPr lang="en-US" dirty="0" smtClean="0"/>
              <a:t>Propagation Models</a:t>
            </a:r>
          </a:p>
          <a:p>
            <a:pPr lvl="1" algn="just">
              <a:lnSpc>
                <a:spcPct val="150000"/>
              </a:lnSpc>
            </a:pPr>
            <a:r>
              <a:rPr lang="en-US" b="1" i="1" dirty="0"/>
              <a:t>large-scale propagation models</a:t>
            </a:r>
            <a:r>
              <a:rPr lang="en-US" dirty="0"/>
              <a:t> characterize signal strength over large T-R separation distances</a:t>
            </a:r>
            <a:endParaRPr lang="en-GB" dirty="0"/>
          </a:p>
          <a:p>
            <a:pPr lvl="1" algn="just">
              <a:lnSpc>
                <a:spcPct val="150000"/>
              </a:lnSpc>
            </a:pPr>
            <a:r>
              <a:rPr lang="en-US" b="1" i="1" dirty="0"/>
              <a:t>small-scale or</a:t>
            </a:r>
            <a:r>
              <a:rPr lang="en-GB" b="1" i="1" dirty="0"/>
              <a:t> </a:t>
            </a:r>
            <a:r>
              <a:rPr lang="en-US" b="1" i="1" dirty="0"/>
              <a:t>fading models</a:t>
            </a:r>
            <a:r>
              <a:rPr lang="en-GB" b="1" i="1" dirty="0"/>
              <a:t>:</a:t>
            </a:r>
            <a:r>
              <a:rPr lang="en-GB" i="1" dirty="0"/>
              <a:t> </a:t>
            </a:r>
            <a:r>
              <a:rPr lang="en-US" dirty="0"/>
              <a:t>characterize the rapid fluctuations of the received signal strength over very short travel distances or short time durations</a:t>
            </a:r>
          </a:p>
          <a:p>
            <a:pPr lvl="1">
              <a:lnSpc>
                <a:spcPct val="150000"/>
              </a:lnSpc>
            </a:pPr>
            <a:endParaRPr lang="en-US" dirty="0"/>
          </a:p>
        </p:txBody>
      </p:sp>
    </p:spTree>
    <p:extLst>
      <p:ext uri="{BB962C8B-B14F-4D97-AF65-F5344CB8AC3E}">
        <p14:creationId xmlns:p14="http://schemas.microsoft.com/office/powerpoint/2010/main" val="18461488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Units of Received Signal Strength</a:t>
            </a:r>
          </a:p>
        </p:txBody>
      </p:sp>
      <p:sp>
        <p:nvSpPr>
          <p:cNvPr id="3" name="Content Placeholder 2"/>
          <p:cNvSpPr>
            <a:spLocks noGrp="1"/>
          </p:cNvSpPr>
          <p:nvPr>
            <p:ph sz="quarter" idx="1"/>
          </p:nvPr>
        </p:nvSpPr>
        <p:spPr>
          <a:xfrm>
            <a:off x="239151" y="1304772"/>
            <a:ext cx="8736037" cy="5067300"/>
          </a:xfrm>
        </p:spPr>
        <p:txBody>
          <a:bodyPr>
            <a:normAutofit/>
          </a:bodyPr>
          <a:lstStyle/>
          <a:p>
            <a:r>
              <a:rPr lang="en-US" dirty="0"/>
              <a:t>The standard unit of power is Watt, but </a:t>
            </a:r>
            <a:r>
              <a:rPr lang="en-US" dirty="0" err="1"/>
              <a:t>dBm</a:t>
            </a:r>
            <a:r>
              <a:rPr lang="en-US" dirty="0"/>
              <a:t> is more </a:t>
            </a:r>
            <a:r>
              <a:rPr lang="en-US" dirty="0" smtClean="0"/>
              <a:t>commonly used.</a:t>
            </a:r>
          </a:p>
          <a:p>
            <a:endParaRPr lang="en-US" dirty="0"/>
          </a:p>
          <a:p>
            <a:endParaRPr lang="en-US" dirty="0" smtClean="0"/>
          </a:p>
          <a:p>
            <a:endParaRPr lang="en-US" dirty="0"/>
          </a:p>
          <a:p>
            <a:endParaRPr lang="en-US" dirty="0" smtClean="0"/>
          </a:p>
          <a:p>
            <a:endParaRPr lang="en-US" dirty="0"/>
          </a:p>
          <a:p>
            <a:endParaRPr lang="en-US" dirty="0" smtClean="0"/>
          </a:p>
          <a:p>
            <a:endParaRPr lang="en-US" dirty="0" smtClean="0"/>
          </a:p>
          <a:p>
            <a:r>
              <a:rPr lang="en-US" dirty="0" smtClean="0"/>
              <a:t>Minimum </a:t>
            </a:r>
            <a:r>
              <a:rPr lang="en-US" dirty="0"/>
              <a:t>usable signal strength to be received at a base station </a:t>
            </a:r>
            <a:r>
              <a:rPr lang="en-US" dirty="0" smtClean="0"/>
              <a:t>is typically </a:t>
            </a:r>
            <a:r>
              <a:rPr lang="en-US" dirty="0"/>
              <a:t>between -90 </a:t>
            </a:r>
            <a:r>
              <a:rPr lang="en-US" dirty="0" err="1"/>
              <a:t>dBm</a:t>
            </a:r>
            <a:r>
              <a:rPr lang="en-US" dirty="0"/>
              <a:t> -100 </a:t>
            </a:r>
            <a:r>
              <a:rPr lang="en-US" dirty="0" err="1"/>
              <a:t>dBm</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8738" y="2495308"/>
            <a:ext cx="3654722" cy="283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59938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682236"/>
            <a:ext cx="8114601" cy="1208314"/>
          </a:xfrm>
        </p:spPr>
        <p:txBody>
          <a:bodyPr>
            <a:normAutofit/>
          </a:bodyPr>
          <a:lstStyle/>
          <a:p>
            <a:pPr algn="l">
              <a:spcBef>
                <a:spcPts val="1200"/>
              </a:spcBef>
            </a:pPr>
            <a:r>
              <a:rPr lang="en-US" sz="4000" dirty="0" smtClean="0"/>
              <a:t>(2) </a:t>
            </a:r>
            <a:r>
              <a:rPr lang="en-US" sz="4000" dirty="0"/>
              <a:t>Large Scale Path Loss</a:t>
            </a:r>
            <a:endParaRPr lang="en-US" sz="4000"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3409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Large Scale Path Loss Models</a:t>
            </a:r>
            <a:endParaRPr lang="en-US" dirty="0"/>
          </a:p>
        </p:txBody>
      </p:sp>
      <p:sp>
        <p:nvSpPr>
          <p:cNvPr id="5" name="Content Placeholder 4"/>
          <p:cNvSpPr>
            <a:spLocks noGrp="1"/>
          </p:cNvSpPr>
          <p:nvPr>
            <p:ph sz="quarter" idx="1"/>
          </p:nvPr>
        </p:nvSpPr>
        <p:spPr/>
        <p:txBody>
          <a:bodyPr/>
          <a:lstStyle/>
          <a:p>
            <a:pPr marL="514350" indent="-514350">
              <a:lnSpc>
                <a:spcPct val="150000"/>
              </a:lnSpc>
              <a:spcBef>
                <a:spcPts val="0"/>
              </a:spcBef>
              <a:buClrTx/>
              <a:buSzTx/>
              <a:buFont typeface="+mj-lt"/>
              <a:buAutoNum type="arabicPeriod"/>
              <a:defRPr/>
            </a:pPr>
            <a:r>
              <a:rPr lang="en-US" sz="2800" dirty="0">
                <a:solidFill>
                  <a:schemeClr val="bg2">
                    <a:lumMod val="10000"/>
                  </a:schemeClr>
                </a:solidFill>
                <a:ea typeface="MS Mincho"/>
                <a:cs typeface="Pyidaungsu"/>
              </a:rPr>
              <a:t>Ideal Free-space Radio Propagation Model</a:t>
            </a:r>
          </a:p>
          <a:p>
            <a:pPr marL="514350" indent="-514350">
              <a:lnSpc>
                <a:spcPct val="150000"/>
              </a:lnSpc>
              <a:spcBef>
                <a:spcPts val="0"/>
              </a:spcBef>
              <a:buClrTx/>
              <a:buSzTx/>
              <a:buFont typeface="+mj-lt"/>
              <a:buAutoNum type="arabicPeriod"/>
              <a:defRPr/>
            </a:pPr>
            <a:r>
              <a:rPr lang="en-US" sz="2800" dirty="0" smtClean="0">
                <a:solidFill>
                  <a:schemeClr val="bg2">
                    <a:lumMod val="10000"/>
                  </a:schemeClr>
                </a:solidFill>
                <a:ea typeface="MS Mincho"/>
                <a:cs typeface="Pyidaungsu"/>
              </a:rPr>
              <a:t>Propagation Models based on </a:t>
            </a:r>
            <a:r>
              <a:rPr lang="en-US" sz="2800" dirty="0">
                <a:solidFill>
                  <a:schemeClr val="bg2">
                    <a:lumMod val="10000"/>
                  </a:schemeClr>
                </a:solidFill>
                <a:ea typeface="MS Mincho"/>
                <a:cs typeface="Pyidaungsu"/>
              </a:rPr>
              <a:t>Three Basic Propagation </a:t>
            </a:r>
            <a:r>
              <a:rPr lang="en-US" sz="2800" dirty="0" smtClean="0">
                <a:solidFill>
                  <a:schemeClr val="bg2">
                    <a:lumMod val="10000"/>
                  </a:schemeClr>
                </a:solidFill>
                <a:ea typeface="MS Mincho"/>
                <a:cs typeface="Pyidaungsu"/>
              </a:rPr>
              <a:t>Mechanisms</a:t>
            </a:r>
            <a:endParaRPr lang="en-US" sz="2800" dirty="0">
              <a:solidFill>
                <a:schemeClr val="bg2">
                  <a:lumMod val="10000"/>
                </a:schemeClr>
              </a:solidFill>
              <a:ea typeface="MS Mincho"/>
              <a:cs typeface="Pyidaungsu"/>
            </a:endParaRPr>
          </a:p>
          <a:p>
            <a:pPr marL="1154430" lvl="1" indent="-514350">
              <a:lnSpc>
                <a:spcPct val="150000"/>
              </a:lnSpc>
              <a:spcBef>
                <a:spcPts val="0"/>
              </a:spcBef>
              <a:buClrTx/>
              <a:buSzTx/>
              <a:buFont typeface="Arial" pitchFamily="34" charset="0"/>
              <a:buChar char="•"/>
              <a:defRPr/>
            </a:pPr>
            <a:r>
              <a:rPr lang="en-US" sz="2800" dirty="0">
                <a:solidFill>
                  <a:schemeClr val="bg2">
                    <a:lumMod val="10000"/>
                  </a:schemeClr>
                </a:solidFill>
                <a:ea typeface="MS Mincho"/>
                <a:cs typeface="Pyidaungsu"/>
              </a:rPr>
              <a:t>Reflection</a:t>
            </a:r>
          </a:p>
          <a:p>
            <a:pPr marL="1154430" lvl="1" indent="-514350">
              <a:lnSpc>
                <a:spcPct val="150000"/>
              </a:lnSpc>
              <a:spcBef>
                <a:spcPts val="0"/>
              </a:spcBef>
              <a:buClrTx/>
              <a:buSzTx/>
              <a:buFont typeface="Arial" pitchFamily="34" charset="0"/>
              <a:buChar char="•"/>
              <a:defRPr/>
            </a:pPr>
            <a:r>
              <a:rPr lang="en-US" sz="2800" dirty="0">
                <a:solidFill>
                  <a:schemeClr val="bg2">
                    <a:lumMod val="10000"/>
                  </a:schemeClr>
                </a:solidFill>
                <a:ea typeface="MS Mincho"/>
                <a:cs typeface="Pyidaungsu"/>
              </a:rPr>
              <a:t>Diffraction</a:t>
            </a:r>
          </a:p>
          <a:p>
            <a:pPr marL="1154430" lvl="1" indent="-514350">
              <a:lnSpc>
                <a:spcPct val="150000"/>
              </a:lnSpc>
              <a:spcBef>
                <a:spcPts val="0"/>
              </a:spcBef>
              <a:buClrTx/>
              <a:buSzTx/>
              <a:buFont typeface="Arial" pitchFamily="34" charset="0"/>
              <a:buChar char="•"/>
              <a:defRPr/>
            </a:pPr>
            <a:r>
              <a:rPr lang="en-US" sz="2800" dirty="0">
                <a:solidFill>
                  <a:schemeClr val="bg2">
                    <a:lumMod val="10000"/>
                  </a:schemeClr>
                </a:solidFill>
                <a:ea typeface="MS Mincho"/>
                <a:cs typeface="Pyidaungsu"/>
              </a:rPr>
              <a:t>Scattering</a:t>
            </a:r>
          </a:p>
          <a:p>
            <a:endParaRPr lang="en-US" dirty="0"/>
          </a:p>
        </p:txBody>
      </p:sp>
    </p:spTree>
    <p:extLst>
      <p:ext uri="{BB962C8B-B14F-4D97-AF65-F5344CB8AC3E}">
        <p14:creationId xmlns:p14="http://schemas.microsoft.com/office/powerpoint/2010/main" val="13328364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574"/>
            <a:ext cx="9144000" cy="990600"/>
          </a:xfrm>
        </p:spPr>
        <p:txBody>
          <a:bodyPr>
            <a:normAutofit/>
          </a:bodyPr>
          <a:lstStyle/>
          <a:p>
            <a:r>
              <a:rPr lang="en-US" dirty="0" smtClean="0"/>
              <a:t>(1</a:t>
            </a:r>
            <a:r>
              <a:rPr lang="en-US" dirty="0"/>
              <a:t>) </a:t>
            </a:r>
            <a:r>
              <a:rPr lang="en-US" dirty="0" err="1"/>
              <a:t>Friis</a:t>
            </a:r>
            <a:r>
              <a:rPr lang="en-US" dirty="0"/>
              <a:t> Free </a:t>
            </a:r>
            <a:r>
              <a:rPr lang="en-US" dirty="0" smtClean="0"/>
              <a:t>Space Propagation Model</a:t>
            </a:r>
            <a:endParaRPr lang="en-US" dirty="0"/>
          </a:p>
        </p:txBody>
      </p:sp>
      <p:sp>
        <p:nvSpPr>
          <p:cNvPr id="3" name="Content Placeholder 2"/>
          <p:cNvSpPr>
            <a:spLocks noGrp="1"/>
          </p:cNvSpPr>
          <p:nvPr>
            <p:ph sz="quarter" idx="1"/>
          </p:nvPr>
        </p:nvSpPr>
        <p:spPr>
          <a:xfrm>
            <a:off x="241300" y="1477963"/>
            <a:ext cx="8524748" cy="4495800"/>
          </a:xfrm>
        </p:spPr>
        <p:txBody>
          <a:bodyPr>
            <a:normAutofit/>
          </a:bodyPr>
          <a:lstStyle/>
          <a:p>
            <a:pPr algn="just"/>
            <a:r>
              <a:rPr lang="en-US" sz="2400" dirty="0"/>
              <a:t>A clear, unobstructed Line-of-sight path between </a:t>
            </a:r>
            <a:r>
              <a:rPr lang="en-US" sz="2400" dirty="0" smtClean="0"/>
              <a:t>TX and RX</a:t>
            </a:r>
          </a:p>
          <a:p>
            <a:pPr lvl="1" algn="just"/>
            <a:r>
              <a:rPr lang="en-US" sz="2200" dirty="0" smtClean="0"/>
              <a:t>Satellite </a:t>
            </a:r>
            <a:r>
              <a:rPr lang="en-US" sz="2200" dirty="0"/>
              <a:t>communication, Microwave Line-of-sight (Point-to-point</a:t>
            </a:r>
            <a:r>
              <a:rPr lang="en-US" sz="2200" dirty="0" smtClean="0"/>
              <a:t>)</a:t>
            </a:r>
          </a:p>
          <a:p>
            <a:pPr algn="just"/>
            <a:r>
              <a:rPr lang="en-US" sz="2400" dirty="0" smtClean="0"/>
              <a:t>The free </a:t>
            </a:r>
            <a:r>
              <a:rPr lang="en-US" sz="2400" dirty="0"/>
              <a:t>space model predicts </a:t>
            </a:r>
            <a:r>
              <a:rPr lang="en-US" sz="2400" dirty="0" smtClean="0"/>
              <a:t>that received power </a:t>
            </a:r>
            <a:r>
              <a:rPr lang="en-US" sz="2400" dirty="0"/>
              <a:t>decays as a function of the T-R </a:t>
            </a:r>
            <a:r>
              <a:rPr lang="en-US" sz="2400" dirty="0" smtClean="0"/>
              <a:t>separation distance </a:t>
            </a:r>
            <a:r>
              <a:rPr lang="en-US" sz="2400" dirty="0"/>
              <a:t>raised to some power.</a:t>
            </a:r>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1036" y="3447709"/>
            <a:ext cx="5341894" cy="2751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86879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5083"/>
            <a:ext cx="9146391" cy="1648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016" y="2367946"/>
            <a:ext cx="2744200" cy="1036436"/>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097677" y="2367946"/>
            <a:ext cx="4511005" cy="275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973182" y="5334504"/>
            <a:ext cx="4036682" cy="338554"/>
          </a:xfrm>
          <a:prstGeom prst="rect">
            <a:avLst/>
          </a:prstGeom>
        </p:spPr>
        <p:txBody>
          <a:bodyPr wrap="none">
            <a:spAutoFit/>
          </a:bodyPr>
          <a:lstStyle/>
          <a:p>
            <a:r>
              <a:rPr lang="en-US" sz="1600" i="1" dirty="0" smtClean="0">
                <a:latin typeface="Times New Roman" pitchFamily="18" charset="0"/>
                <a:cs typeface="Times New Roman" pitchFamily="18" charset="0"/>
              </a:rPr>
              <a:t>*L</a:t>
            </a:r>
            <a:r>
              <a:rPr lang="en-US" sz="1600" dirty="0" smtClean="0">
                <a:latin typeface="Times New Roman" pitchFamily="18" charset="0"/>
                <a:cs typeface="Times New Roman" pitchFamily="18" charset="0"/>
              </a:rPr>
              <a:t>=1 </a:t>
            </a:r>
            <a:r>
              <a:rPr lang="en-US" sz="1600" dirty="0">
                <a:latin typeface="Times New Roman" pitchFamily="18" charset="0"/>
                <a:cs typeface="Times New Roman" pitchFamily="18" charset="0"/>
              </a:rPr>
              <a:t>indicates no loss in the system hardware.</a:t>
            </a:r>
          </a:p>
        </p:txBody>
      </p:sp>
      <p:pic>
        <p:nvPicPr>
          <p:cNvPr id="4100" name="Picture 4"/>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811016" y="3743515"/>
            <a:ext cx="1503766" cy="95509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973182" y="5714014"/>
            <a:ext cx="4572000" cy="646331"/>
          </a:xfrm>
          <a:prstGeom prst="rect">
            <a:avLst/>
          </a:prstGeom>
        </p:spPr>
        <p:txBody>
          <a:bodyPr>
            <a:spAutoFit/>
          </a:bodyPr>
          <a:lstStyle/>
          <a:p>
            <a:r>
              <a:rPr lang="en-US" i="1" dirty="0" err="1" smtClean="0">
                <a:solidFill>
                  <a:schemeClr val="tx1">
                    <a:lumMod val="85000"/>
                    <a:lumOff val="15000"/>
                  </a:schemeClr>
                </a:solidFill>
                <a:latin typeface="Times New Roman" pitchFamily="18" charset="0"/>
                <a:cs typeface="Times New Roman" pitchFamily="18" charset="0"/>
              </a:rPr>
              <a:t>A</a:t>
            </a:r>
            <a:r>
              <a:rPr lang="en-US" i="1" baseline="-25000" dirty="0" err="1" smtClean="0">
                <a:solidFill>
                  <a:schemeClr val="tx1">
                    <a:lumMod val="85000"/>
                    <a:lumOff val="15000"/>
                  </a:schemeClr>
                </a:solidFill>
                <a:latin typeface="Times New Roman" pitchFamily="18" charset="0"/>
                <a:cs typeface="Times New Roman" pitchFamily="18" charset="0"/>
              </a:rPr>
              <a:t>e</a:t>
            </a:r>
            <a:r>
              <a:rPr lang="en-US" i="1" dirty="0" smtClean="0">
                <a:solidFill>
                  <a:schemeClr val="tx1">
                    <a:lumMod val="85000"/>
                    <a:lumOff val="15000"/>
                  </a:schemeClr>
                </a:solidFill>
                <a:latin typeface="Times New Roman" pitchFamily="18" charset="0"/>
                <a:cs typeface="Times New Roman" pitchFamily="18" charset="0"/>
              </a:rPr>
              <a:t>: </a:t>
            </a:r>
            <a:r>
              <a:rPr lang="en-US" dirty="0">
                <a:solidFill>
                  <a:schemeClr val="tx1">
                    <a:lumMod val="85000"/>
                    <a:lumOff val="15000"/>
                  </a:schemeClr>
                </a:solidFill>
                <a:latin typeface="Times New Roman" pitchFamily="18" charset="0"/>
                <a:cs typeface="Times New Roman" pitchFamily="18" charset="0"/>
              </a:rPr>
              <a:t>The effective </a:t>
            </a:r>
            <a:r>
              <a:rPr lang="en-US" dirty="0" smtClean="0">
                <a:solidFill>
                  <a:schemeClr val="tx1">
                    <a:lumMod val="85000"/>
                    <a:lumOff val="15000"/>
                  </a:schemeClr>
                </a:solidFill>
                <a:latin typeface="Times New Roman" pitchFamily="18" charset="0"/>
                <a:cs typeface="Times New Roman" pitchFamily="18" charset="0"/>
              </a:rPr>
              <a:t>aperture which </a:t>
            </a:r>
            <a:r>
              <a:rPr lang="en-US" i="1" dirty="0" smtClean="0">
                <a:solidFill>
                  <a:schemeClr val="tx1">
                    <a:lumMod val="85000"/>
                    <a:lumOff val="15000"/>
                  </a:schemeClr>
                </a:solidFill>
                <a:latin typeface="Times New Roman" pitchFamily="18" charset="0"/>
                <a:cs typeface="Times New Roman" pitchFamily="18" charset="0"/>
              </a:rPr>
              <a:t> </a:t>
            </a:r>
            <a:r>
              <a:rPr lang="en-US" dirty="0">
                <a:solidFill>
                  <a:schemeClr val="tx1">
                    <a:lumMod val="85000"/>
                    <a:lumOff val="15000"/>
                  </a:schemeClr>
                </a:solidFill>
                <a:latin typeface="Times New Roman" pitchFamily="18" charset="0"/>
                <a:cs typeface="Times New Roman" pitchFamily="18" charset="0"/>
              </a:rPr>
              <a:t>is related to the </a:t>
            </a:r>
            <a:r>
              <a:rPr lang="en-US" dirty="0" smtClean="0">
                <a:solidFill>
                  <a:schemeClr val="tx1">
                    <a:lumMod val="85000"/>
                    <a:lumOff val="15000"/>
                  </a:schemeClr>
                </a:solidFill>
                <a:latin typeface="Times New Roman" pitchFamily="18" charset="0"/>
                <a:cs typeface="Times New Roman" pitchFamily="18" charset="0"/>
              </a:rPr>
              <a:t>physical size </a:t>
            </a:r>
            <a:r>
              <a:rPr lang="en-US" dirty="0">
                <a:solidFill>
                  <a:schemeClr val="tx1">
                    <a:lumMod val="85000"/>
                    <a:lumOff val="15000"/>
                  </a:schemeClr>
                </a:solidFill>
                <a:latin typeface="Times New Roman" pitchFamily="18" charset="0"/>
                <a:cs typeface="Times New Roman" pitchFamily="18" charset="0"/>
              </a:rPr>
              <a:t>of the antenna</a:t>
            </a:r>
          </a:p>
        </p:txBody>
      </p:sp>
      <p:sp>
        <p:nvSpPr>
          <p:cNvPr id="7" name="Title 6"/>
          <p:cNvSpPr>
            <a:spLocks noGrp="1"/>
          </p:cNvSpPr>
          <p:nvPr>
            <p:ph type="title"/>
          </p:nvPr>
        </p:nvSpPr>
        <p:spPr/>
        <p:txBody>
          <a:bodyPr/>
          <a:lstStyle/>
          <a:p>
            <a:endParaRPr lang="en-US"/>
          </a:p>
        </p:txBody>
      </p:sp>
    </p:spTree>
    <p:extLst>
      <p:ext uri="{BB962C8B-B14F-4D97-AF65-F5344CB8AC3E}">
        <p14:creationId xmlns:p14="http://schemas.microsoft.com/office/powerpoint/2010/main" val="22371462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Cont.</a:t>
            </a:r>
            <a:endParaRPr lang="en-US" dirty="0"/>
          </a:p>
        </p:txBody>
      </p:sp>
      <p:sp>
        <p:nvSpPr>
          <p:cNvPr id="3" name="Content Placeholder 2"/>
          <p:cNvSpPr>
            <a:spLocks noGrp="1"/>
          </p:cNvSpPr>
          <p:nvPr>
            <p:ph sz="quarter" idx="1"/>
          </p:nvPr>
        </p:nvSpPr>
        <p:spPr>
          <a:xfrm>
            <a:off x="250951" y="1187966"/>
            <a:ext cx="8766439" cy="4495800"/>
          </a:xfrm>
        </p:spPr>
        <p:txBody>
          <a:bodyPr>
            <a:normAutofit/>
          </a:bodyPr>
          <a:lstStyle/>
          <a:p>
            <a:pPr algn="just"/>
            <a:r>
              <a:rPr lang="en-US" sz="2200" b="1" dirty="0"/>
              <a:t>Path loss: </a:t>
            </a:r>
            <a:r>
              <a:rPr lang="en-US" sz="2200" dirty="0"/>
              <a:t>signal attenuation as a positive quantity measured in dB,</a:t>
            </a:r>
          </a:p>
          <a:p>
            <a:pPr lvl="1" algn="just"/>
            <a:r>
              <a:rPr lang="en-US" sz="2200" dirty="0"/>
              <a:t>is defined as the difference (in dB) between the effective </a:t>
            </a:r>
            <a:r>
              <a:rPr lang="en-US" sz="2200" dirty="0" smtClean="0"/>
              <a:t>transmitted power </a:t>
            </a:r>
            <a:r>
              <a:rPr lang="en-US" sz="2200" dirty="0"/>
              <a:t>and the received power, </a:t>
            </a:r>
            <a:endParaRPr lang="en-US" sz="2200" dirty="0" smtClean="0"/>
          </a:p>
          <a:p>
            <a:pPr lvl="1" algn="just"/>
            <a:r>
              <a:rPr lang="en-US" sz="2200" dirty="0" smtClean="0"/>
              <a:t>may </a:t>
            </a:r>
            <a:r>
              <a:rPr lang="en-US" sz="2200" dirty="0"/>
              <a:t>or may not include </a:t>
            </a:r>
            <a:r>
              <a:rPr lang="en-US" sz="2200" dirty="0" smtClean="0"/>
              <a:t>the effect </a:t>
            </a:r>
            <a:r>
              <a:rPr lang="en-US" sz="2200" dirty="0"/>
              <a:t>of antenna gains</a:t>
            </a:r>
            <a:r>
              <a:rPr lang="en-US" sz="2200" dirty="0" smtClean="0"/>
              <a:t>.</a:t>
            </a:r>
          </a:p>
          <a:p>
            <a:pPr marL="365760" lvl="1" indent="0" algn="just">
              <a:buNone/>
            </a:pPr>
            <a:endParaRPr lang="en-US" sz="2200" dirty="0"/>
          </a:p>
          <a:p>
            <a:pPr marL="365760" lvl="1" indent="0" algn="just">
              <a:buNone/>
            </a:pPr>
            <a:endParaRPr lang="en-US" sz="2200" dirty="0" smtClean="0"/>
          </a:p>
          <a:p>
            <a:pPr marL="365760" lvl="1" indent="0" algn="just">
              <a:buNone/>
            </a:pPr>
            <a:endParaRPr lang="en-US" sz="2200" dirty="0"/>
          </a:p>
          <a:p>
            <a:pPr marL="365760" lvl="1" indent="0" algn="ctr">
              <a:buNone/>
            </a:pPr>
            <a:r>
              <a:rPr lang="en-US" sz="2200" dirty="0" smtClean="0"/>
              <a:t>or</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7613" y="3429000"/>
            <a:ext cx="4295775" cy="89535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7613" y="5060950"/>
            <a:ext cx="4286250" cy="87630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994400" y="3692009"/>
            <a:ext cx="2361737" cy="369332"/>
          </a:xfrm>
          <a:prstGeom prst="rect">
            <a:avLst/>
          </a:prstGeom>
          <a:noFill/>
        </p:spPr>
        <p:txBody>
          <a:bodyPr wrap="none" rtlCol="0">
            <a:spAutoFit/>
          </a:bodyPr>
          <a:lstStyle/>
          <a:p>
            <a:r>
              <a:rPr lang="en-US" dirty="0" smtClean="0"/>
              <a:t>(includes antenna gains)</a:t>
            </a:r>
            <a:endParaRPr lang="en-US" dirty="0"/>
          </a:p>
        </p:txBody>
      </p:sp>
      <p:sp>
        <p:nvSpPr>
          <p:cNvPr id="7" name="TextBox 6"/>
          <p:cNvSpPr txBox="1"/>
          <p:nvPr/>
        </p:nvSpPr>
        <p:spPr>
          <a:xfrm>
            <a:off x="5994399" y="5314434"/>
            <a:ext cx="2704779" cy="369332"/>
          </a:xfrm>
          <a:prstGeom prst="rect">
            <a:avLst/>
          </a:prstGeom>
          <a:noFill/>
        </p:spPr>
        <p:txBody>
          <a:bodyPr wrap="none" rtlCol="0">
            <a:spAutoFit/>
          </a:bodyPr>
          <a:lstStyle/>
          <a:p>
            <a:r>
              <a:rPr lang="en-US" smtClean="0"/>
              <a:t>(not include </a:t>
            </a:r>
            <a:r>
              <a:rPr lang="en-US" dirty="0" smtClean="0"/>
              <a:t>antenna gains)</a:t>
            </a:r>
            <a:endParaRPr lang="en-US" dirty="0"/>
          </a:p>
        </p:txBody>
      </p:sp>
    </p:spTree>
    <p:extLst>
      <p:ext uri="{BB962C8B-B14F-4D97-AF65-F5344CB8AC3E}">
        <p14:creationId xmlns:p14="http://schemas.microsoft.com/office/powerpoint/2010/main" val="18172766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sz="quarter" idx="1"/>
          </p:nvPr>
        </p:nvSpPr>
        <p:spPr>
          <a:xfrm>
            <a:off x="204184" y="1256484"/>
            <a:ext cx="8649934" cy="4495800"/>
          </a:xfrm>
        </p:spPr>
        <p:txBody>
          <a:bodyPr>
            <a:normAutofit/>
          </a:bodyPr>
          <a:lstStyle/>
          <a:p>
            <a:pPr algn="just"/>
            <a:r>
              <a:rPr lang="en-US" sz="2400" dirty="0" smtClean="0"/>
              <a:t>Free space model or </a:t>
            </a:r>
            <a:r>
              <a:rPr lang="en-US" sz="2400" dirty="0" err="1" smtClean="0"/>
              <a:t>Friis</a:t>
            </a:r>
            <a:r>
              <a:rPr lang="en-US" sz="2400" dirty="0" smtClean="0"/>
              <a:t> Free Space Model is an effective for predicting received power of ‘d’ which are far field of transmitting antenna</a:t>
            </a:r>
          </a:p>
          <a:p>
            <a:pPr algn="just"/>
            <a:r>
              <a:rPr lang="en-US" sz="2400" dirty="0" smtClean="0"/>
              <a:t>What is Far Field?</a:t>
            </a:r>
          </a:p>
          <a:p>
            <a:pPr lvl="1" algn="just"/>
            <a:r>
              <a:rPr lang="en-US" sz="2400" dirty="0" smtClean="0"/>
              <a:t>The region of the transmitting antenna, beyond far distance </a:t>
            </a:r>
            <a:r>
              <a:rPr lang="en-US" sz="2400" dirty="0" err="1" smtClean="0"/>
              <a:t>d</a:t>
            </a:r>
            <a:r>
              <a:rPr lang="en-US" sz="2400" baseline="-25000" dirty="0" err="1" smtClean="0"/>
              <a:t>f</a:t>
            </a:r>
            <a:r>
              <a:rPr lang="en-US" sz="2400" baseline="-25000" dirty="0"/>
              <a:t> </a:t>
            </a:r>
            <a:r>
              <a:rPr lang="en-US" sz="2400" dirty="0" smtClean="0"/>
              <a:t>which is related to largest linear dimension of the </a:t>
            </a:r>
            <a:r>
              <a:rPr lang="en-US" sz="2400" dirty="0" err="1" smtClean="0"/>
              <a:t>Tx</a:t>
            </a:r>
            <a:r>
              <a:rPr lang="en-US" sz="2400" dirty="0" smtClean="0"/>
              <a:t> antenna aperture and carrier wavelength</a:t>
            </a:r>
            <a:endParaRPr lang="en-US" sz="2400" dirty="0"/>
          </a:p>
        </p:txBody>
      </p:sp>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712458" y="4351181"/>
            <a:ext cx="1306514" cy="82429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21920" y="4578664"/>
            <a:ext cx="5055423" cy="369332"/>
          </a:xfrm>
          <a:prstGeom prst="rect">
            <a:avLst/>
          </a:prstGeom>
          <a:noFill/>
        </p:spPr>
        <p:txBody>
          <a:bodyPr wrap="none" rtlCol="0">
            <a:spAutoFit/>
          </a:bodyPr>
          <a:lstStyle/>
          <a:p>
            <a:r>
              <a:rPr lang="en-US" dirty="0" smtClean="0"/>
              <a:t>D </a:t>
            </a:r>
            <a:r>
              <a:rPr lang="en-US" dirty="0" smtClean="0">
                <a:sym typeface="Wingdings" pitchFamily="2" charset="2"/>
              </a:rPr>
              <a:t> largest physical linear dimension of the antenna</a:t>
            </a:r>
            <a:endParaRPr lang="en-US" dirty="0"/>
          </a:p>
        </p:txBody>
      </p:sp>
      <p:sp>
        <p:nvSpPr>
          <p:cNvPr id="6" name="TextBox 5"/>
          <p:cNvSpPr txBox="1"/>
          <p:nvPr/>
        </p:nvSpPr>
        <p:spPr>
          <a:xfrm>
            <a:off x="1208507" y="5946547"/>
            <a:ext cx="2314416" cy="461665"/>
          </a:xfrm>
          <a:prstGeom prst="rect">
            <a:avLst/>
          </a:prstGeom>
          <a:noFill/>
        </p:spPr>
        <p:txBody>
          <a:bodyPr wrap="none" rtlCol="0">
            <a:spAutoFit/>
          </a:bodyPr>
          <a:lstStyle/>
          <a:p>
            <a:r>
              <a:rPr lang="en-US" sz="2400" dirty="0" err="1"/>
              <a:t>d</a:t>
            </a:r>
            <a:r>
              <a:rPr lang="en-US" sz="2400" baseline="-25000" dirty="0" err="1"/>
              <a:t>f</a:t>
            </a:r>
            <a:r>
              <a:rPr lang="en-US" sz="2400" baseline="-25000" dirty="0"/>
              <a:t> </a:t>
            </a:r>
            <a:r>
              <a:rPr lang="en-US" sz="2400" dirty="0" smtClean="0"/>
              <a:t>&gt;&gt; D; </a:t>
            </a:r>
            <a:r>
              <a:rPr lang="en-US" sz="2400" dirty="0" err="1"/>
              <a:t>d</a:t>
            </a:r>
            <a:r>
              <a:rPr lang="en-US" sz="2400" baseline="-25000" dirty="0" err="1"/>
              <a:t>f</a:t>
            </a:r>
            <a:r>
              <a:rPr lang="en-US" sz="2400" dirty="0" smtClean="0"/>
              <a:t> &gt;&gt; </a:t>
            </a:r>
            <a:r>
              <a:rPr lang="el-GR" sz="2400" dirty="0" smtClean="0">
                <a:latin typeface="Arial"/>
                <a:cs typeface="Arial"/>
              </a:rPr>
              <a:t>λ</a:t>
            </a:r>
            <a:endParaRPr lang="en-US" sz="2400" dirty="0"/>
          </a:p>
        </p:txBody>
      </p:sp>
      <p:sp>
        <p:nvSpPr>
          <p:cNvPr id="5" name="Down Arrow 4"/>
          <p:cNvSpPr/>
          <p:nvPr/>
        </p:nvSpPr>
        <p:spPr>
          <a:xfrm>
            <a:off x="2016366" y="5333993"/>
            <a:ext cx="551543" cy="449943"/>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50979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Cont.</a:t>
            </a:r>
            <a:endParaRPr lang="en-US" dirty="0"/>
          </a:p>
        </p:txBody>
      </p:sp>
      <p:sp>
        <p:nvSpPr>
          <p:cNvPr id="3" name="Content Placeholder 2"/>
          <p:cNvSpPr>
            <a:spLocks noGrp="1"/>
          </p:cNvSpPr>
          <p:nvPr>
            <p:ph sz="quarter" idx="1"/>
          </p:nvPr>
        </p:nvSpPr>
        <p:spPr>
          <a:xfrm>
            <a:off x="228600" y="1252025"/>
            <a:ext cx="8788400" cy="5402775"/>
          </a:xfrm>
        </p:spPr>
        <p:txBody>
          <a:bodyPr>
            <a:normAutofit/>
          </a:bodyPr>
          <a:lstStyle/>
          <a:p>
            <a:r>
              <a:rPr lang="en-US" sz="2400" dirty="0" smtClean="0"/>
              <a:t>With a reference </a:t>
            </a:r>
            <a:r>
              <a:rPr lang="en-US" sz="2400" dirty="0"/>
              <a:t>distance </a:t>
            </a:r>
            <a:r>
              <a:rPr lang="en-US" sz="2400" dirty="0" smtClean="0"/>
              <a:t>d</a:t>
            </a:r>
            <a:r>
              <a:rPr lang="en-US" sz="2400" baseline="-25000" dirty="0" smtClean="0"/>
              <a:t>0</a:t>
            </a:r>
            <a:r>
              <a:rPr lang="en-US" sz="2400" dirty="0" smtClean="0"/>
              <a:t> and reference power at d</a:t>
            </a:r>
            <a:r>
              <a:rPr lang="en-US" sz="2400" baseline="-25000" dirty="0" smtClean="0"/>
              <a:t>0</a:t>
            </a:r>
          </a:p>
          <a:p>
            <a:r>
              <a:rPr lang="en-US" sz="2400" dirty="0" smtClean="0"/>
              <a:t>Modified free space equation is </a:t>
            </a:r>
            <a:endParaRPr lang="en-US" sz="2400" baseline="-25000" dirty="0" smtClean="0"/>
          </a:p>
          <a:p>
            <a:pPr lvl="1"/>
            <a:endParaRPr lang="en-US" sz="2400" dirty="0"/>
          </a:p>
          <a:p>
            <a:endParaRPr lang="en-US" sz="3200" dirty="0" smtClean="0"/>
          </a:p>
          <a:p>
            <a:endParaRPr lang="en-US" sz="3200" dirty="0"/>
          </a:p>
          <a:p>
            <a:endParaRPr lang="en-US" sz="3200" dirty="0" smtClean="0"/>
          </a:p>
          <a:p>
            <a:endParaRPr lang="en-US" sz="3200" dirty="0"/>
          </a:p>
          <a:p>
            <a:endParaRPr lang="en-US" sz="3200" dirty="0" smtClean="0"/>
          </a:p>
          <a:p>
            <a:r>
              <a:rPr lang="en-US" sz="2000" dirty="0" smtClean="0"/>
              <a:t>d</a:t>
            </a:r>
            <a:r>
              <a:rPr lang="en-US" sz="2000" baseline="-25000" dirty="0" smtClean="0"/>
              <a:t>0</a:t>
            </a:r>
            <a:r>
              <a:rPr lang="en-US" sz="2000" dirty="0" smtClean="0"/>
              <a:t> </a:t>
            </a:r>
            <a:r>
              <a:rPr lang="en-US" sz="2000" dirty="0" smtClean="0"/>
              <a:t>is typically chosen </a:t>
            </a:r>
            <a:r>
              <a:rPr lang="en-US" sz="2000" dirty="0"/>
              <a:t>to be 1 m in indoor environment and 100 m or 1 km </a:t>
            </a:r>
            <a:r>
              <a:rPr lang="en-US" sz="2000" dirty="0" smtClean="0"/>
              <a:t>in outdoor </a:t>
            </a:r>
            <a:r>
              <a:rPr lang="en-US" sz="2000" dirty="0"/>
              <a:t>environments.</a:t>
            </a:r>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3200" y="2335503"/>
            <a:ext cx="2286000" cy="102870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911600" y="2665187"/>
            <a:ext cx="4416274" cy="400110"/>
          </a:xfrm>
          <a:prstGeom prst="rect">
            <a:avLst/>
          </a:prstGeom>
          <a:noFill/>
        </p:spPr>
        <p:txBody>
          <a:bodyPr wrap="none" rtlCol="0">
            <a:spAutoFit/>
          </a:bodyPr>
          <a:lstStyle/>
          <a:p>
            <a:r>
              <a:rPr lang="en-US" sz="2000" dirty="0"/>
              <a:t>the path loss exponent </a:t>
            </a:r>
            <a:r>
              <a:rPr lang="en-US" sz="2000" dirty="0" smtClean="0"/>
              <a:t>n=2 in free space</a:t>
            </a:r>
            <a:endParaRPr lang="en-US" sz="2000" dirty="0"/>
          </a:p>
        </p:txBody>
      </p:sp>
      <p:pic>
        <p:nvPicPr>
          <p:cNvPr id="3077"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473200" y="3628571"/>
            <a:ext cx="4876800" cy="168407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351563" y="4243274"/>
            <a:ext cx="2931886" cy="707886"/>
          </a:xfrm>
          <a:prstGeom prst="rect">
            <a:avLst/>
          </a:prstGeom>
          <a:noFill/>
        </p:spPr>
        <p:txBody>
          <a:bodyPr wrap="square" rtlCol="0">
            <a:spAutoFit/>
          </a:bodyPr>
          <a:lstStyle/>
          <a:p>
            <a:r>
              <a:rPr lang="en-US" sz="2000" dirty="0" smtClean="0"/>
              <a:t>where d &gt;= d</a:t>
            </a:r>
            <a:r>
              <a:rPr lang="en-US" sz="2000" baseline="-25000" dirty="0" smtClean="0"/>
              <a:t>0 </a:t>
            </a:r>
            <a:r>
              <a:rPr lang="en-US" sz="2000" dirty="0" smtClean="0"/>
              <a:t>&gt;= </a:t>
            </a:r>
            <a:r>
              <a:rPr lang="en-US" sz="2000" dirty="0" err="1" smtClean="0"/>
              <a:t>d</a:t>
            </a:r>
            <a:r>
              <a:rPr lang="en-US" sz="2000" baseline="-25000" dirty="0" err="1" smtClean="0"/>
              <a:t>f</a:t>
            </a:r>
            <a:endParaRPr lang="en-US" sz="2000" baseline="-25000" dirty="0"/>
          </a:p>
          <a:p>
            <a:endParaRPr lang="en-US" sz="2000" dirty="0"/>
          </a:p>
        </p:txBody>
      </p:sp>
    </p:spTree>
    <p:extLst>
      <p:ext uri="{BB962C8B-B14F-4D97-AF65-F5344CB8AC3E}">
        <p14:creationId xmlns:p14="http://schemas.microsoft.com/office/powerpoint/2010/main" val="22832638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8900" y="38100"/>
            <a:ext cx="9004300" cy="1200329"/>
          </a:xfrm>
          <a:prstGeom prst="rect">
            <a:avLst/>
          </a:prstGeom>
          <a:noFill/>
        </p:spPr>
        <p:txBody>
          <a:bodyPr wrap="square" rtlCol="0">
            <a:spAutoFit/>
          </a:bodyPr>
          <a:lstStyle/>
          <a:p>
            <a:pPr algn="just"/>
            <a:r>
              <a:rPr lang="en-US" b="1" dirty="0" smtClean="0"/>
              <a:t>Example 1.  </a:t>
            </a:r>
            <a:r>
              <a:rPr lang="en-US" dirty="0" smtClean="0"/>
              <a:t>If a transmitter produces </a:t>
            </a:r>
            <a:r>
              <a:rPr lang="en-US" dirty="0"/>
              <a:t>50W of </a:t>
            </a:r>
            <a:r>
              <a:rPr lang="en-US" dirty="0" smtClean="0"/>
              <a:t>power, express the transmit power in units of (a) </a:t>
            </a:r>
            <a:r>
              <a:rPr lang="en-US" dirty="0" err="1" smtClean="0"/>
              <a:t>dBm</a:t>
            </a:r>
            <a:r>
              <a:rPr lang="en-US" dirty="0" smtClean="0"/>
              <a:t> and (b) </a:t>
            </a:r>
            <a:r>
              <a:rPr lang="en-US" dirty="0" err="1" smtClean="0"/>
              <a:t>dbW</a:t>
            </a:r>
            <a:r>
              <a:rPr lang="en-US" dirty="0" smtClean="0"/>
              <a:t>. </a:t>
            </a:r>
            <a:r>
              <a:rPr lang="en-US" dirty="0"/>
              <a:t>If this power </a:t>
            </a:r>
            <a:r>
              <a:rPr lang="en-US" dirty="0" smtClean="0"/>
              <a:t>is applied </a:t>
            </a:r>
            <a:r>
              <a:rPr lang="en-US" dirty="0"/>
              <a:t>to a unity gain antenna with 900 MHz carrier frequency, find </a:t>
            </a:r>
            <a:r>
              <a:rPr lang="en-US" dirty="0" smtClean="0"/>
              <a:t>the received </a:t>
            </a:r>
            <a:r>
              <a:rPr lang="en-US" dirty="0"/>
              <a:t>power at a free space distance of 100 m from the </a:t>
            </a:r>
            <a:r>
              <a:rPr lang="en-US" dirty="0" smtClean="0"/>
              <a:t>antenna. What </a:t>
            </a:r>
            <a:r>
              <a:rPr lang="en-US" dirty="0"/>
              <a:t>is the received power at 10 km? Assume unity gain for </a:t>
            </a:r>
            <a:r>
              <a:rPr lang="en-US" dirty="0" smtClean="0"/>
              <a:t>the receiver </a:t>
            </a:r>
            <a:r>
              <a:rPr lang="en-US" dirty="0"/>
              <a:t>antenna.</a:t>
            </a:r>
          </a:p>
        </p:txBody>
      </p:sp>
      <p:sp>
        <p:nvSpPr>
          <p:cNvPr id="5" name="TextBox 4"/>
          <p:cNvSpPr txBox="1"/>
          <p:nvPr/>
        </p:nvSpPr>
        <p:spPr>
          <a:xfrm>
            <a:off x="609600" y="1993900"/>
            <a:ext cx="184731" cy="369332"/>
          </a:xfrm>
          <a:prstGeom prst="rect">
            <a:avLst/>
          </a:prstGeom>
          <a:noFill/>
        </p:spPr>
        <p:txBody>
          <a:bodyPr wrap="none" rtlCol="0">
            <a:spAutoFit/>
          </a:bodyPr>
          <a:lstStyle/>
          <a:p>
            <a:endParaRPr lang="en-US"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27964"/>
          <a:stretch/>
        </p:blipFill>
        <p:spPr bwMode="auto">
          <a:xfrm>
            <a:off x="209549" y="1508478"/>
            <a:ext cx="4403725" cy="21364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70631" b="518"/>
          <a:stretch/>
        </p:blipFill>
        <p:spPr bwMode="auto">
          <a:xfrm>
            <a:off x="4740275" y="2678288"/>
            <a:ext cx="4403725" cy="855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Straight Connector 9"/>
          <p:cNvCxnSpPr/>
          <p:nvPr/>
        </p:nvCxnSpPr>
        <p:spPr>
          <a:xfrm>
            <a:off x="38100" y="3902075"/>
            <a:ext cx="9055100" cy="0"/>
          </a:xfrm>
          <a:prstGeom prst="line">
            <a:avLst/>
          </a:prstGeom>
        </p:spPr>
        <p:style>
          <a:lnRef idx="2">
            <a:schemeClr val="accent6"/>
          </a:lnRef>
          <a:fillRef idx="0">
            <a:schemeClr val="accent6"/>
          </a:fillRef>
          <a:effectRef idx="1">
            <a:schemeClr val="accent6"/>
          </a:effectRef>
          <a:fontRef idx="minor">
            <a:schemeClr val="tx1"/>
          </a:fontRef>
        </p:style>
      </p:cxnSp>
      <p:sp>
        <p:nvSpPr>
          <p:cNvPr id="2" name="Rectangle 1"/>
          <p:cNvSpPr/>
          <p:nvPr/>
        </p:nvSpPr>
        <p:spPr>
          <a:xfrm>
            <a:off x="4442732" y="1360395"/>
            <a:ext cx="4572000" cy="1077218"/>
          </a:xfrm>
          <a:prstGeom prst="rect">
            <a:avLst/>
          </a:prstGeom>
          <a:ln>
            <a:solidFill>
              <a:srgbClr val="FF0000"/>
            </a:solidFill>
          </a:ln>
        </p:spPr>
        <p:txBody>
          <a:bodyPr>
            <a:spAutoFit/>
          </a:bodyPr>
          <a:lstStyle/>
          <a:p>
            <a:r>
              <a:rPr lang="en-US" sz="1600" dirty="0" err="1"/>
              <a:t>dBm</a:t>
            </a:r>
            <a:r>
              <a:rPr lang="en-US" sz="1600" dirty="0"/>
              <a:t> - This is a power expressed in decibels relative to one </a:t>
            </a:r>
            <a:r>
              <a:rPr lang="en-US" sz="1600" dirty="0" err="1"/>
              <a:t>milliwatt</a:t>
            </a:r>
            <a:r>
              <a:rPr lang="en-US" sz="1600" dirty="0"/>
              <a:t>.</a:t>
            </a:r>
          </a:p>
          <a:p>
            <a:r>
              <a:rPr lang="en-US" sz="1600" dirty="0" err="1"/>
              <a:t>dBW</a:t>
            </a:r>
            <a:r>
              <a:rPr lang="en-US" sz="1600" dirty="0"/>
              <a:t> - This is a power expressed in decibels relative to one watt.</a:t>
            </a:r>
          </a:p>
        </p:txBody>
      </p:sp>
      <p:grpSp>
        <p:nvGrpSpPr>
          <p:cNvPr id="9" name="Group 8"/>
          <p:cNvGrpSpPr/>
          <p:nvPr/>
        </p:nvGrpSpPr>
        <p:grpSpPr>
          <a:xfrm>
            <a:off x="323557" y="4016374"/>
            <a:ext cx="7364704" cy="2752725"/>
            <a:chOff x="323557" y="4016374"/>
            <a:chExt cx="7364704" cy="2752725"/>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261" y="4016374"/>
              <a:ext cx="7239000" cy="275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23557" y="4016374"/>
              <a:ext cx="1167618" cy="4149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552079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682236"/>
            <a:ext cx="8114601" cy="1208314"/>
          </a:xfrm>
        </p:spPr>
        <p:txBody>
          <a:bodyPr>
            <a:normAutofit fontScale="90000"/>
          </a:bodyPr>
          <a:lstStyle/>
          <a:p>
            <a:pPr algn="ctr">
              <a:spcBef>
                <a:spcPts val="1200"/>
              </a:spcBef>
            </a:pPr>
            <a:r>
              <a:rPr lang="en-US" sz="4000" dirty="0" smtClean="0"/>
              <a:t>(3) </a:t>
            </a:r>
            <a:r>
              <a:rPr lang="en-US" sz="4000" dirty="0">
                <a:solidFill>
                  <a:schemeClr val="bg2">
                    <a:lumMod val="10000"/>
                  </a:schemeClr>
                </a:solidFill>
                <a:ea typeface="MS Mincho"/>
                <a:cs typeface="Pyidaungsu"/>
              </a:rPr>
              <a:t>Propagation Models based on Three Basic Propagation Mechanisms</a:t>
            </a:r>
            <a:br>
              <a:rPr lang="en-US" sz="4000" dirty="0">
                <a:solidFill>
                  <a:schemeClr val="bg2">
                    <a:lumMod val="10000"/>
                  </a:schemeClr>
                </a:solidFill>
                <a:ea typeface="MS Mincho"/>
                <a:cs typeface="Pyidaungsu"/>
              </a:rPr>
            </a:br>
            <a:endParaRPr lang="en-US" sz="4000"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3084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Propagation Mechanisms</a:t>
            </a:r>
          </a:p>
        </p:txBody>
      </p:sp>
      <p:sp>
        <p:nvSpPr>
          <p:cNvPr id="5" name="Content Placeholder 4"/>
          <p:cNvSpPr>
            <a:spLocks noGrp="1"/>
          </p:cNvSpPr>
          <p:nvPr>
            <p:ph sz="quarter" idx="1"/>
          </p:nvPr>
        </p:nvSpPr>
        <p:spPr>
          <a:xfrm>
            <a:off x="145143" y="1375117"/>
            <a:ext cx="8897257" cy="5119914"/>
          </a:xfrm>
        </p:spPr>
        <p:txBody>
          <a:bodyPr>
            <a:normAutofit/>
          </a:bodyPr>
          <a:lstStyle/>
          <a:p>
            <a:pPr marL="514350" indent="-514350" algn="just">
              <a:buClrTx/>
              <a:buSzPct val="100000"/>
              <a:buFont typeface="+mj-lt"/>
              <a:buAutoNum type="arabicPeriod"/>
            </a:pPr>
            <a:r>
              <a:rPr lang="en-US" sz="2400" b="1" dirty="0"/>
              <a:t>Reflection</a:t>
            </a:r>
            <a:r>
              <a:rPr lang="en-US" sz="2400" dirty="0"/>
              <a:t> occurs when a propagating electromagnetic </a:t>
            </a:r>
            <a:r>
              <a:rPr lang="en-US" sz="2400" dirty="0" smtClean="0"/>
              <a:t>wave impinges </a:t>
            </a:r>
            <a:r>
              <a:rPr lang="en-US" sz="2400" dirty="0"/>
              <a:t>on an object which has very large dimensions </a:t>
            </a:r>
            <a:r>
              <a:rPr lang="en-US" sz="2400" dirty="0" smtClean="0"/>
              <a:t>as compared </a:t>
            </a:r>
            <a:r>
              <a:rPr lang="en-US" sz="2400" dirty="0"/>
              <a:t>to wavelength e.g. surface of earth , </a:t>
            </a:r>
            <a:r>
              <a:rPr lang="en-US" sz="2400" dirty="0" smtClean="0"/>
              <a:t>buildings, walls</a:t>
            </a:r>
            <a:endParaRPr lang="en-US" sz="2400" dirty="0"/>
          </a:p>
          <a:p>
            <a:pPr marL="514350" indent="-514350" algn="just">
              <a:buClrTx/>
              <a:buSzPct val="100000"/>
              <a:buFont typeface="+mj-lt"/>
              <a:buAutoNum type="arabicPeriod"/>
            </a:pPr>
            <a:r>
              <a:rPr lang="en-US" sz="2400" b="1" dirty="0" smtClean="0"/>
              <a:t>Diffraction</a:t>
            </a:r>
            <a:r>
              <a:rPr lang="en-US" sz="2400" dirty="0" smtClean="0"/>
              <a:t> </a:t>
            </a:r>
            <a:r>
              <a:rPr lang="en-US" sz="2400" dirty="0"/>
              <a:t>occurs when the radio path between the </a:t>
            </a:r>
            <a:r>
              <a:rPr lang="en-US" sz="2400" dirty="0" smtClean="0"/>
              <a:t>transmitter and </a:t>
            </a:r>
            <a:r>
              <a:rPr lang="en-US" sz="2400" dirty="0"/>
              <a:t>receiver is obstructed by a surface that has </a:t>
            </a:r>
            <a:r>
              <a:rPr lang="en-US" sz="2400" dirty="0" smtClean="0"/>
              <a:t>sharp irregularities(edges</a:t>
            </a:r>
            <a:r>
              <a:rPr lang="en-US" sz="2400" dirty="0"/>
              <a:t>)</a:t>
            </a:r>
          </a:p>
          <a:p>
            <a:pPr marL="514350" indent="-514350" algn="just">
              <a:buClrTx/>
              <a:buSzPct val="100000"/>
              <a:buFont typeface="+mj-lt"/>
              <a:buAutoNum type="arabicPeriod"/>
            </a:pPr>
            <a:r>
              <a:rPr lang="en-US" sz="2400" b="1" dirty="0" smtClean="0"/>
              <a:t>Scattering</a:t>
            </a:r>
            <a:r>
              <a:rPr lang="en-US" sz="2400" dirty="0" smtClean="0"/>
              <a:t> </a:t>
            </a:r>
            <a:r>
              <a:rPr lang="en-US" sz="2400" dirty="0"/>
              <a:t>occurs when medium has objects that are </a:t>
            </a:r>
            <a:r>
              <a:rPr lang="en-US" sz="2400" dirty="0" smtClean="0"/>
              <a:t>smaller or </a:t>
            </a:r>
            <a:r>
              <a:rPr lang="en-US" sz="2400" dirty="0"/>
              <a:t>comparable to the wavelength (small objects, </a:t>
            </a:r>
            <a:r>
              <a:rPr lang="en-US" sz="2400" dirty="0" smtClean="0"/>
              <a:t>irregularities on </a:t>
            </a:r>
            <a:r>
              <a:rPr lang="en-US" sz="2400" dirty="0"/>
              <a:t>channel, foliage, </a:t>
            </a:r>
            <a:r>
              <a:rPr lang="en-US" sz="2400" dirty="0" smtClean="0"/>
              <a:t>street </a:t>
            </a:r>
            <a:r>
              <a:rPr lang="en-US" sz="2400" dirty="0"/>
              <a:t>signs </a:t>
            </a:r>
            <a:r>
              <a:rPr lang="en-US" sz="2400" dirty="0" err="1"/>
              <a:t>etc</a:t>
            </a:r>
            <a:r>
              <a:rPr lang="en-US" sz="2400" dirty="0" smtClean="0"/>
              <a:t>)</a:t>
            </a:r>
          </a:p>
          <a:p>
            <a:pPr lvl="1" algn="just">
              <a:buClrTx/>
              <a:buSzPct val="100000"/>
            </a:pPr>
            <a:r>
              <a:rPr lang="en-US" sz="2200" dirty="0"/>
              <a:t>For smooth </a:t>
            </a:r>
            <a:r>
              <a:rPr lang="en-US" sz="2200" dirty="0" smtClean="0"/>
              <a:t>surfaces </a:t>
            </a:r>
            <a:r>
              <a:rPr lang="en-US" sz="2200" dirty="0" smtClean="0">
                <a:sym typeface="Wingdings" pitchFamily="2" charset="2"/>
              </a:rPr>
              <a:t> </a:t>
            </a:r>
            <a:r>
              <a:rPr lang="en-US" sz="2200" dirty="0" smtClean="0"/>
              <a:t>EM </a:t>
            </a:r>
            <a:r>
              <a:rPr lang="en-US" sz="2200" dirty="0"/>
              <a:t>waves are reflected; </a:t>
            </a:r>
            <a:endParaRPr lang="en-US" sz="2200" dirty="0" smtClean="0"/>
          </a:p>
          <a:p>
            <a:pPr lvl="1" algn="just">
              <a:buClrTx/>
              <a:buSzPct val="100000"/>
            </a:pPr>
            <a:r>
              <a:rPr lang="en-US" sz="2200" dirty="0" smtClean="0"/>
              <a:t>For </a:t>
            </a:r>
            <a:r>
              <a:rPr lang="en-US" sz="2200" dirty="0"/>
              <a:t>rough </a:t>
            </a:r>
            <a:r>
              <a:rPr lang="en-US" sz="2200" dirty="0" smtClean="0"/>
              <a:t>surfaces </a:t>
            </a:r>
            <a:r>
              <a:rPr lang="en-US" sz="2200" dirty="0" smtClean="0">
                <a:sym typeface="Wingdings" pitchFamily="2" charset="2"/>
              </a:rPr>
              <a:t> </a:t>
            </a:r>
            <a:r>
              <a:rPr lang="en-US" sz="2200" dirty="0" smtClean="0"/>
              <a:t>EM </a:t>
            </a:r>
            <a:r>
              <a:rPr lang="en-US" sz="2200" dirty="0"/>
              <a:t>waves are scattered; </a:t>
            </a:r>
            <a:endParaRPr lang="en-US" sz="2200" dirty="0" smtClean="0"/>
          </a:p>
          <a:p>
            <a:pPr lvl="1" algn="just">
              <a:buClrTx/>
              <a:buSzPct val="100000"/>
            </a:pPr>
            <a:r>
              <a:rPr lang="en-US" sz="2200" dirty="0" smtClean="0"/>
              <a:t>For </a:t>
            </a:r>
            <a:r>
              <a:rPr lang="en-US" sz="2200" dirty="0"/>
              <a:t>edges of </a:t>
            </a:r>
            <a:r>
              <a:rPr lang="en-US" sz="2200" dirty="0" smtClean="0"/>
              <a:t>surfaces </a:t>
            </a:r>
            <a:r>
              <a:rPr lang="en-US" sz="2200" dirty="0" smtClean="0">
                <a:sym typeface="Wingdings" pitchFamily="2" charset="2"/>
              </a:rPr>
              <a:t> </a:t>
            </a:r>
            <a:r>
              <a:rPr lang="en-US" sz="2200" dirty="0" smtClean="0"/>
              <a:t>EM </a:t>
            </a:r>
            <a:r>
              <a:rPr lang="en-US" sz="2200" dirty="0"/>
              <a:t>waves are diffracted</a:t>
            </a:r>
          </a:p>
        </p:txBody>
      </p:sp>
    </p:spTree>
    <p:extLst>
      <p:ext uri="{BB962C8B-B14F-4D97-AF65-F5344CB8AC3E}">
        <p14:creationId xmlns:p14="http://schemas.microsoft.com/office/powerpoint/2010/main" val="34030917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400" y="20711"/>
            <a:ext cx="9118600" cy="990600"/>
          </a:xfrm>
        </p:spPr>
        <p:txBody>
          <a:bodyPr/>
          <a:lstStyle/>
          <a:p>
            <a:r>
              <a:rPr lang="en-US" dirty="0" smtClean="0"/>
              <a:t>1. Reflection</a:t>
            </a:r>
            <a:endParaRPr lang="en-US" dirty="0"/>
          </a:p>
        </p:txBody>
      </p:sp>
      <p:sp>
        <p:nvSpPr>
          <p:cNvPr id="5" name="Content Placeholder 4"/>
          <p:cNvSpPr>
            <a:spLocks noGrp="1"/>
          </p:cNvSpPr>
          <p:nvPr>
            <p:ph sz="quarter" idx="1"/>
          </p:nvPr>
        </p:nvSpPr>
        <p:spPr>
          <a:xfrm>
            <a:off x="25400" y="1549400"/>
            <a:ext cx="5676773" cy="5257800"/>
          </a:xfrm>
        </p:spPr>
        <p:txBody>
          <a:bodyPr>
            <a:normAutofit/>
          </a:bodyPr>
          <a:lstStyle/>
          <a:p>
            <a:pPr algn="just"/>
            <a:r>
              <a:rPr lang="en-US" sz="2200" dirty="0" smtClean="0"/>
              <a:t>When a radio wave propagating in one medium impinges upon another medium having different electrical properties, </a:t>
            </a:r>
            <a:r>
              <a:rPr lang="en-US" sz="2200" dirty="0"/>
              <a:t>this wave is </a:t>
            </a:r>
            <a:r>
              <a:rPr lang="en-US" sz="2200" dirty="0" smtClean="0"/>
              <a:t>partially reflected </a:t>
            </a:r>
            <a:r>
              <a:rPr lang="en-US" sz="2200" dirty="0"/>
              <a:t>and partially </a:t>
            </a:r>
            <a:r>
              <a:rPr lang="en-US" sz="2200" dirty="0" smtClean="0"/>
              <a:t>transmitted</a:t>
            </a:r>
          </a:p>
          <a:p>
            <a:pPr algn="just"/>
            <a:r>
              <a:rPr lang="en-US" sz="2200" dirty="0" smtClean="0"/>
              <a:t>If the plane wave is incident on a perfect dielectric,</a:t>
            </a:r>
          </a:p>
          <a:p>
            <a:pPr lvl="1" algn="just"/>
            <a:r>
              <a:rPr lang="en-US" sz="2000" dirty="0" smtClean="0"/>
              <a:t>Part of the energy is transmitted into the 2</a:t>
            </a:r>
            <a:r>
              <a:rPr lang="en-US" sz="2000" baseline="30000" dirty="0" smtClean="0"/>
              <a:t>nd</a:t>
            </a:r>
            <a:r>
              <a:rPr lang="en-US" sz="2000" dirty="0" smtClean="0"/>
              <a:t> medium and some is reflected back into the 1</a:t>
            </a:r>
            <a:r>
              <a:rPr lang="en-US" sz="2000" baseline="30000" dirty="0" smtClean="0"/>
              <a:t>st</a:t>
            </a:r>
            <a:r>
              <a:rPr lang="en-US" sz="2000" dirty="0" smtClean="0"/>
              <a:t> medium, and no loss of energy in absorption</a:t>
            </a:r>
          </a:p>
          <a:p>
            <a:pPr algn="just"/>
            <a:r>
              <a:rPr lang="en-US" sz="2200" dirty="0"/>
              <a:t>If the second medium is a </a:t>
            </a:r>
            <a:r>
              <a:rPr lang="en-US" sz="2200" dirty="0" smtClean="0"/>
              <a:t>perfect conductor</a:t>
            </a:r>
          </a:p>
          <a:p>
            <a:pPr lvl="1" algn="just"/>
            <a:r>
              <a:rPr lang="en-US" sz="2000" dirty="0"/>
              <a:t>all incident energy </a:t>
            </a:r>
            <a:r>
              <a:rPr lang="en-US" sz="2000" dirty="0" smtClean="0"/>
              <a:t>is reflected </a:t>
            </a:r>
            <a:r>
              <a:rPr lang="en-US" sz="2000" dirty="0"/>
              <a:t>back into the </a:t>
            </a:r>
            <a:r>
              <a:rPr lang="en-US" sz="2000" dirty="0" smtClean="0"/>
              <a:t>1</a:t>
            </a:r>
            <a:r>
              <a:rPr lang="en-US" sz="2000" baseline="30000" dirty="0" smtClean="0"/>
              <a:t>st</a:t>
            </a:r>
            <a:r>
              <a:rPr lang="en-US" sz="2000" dirty="0" smtClean="0"/>
              <a:t> medium without </a:t>
            </a:r>
            <a:r>
              <a:rPr lang="en-US" sz="2000" dirty="0"/>
              <a:t>loss of energy</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8873" y="1731963"/>
            <a:ext cx="2886075" cy="296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591173" y="4821535"/>
            <a:ext cx="1854327" cy="1015663"/>
          </a:xfrm>
          <a:prstGeom prst="rect">
            <a:avLst/>
          </a:prstGeom>
        </p:spPr>
        <p:txBody>
          <a:bodyPr wrap="square">
            <a:spAutoFit/>
          </a:bodyPr>
          <a:lstStyle/>
          <a:p>
            <a:r>
              <a:rPr lang="en-US" sz="2000" dirty="0"/>
              <a:t>Permittivity ε </a:t>
            </a:r>
            <a:endParaRPr lang="en-US" sz="2000" dirty="0" smtClean="0"/>
          </a:p>
          <a:p>
            <a:r>
              <a:rPr lang="pt-BR" sz="2000" dirty="0" smtClean="0"/>
              <a:t>Permeability </a:t>
            </a:r>
            <a:r>
              <a:rPr lang="pt-BR" sz="2000" dirty="0"/>
              <a:t>μ </a:t>
            </a:r>
            <a:endParaRPr lang="pt-BR" sz="2000" dirty="0" smtClean="0"/>
          </a:p>
          <a:p>
            <a:r>
              <a:rPr lang="en-US" sz="2000" dirty="0" smtClean="0"/>
              <a:t>Conductivity σ</a:t>
            </a:r>
            <a:endParaRPr lang="en-US" sz="2000" dirty="0"/>
          </a:p>
        </p:txBody>
      </p:sp>
    </p:spTree>
    <p:extLst>
      <p:ext uri="{BB962C8B-B14F-4D97-AF65-F5344CB8AC3E}">
        <p14:creationId xmlns:p14="http://schemas.microsoft.com/office/powerpoint/2010/main" val="30476292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Reflection from Dielectric</a:t>
            </a:r>
            <a:endParaRPr lang="en-US" dirty="0"/>
          </a:p>
        </p:txBody>
      </p:sp>
      <p:sp>
        <p:nvSpPr>
          <p:cNvPr id="3" name="Content Placeholder 2"/>
          <p:cNvSpPr>
            <a:spLocks noGrp="1"/>
          </p:cNvSpPr>
          <p:nvPr>
            <p:ph sz="quarter" idx="1"/>
          </p:nvPr>
        </p:nvSpPr>
        <p:spPr>
          <a:xfrm>
            <a:off x="279400" y="1600200"/>
            <a:ext cx="8486648" cy="4495800"/>
          </a:xfrm>
        </p:spPr>
        <p:txBody>
          <a:bodyPr>
            <a:normAutofit/>
          </a:bodyPr>
          <a:lstStyle/>
          <a:p>
            <a:pPr algn="just"/>
            <a:r>
              <a:rPr lang="en-US" sz="2200" dirty="0" smtClean="0"/>
              <a:t>Electric field intensity of the reflected and transmitted waves are related to the incident wave in the medium of origin through the </a:t>
            </a:r>
            <a:r>
              <a:rPr lang="en-US" sz="2200" b="1" dirty="0" smtClean="0"/>
              <a:t>Fresnel Reflection Coefficient </a:t>
            </a:r>
            <a:r>
              <a:rPr lang="en-US" sz="2200" dirty="0" smtClean="0"/>
              <a:t> </a:t>
            </a:r>
            <a:r>
              <a:rPr lang="el-GR" sz="2200" dirty="0"/>
              <a:t>(Γ</a:t>
            </a:r>
            <a:r>
              <a:rPr lang="el-GR" sz="2200" dirty="0" smtClean="0"/>
              <a:t>)</a:t>
            </a:r>
            <a:endParaRPr lang="en-US" sz="2200" dirty="0" smtClean="0"/>
          </a:p>
          <a:p>
            <a:pPr algn="just"/>
            <a:r>
              <a:rPr lang="en-US" sz="2200" b="1" dirty="0"/>
              <a:t>Reflection </a:t>
            </a:r>
            <a:r>
              <a:rPr lang="en-US" sz="2200" b="1" dirty="0" smtClean="0"/>
              <a:t>Coefficient </a:t>
            </a:r>
            <a:r>
              <a:rPr lang="en-US" sz="2200" dirty="0" smtClean="0"/>
              <a:t>depends on the wave polarization, angle of incidence and the frequency of propagating wave</a:t>
            </a:r>
            <a:endParaRPr lang="en-US" sz="2200" dirty="0"/>
          </a:p>
        </p:txBody>
      </p:sp>
      <p:pic>
        <p:nvPicPr>
          <p:cNvPr id="12290" name="Picture 2" descr="Image result for plane of incide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65" y="3638549"/>
            <a:ext cx="4810125" cy="245745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790" y="3727903"/>
            <a:ext cx="4324350" cy="274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015429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790" y="31648"/>
            <a:ext cx="8598787" cy="990600"/>
          </a:xfrm>
        </p:spPr>
        <p:txBody>
          <a:bodyPr/>
          <a:lstStyle/>
          <a:p>
            <a:r>
              <a:rPr lang="en-US" dirty="0" smtClean="0"/>
              <a:t>Vertical and Horizontal Polarization</a:t>
            </a:r>
            <a:endParaRPr lang="en-US" dirty="0"/>
          </a:p>
        </p:txBody>
      </p:sp>
      <p:sp>
        <p:nvSpPr>
          <p:cNvPr id="3" name="Content Placeholder 2"/>
          <p:cNvSpPr>
            <a:spLocks noGrp="1"/>
          </p:cNvSpPr>
          <p:nvPr>
            <p:ph sz="quarter" idx="1"/>
          </p:nvPr>
        </p:nvSpPr>
        <p:spPr/>
        <p:txBody>
          <a:bodyPr/>
          <a:lstStyle/>
          <a:p>
            <a:endParaRPr lang="en-US"/>
          </a:p>
        </p:txBody>
      </p:sp>
      <p:pic>
        <p:nvPicPr>
          <p:cNvPr id="3074" name="Picture 2" descr="Figure 6 Vertical &amp; Horizontal Polarisation of Antenna Electric Fiel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489" y="1370236"/>
            <a:ext cx="8422651" cy="4589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30047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2528" y="3191324"/>
            <a:ext cx="4171950" cy="185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783" y="3510640"/>
            <a:ext cx="4248150" cy="276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a14="http://schemas.microsoft.com/office/drawing/2010/main">
        <mc:Choice Requires="a14">
          <p:sp>
            <p:nvSpPr>
              <p:cNvPr id="4" name="TextBox 3"/>
              <p:cNvSpPr txBox="1"/>
              <p:nvPr/>
            </p:nvSpPr>
            <p:spPr>
              <a:xfrm>
                <a:off x="4937579" y="5232877"/>
                <a:ext cx="3941848" cy="717504"/>
              </a:xfrm>
              <a:prstGeom prst="rect">
                <a:avLst/>
              </a:prstGeom>
              <a:noFill/>
              <a:ln>
                <a:solidFill>
                  <a:srgbClr val="FF0000"/>
                </a:solidFill>
              </a:ln>
            </p:spPr>
            <p:txBody>
              <a:bodyPr wrap="none" rtlCol="0">
                <a:spAutoFit/>
              </a:bodyPr>
              <a:lstStyle/>
              <a:p>
                <a14:m>
                  <m:oMath xmlns:m="http://schemas.openxmlformats.org/officeDocument/2006/math">
                    <m:sSub>
                      <m:sSubPr>
                        <m:ctrlPr>
                          <a:rPr lang="en-US" i="1" smtClean="0">
                            <a:latin typeface="Cambria Math"/>
                            <a:ea typeface="Cambria Math"/>
                          </a:rPr>
                        </m:ctrlPr>
                      </m:sSubPr>
                      <m:e>
                        <m:r>
                          <a:rPr lang="en-US" i="1">
                            <a:latin typeface="Cambria Math"/>
                            <a:ea typeface="Cambria Math"/>
                          </a:rPr>
                          <m:t>𝜂</m:t>
                        </m:r>
                      </m:e>
                      <m:sub>
                        <m:r>
                          <a:rPr lang="en-US" b="0" i="1" smtClean="0">
                            <a:latin typeface="Cambria Math"/>
                            <a:ea typeface="Cambria Math"/>
                          </a:rPr>
                          <m:t>𝑖</m:t>
                        </m:r>
                      </m:sub>
                    </m:sSub>
                  </m:oMath>
                </a14:m>
                <a:r>
                  <a:rPr lang="en-US" dirty="0" smtClean="0"/>
                  <a:t> : intrinsic impedance of the </a:t>
                </a:r>
                <a:r>
                  <a:rPr lang="en-US" dirty="0" err="1" smtClean="0"/>
                  <a:t>ith</a:t>
                </a:r>
                <a:r>
                  <a:rPr lang="en-US" dirty="0" smtClean="0"/>
                  <a:t> medium</a:t>
                </a:r>
              </a:p>
              <a:p>
                <a:pPr/>
                <a14:m>
                  <m:oMathPara xmlns:m="http://schemas.openxmlformats.org/officeDocument/2006/math">
                    <m:oMathParaPr>
                      <m:jc m:val="centerGroup"/>
                    </m:oMathParaPr>
                    <m:oMath xmlns:m="http://schemas.openxmlformats.org/officeDocument/2006/math">
                      <m:sSub>
                        <m:sSubPr>
                          <m:ctrlPr>
                            <a:rPr lang="en-US" i="1">
                              <a:latin typeface="Cambria Math"/>
                              <a:ea typeface="Cambria Math"/>
                            </a:rPr>
                          </m:ctrlPr>
                        </m:sSubPr>
                        <m:e>
                          <m:r>
                            <a:rPr lang="en-US" i="1">
                              <a:latin typeface="Cambria Math"/>
                              <a:ea typeface="Cambria Math"/>
                            </a:rPr>
                            <m:t>𝜂</m:t>
                          </m:r>
                        </m:e>
                        <m:sub>
                          <m:r>
                            <a:rPr lang="en-US" i="1">
                              <a:latin typeface="Cambria Math"/>
                              <a:ea typeface="Cambria Math"/>
                            </a:rPr>
                            <m:t>𝑖</m:t>
                          </m:r>
                        </m:sub>
                      </m:sSub>
                      <m:r>
                        <a:rPr lang="en-US" b="0" i="1" smtClean="0">
                          <a:latin typeface="Cambria Math"/>
                          <a:ea typeface="Cambria Math"/>
                        </a:rPr>
                        <m:t>=</m:t>
                      </m:r>
                      <m:rad>
                        <m:radPr>
                          <m:degHide m:val="on"/>
                          <m:ctrlPr>
                            <a:rPr lang="en-US" b="0" i="1" smtClean="0">
                              <a:latin typeface="Cambria Math"/>
                              <a:ea typeface="Cambria Math"/>
                            </a:rPr>
                          </m:ctrlPr>
                        </m:radPr>
                        <m:deg/>
                        <m:e>
                          <m:f>
                            <m:fPr>
                              <m:type m:val="lin"/>
                              <m:ctrlPr>
                                <a:rPr lang="en-US" b="0" i="1" smtClean="0">
                                  <a:latin typeface="Cambria Math"/>
                                  <a:ea typeface="Cambria Math"/>
                                </a:rPr>
                              </m:ctrlPr>
                            </m:fPr>
                            <m:num>
                              <m:sSub>
                                <m:sSubPr>
                                  <m:ctrlPr>
                                    <a:rPr lang="en-US" b="0" i="1" smtClean="0">
                                      <a:latin typeface="Cambria Math"/>
                                      <a:ea typeface="Cambria Math"/>
                                    </a:rPr>
                                  </m:ctrlPr>
                                </m:sSubPr>
                                <m:e>
                                  <m:r>
                                    <a:rPr lang="en-US" b="0" i="1" smtClean="0">
                                      <a:latin typeface="Cambria Math"/>
                                      <a:ea typeface="Cambria Math"/>
                                    </a:rPr>
                                    <m:t>𝜇</m:t>
                                  </m:r>
                                </m:e>
                                <m:sub>
                                  <m:r>
                                    <a:rPr lang="en-US" b="0" i="1" smtClean="0">
                                      <a:latin typeface="Cambria Math"/>
                                      <a:ea typeface="Cambria Math"/>
                                    </a:rPr>
                                    <m:t>𝑖</m:t>
                                  </m:r>
                                </m:sub>
                              </m:sSub>
                            </m:num>
                            <m:den>
                              <m:sSub>
                                <m:sSubPr>
                                  <m:ctrlPr>
                                    <a:rPr lang="en-US" b="0" i="1" smtClean="0">
                                      <a:latin typeface="Cambria Math"/>
                                      <a:ea typeface="Cambria Math"/>
                                    </a:rPr>
                                  </m:ctrlPr>
                                </m:sSubPr>
                                <m:e>
                                  <m:r>
                                    <a:rPr lang="en-US" b="0" i="1" smtClean="0">
                                      <a:latin typeface="Cambria Math"/>
                                      <a:ea typeface="Cambria Math"/>
                                    </a:rPr>
                                    <m:t>𝜀</m:t>
                                  </m:r>
                                </m:e>
                                <m:sub>
                                  <m:r>
                                    <a:rPr lang="en-US" b="0" i="1" smtClean="0">
                                      <a:latin typeface="Cambria Math"/>
                                      <a:ea typeface="Cambria Math"/>
                                    </a:rPr>
                                    <m:t>𝑖</m:t>
                                  </m:r>
                                </m:sub>
                              </m:sSub>
                            </m:den>
                          </m:f>
                        </m:e>
                      </m:rad>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4937579" y="5232877"/>
                <a:ext cx="3941848" cy="717504"/>
              </a:xfrm>
              <a:prstGeom prst="rect">
                <a:avLst/>
              </a:prstGeom>
              <a:blipFill rotWithShape="1">
                <a:blip r:embed="rId5"/>
                <a:stretch>
                  <a:fillRect t="-13333" r="-154" b="-85833"/>
                </a:stretch>
              </a:blipFill>
              <a:ln>
                <a:solidFill>
                  <a:srgbClr val="FF0000"/>
                </a:solidFill>
              </a:ln>
            </p:spPr>
            <p:txBody>
              <a:bodyPr/>
              <a:lstStyle/>
              <a:p>
                <a:r>
                  <a:rPr lang="en-US">
                    <a:noFill/>
                  </a:rPr>
                  <a:t> </a:t>
                </a:r>
              </a:p>
            </p:txBody>
          </p:sp>
        </mc:Fallback>
      </mc:AlternateContent>
      <p:pic>
        <p:nvPicPr>
          <p:cNvPr id="5" name="Picture 2"/>
          <p:cNvPicPr>
            <a:picLocks noChangeAspect="1" noChangeArrowheads="1"/>
          </p:cNvPicPr>
          <p:nvPr/>
        </p:nvPicPr>
        <p:blipFill rotWithShape="1">
          <a:blip r:embed="rId6" cstate="email">
            <a:extLst>
              <a:ext uri="{28A0092B-C50C-407E-A947-70E740481C1C}">
                <a14:useLocalDpi xmlns:a14="http://schemas.microsoft.com/office/drawing/2010/main" val="0"/>
              </a:ext>
            </a:extLst>
          </a:blip>
          <a:srcRect r="53721"/>
          <a:stretch/>
        </p:blipFill>
        <p:spPr bwMode="auto">
          <a:xfrm>
            <a:off x="401409" y="302986"/>
            <a:ext cx="3671887" cy="317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28839" y="118320"/>
            <a:ext cx="3824445" cy="369332"/>
          </a:xfrm>
          <a:prstGeom prst="rect">
            <a:avLst/>
          </a:prstGeom>
          <a:solidFill>
            <a:schemeClr val="bg2">
              <a:lumMod val="75000"/>
            </a:schemeClr>
          </a:solidFill>
        </p:spPr>
        <p:txBody>
          <a:bodyPr wrap="none" rtlCol="0">
            <a:spAutoFit/>
          </a:bodyPr>
          <a:lstStyle/>
          <a:p>
            <a:r>
              <a:rPr lang="en-US" dirty="0" smtClean="0"/>
              <a:t>E-field polarization parallel with plane </a:t>
            </a:r>
            <a:endParaRPr lang="en-US" dirty="0"/>
          </a:p>
        </p:txBody>
      </p:sp>
      <p:pic>
        <p:nvPicPr>
          <p:cNvPr id="8" name="Picture 2"/>
          <p:cNvPicPr>
            <a:picLocks noChangeAspect="1" noChangeArrowheads="1"/>
          </p:cNvPicPr>
          <p:nvPr/>
        </p:nvPicPr>
        <p:blipFill rotWithShape="1">
          <a:blip r:embed="rId6" cstate="email">
            <a:extLst>
              <a:ext uri="{28A0092B-C50C-407E-A947-70E740481C1C}">
                <a14:useLocalDpi xmlns:a14="http://schemas.microsoft.com/office/drawing/2010/main" val="0"/>
              </a:ext>
            </a:extLst>
          </a:blip>
          <a:srcRect l="46004"/>
          <a:stretch/>
        </p:blipFill>
        <p:spPr bwMode="auto">
          <a:xfrm>
            <a:off x="4648793" y="310249"/>
            <a:ext cx="4284209" cy="317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4572155" y="116112"/>
            <a:ext cx="4440446" cy="369332"/>
          </a:xfrm>
          <a:prstGeom prst="rect">
            <a:avLst/>
          </a:prstGeom>
          <a:solidFill>
            <a:schemeClr val="bg2">
              <a:lumMod val="75000"/>
            </a:schemeClr>
          </a:solidFill>
        </p:spPr>
        <p:txBody>
          <a:bodyPr wrap="none" rtlCol="0">
            <a:spAutoFit/>
          </a:bodyPr>
          <a:lstStyle/>
          <a:p>
            <a:r>
              <a:rPr lang="en-US" dirty="0" smtClean="0"/>
              <a:t>E-field polarization perpendicular with plane </a:t>
            </a:r>
            <a:endParaRPr lang="en-US" dirty="0"/>
          </a:p>
        </p:txBody>
      </p:sp>
    </p:spTree>
    <p:extLst>
      <p:ext uri="{BB962C8B-B14F-4D97-AF65-F5344CB8AC3E}">
        <p14:creationId xmlns:p14="http://schemas.microsoft.com/office/powerpoint/2010/main" val="192949835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Reflection from Perfect Conductor</a:t>
            </a:r>
            <a:endParaRPr lang="en-US" dirty="0"/>
          </a:p>
        </p:txBody>
      </p:sp>
      <p:sp>
        <p:nvSpPr>
          <p:cNvPr id="3" name="Content Placeholder 2"/>
          <p:cNvSpPr>
            <a:spLocks noGrp="1"/>
          </p:cNvSpPr>
          <p:nvPr>
            <p:ph sz="quarter" idx="1"/>
          </p:nvPr>
        </p:nvSpPr>
        <p:spPr>
          <a:xfrm>
            <a:off x="27521" y="1339001"/>
            <a:ext cx="9056137" cy="4495800"/>
          </a:xfrm>
        </p:spPr>
        <p:txBody>
          <a:bodyPr>
            <a:normAutofit/>
          </a:bodyPr>
          <a:lstStyle/>
          <a:p>
            <a:pPr algn="just"/>
            <a:r>
              <a:rPr lang="en-US" sz="2200" dirty="0" smtClean="0"/>
              <a:t>Electromagnetic wave cannot pass through a perfect conductor</a:t>
            </a:r>
          </a:p>
          <a:p>
            <a:pPr lvl="1" algn="just"/>
            <a:r>
              <a:rPr lang="en-US" sz="2200" dirty="0" smtClean="0"/>
              <a:t>A plane wave incident on a conductor has all of its energy reflected </a:t>
            </a:r>
          </a:p>
          <a:p>
            <a:pPr lvl="1" algn="just"/>
            <a:r>
              <a:rPr lang="en-US" sz="2200" dirty="0" smtClean="0"/>
              <a:t>Electric field at the surface must be equal to zero </a:t>
            </a:r>
          </a:p>
          <a:p>
            <a:pPr lvl="1" algn="just"/>
            <a:r>
              <a:rPr lang="en-US" sz="2200" dirty="0" smtClean="0"/>
              <a:t>Reflected wave must be equal in magnitude to the incident wave</a:t>
            </a:r>
            <a:endParaRPr lang="en-US" sz="2200" dirty="0"/>
          </a:p>
        </p:txBody>
      </p:sp>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86830" y="3332646"/>
            <a:ext cx="3385287" cy="200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672116" y="3332645"/>
            <a:ext cx="5401582" cy="20097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mc:Choice xmlns:a14="http://schemas.microsoft.com/office/drawing/2010/main" Requires="a14">
          <p:sp>
            <p:nvSpPr>
              <p:cNvPr id="4" name="TextBox 3"/>
              <p:cNvSpPr txBox="1"/>
              <p:nvPr/>
            </p:nvSpPr>
            <p:spPr>
              <a:xfrm>
                <a:off x="1834329" y="5834801"/>
                <a:ext cx="5846601" cy="469616"/>
              </a:xfrm>
              <a:prstGeom prst="rect">
                <a:avLst/>
              </a:prstGeom>
              <a:noFill/>
              <a:ln>
                <a:solidFill>
                  <a:srgbClr val="FF0000"/>
                </a:solidFill>
              </a:ln>
            </p:spPr>
            <p:txBody>
              <a:bodyPr wrap="none" rtlCol="0">
                <a:spAutoFit/>
              </a:bodyPr>
              <a:lstStyle/>
              <a:p>
                <a14:m>
                  <m:oMath xmlns:m="http://schemas.openxmlformats.org/officeDocument/2006/math">
                    <m:sSub>
                      <m:sSubPr>
                        <m:ctrlPr>
                          <a:rPr lang="en-US" sz="2400" i="1" smtClean="0">
                            <a:latin typeface="Cambria Math"/>
                          </a:rPr>
                        </m:ctrlPr>
                      </m:sSubPr>
                      <m:e>
                        <m:r>
                          <m:rPr>
                            <m:sty m:val="p"/>
                          </m:rPr>
                          <a:rPr lang="el-GR" sz="2400" i="1" smtClean="0">
                            <a:latin typeface="Cambria Math"/>
                            <a:ea typeface="Cambria Math"/>
                          </a:rPr>
                          <m:t>Γ</m:t>
                        </m:r>
                      </m:e>
                      <m:sub>
                        <m:r>
                          <a:rPr lang="en-US" sz="2400" i="1" smtClean="0">
                            <a:latin typeface="Cambria Math"/>
                            <a:ea typeface="Cambria Math"/>
                          </a:rPr>
                          <m:t>∥</m:t>
                        </m:r>
                      </m:sub>
                    </m:sSub>
                    <m:r>
                      <a:rPr lang="en-US" sz="2400" i="1" smtClean="0">
                        <a:latin typeface="Cambria Math"/>
                      </a:rPr>
                      <m:t>=</m:t>
                    </m:r>
                    <m:r>
                      <a:rPr lang="en-US" sz="2400" b="0" i="1" smtClean="0">
                        <a:latin typeface="Cambria Math"/>
                      </a:rPr>
                      <m:t>1 , </m:t>
                    </m:r>
                    <m:sSub>
                      <m:sSubPr>
                        <m:ctrlPr>
                          <a:rPr lang="en-US" sz="2400" i="1">
                            <a:latin typeface="Cambria Math"/>
                          </a:rPr>
                        </m:ctrlPr>
                      </m:sSubPr>
                      <m:e>
                        <m:r>
                          <m:rPr>
                            <m:sty m:val="p"/>
                          </m:rPr>
                          <a:rPr lang="el-GR" sz="2400" i="1">
                            <a:latin typeface="Cambria Math"/>
                            <a:ea typeface="Cambria Math"/>
                          </a:rPr>
                          <m:t>Γ</m:t>
                        </m:r>
                      </m:e>
                      <m:sub>
                        <m:r>
                          <a:rPr lang="en-US" sz="2400" i="1" smtClean="0">
                            <a:latin typeface="Cambria Math"/>
                            <a:ea typeface="Cambria Math"/>
                          </a:rPr>
                          <m:t>⊥</m:t>
                        </m:r>
                      </m:sub>
                    </m:sSub>
                    <m:r>
                      <a:rPr lang="en-US" sz="2400" i="1">
                        <a:latin typeface="Cambria Math"/>
                      </a:rPr>
                      <m:t>=</m:t>
                    </m:r>
                    <m:r>
                      <a:rPr lang="en-US" sz="2400" b="0" i="1" smtClean="0">
                        <a:latin typeface="Cambria Math"/>
                      </a:rPr>
                      <m:t>−</m:t>
                    </m:r>
                    <m:r>
                      <a:rPr lang="en-US" sz="2400" i="1">
                        <a:latin typeface="Cambria Math"/>
                      </a:rPr>
                      <m:t>1 </m:t>
                    </m:r>
                  </m:oMath>
                </a14:m>
                <a:r>
                  <a:rPr lang="en-US" sz="2400" dirty="0" smtClean="0"/>
                  <a:t>regardless of incident angle</a:t>
                </a:r>
                <a:endParaRPr lang="en-US" sz="2400" dirty="0"/>
              </a:p>
            </p:txBody>
          </p:sp>
        </mc:Choice>
        <mc:Fallback>
          <p:sp>
            <p:nvSpPr>
              <p:cNvPr id="4" name="TextBox 3"/>
              <p:cNvSpPr txBox="1">
                <a:spLocks noRot="1" noChangeAspect="1" noMove="1" noResize="1" noEditPoints="1" noAdjustHandles="1" noChangeArrowheads="1" noChangeShapeType="1" noTextEdit="1"/>
              </p:cNvSpPr>
              <p:nvPr/>
            </p:nvSpPr>
            <p:spPr>
              <a:xfrm>
                <a:off x="1834329" y="5834801"/>
                <a:ext cx="5846601" cy="469616"/>
              </a:xfrm>
              <a:prstGeom prst="rect">
                <a:avLst/>
              </a:prstGeom>
              <a:blipFill rotWithShape="1">
                <a:blip r:embed="rId4"/>
                <a:stretch>
                  <a:fillRect l="-208" t="-8861" b="-25316"/>
                </a:stretch>
              </a:blipFill>
              <a:ln>
                <a:solidFill>
                  <a:srgbClr val="FF0000"/>
                </a:solidFill>
              </a:ln>
            </p:spPr>
            <p:txBody>
              <a:bodyPr/>
              <a:lstStyle/>
              <a:p>
                <a:r>
                  <a:rPr lang="en-US">
                    <a:noFill/>
                  </a:rPr>
                  <a:t> </a:t>
                </a:r>
              </a:p>
            </p:txBody>
          </p:sp>
        </mc:Fallback>
      </mc:AlternateContent>
    </p:spTree>
    <p:extLst>
      <p:ext uri="{BB962C8B-B14F-4D97-AF65-F5344CB8AC3E}">
        <p14:creationId xmlns:p14="http://schemas.microsoft.com/office/powerpoint/2010/main" val="22558317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Ground Reflection 2-Ray Model</a:t>
            </a:r>
          </a:p>
        </p:txBody>
      </p:sp>
      <p:sp>
        <p:nvSpPr>
          <p:cNvPr id="3" name="Content Placeholder 2"/>
          <p:cNvSpPr>
            <a:spLocks noGrp="1"/>
          </p:cNvSpPr>
          <p:nvPr>
            <p:ph sz="quarter" idx="1"/>
          </p:nvPr>
        </p:nvSpPr>
        <p:spPr/>
        <p:txBody>
          <a:bodyPr/>
          <a:lstStyle/>
          <a:p>
            <a:endParaRPr lang="en-US"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064" t="44246" r="14773" b="13889"/>
          <a:stretch/>
        </p:blipFill>
        <p:spPr bwMode="auto">
          <a:xfrm>
            <a:off x="-1" y="2198914"/>
            <a:ext cx="8998857" cy="3062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310742" y="2779485"/>
            <a:ext cx="691408" cy="461665"/>
          </a:xfrm>
          <a:prstGeom prst="rect">
            <a:avLst/>
          </a:prstGeom>
          <a:noFill/>
        </p:spPr>
        <p:txBody>
          <a:bodyPr wrap="none" rtlCol="0">
            <a:spAutoFit/>
          </a:bodyPr>
          <a:lstStyle/>
          <a:p>
            <a:r>
              <a:rPr lang="en-US" sz="2400" dirty="0" smtClean="0"/>
              <a:t>LOS</a:t>
            </a:r>
            <a:endParaRPr lang="en-US" sz="2400" dirty="0"/>
          </a:p>
        </p:txBody>
      </p:sp>
      <p:sp>
        <p:nvSpPr>
          <p:cNvPr id="6" name="TextBox 5"/>
          <p:cNvSpPr txBox="1"/>
          <p:nvPr/>
        </p:nvSpPr>
        <p:spPr>
          <a:xfrm>
            <a:off x="5601452" y="3990646"/>
            <a:ext cx="1417824" cy="461665"/>
          </a:xfrm>
          <a:prstGeom prst="rect">
            <a:avLst/>
          </a:prstGeom>
          <a:noFill/>
        </p:spPr>
        <p:txBody>
          <a:bodyPr wrap="none" rtlCol="0">
            <a:spAutoFit/>
          </a:bodyPr>
          <a:lstStyle/>
          <a:p>
            <a:r>
              <a:rPr lang="en-US" sz="2400" dirty="0" smtClean="0"/>
              <a:t>Reflected </a:t>
            </a:r>
            <a:endParaRPr lang="en-US" sz="2400" dirty="0"/>
          </a:p>
        </p:txBody>
      </p:sp>
    </p:spTree>
    <p:extLst>
      <p:ext uri="{BB962C8B-B14F-4D97-AF65-F5344CB8AC3E}">
        <p14:creationId xmlns:p14="http://schemas.microsoft.com/office/powerpoint/2010/main" val="5814588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707" y="37514"/>
            <a:ext cx="8491397" cy="990600"/>
          </a:xfrm>
        </p:spPr>
        <p:txBody>
          <a:bodyPr/>
          <a:lstStyle/>
          <a:p>
            <a:r>
              <a:rPr lang="en-US" dirty="0" smtClean="0"/>
              <a:t>Ground Reflection 2-Ray Model</a:t>
            </a:r>
            <a:endParaRPr lang="en-US" dirty="0"/>
          </a:p>
        </p:txBody>
      </p:sp>
      <p:pic>
        <p:nvPicPr>
          <p:cNvPr id="4" name="Picture 14" descr="F4_7"/>
          <p:cNvPicPr>
            <a:picLocks noChangeAspect="1" noChangeArrowheads="1"/>
          </p:cNvPicPr>
          <p:nvPr/>
        </p:nvPicPr>
        <p:blipFill rotWithShape="1">
          <a:blip r:embed="rId2" cstate="email">
            <a:lum bright="-20000" contrast="40000"/>
            <a:extLst>
              <a:ext uri="{28A0092B-C50C-407E-A947-70E740481C1C}">
                <a14:useLocalDpi xmlns:a14="http://schemas.microsoft.com/office/drawing/2010/main" val="0"/>
              </a:ext>
            </a:extLst>
          </a:blip>
          <a:srcRect t="5091" b="11263"/>
          <a:stretch/>
        </p:blipFill>
        <p:spPr>
          <a:xfrm>
            <a:off x="760412" y="1524003"/>
            <a:ext cx="6789057" cy="256366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9601" y="4717504"/>
            <a:ext cx="2211614" cy="92819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075" y="5778656"/>
            <a:ext cx="7754650" cy="650647"/>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a14="http://schemas.microsoft.com/office/drawing/2010/main">
        <mc:Choice Requires="a14">
          <p:sp>
            <p:nvSpPr>
              <p:cNvPr id="8" name="TextBox 7"/>
              <p:cNvSpPr txBox="1"/>
              <p:nvPr/>
            </p:nvSpPr>
            <p:spPr>
              <a:xfrm>
                <a:off x="206248" y="4109122"/>
                <a:ext cx="4554837" cy="707886"/>
              </a:xfrm>
              <a:prstGeom prst="rect">
                <a:avLst/>
              </a:prstGeom>
              <a:noFill/>
            </p:spPr>
            <p:txBody>
              <a:bodyPr wrap="none" rtlCol="0">
                <a:spAutoFit/>
              </a:bodyPr>
              <a:lstStyle/>
              <a:p>
                <a:r>
                  <a:rPr lang="en-US" sz="2000" b="1" dirty="0" smtClean="0"/>
                  <a:t>For all </a:t>
                </a:r>
                <a:r>
                  <a:rPr lang="en-US" sz="2000" b="1" dirty="0" smtClean="0">
                    <a:solidFill>
                      <a:srgbClr val="FF0000"/>
                    </a:solidFill>
                  </a:rPr>
                  <a:t>d &gt;&gt; 20 </a:t>
                </a:r>
                <a:r>
                  <a:rPr lang="en-US" sz="2000" b="1" dirty="0" err="1" smtClean="0">
                    <a:solidFill>
                      <a:srgbClr val="FF0000"/>
                    </a:solidFill>
                  </a:rPr>
                  <a:t>h</a:t>
                </a:r>
                <a:r>
                  <a:rPr lang="en-US" sz="2000" b="1" baseline="-25000" dirty="0" err="1" smtClean="0">
                    <a:solidFill>
                      <a:srgbClr val="FF0000"/>
                    </a:solidFill>
                  </a:rPr>
                  <a:t>t</a:t>
                </a:r>
                <a:r>
                  <a:rPr lang="en-US" sz="2000" b="1" dirty="0" err="1" smtClean="0">
                    <a:solidFill>
                      <a:srgbClr val="FF0000"/>
                    </a:solidFill>
                  </a:rPr>
                  <a:t>h</a:t>
                </a:r>
                <a:r>
                  <a:rPr lang="en-US" sz="2000" b="1" baseline="-25000" dirty="0" err="1" smtClean="0">
                    <a:solidFill>
                      <a:srgbClr val="FF0000"/>
                    </a:solidFill>
                  </a:rPr>
                  <a:t>r</a:t>
                </a:r>
                <a:r>
                  <a:rPr lang="en-US" sz="2000" b="1" dirty="0" smtClean="0">
                    <a:solidFill>
                      <a:srgbClr val="FF0000"/>
                    </a:solidFill>
                  </a:rPr>
                  <a:t>/</a:t>
                </a:r>
                <a14:m>
                  <m:oMath xmlns:m="http://schemas.openxmlformats.org/officeDocument/2006/math">
                    <m:r>
                      <a:rPr lang="en-US" sz="2000" b="1" i="1">
                        <a:solidFill>
                          <a:srgbClr val="FF0000"/>
                        </a:solidFill>
                        <a:latin typeface="Cambria Math"/>
                        <a:ea typeface="Cambria Math"/>
                      </a:rPr>
                      <m:t>𝝀</m:t>
                    </m:r>
                  </m:oMath>
                </a14:m>
                <a:r>
                  <a:rPr lang="en-US" sz="2000" b="1" dirty="0" smtClean="0">
                    <a:solidFill>
                      <a:srgbClr val="FF0000"/>
                    </a:solidFill>
                  </a:rPr>
                  <a:t>  or d&gt;&gt; 10 (</a:t>
                </a:r>
                <a:r>
                  <a:rPr lang="en-US" sz="2000" b="1" dirty="0" err="1" smtClean="0">
                    <a:solidFill>
                      <a:srgbClr val="FF0000"/>
                    </a:solidFill>
                  </a:rPr>
                  <a:t>ht+hr</a:t>
                </a:r>
                <a:r>
                  <a:rPr lang="en-US" sz="2000" b="1" dirty="0" smtClean="0">
                    <a:solidFill>
                      <a:srgbClr val="FF0000"/>
                    </a:solidFill>
                  </a:rPr>
                  <a:t>)</a:t>
                </a:r>
                <a:endParaRPr lang="en-US" sz="2000" b="1" dirty="0">
                  <a:solidFill>
                    <a:srgbClr val="FF0000"/>
                  </a:solidFill>
                </a:endParaRPr>
              </a:p>
              <a:p>
                <a:endParaRPr lang="en-US" sz="2000" b="1" dirty="0"/>
              </a:p>
            </p:txBody>
          </p:sp>
        </mc:Choice>
        <mc:Fallback xmlns="">
          <p:sp>
            <p:nvSpPr>
              <p:cNvPr id="8" name="TextBox 7"/>
              <p:cNvSpPr txBox="1">
                <a:spLocks noRot="1" noChangeAspect="1" noMove="1" noResize="1" noEditPoints="1" noAdjustHandles="1" noChangeArrowheads="1" noChangeShapeType="1" noTextEdit="1"/>
              </p:cNvSpPr>
              <p:nvPr/>
            </p:nvSpPr>
            <p:spPr>
              <a:xfrm>
                <a:off x="206248" y="4109122"/>
                <a:ext cx="4554837" cy="707886"/>
              </a:xfrm>
              <a:prstGeom prst="rect">
                <a:avLst/>
              </a:prstGeom>
              <a:blipFill rotWithShape="1">
                <a:blip r:embed="rId5"/>
                <a:stretch>
                  <a:fillRect l="-1473" t="-4310" r="-268"/>
                </a:stretch>
              </a:blipFill>
            </p:spPr>
            <p:txBody>
              <a:bodyPr/>
              <a:lstStyle/>
              <a:p>
                <a:r>
                  <a:rPr lang="en-US">
                    <a:noFill/>
                  </a:rPr>
                  <a:t> </a:t>
                </a:r>
              </a:p>
            </p:txBody>
          </p:sp>
        </mc:Fallback>
      </mc:AlternateContent>
      <p:pic>
        <p:nvPicPr>
          <p:cNvPr id="3078" name="Picture 6"/>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004957" y="1495643"/>
            <a:ext cx="2022930" cy="613512"/>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718177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Diffraction</a:t>
            </a:r>
            <a:endParaRPr lang="en-US" dirty="0"/>
          </a:p>
        </p:txBody>
      </p:sp>
      <p:sp>
        <p:nvSpPr>
          <p:cNvPr id="3" name="Content Placeholder 2"/>
          <p:cNvSpPr>
            <a:spLocks noGrp="1"/>
          </p:cNvSpPr>
          <p:nvPr>
            <p:ph sz="quarter" idx="1"/>
          </p:nvPr>
        </p:nvSpPr>
        <p:spPr>
          <a:xfrm>
            <a:off x="304800" y="1600199"/>
            <a:ext cx="8461248" cy="5257801"/>
          </a:xfrm>
        </p:spPr>
        <p:txBody>
          <a:bodyPr>
            <a:normAutofit/>
          </a:bodyPr>
          <a:lstStyle/>
          <a:p>
            <a:r>
              <a:rPr lang="en-US" sz="2400" dirty="0"/>
              <a:t>Diffraction allows radio signals to propagate around the curved </a:t>
            </a:r>
            <a:r>
              <a:rPr lang="en-US" sz="2400" dirty="0" smtClean="0"/>
              <a:t>surface of </a:t>
            </a:r>
            <a:r>
              <a:rPr lang="en-US" sz="2400" dirty="0"/>
              <a:t>the earth, beyond the horizon, and to propagate behind obstructions.</a:t>
            </a:r>
          </a:p>
          <a:p>
            <a:pPr lvl="1"/>
            <a:r>
              <a:rPr lang="en-US" sz="2200" dirty="0" smtClean="0"/>
              <a:t>Caused </a:t>
            </a:r>
            <a:r>
              <a:rPr lang="en-US" sz="2200" dirty="0"/>
              <a:t>by the propagation of secondary wavelets into a shadowed </a:t>
            </a:r>
            <a:r>
              <a:rPr lang="en-US" sz="2200" dirty="0" smtClean="0"/>
              <a:t>region.</a:t>
            </a:r>
          </a:p>
          <a:p>
            <a:pPr lvl="1"/>
            <a:r>
              <a:rPr lang="en-US" sz="2200" dirty="0" smtClean="0"/>
              <a:t>Sum </a:t>
            </a:r>
            <a:r>
              <a:rPr lang="en-US" sz="2200" dirty="0"/>
              <a:t>of the electric field components of all the secondary wavelets in the </a:t>
            </a:r>
            <a:r>
              <a:rPr lang="en-US" sz="2200" dirty="0" smtClean="0"/>
              <a:t>space around </a:t>
            </a:r>
            <a:r>
              <a:rPr lang="en-US" sz="2200" dirty="0"/>
              <a:t>the obstacle.</a:t>
            </a:r>
          </a:p>
          <a:p>
            <a:r>
              <a:rPr lang="en-US" sz="2400" dirty="0" smtClean="0"/>
              <a:t>Excess </a:t>
            </a:r>
            <a:r>
              <a:rPr lang="en-US" sz="2400" dirty="0"/>
              <a:t>path length ( </a:t>
            </a:r>
            <a:r>
              <a:rPr lang="en-US" sz="2400" dirty="0" smtClean="0"/>
              <a:t>∆ </a:t>
            </a:r>
            <a:r>
              <a:rPr lang="en-US" sz="2400" dirty="0"/>
              <a:t>): the difference between the direct path and </a:t>
            </a:r>
            <a:r>
              <a:rPr lang="en-US" sz="2400" dirty="0" smtClean="0"/>
              <a:t>the diffracted path.</a:t>
            </a:r>
          </a:p>
          <a:p>
            <a:pPr lvl="1"/>
            <a:r>
              <a:rPr lang="en-US" sz="2200" dirty="0" smtClean="0"/>
              <a:t>A </a:t>
            </a:r>
            <a:r>
              <a:rPr lang="en-US" sz="2200" dirty="0"/>
              <a:t>function of height and position of the obstruction, as well as the transmitter </a:t>
            </a:r>
            <a:r>
              <a:rPr lang="en-US" sz="2200" dirty="0" smtClean="0"/>
              <a:t>and receiver </a:t>
            </a:r>
            <a:r>
              <a:rPr lang="en-US" sz="2200" dirty="0"/>
              <a:t>location</a:t>
            </a:r>
            <a:r>
              <a:rPr lang="en-US" sz="2400" dirty="0" smtClean="0"/>
              <a:t>.</a:t>
            </a:r>
            <a:endParaRPr lang="en-US" sz="2400" dirty="0"/>
          </a:p>
        </p:txBody>
      </p:sp>
    </p:spTree>
    <p:extLst>
      <p:ext uri="{BB962C8B-B14F-4D97-AF65-F5344CB8AC3E}">
        <p14:creationId xmlns:p14="http://schemas.microsoft.com/office/powerpoint/2010/main" val="349502323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Fresnel Zone</a:t>
            </a:r>
            <a:endParaRPr lang="en-US" dirty="0"/>
          </a:p>
        </p:txBody>
      </p:sp>
      <p:sp>
        <p:nvSpPr>
          <p:cNvPr id="3" name="Content Placeholder 2"/>
          <p:cNvSpPr>
            <a:spLocks noGrp="1"/>
          </p:cNvSpPr>
          <p:nvPr>
            <p:ph sz="quarter" idx="1"/>
          </p:nvPr>
        </p:nvSpPr>
        <p:spPr>
          <a:xfrm>
            <a:off x="-258210" y="1356166"/>
            <a:ext cx="9217153" cy="4495800"/>
          </a:xfrm>
        </p:spPr>
        <p:txBody>
          <a:bodyPr/>
          <a:lstStyle/>
          <a:p>
            <a:pPr lvl="1" algn="just"/>
            <a:r>
              <a:rPr lang="en-US" sz="2200" dirty="0" smtClean="0"/>
              <a:t>Due to obstacles in transmission path, a family of ellipsoids can be constructed between TX and RX by joining all the points for which the excess path delay (</a:t>
            </a:r>
            <a:r>
              <a:rPr lang="en-US" sz="2000" b="1" dirty="0">
                <a:cs typeface="Arial"/>
              </a:rPr>
              <a:t>∆</a:t>
            </a:r>
            <a:r>
              <a:rPr lang="en-US" sz="2200" dirty="0" smtClean="0"/>
              <a:t>) is </a:t>
            </a:r>
            <a:r>
              <a:rPr lang="en-US" sz="2200" b="1" dirty="0" smtClean="0">
                <a:solidFill>
                  <a:srgbClr val="FF0000"/>
                </a:solidFill>
              </a:rPr>
              <a:t>an integer multiple of half wavelengths (n</a:t>
            </a:r>
            <a:r>
              <a:rPr lang="el-GR" sz="2200" b="1" dirty="0" smtClean="0">
                <a:solidFill>
                  <a:srgbClr val="FF0000"/>
                </a:solidFill>
                <a:latin typeface="Arial"/>
                <a:cs typeface="Arial"/>
              </a:rPr>
              <a:t>λ</a:t>
            </a:r>
            <a:r>
              <a:rPr lang="en-US" sz="2200" b="1" dirty="0" smtClean="0">
                <a:solidFill>
                  <a:srgbClr val="FF0000"/>
                </a:solidFill>
              </a:rPr>
              <a:t>/2)</a:t>
            </a:r>
          </a:p>
          <a:p>
            <a:pPr lvl="2" algn="just"/>
            <a:r>
              <a:rPr lang="en-US" sz="1900" dirty="0" smtClean="0"/>
              <a:t>If obstruction does not block the 1</a:t>
            </a:r>
            <a:r>
              <a:rPr lang="en-US" sz="1900" baseline="30000" dirty="0" smtClean="0"/>
              <a:t>st</a:t>
            </a:r>
            <a:r>
              <a:rPr lang="en-US" sz="1900" dirty="0" smtClean="0"/>
              <a:t> zone, diffraction effects may be neglected</a:t>
            </a:r>
          </a:p>
          <a:p>
            <a:pPr lvl="2" algn="just"/>
            <a:r>
              <a:rPr lang="en-US" sz="1900" dirty="0" smtClean="0"/>
              <a:t>As long as 55% of </a:t>
            </a:r>
            <a:r>
              <a:rPr lang="en-US" sz="1900" dirty="0" err="1" smtClean="0"/>
              <a:t>fresnel</a:t>
            </a:r>
            <a:r>
              <a:rPr lang="en-US" sz="1900" dirty="0" smtClean="0"/>
              <a:t> zone is clear, minimal diffraction loss</a:t>
            </a:r>
            <a:endParaRPr lang="en-US" sz="1900" dirty="0"/>
          </a:p>
        </p:txBody>
      </p:sp>
      <p:pic>
        <p:nvPicPr>
          <p:cNvPr id="4" name="Picture 14" descr="F4_11"/>
          <p:cNvPicPr>
            <a:picLocks noChangeAspect="1" noChangeArrowheads="1"/>
          </p:cNvPicPr>
          <p:nvPr/>
        </p:nvPicPr>
        <p:blipFill rotWithShape="1">
          <a:blip r:embed="rId2" cstate="email">
            <a:lum bright="-20000" contrast="40000"/>
            <a:extLst>
              <a:ext uri="{28A0092B-C50C-407E-A947-70E740481C1C}">
                <a14:useLocalDpi xmlns:a14="http://schemas.microsoft.com/office/drawing/2010/main" val="0"/>
              </a:ext>
            </a:extLst>
          </a:blip>
          <a:srcRect l="8219" t="5376" r="10083" b="12486"/>
          <a:stretch/>
        </p:blipFill>
        <p:spPr>
          <a:xfrm>
            <a:off x="159657" y="3604066"/>
            <a:ext cx="5428343" cy="2661596"/>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4056" y="4170493"/>
            <a:ext cx="2318473" cy="129651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631842" y="5906148"/>
            <a:ext cx="4557487" cy="430887"/>
          </a:xfrm>
          <a:prstGeom prst="rect">
            <a:avLst/>
          </a:prstGeom>
          <a:noFill/>
        </p:spPr>
        <p:txBody>
          <a:bodyPr wrap="square" rtlCol="0">
            <a:spAutoFit/>
          </a:bodyPr>
          <a:lstStyle/>
          <a:p>
            <a:r>
              <a:rPr lang="en-US" sz="2200" dirty="0" err="1" smtClean="0"/>
              <a:t>r</a:t>
            </a:r>
            <a:r>
              <a:rPr lang="en-US" sz="2200" baseline="-25000" dirty="0" err="1" smtClean="0"/>
              <a:t>n</a:t>
            </a:r>
            <a:r>
              <a:rPr lang="en-US" sz="2200" dirty="0" smtClean="0"/>
              <a:t> = Radius of n</a:t>
            </a:r>
            <a:r>
              <a:rPr lang="en-US" sz="2200" baseline="30000" dirty="0" smtClean="0"/>
              <a:t>th</a:t>
            </a:r>
            <a:r>
              <a:rPr lang="en-US" sz="2200" dirty="0" smtClean="0"/>
              <a:t> Fresnel Zone Circle</a:t>
            </a:r>
            <a:endParaRPr lang="en-US" sz="2200" dirty="0"/>
          </a:p>
        </p:txBody>
      </p:sp>
    </p:spTree>
    <p:extLst>
      <p:ext uri="{BB962C8B-B14F-4D97-AF65-F5344CB8AC3E}">
        <p14:creationId xmlns:p14="http://schemas.microsoft.com/office/powerpoint/2010/main" val="107128381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sz="quarter" idx="1"/>
          </p:nvPr>
        </p:nvSpPr>
        <p:spPr/>
        <p:txBody>
          <a:bodyPr/>
          <a:lstStyle/>
          <a:p>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4785" y="1480631"/>
            <a:ext cx="6353175" cy="375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685150" y="5233481"/>
            <a:ext cx="4037131" cy="523220"/>
          </a:xfrm>
          <a:prstGeom prst="rect">
            <a:avLst/>
          </a:prstGeom>
          <a:solidFill>
            <a:srgbClr val="FFFF00"/>
          </a:solidFill>
        </p:spPr>
        <p:txBody>
          <a:bodyPr wrap="none" rtlCol="0">
            <a:spAutoFit/>
          </a:bodyPr>
          <a:lstStyle/>
          <a:p>
            <a:r>
              <a:rPr lang="en-US" sz="2800" dirty="0" smtClean="0"/>
              <a:t>Illustration of Fresnel Zones</a:t>
            </a:r>
            <a:endParaRPr lang="en-US" sz="2800" dirty="0"/>
          </a:p>
        </p:txBody>
      </p:sp>
      <p:sp>
        <p:nvSpPr>
          <p:cNvPr id="5" name="Rectangle 4"/>
          <p:cNvSpPr/>
          <p:nvPr/>
        </p:nvSpPr>
        <p:spPr>
          <a:xfrm>
            <a:off x="4034971" y="2772856"/>
            <a:ext cx="300524" cy="2119085"/>
          </a:xfrm>
          <a:prstGeom prst="rect">
            <a:avLst/>
          </a:prstGeom>
          <a:solidFill>
            <a:schemeClr val="bg1"/>
          </a:solidFill>
          <a:ln w="38100">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18562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Fresnel Zone Geometry</a:t>
            </a:r>
          </a:p>
        </p:txBody>
      </p:sp>
      <p:sp>
        <p:nvSpPr>
          <p:cNvPr id="3" name="Content Placeholder 2"/>
          <p:cNvSpPr>
            <a:spLocks noGrp="1"/>
          </p:cNvSpPr>
          <p:nvPr>
            <p:ph sz="quarter" idx="1"/>
          </p:nvPr>
        </p:nvSpPr>
        <p:spPr/>
        <p:txBody>
          <a:bodyPr/>
          <a:lstStyle/>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8662" y="1378241"/>
            <a:ext cx="6327075" cy="3585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62857" y="5481711"/>
            <a:ext cx="8650514"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572716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b="15330"/>
          <a:stretch/>
        </p:blipFill>
        <p:spPr bwMode="auto">
          <a:xfrm>
            <a:off x="546810" y="39234"/>
            <a:ext cx="7116733" cy="3338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9655" y="3377520"/>
            <a:ext cx="8839200"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139370" y="4072845"/>
            <a:ext cx="6763657" cy="2027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43543" y="6100429"/>
            <a:ext cx="895531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187555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Knife-edge Diffraction Model</a:t>
            </a:r>
          </a:p>
        </p:txBody>
      </p:sp>
      <p:sp>
        <p:nvSpPr>
          <p:cNvPr id="3" name="Content Placeholder 2"/>
          <p:cNvSpPr>
            <a:spLocks noGrp="1"/>
          </p:cNvSpPr>
          <p:nvPr>
            <p:ph sz="quarter" idx="1"/>
          </p:nvPr>
        </p:nvSpPr>
        <p:spPr>
          <a:xfrm>
            <a:off x="203200" y="1600200"/>
            <a:ext cx="8562848" cy="5257800"/>
          </a:xfrm>
        </p:spPr>
        <p:txBody>
          <a:bodyPr>
            <a:normAutofit/>
          </a:bodyPr>
          <a:lstStyle/>
          <a:p>
            <a:pPr algn="just"/>
            <a:r>
              <a:rPr lang="en-US" dirty="0"/>
              <a:t>Estimating the signal attenuation caused by diffraction of </a:t>
            </a:r>
            <a:r>
              <a:rPr lang="en-US" dirty="0" smtClean="0"/>
              <a:t>radio waves </a:t>
            </a:r>
            <a:r>
              <a:rPr lang="en-US" dirty="0"/>
              <a:t>over hills and buildings is essential in predicting the </a:t>
            </a:r>
            <a:r>
              <a:rPr lang="en-US" dirty="0" smtClean="0"/>
              <a:t>field strength </a:t>
            </a:r>
            <a:r>
              <a:rPr lang="en-US" dirty="0"/>
              <a:t>in a given service area.</a:t>
            </a:r>
          </a:p>
          <a:p>
            <a:pPr algn="just"/>
            <a:r>
              <a:rPr lang="en-US" dirty="0" smtClean="0"/>
              <a:t>As </a:t>
            </a:r>
            <a:r>
              <a:rPr lang="en-US" dirty="0"/>
              <a:t>a starting point, the limiting case of propagation over a knife </a:t>
            </a:r>
            <a:r>
              <a:rPr lang="en-US" dirty="0" smtClean="0"/>
              <a:t>edge gives </a:t>
            </a:r>
            <a:r>
              <a:rPr lang="en-US" dirty="0"/>
              <a:t>good in sight into the order of magnitude diffraction loss.</a:t>
            </a:r>
          </a:p>
          <a:p>
            <a:pPr algn="just"/>
            <a:r>
              <a:rPr lang="en-US" dirty="0" smtClean="0"/>
              <a:t>When </a:t>
            </a:r>
            <a:r>
              <a:rPr lang="en-US" dirty="0"/>
              <a:t>shadowing is caused by a single object such as a </a:t>
            </a:r>
            <a:r>
              <a:rPr lang="en-US" dirty="0" smtClean="0"/>
              <a:t>building, the </a:t>
            </a:r>
            <a:r>
              <a:rPr lang="en-US" dirty="0"/>
              <a:t>attenuation caused by diffraction can be estimated by </a:t>
            </a:r>
            <a:r>
              <a:rPr lang="en-US" dirty="0" smtClean="0"/>
              <a:t>treating the </a:t>
            </a:r>
            <a:r>
              <a:rPr lang="en-US" dirty="0"/>
              <a:t>obstruction as a diffracting knife edge</a:t>
            </a:r>
          </a:p>
        </p:txBody>
      </p:sp>
    </p:spTree>
    <p:extLst>
      <p:ext uri="{BB962C8B-B14F-4D97-AF65-F5344CB8AC3E}">
        <p14:creationId xmlns:p14="http://schemas.microsoft.com/office/powerpoint/2010/main" val="292382991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extBox 1"/>
              <p:cNvSpPr txBox="1"/>
              <p:nvPr/>
            </p:nvSpPr>
            <p:spPr>
              <a:xfrm>
                <a:off x="58059" y="163677"/>
                <a:ext cx="8776451" cy="6559616"/>
              </a:xfrm>
              <a:prstGeom prst="rect">
                <a:avLst/>
              </a:prstGeom>
              <a:noFill/>
            </p:spPr>
            <p:txBody>
              <a:bodyPr wrap="square" rtlCol="0">
                <a:spAutoFit/>
              </a:bodyPr>
              <a:lstStyle/>
              <a:p>
                <a:r>
                  <a:rPr lang="en-US" sz="2400" b="1" u="sng" dirty="0" smtClean="0"/>
                  <a:t>Excess Path Length (</a:t>
                </a:r>
                <a:r>
                  <a:rPr lang="en-US" sz="2400" b="1" u="sng" dirty="0" smtClean="0">
                    <a:cs typeface="Arial"/>
                  </a:rPr>
                  <a:t>∆)</a:t>
                </a:r>
              </a:p>
              <a:p>
                <a:r>
                  <a:rPr lang="en-US" sz="2200" dirty="0" smtClean="0">
                    <a:cs typeface="Arial"/>
                  </a:rPr>
                  <a:t>Difference between the direct path and the diffracted path (Assume</a:t>
                </a:r>
              </a:p>
              <a:p>
                <a:r>
                  <a:rPr lang="en-US" sz="2200" dirty="0" smtClean="0">
                    <a:cs typeface="Arial"/>
                  </a:rPr>
                  <a:t>h &lt;&lt; d</a:t>
                </a:r>
                <a:r>
                  <a:rPr lang="en-US" sz="2200" baseline="-25000" dirty="0" smtClean="0">
                    <a:cs typeface="Arial"/>
                  </a:rPr>
                  <a:t>1</a:t>
                </a:r>
                <a:r>
                  <a:rPr lang="en-US" sz="2200" dirty="0" smtClean="0">
                    <a:cs typeface="Arial"/>
                  </a:rPr>
                  <a:t>, d</a:t>
                </a:r>
                <a:r>
                  <a:rPr lang="en-US" sz="2200" baseline="-25000" dirty="0" smtClean="0">
                    <a:cs typeface="Arial"/>
                  </a:rPr>
                  <a:t>2</a:t>
                </a:r>
                <a:r>
                  <a:rPr lang="en-US" sz="2200" dirty="0" smtClean="0">
                    <a:cs typeface="Arial"/>
                  </a:rPr>
                  <a:t> and h &gt;&gt; </a:t>
                </a:r>
                <a14:m>
                  <m:oMath xmlns:m="http://schemas.openxmlformats.org/officeDocument/2006/math">
                    <m:r>
                      <a:rPr lang="en-US" sz="2200" i="1">
                        <a:latin typeface="Cambria Math"/>
                        <a:ea typeface="Cambria Math"/>
                      </a:rPr>
                      <m:t>𝜆</m:t>
                    </m:r>
                  </m:oMath>
                </a14:m>
                <a:endParaRPr lang="en-US" sz="2200" dirty="0" smtClean="0"/>
              </a:p>
              <a:p>
                <a:endParaRPr lang="en-US" sz="2400" dirty="0"/>
              </a:p>
              <a:p>
                <a:endParaRPr lang="en-US" sz="2400" dirty="0" smtClean="0"/>
              </a:p>
              <a:p>
                <a:endParaRPr lang="en-US" sz="2400" dirty="0"/>
              </a:p>
              <a:p>
                <a:endParaRPr lang="en-US" sz="2400" dirty="0" smtClean="0"/>
              </a:p>
              <a:p>
                <a:endParaRPr lang="en-US" sz="2400" dirty="0"/>
              </a:p>
              <a:p>
                <a:r>
                  <a:rPr lang="en-US" sz="2400" u="sng" dirty="0" smtClean="0"/>
                  <a:t>Fresnel-</a:t>
                </a:r>
                <a:r>
                  <a:rPr lang="en-US" sz="2400" u="sng" dirty="0" err="1" smtClean="0"/>
                  <a:t>Kirchoff</a:t>
                </a:r>
                <a:r>
                  <a:rPr lang="en-US" sz="2400" u="sng" dirty="0" smtClean="0"/>
                  <a:t> </a:t>
                </a:r>
                <a:r>
                  <a:rPr lang="en-US" sz="2400" u="sng" dirty="0"/>
                  <a:t>diffraction </a:t>
                </a:r>
                <a:r>
                  <a:rPr lang="en-US" sz="2400" u="sng" dirty="0" smtClean="0"/>
                  <a:t>Parameter v</a:t>
                </a:r>
              </a:p>
              <a:p>
                <a:endParaRPr lang="en-US" sz="2400" dirty="0"/>
              </a:p>
              <a:p>
                <a:endParaRPr lang="en-US" sz="2400" dirty="0" smtClean="0"/>
              </a:p>
              <a:p>
                <a:endParaRPr lang="en-US" sz="2400" dirty="0"/>
              </a:p>
              <a:p>
                <a:endParaRPr lang="en-US" sz="2400" dirty="0" smtClean="0"/>
              </a:p>
              <a:p>
                <a:endParaRPr lang="en-US" sz="2400" dirty="0"/>
              </a:p>
              <a:p>
                <a:r>
                  <a:rPr lang="en-US" sz="2200" dirty="0" smtClean="0"/>
                  <a:t>Fresnel Zone </a:t>
                </a:r>
                <a:r>
                  <a:rPr lang="en-US" sz="2200" dirty="0" smtClean="0">
                    <a:sym typeface="Wingdings" pitchFamily="2" charset="2"/>
                  </a:rPr>
                  <a:t> </a:t>
                </a:r>
                <a:r>
                  <a:rPr lang="en-US" sz="2200" dirty="0">
                    <a:sym typeface="Wingdings" pitchFamily="2" charset="2"/>
                  </a:rPr>
                  <a:t>Secondary (</a:t>
                </a:r>
                <a:r>
                  <a:rPr lang="en-US" sz="2200" dirty="0" err="1">
                    <a:sym typeface="Wingdings" pitchFamily="2" charset="2"/>
                  </a:rPr>
                  <a:t>difffracted</a:t>
                </a:r>
                <a:r>
                  <a:rPr lang="en-US" sz="2200" dirty="0">
                    <a:sym typeface="Wingdings" pitchFamily="2" charset="2"/>
                  </a:rPr>
                  <a:t>) </a:t>
                </a:r>
                <a:r>
                  <a:rPr lang="en-US" sz="2200" dirty="0" smtClean="0">
                    <a:sym typeface="Wingdings" pitchFamily="2" charset="2"/>
                  </a:rPr>
                  <a:t>path= Direct path length + </a:t>
                </a:r>
                <a14:m>
                  <m:oMath xmlns:m="http://schemas.openxmlformats.org/officeDocument/2006/math">
                    <m:f>
                      <m:fPr>
                        <m:ctrlPr>
                          <a:rPr lang="en-US" sz="2200" b="0" i="1" smtClean="0">
                            <a:latin typeface="Cambria Math"/>
                            <a:ea typeface="Cambria Math"/>
                          </a:rPr>
                        </m:ctrlPr>
                      </m:fPr>
                      <m:num>
                        <m:r>
                          <a:rPr lang="en-US" sz="2200" b="0" i="1" smtClean="0">
                            <a:latin typeface="Cambria Math"/>
                            <a:ea typeface="Cambria Math"/>
                          </a:rPr>
                          <m:t>𝑛</m:t>
                        </m:r>
                        <m:r>
                          <a:rPr lang="en-US" sz="2200" i="1">
                            <a:latin typeface="Cambria Math"/>
                            <a:ea typeface="Cambria Math"/>
                          </a:rPr>
                          <m:t>𝜆</m:t>
                        </m:r>
                      </m:num>
                      <m:den>
                        <m:r>
                          <a:rPr lang="en-US" sz="2200" b="0" i="1" smtClean="0">
                            <a:latin typeface="Cambria Math"/>
                            <a:ea typeface="Cambria Math"/>
                          </a:rPr>
                          <m:t>2</m:t>
                        </m:r>
                      </m:den>
                    </m:f>
                  </m:oMath>
                </a14:m>
                <a:endParaRPr lang="en-US" sz="2200" b="0" dirty="0" smtClean="0">
                  <a:ea typeface="Cambria Math"/>
                </a:endParaRPr>
              </a:p>
              <a:p>
                <a:r>
                  <a:rPr lang="en-US" sz="2200" dirty="0" smtClean="0"/>
                  <a:t>Thus, </a:t>
                </a:r>
                <a:r>
                  <a:rPr lang="en-US" sz="2200" b="1" dirty="0" smtClean="0">
                    <a:solidFill>
                      <a:srgbClr val="FF0000"/>
                    </a:solidFill>
                    <a:cs typeface="Arial"/>
                  </a:rPr>
                  <a:t>∆ = </a:t>
                </a:r>
                <a14:m>
                  <m:oMath xmlns:m="http://schemas.openxmlformats.org/officeDocument/2006/math">
                    <m:f>
                      <m:fPr>
                        <m:ctrlPr>
                          <a:rPr lang="en-US" sz="2200" b="1" i="1">
                            <a:solidFill>
                              <a:srgbClr val="FF0000"/>
                            </a:solidFill>
                            <a:latin typeface="Cambria Math"/>
                            <a:ea typeface="Cambria Math"/>
                          </a:rPr>
                        </m:ctrlPr>
                      </m:fPr>
                      <m:num>
                        <m:r>
                          <a:rPr lang="en-US" sz="2200" b="1" i="1">
                            <a:solidFill>
                              <a:srgbClr val="FF0000"/>
                            </a:solidFill>
                            <a:latin typeface="Cambria Math"/>
                            <a:ea typeface="Cambria Math"/>
                          </a:rPr>
                          <m:t>𝒏</m:t>
                        </m:r>
                        <m:r>
                          <a:rPr lang="en-US" sz="2200" b="1" i="1">
                            <a:solidFill>
                              <a:srgbClr val="FF0000"/>
                            </a:solidFill>
                            <a:latin typeface="Cambria Math"/>
                            <a:ea typeface="Cambria Math"/>
                          </a:rPr>
                          <m:t>𝝀</m:t>
                        </m:r>
                      </m:num>
                      <m:den>
                        <m:r>
                          <a:rPr lang="en-US" sz="2200" b="1" i="1">
                            <a:solidFill>
                              <a:srgbClr val="FF0000"/>
                            </a:solidFill>
                            <a:latin typeface="Cambria Math"/>
                            <a:ea typeface="Cambria Math"/>
                          </a:rPr>
                          <m:t>𝟐</m:t>
                        </m:r>
                      </m:den>
                    </m:f>
                  </m:oMath>
                </a14:m>
                <a:endParaRPr lang="en-US" sz="2200" b="1" dirty="0"/>
              </a:p>
              <a:p>
                <a:endParaRPr lang="en-US" sz="2400" dirty="0"/>
              </a:p>
            </p:txBody>
          </p:sp>
        </mc:Choice>
        <mc:Fallback>
          <p:sp>
            <p:nvSpPr>
              <p:cNvPr id="2" name="TextBox 1"/>
              <p:cNvSpPr txBox="1">
                <a:spLocks noRot="1" noChangeAspect="1" noMove="1" noResize="1" noEditPoints="1" noAdjustHandles="1" noChangeArrowheads="1" noChangeShapeType="1" noTextEdit="1"/>
              </p:cNvSpPr>
              <p:nvPr/>
            </p:nvSpPr>
            <p:spPr>
              <a:xfrm>
                <a:off x="58059" y="163677"/>
                <a:ext cx="8776451" cy="6559616"/>
              </a:xfrm>
              <a:prstGeom prst="rect">
                <a:avLst/>
              </a:prstGeom>
              <a:blipFill rotWithShape="1">
                <a:blip r:embed="rId2"/>
                <a:stretch>
                  <a:fillRect l="-1112" t="-743"/>
                </a:stretch>
              </a:blipFill>
            </p:spPr>
            <p:txBody>
              <a:bodyPr/>
              <a:lstStyle/>
              <a:p>
                <a:r>
                  <a:rPr lang="en-US">
                    <a:noFill/>
                  </a:rPr>
                  <a:t> </a:t>
                </a:r>
              </a:p>
            </p:txBody>
          </p:sp>
        </mc:Fallback>
      </mc:AlternateContent>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7704" y="1494548"/>
            <a:ext cx="2276060" cy="108960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9517" y="1494548"/>
            <a:ext cx="2509401" cy="97404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9694" y="3928607"/>
            <a:ext cx="2572080" cy="105455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ight Arrow 2"/>
          <p:cNvSpPr/>
          <p:nvPr/>
        </p:nvSpPr>
        <p:spPr>
          <a:xfrm>
            <a:off x="4354285" y="4339770"/>
            <a:ext cx="449943" cy="232229"/>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9517" y="3937449"/>
            <a:ext cx="2215775" cy="96837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89003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5617" y="5794263"/>
            <a:ext cx="7476021" cy="461665"/>
          </a:xfrm>
          <a:prstGeom prst="rect">
            <a:avLst/>
          </a:prstGeom>
          <a:noFill/>
        </p:spPr>
        <p:txBody>
          <a:bodyPr wrap="none" rtlCol="0">
            <a:spAutoFit/>
          </a:bodyPr>
          <a:lstStyle/>
          <a:p>
            <a:r>
              <a:rPr lang="en-US" sz="2400" u="sng" dirty="0" smtClean="0"/>
              <a:t>Fresnel Zones for Different Knife-Edge Diffraction Scenarios</a:t>
            </a:r>
            <a:endParaRPr lang="en-US" sz="2400" u="sng"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617" y="0"/>
            <a:ext cx="7439025" cy="562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04445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975" y="599622"/>
            <a:ext cx="7258050" cy="316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736600" y="3971444"/>
            <a:ext cx="7699828" cy="461665"/>
          </a:xfrm>
          <a:prstGeom prst="rect">
            <a:avLst/>
          </a:prstGeom>
        </p:spPr>
        <p:txBody>
          <a:bodyPr wrap="square">
            <a:spAutoFit/>
          </a:bodyPr>
          <a:lstStyle/>
          <a:p>
            <a:pPr lvl="0"/>
            <a:r>
              <a:rPr lang="en-US" sz="2400" u="sng" dirty="0">
                <a:solidFill>
                  <a:prstClr val="black"/>
                </a:solidFill>
              </a:rPr>
              <a:t>Fresnel Zones for Different Knife-Edge Diffraction Scenarios</a:t>
            </a:r>
          </a:p>
        </p:txBody>
      </p:sp>
    </p:spTree>
    <p:extLst>
      <p:ext uri="{BB962C8B-B14F-4D97-AF65-F5344CB8AC3E}">
        <p14:creationId xmlns:p14="http://schemas.microsoft.com/office/powerpoint/2010/main" val="185134143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2929" r="24017"/>
          <a:stretch/>
        </p:blipFill>
        <p:spPr bwMode="auto">
          <a:xfrm>
            <a:off x="1294758" y="2665944"/>
            <a:ext cx="6554483" cy="3853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2"/>
          <p:cNvSpPr>
            <a:spLocks noGrp="1"/>
          </p:cNvSpPr>
          <p:nvPr>
            <p:ph type="title"/>
          </p:nvPr>
        </p:nvSpPr>
        <p:spPr/>
        <p:txBody>
          <a:bodyPr/>
          <a:lstStyle/>
          <a:p>
            <a:r>
              <a:rPr lang="en-US" dirty="0" smtClean="0"/>
              <a:t>Diffraction Gain (</a:t>
            </a:r>
            <a:r>
              <a:rPr lang="en-US" dirty="0" err="1" smtClean="0"/>
              <a:t>G</a:t>
            </a:r>
            <a:r>
              <a:rPr lang="en-US" baseline="-25000" dirty="0" err="1" smtClean="0"/>
              <a:t>d</a:t>
            </a:r>
            <a:r>
              <a:rPr lang="en-US" dirty="0" smtClean="0"/>
              <a:t>(dB))</a:t>
            </a:r>
            <a:endParaRPr lang="en-US" dirty="0"/>
          </a:p>
        </p:txBody>
      </p:sp>
      <p:sp>
        <p:nvSpPr>
          <p:cNvPr id="4" name="Content Placeholder 3"/>
          <p:cNvSpPr>
            <a:spLocks noGrp="1"/>
          </p:cNvSpPr>
          <p:nvPr>
            <p:ph sz="quarter" idx="1"/>
          </p:nvPr>
        </p:nvSpPr>
        <p:spPr>
          <a:xfrm>
            <a:off x="525564" y="1204965"/>
            <a:ext cx="8153400" cy="4495800"/>
          </a:xfrm>
        </p:spPr>
        <p:txBody>
          <a:bodyPr/>
          <a:lstStyle/>
          <a:p>
            <a:r>
              <a:rPr lang="en-US" dirty="0" smtClean="0"/>
              <a:t>An Approximate numerical solution </a:t>
            </a:r>
          </a:p>
          <a:p>
            <a:endParaRPr lang="en-US"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750" y="1901362"/>
            <a:ext cx="3238500" cy="581025"/>
          </a:xfrm>
          <a:prstGeom prst="rect">
            <a:avLst/>
          </a:prstGeom>
          <a:noFill/>
          <a:ln w="12700">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067115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0918" y="6098997"/>
            <a:ext cx="8065285" cy="400110"/>
          </a:xfrm>
          <a:prstGeom prst="rect">
            <a:avLst/>
          </a:prstGeom>
          <a:noFill/>
        </p:spPr>
        <p:txBody>
          <a:bodyPr wrap="none" rtlCol="0">
            <a:spAutoFit/>
          </a:bodyPr>
          <a:lstStyle/>
          <a:p>
            <a:pPr algn="ctr"/>
            <a:r>
              <a:rPr lang="en-US" sz="2000" dirty="0" smtClean="0"/>
              <a:t>Knife-edge Diffraction Gain as a function of Fresnel Diffraction Parameter</a:t>
            </a:r>
            <a:endParaRPr lang="en-US" sz="2000" dirty="0"/>
          </a:p>
        </p:txBody>
      </p:sp>
      <p:sp>
        <p:nvSpPr>
          <p:cNvPr id="5" name="Title 4"/>
          <p:cNvSpPr>
            <a:spLocks noGrp="1"/>
          </p:cNvSpPr>
          <p:nvPr>
            <p:ph type="title"/>
          </p:nvPr>
        </p:nvSpPr>
        <p:spPr/>
        <p:txBody>
          <a:bodyPr/>
          <a:lstStyle/>
          <a:p>
            <a:r>
              <a:rPr lang="en-US" dirty="0"/>
              <a:t>Diffraction Gain (</a:t>
            </a:r>
            <a:r>
              <a:rPr lang="en-US" dirty="0" err="1"/>
              <a:t>G</a:t>
            </a:r>
            <a:r>
              <a:rPr lang="en-US" baseline="-25000" dirty="0" err="1"/>
              <a:t>d</a:t>
            </a:r>
            <a:r>
              <a:rPr lang="en-US" dirty="0"/>
              <a:t>(dB))</a:t>
            </a:r>
          </a:p>
        </p:txBody>
      </p:sp>
      <p:sp>
        <p:nvSpPr>
          <p:cNvPr id="6" name="Content Placeholder 5"/>
          <p:cNvSpPr>
            <a:spLocks noGrp="1"/>
          </p:cNvSpPr>
          <p:nvPr>
            <p:ph sz="quarter" idx="1"/>
          </p:nvPr>
        </p:nvSpPr>
        <p:spPr/>
        <p:txBody>
          <a:bodyPr/>
          <a:lstStyle/>
          <a:p>
            <a:r>
              <a:rPr lang="en-US" dirty="0" smtClean="0"/>
              <a:t>Graphical Calculation </a:t>
            </a:r>
            <a:endParaRPr lang="en-US" dirty="0"/>
          </a:p>
        </p:txBody>
      </p:sp>
      <p:pic>
        <p:nvPicPr>
          <p:cNvPr id="10242"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610555" y="1880635"/>
            <a:ext cx="5367020" cy="4230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435181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603" y="1875293"/>
            <a:ext cx="7917105" cy="635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49" y="2825978"/>
            <a:ext cx="8449808" cy="3943244"/>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 name="Group 2"/>
          <p:cNvGrpSpPr/>
          <p:nvPr/>
        </p:nvGrpSpPr>
        <p:grpSpPr>
          <a:xfrm>
            <a:off x="163513" y="87025"/>
            <a:ext cx="8632144" cy="1965041"/>
            <a:chOff x="163513" y="87025"/>
            <a:chExt cx="8632144" cy="1965041"/>
          </a:xfrm>
        </p:grpSpPr>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513" y="108404"/>
              <a:ext cx="8632144" cy="194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63513" y="87025"/>
              <a:ext cx="1839458" cy="461665"/>
            </a:xfrm>
            <a:prstGeom prst="rect">
              <a:avLst/>
            </a:prstGeom>
            <a:solidFill>
              <a:schemeClr val="bg1"/>
            </a:solidFill>
          </p:spPr>
          <p:txBody>
            <a:bodyPr wrap="square">
              <a:spAutoFit/>
            </a:bodyPr>
            <a:lstStyle/>
            <a:p>
              <a:r>
                <a:rPr lang="en-US" sz="2400" b="1" dirty="0"/>
                <a:t>Example </a:t>
              </a:r>
              <a:r>
                <a:rPr lang="en-US" sz="2400" b="1" dirty="0" smtClean="0"/>
                <a:t>2. </a:t>
              </a:r>
              <a:endParaRPr lang="en-US" sz="2400" dirty="0"/>
            </a:p>
          </p:txBody>
        </p:sp>
      </p:grpSp>
    </p:spTree>
    <p:extLst>
      <p:ext uri="{BB962C8B-B14F-4D97-AF65-F5344CB8AC3E}">
        <p14:creationId xmlns:p14="http://schemas.microsoft.com/office/powerpoint/2010/main" val="34401843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71728"/>
            <a:ext cx="9050334" cy="5216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246924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649" y="267040"/>
            <a:ext cx="8459615" cy="3189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933888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086" y="1228327"/>
            <a:ext cx="8638790" cy="3369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63513" y="87025"/>
            <a:ext cx="1839458" cy="461665"/>
          </a:xfrm>
          <a:prstGeom prst="rect">
            <a:avLst/>
          </a:prstGeom>
          <a:solidFill>
            <a:schemeClr val="bg1"/>
          </a:solidFill>
        </p:spPr>
        <p:txBody>
          <a:bodyPr wrap="square">
            <a:spAutoFit/>
          </a:bodyPr>
          <a:lstStyle/>
          <a:p>
            <a:r>
              <a:rPr lang="en-US" sz="2400" b="1" dirty="0"/>
              <a:t>Example </a:t>
            </a:r>
            <a:r>
              <a:rPr lang="en-US" sz="2400" b="1" dirty="0" smtClean="0"/>
              <a:t>3. </a:t>
            </a:r>
            <a:endParaRPr lang="en-US" sz="2400" dirty="0"/>
          </a:p>
        </p:txBody>
      </p:sp>
    </p:spTree>
    <p:extLst>
      <p:ext uri="{BB962C8B-B14F-4D97-AF65-F5344CB8AC3E}">
        <p14:creationId xmlns:p14="http://schemas.microsoft.com/office/powerpoint/2010/main" val="348168517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523" y="180748"/>
            <a:ext cx="8668204" cy="5987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893837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72" y="226267"/>
            <a:ext cx="8954363" cy="6036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693816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Scattering</a:t>
            </a:r>
            <a:endParaRPr lang="en-US" dirty="0"/>
          </a:p>
        </p:txBody>
      </p:sp>
      <p:sp>
        <p:nvSpPr>
          <p:cNvPr id="3" name="Content Placeholder 2"/>
          <p:cNvSpPr>
            <a:spLocks noGrp="1"/>
          </p:cNvSpPr>
          <p:nvPr>
            <p:ph sz="quarter" idx="1"/>
          </p:nvPr>
        </p:nvSpPr>
        <p:spPr/>
        <p:txBody>
          <a:bodyPr>
            <a:normAutofit/>
          </a:bodyPr>
          <a:lstStyle/>
          <a:p>
            <a:r>
              <a:rPr lang="en-US" sz="2200" dirty="0" smtClean="0"/>
              <a:t>When a radio wave impinges on a rough surface, the reflected energy is spread out or diffused in a </a:t>
            </a:r>
            <a:r>
              <a:rPr lang="en-US" sz="2200" dirty="0" err="1" smtClean="0"/>
              <a:t>ll</a:t>
            </a:r>
            <a:r>
              <a:rPr lang="en-US" sz="2200" dirty="0" smtClean="0"/>
              <a:t> directions.</a:t>
            </a:r>
          </a:p>
          <a:p>
            <a:r>
              <a:rPr lang="en-US" sz="2200" dirty="0" smtClean="0"/>
              <a:t>A surface is considered smooth if its minimum to maximum protuberance h is less than the critical height.</a:t>
            </a:r>
          </a:p>
          <a:p>
            <a:endParaRPr lang="en-US" sz="2200" dirty="0"/>
          </a:p>
          <a:p>
            <a:endParaRPr lang="en-US" sz="2200" dirty="0" smtClean="0"/>
          </a:p>
          <a:p>
            <a:endParaRPr lang="en-US" sz="2200" dirty="0"/>
          </a:p>
          <a:p>
            <a:r>
              <a:rPr lang="en-US" sz="2200" dirty="0" smtClean="0"/>
              <a:t>The surface is considered rough if the protuberance is greater than </a:t>
            </a:r>
            <a:r>
              <a:rPr lang="en-US" sz="2200" dirty="0" err="1" smtClean="0"/>
              <a:t>h</a:t>
            </a:r>
            <a:r>
              <a:rPr lang="en-US" sz="2200" baseline="-25000" dirty="0" err="1" smtClean="0"/>
              <a:t>c</a:t>
            </a:r>
            <a:r>
              <a:rPr lang="en-US" sz="2200" dirty="0" smtClean="0"/>
              <a:t>.</a:t>
            </a:r>
            <a:endParaRPr lang="en-US" sz="2200" dirty="0"/>
          </a:p>
        </p:txBody>
      </p:sp>
      <p:pic>
        <p:nvPicPr>
          <p:cNvPr id="10242" name="Picture 2"/>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t="47909"/>
          <a:stretch/>
        </p:blipFill>
        <p:spPr bwMode="auto">
          <a:xfrm>
            <a:off x="738554" y="4481101"/>
            <a:ext cx="7420708" cy="1990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588" t="25817" r="39603" b="59137"/>
          <a:stretch/>
        </p:blipFill>
        <p:spPr bwMode="auto">
          <a:xfrm>
            <a:off x="3141336" y="2883877"/>
            <a:ext cx="2387265" cy="87798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002086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438" y="355265"/>
            <a:ext cx="9012544" cy="508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308447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Lecture</a:t>
            </a:r>
            <a:endParaRPr lang="en-US" dirty="0"/>
          </a:p>
        </p:txBody>
      </p:sp>
      <p:sp>
        <p:nvSpPr>
          <p:cNvPr id="3" name="Content Placeholder 2"/>
          <p:cNvSpPr>
            <a:spLocks noGrp="1"/>
          </p:cNvSpPr>
          <p:nvPr>
            <p:ph sz="quarter" idx="1"/>
          </p:nvPr>
        </p:nvSpPr>
        <p:spPr>
          <a:xfrm>
            <a:off x="369518" y="1485395"/>
            <a:ext cx="8229600" cy="4937760"/>
          </a:xfrm>
        </p:spPr>
        <p:txBody>
          <a:bodyPr/>
          <a:lstStyle/>
          <a:p>
            <a:pPr>
              <a:lnSpc>
                <a:spcPct val="150000"/>
              </a:lnSpc>
              <a:spcBef>
                <a:spcPts val="0"/>
              </a:spcBef>
              <a:buClrTx/>
              <a:buSzTx/>
              <a:defRPr/>
            </a:pPr>
            <a:r>
              <a:rPr lang="en-US" sz="2400" dirty="0" smtClean="0">
                <a:solidFill>
                  <a:schemeClr val="bg2">
                    <a:lumMod val="10000"/>
                  </a:schemeClr>
                </a:solidFill>
                <a:ea typeface="MS Mincho"/>
                <a:cs typeface="Pyidaungsu"/>
              </a:rPr>
              <a:t>Mobile Radio Propagation – Large Scale Path Loss Model</a:t>
            </a:r>
          </a:p>
          <a:p>
            <a:pPr lvl="1">
              <a:lnSpc>
                <a:spcPct val="150000"/>
              </a:lnSpc>
              <a:spcBef>
                <a:spcPts val="0"/>
              </a:spcBef>
              <a:buClrTx/>
              <a:buSzTx/>
              <a:defRPr/>
            </a:pPr>
            <a:r>
              <a:rPr lang="en-US" sz="2100" dirty="0">
                <a:solidFill>
                  <a:schemeClr val="bg2">
                    <a:lumMod val="10000"/>
                  </a:schemeClr>
                </a:solidFill>
                <a:ea typeface="MS Mincho"/>
                <a:cs typeface="Pyidaungsu"/>
              </a:rPr>
              <a:t>Practical Link Budget Design using Path Loss Models</a:t>
            </a:r>
          </a:p>
          <a:p>
            <a:pPr lvl="2">
              <a:lnSpc>
                <a:spcPct val="150000"/>
              </a:lnSpc>
              <a:spcBef>
                <a:spcPts val="0"/>
              </a:spcBef>
              <a:buClrTx/>
              <a:buSzTx/>
              <a:defRPr/>
            </a:pPr>
            <a:r>
              <a:rPr lang="en-US" sz="1800" dirty="0">
                <a:solidFill>
                  <a:schemeClr val="bg2">
                    <a:lumMod val="10000"/>
                  </a:schemeClr>
                </a:solidFill>
                <a:ea typeface="MS Mincho"/>
                <a:cs typeface="Pyidaungsu"/>
              </a:rPr>
              <a:t>Log-distance Path Loss Model</a:t>
            </a:r>
          </a:p>
          <a:p>
            <a:pPr lvl="2">
              <a:lnSpc>
                <a:spcPct val="150000"/>
              </a:lnSpc>
              <a:spcBef>
                <a:spcPts val="0"/>
              </a:spcBef>
              <a:buClrTx/>
              <a:buSzTx/>
              <a:defRPr/>
            </a:pPr>
            <a:r>
              <a:rPr lang="en-US" sz="1800" dirty="0">
                <a:solidFill>
                  <a:schemeClr val="bg2">
                    <a:lumMod val="10000"/>
                  </a:schemeClr>
                </a:solidFill>
                <a:ea typeface="MS Mincho"/>
                <a:cs typeface="Pyidaungsu"/>
              </a:rPr>
              <a:t>Log-normal Shadowing Model</a:t>
            </a:r>
          </a:p>
          <a:p>
            <a:pPr lvl="1">
              <a:lnSpc>
                <a:spcPct val="150000"/>
              </a:lnSpc>
              <a:spcBef>
                <a:spcPts val="0"/>
              </a:spcBef>
              <a:buClrTx/>
              <a:buSzTx/>
              <a:defRPr/>
            </a:pPr>
            <a:r>
              <a:rPr lang="en-US" sz="2100" dirty="0">
                <a:solidFill>
                  <a:schemeClr val="bg2">
                    <a:lumMod val="10000"/>
                  </a:schemeClr>
                </a:solidFill>
                <a:ea typeface="MS Mincho"/>
                <a:cs typeface="Pyidaungsu"/>
              </a:rPr>
              <a:t>Outdoor Propagation Models</a:t>
            </a:r>
          </a:p>
          <a:p>
            <a:pPr lvl="2">
              <a:lnSpc>
                <a:spcPct val="150000"/>
              </a:lnSpc>
              <a:spcBef>
                <a:spcPts val="0"/>
              </a:spcBef>
              <a:buClrTx/>
              <a:buSzTx/>
              <a:defRPr/>
            </a:pPr>
            <a:r>
              <a:rPr lang="en-US" sz="1800" dirty="0">
                <a:solidFill>
                  <a:schemeClr val="bg2">
                    <a:lumMod val="10000"/>
                  </a:schemeClr>
                </a:solidFill>
                <a:ea typeface="MS Mincho"/>
                <a:cs typeface="Pyidaungsu"/>
              </a:rPr>
              <a:t>Okumura Model</a:t>
            </a:r>
          </a:p>
          <a:p>
            <a:pPr lvl="2">
              <a:lnSpc>
                <a:spcPct val="150000"/>
              </a:lnSpc>
              <a:spcBef>
                <a:spcPts val="0"/>
              </a:spcBef>
              <a:buClrTx/>
              <a:buSzTx/>
              <a:defRPr/>
            </a:pPr>
            <a:r>
              <a:rPr lang="en-US" sz="1800" dirty="0" err="1">
                <a:solidFill>
                  <a:schemeClr val="bg2">
                    <a:lumMod val="10000"/>
                  </a:schemeClr>
                </a:solidFill>
                <a:ea typeface="MS Mincho"/>
                <a:cs typeface="Pyidaungsu"/>
              </a:rPr>
              <a:t>Hata</a:t>
            </a:r>
            <a:r>
              <a:rPr lang="en-US" sz="1800" dirty="0">
                <a:solidFill>
                  <a:schemeClr val="bg2">
                    <a:lumMod val="10000"/>
                  </a:schemeClr>
                </a:solidFill>
                <a:ea typeface="MS Mincho"/>
                <a:cs typeface="Pyidaungsu"/>
              </a:rPr>
              <a:t> </a:t>
            </a:r>
            <a:r>
              <a:rPr lang="en-US" sz="1800" dirty="0" smtClean="0">
                <a:solidFill>
                  <a:schemeClr val="bg2">
                    <a:lumMod val="10000"/>
                  </a:schemeClr>
                </a:solidFill>
                <a:ea typeface="MS Mincho"/>
                <a:cs typeface="Pyidaungsu"/>
              </a:rPr>
              <a:t>Model</a:t>
            </a:r>
          </a:p>
          <a:p>
            <a:pPr lvl="1">
              <a:lnSpc>
                <a:spcPct val="150000"/>
              </a:lnSpc>
              <a:spcBef>
                <a:spcPts val="0"/>
              </a:spcBef>
              <a:buClrTx/>
              <a:buSzTx/>
              <a:defRPr/>
            </a:pPr>
            <a:r>
              <a:rPr lang="en-US" sz="2100" dirty="0" smtClean="0">
                <a:solidFill>
                  <a:schemeClr val="bg2">
                    <a:lumMod val="10000"/>
                  </a:schemeClr>
                </a:solidFill>
                <a:ea typeface="MS Mincho"/>
                <a:cs typeface="Pyidaungsu"/>
              </a:rPr>
              <a:t>Indoor Propagation </a:t>
            </a:r>
            <a:r>
              <a:rPr lang="en-US" sz="2100" dirty="0">
                <a:solidFill>
                  <a:schemeClr val="bg2">
                    <a:lumMod val="10000"/>
                  </a:schemeClr>
                </a:solidFill>
                <a:ea typeface="MS Mincho"/>
                <a:cs typeface="Pyidaungsu"/>
              </a:rPr>
              <a:t>Models</a:t>
            </a:r>
          </a:p>
          <a:p>
            <a:pPr lvl="2">
              <a:lnSpc>
                <a:spcPct val="150000"/>
              </a:lnSpc>
              <a:spcBef>
                <a:spcPts val="0"/>
              </a:spcBef>
              <a:buClrTx/>
              <a:buSzTx/>
              <a:defRPr/>
            </a:pPr>
            <a:endParaRPr lang="en-US" sz="1800" dirty="0">
              <a:solidFill>
                <a:schemeClr val="bg2">
                  <a:lumMod val="10000"/>
                </a:schemeClr>
              </a:solidFill>
              <a:ea typeface="MS Mincho"/>
              <a:cs typeface="Pyidaungsu"/>
            </a:endParaRPr>
          </a:p>
        </p:txBody>
      </p:sp>
      <p:sp>
        <p:nvSpPr>
          <p:cNvPr id="4" name="Slide Number Placeholder 3"/>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55</a:t>
            </a:fld>
            <a:endParaRPr kumimoji="0" lang="en-US" dirty="0">
              <a:solidFill>
                <a:srgbClr val="FFFFFF"/>
              </a:solidFill>
            </a:endParaRPr>
          </a:p>
        </p:txBody>
      </p:sp>
    </p:spTree>
    <p:extLst>
      <p:ext uri="{BB962C8B-B14F-4D97-AF65-F5344CB8AC3E}">
        <p14:creationId xmlns:p14="http://schemas.microsoft.com/office/powerpoint/2010/main" val="91279185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425695"/>
            <a:ext cx="8716325" cy="1208314"/>
          </a:xfrm>
        </p:spPr>
        <p:txBody>
          <a:bodyPr>
            <a:noAutofit/>
          </a:bodyPr>
          <a:lstStyle/>
          <a:p>
            <a:pPr lvl="1" algn="l" rtl="0">
              <a:lnSpc>
                <a:spcPct val="150000"/>
              </a:lnSpc>
              <a:spcBef>
                <a:spcPts val="1200"/>
              </a:spcBef>
            </a:pPr>
            <a:r>
              <a:rPr lang="en-US" sz="4400" b="1" kern="1200" dirty="0" smtClean="0">
                <a:solidFill>
                  <a:schemeClr val="tx1"/>
                </a:solidFill>
                <a:latin typeface="+mj-lt"/>
                <a:ea typeface="+mj-ea"/>
                <a:cs typeface="+mj-cs"/>
              </a:rPr>
              <a:t>Thank You …</a:t>
            </a:r>
            <a:endParaRPr lang="en-US" sz="4400" b="1" kern="1200" dirty="0">
              <a:solidFill>
                <a:schemeClr val="tx1"/>
              </a:solidFill>
              <a:latin typeface="+mj-lt"/>
              <a:ea typeface="+mj-ea"/>
              <a:cs typeface="+mj-cs"/>
            </a:endParaRPr>
          </a:p>
        </p:txBody>
      </p:sp>
      <p:sp>
        <p:nvSpPr>
          <p:cNvPr id="6" name="Text Placeholder 5"/>
          <p:cNvSpPr>
            <a:spLocks noGrp="1"/>
          </p:cNvSpPr>
          <p:nvPr>
            <p:ph type="body" idx="1"/>
          </p:nvPr>
        </p:nvSpPr>
        <p:spPr>
          <a:xfrm>
            <a:off x="972456" y="2857500"/>
            <a:ext cx="7750629" cy="1143000"/>
          </a:xfrm>
        </p:spPr>
        <p:txBody>
          <a:bodyPr>
            <a:noAutofit/>
          </a:bodyPr>
          <a:lstStyle/>
          <a:p>
            <a:pPr algn="ctr">
              <a:lnSpc>
                <a:spcPct val="150000"/>
              </a:lnSpc>
            </a:pPr>
            <a:endParaRPr lang="en-US" sz="2800" dirty="0">
              <a:solidFill>
                <a:schemeClr val="tx1"/>
              </a:solidFill>
              <a:cs typeface="Cambria"/>
            </a:endParaRPr>
          </a:p>
          <a:p>
            <a:pPr algn="ctr">
              <a:lnSpc>
                <a:spcPct val="150000"/>
              </a:lnSpc>
            </a:pPr>
            <a:endParaRPr lang="en-US" sz="2800" dirty="0">
              <a:solidFill>
                <a:schemeClr val="tx1"/>
              </a:solidFill>
            </a:endParaRPr>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56</a:t>
            </a:fld>
            <a:endParaRPr kumimoji="0" lang="en-US" sz="2400" dirty="0">
              <a:solidFill>
                <a:srgbClr val="FFFFFF"/>
              </a:solidFill>
            </a:endParaRPr>
          </a:p>
        </p:txBody>
      </p:sp>
    </p:spTree>
    <p:extLst>
      <p:ext uri="{BB962C8B-B14F-4D97-AF65-F5344CB8AC3E}">
        <p14:creationId xmlns:p14="http://schemas.microsoft.com/office/powerpoint/2010/main" val="3323087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Origin</Template>
  <TotalTime>31738</TotalTime>
  <Words>2385</Words>
  <Application>Microsoft Office PowerPoint</Application>
  <PresentationFormat>On-screen Show (4:3)</PresentationFormat>
  <Paragraphs>307</Paragraphs>
  <Slides>56</Slides>
  <Notes>8</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56</vt:i4>
      </vt:variant>
    </vt:vector>
  </HeadingPairs>
  <TitlesOfParts>
    <vt:vector size="59" baseType="lpstr">
      <vt:lpstr>Origin</vt:lpstr>
      <vt:lpstr>Diseño predeterminado</vt:lpstr>
      <vt:lpstr>Bitmap Image</vt:lpstr>
      <vt:lpstr>Wireless and Mobile Communication</vt:lpstr>
      <vt:lpstr>Course Information</vt:lpstr>
      <vt:lpstr>Textbook and References</vt:lpstr>
      <vt:lpstr>Course Objectives</vt:lpstr>
      <vt:lpstr>Schedule of the Course</vt:lpstr>
      <vt:lpstr>Exam and Grading System</vt:lpstr>
      <vt:lpstr>Lecture 4</vt:lpstr>
      <vt:lpstr>Overview of Previous Lecture </vt:lpstr>
      <vt:lpstr>Outline of Class (Lecture 4)</vt:lpstr>
      <vt:lpstr>Lecture Objectives</vt:lpstr>
      <vt:lpstr>(1) Mobile Radio Propagation</vt:lpstr>
      <vt:lpstr>Introduction</vt:lpstr>
      <vt:lpstr>Radio Wave Propagation</vt:lpstr>
      <vt:lpstr>Multipath Fading</vt:lpstr>
      <vt:lpstr>Multipath Fading (cont.)</vt:lpstr>
      <vt:lpstr>Large-scale and Small-scale Fading</vt:lpstr>
      <vt:lpstr>Radio Propagation Model</vt:lpstr>
      <vt:lpstr>Units of Received Signal Strength</vt:lpstr>
      <vt:lpstr>(2) Large Scale Path Loss</vt:lpstr>
      <vt:lpstr>Large Scale Path Loss Models</vt:lpstr>
      <vt:lpstr>(1) Friis Free Space Propagation Model</vt:lpstr>
      <vt:lpstr>PowerPoint Presentation</vt:lpstr>
      <vt:lpstr>Cont.</vt:lpstr>
      <vt:lpstr>Cont.</vt:lpstr>
      <vt:lpstr>Cont.</vt:lpstr>
      <vt:lpstr>PowerPoint Presentation</vt:lpstr>
      <vt:lpstr>(3) Propagation Models based on Three Basic Propagation Mechanisms </vt:lpstr>
      <vt:lpstr>Propagation Mechanisms</vt:lpstr>
      <vt:lpstr>1. Reflection</vt:lpstr>
      <vt:lpstr>Reflection from Dielectric</vt:lpstr>
      <vt:lpstr>Vertical and Horizontal Polarization</vt:lpstr>
      <vt:lpstr>PowerPoint Presentation</vt:lpstr>
      <vt:lpstr>Reflection from Perfect Conductor</vt:lpstr>
      <vt:lpstr>Ground Reflection 2-Ray Model</vt:lpstr>
      <vt:lpstr>Ground Reflection 2-Ray Model</vt:lpstr>
      <vt:lpstr>2. Diffraction</vt:lpstr>
      <vt:lpstr>Fresnel Zone</vt:lpstr>
      <vt:lpstr>Cont.</vt:lpstr>
      <vt:lpstr>Fresnel Zone Geometry</vt:lpstr>
      <vt:lpstr>PowerPoint Presentation</vt:lpstr>
      <vt:lpstr>Knife-edge Diffraction Model</vt:lpstr>
      <vt:lpstr>PowerPoint Presentation</vt:lpstr>
      <vt:lpstr>PowerPoint Presentation</vt:lpstr>
      <vt:lpstr>PowerPoint Presentation</vt:lpstr>
      <vt:lpstr>Diffraction Gain (Gd(dB))</vt:lpstr>
      <vt:lpstr>Diffraction Gain (Gd(dB))</vt:lpstr>
      <vt:lpstr>PowerPoint Presentation</vt:lpstr>
      <vt:lpstr>PowerPoint Presentation</vt:lpstr>
      <vt:lpstr>PowerPoint Presentation</vt:lpstr>
      <vt:lpstr>PowerPoint Presentation</vt:lpstr>
      <vt:lpstr>PowerPoint Presentation</vt:lpstr>
      <vt:lpstr>PowerPoint Presentation</vt:lpstr>
      <vt:lpstr>Scattering</vt:lpstr>
      <vt:lpstr>PowerPoint Presentation</vt:lpstr>
      <vt:lpstr>Next Lecture</vt:lpstr>
      <vt:lpstr>Thank You …</vt:lpstr>
    </vt:vector>
  </TitlesOfParts>
  <Company>Rits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graph theory  June 2015 (Week 1)</dc:title>
  <dc:creator>Nyien Aye</dc:creator>
  <cp:lastModifiedBy>Windows User</cp:lastModifiedBy>
  <cp:revision>513</cp:revision>
  <dcterms:created xsi:type="dcterms:W3CDTF">2015-05-25T07:06:30Z</dcterms:created>
  <dcterms:modified xsi:type="dcterms:W3CDTF">2020-03-30T07:50:55Z</dcterms:modified>
</cp:coreProperties>
</file>