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70" r:id="rId1"/>
    <p:sldMasterId id="2147484782" r:id="rId2"/>
  </p:sldMasterIdLst>
  <p:notesMasterIdLst>
    <p:notesMasterId r:id="rId53"/>
  </p:notesMasterIdLst>
  <p:sldIdLst>
    <p:sldId id="635" r:id="rId3"/>
    <p:sldId id="593" r:id="rId4"/>
    <p:sldId id="556" r:id="rId5"/>
    <p:sldId id="549" r:id="rId6"/>
    <p:sldId id="558" r:id="rId7"/>
    <p:sldId id="594" r:id="rId8"/>
    <p:sldId id="595" r:id="rId9"/>
    <p:sldId id="694" r:id="rId10"/>
    <p:sldId id="684" r:id="rId11"/>
    <p:sldId id="685" r:id="rId12"/>
    <p:sldId id="696" r:id="rId13"/>
    <p:sldId id="697" r:id="rId14"/>
    <p:sldId id="698" r:id="rId15"/>
    <p:sldId id="699" r:id="rId16"/>
    <p:sldId id="700" r:id="rId17"/>
    <p:sldId id="701" r:id="rId18"/>
    <p:sldId id="702" r:id="rId19"/>
    <p:sldId id="703" r:id="rId20"/>
    <p:sldId id="704" r:id="rId21"/>
    <p:sldId id="705" r:id="rId22"/>
    <p:sldId id="706" r:id="rId23"/>
    <p:sldId id="707" r:id="rId24"/>
    <p:sldId id="708" r:id="rId25"/>
    <p:sldId id="709" r:id="rId26"/>
    <p:sldId id="710" r:id="rId27"/>
    <p:sldId id="735" r:id="rId28"/>
    <p:sldId id="712" r:id="rId29"/>
    <p:sldId id="713" r:id="rId30"/>
    <p:sldId id="714" r:id="rId31"/>
    <p:sldId id="715" r:id="rId32"/>
    <p:sldId id="716" r:id="rId33"/>
    <p:sldId id="717" r:id="rId34"/>
    <p:sldId id="718" r:id="rId35"/>
    <p:sldId id="719" r:id="rId36"/>
    <p:sldId id="720" r:id="rId37"/>
    <p:sldId id="721" r:id="rId38"/>
    <p:sldId id="722" r:id="rId39"/>
    <p:sldId id="723" r:id="rId40"/>
    <p:sldId id="724" r:id="rId41"/>
    <p:sldId id="725" r:id="rId42"/>
    <p:sldId id="726" r:id="rId43"/>
    <p:sldId id="727" r:id="rId44"/>
    <p:sldId id="736" r:id="rId45"/>
    <p:sldId id="729" r:id="rId46"/>
    <p:sldId id="730" r:id="rId47"/>
    <p:sldId id="731" r:id="rId48"/>
    <p:sldId id="732" r:id="rId49"/>
    <p:sldId id="733" r:id="rId50"/>
    <p:sldId id="590" r:id="rId51"/>
    <p:sldId id="634"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A41EEE"/>
    <a:srgbClr val="6600CC"/>
    <a:srgbClr val="6600FF"/>
    <a:srgbClr val="000066"/>
    <a:srgbClr val="2CDA18"/>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33" autoAdjust="0"/>
    <p:restoredTop sz="96482" autoAdjust="0"/>
  </p:normalViewPr>
  <p:slideViewPr>
    <p:cSldViewPr snapToGrid="0" snapToObjects="1">
      <p:cViewPr varScale="1">
        <p:scale>
          <a:sx n="68" d="100"/>
          <a:sy n="68" d="100"/>
        </p:scale>
        <p:origin x="-492" y="-102"/>
      </p:cViewPr>
      <p:guideLst>
        <p:guide orient="horz" pos="2160"/>
        <p:guide pos="2880"/>
      </p:guideLst>
    </p:cSldViewPr>
  </p:slideViewPr>
  <p:outlineViewPr>
    <p:cViewPr>
      <p:scale>
        <a:sx n="33" d="100"/>
        <a:sy n="33" d="100"/>
      </p:scale>
      <p:origin x="0" y="648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0F144E-DA3A-8E47-BD9A-77AA71E80E51}" type="datetimeFigureOut">
              <a:rPr lang="en-US" smtClean="0"/>
              <a:t>3/30/2020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480A22-0A66-CA46-AF8C-F32EA2D836D8}" type="slidenum">
              <a:rPr lang="en-US" smtClean="0"/>
              <a:t>‹#›</a:t>
            </a:fld>
            <a:endParaRPr lang="en-US"/>
          </a:p>
        </p:txBody>
      </p:sp>
    </p:spTree>
    <p:extLst>
      <p:ext uri="{BB962C8B-B14F-4D97-AF65-F5344CB8AC3E}">
        <p14:creationId xmlns:p14="http://schemas.microsoft.com/office/powerpoint/2010/main" val="401676214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EC9CE79-09F1-4C6E-A96F-5EE19B972FCD}" type="slidenum">
              <a:rPr lang="en-US" smtClean="0"/>
              <a:t>6</a:t>
            </a:fld>
            <a:endParaRPr lang="en-US"/>
          </a:p>
        </p:txBody>
      </p:sp>
    </p:spTree>
    <p:extLst>
      <p:ext uri="{BB962C8B-B14F-4D97-AF65-F5344CB8AC3E}">
        <p14:creationId xmlns:p14="http://schemas.microsoft.com/office/powerpoint/2010/main" val="3892816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hasCustomPrompt="1"/>
          </p:nvPr>
        </p:nvSpPr>
        <p:spPr>
          <a:xfrm>
            <a:off x="498348" y="1895476"/>
            <a:ext cx="8166100" cy="640080"/>
          </a:xfrm>
        </p:spPr>
        <p:txBody>
          <a:bodyPr anchor="t" anchorCtr="0"/>
          <a:lstStyle>
            <a:lvl1pPr algn="ctr">
              <a:defRPr sz="3200">
                <a:solidFill>
                  <a:schemeClr val="tx1"/>
                </a:solidFill>
              </a:defRPr>
            </a:lvl1pPr>
          </a:lstStyle>
          <a:p>
            <a:r>
              <a:rPr kumimoji="0" lang="en-US" dirty="0" smtClean="0"/>
              <a:t>Wireless and Mobile Communication</a:t>
            </a:r>
            <a:endParaRPr kumimoji="0" lang="en-US" dirty="0"/>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dirty="0" smtClean="0"/>
              <a:t>Click to edit Master subtitle style</a:t>
            </a:r>
            <a:endParaRPr kumimoji="0" lang="en-US" dirty="0"/>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pPr algn="ctr" eaLnBrk="1" latinLnBrk="0" hangingPunct="1"/>
            <a:fld id="{845E4606-D974-4BD3-B13D-1F0D8808742D}" type="datetime1">
              <a:rPr lang="en-US" smtClean="0"/>
              <a:t>3/30/2020</a:t>
            </a:fld>
            <a:endParaRPr lang="en-US" sz="2000" dirty="0">
              <a:solidFill>
                <a:srgbClr val="FFFFFF"/>
              </a:solidFill>
            </a:endParaRPr>
          </a:p>
        </p:txBody>
      </p:sp>
      <p:sp>
        <p:nvSpPr>
          <p:cNvPr id="17" name="Footer Placeholder 16"/>
          <p:cNvSpPr>
            <a:spLocks noGrp="1"/>
          </p:cNvSpPr>
          <p:nvPr>
            <p:ph type="ftr" sz="quarter" idx="11"/>
          </p:nvPr>
        </p:nvSpPr>
        <p:spPr>
          <a:xfrm>
            <a:off x="2898648" y="6355080"/>
            <a:ext cx="3474720" cy="365760"/>
          </a:xfrm>
          <a:prstGeom prst="rect">
            <a:avLst/>
          </a:prstGeom>
        </p:spPr>
        <p:txBody>
          <a:bodyPr/>
          <a:lstStyle/>
          <a:p>
            <a:pPr algn="r" eaLnBrk="1" latinLnBrk="0" hangingPunct="1"/>
            <a:endParaRPr kumimoji="0" lang="en-US" dirty="0">
              <a:solidFill>
                <a:schemeClr val="tx2"/>
              </a:solidFill>
            </a:endParaRPr>
          </a:p>
        </p:txBody>
      </p:sp>
      <p:sp>
        <p:nvSpPr>
          <p:cNvPr id="29" name="Slide Number Placeholder 28"/>
          <p:cNvSpPr>
            <a:spLocks noGrp="1"/>
          </p:cNvSpPr>
          <p:nvPr>
            <p:ph type="sldNum" sz="quarter" idx="12"/>
          </p:nvPr>
        </p:nvSpPr>
        <p:spPr>
          <a:xfrm>
            <a:off x="1216152" y="6355080"/>
            <a:ext cx="1219200" cy="365760"/>
          </a:xfrm>
        </p:spPr>
        <p:txBody>
          <a:bodyPr/>
          <a:lstStyle/>
          <a:p>
            <a:fld id="{1AD20DFC-E2D5-4BD6-B744-D8DEEAB5F7C2}" type="slidenum">
              <a:rPr lang="en-US" smtClean="0"/>
              <a:pPr/>
              <a:t>‹#›</a:t>
            </a:fld>
            <a:endParaRPr lang="en-US" dirty="0"/>
          </a:p>
        </p:txBody>
      </p:sp>
      <p:sp>
        <p:nvSpPr>
          <p:cNvPr id="21" name="Rectangle 20"/>
          <p:cNvSpPr/>
          <p:nvPr/>
        </p:nvSpPr>
        <p:spPr>
          <a:xfrm>
            <a:off x="498348" y="1590675"/>
            <a:ext cx="81661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218948" y="1590675"/>
            <a:ext cx="228600" cy="1280160"/>
          </a:xfrm>
          <a:prstGeom prst="rect">
            <a:avLst/>
          </a:prstGeom>
          <a:solidFill>
            <a:srgbClr val="6600CC"/>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userDrawn="1"/>
        </p:nvSpPr>
        <p:spPr>
          <a:xfrm>
            <a:off x="8715248" y="1590675"/>
            <a:ext cx="228600" cy="1280160"/>
          </a:xfrm>
          <a:prstGeom prst="rect">
            <a:avLst/>
          </a:prstGeom>
          <a:solidFill>
            <a:srgbClr val="6600CC"/>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kumimoji="0" lang="en-US" dirty="0" smtClean="0"/>
              <a:t>Click to edit Master title style</a:t>
            </a:r>
            <a:endParaRPr kumimoji="0" lang="en-US" dirty="0"/>
          </a:p>
        </p:txBody>
      </p:sp>
      <p:sp>
        <p:nvSpPr>
          <p:cNvPr id="4" name="Date Placeholder 3"/>
          <p:cNvSpPr>
            <a:spLocks noGrp="1"/>
          </p:cNvSpPr>
          <p:nvPr>
            <p:ph type="dt" sz="half" idx="10"/>
          </p:nvPr>
        </p:nvSpPr>
        <p:spPr/>
        <p:txBody>
          <a:bodyPr/>
          <a:lstStyle/>
          <a:p>
            <a:pPr eaLnBrk="1" latinLnBrk="0" hangingPunct="1"/>
            <a:fld id="{1A24D750-7247-4957-814C-EDFFD0137B6B}" type="datetime1">
              <a:rPr lang="en-US" smtClean="0"/>
              <a:t>3/30/2020</a:t>
            </a:fld>
            <a:endParaRPr lang="en-US" dirty="0"/>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rgbClr val="FFFFFF"/>
              </a:solidFill>
            </a:endParaRPr>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pPr eaLnBrk="1" latinLnBrk="0" hangingPunct="1"/>
            <a:fld id="{51701124-02A5-4798-8A71-260642895FE2}" type="datetime1">
              <a:rPr lang="en-US" smtClean="0"/>
              <a:t>3/30/2020</a:t>
            </a:fld>
            <a:endParaRPr lang="en-US"/>
          </a:p>
        </p:txBody>
      </p:sp>
      <p:sp>
        <p:nvSpPr>
          <p:cNvPr id="5" name="Footer Placeholder 4"/>
          <p:cNvSpPr>
            <a:spLocks noGrp="1"/>
          </p:cNvSpPr>
          <p:nvPr>
            <p:ph type="ftr" sz="quarter" idx="11"/>
          </p:nvPr>
        </p:nvSpPr>
        <p:spPr>
          <a:xfrm>
            <a:off x="2898648" y="6355080"/>
            <a:ext cx="3474720" cy="365760"/>
          </a:xfrm>
          <a:prstGeom prst="rect">
            <a:avLst/>
          </a:prstGeom>
        </p:spPr>
        <p:txBody>
          <a:bodyPr/>
          <a:lstStyle/>
          <a:p>
            <a:endParaRPr kumimoji="0" lang="en-US"/>
          </a:p>
        </p:txBody>
      </p:sp>
      <p:sp>
        <p:nvSpPr>
          <p:cNvPr id="6" name="Slide Number Placeholder 5"/>
          <p:cNvSpPr>
            <a:spLocks noGrp="1"/>
          </p:cNvSpPr>
          <p:nvPr>
            <p:ph type="sldNum" sz="quarter" idx="12"/>
          </p:nvPr>
        </p:nvSpPr>
        <p:spPr>
          <a:xfrm>
            <a:off x="1069848" y="6355080"/>
            <a:ext cx="1520952" cy="365760"/>
          </a:xfrm>
        </p:spPr>
        <p:txBody>
          <a:bodyPr/>
          <a:lstStyle/>
          <a:p>
            <a:pPr algn="ctr" eaLnBrk="1" latinLnBrk="0" hangingPunct="1"/>
            <a:fld id="{F0C94032-CD4C-4C25-B0C2-CEC720522D92}" type="slidenum">
              <a:rPr kumimoji="0" lang="en-US" smtClean="0"/>
              <a:pPr algn="ctr" eaLnBrk="1" latinLnBrk="0" hangingPunct="1"/>
              <a:t>‹#›</a:t>
            </a:fld>
            <a:endParaRPr kumimoji="0" lang="en-US" sz="2400" dirty="0">
              <a:solidFill>
                <a:srgbClr val="FFFFFF"/>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84048" y="-228600"/>
            <a:ext cx="8229600" cy="914400"/>
          </a:xfrm>
        </p:spPr>
        <p:txBody>
          <a:bodyPr/>
          <a:lstStyle/>
          <a:p>
            <a:r>
              <a:rPr kumimoji="0" lang="en-US" dirty="0" smtClean="0"/>
              <a:t>Click to edit Master title style</a:t>
            </a:r>
            <a:endParaRPr kumimoji="0" lang="en-US" dirty="0"/>
          </a:p>
        </p:txBody>
      </p:sp>
      <p:sp>
        <p:nvSpPr>
          <p:cNvPr id="5" name="Date Placeholder 4"/>
          <p:cNvSpPr>
            <a:spLocks noGrp="1"/>
          </p:cNvSpPr>
          <p:nvPr>
            <p:ph type="dt" sz="half" idx="10"/>
          </p:nvPr>
        </p:nvSpPr>
        <p:spPr/>
        <p:txBody>
          <a:bodyPr/>
          <a:lstStyle/>
          <a:p>
            <a:pPr eaLnBrk="1" latinLnBrk="0" hangingPunct="1"/>
            <a:fld id="{163531DB-B8EF-421E-92BD-6B28E9752F0A}" type="datetime1">
              <a:rPr lang="en-US" smtClean="0"/>
              <a:t>3/30/2020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7" name="Slide Number Placeholder 6"/>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Rectangle 7"/>
          <p:cNvSpPr/>
          <p:nvPr userDrawn="1"/>
        </p:nvSpPr>
        <p:spPr>
          <a:xfrm>
            <a:off x="0" y="0"/>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0" y="6720747"/>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eaLnBrk="1" latinLnBrk="0" hangingPunct="1"/>
            <a:fld id="{6A6E5C26-9E26-4F93-A2E5-2286F5B669BB}" type="datetime1">
              <a:rPr lang="en-US" smtClean="0"/>
              <a:t>3/30/2020</a:t>
            </a:fld>
            <a:endParaRPr lang="en-US"/>
          </a:p>
        </p:txBody>
      </p:sp>
      <p:sp>
        <p:nvSpPr>
          <p:cNvPr id="8" name="Footer Placeholder 7"/>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9" name="Slide Number Placeholder 8"/>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8020C3C7-DD53-406D-ABEC-C7812A8E35DA}" type="datetime1">
              <a:rPr lang="en-US" smtClean="0"/>
              <a:t>3/30/2020</a:t>
            </a:fld>
            <a:endParaRPr lang="en-US"/>
          </a:p>
        </p:txBody>
      </p:sp>
      <p:sp>
        <p:nvSpPr>
          <p:cNvPr id="4" name="Footer Placeholder 3"/>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5" name="Slide Number Placeholder 4"/>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rgbClr val="FFFFFF"/>
              </a:solidFill>
            </a:endParaRPr>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B1448140-D0AD-4C78-95B1-6ED444A2400D}" type="datetime1">
              <a:rPr lang="en-US" smtClean="0"/>
              <a:t>3/30/2020</a:t>
            </a:fld>
            <a:endParaRPr lang="en-US"/>
          </a:p>
        </p:txBody>
      </p:sp>
      <p:sp>
        <p:nvSpPr>
          <p:cNvPr id="3" name="Footer Placeholder 2"/>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4" name="Slide Number Placeholder 3"/>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solidFill>
                <a:schemeClr val="tx2"/>
              </a:solidFill>
            </a:endParaRPr>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C05F5466-AE93-4927-B511-CDA696A92A04}" type="datetime1">
              <a:rPr lang="en-US" smtClean="0"/>
              <a:t>3/30/2020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6D16393D-A2EB-4D43-BE96-31A24250C2EB}" type="datetime1">
              <a:rPr lang="en-US" smtClean="0"/>
              <a:t>3/30/2020</a:t>
            </a:fld>
            <a:endParaRPr lang="en-US"/>
          </a:p>
        </p:txBody>
      </p:sp>
      <p:sp>
        <p:nvSpPr>
          <p:cNvPr id="6" name="Footer Placeholder 5"/>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7" name="Slide Number Placeholder 6"/>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a:t>
            </a:fld>
            <a:endParaRPr kumimoji="0" lang="en-US" sz="2800"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844ECDED-5FA1-4F9A-855D-BD071894D549}" type="datetime1">
              <a:rPr lang="en-US" smtClean="0"/>
              <a:t>3/30/2020</a:t>
            </a:fld>
            <a:endParaRPr lang="en-US"/>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4F4D49B6-6999-4A7C-94F9-8F7D76D00636}" type="datetime1">
              <a:rPr lang="en-US" smtClean="0"/>
              <a:t>3/30/2020</a:t>
            </a:fld>
            <a:endParaRPr lang="en-US" dirty="0"/>
          </a:p>
        </p:txBody>
      </p:sp>
      <p:sp>
        <p:nvSpPr>
          <p:cNvPr id="5" name="Footer Placeholder 4"/>
          <p:cNvSpPr>
            <a:spLocks noGrp="1"/>
          </p:cNvSpPr>
          <p:nvPr>
            <p:ph type="ftr" sz="quarter" idx="11"/>
          </p:nvPr>
        </p:nvSpPr>
        <p:spPr>
          <a:xfrm>
            <a:off x="2898648" y="6356350"/>
            <a:ext cx="3505200" cy="365760"/>
          </a:xfrm>
          <a:prstGeom prst="rect">
            <a:avLst/>
          </a:prstGeom>
        </p:spPr>
        <p:txBody>
          <a:bodyPr/>
          <a:lstStyle/>
          <a:p>
            <a:endParaRPr kumimoji="0" lang="en-US" dirty="0"/>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eaLnBrk="1" latinLnBrk="0" hangingPunct="1"/>
              <a:t>‹#›</a:t>
            </a:fld>
            <a:endParaRPr kumimoji="0" lang="en-US" dirty="0"/>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1D3F2F9B-BEED-4556-A4E1-349EB1207B27}"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ACFDC04-C2D3-4A86-A5B6-78F44CC07FDA}"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222676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68EA2877-B605-4432-B607-54CE105BD0C6}"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DBA159A-AAFC-4138-AAFE-7DD50F02F684}"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1319312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3CEF5C6D-49EF-4F5F-AB31-61A1B5B62D98}"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7A0DDE6-0AD3-4F0D-A979-23E3B8E7501A}"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4171997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49961A95-44D2-4404-8CF8-15B7FCBDD8A9}" type="datetime1">
              <a:rPr lang="en-US" smtClean="0">
                <a:solidFill>
                  <a:srgbClr val="000000"/>
                </a:solidFill>
              </a:rPr>
              <a:t>3/30/2020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EDEFCDD0-5915-49AC-8231-8AEEA325A381}"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815403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0F76F69A-1CD2-4A40-A672-A814DCBDB383}" type="datetime1">
              <a:rPr lang="en-US" smtClean="0">
                <a:solidFill>
                  <a:srgbClr val="000000"/>
                </a:solidFill>
              </a:rPr>
              <a:t>3/30/2020</a:t>
            </a:fld>
            <a:endParaRPr lang="es-E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s-E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7E298FED-12AF-4204-A649-BFC3869036AE}"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0861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B2F785B0-12B6-41FA-B8FE-F48B08999012}" type="datetime1">
              <a:rPr lang="en-US" smtClean="0">
                <a:solidFill>
                  <a:srgbClr val="000000"/>
                </a:solidFill>
              </a:rPr>
              <a:t>3/30/2020</a:t>
            </a:fld>
            <a:endParaRPr lang="es-E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s-E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B15E97C5-3462-4546-BA17-3C4A9D7C7569}"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7861192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3BED48D8-04B7-443E-9DB6-93BE1F6199AD}" type="datetime1">
              <a:rPr lang="en-US" smtClean="0">
                <a:solidFill>
                  <a:srgbClr val="000000"/>
                </a:solidFill>
              </a:rPr>
              <a:t>3/30/2020</a:t>
            </a:fld>
            <a:endParaRPr lang="es-E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s-E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890C3878-428E-4ABE-B45E-531D0D9C2988}"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8884848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CD0513A1-C47C-41EE-B43B-09D69456DDFF}" type="datetime1">
              <a:rPr lang="en-US" smtClean="0">
                <a:solidFill>
                  <a:srgbClr val="000000"/>
                </a:solidFill>
              </a:rPr>
              <a:t>3/30/2020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B283898-BF49-4BF6-83A0-D795A8BEA24D}"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6950671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8D705D3A-D520-44E0-AC95-CB415F8E4908}" type="datetime1">
              <a:rPr lang="en-US" smtClean="0">
                <a:solidFill>
                  <a:srgbClr val="000000"/>
                </a:solidFill>
              </a:rPr>
              <a:t>3/30/2020</a:t>
            </a:fld>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2C35EFA-B0E9-4037-895C-CEE37F716E00}"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2932936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5316378-C4F1-47AF-9165-06864A638555}"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3BA82B3C-4BFF-4D3F-BB23-63853455FA76}"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6080894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1332069-9232-4BBE-BF7E-BF5E2E9DAD2E}" type="datetime1">
              <a:rPr lang="en-US" smtClean="0">
                <a:solidFill>
                  <a:srgbClr val="000000"/>
                </a:solidFill>
              </a:rPr>
              <a:t>3/30/2020</a:t>
            </a:fld>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492C13B6-1F8F-40BA-8478-ACF86DF1FA34}"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301712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7260"/>
            <a:ext cx="8229600" cy="990600"/>
          </a:xfrm>
          <a:prstGeom prst="rect">
            <a:avLst/>
          </a:prstGeom>
        </p:spPr>
        <p:txBody>
          <a:bodyPr vert="horz" anchor="b" anchorCtr="0">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r" eaLnBrk="1" latinLnBrk="0" hangingPunct="1">
              <a:defRPr kumimoji="0" sz="1400">
                <a:solidFill>
                  <a:schemeClr val="tx2"/>
                </a:solidFill>
              </a:defRPr>
            </a:lvl1pPr>
          </a:lstStyle>
          <a:p>
            <a:fld id="{D4225DF6-61AF-4627-B865-2F5509369B78}" type="datetime1">
              <a:rPr lang="en-US" smtClean="0"/>
              <a:t>3/30/2020</a:t>
            </a:fld>
            <a:endParaRPr lang="en-US" dirty="0"/>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F0C94032-CD4C-4C25-B0C2-CEC720522D92}" type="slidenum">
              <a:rPr lang="en-US" smtClean="0"/>
              <a:pPr/>
              <a:t>‹#›</a:t>
            </a:fld>
            <a:endParaRPr lang="en-US" b="1" dirty="0">
              <a:solidFill>
                <a:srgbClr val="FFFFFF"/>
              </a:solidFill>
            </a:endParaRPr>
          </a:p>
        </p:txBody>
      </p:sp>
      <p:sp>
        <p:nvSpPr>
          <p:cNvPr id="28" name="Straight Connector 27"/>
          <p:cNvSpPr>
            <a:spLocks noChangeShapeType="1"/>
          </p:cNvSpPr>
          <p:nvPr/>
        </p:nvSpPr>
        <p:spPr bwMode="auto">
          <a:xfrm>
            <a:off x="574682" y="6509036"/>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userDrawn="1"/>
        </p:nvSpPr>
        <p:spPr>
          <a:xfrm>
            <a:off x="0" y="0"/>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userDrawn="1"/>
        </p:nvSpPr>
        <p:spPr>
          <a:xfrm>
            <a:off x="0" y="6720747"/>
            <a:ext cx="9144000" cy="164637"/>
          </a:xfrm>
          <a:prstGeom prst="rect">
            <a:avLst/>
          </a:prstGeom>
          <a:solidFill>
            <a:schemeClr val="accent2">
              <a:lumMod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Lst>
  <p:hf hdr="0" ftr="0" dt="0"/>
  <p:txStyles>
    <p:titleStyle>
      <a:lvl1pPr algn="ctr" rtl="0" eaLnBrk="1" latinLnBrk="0" hangingPunct="1">
        <a:spcBef>
          <a:spcPct val="0"/>
        </a:spcBef>
        <a:buNone/>
        <a:defRPr kumimoji="0" sz="3200" kern="1200">
          <a:solidFill>
            <a:schemeClr val="tx1"/>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1"/>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fld id="{2E379827-CDB8-4C95-AF80-8F8810262977}" type="datetime1">
              <a:rPr lang="en-US" smtClean="0">
                <a:solidFill>
                  <a:srgbClr val="000000"/>
                </a:solidFill>
              </a:rPr>
              <a:t>3/30/2020</a:t>
            </a:fld>
            <a:endParaRPr lang="es-E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8E42F9C-432A-455B-AF77-FB861362392D}" type="slidenum">
              <a:rPr lang="es-ES" smtClean="0">
                <a:solidFill>
                  <a:srgbClr val="000000"/>
                </a:solidFill>
              </a:rPr>
              <a:pPr fontAlgn="base">
                <a:spcBef>
                  <a:spcPct val="0"/>
                </a:spcBef>
                <a:spcAft>
                  <a:spcPct val="0"/>
                </a:spcAft>
              </a:pPr>
              <a:t>‹#›</a:t>
            </a:fld>
            <a:endParaRPr lang="es-ES" smtClean="0">
              <a:solidFill>
                <a:srgbClr val="000000"/>
              </a:solidFill>
            </a:endParaRPr>
          </a:p>
        </p:txBody>
      </p:sp>
    </p:spTree>
    <p:extLst>
      <p:ext uri="{BB962C8B-B14F-4D97-AF65-F5344CB8AC3E}">
        <p14:creationId xmlns:p14="http://schemas.microsoft.com/office/powerpoint/2010/main" val="31382709"/>
      </p:ext>
    </p:extLst>
  </p:cSld>
  <p:clrMap bg1="lt1" tx1="dk1" bg2="lt2" tx2="dk2" accent1="accent1" accent2="accent2" accent3="accent3" accent4="accent4" accent5="accent5" accent6="accent6" hlink="hlink" folHlink="folHlink"/>
  <p:sldLayoutIdLst>
    <p:sldLayoutId id="2147484783" r:id="rId1"/>
    <p:sldLayoutId id="2147484784" r:id="rId2"/>
    <p:sldLayoutId id="2147484785" r:id="rId3"/>
    <p:sldLayoutId id="2147484786" r:id="rId4"/>
    <p:sldLayoutId id="2147484787" r:id="rId5"/>
    <p:sldLayoutId id="2147484788" r:id="rId6"/>
    <p:sldLayoutId id="2147484789" r:id="rId7"/>
    <p:sldLayoutId id="2147484790" r:id="rId8"/>
    <p:sldLayoutId id="2147484791" r:id="rId9"/>
    <p:sldLayoutId id="2147484792" r:id="rId10"/>
    <p:sldLayoutId id="2147484793" r:id="rId11"/>
  </p:sldLayoutIdLst>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98" name="Rectangle 150"/>
          <p:cNvSpPr>
            <a:spLocks noGrp="1" noChangeArrowheads="1"/>
          </p:cNvSpPr>
          <p:nvPr>
            <p:ph type="ctrTitle"/>
          </p:nvPr>
        </p:nvSpPr>
        <p:spPr>
          <a:xfrm>
            <a:off x="112734" y="1960630"/>
            <a:ext cx="8893480" cy="647700"/>
          </a:xfrm>
          <a:effectLst>
            <a:outerShdw blurRad="63500" sx="102000" sy="102000" algn="ctr" rotWithShape="0">
              <a:prstClr val="black">
                <a:alpha val="40000"/>
              </a:prstClr>
            </a:outerShdw>
          </a:effectLst>
        </p:spPr>
        <p:txBody>
          <a:bodyPr/>
          <a:lstStyle/>
          <a:p>
            <a:r>
              <a:rPr lang="es-UY" sz="3800" b="1" dirty="0" smtClean="0">
                <a:solidFill>
                  <a:schemeClr val="accent1">
                    <a:lumMod val="50000"/>
                  </a:schemeClr>
                </a:solidFill>
              </a:rPr>
              <a:t>Wireless and Mobile Communication</a:t>
            </a:r>
            <a:endParaRPr lang="es-ES" sz="3800" b="1" dirty="0">
              <a:solidFill>
                <a:schemeClr val="accent1">
                  <a:lumMod val="50000"/>
                </a:schemeClr>
              </a:solidFill>
            </a:endParaRPr>
          </a:p>
        </p:txBody>
      </p:sp>
      <p:sp>
        <p:nvSpPr>
          <p:cNvPr id="2" name="Rectangle 1"/>
          <p:cNvSpPr/>
          <p:nvPr/>
        </p:nvSpPr>
        <p:spPr>
          <a:xfrm>
            <a:off x="4005617" y="5235197"/>
            <a:ext cx="5096004" cy="1384995"/>
          </a:xfrm>
          <a:prstGeom prst="rect">
            <a:avLst/>
          </a:prstGeom>
        </p:spPr>
        <p:txBody>
          <a:bodyPr wrap="square">
            <a:spAutoFit/>
          </a:bodyPr>
          <a:lstStyle/>
          <a:p>
            <a:pPr algn="r">
              <a:lnSpc>
                <a:spcPct val="150000"/>
              </a:lnSpc>
            </a:pPr>
            <a:r>
              <a:rPr lang="en-US" sz="1400" dirty="0">
                <a:solidFill>
                  <a:schemeClr val="accent1">
                    <a:lumMod val="25000"/>
                  </a:schemeClr>
                </a:solidFill>
              </a:rPr>
              <a:t>Dr. </a:t>
            </a:r>
            <a:r>
              <a:rPr lang="en-US" sz="1400" dirty="0" err="1">
                <a:solidFill>
                  <a:schemeClr val="accent1">
                    <a:lumMod val="25000"/>
                  </a:schemeClr>
                </a:solidFill>
              </a:rPr>
              <a:t>Nyein</a:t>
            </a:r>
            <a:r>
              <a:rPr lang="en-US" sz="1400" dirty="0">
                <a:solidFill>
                  <a:schemeClr val="accent1">
                    <a:lumMod val="25000"/>
                  </a:schemeClr>
                </a:solidFill>
              </a:rPr>
              <a:t> Aye </a:t>
            </a:r>
            <a:r>
              <a:rPr lang="en-US" sz="1400" dirty="0" err="1">
                <a:solidFill>
                  <a:schemeClr val="accent1">
                    <a:lumMod val="25000"/>
                  </a:schemeClr>
                </a:solidFill>
              </a:rPr>
              <a:t>Maung</a:t>
            </a:r>
            <a:r>
              <a:rPr lang="en-US" sz="1400" dirty="0">
                <a:solidFill>
                  <a:schemeClr val="accent1">
                    <a:lumMod val="25000"/>
                  </a:schemeClr>
                </a:solidFill>
              </a:rPr>
              <a:t> </a:t>
            </a:r>
            <a:r>
              <a:rPr lang="en-US" sz="1400" dirty="0" err="1">
                <a:solidFill>
                  <a:schemeClr val="accent1">
                    <a:lumMod val="25000"/>
                  </a:schemeClr>
                </a:solidFill>
              </a:rPr>
              <a:t>Maung</a:t>
            </a:r>
            <a:endParaRPr lang="en-US" sz="1400" dirty="0">
              <a:solidFill>
                <a:schemeClr val="accent1">
                  <a:lumMod val="25000"/>
                </a:schemeClr>
              </a:solidFill>
            </a:endParaRPr>
          </a:p>
          <a:p>
            <a:pPr algn="r">
              <a:lnSpc>
                <a:spcPct val="150000"/>
              </a:lnSpc>
            </a:pPr>
            <a:r>
              <a:rPr lang="en-US" sz="1400" dirty="0" err="1">
                <a:solidFill>
                  <a:schemeClr val="accent1">
                    <a:lumMod val="25000"/>
                  </a:schemeClr>
                </a:solidFill>
              </a:rPr>
              <a:t>Dr.Eng</a:t>
            </a:r>
            <a:r>
              <a:rPr lang="en-US" sz="1400" dirty="0">
                <a:solidFill>
                  <a:schemeClr val="accent1">
                    <a:lumMod val="25000"/>
                  </a:schemeClr>
                </a:solidFill>
              </a:rPr>
              <a:t> (</a:t>
            </a:r>
            <a:r>
              <a:rPr lang="en-US" sz="1400" dirty="0" err="1">
                <a:solidFill>
                  <a:schemeClr val="accent1">
                    <a:lumMod val="25000"/>
                  </a:schemeClr>
                </a:solidFill>
              </a:rPr>
              <a:t>Ritsumeikan</a:t>
            </a:r>
            <a:r>
              <a:rPr lang="en-US" sz="1400" dirty="0">
                <a:solidFill>
                  <a:schemeClr val="accent1">
                    <a:lumMod val="25000"/>
                  </a:schemeClr>
                </a:solidFill>
              </a:rPr>
              <a:t> University)</a:t>
            </a:r>
          </a:p>
          <a:p>
            <a:pPr algn="r">
              <a:lnSpc>
                <a:spcPct val="150000"/>
              </a:lnSpc>
            </a:pPr>
            <a:r>
              <a:rPr lang="en-US" sz="1400" dirty="0" smtClean="0">
                <a:solidFill>
                  <a:schemeClr val="accent1">
                    <a:lumMod val="25000"/>
                  </a:schemeClr>
                </a:solidFill>
              </a:rPr>
              <a:t>Computer </a:t>
            </a:r>
            <a:r>
              <a:rPr lang="en-US" sz="1400" dirty="0">
                <a:solidFill>
                  <a:schemeClr val="accent1">
                    <a:lumMod val="25000"/>
                  </a:schemeClr>
                </a:solidFill>
              </a:rPr>
              <a:t>Engineering and Information </a:t>
            </a:r>
            <a:r>
              <a:rPr lang="en-US" sz="1400" dirty="0" smtClean="0">
                <a:solidFill>
                  <a:schemeClr val="accent1">
                    <a:lumMod val="25000"/>
                  </a:schemeClr>
                </a:solidFill>
              </a:rPr>
              <a:t>Technology </a:t>
            </a:r>
            <a:r>
              <a:rPr lang="en-US" sz="1400" dirty="0" err="1" smtClean="0">
                <a:solidFill>
                  <a:schemeClr val="accent1">
                    <a:lumMod val="25000"/>
                  </a:schemeClr>
                </a:solidFill>
              </a:rPr>
              <a:t>Dept</a:t>
            </a:r>
            <a:endParaRPr lang="en-US" sz="1400" dirty="0">
              <a:solidFill>
                <a:schemeClr val="accent1">
                  <a:lumMod val="25000"/>
                </a:schemeClr>
              </a:solidFill>
            </a:endParaRPr>
          </a:p>
          <a:p>
            <a:pPr algn="r">
              <a:lnSpc>
                <a:spcPct val="150000"/>
              </a:lnSpc>
            </a:pPr>
            <a:r>
              <a:rPr lang="en-US" sz="1400" dirty="0">
                <a:solidFill>
                  <a:schemeClr val="accent1">
                    <a:lumMod val="25000"/>
                  </a:schemeClr>
                </a:solidFill>
              </a:rPr>
              <a:t>Yangon Technological University</a:t>
            </a:r>
          </a:p>
        </p:txBody>
      </p:sp>
      <p:sp>
        <p:nvSpPr>
          <p:cNvPr id="3" name="Rectangle 2"/>
          <p:cNvSpPr/>
          <p:nvPr/>
        </p:nvSpPr>
        <p:spPr>
          <a:xfrm>
            <a:off x="0" y="6613742"/>
            <a:ext cx="9144000" cy="244258"/>
          </a:xfrm>
          <a:prstGeom prst="rect">
            <a:avLst/>
          </a:prstGeom>
          <a:solidFill>
            <a:schemeClr val="accent1">
              <a:lumMod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p:nvPr/>
        </p:nvCxnSpPr>
        <p:spPr>
          <a:xfrm>
            <a:off x="2116899" y="5135671"/>
            <a:ext cx="7027101" cy="12526"/>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p:cNvCxnSpPr/>
          <p:nvPr/>
        </p:nvCxnSpPr>
        <p:spPr>
          <a:xfrm>
            <a:off x="2144039" y="5263019"/>
            <a:ext cx="6995160" cy="0"/>
          </a:xfrm>
          <a:prstGeom prst="line">
            <a:avLst/>
          </a:prstGeom>
          <a:ln>
            <a:solidFill>
              <a:schemeClr val="accent1">
                <a:lumMod val="50000"/>
              </a:schemeClr>
            </a:solidFill>
          </a:ln>
        </p:spPr>
        <p:style>
          <a:lnRef idx="3">
            <a:schemeClr val="accent1"/>
          </a:lnRef>
          <a:fillRef idx="0">
            <a:schemeClr val="accent1"/>
          </a:fillRef>
          <a:effectRef idx="2">
            <a:schemeClr val="accent1"/>
          </a:effectRef>
          <a:fontRef idx="minor">
            <a:schemeClr val="tx1"/>
          </a:fontRef>
        </p:style>
      </p:cxnSp>
      <p:sp>
        <p:nvSpPr>
          <p:cNvPr id="9" name="Slide Number Placeholder 8"/>
          <p:cNvSpPr>
            <a:spLocks noGrp="1"/>
          </p:cNvSpPr>
          <p:nvPr>
            <p:ph type="sldNum" sz="quarter" idx="12"/>
          </p:nvPr>
        </p:nvSpPr>
        <p:spPr/>
        <p:txBody>
          <a:bodyPr/>
          <a:lstStyle/>
          <a:p>
            <a:fld id="{2ACFDC04-C2D3-4A86-A5B6-78F44CC07FDA}" type="slidenum">
              <a:rPr lang="es-ES" smtClean="0">
                <a:solidFill>
                  <a:srgbClr val="000000"/>
                </a:solidFill>
              </a:rPr>
              <a:pPr/>
              <a:t>1</a:t>
            </a:fld>
            <a:endParaRPr lang="es-ES">
              <a:solidFill>
                <a:srgbClr val="000000"/>
              </a:solidFill>
            </a:endParaRPr>
          </a:p>
        </p:txBody>
      </p:sp>
    </p:spTree>
    <p:extLst>
      <p:ext uri="{BB962C8B-B14F-4D97-AF65-F5344CB8AC3E}">
        <p14:creationId xmlns:p14="http://schemas.microsoft.com/office/powerpoint/2010/main" val="747452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600" dirty="0"/>
              <a:t>Course </a:t>
            </a:r>
            <a:r>
              <a:rPr lang="en-US" sz="3600" dirty="0" smtClean="0"/>
              <a:t>Information</a:t>
            </a:r>
            <a:endParaRPr lang="en-US" sz="3600" dirty="0"/>
          </a:p>
        </p:txBody>
      </p:sp>
      <p:sp>
        <p:nvSpPr>
          <p:cNvPr id="6" name="Content Placeholder 5"/>
          <p:cNvSpPr>
            <a:spLocks noGrp="1"/>
          </p:cNvSpPr>
          <p:nvPr>
            <p:ph sz="quarter" idx="1"/>
          </p:nvPr>
        </p:nvSpPr>
        <p:spPr/>
        <p:txBody>
          <a:bodyPr/>
          <a:lstStyle/>
          <a:p>
            <a:pPr>
              <a:lnSpc>
                <a:spcPct val="150000"/>
              </a:lnSpc>
            </a:pPr>
            <a:r>
              <a:rPr lang="en-US" dirty="0" smtClean="0"/>
              <a:t>Course Title </a:t>
            </a:r>
          </a:p>
          <a:p>
            <a:pPr lvl="1">
              <a:lnSpc>
                <a:spcPct val="150000"/>
              </a:lnSpc>
            </a:pPr>
            <a:r>
              <a:rPr lang="en-US" dirty="0" smtClean="0"/>
              <a:t>Wireless </a:t>
            </a:r>
            <a:r>
              <a:rPr lang="en-US" dirty="0"/>
              <a:t>and Mobile </a:t>
            </a:r>
            <a:r>
              <a:rPr lang="en-US" dirty="0" smtClean="0"/>
              <a:t>Communication</a:t>
            </a:r>
          </a:p>
          <a:p>
            <a:pPr algn="just">
              <a:lnSpc>
                <a:spcPct val="150000"/>
              </a:lnSpc>
            </a:pPr>
            <a:r>
              <a:rPr lang="en-US" dirty="0" smtClean="0"/>
              <a:t>Description  </a:t>
            </a:r>
          </a:p>
          <a:p>
            <a:pPr lvl="1" algn="just">
              <a:lnSpc>
                <a:spcPct val="150000"/>
              </a:lnSpc>
            </a:pPr>
            <a:r>
              <a:rPr lang="en-US" dirty="0" smtClean="0"/>
              <a:t>This </a:t>
            </a:r>
            <a:r>
              <a:rPr lang="en-US" dirty="0"/>
              <a:t>course deals with the concepts of </a:t>
            </a:r>
            <a:r>
              <a:rPr lang="en-US" dirty="0" smtClean="0"/>
              <a:t>wireless and mobile communication systems, radio propagation characteristics and state-of-the-art technologies that are making wireless and mobile communication enable.</a:t>
            </a:r>
            <a:endParaRPr lang="en-US" dirty="0"/>
          </a:p>
        </p:txBody>
      </p:sp>
      <p:sp>
        <p:nvSpPr>
          <p:cNvPr id="7" name="Slide Number Placeholder 6"/>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2</a:t>
            </a:fld>
            <a:endParaRPr kumimoji="0" lang="en-US" dirty="0">
              <a:solidFill>
                <a:srgbClr val="FFFFFF"/>
              </a:solidFill>
            </a:endParaRPr>
          </a:p>
        </p:txBody>
      </p:sp>
    </p:spTree>
    <p:extLst>
      <p:ext uri="{BB962C8B-B14F-4D97-AF65-F5344CB8AC3E}">
        <p14:creationId xmlns:p14="http://schemas.microsoft.com/office/powerpoint/2010/main" val="1848343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46" y="159976"/>
            <a:ext cx="8849738" cy="1154097"/>
          </a:xfrm>
        </p:spPr>
        <p:txBody>
          <a:bodyPr anchor="ctr">
            <a:normAutofit/>
          </a:bodyPr>
          <a:lstStyle/>
          <a:p>
            <a:pPr>
              <a:lnSpc>
                <a:spcPct val="150000"/>
              </a:lnSpc>
              <a:spcBef>
                <a:spcPts val="0"/>
              </a:spcBef>
              <a:spcAft>
                <a:spcPts val="1200"/>
              </a:spcAft>
            </a:pPr>
            <a:r>
              <a:rPr lang="en-US" sz="3600" dirty="0">
                <a:latin typeface="Bookman Old Style" pitchFamily="18" charset="0"/>
                <a:cs typeface="Cambria"/>
              </a:rPr>
              <a:t>Textbook and </a:t>
            </a:r>
            <a:r>
              <a:rPr lang="en-US" sz="3600" dirty="0" smtClean="0">
                <a:latin typeface="Bookman Old Style" pitchFamily="18" charset="0"/>
                <a:cs typeface="Cambria"/>
              </a:rPr>
              <a:t>References</a:t>
            </a:r>
            <a:endParaRPr lang="en-US" sz="3600" dirty="0">
              <a:latin typeface="Bookman Old Style" pitchFamily="18" charset="0"/>
              <a:cs typeface="Cambria"/>
            </a:endParaRPr>
          </a:p>
        </p:txBody>
      </p:sp>
      <p:sp>
        <p:nvSpPr>
          <p:cNvPr id="7" name="Content Placeholder 2"/>
          <p:cNvSpPr>
            <a:spLocks noGrp="1"/>
          </p:cNvSpPr>
          <p:nvPr>
            <p:ph sz="quarter" idx="1"/>
          </p:nvPr>
        </p:nvSpPr>
        <p:spPr>
          <a:xfrm>
            <a:off x="0" y="1474538"/>
            <a:ext cx="8956842" cy="5235854"/>
          </a:xfrm>
        </p:spPr>
        <p:txBody>
          <a:bodyPr>
            <a:normAutofit/>
          </a:bodyPr>
          <a:lstStyle/>
          <a:p>
            <a:pPr marL="514350" indent="-514350" algn="just">
              <a:spcAft>
                <a:spcPts val="1200"/>
              </a:spcAft>
              <a:buAutoNum type="arabicParenBoth"/>
            </a:pPr>
            <a:r>
              <a:rPr lang="en-US" sz="2400" dirty="0"/>
              <a:t>Rappaport, Theodore S. </a:t>
            </a:r>
            <a:r>
              <a:rPr lang="en-US" sz="2400" b="1" dirty="0"/>
              <a:t>Wireless communications: principles and practice</a:t>
            </a:r>
            <a:r>
              <a:rPr lang="en-US" sz="2400" dirty="0"/>
              <a:t>. Vol. 2. New Jersey: prentice hall PTR, 1996</a:t>
            </a:r>
            <a:r>
              <a:rPr lang="en-US" sz="2400" dirty="0" smtClean="0"/>
              <a:t>.</a:t>
            </a:r>
          </a:p>
          <a:p>
            <a:pPr marL="514350" indent="-514350" algn="just">
              <a:spcAft>
                <a:spcPts val="1200"/>
              </a:spcAft>
              <a:buAutoNum type="arabicParenBoth"/>
            </a:pPr>
            <a:r>
              <a:rPr lang="en-US" sz="2400" dirty="0" err="1"/>
              <a:t>Agrawal</a:t>
            </a:r>
            <a:r>
              <a:rPr lang="en-US" sz="2400" dirty="0"/>
              <a:t>, Dharma P., and Qing-An </a:t>
            </a:r>
            <a:r>
              <a:rPr lang="en-US" sz="2400" dirty="0" err="1"/>
              <a:t>Zeng</a:t>
            </a:r>
            <a:r>
              <a:rPr lang="en-US" sz="2400" dirty="0"/>
              <a:t>. </a:t>
            </a:r>
            <a:r>
              <a:rPr lang="en-US" sz="2400" b="1" dirty="0"/>
              <a:t>Introduction to wireless and mobile systems</a:t>
            </a:r>
            <a:r>
              <a:rPr lang="en-US" sz="2400" dirty="0"/>
              <a:t>. </a:t>
            </a:r>
            <a:r>
              <a:rPr lang="en-US" sz="2400" dirty="0" err="1"/>
              <a:t>Cengage</a:t>
            </a:r>
            <a:r>
              <a:rPr lang="en-US" sz="2400" dirty="0"/>
              <a:t> learning, 2015.</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020" y="3412241"/>
            <a:ext cx="2383684" cy="2932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AutoShape 4" descr="Image result for Wireless Communications: Principles and Practic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AutoShape 6" descr="Image result for Wireless Communications: Principles and Practic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22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5913" y="3458193"/>
            <a:ext cx="2395537" cy="2905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lide Number Placeholder 4"/>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3</a:t>
            </a:fld>
            <a:endParaRPr kumimoji="0" lang="en-US"/>
          </a:p>
        </p:txBody>
      </p:sp>
    </p:spTree>
    <p:extLst>
      <p:ext uri="{BB962C8B-B14F-4D97-AF65-F5344CB8AC3E}">
        <p14:creationId xmlns:p14="http://schemas.microsoft.com/office/powerpoint/2010/main" val="4033964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Course Objectives</a:t>
            </a:r>
            <a:endParaRPr lang="en-US" dirty="0"/>
          </a:p>
        </p:txBody>
      </p:sp>
      <p:sp>
        <p:nvSpPr>
          <p:cNvPr id="6" name="Content Placeholder 5"/>
          <p:cNvSpPr>
            <a:spLocks noGrp="1"/>
          </p:cNvSpPr>
          <p:nvPr>
            <p:ph sz="quarter" idx="1"/>
          </p:nvPr>
        </p:nvSpPr>
        <p:spPr>
          <a:xfrm>
            <a:off x="282447" y="1320801"/>
            <a:ext cx="8614809" cy="5050970"/>
          </a:xfrm>
        </p:spPr>
        <p:txBody>
          <a:bodyPr>
            <a:normAutofit/>
          </a:bodyPr>
          <a:lstStyle/>
          <a:p>
            <a:pPr algn="just">
              <a:spcAft>
                <a:spcPts val="600"/>
              </a:spcAft>
            </a:pPr>
            <a:r>
              <a:rPr lang="en-US" sz="2200" dirty="0"/>
              <a:t>To help students understand system design fundamentals and factors for improving coverage and capacity of cellular systems</a:t>
            </a:r>
          </a:p>
          <a:p>
            <a:pPr algn="just">
              <a:spcAft>
                <a:spcPts val="600"/>
              </a:spcAft>
            </a:pPr>
            <a:r>
              <a:rPr lang="en-US" sz="2200" dirty="0"/>
              <a:t>To promote students’ ability to analyze propagation characteristics of wireless channels and have technical know-hows to design and evaluate performance of different indoor and outdoor radio propagation models</a:t>
            </a:r>
          </a:p>
          <a:p>
            <a:pPr algn="just">
              <a:spcAft>
                <a:spcPts val="600"/>
              </a:spcAft>
            </a:pPr>
            <a:r>
              <a:rPr lang="en-US" sz="2200" dirty="0"/>
              <a:t>To have a good knowledge of technical concepts such as modulation types, channel coding, equalization, antenna diversity and multiple access techniques</a:t>
            </a:r>
          </a:p>
          <a:p>
            <a:pPr algn="just">
              <a:spcAft>
                <a:spcPts val="600"/>
              </a:spcAft>
            </a:pPr>
            <a:r>
              <a:rPr lang="en-US" sz="2200" dirty="0"/>
              <a:t>To understand differences between different network standards including cellular networks (GSM, 3G, 4G), </a:t>
            </a:r>
            <a:r>
              <a:rPr lang="en-US" sz="2200" dirty="0" err="1"/>
              <a:t>WiFi</a:t>
            </a:r>
            <a:r>
              <a:rPr lang="en-US" sz="2200" dirty="0"/>
              <a:t>, PANs, </a:t>
            </a:r>
            <a:r>
              <a:rPr lang="en-US" sz="2200" dirty="0" err="1"/>
              <a:t>etc</a:t>
            </a:r>
            <a:r>
              <a:rPr lang="en-US" sz="2200" dirty="0"/>
              <a:t> </a:t>
            </a:r>
          </a:p>
          <a:p>
            <a:pPr algn="just">
              <a:spcAft>
                <a:spcPts val="600"/>
              </a:spcAft>
            </a:pPr>
            <a:r>
              <a:rPr lang="en-US" sz="2200" dirty="0"/>
              <a:t>To have strong technical skill on system design considerations for a given channel environment and different cellular network standards</a:t>
            </a:r>
          </a:p>
        </p:txBody>
      </p:sp>
      <p:sp>
        <p:nvSpPr>
          <p:cNvPr id="3" name="Slide Number Placeholder 2"/>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4</a:t>
            </a:fld>
            <a:endParaRPr kumimoji="0" lang="en-US" dirty="0">
              <a:solidFill>
                <a:srgbClr val="FFFFFF"/>
              </a:solidFill>
            </a:endParaRPr>
          </a:p>
        </p:txBody>
      </p:sp>
    </p:spTree>
    <p:extLst>
      <p:ext uri="{BB962C8B-B14F-4D97-AF65-F5344CB8AC3E}">
        <p14:creationId xmlns:p14="http://schemas.microsoft.com/office/powerpoint/2010/main" val="20718978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Schedule of the Course</a:t>
            </a:r>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2646039138"/>
              </p:ext>
            </p:extLst>
          </p:nvPr>
        </p:nvGraphicFramePr>
        <p:xfrm>
          <a:off x="159657" y="1180569"/>
          <a:ext cx="8766629" cy="5113518"/>
        </p:xfrm>
        <a:graphic>
          <a:graphicData uri="http://schemas.openxmlformats.org/drawingml/2006/table">
            <a:tbl>
              <a:tblPr firstRow="1" bandRow="1">
                <a:tableStyleId>{00A15C55-8517-42AA-B614-E9B94910E393}</a:tableStyleId>
              </a:tblPr>
              <a:tblGrid>
                <a:gridCol w="449943"/>
                <a:gridCol w="624114"/>
                <a:gridCol w="7692572"/>
              </a:tblGrid>
              <a:tr h="368038">
                <a:tc gridSpan="2">
                  <a:txBody>
                    <a:bodyPr/>
                    <a:lstStyle/>
                    <a:p>
                      <a:pPr algn="r"/>
                      <a:r>
                        <a:rPr lang="en-US" sz="1600" dirty="0" smtClean="0"/>
                        <a:t>Week</a:t>
                      </a:r>
                      <a:endParaRPr lang="en-US" sz="1600" dirty="0"/>
                    </a:p>
                  </a:txBody>
                  <a:tcPr>
                    <a:solidFill>
                      <a:schemeClr val="bg2">
                        <a:lumMod val="90000"/>
                      </a:schemeClr>
                    </a:solidFill>
                  </a:tcPr>
                </a:tc>
                <a:tc hMerge="1">
                  <a:txBody>
                    <a:bodyPr/>
                    <a:lstStyle/>
                    <a:p>
                      <a:pPr algn="ctr"/>
                      <a:endParaRPr lang="en-US" dirty="0"/>
                    </a:p>
                  </a:txBody>
                  <a:tcPr>
                    <a:solidFill>
                      <a:schemeClr val="bg2">
                        <a:lumMod val="75000"/>
                      </a:schemeClr>
                    </a:solidFill>
                  </a:tcPr>
                </a:tc>
                <a:tc>
                  <a:txBody>
                    <a:bodyPr/>
                    <a:lstStyle/>
                    <a:p>
                      <a:pPr algn="ctr"/>
                      <a:r>
                        <a:rPr lang="en-US" sz="1600" dirty="0" smtClean="0"/>
                        <a:t>Topic</a:t>
                      </a:r>
                      <a:endParaRPr lang="en-US" sz="1600" dirty="0"/>
                    </a:p>
                  </a:txBody>
                  <a:tcPr>
                    <a:solidFill>
                      <a:schemeClr val="bg2">
                        <a:lumMod val="90000"/>
                      </a:schemeClr>
                    </a:solidFill>
                  </a:tcPr>
                </a:tc>
              </a:tr>
              <a:tr h="603297">
                <a:tc rowSpan="6">
                  <a:txBody>
                    <a:bodyPr/>
                    <a:lstStyle/>
                    <a:p>
                      <a:pPr algn="ctr"/>
                      <a:r>
                        <a:rPr lang="en-US" sz="1600" dirty="0" smtClean="0"/>
                        <a:t>Part I</a:t>
                      </a:r>
                      <a:endParaRPr lang="en-US" sz="1600" dirty="0">
                        <a:solidFill>
                          <a:schemeClr val="tx1"/>
                        </a:solidFill>
                      </a:endParaRPr>
                    </a:p>
                  </a:txBody>
                  <a:tcPr vert="vert270" anchor="ctr">
                    <a:solidFill>
                      <a:srgbClr val="FFC000"/>
                    </a:solidFill>
                  </a:tcPr>
                </a:tc>
                <a:tc>
                  <a:txBody>
                    <a:bodyPr/>
                    <a:lstStyle/>
                    <a:p>
                      <a:pPr algn="ctr"/>
                      <a:r>
                        <a:rPr lang="en-US" sz="1600" dirty="0" smtClean="0"/>
                        <a:t>1</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Introduction</a:t>
                      </a:r>
                      <a:r>
                        <a:rPr lang="en-US" sz="1600" baseline="0" dirty="0" smtClean="0"/>
                        <a:t> to Wireless Communication Systems and Modern Wireless Communication Systems</a:t>
                      </a:r>
                      <a:endParaRPr lang="en-US" sz="1600" dirty="0" smtClean="0">
                        <a:solidFill>
                          <a:schemeClr val="tx1"/>
                        </a:solidFill>
                      </a:endParaRPr>
                    </a:p>
                  </a:txBody>
                  <a:tcPr/>
                </a:tc>
              </a:tr>
              <a:tr h="368038">
                <a:tc vMerge="1">
                  <a:txBody>
                    <a:bodyPr/>
                    <a:lstStyle/>
                    <a:p>
                      <a:endParaRPr lang="en-US" dirty="0">
                        <a:solidFill>
                          <a:schemeClr val="tx1"/>
                        </a:solidFill>
                      </a:endParaRPr>
                    </a:p>
                  </a:txBody>
                  <a:tcPr>
                    <a:solidFill>
                      <a:srgbClr val="FFFF00"/>
                    </a:solidFill>
                  </a:tcPr>
                </a:tc>
                <a:tc>
                  <a:txBody>
                    <a:bodyPr/>
                    <a:lstStyle/>
                    <a:p>
                      <a:pPr algn="ctr"/>
                      <a:r>
                        <a:rPr lang="en-US" sz="1600" dirty="0" smtClean="0"/>
                        <a:t>2</a:t>
                      </a:r>
                      <a:endParaRPr lang="en-US" sz="1600" dirty="0">
                        <a:solidFill>
                          <a:schemeClr val="tx1"/>
                        </a:solidFill>
                      </a:endParaRPr>
                    </a:p>
                  </a:txBody>
                  <a:tcPr/>
                </a:tc>
                <a:tc>
                  <a:txBody>
                    <a:bodyPr/>
                    <a:lstStyle/>
                    <a:p>
                      <a:r>
                        <a:rPr lang="en-US" sz="1600" dirty="0" smtClean="0"/>
                        <a:t>The Cellular Concept – System Design Fundamentals</a:t>
                      </a:r>
                      <a:endParaRPr lang="en-US" sz="1600" dirty="0">
                        <a:solidFill>
                          <a:schemeClr val="tx1"/>
                        </a:solidFill>
                      </a:endParaRPr>
                    </a:p>
                  </a:txBody>
                  <a:tcPr/>
                </a:tc>
              </a:tr>
              <a:tr h="426458">
                <a:tc vMerge="1">
                  <a:txBody>
                    <a:bodyPr/>
                    <a:lstStyle/>
                    <a:p>
                      <a:endParaRPr lang="en-US" dirty="0">
                        <a:solidFill>
                          <a:schemeClr val="tx1"/>
                        </a:solidFill>
                      </a:endParaRPr>
                    </a:p>
                  </a:txBody>
                  <a:tcPr>
                    <a:solidFill>
                      <a:srgbClr val="FFFF00"/>
                    </a:solidFill>
                  </a:tcPr>
                </a:tc>
                <a:tc>
                  <a:txBody>
                    <a:bodyPr/>
                    <a:lstStyle/>
                    <a:p>
                      <a:pPr algn="ctr"/>
                      <a:r>
                        <a:rPr lang="en-US" sz="1600" dirty="0" smtClean="0"/>
                        <a:t>3</a:t>
                      </a:r>
                      <a:endParaRPr lang="en-US" sz="1600" dirty="0">
                        <a:solidFill>
                          <a:schemeClr val="tx1"/>
                        </a:solidFill>
                      </a:endParaRPr>
                    </a:p>
                  </a:txBody>
                  <a:tcPr/>
                </a:tc>
                <a:tc>
                  <a:txBody>
                    <a:bodyPr/>
                    <a:lstStyle/>
                    <a:p>
                      <a:r>
                        <a:rPr lang="en-US" sz="1600" dirty="0" smtClean="0"/>
                        <a:t>The Cellular Concept— </a:t>
                      </a:r>
                      <a:r>
                        <a:rPr lang="en-US" sz="1600" dirty="0" err="1" smtClean="0"/>
                        <a:t>Trunking</a:t>
                      </a:r>
                      <a:r>
                        <a:rPr lang="en-US" sz="1600" dirty="0" smtClean="0"/>
                        <a:t> and Grade of Service, Improving Coverage and Capacity</a:t>
                      </a:r>
                      <a:endParaRPr lang="en-US" sz="1600" baseline="0" dirty="0" smtClean="0"/>
                    </a:p>
                  </a:txBody>
                  <a:tcPr>
                    <a:solidFill>
                      <a:srgbClr val="FFFF00"/>
                    </a:solidFill>
                  </a:tcPr>
                </a:tc>
              </a:tr>
              <a:tr h="390739">
                <a:tc vMerge="1">
                  <a:txBody>
                    <a:bodyPr/>
                    <a:lstStyle/>
                    <a:p>
                      <a:endParaRPr lang="en-US" dirty="0">
                        <a:solidFill>
                          <a:schemeClr val="tx1"/>
                        </a:solidFill>
                      </a:endParaRPr>
                    </a:p>
                  </a:txBody>
                  <a:tcPr>
                    <a:solidFill>
                      <a:srgbClr val="FFFF00"/>
                    </a:solidFill>
                  </a:tcPr>
                </a:tc>
                <a:tc>
                  <a:txBody>
                    <a:bodyPr/>
                    <a:lstStyle/>
                    <a:p>
                      <a:pPr algn="ctr"/>
                      <a:r>
                        <a:rPr lang="en-US" sz="1600" dirty="0" smtClean="0"/>
                        <a:t>4</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Mobile Radio Propagation: Large-Scale Path Loss </a:t>
                      </a:r>
                      <a:endParaRPr lang="en-US" sz="1600" baseline="0" dirty="0" smtClean="0"/>
                    </a:p>
                  </a:txBody>
                  <a:tcPr/>
                </a:tc>
              </a:tr>
              <a:tr h="390739">
                <a:tc vMerge="1">
                  <a:txBody>
                    <a:bodyPr/>
                    <a:lstStyle/>
                    <a:p>
                      <a:pPr algn="ctr"/>
                      <a:endParaRPr lang="en-US" dirty="0">
                        <a:solidFill>
                          <a:schemeClr val="tx1"/>
                        </a:solidFill>
                      </a:endParaRPr>
                    </a:p>
                  </a:txBody>
                  <a:tcPr vert="vert270" anchor="ctr">
                    <a:solidFill>
                      <a:srgbClr val="FFC000"/>
                    </a:solidFill>
                  </a:tcPr>
                </a:tc>
                <a:tc>
                  <a:txBody>
                    <a:bodyPr/>
                    <a:lstStyle/>
                    <a:p>
                      <a:pPr algn="ctr"/>
                      <a:r>
                        <a:rPr lang="en-US" sz="1600" dirty="0" smtClean="0">
                          <a:solidFill>
                            <a:schemeClr val="tx1"/>
                          </a:solidFill>
                        </a:rPr>
                        <a:t>5</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t>Mobile Radio Propagation: Practical Link Budget Design using Path Loss Models</a:t>
                      </a:r>
                    </a:p>
                  </a:txBody>
                  <a:tcPr/>
                </a:tc>
              </a:tr>
              <a:tr h="390739">
                <a:tc vMerge="1">
                  <a:txBody>
                    <a:bodyPr/>
                    <a:lstStyle/>
                    <a:p>
                      <a:pPr algn="ctr"/>
                      <a:endParaRPr lang="en-US" dirty="0">
                        <a:solidFill>
                          <a:schemeClr val="tx1"/>
                        </a:solidFill>
                      </a:endParaRPr>
                    </a:p>
                  </a:txBody>
                  <a:tcPr vert="vert270" anchor="ctr">
                    <a:solidFill>
                      <a:srgbClr val="FFC000"/>
                    </a:solidFill>
                  </a:tcPr>
                </a:tc>
                <a:tc>
                  <a:txBody>
                    <a:bodyPr/>
                    <a:lstStyle/>
                    <a:p>
                      <a:pPr algn="ctr"/>
                      <a:r>
                        <a:rPr lang="en-US" sz="1600" dirty="0" smtClean="0">
                          <a:solidFill>
                            <a:schemeClr val="tx1"/>
                          </a:solidFill>
                        </a:rPr>
                        <a:t>6</a:t>
                      </a:r>
                      <a:endParaRPr lang="en-US" sz="1600"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t>Mobile Radio Propagation – Small-scale Fading and Multipath </a:t>
                      </a:r>
                    </a:p>
                  </a:txBody>
                  <a:tcPr/>
                </a:tc>
              </a:tr>
              <a:tr h="368038">
                <a:tc rowSpan="6">
                  <a:txBody>
                    <a:bodyPr/>
                    <a:lstStyle/>
                    <a:p>
                      <a:pPr marL="0" algn="ctr" rtl="0" eaLnBrk="1" latinLnBrk="0" hangingPunct="1"/>
                      <a:r>
                        <a:rPr kumimoji="0" lang="en-US" sz="1600" kern="1200" dirty="0" smtClean="0"/>
                        <a:t>Part II</a:t>
                      </a:r>
                      <a:endParaRPr kumimoji="0" lang="en-US" sz="1600"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7</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600" dirty="0" smtClean="0"/>
                        <a:t>Modulation Techniques:  </a:t>
                      </a:r>
                      <a:r>
                        <a:rPr lang="fr-FR" sz="1600" dirty="0" err="1" smtClean="0"/>
                        <a:t>Analog</a:t>
                      </a:r>
                      <a:r>
                        <a:rPr lang="fr-FR" sz="1600" dirty="0" smtClean="0"/>
                        <a:t> Modulation Techniques</a:t>
                      </a:r>
                      <a:endParaRPr lang="en-US" sz="1600" dirty="0" smtClean="0">
                        <a:solidFill>
                          <a:schemeClr val="tx1"/>
                        </a:solidFill>
                      </a:endParaRPr>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8</a:t>
                      </a:r>
                      <a:endParaRPr lang="en-US" sz="1600" dirty="0"/>
                    </a:p>
                  </a:txBody>
                  <a:tcPr/>
                </a:tc>
                <a:tc>
                  <a:txBody>
                    <a:bodyPr/>
                    <a:lstStyle/>
                    <a:p>
                      <a:r>
                        <a:rPr lang="fr-FR" sz="1600" dirty="0" smtClean="0"/>
                        <a:t>Modulation Techniques: Digital Modulation Techniques</a:t>
                      </a:r>
                      <a:endParaRPr lang="en-US" sz="1600" dirty="0"/>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9</a:t>
                      </a:r>
                      <a:endParaRPr lang="en-US" sz="1600" dirty="0"/>
                    </a:p>
                  </a:txBody>
                  <a:tcPr/>
                </a:tc>
                <a:tc>
                  <a:txBody>
                    <a:bodyPr/>
                    <a:lstStyle/>
                    <a:p>
                      <a:r>
                        <a:rPr lang="en-US" sz="1600" dirty="0" smtClean="0"/>
                        <a:t>Multiple Access Techniques</a:t>
                      </a:r>
                      <a:endParaRPr lang="en-US" sz="1600" dirty="0">
                        <a:solidFill>
                          <a:schemeClr val="tx1"/>
                        </a:solidFill>
                      </a:endParaRPr>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a:tc>
                <a:tc>
                  <a:txBody>
                    <a:bodyPr/>
                    <a:lstStyle/>
                    <a:p>
                      <a:pPr algn="ctr"/>
                      <a:r>
                        <a:rPr lang="en-US" sz="1600" dirty="0" smtClean="0"/>
                        <a:t>10</a:t>
                      </a:r>
                      <a:endParaRPr lang="en-US" sz="1600" dirty="0"/>
                    </a:p>
                  </a:txBody>
                  <a:tcPr/>
                </a:tc>
                <a:tc>
                  <a:txBody>
                    <a:bodyPr/>
                    <a:lstStyle/>
                    <a:p>
                      <a:r>
                        <a:rPr lang="en-US" sz="1600" dirty="0" smtClean="0"/>
                        <a:t>Channel Equalization and Antenna Diversity</a:t>
                      </a:r>
                      <a:endParaRPr lang="en-US" sz="1600" dirty="0"/>
                    </a:p>
                  </a:txBody>
                  <a:tcPr/>
                </a:tc>
              </a:tr>
              <a:tr h="368038">
                <a:tc vMerge="1">
                  <a:txBody>
                    <a:bodyPr/>
                    <a:lstStyle/>
                    <a:p>
                      <a:pPr marL="0" algn="ctr" rtl="0" eaLnBrk="1" latinLnBrk="0" hangingPunct="1"/>
                      <a:endParaRPr kumimoji="0" lang="en-US"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11</a:t>
                      </a:r>
                      <a:endParaRPr lang="en-US" sz="1600" dirty="0"/>
                    </a:p>
                  </a:txBody>
                  <a:tcPr/>
                </a:tc>
                <a:tc>
                  <a:txBody>
                    <a:bodyPr/>
                    <a:lstStyle/>
                    <a:p>
                      <a:r>
                        <a:rPr lang="en-US" sz="1600" dirty="0" smtClean="0"/>
                        <a:t>Channel Coding</a:t>
                      </a:r>
                      <a:endParaRPr lang="en-US" sz="1600" dirty="0"/>
                    </a:p>
                  </a:txBody>
                  <a:tcPr/>
                </a:tc>
              </a:tr>
              <a:tr h="250927">
                <a:tc vMerge="1">
                  <a:txBody>
                    <a:bodyPr/>
                    <a:lstStyle/>
                    <a:p>
                      <a:pPr marL="0" algn="ctr" rtl="0" eaLnBrk="1" latinLnBrk="0" hangingPunct="1"/>
                      <a:endParaRPr kumimoji="0" lang="en-US" kern="1200" dirty="0">
                        <a:solidFill>
                          <a:schemeClr val="tx1"/>
                        </a:solidFill>
                        <a:latin typeface="+mn-lt"/>
                        <a:ea typeface="+mn-ea"/>
                        <a:cs typeface="+mn-cs"/>
                      </a:endParaRPr>
                    </a:p>
                  </a:txBody>
                  <a:tcPr vert="vert270" anchor="ctr">
                    <a:solidFill>
                      <a:schemeClr val="bg2">
                        <a:lumMod val="50000"/>
                      </a:schemeClr>
                    </a:solidFill>
                  </a:tcPr>
                </a:tc>
                <a:tc>
                  <a:txBody>
                    <a:bodyPr/>
                    <a:lstStyle/>
                    <a:p>
                      <a:pPr algn="ctr"/>
                      <a:r>
                        <a:rPr lang="en-US" sz="1600" dirty="0" smtClean="0"/>
                        <a:t>12</a:t>
                      </a:r>
                      <a:endParaRPr lang="en-US" sz="1600" dirty="0"/>
                    </a:p>
                  </a:txBody>
                  <a:tcPr/>
                </a:tc>
                <a:tc>
                  <a:txBody>
                    <a:bodyPr/>
                    <a:lstStyle/>
                    <a:p>
                      <a:r>
                        <a:rPr lang="en-US" sz="1600" dirty="0" smtClean="0"/>
                        <a:t>Wireless Networking, Systems and Standards </a:t>
                      </a:r>
                      <a:endParaRPr lang="en-US" sz="1600" dirty="0"/>
                    </a:p>
                  </a:txBody>
                  <a:tcPr/>
                </a:tc>
              </a:tr>
            </a:tbl>
          </a:graphicData>
        </a:graphic>
      </p:graphicFrame>
      <p:sp>
        <p:nvSpPr>
          <p:cNvPr id="3" name="Slide Number Placeholder 2"/>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5</a:t>
            </a:fld>
            <a:endParaRPr kumimoji="0" lang="en-US" dirty="0">
              <a:solidFill>
                <a:srgbClr val="FFFFFF"/>
              </a:solidFill>
            </a:endParaRPr>
          </a:p>
        </p:txBody>
      </p:sp>
    </p:spTree>
    <p:extLst>
      <p:ext uri="{BB962C8B-B14F-4D97-AF65-F5344CB8AC3E}">
        <p14:creationId xmlns:p14="http://schemas.microsoft.com/office/powerpoint/2010/main" val="33463634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366340"/>
            <a:ext cx="9144000" cy="1371600"/>
          </a:xfrm>
        </p:spPr>
        <p:txBody>
          <a:bodyPr>
            <a:normAutofit/>
          </a:bodyPr>
          <a:lstStyle/>
          <a:p>
            <a:r>
              <a:rPr lang="en-US" sz="3600" dirty="0" smtClean="0"/>
              <a:t>Exam and Grading System</a:t>
            </a:r>
            <a:endParaRPr lang="en-US" sz="3600" dirty="0"/>
          </a:p>
        </p:txBody>
      </p:sp>
      <p:sp>
        <p:nvSpPr>
          <p:cNvPr id="4" name="Rectangle 3"/>
          <p:cNvSpPr/>
          <p:nvPr/>
        </p:nvSpPr>
        <p:spPr>
          <a:xfrm>
            <a:off x="0" y="0"/>
            <a:ext cx="9144000" cy="164637"/>
          </a:xfrm>
          <a:prstGeom prst="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0" y="6720747"/>
            <a:ext cx="9144000" cy="164637"/>
          </a:xfrm>
          <a:prstGeom prst="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p:cNvSpPr>
            <a:spLocks noGrp="1"/>
          </p:cNvSpPr>
          <p:nvPr>
            <p:ph type="sldNum" sz="quarter" idx="4294967295"/>
          </p:nvPr>
        </p:nvSpPr>
        <p:spPr>
          <a:xfrm>
            <a:off x="8623498" y="6680827"/>
            <a:ext cx="533400" cy="244476"/>
          </a:xfrm>
          <a:prstGeom prst="rect">
            <a:avLst/>
          </a:prstGeom>
        </p:spPr>
        <p:txBody>
          <a:bodyPr>
            <a:normAutofit fontScale="85000" lnSpcReduction="20000"/>
          </a:bodyPr>
          <a:lstStyle/>
          <a:p>
            <a:pPr algn="r"/>
            <a:fld id="{A0D09A74-B91A-40A4-90D1-93FE587BC1C3}" type="slidenum">
              <a:rPr lang="en-US" smtClean="0"/>
              <a:pPr algn="r"/>
              <a:t>6</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60749609"/>
              </p:ext>
            </p:extLst>
          </p:nvPr>
        </p:nvGraphicFramePr>
        <p:xfrm>
          <a:off x="539552" y="1508787"/>
          <a:ext cx="4536504" cy="2235899"/>
        </p:xfrm>
        <a:graphic>
          <a:graphicData uri="http://schemas.openxmlformats.org/drawingml/2006/table">
            <a:tbl>
              <a:tblPr firstRow="1" bandRow="1">
                <a:tableStyleId>{00A15C55-8517-42AA-B614-E9B94910E393}</a:tableStyleId>
              </a:tblPr>
              <a:tblGrid>
                <a:gridCol w="3088684"/>
                <a:gridCol w="1447820"/>
              </a:tblGrid>
              <a:tr h="618421">
                <a:tc>
                  <a:txBody>
                    <a:bodyPr/>
                    <a:lstStyle/>
                    <a:p>
                      <a:r>
                        <a:rPr lang="en-US" sz="2100" dirty="0" smtClean="0"/>
                        <a:t>Task</a:t>
                      </a:r>
                      <a:endParaRPr lang="en-US" sz="2100" dirty="0">
                        <a:latin typeface="Bookman Old Style" pitchFamily="18" charset="0"/>
                      </a:endParaRPr>
                    </a:p>
                  </a:txBody>
                  <a:tcPr marT="60960" marB="60960">
                    <a:solidFill>
                      <a:schemeClr val="tx2">
                        <a:lumMod val="60000"/>
                        <a:lumOff val="40000"/>
                      </a:schemeClr>
                    </a:solidFill>
                  </a:tcPr>
                </a:tc>
                <a:tc>
                  <a:txBody>
                    <a:bodyPr/>
                    <a:lstStyle/>
                    <a:p>
                      <a:r>
                        <a:rPr lang="en-US" sz="2100" dirty="0" smtClean="0"/>
                        <a:t>Mark</a:t>
                      </a:r>
                      <a:endParaRPr lang="en-US" sz="2100" dirty="0">
                        <a:latin typeface="Bookman Old Style" pitchFamily="18" charset="0"/>
                      </a:endParaRPr>
                    </a:p>
                  </a:txBody>
                  <a:tcPr marT="60960" marB="60960">
                    <a:solidFill>
                      <a:schemeClr val="tx2">
                        <a:lumMod val="60000"/>
                        <a:lumOff val="40000"/>
                      </a:schemeClr>
                    </a:solidFill>
                  </a:tcPr>
                </a:tc>
              </a:tr>
              <a:tr h="514392">
                <a:tc>
                  <a:txBody>
                    <a:bodyPr/>
                    <a:lstStyle/>
                    <a:p>
                      <a:r>
                        <a:rPr lang="en-US" sz="2100" dirty="0" smtClean="0"/>
                        <a:t>Final Exam</a:t>
                      </a:r>
                      <a:endParaRPr lang="en-US" sz="2100" dirty="0">
                        <a:latin typeface="Bookman Old Style" pitchFamily="18" charset="0"/>
                      </a:endParaRPr>
                    </a:p>
                  </a:txBody>
                  <a:tcPr marT="60960" marB="60960"/>
                </a:tc>
                <a:tc>
                  <a:txBody>
                    <a:bodyPr/>
                    <a:lstStyle/>
                    <a:p>
                      <a:r>
                        <a:rPr lang="en-US" sz="2100" dirty="0" smtClean="0"/>
                        <a:t>80%</a:t>
                      </a:r>
                      <a:endParaRPr lang="en-US" sz="2100" dirty="0">
                        <a:latin typeface="Bookman Old Style" pitchFamily="18" charset="0"/>
                      </a:endParaRPr>
                    </a:p>
                  </a:txBody>
                  <a:tcPr marT="60960" marB="60960"/>
                </a:tc>
              </a:tr>
              <a:tr h="537029">
                <a:tc>
                  <a:txBody>
                    <a:bodyPr/>
                    <a:lstStyle/>
                    <a:p>
                      <a:r>
                        <a:rPr lang="en-US" sz="2100" dirty="0" smtClean="0"/>
                        <a:t>Practical</a:t>
                      </a:r>
                      <a:r>
                        <a:rPr lang="en-US" sz="2100" baseline="0" dirty="0" smtClean="0"/>
                        <a:t> Assignments</a:t>
                      </a:r>
                      <a:endParaRPr lang="en-US" sz="2100" dirty="0">
                        <a:latin typeface="Bookman Old Style" pitchFamily="18" charset="0"/>
                      </a:endParaRPr>
                    </a:p>
                  </a:txBody>
                  <a:tcPr marT="60960" marB="60960"/>
                </a:tc>
                <a:tc>
                  <a:txBody>
                    <a:bodyPr/>
                    <a:lstStyle/>
                    <a:p>
                      <a:r>
                        <a:rPr lang="en-US" sz="2100" dirty="0" smtClean="0"/>
                        <a:t>10%</a:t>
                      </a:r>
                      <a:endParaRPr lang="en-US" sz="2100" dirty="0">
                        <a:latin typeface="Bookman Old Style" pitchFamily="18" charset="0"/>
                      </a:endParaRPr>
                    </a:p>
                  </a:txBody>
                  <a:tcPr marT="60960" marB="60960"/>
                </a:tc>
              </a:tr>
              <a:tr h="566057">
                <a:tc>
                  <a:txBody>
                    <a:bodyPr/>
                    <a:lstStyle/>
                    <a:p>
                      <a:r>
                        <a:rPr lang="en-US" sz="2100" dirty="0" smtClean="0"/>
                        <a:t>Tutorial</a:t>
                      </a:r>
                      <a:endParaRPr lang="en-US" sz="2100" dirty="0">
                        <a:latin typeface="Bookman Old Style" pitchFamily="18" charset="0"/>
                      </a:endParaRPr>
                    </a:p>
                  </a:txBody>
                  <a:tcPr marT="60960" marB="60960"/>
                </a:tc>
                <a:tc>
                  <a:txBody>
                    <a:bodyPr/>
                    <a:lstStyle/>
                    <a:p>
                      <a:r>
                        <a:rPr lang="en-US" sz="2100" dirty="0" smtClean="0"/>
                        <a:t>10%</a:t>
                      </a:r>
                      <a:endParaRPr lang="en-US" sz="2100" dirty="0">
                        <a:latin typeface="Bookman Old Style" pitchFamily="18" charset="0"/>
                      </a:endParaRPr>
                    </a:p>
                  </a:txBody>
                  <a:tcPr marT="60960" marB="60960"/>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71415290"/>
              </p:ext>
            </p:extLst>
          </p:nvPr>
        </p:nvGraphicFramePr>
        <p:xfrm>
          <a:off x="5652120" y="1508787"/>
          <a:ext cx="2520280" cy="2991700"/>
        </p:xfrm>
        <a:graphic>
          <a:graphicData uri="http://schemas.openxmlformats.org/drawingml/2006/table">
            <a:tbl>
              <a:tblPr firstRow="1" bandRow="1">
                <a:tableStyleId>{00A15C55-8517-42AA-B614-E9B94910E393}</a:tableStyleId>
              </a:tblPr>
              <a:tblGrid>
                <a:gridCol w="1306812"/>
                <a:gridCol w="1213468"/>
              </a:tblGrid>
              <a:tr h="513339">
                <a:tc>
                  <a:txBody>
                    <a:bodyPr/>
                    <a:lstStyle/>
                    <a:p>
                      <a:r>
                        <a:rPr lang="en-US" sz="2100" dirty="0" smtClean="0"/>
                        <a:t>Mark</a:t>
                      </a:r>
                      <a:endParaRPr lang="en-US" sz="2100" dirty="0">
                        <a:latin typeface="Bookman Old Style" pitchFamily="18" charset="0"/>
                      </a:endParaRPr>
                    </a:p>
                  </a:txBody>
                  <a:tcPr marT="60960" marB="60960">
                    <a:solidFill>
                      <a:schemeClr val="tx2">
                        <a:lumMod val="60000"/>
                        <a:lumOff val="40000"/>
                      </a:schemeClr>
                    </a:solidFill>
                  </a:tcPr>
                </a:tc>
                <a:tc>
                  <a:txBody>
                    <a:bodyPr/>
                    <a:lstStyle/>
                    <a:p>
                      <a:r>
                        <a:rPr lang="en-US" sz="2100" dirty="0" smtClean="0"/>
                        <a:t>Grade</a:t>
                      </a:r>
                      <a:endParaRPr lang="en-US" sz="2100" dirty="0">
                        <a:latin typeface="Bookman Old Style" pitchFamily="18" charset="0"/>
                      </a:endParaRPr>
                    </a:p>
                  </a:txBody>
                  <a:tcPr marT="60960" marB="60960">
                    <a:solidFill>
                      <a:schemeClr val="tx2">
                        <a:lumMod val="60000"/>
                        <a:lumOff val="40000"/>
                      </a:schemeClr>
                    </a:solidFill>
                  </a:tcPr>
                </a:tc>
              </a:tr>
              <a:tr h="522715">
                <a:tc>
                  <a:txBody>
                    <a:bodyPr/>
                    <a:lstStyle/>
                    <a:p>
                      <a:r>
                        <a:rPr lang="en-US" sz="2100" dirty="0" smtClean="0"/>
                        <a:t>85~100</a:t>
                      </a:r>
                      <a:endParaRPr lang="en-US" sz="2100" dirty="0">
                        <a:latin typeface="Bookman Old Style" pitchFamily="18" charset="0"/>
                      </a:endParaRPr>
                    </a:p>
                  </a:txBody>
                  <a:tcPr marT="60960" marB="60960"/>
                </a:tc>
                <a:tc>
                  <a:txBody>
                    <a:bodyPr/>
                    <a:lstStyle/>
                    <a:p>
                      <a:r>
                        <a:rPr lang="en-US" sz="2100" dirty="0" smtClean="0"/>
                        <a:t>A+</a:t>
                      </a:r>
                      <a:endParaRPr lang="en-US" sz="2100" dirty="0">
                        <a:latin typeface="Bookman Old Style" pitchFamily="18" charset="0"/>
                      </a:endParaRPr>
                    </a:p>
                  </a:txBody>
                  <a:tcPr marT="60960" marB="60960"/>
                </a:tc>
              </a:tr>
              <a:tr h="478179">
                <a:tc>
                  <a:txBody>
                    <a:bodyPr/>
                    <a:lstStyle/>
                    <a:p>
                      <a:r>
                        <a:rPr lang="en-US" sz="2100" dirty="0" smtClean="0"/>
                        <a:t>80~85</a:t>
                      </a:r>
                      <a:endParaRPr lang="en-US" sz="2100" dirty="0">
                        <a:latin typeface="Bookman Old Style" pitchFamily="18" charset="0"/>
                      </a:endParaRPr>
                    </a:p>
                  </a:txBody>
                  <a:tcPr marT="60960" marB="60960"/>
                </a:tc>
                <a:tc>
                  <a:txBody>
                    <a:bodyPr/>
                    <a:lstStyle/>
                    <a:p>
                      <a:r>
                        <a:rPr lang="en-US" sz="2100" dirty="0" smtClean="0"/>
                        <a:t>A</a:t>
                      </a:r>
                      <a:endParaRPr lang="en-US" sz="2100" dirty="0">
                        <a:latin typeface="Bookman Old Style" pitchFamily="18" charset="0"/>
                      </a:endParaRPr>
                    </a:p>
                  </a:txBody>
                  <a:tcPr marT="60960" marB="60960"/>
                </a:tc>
              </a:tr>
              <a:tr h="492489">
                <a:tc>
                  <a:txBody>
                    <a:bodyPr/>
                    <a:lstStyle/>
                    <a:p>
                      <a:r>
                        <a:rPr lang="en-US" sz="2100" dirty="0" smtClean="0"/>
                        <a:t>70~80</a:t>
                      </a:r>
                      <a:endParaRPr lang="en-US" sz="2100" dirty="0">
                        <a:latin typeface="Bookman Old Style" pitchFamily="18" charset="0"/>
                      </a:endParaRPr>
                    </a:p>
                  </a:txBody>
                  <a:tcPr marT="60960" marB="60960"/>
                </a:tc>
                <a:tc>
                  <a:txBody>
                    <a:bodyPr/>
                    <a:lstStyle/>
                    <a:p>
                      <a:r>
                        <a:rPr lang="en-US" sz="2100" dirty="0" smtClean="0"/>
                        <a:t>B</a:t>
                      </a:r>
                      <a:endParaRPr lang="en-US" sz="2100" dirty="0">
                        <a:latin typeface="Bookman Old Style" pitchFamily="18" charset="0"/>
                      </a:endParaRPr>
                    </a:p>
                  </a:txBody>
                  <a:tcPr marT="60960" marB="60960"/>
                </a:tc>
              </a:tr>
              <a:tr h="492489">
                <a:tc>
                  <a:txBody>
                    <a:bodyPr/>
                    <a:lstStyle/>
                    <a:p>
                      <a:r>
                        <a:rPr lang="en-US" sz="2100" dirty="0" smtClean="0"/>
                        <a:t>50~70</a:t>
                      </a:r>
                      <a:endParaRPr lang="en-US" sz="2100" dirty="0">
                        <a:latin typeface="Bookman Old Style" pitchFamily="18" charset="0"/>
                      </a:endParaRPr>
                    </a:p>
                  </a:txBody>
                  <a:tcPr marT="60960" marB="60960"/>
                </a:tc>
                <a:tc>
                  <a:txBody>
                    <a:bodyPr/>
                    <a:lstStyle/>
                    <a:p>
                      <a:r>
                        <a:rPr lang="en-US" sz="2100" dirty="0" smtClean="0"/>
                        <a:t>C</a:t>
                      </a:r>
                      <a:endParaRPr lang="en-US" sz="2100" dirty="0">
                        <a:latin typeface="Bookman Old Style" pitchFamily="18" charset="0"/>
                      </a:endParaRPr>
                    </a:p>
                  </a:txBody>
                  <a:tcPr marT="60960" marB="60960"/>
                </a:tc>
              </a:tr>
              <a:tr h="492489">
                <a:tc>
                  <a:txBody>
                    <a:bodyPr/>
                    <a:lstStyle/>
                    <a:p>
                      <a:r>
                        <a:rPr lang="en-US" sz="2100" dirty="0" smtClean="0"/>
                        <a:t>&lt;50</a:t>
                      </a:r>
                      <a:endParaRPr lang="en-US" sz="2100" dirty="0">
                        <a:latin typeface="Bookman Old Style" pitchFamily="18" charset="0"/>
                      </a:endParaRPr>
                    </a:p>
                  </a:txBody>
                  <a:tcPr marT="60960" marB="60960"/>
                </a:tc>
                <a:tc>
                  <a:txBody>
                    <a:bodyPr/>
                    <a:lstStyle/>
                    <a:p>
                      <a:r>
                        <a:rPr lang="en-US" sz="2100" dirty="0" smtClean="0"/>
                        <a:t>F</a:t>
                      </a:r>
                      <a:endParaRPr lang="en-US" sz="2100" dirty="0">
                        <a:latin typeface="Bookman Old Style" pitchFamily="18" charset="0"/>
                      </a:endParaRPr>
                    </a:p>
                  </a:txBody>
                  <a:tcPr marT="60960" marB="60960"/>
                </a:tc>
              </a:tr>
            </a:tbl>
          </a:graphicData>
        </a:graphic>
      </p:graphicFrame>
    </p:spTree>
    <p:extLst>
      <p:ext uri="{BB962C8B-B14F-4D97-AF65-F5344CB8AC3E}">
        <p14:creationId xmlns:p14="http://schemas.microsoft.com/office/powerpoint/2010/main" val="259537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451429" y="1219195"/>
            <a:ext cx="6858000" cy="1208314"/>
          </a:xfrm>
        </p:spPr>
        <p:txBody>
          <a:bodyPr>
            <a:normAutofit/>
          </a:bodyPr>
          <a:lstStyle/>
          <a:p>
            <a:pPr algn="ctr">
              <a:spcBef>
                <a:spcPts val="1200"/>
              </a:spcBef>
            </a:pPr>
            <a:r>
              <a:rPr lang="en-US" sz="4000" b="1" dirty="0" smtClean="0"/>
              <a:t>Lecture </a:t>
            </a:r>
            <a:r>
              <a:rPr lang="en-US" sz="4000" b="1" dirty="0" smtClean="0"/>
              <a:t>3</a:t>
            </a:r>
            <a:endParaRPr lang="en-US" sz="4000" b="1" dirty="0"/>
          </a:p>
        </p:txBody>
      </p:sp>
      <p:sp>
        <p:nvSpPr>
          <p:cNvPr id="6" name="Text Placeholder 5"/>
          <p:cNvSpPr>
            <a:spLocks noGrp="1"/>
          </p:cNvSpPr>
          <p:nvPr>
            <p:ph type="body" idx="1"/>
          </p:nvPr>
        </p:nvSpPr>
        <p:spPr>
          <a:xfrm>
            <a:off x="653144" y="2857500"/>
            <a:ext cx="8490856" cy="1143000"/>
          </a:xfrm>
        </p:spPr>
        <p:txBody>
          <a:bodyPr>
            <a:noAutofit/>
          </a:bodyPr>
          <a:lstStyle/>
          <a:p>
            <a:pPr algn="ctr">
              <a:lnSpc>
                <a:spcPct val="150000"/>
              </a:lnSpc>
            </a:pPr>
            <a:r>
              <a:rPr lang="en-US" sz="3200" b="1" dirty="0">
                <a:solidFill>
                  <a:schemeClr val="tx1"/>
                </a:solidFill>
                <a:cs typeface="Cambria"/>
              </a:rPr>
              <a:t>Cellular Concept </a:t>
            </a:r>
            <a:endParaRPr lang="en-US" sz="3200" b="1" dirty="0" smtClean="0">
              <a:solidFill>
                <a:schemeClr val="tx1"/>
              </a:solidFill>
              <a:cs typeface="Cambria"/>
            </a:endParaRPr>
          </a:p>
          <a:p>
            <a:pPr algn="ctr">
              <a:lnSpc>
                <a:spcPct val="150000"/>
              </a:lnSpc>
            </a:pPr>
            <a:endParaRPr lang="en-US" sz="3200" b="1" dirty="0">
              <a:solidFill>
                <a:schemeClr val="tx1"/>
              </a:solidFill>
              <a:cs typeface="Cambria"/>
            </a:endParaRPr>
          </a:p>
          <a:p>
            <a:pPr algn="ctr">
              <a:lnSpc>
                <a:spcPct val="150000"/>
              </a:lnSpc>
            </a:pPr>
            <a:endParaRPr lang="en-US" sz="3200" b="1" dirty="0">
              <a:solidFill>
                <a:schemeClr val="tx1"/>
              </a:solidFill>
            </a:endParaRPr>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42388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Overview of Previous Lecture </a:t>
            </a:r>
          </a:p>
        </p:txBody>
      </p:sp>
      <p:sp>
        <p:nvSpPr>
          <p:cNvPr id="4" name="Slide Number Placeholder 3"/>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8</a:t>
            </a:fld>
            <a:endParaRPr kumimoji="0" lang="en-US" sz="2400" dirty="0">
              <a:solidFill>
                <a:srgbClr val="FFFFFF"/>
              </a:solidFill>
            </a:endParaRPr>
          </a:p>
        </p:txBody>
      </p:sp>
      <p:sp>
        <p:nvSpPr>
          <p:cNvPr id="6" name="Content Placeholder 5"/>
          <p:cNvSpPr>
            <a:spLocks noGrp="1"/>
          </p:cNvSpPr>
          <p:nvPr>
            <p:ph sz="quarter" idx="1"/>
          </p:nvPr>
        </p:nvSpPr>
        <p:spPr>
          <a:xfrm>
            <a:off x="358724" y="1336431"/>
            <a:ext cx="8229600" cy="5045617"/>
          </a:xfrm>
        </p:spPr>
        <p:txBody>
          <a:bodyPr>
            <a:normAutofit/>
          </a:bodyPr>
          <a:lstStyle/>
          <a:p>
            <a:r>
              <a:rPr lang="en-US" dirty="0" smtClean="0"/>
              <a:t>Cellular Concept – System Design Fundamentals</a:t>
            </a:r>
          </a:p>
          <a:p>
            <a:pPr lvl="1"/>
            <a:r>
              <a:rPr lang="en-US" dirty="0"/>
              <a:t>Basic Cellular Concept</a:t>
            </a:r>
          </a:p>
          <a:p>
            <a:pPr lvl="1"/>
            <a:r>
              <a:rPr lang="en-US" dirty="0"/>
              <a:t>Frequency Reuse</a:t>
            </a:r>
          </a:p>
          <a:p>
            <a:pPr lvl="2"/>
            <a:r>
              <a:rPr lang="en-US" dirty="0"/>
              <a:t>Channel capacity</a:t>
            </a:r>
          </a:p>
          <a:p>
            <a:pPr lvl="2"/>
            <a:r>
              <a:rPr lang="en-US" dirty="0"/>
              <a:t>Forming a cluster</a:t>
            </a:r>
          </a:p>
          <a:p>
            <a:pPr lvl="1"/>
            <a:r>
              <a:rPr lang="en-US" dirty="0"/>
              <a:t>Channel Assignment Strategies</a:t>
            </a:r>
          </a:p>
          <a:p>
            <a:pPr lvl="2"/>
            <a:r>
              <a:rPr lang="en-US" dirty="0"/>
              <a:t>Fixed and Dynamic</a:t>
            </a:r>
          </a:p>
          <a:p>
            <a:pPr lvl="1"/>
            <a:r>
              <a:rPr lang="en-US" dirty="0"/>
              <a:t>Handoff Strategies</a:t>
            </a:r>
          </a:p>
          <a:p>
            <a:pPr lvl="2"/>
            <a:r>
              <a:rPr lang="en-US" dirty="0"/>
              <a:t>Handoff Threshold, Types of Handoff, Practical Handoff Consideration</a:t>
            </a:r>
          </a:p>
          <a:p>
            <a:pPr lvl="1"/>
            <a:r>
              <a:rPr lang="en-US" dirty="0"/>
              <a:t>Interference and System Capacity</a:t>
            </a:r>
          </a:p>
          <a:p>
            <a:pPr lvl="2"/>
            <a:r>
              <a:rPr lang="en-US" dirty="0"/>
              <a:t>Co-channel Interference (CCI)</a:t>
            </a:r>
          </a:p>
          <a:p>
            <a:pPr lvl="2"/>
            <a:r>
              <a:rPr lang="en-US" dirty="0"/>
              <a:t>Adjacent Channel Interference (ACI)</a:t>
            </a:r>
          </a:p>
          <a:p>
            <a:endParaRPr lang="en-US" dirty="0"/>
          </a:p>
        </p:txBody>
      </p:sp>
    </p:spTree>
    <p:extLst>
      <p:ext uri="{BB962C8B-B14F-4D97-AF65-F5344CB8AC3E}">
        <p14:creationId xmlns:p14="http://schemas.microsoft.com/office/powerpoint/2010/main" val="3182814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646" y="174490"/>
            <a:ext cx="8849738" cy="1154097"/>
          </a:xfrm>
        </p:spPr>
        <p:txBody>
          <a:bodyPr anchor="ctr">
            <a:normAutofit/>
          </a:bodyPr>
          <a:lstStyle/>
          <a:p>
            <a:r>
              <a:rPr lang="en-US" sz="3600" dirty="0"/>
              <a:t>Outline of Class (Lecture </a:t>
            </a:r>
            <a:r>
              <a:rPr lang="en-US" sz="3600" dirty="0" smtClean="0"/>
              <a:t>3)</a:t>
            </a:r>
            <a:endParaRPr lang="en-US" sz="3600" dirty="0">
              <a:latin typeface="Cambria"/>
              <a:cs typeface="Cambria"/>
            </a:endParaRPr>
          </a:p>
        </p:txBody>
      </p:sp>
      <p:sp>
        <p:nvSpPr>
          <p:cNvPr id="7" name="Content Placeholder 2"/>
          <p:cNvSpPr>
            <a:spLocks noGrp="1"/>
          </p:cNvSpPr>
          <p:nvPr>
            <p:ph sz="quarter" idx="1"/>
          </p:nvPr>
        </p:nvSpPr>
        <p:spPr>
          <a:xfrm>
            <a:off x="227264" y="1474538"/>
            <a:ext cx="8729578" cy="5235854"/>
          </a:xfrm>
        </p:spPr>
        <p:txBody>
          <a:bodyPr>
            <a:normAutofit/>
          </a:bodyPr>
          <a:lstStyle/>
          <a:p>
            <a:pPr>
              <a:lnSpc>
                <a:spcPct val="150000"/>
              </a:lnSpc>
            </a:pPr>
            <a:r>
              <a:rPr lang="en-US" sz="2700" dirty="0" smtClean="0">
                <a:cs typeface="Cambria"/>
              </a:rPr>
              <a:t>Cellular Concept</a:t>
            </a:r>
          </a:p>
          <a:p>
            <a:pPr marL="788670" lvl="1" indent="-514350">
              <a:lnSpc>
                <a:spcPct val="150000"/>
              </a:lnSpc>
              <a:buFont typeface="+mj-lt"/>
              <a:buAutoNum type="arabicPeriod"/>
            </a:pPr>
            <a:r>
              <a:rPr lang="en-US" dirty="0" err="1"/>
              <a:t>Trunking</a:t>
            </a:r>
            <a:r>
              <a:rPr lang="en-US" dirty="0"/>
              <a:t> and Grade of Service</a:t>
            </a:r>
          </a:p>
          <a:p>
            <a:pPr marL="788670" lvl="1" indent="-514350">
              <a:lnSpc>
                <a:spcPct val="150000"/>
              </a:lnSpc>
              <a:buFont typeface="+mj-lt"/>
              <a:buAutoNum type="arabicPeriod"/>
            </a:pPr>
            <a:r>
              <a:rPr lang="en-US" dirty="0"/>
              <a:t>Improving Coverage and Capacity in Cellular Systems</a:t>
            </a:r>
          </a:p>
          <a:p>
            <a:pPr>
              <a:lnSpc>
                <a:spcPct val="150000"/>
              </a:lnSpc>
            </a:pPr>
            <a:r>
              <a:rPr lang="en-US" sz="2700" dirty="0" smtClean="0">
                <a:cs typeface="Cambria"/>
              </a:rPr>
              <a:t>Quiz</a:t>
            </a:r>
            <a:endParaRPr lang="en-US" sz="2500" dirty="0">
              <a:cs typeface="Cambria"/>
            </a:endParaRPr>
          </a:p>
        </p:txBody>
      </p:sp>
      <p:sp>
        <p:nvSpPr>
          <p:cNvPr id="3" name="Slide Number Placeholder 2"/>
          <p:cNvSpPr>
            <a:spLocks noGrp="1"/>
          </p:cNvSpPr>
          <p:nvPr>
            <p:ph type="sldNum" sz="quarter" idx="12"/>
          </p:nvPr>
        </p:nvSpPr>
        <p:spPr>
          <a:xfrm>
            <a:off x="-700320" y="6355560"/>
            <a:ext cx="1981200" cy="365760"/>
          </a:xfrm>
        </p:spPr>
        <p:txBody>
          <a:bodyPr/>
          <a:lstStyle/>
          <a:p>
            <a:pPr algn="ctr" eaLnBrk="1" latinLnBrk="0" hangingPunct="1"/>
            <a:fld id="{F0C94032-CD4C-4C25-B0C2-CEC720522D92}" type="slidenum">
              <a:rPr kumimoji="0" lang="en-US" smtClean="0"/>
              <a:pPr algn="ctr" eaLnBrk="1" latinLnBrk="0" hangingPunct="1"/>
              <a:t>9</a:t>
            </a:fld>
            <a:endParaRPr kumimoji="0" lang="en-US" dirty="0"/>
          </a:p>
        </p:txBody>
      </p:sp>
    </p:spTree>
    <p:extLst>
      <p:ext uri="{BB962C8B-B14F-4D97-AF65-F5344CB8AC3E}">
        <p14:creationId xmlns:p14="http://schemas.microsoft.com/office/powerpoint/2010/main" val="2551502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3" y="2682236"/>
            <a:ext cx="8114601" cy="1208314"/>
          </a:xfrm>
        </p:spPr>
        <p:txBody>
          <a:bodyPr>
            <a:normAutofit fontScale="90000"/>
          </a:bodyPr>
          <a:lstStyle/>
          <a:p>
            <a:pPr algn="l">
              <a:spcBef>
                <a:spcPts val="1200"/>
              </a:spcBef>
            </a:pPr>
            <a:r>
              <a:rPr lang="en-US" sz="4000" dirty="0" smtClean="0"/>
              <a:t>(1) </a:t>
            </a:r>
            <a:r>
              <a:rPr lang="en-US" sz="4000" dirty="0" err="1"/>
              <a:t>Trunking</a:t>
            </a:r>
            <a:r>
              <a:rPr lang="en-US" sz="4000" dirty="0"/>
              <a:t> and Grade of Service</a:t>
            </a:r>
            <a:endParaRPr lang="en-US" sz="4000"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0771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0" y="0"/>
            <a:ext cx="9144000" cy="1026942"/>
          </a:xfrm>
        </p:spPr>
        <p:txBody>
          <a:bodyPr>
            <a:normAutofit/>
          </a:bodyPr>
          <a:lstStyle/>
          <a:p>
            <a:r>
              <a:rPr lang="en-US" dirty="0" err="1"/>
              <a:t>Trunking</a:t>
            </a:r>
            <a:endParaRPr lang="en-US" dirty="0"/>
          </a:p>
        </p:txBody>
      </p:sp>
      <p:sp>
        <p:nvSpPr>
          <p:cNvPr id="3" name="Content Placeholder 2"/>
          <p:cNvSpPr>
            <a:spLocks noGrp="1"/>
          </p:cNvSpPr>
          <p:nvPr>
            <p:ph idx="1"/>
          </p:nvPr>
        </p:nvSpPr>
        <p:spPr>
          <a:xfrm>
            <a:off x="266700" y="1524000"/>
            <a:ext cx="8572500" cy="5334000"/>
          </a:xfrm>
        </p:spPr>
        <p:txBody>
          <a:bodyPr>
            <a:normAutofit/>
          </a:bodyPr>
          <a:lstStyle/>
          <a:p>
            <a:pPr algn="just">
              <a:defRPr/>
            </a:pPr>
            <a:r>
              <a:rPr lang="en-US" sz="2200" dirty="0" smtClean="0"/>
              <a:t>Allow a large number of users to share the relatively small number of channels in a cell </a:t>
            </a:r>
          </a:p>
          <a:p>
            <a:pPr lvl="1" algn="just">
              <a:defRPr/>
            </a:pPr>
            <a:r>
              <a:rPr lang="en-US" sz="2200" dirty="0" smtClean="0"/>
              <a:t>by providing access to each user, on demand, from a pool of available channels </a:t>
            </a:r>
          </a:p>
          <a:p>
            <a:pPr algn="just">
              <a:defRPr/>
            </a:pPr>
            <a:r>
              <a:rPr lang="en-US" sz="2200" dirty="0" smtClean="0"/>
              <a:t>Allocate each user per call basic</a:t>
            </a:r>
          </a:p>
          <a:p>
            <a:pPr algn="just">
              <a:defRPr/>
            </a:pPr>
            <a:r>
              <a:rPr lang="en-US" sz="2200" dirty="0"/>
              <a:t>A</a:t>
            </a:r>
            <a:r>
              <a:rPr lang="en-US" sz="2200" dirty="0" smtClean="0"/>
              <a:t> small number of channels can accommodate large number of random users.</a:t>
            </a:r>
          </a:p>
          <a:p>
            <a:pPr marL="742950" lvl="2" indent="-342900" algn="just">
              <a:buSzPct val="75000"/>
              <a:defRPr/>
            </a:pPr>
            <a:r>
              <a:rPr lang="en-US" sz="2200" dirty="0" smtClean="0"/>
              <a:t>Telephone companies use trunking theory to determine number of circuits required.</a:t>
            </a:r>
          </a:p>
          <a:p>
            <a:pPr marL="742950" lvl="2" indent="-342900" algn="just">
              <a:buSzPct val="75000"/>
              <a:defRPr/>
            </a:pPr>
            <a:r>
              <a:rPr lang="en-US" sz="2200" dirty="0" smtClean="0"/>
              <a:t>Trunking theory is about how a population can be handled by a limited number of servers.</a:t>
            </a:r>
          </a:p>
        </p:txBody>
      </p:sp>
    </p:spTree>
    <p:extLst>
      <p:ext uri="{BB962C8B-B14F-4D97-AF65-F5344CB8AC3E}">
        <p14:creationId xmlns:p14="http://schemas.microsoft.com/office/powerpoint/2010/main" val="27481090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Trunking</a:t>
            </a:r>
            <a:r>
              <a:rPr lang="en-US" dirty="0" smtClean="0"/>
              <a:t> Theory</a:t>
            </a:r>
            <a:endParaRPr lang="en-US" dirty="0"/>
          </a:p>
        </p:txBody>
      </p:sp>
      <p:sp>
        <p:nvSpPr>
          <p:cNvPr id="3" name="Content Placeholder 2"/>
          <p:cNvSpPr>
            <a:spLocks noGrp="1"/>
          </p:cNvSpPr>
          <p:nvPr>
            <p:ph sz="quarter" idx="1"/>
          </p:nvPr>
        </p:nvSpPr>
        <p:spPr>
          <a:xfrm>
            <a:off x="215900" y="1600200"/>
            <a:ext cx="8550148" cy="5016500"/>
          </a:xfrm>
        </p:spPr>
        <p:txBody>
          <a:bodyPr>
            <a:normAutofit/>
          </a:bodyPr>
          <a:lstStyle/>
          <a:p>
            <a:pPr algn="just"/>
            <a:r>
              <a:rPr lang="en-US" sz="2400" b="1" dirty="0"/>
              <a:t>Measure of traffic </a:t>
            </a:r>
            <a:r>
              <a:rPr lang="en-US" sz="2400" b="1" dirty="0" smtClean="0"/>
              <a:t>intensity</a:t>
            </a:r>
            <a:r>
              <a:rPr lang="en-US" sz="2400" dirty="0" smtClean="0"/>
              <a:t> </a:t>
            </a:r>
          </a:p>
          <a:p>
            <a:pPr lvl="1" algn="just"/>
            <a:r>
              <a:rPr lang="en-US" sz="2400" dirty="0" smtClean="0"/>
              <a:t>one </a:t>
            </a:r>
            <a:r>
              <a:rPr lang="en-US" sz="2400" dirty="0" err="1"/>
              <a:t>Erlang</a:t>
            </a:r>
            <a:r>
              <a:rPr lang="en-US" sz="2400" dirty="0"/>
              <a:t> represents the amount of </a:t>
            </a:r>
            <a:r>
              <a:rPr lang="en-US" sz="2400" dirty="0" smtClean="0"/>
              <a:t>traffic intensity </a:t>
            </a:r>
            <a:r>
              <a:rPr lang="en-US" sz="2400" dirty="0"/>
              <a:t>carried by a channel that is completely occupied. For </a:t>
            </a:r>
            <a:r>
              <a:rPr lang="en-US" sz="2400" dirty="0" smtClean="0"/>
              <a:t>example, a </a:t>
            </a:r>
            <a:r>
              <a:rPr lang="en-US" sz="2400" dirty="0"/>
              <a:t>radio channel that is occupied for 30 minutes during an hour carries </a:t>
            </a:r>
            <a:r>
              <a:rPr lang="en-US" sz="2400" dirty="0" smtClean="0"/>
              <a:t>0.5 </a:t>
            </a:r>
            <a:r>
              <a:rPr lang="en-US" sz="2400" dirty="0" err="1" smtClean="0"/>
              <a:t>Erlang</a:t>
            </a:r>
            <a:r>
              <a:rPr lang="en-US" sz="2400" dirty="0" smtClean="0"/>
              <a:t> </a:t>
            </a:r>
            <a:r>
              <a:rPr lang="en-US" sz="2400" dirty="0"/>
              <a:t>of traffic</a:t>
            </a:r>
            <a:r>
              <a:rPr lang="en-US" sz="2400" dirty="0" smtClean="0"/>
              <a:t>.</a:t>
            </a:r>
          </a:p>
          <a:p>
            <a:pPr marL="274320" lvl="1" indent="0" algn="just">
              <a:buNone/>
            </a:pPr>
            <a:endParaRPr lang="en-US" sz="2400" dirty="0"/>
          </a:p>
          <a:p>
            <a:pPr algn="just"/>
            <a:r>
              <a:rPr lang="en-US" sz="2400" b="1" dirty="0" smtClean="0"/>
              <a:t>Grade </a:t>
            </a:r>
            <a:r>
              <a:rPr lang="en-US" sz="2400" b="1" dirty="0"/>
              <a:t>of Service (GOS</a:t>
            </a:r>
            <a:r>
              <a:rPr lang="en-US" sz="2400" b="1" dirty="0" smtClean="0"/>
              <a:t>)</a:t>
            </a:r>
            <a:r>
              <a:rPr lang="en-US" sz="2400" dirty="0" smtClean="0"/>
              <a:t> </a:t>
            </a:r>
          </a:p>
          <a:p>
            <a:pPr lvl="1" algn="just"/>
            <a:r>
              <a:rPr lang="en-US" sz="2400" dirty="0" smtClean="0"/>
              <a:t>Measure </a:t>
            </a:r>
            <a:r>
              <a:rPr lang="en-US" sz="2400" dirty="0"/>
              <a:t>of ability of the user to access </a:t>
            </a:r>
            <a:r>
              <a:rPr lang="en-US" sz="2400" dirty="0" smtClean="0"/>
              <a:t>a trunked </a:t>
            </a:r>
            <a:r>
              <a:rPr lang="en-US" sz="2400" dirty="0"/>
              <a:t>system during the busiest hour during a week, month or </a:t>
            </a:r>
            <a:r>
              <a:rPr lang="en-US" sz="2400" dirty="0" smtClean="0"/>
              <a:t>year. GOS </a:t>
            </a:r>
            <a:r>
              <a:rPr lang="en-US" sz="2400" dirty="0"/>
              <a:t>is typically given as the </a:t>
            </a:r>
            <a:r>
              <a:rPr lang="en-US" sz="2400" b="1" i="1" dirty="0"/>
              <a:t>probability of call blocking</a:t>
            </a:r>
            <a:r>
              <a:rPr lang="en-US" sz="2400" dirty="0"/>
              <a:t>, or </a:t>
            </a:r>
            <a:r>
              <a:rPr lang="en-US" sz="2400" dirty="0" smtClean="0"/>
              <a:t>the likelihood </a:t>
            </a:r>
            <a:r>
              <a:rPr lang="en-US" sz="2400" dirty="0"/>
              <a:t>of a call experiencing a delay greater than a certain </a:t>
            </a:r>
            <a:r>
              <a:rPr lang="en-US" sz="2400" dirty="0" smtClean="0"/>
              <a:t>queuing time</a:t>
            </a:r>
            <a:r>
              <a:rPr lang="en-US" sz="2400" dirty="0"/>
              <a:t>.</a:t>
            </a:r>
          </a:p>
          <a:p>
            <a:pPr algn="just"/>
            <a:endParaRPr lang="en-US" dirty="0"/>
          </a:p>
        </p:txBody>
      </p:sp>
    </p:spTree>
    <p:extLst>
      <p:ext uri="{BB962C8B-B14F-4D97-AF65-F5344CB8AC3E}">
        <p14:creationId xmlns:p14="http://schemas.microsoft.com/office/powerpoint/2010/main" val="31610659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0252"/>
            <a:ext cx="8750300" cy="762000"/>
          </a:xfrm>
        </p:spPr>
        <p:txBody>
          <a:bodyPr>
            <a:noAutofit/>
          </a:bodyPr>
          <a:lstStyle/>
          <a:p>
            <a:pPr>
              <a:defRPr/>
            </a:pPr>
            <a:r>
              <a:rPr lang="en-US" dirty="0" smtClean="0"/>
              <a:t>Terminologies</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70049377"/>
              </p:ext>
            </p:extLst>
          </p:nvPr>
        </p:nvGraphicFramePr>
        <p:xfrm>
          <a:off x="228600" y="1267069"/>
          <a:ext cx="8750300" cy="4998720"/>
        </p:xfrm>
        <a:graphic>
          <a:graphicData uri="http://schemas.openxmlformats.org/drawingml/2006/table">
            <a:tbl>
              <a:tblPr firstRow="1" bandRow="1">
                <a:tableStyleId>{5C22544A-7EE6-4342-B048-85BDC9FD1C3A}</a:tableStyleId>
              </a:tblPr>
              <a:tblGrid>
                <a:gridCol w="2857500"/>
                <a:gridCol w="5892800"/>
              </a:tblGrid>
              <a:tr h="370840">
                <a:tc>
                  <a:txBody>
                    <a:bodyPr/>
                    <a:lstStyle/>
                    <a:p>
                      <a:pPr algn="ctr"/>
                      <a:r>
                        <a:rPr lang="en-US" sz="2000" b="0" dirty="0" smtClean="0">
                          <a:solidFill>
                            <a:schemeClr val="tx1"/>
                          </a:solidFill>
                          <a:latin typeface="+mn-lt"/>
                        </a:rPr>
                        <a:t>Term</a:t>
                      </a:r>
                      <a:endParaRPr lang="en-US" sz="2000" b="0" dirty="0">
                        <a:solidFill>
                          <a:schemeClr val="tx1"/>
                        </a:solidFill>
                        <a:latin typeface="+mn-lt"/>
                      </a:endParaRPr>
                    </a:p>
                  </a:txBody>
                  <a:tcPr/>
                </a:tc>
                <a:tc>
                  <a:txBody>
                    <a:bodyPr/>
                    <a:lstStyle/>
                    <a:p>
                      <a:pPr algn="ctr"/>
                      <a:r>
                        <a:rPr lang="en-US" sz="2000" b="0" dirty="0" smtClean="0">
                          <a:solidFill>
                            <a:schemeClr val="tx1"/>
                          </a:solidFill>
                          <a:latin typeface="+mn-lt"/>
                        </a:rPr>
                        <a:t>Definition</a:t>
                      </a:r>
                      <a:endParaRPr lang="en-US" sz="2000" b="0" dirty="0">
                        <a:solidFill>
                          <a:schemeClr val="tx1"/>
                        </a:solidFill>
                        <a:latin typeface="+mn-lt"/>
                      </a:endParaRPr>
                    </a:p>
                  </a:txBody>
                  <a:tcPr/>
                </a:tc>
              </a:tr>
              <a:tr h="370840">
                <a:tc>
                  <a:txBody>
                    <a:bodyPr/>
                    <a:lstStyle/>
                    <a:p>
                      <a:r>
                        <a:rPr lang="en-US" sz="2000" b="0" dirty="0" smtClean="0">
                          <a:solidFill>
                            <a:schemeClr val="tx1"/>
                          </a:solidFill>
                          <a:latin typeface="+mn-lt"/>
                        </a:rPr>
                        <a:t>Traffic Intensity (A)</a:t>
                      </a:r>
                      <a:endParaRPr lang="en-US" sz="2000" b="0" dirty="0">
                        <a:solidFill>
                          <a:schemeClr val="tx1"/>
                        </a:solidFill>
                        <a:latin typeface="+mn-lt"/>
                      </a:endParaRPr>
                    </a:p>
                  </a:txBody>
                  <a:tcPr/>
                </a:tc>
                <a:tc>
                  <a:txBody>
                    <a:bodyPr/>
                    <a:lstStyle/>
                    <a:p>
                      <a:r>
                        <a:rPr lang="en-US" sz="2000" b="0" dirty="0" smtClean="0">
                          <a:solidFill>
                            <a:schemeClr val="tx1"/>
                          </a:solidFill>
                          <a:latin typeface="+mn-lt"/>
                        </a:rPr>
                        <a:t>Measure of channel time utilization (average channel occupancy</a:t>
                      </a:r>
                      <a:r>
                        <a:rPr lang="en-US" sz="2000" b="0" baseline="0" dirty="0" smtClean="0">
                          <a:solidFill>
                            <a:schemeClr val="tx1"/>
                          </a:solidFill>
                          <a:latin typeface="+mn-lt"/>
                        </a:rPr>
                        <a:t> in </a:t>
                      </a:r>
                      <a:r>
                        <a:rPr lang="en-US" sz="2000" b="0" baseline="0" dirty="0" err="1" smtClean="0">
                          <a:solidFill>
                            <a:schemeClr val="tx1"/>
                          </a:solidFill>
                          <a:latin typeface="+mn-lt"/>
                        </a:rPr>
                        <a:t>Erlangs</a:t>
                      </a:r>
                      <a:r>
                        <a:rPr lang="en-US" sz="2000" b="0" baseline="0" dirty="0" smtClean="0">
                          <a:solidFill>
                            <a:schemeClr val="tx1"/>
                          </a:solidFill>
                          <a:latin typeface="+mn-lt"/>
                        </a:rPr>
                        <a:t>)</a:t>
                      </a:r>
                    </a:p>
                    <a:p>
                      <a:pPr>
                        <a:spcAft>
                          <a:spcPts val="600"/>
                        </a:spcAft>
                      </a:pPr>
                      <a:r>
                        <a:rPr lang="en-US" sz="2000" b="0" baseline="0" dirty="0" err="1" smtClean="0">
                          <a:solidFill>
                            <a:schemeClr val="tx1"/>
                          </a:solidFill>
                          <a:latin typeface="+mn-lt"/>
                        </a:rPr>
                        <a:t>Eg</a:t>
                      </a:r>
                      <a:r>
                        <a:rPr lang="en-US" sz="2000" b="0" baseline="0" dirty="0" smtClean="0">
                          <a:solidFill>
                            <a:schemeClr val="tx1"/>
                          </a:solidFill>
                          <a:latin typeface="+mn-lt"/>
                        </a:rPr>
                        <a:t>. </a:t>
                      </a:r>
                      <a:r>
                        <a:rPr lang="en-US" sz="2000" dirty="0" smtClean="0">
                          <a:solidFill>
                            <a:srgbClr val="0D0D0D"/>
                          </a:solidFill>
                          <a:latin typeface="+mn-lt"/>
                        </a:rPr>
                        <a:t>channel occupied 30 minutes in an hour </a:t>
                      </a:r>
                      <a:r>
                        <a:rPr lang="en-US" sz="2000" dirty="0" smtClean="0">
                          <a:solidFill>
                            <a:srgbClr val="0D0D0D"/>
                          </a:solidFill>
                          <a:latin typeface="+mn-lt"/>
                          <a:sym typeface="Wingdings" pitchFamily="2" charset="2"/>
                        </a:rPr>
                        <a:t> </a:t>
                      </a:r>
                      <a:r>
                        <a:rPr lang="en-US" sz="2000" dirty="0" smtClean="0">
                          <a:solidFill>
                            <a:srgbClr val="0D0D0D"/>
                          </a:solidFill>
                          <a:latin typeface="+mn-lt"/>
                        </a:rPr>
                        <a:t>0.5 </a:t>
                      </a:r>
                      <a:r>
                        <a:rPr lang="en-US" sz="2000" dirty="0" err="1" smtClean="0">
                          <a:solidFill>
                            <a:srgbClr val="0D0D0D"/>
                          </a:solidFill>
                          <a:latin typeface="+mn-lt"/>
                        </a:rPr>
                        <a:t>Erlang</a:t>
                      </a:r>
                      <a:r>
                        <a:rPr lang="en-US" sz="2000" dirty="0" smtClean="0">
                          <a:solidFill>
                            <a:srgbClr val="0D0D0D"/>
                          </a:solidFill>
                          <a:latin typeface="+mn-lt"/>
                        </a:rPr>
                        <a:t> </a:t>
                      </a:r>
                      <a:endParaRPr lang="en-US" sz="2000" b="0" dirty="0">
                        <a:solidFill>
                          <a:schemeClr val="tx1"/>
                        </a:solidFill>
                        <a:latin typeface="+mn-lt"/>
                      </a:endParaRPr>
                    </a:p>
                  </a:txBody>
                  <a:tcPr/>
                </a:tc>
              </a:tr>
              <a:tr h="370840">
                <a:tc>
                  <a:txBody>
                    <a:bodyPr/>
                    <a:lstStyle/>
                    <a:p>
                      <a:r>
                        <a:rPr lang="en-US" sz="2000" b="0" dirty="0" smtClean="0">
                          <a:solidFill>
                            <a:schemeClr val="tx1"/>
                          </a:solidFill>
                          <a:latin typeface="+mn-lt"/>
                        </a:rPr>
                        <a:t>Grade of Service (GOS)</a:t>
                      </a:r>
                      <a:endParaRPr lang="en-US" sz="2000" b="0" dirty="0">
                        <a:solidFill>
                          <a:schemeClr val="tx1"/>
                        </a:solidFill>
                        <a:latin typeface="+mn-lt"/>
                      </a:endParaRPr>
                    </a:p>
                  </a:txBody>
                  <a:tcPr/>
                </a:tc>
                <a:tc>
                  <a:txBody>
                    <a:bodyPr/>
                    <a:lstStyle/>
                    <a:p>
                      <a:pPr>
                        <a:spcAft>
                          <a:spcPts val="600"/>
                        </a:spcAft>
                      </a:pPr>
                      <a:r>
                        <a:rPr lang="en-US" sz="2000" b="0" dirty="0" smtClean="0">
                          <a:solidFill>
                            <a:schemeClr val="tx1"/>
                          </a:solidFill>
                          <a:latin typeface="+mn-lt"/>
                        </a:rPr>
                        <a:t>Measure of congestion</a:t>
                      </a:r>
                      <a:r>
                        <a:rPr lang="en-US" sz="2000" b="0" baseline="0" dirty="0" smtClean="0">
                          <a:solidFill>
                            <a:schemeClr val="tx1"/>
                          </a:solidFill>
                          <a:latin typeface="+mn-lt"/>
                        </a:rPr>
                        <a:t> (</a:t>
                      </a:r>
                      <a:r>
                        <a:rPr lang="en-US" sz="2000" b="1" baseline="0" dirty="0" smtClean="0">
                          <a:solidFill>
                            <a:srgbClr val="FF0000"/>
                          </a:solidFill>
                          <a:latin typeface="+mn-lt"/>
                        </a:rPr>
                        <a:t>Probability that a call is being blocked</a:t>
                      </a:r>
                      <a:r>
                        <a:rPr lang="en-US" sz="2000" b="0" baseline="0" dirty="0" smtClean="0">
                          <a:solidFill>
                            <a:schemeClr val="tx1"/>
                          </a:solidFill>
                          <a:latin typeface="+mn-lt"/>
                        </a:rPr>
                        <a:t> (</a:t>
                      </a:r>
                      <a:r>
                        <a:rPr lang="en-US" sz="2000" b="0" baseline="0" dirty="0" err="1" smtClean="0">
                          <a:solidFill>
                            <a:schemeClr val="tx1"/>
                          </a:solidFill>
                          <a:latin typeface="+mn-lt"/>
                        </a:rPr>
                        <a:t>Erlang</a:t>
                      </a:r>
                      <a:r>
                        <a:rPr lang="en-US" sz="2000" b="0" baseline="0" dirty="0" smtClean="0">
                          <a:solidFill>
                            <a:schemeClr val="tx1"/>
                          </a:solidFill>
                          <a:latin typeface="+mn-lt"/>
                        </a:rPr>
                        <a:t> B) or </a:t>
                      </a:r>
                      <a:r>
                        <a:rPr lang="en-US" sz="2000" b="1" baseline="0" dirty="0" smtClean="0">
                          <a:solidFill>
                            <a:srgbClr val="FF0000"/>
                          </a:solidFill>
                          <a:latin typeface="+mn-lt"/>
                        </a:rPr>
                        <a:t>being delayed </a:t>
                      </a:r>
                      <a:r>
                        <a:rPr lang="en-US" sz="2000" b="0" baseline="0" dirty="0" smtClean="0">
                          <a:solidFill>
                            <a:schemeClr val="tx1"/>
                          </a:solidFill>
                          <a:latin typeface="+mn-lt"/>
                        </a:rPr>
                        <a:t>(</a:t>
                      </a:r>
                      <a:r>
                        <a:rPr lang="en-US" sz="2000" b="0" baseline="0" dirty="0" err="1" smtClean="0">
                          <a:solidFill>
                            <a:schemeClr val="tx1"/>
                          </a:solidFill>
                          <a:latin typeface="+mn-lt"/>
                        </a:rPr>
                        <a:t>Erlang</a:t>
                      </a:r>
                      <a:r>
                        <a:rPr lang="en-US" sz="2000" b="0" baseline="0" dirty="0" smtClean="0">
                          <a:solidFill>
                            <a:schemeClr val="tx1"/>
                          </a:solidFill>
                          <a:latin typeface="+mn-lt"/>
                        </a:rPr>
                        <a:t> C))</a:t>
                      </a:r>
                      <a:endParaRPr lang="en-US" sz="2000" b="0" dirty="0">
                        <a:solidFill>
                          <a:schemeClr val="tx1"/>
                        </a:solidFill>
                        <a:latin typeface="+mn-lt"/>
                      </a:endParaRPr>
                    </a:p>
                  </a:txBody>
                  <a:tcPr/>
                </a:tc>
              </a:tr>
              <a:tr h="370840">
                <a:tc>
                  <a:txBody>
                    <a:bodyPr/>
                    <a:lstStyle/>
                    <a:p>
                      <a:r>
                        <a:rPr lang="en-US" sz="2000" b="0" dirty="0" smtClean="0">
                          <a:solidFill>
                            <a:schemeClr val="tx1"/>
                          </a:solidFill>
                          <a:latin typeface="+mn-lt"/>
                        </a:rPr>
                        <a:t>Set-Up Time</a:t>
                      </a:r>
                      <a:endParaRPr lang="en-US" sz="2000" b="0" dirty="0">
                        <a:solidFill>
                          <a:schemeClr val="tx1"/>
                        </a:solidFill>
                        <a:latin typeface="+mn-lt"/>
                      </a:endParaRPr>
                    </a:p>
                  </a:txBody>
                  <a:tcPr/>
                </a:tc>
                <a:tc>
                  <a:txBody>
                    <a:bodyPr/>
                    <a:lstStyle/>
                    <a:p>
                      <a:r>
                        <a:rPr lang="en-US" sz="2000" b="0" dirty="0" smtClean="0">
                          <a:solidFill>
                            <a:schemeClr val="tx1"/>
                          </a:solidFill>
                          <a:latin typeface="+mn-lt"/>
                        </a:rPr>
                        <a:t>The time required to allocate</a:t>
                      </a:r>
                      <a:r>
                        <a:rPr lang="en-US" sz="2000" b="0" baseline="0" dirty="0" smtClean="0">
                          <a:solidFill>
                            <a:schemeClr val="tx1"/>
                          </a:solidFill>
                          <a:latin typeface="+mn-lt"/>
                        </a:rPr>
                        <a:t> a trunked radio channel</a:t>
                      </a:r>
                      <a:endParaRPr lang="en-US" sz="2000" b="0" dirty="0">
                        <a:solidFill>
                          <a:schemeClr val="tx1"/>
                        </a:solidFill>
                        <a:latin typeface="+mn-lt"/>
                      </a:endParaRPr>
                    </a:p>
                  </a:txBody>
                  <a:tcPr/>
                </a:tc>
              </a:tr>
              <a:tr h="370840">
                <a:tc>
                  <a:txBody>
                    <a:bodyPr/>
                    <a:lstStyle/>
                    <a:p>
                      <a:r>
                        <a:rPr lang="en-US" sz="2000" b="0" dirty="0" smtClean="0">
                          <a:solidFill>
                            <a:schemeClr val="tx1"/>
                          </a:solidFill>
                          <a:latin typeface="+mn-lt"/>
                        </a:rPr>
                        <a:t>Blocked Call</a:t>
                      </a:r>
                      <a:endParaRPr lang="en-US" sz="2000" b="0" dirty="0">
                        <a:solidFill>
                          <a:schemeClr val="tx1"/>
                        </a:solidFill>
                        <a:latin typeface="+mn-lt"/>
                      </a:endParaRPr>
                    </a:p>
                  </a:txBody>
                  <a:tcPr/>
                </a:tc>
                <a:tc>
                  <a:txBody>
                    <a:bodyPr/>
                    <a:lstStyle/>
                    <a:p>
                      <a:r>
                        <a:rPr lang="en-US" sz="2000" b="0" dirty="0" smtClean="0">
                          <a:solidFill>
                            <a:schemeClr val="tx1"/>
                          </a:solidFill>
                          <a:latin typeface="+mn-lt"/>
                        </a:rPr>
                        <a:t>Call that cannot be completed at time of request due to congestion.  Also referred to as Lost Call</a:t>
                      </a:r>
                      <a:endParaRPr lang="en-US" sz="2000" b="0" dirty="0">
                        <a:solidFill>
                          <a:schemeClr val="tx1"/>
                        </a:solidFill>
                        <a:latin typeface="+mn-lt"/>
                      </a:endParaRPr>
                    </a:p>
                  </a:txBody>
                  <a:tcPr/>
                </a:tc>
              </a:tr>
              <a:tr h="370840">
                <a:tc>
                  <a:txBody>
                    <a:bodyPr/>
                    <a:lstStyle/>
                    <a:p>
                      <a:r>
                        <a:rPr lang="en-US" sz="2000" b="0" dirty="0" smtClean="0">
                          <a:solidFill>
                            <a:schemeClr val="tx1"/>
                          </a:solidFill>
                          <a:latin typeface="+mn-lt"/>
                        </a:rPr>
                        <a:t>Holding Time</a:t>
                      </a:r>
                      <a:r>
                        <a:rPr lang="en-US" sz="2000" b="0" baseline="0" dirty="0" smtClean="0">
                          <a:solidFill>
                            <a:schemeClr val="tx1"/>
                          </a:solidFill>
                          <a:latin typeface="+mn-lt"/>
                        </a:rPr>
                        <a:t> </a:t>
                      </a:r>
                      <a:r>
                        <a:rPr lang="en-US" sz="2000" b="0" dirty="0" smtClean="0">
                          <a:solidFill>
                            <a:schemeClr val="tx1"/>
                          </a:solidFill>
                          <a:latin typeface="+mn-lt"/>
                        </a:rPr>
                        <a:t>(H) </a:t>
                      </a:r>
                      <a:endParaRPr lang="en-US" sz="2000" b="0" dirty="0">
                        <a:solidFill>
                          <a:schemeClr val="tx1"/>
                        </a:solidFill>
                        <a:latin typeface="+mn-lt"/>
                      </a:endParaRPr>
                    </a:p>
                  </a:txBody>
                  <a:tcPr/>
                </a:tc>
                <a:tc>
                  <a:txBody>
                    <a:bodyPr/>
                    <a:lstStyle/>
                    <a:p>
                      <a:r>
                        <a:rPr lang="en-US" sz="2000" b="0" dirty="0" smtClean="0">
                          <a:solidFill>
                            <a:schemeClr val="tx1"/>
                          </a:solidFill>
                          <a:latin typeface="+mn-lt"/>
                        </a:rPr>
                        <a:t>Average duration of typical call</a:t>
                      </a:r>
                      <a:endParaRPr lang="en-US" sz="2000" b="0" dirty="0">
                        <a:solidFill>
                          <a:schemeClr val="tx1"/>
                        </a:solidFill>
                        <a:latin typeface="+mn-lt"/>
                      </a:endParaRPr>
                    </a:p>
                  </a:txBody>
                  <a:tcPr/>
                </a:tc>
              </a:tr>
              <a:tr h="370840">
                <a:tc>
                  <a:txBody>
                    <a:bodyPr/>
                    <a:lstStyle/>
                    <a:p>
                      <a:r>
                        <a:rPr lang="en-US" sz="2000" b="0" dirty="0" smtClean="0">
                          <a:solidFill>
                            <a:schemeClr val="tx1"/>
                          </a:solidFill>
                          <a:latin typeface="+mn-lt"/>
                        </a:rPr>
                        <a:t>Load</a:t>
                      </a:r>
                      <a:endParaRPr lang="en-US" sz="2000" b="0" dirty="0">
                        <a:solidFill>
                          <a:schemeClr val="tx1"/>
                        </a:solidFill>
                        <a:latin typeface="+mn-lt"/>
                      </a:endParaRPr>
                    </a:p>
                  </a:txBody>
                  <a:tcPr/>
                </a:tc>
                <a:tc>
                  <a:txBody>
                    <a:bodyPr/>
                    <a:lstStyle/>
                    <a:p>
                      <a:r>
                        <a:rPr lang="en-US" sz="2000" b="0" dirty="0" smtClean="0">
                          <a:solidFill>
                            <a:schemeClr val="tx1"/>
                          </a:solidFill>
                          <a:latin typeface="+mn-lt"/>
                        </a:rPr>
                        <a:t>Traffic intensity across the entire trunked radio system</a:t>
                      </a:r>
                      <a:endParaRPr lang="en-US" sz="2000" b="0" dirty="0">
                        <a:solidFill>
                          <a:schemeClr val="tx1"/>
                        </a:solidFill>
                        <a:latin typeface="+mn-lt"/>
                      </a:endParaRPr>
                    </a:p>
                  </a:txBody>
                  <a:tcPr/>
                </a:tc>
              </a:tr>
              <a:tr h="370840">
                <a:tc>
                  <a:txBody>
                    <a:bodyPr/>
                    <a:lstStyle/>
                    <a:p>
                      <a:r>
                        <a:rPr lang="en-US" sz="2000" b="0" dirty="0" smtClean="0">
                          <a:solidFill>
                            <a:schemeClr val="tx1"/>
                          </a:solidFill>
                          <a:latin typeface="+mn-lt"/>
                        </a:rPr>
                        <a:t>Request Rate (λ)</a:t>
                      </a:r>
                      <a:endParaRPr lang="en-US" sz="2000" b="0" dirty="0">
                        <a:solidFill>
                          <a:schemeClr val="tx1"/>
                        </a:solidFill>
                        <a:latin typeface="+mn-lt"/>
                      </a:endParaRPr>
                    </a:p>
                  </a:txBody>
                  <a:tcPr/>
                </a:tc>
                <a:tc>
                  <a:txBody>
                    <a:bodyPr/>
                    <a:lstStyle/>
                    <a:p>
                      <a:r>
                        <a:rPr lang="en-US" sz="2000" b="0" dirty="0" smtClean="0">
                          <a:solidFill>
                            <a:schemeClr val="tx1"/>
                          </a:solidFill>
                          <a:latin typeface="+mn-lt"/>
                        </a:rPr>
                        <a:t>Average number of call requests per unit time</a:t>
                      </a:r>
                      <a:endParaRPr lang="en-US" sz="2000" b="0" dirty="0">
                        <a:solidFill>
                          <a:schemeClr val="tx1"/>
                        </a:solidFill>
                        <a:latin typeface="+mn-lt"/>
                      </a:endParaRPr>
                    </a:p>
                  </a:txBody>
                  <a:tcPr/>
                </a:tc>
              </a:tr>
            </a:tbl>
          </a:graphicData>
        </a:graphic>
      </p:graphicFrame>
    </p:spTree>
    <p:extLst>
      <p:ext uri="{BB962C8B-B14F-4D97-AF65-F5344CB8AC3E}">
        <p14:creationId xmlns:p14="http://schemas.microsoft.com/office/powerpoint/2010/main" val="6268365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sz="3600" dirty="0" smtClean="0"/>
              <a:t>Traffic Measurement (</a:t>
            </a:r>
            <a:r>
              <a:rPr lang="en-US" sz="3600" dirty="0" err="1" smtClean="0"/>
              <a:t>Erlangs</a:t>
            </a:r>
            <a:r>
              <a:rPr lang="en-US" sz="3600" dirty="0" smtClean="0"/>
              <a:t>)</a:t>
            </a:r>
          </a:p>
        </p:txBody>
      </p:sp>
      <p:sp>
        <p:nvSpPr>
          <p:cNvPr id="2" name="Content Placeholder 1"/>
          <p:cNvSpPr>
            <a:spLocks noGrp="1"/>
          </p:cNvSpPr>
          <p:nvPr>
            <p:ph sz="quarter" idx="1"/>
          </p:nvPr>
        </p:nvSpPr>
        <p:spPr>
          <a:xfrm>
            <a:off x="457200" y="1359880"/>
            <a:ext cx="8229600" cy="4937760"/>
          </a:xfrm>
        </p:spPr>
        <p:txBody>
          <a:bodyPr>
            <a:normAutofit/>
          </a:bodyPr>
          <a:lstStyle/>
          <a:p>
            <a:r>
              <a:rPr lang="en-US" sz="2400" b="1" dirty="0" smtClean="0">
                <a:solidFill>
                  <a:srgbClr val="FF0000"/>
                </a:solidFill>
              </a:rPr>
              <a:t>For User</a:t>
            </a:r>
            <a:r>
              <a:rPr lang="en-US" sz="2400" dirty="0" smtClean="0"/>
              <a:t>: Traffic intensity per user – A</a:t>
            </a:r>
            <a:r>
              <a:rPr lang="en-US" sz="2400" baseline="-25000" dirty="0" smtClean="0"/>
              <a:t>u</a:t>
            </a:r>
          </a:p>
          <a:p>
            <a:endParaRPr lang="en-US" sz="2400" baseline="-25000" dirty="0"/>
          </a:p>
          <a:p>
            <a:pPr marL="0" indent="0">
              <a:buNone/>
            </a:pPr>
            <a:endParaRPr lang="en-US" sz="2400" baseline="-25000" dirty="0" smtClean="0"/>
          </a:p>
          <a:p>
            <a:endParaRPr lang="en-US" sz="2400" dirty="0" smtClean="0"/>
          </a:p>
          <a:p>
            <a:endParaRPr lang="en-US" sz="2400" b="1" dirty="0" smtClean="0">
              <a:solidFill>
                <a:srgbClr val="FF0000"/>
              </a:solidFill>
            </a:endParaRPr>
          </a:p>
          <a:p>
            <a:r>
              <a:rPr lang="en-US" sz="2400" b="1" dirty="0" smtClean="0">
                <a:solidFill>
                  <a:srgbClr val="FF0000"/>
                </a:solidFill>
              </a:rPr>
              <a:t>For </a:t>
            </a:r>
            <a:r>
              <a:rPr lang="en-US" sz="2400" b="1" dirty="0" smtClean="0">
                <a:solidFill>
                  <a:srgbClr val="FF0000"/>
                </a:solidFill>
              </a:rPr>
              <a:t>System </a:t>
            </a:r>
            <a:r>
              <a:rPr lang="en-US" sz="2400" dirty="0" smtClean="0"/>
              <a:t>: For U users, total offered traffic intensity A</a:t>
            </a:r>
          </a:p>
          <a:p>
            <a:endParaRPr lang="en-US" sz="2400" dirty="0"/>
          </a:p>
          <a:p>
            <a:endParaRPr lang="en-US" sz="2400" dirty="0" smtClean="0"/>
          </a:p>
          <a:p>
            <a:r>
              <a:rPr lang="en-US" sz="2400" b="1" dirty="0" smtClean="0">
                <a:solidFill>
                  <a:srgbClr val="FF0000"/>
                </a:solidFill>
              </a:rPr>
              <a:t>For Channel</a:t>
            </a:r>
            <a:r>
              <a:rPr lang="en-US" sz="2400" dirty="0" smtClean="0"/>
              <a:t> : For C channels trunked system, traffic intensity per channel, A</a:t>
            </a:r>
            <a:r>
              <a:rPr lang="en-US" sz="2400" baseline="-25000" dirty="0"/>
              <a:t>c</a:t>
            </a:r>
          </a:p>
          <a:p>
            <a:endParaRPr lang="en-US" dirty="0"/>
          </a:p>
        </p:txBody>
      </p:sp>
      <p:sp>
        <p:nvSpPr>
          <p:cNvPr id="3" name="Rectangle 2"/>
          <p:cNvSpPr/>
          <p:nvPr/>
        </p:nvSpPr>
        <p:spPr>
          <a:xfrm>
            <a:off x="2086156" y="2409933"/>
            <a:ext cx="1680780" cy="461665"/>
          </a:xfrm>
          <a:prstGeom prst="rect">
            <a:avLst/>
          </a:prstGeom>
          <a:ln>
            <a:solidFill>
              <a:srgbClr val="FF0000"/>
            </a:solidFill>
          </a:ln>
        </p:spPr>
        <p:txBody>
          <a:bodyPr wrap="square">
            <a:spAutoFit/>
          </a:bodyPr>
          <a:lstStyle/>
          <a:p>
            <a:pPr algn="ctr"/>
            <a:r>
              <a:rPr lang="en-US" sz="2400" i="1" dirty="0"/>
              <a:t>A</a:t>
            </a:r>
            <a:r>
              <a:rPr lang="en-US" sz="2400" i="1" baseline="-25000" dirty="0"/>
              <a:t>u</a:t>
            </a:r>
            <a:r>
              <a:rPr lang="en-US" sz="2400" i="1" dirty="0"/>
              <a:t> </a:t>
            </a:r>
            <a:r>
              <a:rPr lang="en-US" sz="2400" dirty="0"/>
              <a:t>= </a:t>
            </a:r>
            <a:r>
              <a:rPr lang="el-GR" sz="2400" dirty="0"/>
              <a:t>λ</a:t>
            </a:r>
            <a:r>
              <a:rPr lang="en-US" sz="2400" i="1" dirty="0"/>
              <a:t>H</a:t>
            </a:r>
            <a:endParaRPr lang="en-US" sz="2400" dirty="0"/>
          </a:p>
        </p:txBody>
      </p:sp>
      <p:sp>
        <p:nvSpPr>
          <p:cNvPr id="4" name="Rectangle 3"/>
          <p:cNvSpPr/>
          <p:nvPr/>
        </p:nvSpPr>
        <p:spPr>
          <a:xfrm>
            <a:off x="2086156" y="4011191"/>
            <a:ext cx="1680780" cy="461665"/>
          </a:xfrm>
          <a:prstGeom prst="rect">
            <a:avLst/>
          </a:prstGeom>
          <a:ln>
            <a:solidFill>
              <a:srgbClr val="FF0000"/>
            </a:solidFill>
          </a:ln>
        </p:spPr>
        <p:txBody>
          <a:bodyPr wrap="square">
            <a:spAutoFit/>
          </a:bodyPr>
          <a:lstStyle/>
          <a:p>
            <a:pPr algn="ctr"/>
            <a:r>
              <a:rPr lang="en-US" sz="2400" i="1" dirty="0"/>
              <a:t>A </a:t>
            </a:r>
            <a:r>
              <a:rPr lang="en-US" sz="2400" i="1" dirty="0" smtClean="0"/>
              <a:t>= </a:t>
            </a:r>
            <a:r>
              <a:rPr lang="en-US" sz="2400" i="1" dirty="0" err="1" smtClean="0"/>
              <a:t>UA</a:t>
            </a:r>
            <a:r>
              <a:rPr lang="en-US" sz="2400" i="1" baseline="-25000" dirty="0" err="1" smtClean="0"/>
              <a:t>u</a:t>
            </a:r>
            <a:endParaRPr lang="en-US" sz="2400" baseline="-25000" dirty="0"/>
          </a:p>
        </p:txBody>
      </p:sp>
      <p:sp>
        <p:nvSpPr>
          <p:cNvPr id="5" name="Rectangle 4"/>
          <p:cNvSpPr/>
          <p:nvPr/>
        </p:nvSpPr>
        <p:spPr>
          <a:xfrm>
            <a:off x="2086156" y="5770045"/>
            <a:ext cx="1680781" cy="461665"/>
          </a:xfrm>
          <a:prstGeom prst="rect">
            <a:avLst/>
          </a:prstGeom>
          <a:ln>
            <a:solidFill>
              <a:srgbClr val="FF0000"/>
            </a:solidFill>
          </a:ln>
        </p:spPr>
        <p:txBody>
          <a:bodyPr wrap="none">
            <a:spAutoFit/>
          </a:bodyPr>
          <a:lstStyle/>
          <a:p>
            <a:pPr algn="ctr"/>
            <a:r>
              <a:rPr lang="en-US" sz="2400" i="1" dirty="0"/>
              <a:t>A</a:t>
            </a:r>
            <a:r>
              <a:rPr lang="en-US" sz="2400" i="1" baseline="-25000" dirty="0"/>
              <a:t>c</a:t>
            </a:r>
            <a:r>
              <a:rPr lang="en-US" sz="2400" i="1" dirty="0"/>
              <a:t> </a:t>
            </a:r>
            <a:r>
              <a:rPr lang="en-US" sz="2400" dirty="0"/>
              <a:t>= </a:t>
            </a:r>
            <a:r>
              <a:rPr lang="en-US" sz="2400" i="1" dirty="0" err="1"/>
              <a:t>UA</a:t>
            </a:r>
            <a:r>
              <a:rPr lang="en-US" sz="2400" i="1" baseline="-25000" dirty="0" err="1"/>
              <a:t>u</a:t>
            </a:r>
            <a:r>
              <a:rPr lang="en-US" sz="2400" i="1" dirty="0"/>
              <a:t> </a:t>
            </a:r>
            <a:r>
              <a:rPr lang="en-US" sz="2400" dirty="0"/>
              <a:t>⁄ </a:t>
            </a:r>
            <a:r>
              <a:rPr lang="en-US" sz="2400" i="1" dirty="0"/>
              <a:t>C</a:t>
            </a:r>
            <a:endParaRPr lang="en-US" sz="2400" dirty="0"/>
          </a:p>
        </p:txBody>
      </p:sp>
      <p:sp>
        <p:nvSpPr>
          <p:cNvPr id="6" name="Rectangle 5"/>
          <p:cNvSpPr/>
          <p:nvPr/>
        </p:nvSpPr>
        <p:spPr>
          <a:xfrm>
            <a:off x="4236915" y="2179100"/>
            <a:ext cx="4572000" cy="923330"/>
          </a:xfrm>
          <a:prstGeom prst="rect">
            <a:avLst/>
          </a:prstGeom>
          <a:solidFill>
            <a:schemeClr val="accent2">
              <a:lumMod val="20000"/>
              <a:lumOff val="80000"/>
            </a:schemeClr>
          </a:solidFill>
        </p:spPr>
        <p:txBody>
          <a:bodyPr>
            <a:spAutoFit/>
          </a:bodyPr>
          <a:lstStyle/>
          <a:p>
            <a:r>
              <a:rPr lang="en-US" i="1" dirty="0"/>
              <a:t>H </a:t>
            </a:r>
            <a:r>
              <a:rPr lang="en-US" dirty="0"/>
              <a:t>:</a:t>
            </a:r>
            <a:r>
              <a:rPr lang="en-US" dirty="0" smtClean="0"/>
              <a:t> </a:t>
            </a:r>
            <a:r>
              <a:rPr lang="en-US" dirty="0"/>
              <a:t>the average duration of a call </a:t>
            </a:r>
            <a:endParaRPr lang="en-US" dirty="0" smtClean="0"/>
          </a:p>
          <a:p>
            <a:r>
              <a:rPr lang="en-US" dirty="0" smtClean="0"/>
              <a:t>λ :  </a:t>
            </a:r>
            <a:r>
              <a:rPr lang="en-US" dirty="0"/>
              <a:t>the average number of call requests per </a:t>
            </a:r>
            <a:r>
              <a:rPr lang="en-US" dirty="0" smtClean="0"/>
              <a:t>unit time </a:t>
            </a:r>
            <a:r>
              <a:rPr lang="en-US" dirty="0"/>
              <a:t>for each user</a:t>
            </a:r>
          </a:p>
        </p:txBody>
      </p:sp>
    </p:spTree>
    <p:extLst>
      <p:ext uri="{BB962C8B-B14F-4D97-AF65-F5344CB8AC3E}">
        <p14:creationId xmlns:p14="http://schemas.microsoft.com/office/powerpoint/2010/main" val="30966951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Trunked Systems</a:t>
            </a:r>
            <a:endParaRPr lang="en-US" dirty="0"/>
          </a:p>
        </p:txBody>
      </p:sp>
      <p:sp>
        <p:nvSpPr>
          <p:cNvPr id="3" name="Content Placeholder 2"/>
          <p:cNvSpPr>
            <a:spLocks noGrp="1"/>
          </p:cNvSpPr>
          <p:nvPr>
            <p:ph sz="quarter" idx="1"/>
          </p:nvPr>
        </p:nvSpPr>
        <p:spPr>
          <a:xfrm>
            <a:off x="355600" y="1600200"/>
            <a:ext cx="8724900" cy="4495800"/>
          </a:xfrm>
        </p:spPr>
        <p:txBody>
          <a:bodyPr>
            <a:normAutofit/>
          </a:bodyPr>
          <a:lstStyle/>
          <a:p>
            <a:pPr marL="0" indent="0">
              <a:buNone/>
            </a:pPr>
            <a:r>
              <a:rPr lang="en-US" sz="2800" b="1" dirty="0" smtClean="0"/>
              <a:t>(1) Blocked Calls Cleared </a:t>
            </a:r>
          </a:p>
          <a:p>
            <a:pPr lvl="1"/>
            <a:r>
              <a:rPr lang="en-US" sz="2200" dirty="0" smtClean="0"/>
              <a:t>No setup time</a:t>
            </a:r>
          </a:p>
          <a:p>
            <a:pPr lvl="1"/>
            <a:r>
              <a:rPr lang="en-US" sz="2200" dirty="0" smtClean="0"/>
              <a:t>Channel Available </a:t>
            </a:r>
            <a:r>
              <a:rPr lang="en-US" sz="2200" dirty="0" smtClean="0">
                <a:sym typeface="Wingdings" pitchFamily="2" charset="2"/>
              </a:rPr>
              <a:t> </a:t>
            </a:r>
            <a:r>
              <a:rPr lang="en-US" sz="2200" dirty="0" smtClean="0"/>
              <a:t>Intermediate access</a:t>
            </a:r>
          </a:p>
          <a:p>
            <a:pPr lvl="1"/>
            <a:r>
              <a:rPr lang="en-US" sz="2200" dirty="0" smtClean="0"/>
              <a:t>Channel Not Available </a:t>
            </a:r>
            <a:r>
              <a:rPr lang="en-US" sz="2200" dirty="0" smtClean="0">
                <a:sym typeface="Wingdings" pitchFamily="2" charset="2"/>
              </a:rPr>
              <a:t> Block</a:t>
            </a:r>
          </a:p>
          <a:p>
            <a:pPr lvl="1"/>
            <a:r>
              <a:rPr lang="en-US" sz="2200" dirty="0" smtClean="0">
                <a:sym typeface="Wingdings" pitchFamily="2" charset="2"/>
              </a:rPr>
              <a:t>Probability that a call is blocked (a measure of GOS) –</a:t>
            </a:r>
            <a:r>
              <a:rPr lang="en-US" sz="2200" b="1" dirty="0" err="1" smtClean="0">
                <a:sym typeface="Wingdings" pitchFamily="2" charset="2"/>
              </a:rPr>
              <a:t>Erlang</a:t>
            </a:r>
            <a:r>
              <a:rPr lang="en-US" sz="2200" b="1" dirty="0" smtClean="0">
                <a:sym typeface="Wingdings" pitchFamily="2" charset="2"/>
              </a:rPr>
              <a:t> B</a:t>
            </a:r>
            <a:r>
              <a:rPr lang="en-US" sz="2200" dirty="0" smtClean="0">
                <a:sym typeface="Wingdings" pitchFamily="2" charset="2"/>
              </a:rPr>
              <a:t> Formula</a:t>
            </a:r>
          </a:p>
          <a:p>
            <a:pPr marL="365760" lvl="1" indent="0">
              <a:buNone/>
            </a:pPr>
            <a:r>
              <a:rPr lang="en-US" sz="2200" dirty="0" smtClean="0">
                <a:sym typeface="Wingdings" pitchFamily="2" charset="2"/>
              </a:rPr>
              <a:t> </a:t>
            </a:r>
            <a:endParaRPr lang="en-US" sz="2200" dirty="0" smtClean="0"/>
          </a:p>
          <a:p>
            <a:endParaRPr lang="en-US" sz="2200" dirty="0" smtClean="0"/>
          </a:p>
          <a:p>
            <a:endParaRPr lang="en-US" sz="2200" dirty="0"/>
          </a:p>
        </p:txBody>
      </p:sp>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7788" y="4305299"/>
            <a:ext cx="3567252" cy="1825759"/>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52859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Trunked </a:t>
            </a:r>
            <a:r>
              <a:rPr lang="en-US" dirty="0" smtClean="0"/>
              <a:t>Systems (</a:t>
            </a:r>
            <a:r>
              <a:rPr lang="en-US" dirty="0" err="1" smtClean="0"/>
              <a:t>cont</a:t>
            </a:r>
            <a:r>
              <a:rPr lang="en-US" dirty="0" smtClean="0"/>
              <a:t>)</a:t>
            </a:r>
            <a:endParaRPr lang="en-US" dirty="0"/>
          </a:p>
        </p:txBody>
      </p:sp>
      <p:sp>
        <p:nvSpPr>
          <p:cNvPr id="3" name="Content Placeholder 2"/>
          <p:cNvSpPr>
            <a:spLocks noGrp="1"/>
          </p:cNvSpPr>
          <p:nvPr>
            <p:ph sz="quarter" idx="1"/>
          </p:nvPr>
        </p:nvSpPr>
        <p:spPr>
          <a:xfrm>
            <a:off x="239151" y="1290316"/>
            <a:ext cx="8764172" cy="5219700"/>
          </a:xfrm>
        </p:spPr>
        <p:txBody>
          <a:bodyPr>
            <a:normAutofit/>
          </a:bodyPr>
          <a:lstStyle/>
          <a:p>
            <a:pPr marL="0" indent="0">
              <a:buNone/>
            </a:pPr>
            <a:r>
              <a:rPr lang="en-US" sz="2800" b="1" dirty="0" smtClean="0"/>
              <a:t>(2) Blocked </a:t>
            </a:r>
            <a:r>
              <a:rPr lang="en-US" sz="2800" b="1" dirty="0"/>
              <a:t>Calls Delayed</a:t>
            </a:r>
          </a:p>
          <a:p>
            <a:pPr lvl="1"/>
            <a:r>
              <a:rPr lang="en-US" sz="2000" dirty="0"/>
              <a:t>Provide a queue for blocked calls</a:t>
            </a:r>
          </a:p>
          <a:p>
            <a:pPr lvl="1"/>
            <a:r>
              <a:rPr lang="en-US" sz="2000" dirty="0"/>
              <a:t>Delay call requests until the channel becomes </a:t>
            </a:r>
            <a:r>
              <a:rPr lang="en-US" sz="2000" dirty="0" smtClean="0"/>
              <a:t>available</a:t>
            </a:r>
          </a:p>
          <a:p>
            <a:pPr lvl="1"/>
            <a:r>
              <a:rPr lang="en-US" sz="2000" dirty="0">
                <a:sym typeface="Wingdings" pitchFamily="2" charset="2"/>
              </a:rPr>
              <a:t>Probability that a call is </a:t>
            </a:r>
            <a:r>
              <a:rPr lang="en-US" sz="2000" dirty="0" smtClean="0">
                <a:sym typeface="Wingdings" pitchFamily="2" charset="2"/>
              </a:rPr>
              <a:t>delayed –</a:t>
            </a:r>
            <a:r>
              <a:rPr lang="en-US" sz="2000" b="1" dirty="0" err="1">
                <a:sym typeface="Wingdings" pitchFamily="2" charset="2"/>
              </a:rPr>
              <a:t>Erlang</a:t>
            </a:r>
            <a:r>
              <a:rPr lang="en-US" sz="2000" b="1" dirty="0">
                <a:sym typeface="Wingdings" pitchFamily="2" charset="2"/>
              </a:rPr>
              <a:t> </a:t>
            </a:r>
            <a:r>
              <a:rPr lang="en-US" sz="2000" b="1" dirty="0" smtClean="0">
                <a:sym typeface="Wingdings" pitchFamily="2" charset="2"/>
              </a:rPr>
              <a:t>C</a:t>
            </a:r>
            <a:r>
              <a:rPr lang="en-US" sz="2000" dirty="0" smtClean="0">
                <a:sym typeface="Wingdings" pitchFamily="2" charset="2"/>
              </a:rPr>
              <a:t> </a:t>
            </a:r>
            <a:r>
              <a:rPr lang="en-US" sz="2000" dirty="0">
                <a:sym typeface="Wingdings" pitchFamily="2" charset="2"/>
              </a:rPr>
              <a:t>Formula</a:t>
            </a:r>
          </a:p>
          <a:p>
            <a:pPr lvl="1"/>
            <a:endParaRPr lang="en-US" sz="2000" dirty="0"/>
          </a:p>
          <a:p>
            <a:endParaRPr lang="en-US" sz="2000" dirty="0" smtClean="0"/>
          </a:p>
          <a:p>
            <a:pPr lvl="1">
              <a:spcBef>
                <a:spcPts val="1800"/>
              </a:spcBef>
            </a:pPr>
            <a:endParaRPr lang="en-US" sz="2000" dirty="0" smtClean="0"/>
          </a:p>
          <a:p>
            <a:pPr lvl="1">
              <a:spcBef>
                <a:spcPts val="1800"/>
              </a:spcBef>
            </a:pPr>
            <a:r>
              <a:rPr lang="en-US" sz="2000" dirty="0" smtClean="0"/>
              <a:t>Probability </a:t>
            </a:r>
            <a:r>
              <a:rPr lang="en-US" sz="2000" dirty="0"/>
              <a:t>that </a:t>
            </a:r>
            <a:r>
              <a:rPr lang="en-US" sz="2000" dirty="0" smtClean="0"/>
              <a:t>the delayed </a:t>
            </a:r>
            <a:r>
              <a:rPr lang="en-US" sz="2000" dirty="0"/>
              <a:t>call is forced to wait more than </a:t>
            </a:r>
            <a:r>
              <a:rPr lang="en-US" sz="2000" i="1" dirty="0"/>
              <a:t>t </a:t>
            </a:r>
            <a:r>
              <a:rPr lang="en-US" sz="2000" dirty="0" smtClean="0"/>
              <a:t>seconds</a:t>
            </a:r>
          </a:p>
          <a:p>
            <a:pPr lvl="1">
              <a:spcBef>
                <a:spcPts val="1800"/>
              </a:spcBef>
            </a:pPr>
            <a:endParaRPr lang="en-US" sz="2000" dirty="0"/>
          </a:p>
          <a:p>
            <a:pPr lvl="1">
              <a:spcBef>
                <a:spcPts val="2400"/>
              </a:spcBef>
            </a:pPr>
            <a:r>
              <a:rPr lang="en-US" sz="2000" dirty="0" smtClean="0"/>
              <a:t>Average delay D </a:t>
            </a:r>
            <a:r>
              <a:rPr lang="en-US" sz="2000" dirty="0"/>
              <a:t>for all calls in a queued system</a:t>
            </a:r>
          </a:p>
        </p:txBody>
      </p:sp>
      <p:pic>
        <p:nvPicPr>
          <p:cNvPr id="38914"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444749" y="3218437"/>
            <a:ext cx="2957245" cy="93098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9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745" y="4807143"/>
            <a:ext cx="4921251" cy="626548"/>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91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5041" y="5904883"/>
            <a:ext cx="1962150" cy="600075"/>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8667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Capacity of an </a:t>
            </a:r>
            <a:r>
              <a:rPr lang="en-US" dirty="0" err="1" smtClean="0"/>
              <a:t>Erlang</a:t>
            </a:r>
            <a:r>
              <a:rPr lang="en-US" dirty="0" smtClean="0"/>
              <a:t> B System</a:t>
            </a:r>
            <a:endParaRPr lang="en-US" dirty="0"/>
          </a:p>
        </p:txBody>
      </p:sp>
      <p:sp>
        <p:nvSpPr>
          <p:cNvPr id="3" name="Content Placeholder 2"/>
          <p:cNvSpPr>
            <a:spLocks noGrp="1"/>
          </p:cNvSpPr>
          <p:nvPr>
            <p:ph sz="quarter" idx="1"/>
          </p:nvPr>
        </p:nvSpPr>
        <p:spPr/>
        <p:txBody>
          <a:bodyPr/>
          <a:lstStyle/>
          <a:p>
            <a:endParaRPr lang="en-US"/>
          </a:p>
        </p:txBody>
      </p:sp>
      <p:pic>
        <p:nvPicPr>
          <p:cNvPr id="378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6549"/>
          <a:stretch/>
        </p:blipFill>
        <p:spPr bwMode="auto">
          <a:xfrm>
            <a:off x="1122211" y="1350920"/>
            <a:ext cx="7163660" cy="4806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4146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025405" y="1149892"/>
            <a:ext cx="7302670" cy="5294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itle 2"/>
          <p:cNvSpPr>
            <a:spLocks noGrp="1"/>
          </p:cNvSpPr>
          <p:nvPr>
            <p:ph type="title"/>
          </p:nvPr>
        </p:nvSpPr>
        <p:spPr>
          <a:xfrm>
            <a:off x="372332" y="5196"/>
            <a:ext cx="8476245" cy="990600"/>
          </a:xfrm>
        </p:spPr>
        <p:txBody>
          <a:bodyPr/>
          <a:lstStyle/>
          <a:p>
            <a:r>
              <a:rPr lang="en-US" dirty="0" err="1" smtClean="0"/>
              <a:t>Erlang</a:t>
            </a:r>
            <a:r>
              <a:rPr lang="en-US" dirty="0" smtClean="0"/>
              <a:t> B Chart</a:t>
            </a:r>
            <a:endParaRPr lang="en-US" dirty="0"/>
          </a:p>
        </p:txBody>
      </p:sp>
    </p:spTree>
    <p:extLst>
      <p:ext uri="{BB962C8B-B14F-4D97-AF65-F5344CB8AC3E}">
        <p14:creationId xmlns:p14="http://schemas.microsoft.com/office/powerpoint/2010/main" val="34394482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800" y="23393"/>
            <a:ext cx="8851900" cy="923330"/>
          </a:xfrm>
          <a:prstGeom prst="rect">
            <a:avLst/>
          </a:prstGeom>
        </p:spPr>
        <p:txBody>
          <a:bodyPr wrap="square">
            <a:spAutoFit/>
          </a:bodyPr>
          <a:lstStyle/>
          <a:p>
            <a:pPr algn="just"/>
            <a:r>
              <a:rPr lang="en-US" b="1" dirty="0" smtClean="0">
                <a:solidFill>
                  <a:srgbClr val="FF0000"/>
                </a:solidFill>
              </a:rPr>
              <a:t>Example </a:t>
            </a:r>
            <a:r>
              <a:rPr lang="en-US" b="1" dirty="0" smtClean="0">
                <a:solidFill>
                  <a:srgbClr val="FF0000"/>
                </a:solidFill>
              </a:rPr>
              <a:t>1: </a:t>
            </a:r>
            <a:r>
              <a:rPr lang="en-US" dirty="0" smtClean="0"/>
              <a:t>How </a:t>
            </a:r>
            <a:r>
              <a:rPr lang="en-US" dirty="0"/>
              <a:t>many users can be supported for 0.5% blocking probability for the </a:t>
            </a:r>
            <a:r>
              <a:rPr lang="en-US" dirty="0" smtClean="0"/>
              <a:t>following number </a:t>
            </a:r>
            <a:r>
              <a:rPr lang="en-US" dirty="0"/>
              <a:t>of trunked channels in a blocked calls cleared system? (a) 1</a:t>
            </a:r>
            <a:r>
              <a:rPr lang="en-US" dirty="0" smtClean="0"/>
              <a:t>, (</a:t>
            </a:r>
            <a:r>
              <a:rPr lang="en-US" dirty="0"/>
              <a:t>b) 5, (c) 10, (d) 20, (e) 100. Assume each user generates 0.1 </a:t>
            </a:r>
            <a:r>
              <a:rPr lang="en-US" dirty="0" err="1"/>
              <a:t>Erlangs</a:t>
            </a:r>
            <a:r>
              <a:rPr lang="en-US" dirty="0"/>
              <a:t> </a:t>
            </a:r>
            <a:r>
              <a:rPr lang="en-US" dirty="0" smtClean="0"/>
              <a:t>of traffic</a:t>
            </a:r>
            <a:r>
              <a:rPr lang="en-US" dirty="0"/>
              <a:t>.</a:t>
            </a:r>
          </a:p>
        </p:txBody>
      </p:sp>
      <p:sp>
        <p:nvSpPr>
          <p:cNvPr id="3" name="TextBox 2"/>
          <p:cNvSpPr txBox="1"/>
          <p:nvPr/>
        </p:nvSpPr>
        <p:spPr>
          <a:xfrm>
            <a:off x="406400" y="1180513"/>
            <a:ext cx="5778500" cy="5324535"/>
          </a:xfrm>
          <a:prstGeom prst="rect">
            <a:avLst/>
          </a:prstGeom>
          <a:noFill/>
        </p:spPr>
        <p:txBody>
          <a:bodyPr wrap="square" rtlCol="0">
            <a:spAutoFit/>
          </a:bodyPr>
          <a:lstStyle/>
          <a:p>
            <a:r>
              <a:rPr lang="en-US" sz="2000" dirty="0" smtClean="0"/>
              <a:t>Required GOS = 0.5%, A</a:t>
            </a:r>
            <a:r>
              <a:rPr lang="en-US" sz="2000" baseline="-25000" dirty="0" smtClean="0"/>
              <a:t>u</a:t>
            </a:r>
            <a:r>
              <a:rPr lang="en-US" sz="2000" dirty="0" smtClean="0"/>
              <a:t>=0.1</a:t>
            </a:r>
          </a:p>
          <a:p>
            <a:pPr marL="342900" indent="-342900">
              <a:buFont typeface="+mj-lt"/>
              <a:buAutoNum type="arabicPeriod"/>
            </a:pPr>
            <a:r>
              <a:rPr lang="en-US" sz="2000" dirty="0" smtClean="0"/>
              <a:t>C=1, U=?</a:t>
            </a:r>
          </a:p>
          <a:p>
            <a:r>
              <a:rPr lang="en-US" sz="2000" dirty="0"/>
              <a:t> </a:t>
            </a:r>
            <a:r>
              <a:rPr lang="en-US" sz="2000" dirty="0" smtClean="0"/>
              <a:t>    </a:t>
            </a:r>
            <a:r>
              <a:rPr lang="en-US" sz="2000" dirty="0"/>
              <a:t>GOS=0.5% </a:t>
            </a:r>
            <a:r>
              <a:rPr lang="en-US" sz="2000" dirty="0" smtClean="0">
                <a:sym typeface="Wingdings" pitchFamily="2" charset="2"/>
              </a:rPr>
              <a:t> From </a:t>
            </a:r>
            <a:r>
              <a:rPr lang="en-US" sz="2000" dirty="0" err="1" smtClean="0">
                <a:sym typeface="Wingdings" pitchFamily="2" charset="2"/>
              </a:rPr>
              <a:t>Erlang</a:t>
            </a:r>
            <a:r>
              <a:rPr lang="en-US" sz="2000" dirty="0" smtClean="0">
                <a:sym typeface="Wingdings" pitchFamily="2" charset="2"/>
              </a:rPr>
              <a:t> B table, A = 0.005</a:t>
            </a:r>
          </a:p>
          <a:p>
            <a:r>
              <a:rPr lang="en-US" sz="2000" dirty="0">
                <a:sym typeface="Wingdings" pitchFamily="2" charset="2"/>
              </a:rPr>
              <a:t> </a:t>
            </a:r>
            <a:r>
              <a:rPr lang="en-US" sz="2000" dirty="0" smtClean="0">
                <a:sym typeface="Wingdings" pitchFamily="2" charset="2"/>
              </a:rPr>
              <a:t>    A = </a:t>
            </a:r>
            <a:r>
              <a:rPr lang="en-US" sz="2000" dirty="0" err="1" smtClean="0">
                <a:sym typeface="Wingdings" pitchFamily="2" charset="2"/>
              </a:rPr>
              <a:t>UA</a:t>
            </a:r>
            <a:r>
              <a:rPr lang="en-US" sz="2000" baseline="-25000" dirty="0" err="1" smtClean="0"/>
              <a:t>u</a:t>
            </a:r>
            <a:r>
              <a:rPr lang="en-US" sz="2000" baseline="-25000" dirty="0" smtClean="0">
                <a:sym typeface="Wingdings" pitchFamily="2" charset="2"/>
              </a:rPr>
              <a:t>  </a:t>
            </a:r>
            <a:r>
              <a:rPr lang="en-US" sz="2000" dirty="0" smtClean="0">
                <a:sym typeface="Wingdings" pitchFamily="2" charset="2"/>
              </a:rPr>
              <a:t>       U </a:t>
            </a:r>
            <a:r>
              <a:rPr lang="en-US" sz="2000" dirty="0">
                <a:sym typeface="Wingdings" pitchFamily="2" charset="2"/>
              </a:rPr>
              <a:t>=  </a:t>
            </a:r>
            <a:r>
              <a:rPr lang="en-US" sz="2000" dirty="0" smtClean="0">
                <a:sym typeface="Wingdings" pitchFamily="2" charset="2"/>
              </a:rPr>
              <a:t>0.05</a:t>
            </a:r>
            <a:endParaRPr lang="en-US" sz="2000" baseline="-25000" dirty="0" smtClean="0"/>
          </a:p>
          <a:p>
            <a:pPr marL="342900" indent="-342900">
              <a:buFont typeface="+mj-lt"/>
              <a:buAutoNum type="arabicPeriod" startAt="2"/>
            </a:pPr>
            <a:r>
              <a:rPr lang="en-US" sz="2000" dirty="0" smtClean="0"/>
              <a:t>C=5, </a:t>
            </a:r>
            <a:r>
              <a:rPr lang="en-US" sz="2000" dirty="0"/>
              <a:t>U=?</a:t>
            </a:r>
          </a:p>
          <a:p>
            <a:r>
              <a:rPr lang="en-US" sz="2000" dirty="0"/>
              <a:t>     GOS=0.5% </a:t>
            </a:r>
            <a:r>
              <a:rPr lang="en-US" sz="2000" dirty="0">
                <a:sym typeface="Wingdings" pitchFamily="2" charset="2"/>
              </a:rPr>
              <a:t> From </a:t>
            </a:r>
            <a:r>
              <a:rPr lang="en-US" sz="2000" dirty="0" err="1">
                <a:sym typeface="Wingdings" pitchFamily="2" charset="2"/>
              </a:rPr>
              <a:t>Erlang</a:t>
            </a:r>
            <a:r>
              <a:rPr lang="en-US" sz="2000" dirty="0">
                <a:sym typeface="Wingdings" pitchFamily="2" charset="2"/>
              </a:rPr>
              <a:t> B table, A = </a:t>
            </a:r>
            <a:r>
              <a:rPr lang="en-US" sz="2000" dirty="0" smtClean="0">
                <a:sym typeface="Wingdings" pitchFamily="2" charset="2"/>
              </a:rPr>
              <a:t>1.13</a:t>
            </a:r>
            <a:endParaRPr lang="en-US" sz="2000" dirty="0">
              <a:sym typeface="Wingdings" pitchFamily="2" charset="2"/>
            </a:endParaRPr>
          </a:p>
          <a:p>
            <a:r>
              <a:rPr lang="en-US" sz="2000" dirty="0">
                <a:sym typeface="Wingdings" pitchFamily="2" charset="2"/>
              </a:rPr>
              <a:t>     A = </a:t>
            </a:r>
            <a:r>
              <a:rPr lang="en-US" sz="2000" dirty="0" err="1">
                <a:sym typeface="Wingdings" pitchFamily="2" charset="2"/>
              </a:rPr>
              <a:t>UA</a:t>
            </a:r>
            <a:r>
              <a:rPr lang="en-US" sz="2000" baseline="-25000" dirty="0" err="1"/>
              <a:t>u</a:t>
            </a:r>
            <a:r>
              <a:rPr lang="en-US" sz="2000" baseline="-25000" dirty="0">
                <a:sym typeface="Wingdings" pitchFamily="2" charset="2"/>
              </a:rPr>
              <a:t>  </a:t>
            </a:r>
            <a:r>
              <a:rPr lang="en-US" sz="2000" dirty="0">
                <a:sym typeface="Wingdings" pitchFamily="2" charset="2"/>
              </a:rPr>
              <a:t>       U =  </a:t>
            </a:r>
            <a:r>
              <a:rPr lang="en-US" sz="2000" dirty="0" smtClean="0">
                <a:sym typeface="Wingdings" pitchFamily="2" charset="2"/>
              </a:rPr>
              <a:t>11</a:t>
            </a:r>
            <a:endParaRPr lang="en-US" sz="2000" baseline="-25000" dirty="0" smtClean="0"/>
          </a:p>
          <a:p>
            <a:pPr marL="342900" indent="-342900">
              <a:buFont typeface="+mj-lt"/>
              <a:buAutoNum type="arabicPeriod" startAt="3"/>
            </a:pPr>
            <a:r>
              <a:rPr lang="en-US" sz="2000" dirty="0" smtClean="0"/>
              <a:t>C=10, </a:t>
            </a:r>
            <a:r>
              <a:rPr lang="en-US" sz="2000" dirty="0"/>
              <a:t>U=?</a:t>
            </a:r>
          </a:p>
          <a:p>
            <a:r>
              <a:rPr lang="en-US" sz="2000" dirty="0" smtClean="0"/>
              <a:t>     </a:t>
            </a:r>
            <a:r>
              <a:rPr lang="en-US" sz="2000" dirty="0"/>
              <a:t>GOS=0.5</a:t>
            </a:r>
            <a:r>
              <a:rPr lang="en-US" sz="2000" dirty="0" smtClean="0"/>
              <a:t>% </a:t>
            </a:r>
            <a:r>
              <a:rPr lang="en-US" sz="2000" dirty="0">
                <a:sym typeface="Wingdings" pitchFamily="2" charset="2"/>
              </a:rPr>
              <a:t> From </a:t>
            </a:r>
            <a:r>
              <a:rPr lang="en-US" sz="2000" dirty="0" err="1">
                <a:sym typeface="Wingdings" pitchFamily="2" charset="2"/>
              </a:rPr>
              <a:t>Erlang</a:t>
            </a:r>
            <a:r>
              <a:rPr lang="en-US" sz="2000" dirty="0">
                <a:sym typeface="Wingdings" pitchFamily="2" charset="2"/>
              </a:rPr>
              <a:t> B table, A = </a:t>
            </a:r>
            <a:r>
              <a:rPr lang="en-US" sz="2000" dirty="0" smtClean="0">
                <a:sym typeface="Wingdings" pitchFamily="2" charset="2"/>
              </a:rPr>
              <a:t>3.96</a:t>
            </a:r>
            <a:endParaRPr lang="en-US" sz="2000" dirty="0">
              <a:sym typeface="Wingdings" pitchFamily="2" charset="2"/>
            </a:endParaRPr>
          </a:p>
          <a:p>
            <a:r>
              <a:rPr lang="en-US" sz="2000" dirty="0">
                <a:sym typeface="Wingdings" pitchFamily="2" charset="2"/>
              </a:rPr>
              <a:t>     A = </a:t>
            </a:r>
            <a:r>
              <a:rPr lang="en-US" sz="2000" dirty="0" err="1">
                <a:sym typeface="Wingdings" pitchFamily="2" charset="2"/>
              </a:rPr>
              <a:t>UA</a:t>
            </a:r>
            <a:r>
              <a:rPr lang="en-US" sz="2000" baseline="-25000" dirty="0" err="1"/>
              <a:t>u</a:t>
            </a:r>
            <a:r>
              <a:rPr lang="en-US" sz="2000" baseline="-25000" dirty="0">
                <a:sym typeface="Wingdings" pitchFamily="2" charset="2"/>
              </a:rPr>
              <a:t>  </a:t>
            </a:r>
            <a:r>
              <a:rPr lang="en-US" sz="2000" dirty="0">
                <a:sym typeface="Wingdings" pitchFamily="2" charset="2"/>
              </a:rPr>
              <a:t>       U =  </a:t>
            </a:r>
            <a:r>
              <a:rPr lang="en-US" sz="2000" dirty="0" smtClean="0">
                <a:sym typeface="Wingdings" pitchFamily="2" charset="2"/>
              </a:rPr>
              <a:t>39</a:t>
            </a:r>
            <a:endParaRPr lang="en-US" sz="2000" baseline="-25000" dirty="0"/>
          </a:p>
          <a:p>
            <a:pPr marL="342900" indent="-342900">
              <a:buFont typeface="+mj-lt"/>
              <a:buAutoNum type="arabicPeriod" startAt="4"/>
            </a:pPr>
            <a:r>
              <a:rPr lang="en-US" sz="2000" dirty="0" smtClean="0"/>
              <a:t>C=20, </a:t>
            </a:r>
            <a:r>
              <a:rPr lang="en-US" sz="2000" dirty="0"/>
              <a:t>U=?</a:t>
            </a:r>
          </a:p>
          <a:p>
            <a:r>
              <a:rPr lang="en-US" sz="2000" dirty="0"/>
              <a:t>     GOS=0.5% </a:t>
            </a:r>
            <a:r>
              <a:rPr lang="en-US" sz="2000" dirty="0">
                <a:sym typeface="Wingdings" pitchFamily="2" charset="2"/>
              </a:rPr>
              <a:t> From </a:t>
            </a:r>
            <a:r>
              <a:rPr lang="en-US" sz="2000" dirty="0" err="1">
                <a:sym typeface="Wingdings" pitchFamily="2" charset="2"/>
              </a:rPr>
              <a:t>Erlang</a:t>
            </a:r>
            <a:r>
              <a:rPr lang="en-US" sz="2000" dirty="0">
                <a:sym typeface="Wingdings" pitchFamily="2" charset="2"/>
              </a:rPr>
              <a:t> B table, A = </a:t>
            </a:r>
            <a:r>
              <a:rPr lang="en-US" sz="2000" dirty="0" smtClean="0">
                <a:sym typeface="Wingdings" pitchFamily="2" charset="2"/>
              </a:rPr>
              <a:t>11.10</a:t>
            </a:r>
            <a:endParaRPr lang="en-US" sz="2000" dirty="0">
              <a:sym typeface="Wingdings" pitchFamily="2" charset="2"/>
            </a:endParaRPr>
          </a:p>
          <a:p>
            <a:r>
              <a:rPr lang="en-US" sz="2000" dirty="0">
                <a:sym typeface="Wingdings" pitchFamily="2" charset="2"/>
              </a:rPr>
              <a:t>     A = </a:t>
            </a:r>
            <a:r>
              <a:rPr lang="en-US" sz="2000" dirty="0" err="1">
                <a:sym typeface="Wingdings" pitchFamily="2" charset="2"/>
              </a:rPr>
              <a:t>UA</a:t>
            </a:r>
            <a:r>
              <a:rPr lang="en-US" sz="2000" baseline="-25000" dirty="0" err="1"/>
              <a:t>u</a:t>
            </a:r>
            <a:r>
              <a:rPr lang="en-US" sz="2000" baseline="-25000" dirty="0">
                <a:sym typeface="Wingdings" pitchFamily="2" charset="2"/>
              </a:rPr>
              <a:t>  </a:t>
            </a:r>
            <a:r>
              <a:rPr lang="en-US" sz="2000" dirty="0">
                <a:sym typeface="Wingdings" pitchFamily="2" charset="2"/>
              </a:rPr>
              <a:t>       U =  </a:t>
            </a:r>
            <a:r>
              <a:rPr lang="en-US" sz="2000" dirty="0" smtClean="0">
                <a:sym typeface="Wingdings" pitchFamily="2" charset="2"/>
              </a:rPr>
              <a:t>110</a:t>
            </a:r>
            <a:endParaRPr lang="en-US" sz="2000" baseline="-25000" dirty="0"/>
          </a:p>
          <a:p>
            <a:pPr marL="342900" indent="-342900">
              <a:buFont typeface="+mj-lt"/>
              <a:buAutoNum type="arabicPeriod" startAt="5"/>
            </a:pPr>
            <a:r>
              <a:rPr lang="en-US" sz="2000" dirty="0" smtClean="0"/>
              <a:t>C=100, </a:t>
            </a:r>
            <a:r>
              <a:rPr lang="en-US" sz="2000" dirty="0"/>
              <a:t>U=?</a:t>
            </a:r>
          </a:p>
          <a:p>
            <a:r>
              <a:rPr lang="en-US" sz="2000" dirty="0"/>
              <a:t>     GOS=0.5% </a:t>
            </a:r>
            <a:r>
              <a:rPr lang="en-US" sz="2000" dirty="0">
                <a:sym typeface="Wingdings" pitchFamily="2" charset="2"/>
              </a:rPr>
              <a:t> From </a:t>
            </a:r>
            <a:r>
              <a:rPr lang="en-US" sz="2000" dirty="0" err="1">
                <a:sym typeface="Wingdings" pitchFamily="2" charset="2"/>
              </a:rPr>
              <a:t>Erlang</a:t>
            </a:r>
            <a:r>
              <a:rPr lang="en-US" sz="2000" dirty="0">
                <a:sym typeface="Wingdings" pitchFamily="2" charset="2"/>
              </a:rPr>
              <a:t> B table, A = </a:t>
            </a:r>
            <a:r>
              <a:rPr lang="en-US" sz="2000" dirty="0" smtClean="0">
                <a:sym typeface="Wingdings" pitchFamily="2" charset="2"/>
              </a:rPr>
              <a:t>80.9</a:t>
            </a:r>
            <a:endParaRPr lang="en-US" sz="2000" dirty="0">
              <a:sym typeface="Wingdings" pitchFamily="2" charset="2"/>
            </a:endParaRPr>
          </a:p>
          <a:p>
            <a:r>
              <a:rPr lang="en-US" sz="2000" dirty="0">
                <a:sym typeface="Wingdings" pitchFamily="2" charset="2"/>
              </a:rPr>
              <a:t>     A = </a:t>
            </a:r>
            <a:r>
              <a:rPr lang="en-US" sz="2000" dirty="0" err="1">
                <a:sym typeface="Wingdings" pitchFamily="2" charset="2"/>
              </a:rPr>
              <a:t>UA</a:t>
            </a:r>
            <a:r>
              <a:rPr lang="en-US" sz="2000" baseline="-25000" dirty="0" err="1"/>
              <a:t>u</a:t>
            </a:r>
            <a:r>
              <a:rPr lang="en-US" sz="2000" baseline="-25000" dirty="0">
                <a:sym typeface="Wingdings" pitchFamily="2" charset="2"/>
              </a:rPr>
              <a:t>  </a:t>
            </a:r>
            <a:r>
              <a:rPr lang="en-US" sz="2000" dirty="0">
                <a:sym typeface="Wingdings" pitchFamily="2" charset="2"/>
              </a:rPr>
              <a:t>       U =  </a:t>
            </a:r>
            <a:r>
              <a:rPr lang="en-US" sz="2000" dirty="0" smtClean="0">
                <a:sym typeface="Wingdings" pitchFamily="2" charset="2"/>
              </a:rPr>
              <a:t>809</a:t>
            </a:r>
            <a:endParaRPr lang="en-US" sz="2000" baseline="-25000" dirty="0"/>
          </a:p>
          <a:p>
            <a:endParaRPr lang="en-US" sz="2000" dirty="0"/>
          </a:p>
        </p:txBody>
      </p:sp>
    </p:spTree>
    <p:extLst>
      <p:ext uri="{BB962C8B-B14F-4D97-AF65-F5344CB8AC3E}">
        <p14:creationId xmlns:p14="http://schemas.microsoft.com/office/powerpoint/2010/main" val="336705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3" end="1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4" end="14"/>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00" y="844"/>
            <a:ext cx="8864600" cy="2831544"/>
          </a:xfrm>
          <a:prstGeom prst="rect">
            <a:avLst/>
          </a:prstGeom>
        </p:spPr>
        <p:txBody>
          <a:bodyPr wrap="square">
            <a:spAutoFit/>
          </a:bodyPr>
          <a:lstStyle/>
          <a:p>
            <a:r>
              <a:rPr lang="en-US" b="1" dirty="0">
                <a:solidFill>
                  <a:srgbClr val="FF0000"/>
                </a:solidFill>
              </a:rPr>
              <a:t>Example </a:t>
            </a:r>
            <a:r>
              <a:rPr lang="en-US" b="1" dirty="0" smtClean="0">
                <a:solidFill>
                  <a:srgbClr val="FF0000"/>
                </a:solidFill>
              </a:rPr>
              <a:t>2</a:t>
            </a:r>
            <a:endParaRPr lang="en-US" b="1" dirty="0">
              <a:solidFill>
                <a:srgbClr val="FF0000"/>
              </a:solidFill>
            </a:endParaRPr>
          </a:p>
          <a:p>
            <a:pPr algn="just"/>
            <a:r>
              <a:rPr lang="en-US" sz="2000" dirty="0"/>
              <a:t>An urban area has a population of two million residents. Three </a:t>
            </a:r>
            <a:r>
              <a:rPr lang="en-US" sz="2000" dirty="0" smtClean="0"/>
              <a:t>competing trunked mobile networks </a:t>
            </a:r>
            <a:r>
              <a:rPr lang="en-US" sz="2000" dirty="0"/>
              <a:t>(systems A, B, and C) provide cellular service </a:t>
            </a:r>
            <a:r>
              <a:rPr lang="en-US" sz="2000" dirty="0" smtClean="0"/>
              <a:t>in this </a:t>
            </a:r>
            <a:r>
              <a:rPr lang="en-US" sz="2000" dirty="0"/>
              <a:t>area. System A has 394 cells with 19 channels each, system B has </a:t>
            </a:r>
            <a:r>
              <a:rPr lang="en-US" sz="2000" dirty="0" smtClean="0"/>
              <a:t>98 cells </a:t>
            </a:r>
            <a:r>
              <a:rPr lang="en-US" sz="2000" dirty="0"/>
              <a:t>with 57 channels each, and system C has 49 cells, each with </a:t>
            </a:r>
            <a:r>
              <a:rPr lang="en-US" sz="2000" dirty="0" smtClean="0"/>
              <a:t>100 channels</a:t>
            </a:r>
            <a:r>
              <a:rPr lang="en-US" sz="2000" dirty="0"/>
              <a:t>. Find the number of users that can be supported at 2% </a:t>
            </a:r>
            <a:r>
              <a:rPr lang="en-US" sz="2000" dirty="0" smtClean="0"/>
              <a:t>blocking if </a:t>
            </a:r>
            <a:r>
              <a:rPr lang="en-US" sz="2000" dirty="0"/>
              <a:t>each user averages two calls per hour at an average call duration </a:t>
            </a:r>
            <a:r>
              <a:rPr lang="en-US" sz="2000" dirty="0" smtClean="0"/>
              <a:t>of three </a:t>
            </a:r>
            <a:r>
              <a:rPr lang="en-US" sz="2000" dirty="0"/>
              <a:t>minutes. Assuming that all three trunked systems are operated </a:t>
            </a:r>
            <a:r>
              <a:rPr lang="en-US" sz="2000" dirty="0" smtClean="0"/>
              <a:t>at maximum </a:t>
            </a:r>
            <a:r>
              <a:rPr lang="en-US" sz="2000" dirty="0"/>
              <a:t>capacity, compute the percentage market penetration of </a:t>
            </a:r>
            <a:r>
              <a:rPr lang="en-US" sz="2000" dirty="0" smtClean="0"/>
              <a:t>each cellular </a:t>
            </a:r>
            <a:r>
              <a:rPr lang="en-US" sz="2000" dirty="0"/>
              <a:t>provider.</a:t>
            </a:r>
          </a:p>
        </p:txBody>
      </p:sp>
      <p:sp>
        <p:nvSpPr>
          <p:cNvPr id="3" name="TextBox 2"/>
          <p:cNvSpPr txBox="1"/>
          <p:nvPr/>
        </p:nvSpPr>
        <p:spPr>
          <a:xfrm>
            <a:off x="259624" y="3214468"/>
            <a:ext cx="8630376" cy="3139321"/>
          </a:xfrm>
          <a:prstGeom prst="rect">
            <a:avLst/>
          </a:prstGeom>
          <a:noFill/>
        </p:spPr>
        <p:txBody>
          <a:bodyPr wrap="none" rtlCol="0">
            <a:spAutoFit/>
          </a:bodyPr>
          <a:lstStyle/>
          <a:p>
            <a:r>
              <a:rPr lang="en-US" b="1" dirty="0" smtClean="0"/>
              <a:t>System </a:t>
            </a:r>
            <a:r>
              <a:rPr lang="en-US" b="1" dirty="0" smtClean="0"/>
              <a:t>A</a:t>
            </a:r>
          </a:p>
          <a:p>
            <a:endParaRPr lang="en-US" b="1" dirty="0" smtClean="0"/>
          </a:p>
          <a:p>
            <a:pPr lvl="1"/>
            <a:r>
              <a:rPr lang="en-US" dirty="0" smtClean="0"/>
              <a:t>GOS=2%, C=19, U=?</a:t>
            </a:r>
          </a:p>
          <a:p>
            <a:pPr lvl="1"/>
            <a:r>
              <a:rPr lang="de-DE" dirty="0"/>
              <a:t>A</a:t>
            </a:r>
            <a:r>
              <a:rPr lang="de-DE" baseline="-25000" dirty="0"/>
              <a:t>u</a:t>
            </a:r>
            <a:r>
              <a:rPr lang="de-DE" dirty="0"/>
              <a:t> = λH = 2 × (3/60) = 0.1 Erlangs</a:t>
            </a:r>
            <a:endParaRPr lang="en-US" dirty="0" smtClean="0"/>
          </a:p>
          <a:p>
            <a:pPr lvl="1"/>
            <a:r>
              <a:rPr lang="en-US" dirty="0" smtClean="0"/>
              <a:t>From </a:t>
            </a:r>
            <a:r>
              <a:rPr lang="en-US" dirty="0" err="1" smtClean="0"/>
              <a:t>Erlang</a:t>
            </a:r>
            <a:r>
              <a:rPr lang="en-US" dirty="0" smtClean="0"/>
              <a:t> B chart, A=12.3</a:t>
            </a:r>
          </a:p>
          <a:p>
            <a:pPr lvl="1"/>
            <a:r>
              <a:rPr lang="en-US" dirty="0" smtClean="0"/>
              <a:t>Therefore, total number of users supported per cell is </a:t>
            </a:r>
          </a:p>
          <a:p>
            <a:pPr lvl="1"/>
            <a:r>
              <a:rPr lang="en-US" dirty="0" smtClean="0"/>
              <a:t>U=A/</a:t>
            </a:r>
            <a:r>
              <a:rPr lang="de-DE" dirty="0"/>
              <a:t> A</a:t>
            </a:r>
            <a:r>
              <a:rPr lang="de-DE" baseline="-25000" dirty="0"/>
              <a:t>u </a:t>
            </a:r>
            <a:r>
              <a:rPr lang="en-US" dirty="0" smtClean="0"/>
              <a:t>= 123</a:t>
            </a:r>
          </a:p>
          <a:p>
            <a:pPr lvl="1"/>
            <a:r>
              <a:rPr lang="en-US" dirty="0" smtClean="0"/>
              <a:t>Total number of cells=394, thus total number of subscribers that can be supported by</a:t>
            </a:r>
          </a:p>
          <a:p>
            <a:pPr lvl="1"/>
            <a:r>
              <a:rPr lang="en-US" dirty="0" smtClean="0"/>
              <a:t>system A is 123x394=48462.</a:t>
            </a:r>
          </a:p>
          <a:p>
            <a:pPr lvl="1"/>
            <a:endParaRPr lang="en-US" dirty="0"/>
          </a:p>
          <a:p>
            <a:pPr lvl="1"/>
            <a:endParaRPr lang="en-US" dirty="0" smtClean="0"/>
          </a:p>
        </p:txBody>
      </p:sp>
    </p:spTree>
    <p:extLst>
      <p:ext uri="{BB962C8B-B14F-4D97-AF65-F5344CB8AC3E}">
        <p14:creationId xmlns:p14="http://schemas.microsoft.com/office/powerpoint/2010/main" val="5728645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56" y="48513"/>
            <a:ext cx="8851900" cy="7848302"/>
          </a:xfrm>
          <a:prstGeom prst="rect">
            <a:avLst/>
          </a:prstGeom>
        </p:spPr>
        <p:txBody>
          <a:bodyPr wrap="square">
            <a:spAutoFit/>
          </a:bodyPr>
          <a:lstStyle/>
          <a:p>
            <a:r>
              <a:rPr lang="en-US" b="1" dirty="0"/>
              <a:t>System B</a:t>
            </a:r>
          </a:p>
          <a:p>
            <a:pPr lvl="1"/>
            <a:r>
              <a:rPr lang="en-US" dirty="0"/>
              <a:t>GOS=2%, C=57, U=?</a:t>
            </a:r>
          </a:p>
          <a:p>
            <a:pPr lvl="1"/>
            <a:r>
              <a:rPr lang="de-DE" dirty="0"/>
              <a:t>A</a:t>
            </a:r>
            <a:r>
              <a:rPr lang="de-DE" baseline="-25000" dirty="0"/>
              <a:t>u</a:t>
            </a:r>
            <a:r>
              <a:rPr lang="de-DE" dirty="0"/>
              <a:t> = λH = 2 × (3/60) = 0.1 Erlangs</a:t>
            </a:r>
            <a:endParaRPr lang="en-US" dirty="0"/>
          </a:p>
          <a:p>
            <a:pPr lvl="1"/>
            <a:r>
              <a:rPr lang="en-US" dirty="0"/>
              <a:t>From </a:t>
            </a:r>
            <a:r>
              <a:rPr lang="en-US" dirty="0" err="1"/>
              <a:t>Erlang</a:t>
            </a:r>
            <a:r>
              <a:rPr lang="en-US" dirty="0"/>
              <a:t> B chart, A=46.8</a:t>
            </a:r>
          </a:p>
          <a:p>
            <a:pPr lvl="1"/>
            <a:r>
              <a:rPr lang="en-US" dirty="0"/>
              <a:t>Therefore, total number of users supported per cell is </a:t>
            </a:r>
          </a:p>
          <a:p>
            <a:pPr lvl="1"/>
            <a:r>
              <a:rPr lang="en-US" dirty="0"/>
              <a:t>U=A/</a:t>
            </a:r>
            <a:r>
              <a:rPr lang="de-DE" dirty="0"/>
              <a:t> A</a:t>
            </a:r>
            <a:r>
              <a:rPr lang="de-DE" baseline="-25000" dirty="0"/>
              <a:t>u </a:t>
            </a:r>
            <a:r>
              <a:rPr lang="en-US" dirty="0"/>
              <a:t>= 468</a:t>
            </a:r>
          </a:p>
          <a:p>
            <a:pPr lvl="1"/>
            <a:r>
              <a:rPr lang="en-US" dirty="0"/>
              <a:t>Total number of cells=98, thus total number of subscribers that can be supported by</a:t>
            </a:r>
          </a:p>
          <a:p>
            <a:pPr lvl="1"/>
            <a:r>
              <a:rPr lang="en-US" dirty="0"/>
              <a:t>system A is 468x98=45864.</a:t>
            </a:r>
          </a:p>
          <a:p>
            <a:endParaRPr lang="en-US" dirty="0" smtClean="0"/>
          </a:p>
          <a:p>
            <a:r>
              <a:rPr lang="en-US" b="1" dirty="0" smtClean="0"/>
              <a:t>System </a:t>
            </a:r>
            <a:r>
              <a:rPr lang="en-US" b="1" dirty="0" smtClean="0"/>
              <a:t>C</a:t>
            </a:r>
            <a:endParaRPr lang="en-US" b="1" dirty="0"/>
          </a:p>
          <a:p>
            <a:pPr lvl="1"/>
            <a:r>
              <a:rPr lang="en-US" dirty="0"/>
              <a:t>GOS=2%, </a:t>
            </a:r>
            <a:r>
              <a:rPr lang="en-US" dirty="0" smtClean="0"/>
              <a:t>C=100, </a:t>
            </a:r>
            <a:r>
              <a:rPr lang="en-US" dirty="0"/>
              <a:t>U=?</a:t>
            </a:r>
          </a:p>
          <a:p>
            <a:pPr lvl="1"/>
            <a:r>
              <a:rPr lang="de-DE" dirty="0"/>
              <a:t>A</a:t>
            </a:r>
            <a:r>
              <a:rPr lang="de-DE" baseline="-25000" dirty="0"/>
              <a:t>u</a:t>
            </a:r>
            <a:r>
              <a:rPr lang="de-DE" dirty="0"/>
              <a:t> = λH = 2 × (3/60) = 0.1 Erlangs</a:t>
            </a:r>
            <a:endParaRPr lang="en-US" dirty="0"/>
          </a:p>
          <a:p>
            <a:pPr lvl="1"/>
            <a:r>
              <a:rPr lang="en-US" dirty="0"/>
              <a:t>From </a:t>
            </a:r>
            <a:r>
              <a:rPr lang="en-US" dirty="0" err="1"/>
              <a:t>Erlang</a:t>
            </a:r>
            <a:r>
              <a:rPr lang="en-US" dirty="0"/>
              <a:t> B chart, </a:t>
            </a:r>
            <a:r>
              <a:rPr lang="en-US" dirty="0" smtClean="0"/>
              <a:t>A=88</a:t>
            </a:r>
            <a:endParaRPr lang="en-US" dirty="0"/>
          </a:p>
          <a:p>
            <a:pPr lvl="1"/>
            <a:r>
              <a:rPr lang="en-US" dirty="0"/>
              <a:t>Therefore, total number of users supported per cell is </a:t>
            </a:r>
          </a:p>
          <a:p>
            <a:pPr lvl="1"/>
            <a:r>
              <a:rPr lang="en-US" dirty="0"/>
              <a:t>U=A/</a:t>
            </a:r>
            <a:r>
              <a:rPr lang="de-DE" dirty="0"/>
              <a:t> A</a:t>
            </a:r>
            <a:r>
              <a:rPr lang="de-DE" baseline="-25000" dirty="0"/>
              <a:t>u </a:t>
            </a:r>
            <a:r>
              <a:rPr lang="en-US" dirty="0"/>
              <a:t>= </a:t>
            </a:r>
            <a:r>
              <a:rPr lang="en-US" dirty="0" smtClean="0"/>
              <a:t>880</a:t>
            </a:r>
            <a:endParaRPr lang="en-US" dirty="0"/>
          </a:p>
          <a:p>
            <a:pPr lvl="1"/>
            <a:r>
              <a:rPr lang="en-US" dirty="0"/>
              <a:t>Total number of </a:t>
            </a:r>
            <a:r>
              <a:rPr lang="en-US" dirty="0" smtClean="0"/>
              <a:t>cells=49, </a:t>
            </a:r>
            <a:r>
              <a:rPr lang="en-US" dirty="0"/>
              <a:t>thus total number of subscribers that can be supported by</a:t>
            </a:r>
          </a:p>
          <a:p>
            <a:pPr lvl="1"/>
            <a:r>
              <a:rPr lang="en-US" dirty="0"/>
              <a:t>system A is </a:t>
            </a:r>
            <a:r>
              <a:rPr lang="en-US" dirty="0" smtClean="0"/>
              <a:t>880x49=43120.</a:t>
            </a:r>
          </a:p>
          <a:p>
            <a:pPr lvl="1"/>
            <a:endParaRPr lang="en-US" dirty="0" smtClean="0"/>
          </a:p>
          <a:p>
            <a:r>
              <a:rPr lang="en-US" dirty="0" smtClean="0"/>
              <a:t>Percentage Market </a:t>
            </a:r>
            <a:r>
              <a:rPr lang="en-US" dirty="0"/>
              <a:t>penetration of each </a:t>
            </a:r>
            <a:r>
              <a:rPr lang="en-US" dirty="0" smtClean="0"/>
              <a:t>system</a:t>
            </a:r>
          </a:p>
          <a:p>
            <a:pPr lvl="1"/>
            <a:r>
              <a:rPr lang="en-US" dirty="0" smtClean="0"/>
              <a:t>Total population = 2000000</a:t>
            </a:r>
            <a:endParaRPr lang="en-US" dirty="0"/>
          </a:p>
          <a:p>
            <a:r>
              <a:rPr lang="en-US" dirty="0"/>
              <a:t>  </a:t>
            </a:r>
            <a:r>
              <a:rPr lang="en-US" dirty="0" smtClean="0"/>
              <a:t>     System A </a:t>
            </a:r>
            <a:r>
              <a:rPr lang="en-US" dirty="0" smtClean="0">
                <a:sym typeface="Wingdings" pitchFamily="2" charset="2"/>
              </a:rPr>
              <a:t> </a:t>
            </a:r>
            <a:r>
              <a:rPr lang="en-US" dirty="0" smtClean="0"/>
              <a:t>48462/200000 = 2.4%</a:t>
            </a:r>
          </a:p>
          <a:p>
            <a:pPr lvl="0"/>
            <a:r>
              <a:rPr lang="en-US" dirty="0" smtClean="0">
                <a:solidFill>
                  <a:prstClr val="black"/>
                </a:solidFill>
              </a:rPr>
              <a:t>       System B </a:t>
            </a:r>
            <a:r>
              <a:rPr lang="en-US" dirty="0">
                <a:solidFill>
                  <a:prstClr val="black"/>
                </a:solidFill>
                <a:sym typeface="Wingdings" pitchFamily="2" charset="2"/>
              </a:rPr>
              <a:t> </a:t>
            </a:r>
            <a:r>
              <a:rPr lang="en-US" dirty="0"/>
              <a:t>45864</a:t>
            </a:r>
            <a:r>
              <a:rPr lang="en-US" dirty="0" smtClean="0">
                <a:solidFill>
                  <a:prstClr val="black"/>
                </a:solidFill>
              </a:rPr>
              <a:t>/200000 </a:t>
            </a:r>
            <a:r>
              <a:rPr lang="en-US" dirty="0">
                <a:solidFill>
                  <a:prstClr val="black"/>
                </a:solidFill>
              </a:rPr>
              <a:t>= </a:t>
            </a:r>
            <a:r>
              <a:rPr lang="en-US" dirty="0" smtClean="0">
                <a:solidFill>
                  <a:prstClr val="black"/>
                </a:solidFill>
              </a:rPr>
              <a:t>2.3%</a:t>
            </a:r>
          </a:p>
          <a:p>
            <a:r>
              <a:rPr lang="en-US" dirty="0">
                <a:solidFill>
                  <a:prstClr val="black"/>
                </a:solidFill>
              </a:rPr>
              <a:t> </a:t>
            </a:r>
            <a:r>
              <a:rPr lang="en-US" dirty="0" smtClean="0">
                <a:solidFill>
                  <a:prstClr val="black"/>
                </a:solidFill>
              </a:rPr>
              <a:t>      </a:t>
            </a:r>
            <a:r>
              <a:rPr lang="en-US" dirty="0"/>
              <a:t>System </a:t>
            </a:r>
            <a:r>
              <a:rPr lang="en-US" dirty="0" smtClean="0"/>
              <a:t>C </a:t>
            </a:r>
            <a:r>
              <a:rPr lang="en-US" dirty="0">
                <a:sym typeface="Wingdings" pitchFamily="2" charset="2"/>
              </a:rPr>
              <a:t> </a:t>
            </a:r>
            <a:r>
              <a:rPr lang="en-US" dirty="0"/>
              <a:t>43120</a:t>
            </a:r>
            <a:r>
              <a:rPr lang="en-US" dirty="0" smtClean="0"/>
              <a:t>/200000 </a:t>
            </a:r>
            <a:r>
              <a:rPr lang="en-US" dirty="0"/>
              <a:t>= </a:t>
            </a:r>
            <a:r>
              <a:rPr lang="en-US" dirty="0" smtClean="0"/>
              <a:t>2.2%</a:t>
            </a:r>
            <a:endParaRPr lang="en-US" dirty="0"/>
          </a:p>
          <a:p>
            <a:pPr lvl="0"/>
            <a:endParaRPr lang="en-US" dirty="0">
              <a:solidFill>
                <a:prstClr val="black"/>
              </a:solidFill>
            </a:endParaRPr>
          </a:p>
          <a:p>
            <a:endParaRPr lang="en-US" dirty="0" smtClean="0"/>
          </a:p>
          <a:p>
            <a:endParaRPr lang="en-US" dirty="0"/>
          </a:p>
          <a:p>
            <a:pPr lvl="0"/>
            <a:endParaRPr lang="en-US" dirty="0">
              <a:solidFill>
                <a:prstClr val="black"/>
              </a:solidFill>
            </a:endParaRPr>
          </a:p>
          <a:p>
            <a:pPr lvl="1"/>
            <a:endParaRPr lang="en-US" dirty="0" smtClean="0"/>
          </a:p>
        </p:txBody>
      </p:sp>
    </p:spTree>
    <p:extLst>
      <p:ext uri="{BB962C8B-B14F-4D97-AF65-F5344CB8AC3E}">
        <p14:creationId xmlns:p14="http://schemas.microsoft.com/office/powerpoint/2010/main" val="36792275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3635"/>
            <a:ext cx="8744745" cy="2585323"/>
          </a:xfrm>
          <a:prstGeom prst="rect">
            <a:avLst/>
          </a:prstGeom>
        </p:spPr>
        <p:txBody>
          <a:bodyPr wrap="square">
            <a:spAutoFit/>
          </a:bodyPr>
          <a:lstStyle/>
          <a:p>
            <a:pPr algn="just"/>
            <a:r>
              <a:rPr lang="en-US" b="1" dirty="0">
                <a:solidFill>
                  <a:srgbClr val="FF0000"/>
                </a:solidFill>
              </a:rPr>
              <a:t>Example </a:t>
            </a:r>
            <a:r>
              <a:rPr lang="en-US" b="1" dirty="0" smtClean="0">
                <a:solidFill>
                  <a:srgbClr val="FF0000"/>
                </a:solidFill>
              </a:rPr>
              <a:t>3 </a:t>
            </a:r>
            <a:r>
              <a:rPr lang="en-US" dirty="0" smtClean="0"/>
              <a:t>A </a:t>
            </a:r>
            <a:r>
              <a:rPr lang="en-US" dirty="0"/>
              <a:t>certain city has an area of 1,300 square miles and is covered by a cellular</a:t>
            </a:r>
          </a:p>
          <a:p>
            <a:pPr algn="just"/>
            <a:r>
              <a:rPr lang="en-US" dirty="0"/>
              <a:t>system using a seven-cell reuse pattern. Each cell has a radius of four </a:t>
            </a:r>
            <a:r>
              <a:rPr lang="en-US" dirty="0" smtClean="0"/>
              <a:t>miles and </a:t>
            </a:r>
            <a:r>
              <a:rPr lang="en-US" dirty="0"/>
              <a:t>the city is allocated 40 MHz of spectrum with a full duplex channel </a:t>
            </a:r>
            <a:r>
              <a:rPr lang="en-US" dirty="0" smtClean="0"/>
              <a:t>bandwidth of </a:t>
            </a:r>
            <a:r>
              <a:rPr lang="en-US" dirty="0"/>
              <a:t>60 kHz. Assume a GOS of 2% for an </a:t>
            </a:r>
            <a:r>
              <a:rPr lang="en-US" dirty="0" err="1"/>
              <a:t>Erlang</a:t>
            </a:r>
            <a:r>
              <a:rPr lang="en-US" dirty="0"/>
              <a:t> B system is specified. </a:t>
            </a:r>
            <a:r>
              <a:rPr lang="en-US" dirty="0" smtClean="0"/>
              <a:t>If the </a:t>
            </a:r>
            <a:r>
              <a:rPr lang="en-US" dirty="0"/>
              <a:t>offered traffic per user is 0.03 </a:t>
            </a:r>
            <a:r>
              <a:rPr lang="en-US" dirty="0" err="1"/>
              <a:t>Erlangs</a:t>
            </a:r>
            <a:r>
              <a:rPr lang="en-US" dirty="0"/>
              <a:t>, compute (a) the number of </a:t>
            </a:r>
            <a:r>
              <a:rPr lang="en-US" dirty="0" smtClean="0"/>
              <a:t>cells in </a:t>
            </a:r>
            <a:r>
              <a:rPr lang="en-US" dirty="0"/>
              <a:t>the service area, (b) the number of channels per cell, (c) traffic intensity </a:t>
            </a:r>
            <a:r>
              <a:rPr lang="en-US" dirty="0" smtClean="0"/>
              <a:t>of each </a:t>
            </a:r>
            <a:r>
              <a:rPr lang="en-US" dirty="0"/>
              <a:t>cell, (d) the maximum carried traffic, (e) the total number of users </a:t>
            </a:r>
            <a:r>
              <a:rPr lang="en-US" dirty="0" smtClean="0"/>
              <a:t>that can </a:t>
            </a:r>
            <a:r>
              <a:rPr lang="en-US" dirty="0"/>
              <a:t>be served for 2% GOS, (f) the number of mobiles per unique </a:t>
            </a:r>
            <a:r>
              <a:rPr lang="en-US" dirty="0" smtClean="0"/>
              <a:t>channel (where </a:t>
            </a:r>
            <a:r>
              <a:rPr lang="en-US" dirty="0"/>
              <a:t>it is understood that channels are reused), and (g) the </a:t>
            </a:r>
            <a:r>
              <a:rPr lang="en-US" dirty="0" smtClean="0"/>
              <a:t>theoretical maximum </a:t>
            </a:r>
            <a:r>
              <a:rPr lang="en-US" dirty="0"/>
              <a:t>number of users that could be served at one time by the system.</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259594" y="2899480"/>
            <a:ext cx="7832823" cy="3109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mc:Choice xmlns:a14="http://schemas.microsoft.com/office/drawing/2010/main" Requires="a14">
          <p:sp>
            <p:nvSpPr>
              <p:cNvPr id="2" name="TextBox 1"/>
              <p:cNvSpPr txBox="1"/>
              <p:nvPr/>
            </p:nvSpPr>
            <p:spPr>
              <a:xfrm>
                <a:off x="7270944" y="5476488"/>
                <a:ext cx="1473801" cy="532903"/>
              </a:xfrm>
              <a:prstGeom prst="rect">
                <a:avLst/>
              </a:prstGeom>
              <a:solidFill>
                <a:schemeClr val="accent1"/>
              </a:solidFill>
            </p:spPr>
            <p:txBody>
              <a:bodyPr wrap="none" rtlCol="0">
                <a:spAutoFit/>
              </a:bodyPr>
              <a:lstStyle/>
              <a:p>
                <a:r>
                  <a:rPr lang="en-US" dirty="0" smtClean="0"/>
                  <a:t>area</a:t>
                </a:r>
                <a14:m>
                  <m:oMath xmlns:m="http://schemas.openxmlformats.org/officeDocument/2006/math">
                    <m:r>
                      <a:rPr lang="en-US" i="1" smtClean="0">
                        <a:latin typeface="Cambria Math"/>
                      </a:rPr>
                      <m:t>=</m:t>
                    </m:r>
                    <m:f>
                      <m:fPr>
                        <m:ctrlPr>
                          <a:rPr lang="en-US" i="1" smtClean="0">
                            <a:latin typeface="Cambria Math"/>
                          </a:rPr>
                        </m:ctrlPr>
                      </m:fPr>
                      <m:num>
                        <m:r>
                          <a:rPr lang="en-US" b="0" i="1" smtClean="0">
                            <a:latin typeface="Cambria Math"/>
                          </a:rPr>
                          <m:t>3</m:t>
                        </m:r>
                        <m:rad>
                          <m:radPr>
                            <m:degHide m:val="on"/>
                            <m:ctrlPr>
                              <a:rPr lang="en-US" b="0" i="1" smtClean="0">
                                <a:latin typeface="Cambria Math"/>
                              </a:rPr>
                            </m:ctrlPr>
                          </m:radPr>
                          <m:deg/>
                          <m:e>
                            <m:r>
                              <a:rPr lang="en-US" b="0" i="1" smtClean="0">
                                <a:latin typeface="Cambria Math"/>
                              </a:rPr>
                              <m:t>3</m:t>
                            </m:r>
                          </m:e>
                        </m:rad>
                      </m:num>
                      <m:den>
                        <m:r>
                          <a:rPr lang="en-US" b="0" i="1" smtClean="0">
                            <a:latin typeface="Cambria Math"/>
                          </a:rPr>
                          <m:t>2</m:t>
                        </m:r>
                      </m:den>
                    </m:f>
                    <m:sSup>
                      <m:sSupPr>
                        <m:ctrlPr>
                          <a:rPr lang="en-US" i="1" smtClean="0">
                            <a:latin typeface="Cambria Math"/>
                          </a:rPr>
                        </m:ctrlPr>
                      </m:sSupPr>
                      <m:e>
                        <m:r>
                          <a:rPr lang="en-US" b="0" i="1" smtClean="0">
                            <a:latin typeface="Cambria Math"/>
                          </a:rPr>
                          <m:t>𝑅</m:t>
                        </m:r>
                      </m:e>
                      <m:sup>
                        <m:r>
                          <a:rPr lang="en-US" i="1" smtClean="0">
                            <a:latin typeface="Cambria Math"/>
                          </a:rPr>
                          <m:t>2</m:t>
                        </m:r>
                      </m:sup>
                    </m:sSup>
                  </m:oMath>
                </a14:m>
                <a:endParaRPr lang="en-US" dirty="0"/>
              </a:p>
            </p:txBody>
          </p:sp>
        </mc:Choice>
        <mc:Fallback>
          <p:sp>
            <p:nvSpPr>
              <p:cNvPr id="2" name="TextBox 1"/>
              <p:cNvSpPr txBox="1">
                <a:spLocks noRot="1" noChangeAspect="1" noMove="1" noResize="1" noEditPoints="1" noAdjustHandles="1" noChangeArrowheads="1" noChangeShapeType="1" noTextEdit="1"/>
              </p:cNvSpPr>
              <p:nvPr/>
            </p:nvSpPr>
            <p:spPr>
              <a:xfrm>
                <a:off x="7270944" y="5476488"/>
                <a:ext cx="1473801" cy="532903"/>
              </a:xfrm>
              <a:prstGeom prst="rect">
                <a:avLst/>
              </a:prstGeom>
              <a:blipFill rotWithShape="1">
                <a:blip r:embed="rId3"/>
                <a:stretch>
                  <a:fillRect l="-3719" b="-5682"/>
                </a:stretch>
              </a:blipFill>
            </p:spPr>
            <p:txBody>
              <a:bodyPr/>
              <a:lstStyle/>
              <a:p>
                <a:r>
                  <a:rPr lang="en-US">
                    <a:noFill/>
                  </a:rPr>
                  <a:t> </a:t>
                </a:r>
              </a:p>
            </p:txBody>
          </p:sp>
        </mc:Fallback>
      </mc:AlternateContent>
    </p:spTree>
    <p:extLst>
      <p:ext uri="{BB962C8B-B14F-4D97-AF65-F5344CB8AC3E}">
        <p14:creationId xmlns:p14="http://schemas.microsoft.com/office/powerpoint/2010/main" val="341763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287338" y="482599"/>
            <a:ext cx="8284642" cy="3289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77598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 y="37743"/>
            <a:ext cx="8915400" cy="2215991"/>
          </a:xfrm>
          <a:prstGeom prst="rect">
            <a:avLst/>
          </a:prstGeom>
        </p:spPr>
        <p:txBody>
          <a:bodyPr wrap="square">
            <a:spAutoFit/>
          </a:bodyPr>
          <a:lstStyle/>
          <a:p>
            <a:pPr algn="just"/>
            <a:r>
              <a:rPr lang="en-US" b="1" dirty="0">
                <a:solidFill>
                  <a:srgbClr val="FF0000"/>
                </a:solidFill>
              </a:rPr>
              <a:t>Example </a:t>
            </a:r>
            <a:r>
              <a:rPr lang="en-US" b="1" dirty="0" smtClean="0">
                <a:solidFill>
                  <a:srgbClr val="FF0000"/>
                </a:solidFill>
              </a:rPr>
              <a:t>4</a:t>
            </a:r>
            <a:endParaRPr lang="en-US" b="1" dirty="0">
              <a:solidFill>
                <a:srgbClr val="FF0000"/>
              </a:solidFill>
            </a:endParaRPr>
          </a:p>
          <a:p>
            <a:pPr algn="just"/>
            <a:r>
              <a:rPr lang="en-US" sz="2000" dirty="0"/>
              <a:t>A hexagonal cell within a four-cell system has a radius of 1.387 km. A </a:t>
            </a:r>
            <a:r>
              <a:rPr lang="en-US" sz="2000" dirty="0" smtClean="0"/>
              <a:t>total of </a:t>
            </a:r>
            <a:r>
              <a:rPr lang="en-US" sz="2000" dirty="0"/>
              <a:t>60 channels are used within the entire system. If the load per user </a:t>
            </a:r>
            <a:r>
              <a:rPr lang="en-US" sz="2000" dirty="0" smtClean="0"/>
              <a:t>is 0.029 </a:t>
            </a:r>
            <a:r>
              <a:rPr lang="en-US" sz="2000" dirty="0" err="1"/>
              <a:t>Erlangs</a:t>
            </a:r>
            <a:r>
              <a:rPr lang="en-US" sz="2000" dirty="0"/>
              <a:t>, and λ = 1 call/hour, compute the following for an </a:t>
            </a:r>
            <a:r>
              <a:rPr lang="en-US" sz="2000" dirty="0" err="1"/>
              <a:t>Erlang</a:t>
            </a:r>
            <a:r>
              <a:rPr lang="en-US" sz="2000" dirty="0"/>
              <a:t> </a:t>
            </a:r>
            <a:r>
              <a:rPr lang="en-US" sz="2000" dirty="0" smtClean="0"/>
              <a:t>C system </a:t>
            </a:r>
            <a:r>
              <a:rPr lang="en-US" sz="2000" dirty="0"/>
              <a:t>that has a 5% probability of a delayed call:</a:t>
            </a:r>
          </a:p>
          <a:p>
            <a:pPr marL="342900" indent="-342900" algn="just">
              <a:buAutoNum type="alphaLcParenBoth"/>
            </a:pPr>
            <a:r>
              <a:rPr lang="en-US" sz="2000" dirty="0" smtClean="0"/>
              <a:t>How </a:t>
            </a:r>
            <a:r>
              <a:rPr lang="en-US" sz="2000" dirty="0"/>
              <a:t>many users per square kilometer will this system support</a:t>
            </a:r>
            <a:r>
              <a:rPr lang="en-US" sz="2000" dirty="0" smtClean="0"/>
              <a:t>? </a:t>
            </a:r>
          </a:p>
          <a:p>
            <a:pPr algn="just"/>
            <a:r>
              <a:rPr lang="en-US" sz="2000" dirty="0" smtClean="0"/>
              <a:t>(</a:t>
            </a:r>
            <a:r>
              <a:rPr lang="en-US" sz="2000" dirty="0"/>
              <a:t>b</a:t>
            </a:r>
            <a:r>
              <a:rPr lang="en-US" sz="2000" dirty="0" smtClean="0"/>
              <a:t>) </a:t>
            </a:r>
            <a:r>
              <a:rPr lang="en-US" sz="2000" dirty="0"/>
              <a:t>What is the probability that a call will be delayed for more than </a:t>
            </a:r>
            <a:r>
              <a:rPr lang="en-US" sz="2000" dirty="0" smtClean="0"/>
              <a:t>10 seconds</a:t>
            </a:r>
            <a:r>
              <a:rPr lang="en-US" sz="2000" dirty="0"/>
              <a:t>?</a:t>
            </a:r>
          </a:p>
        </p:txBody>
      </p:sp>
      <p:sp>
        <p:nvSpPr>
          <p:cNvPr id="3" name="Rectangle 2"/>
          <p:cNvSpPr/>
          <p:nvPr/>
        </p:nvSpPr>
        <p:spPr>
          <a:xfrm>
            <a:off x="139700" y="2490152"/>
            <a:ext cx="9144000" cy="4093428"/>
          </a:xfrm>
          <a:prstGeom prst="rect">
            <a:avLst/>
          </a:prstGeom>
        </p:spPr>
        <p:txBody>
          <a:bodyPr wrap="square">
            <a:spAutoFit/>
          </a:bodyPr>
          <a:lstStyle/>
          <a:p>
            <a:r>
              <a:rPr lang="en-US" sz="2000" dirty="0"/>
              <a:t>Given:</a:t>
            </a:r>
          </a:p>
          <a:p>
            <a:r>
              <a:rPr lang="en-US" sz="2000" dirty="0"/>
              <a:t>Cell radius, R = 1.387 km</a:t>
            </a:r>
          </a:p>
          <a:p>
            <a:r>
              <a:rPr lang="en-US" sz="2000" dirty="0"/>
              <a:t>Area covered per cell is 2.598 × (1.387)2 = 5 </a:t>
            </a:r>
            <a:r>
              <a:rPr lang="en-US" sz="2000" dirty="0" err="1"/>
              <a:t>sq</a:t>
            </a:r>
            <a:r>
              <a:rPr lang="en-US" sz="2000" dirty="0"/>
              <a:t> km</a:t>
            </a:r>
          </a:p>
          <a:p>
            <a:r>
              <a:rPr lang="en-US" sz="2000" dirty="0"/>
              <a:t>Number of cells per cluster = 4</a:t>
            </a:r>
          </a:p>
          <a:p>
            <a:r>
              <a:rPr lang="en-US" sz="2000" dirty="0"/>
              <a:t>Total number of channels = 60</a:t>
            </a:r>
          </a:p>
          <a:p>
            <a:r>
              <a:rPr lang="en-US" sz="2000" dirty="0"/>
              <a:t>Therefore, number of channels per cell = 60 / 4 = 15 channels.</a:t>
            </a:r>
          </a:p>
          <a:p>
            <a:pPr marL="342900" indent="-342900">
              <a:buAutoNum type="alphaLcParenBoth"/>
            </a:pPr>
            <a:r>
              <a:rPr lang="en-US" sz="2000" dirty="0" smtClean="0"/>
              <a:t>From </a:t>
            </a:r>
            <a:r>
              <a:rPr lang="en-US" sz="2000" dirty="0" err="1"/>
              <a:t>Erlang</a:t>
            </a:r>
            <a:r>
              <a:rPr lang="en-US" sz="2000" dirty="0"/>
              <a:t> C chart, for 5% probability of delay with C = 15, </a:t>
            </a:r>
            <a:endParaRPr lang="en-US" sz="2000" dirty="0" smtClean="0"/>
          </a:p>
          <a:p>
            <a:r>
              <a:rPr lang="en-US" sz="2000" dirty="0"/>
              <a:t> </a:t>
            </a:r>
            <a:r>
              <a:rPr lang="en-US" sz="2000" dirty="0" smtClean="0"/>
              <a:t>   traffic intensity </a:t>
            </a:r>
            <a:r>
              <a:rPr lang="en-US" sz="2000" dirty="0"/>
              <a:t>= 9.0 </a:t>
            </a:r>
            <a:r>
              <a:rPr lang="en-US" sz="2000" dirty="0" err="1"/>
              <a:t>Erlangs</a:t>
            </a:r>
            <a:r>
              <a:rPr lang="en-US" sz="2000" dirty="0" smtClean="0"/>
              <a:t>.</a:t>
            </a:r>
          </a:p>
          <a:p>
            <a:r>
              <a:rPr lang="en-US" sz="2000" dirty="0"/>
              <a:t>	</a:t>
            </a:r>
            <a:r>
              <a:rPr lang="en-US" sz="2000" dirty="0" smtClean="0"/>
              <a:t>number </a:t>
            </a:r>
            <a:r>
              <a:rPr lang="en-US" sz="2000" dirty="0"/>
              <a:t>of users = total traffic intensity / traffic per user</a:t>
            </a:r>
          </a:p>
          <a:p>
            <a:r>
              <a:rPr lang="en-US" sz="2000" dirty="0" smtClean="0"/>
              <a:t>			= </a:t>
            </a:r>
            <a:r>
              <a:rPr lang="en-US" sz="2000" dirty="0"/>
              <a:t>9.0/0.029 = 310 users</a:t>
            </a:r>
          </a:p>
          <a:p>
            <a:r>
              <a:rPr lang="en-US" sz="2000" dirty="0" smtClean="0"/>
              <a:t>			= </a:t>
            </a:r>
            <a:r>
              <a:rPr lang="en-US" sz="2000" dirty="0"/>
              <a:t>310 users/5 </a:t>
            </a:r>
            <a:r>
              <a:rPr lang="en-US" sz="2000" dirty="0" err="1"/>
              <a:t>sq</a:t>
            </a:r>
            <a:r>
              <a:rPr lang="en-US" sz="2000" dirty="0"/>
              <a:t> km </a:t>
            </a:r>
            <a:endParaRPr lang="en-US" sz="2000" dirty="0" smtClean="0"/>
          </a:p>
          <a:p>
            <a:r>
              <a:rPr lang="en-US" sz="2000" dirty="0"/>
              <a:t>	</a:t>
            </a:r>
            <a:r>
              <a:rPr lang="en-US" sz="2000" dirty="0" smtClean="0"/>
              <a:t>		= </a:t>
            </a:r>
            <a:r>
              <a:rPr lang="en-US" sz="2000" dirty="0"/>
              <a:t>62 users/</a:t>
            </a:r>
            <a:r>
              <a:rPr lang="en-US" sz="2000" dirty="0" err="1"/>
              <a:t>sq</a:t>
            </a:r>
            <a:r>
              <a:rPr lang="en-US" sz="2000" dirty="0"/>
              <a:t> km</a:t>
            </a:r>
          </a:p>
          <a:p>
            <a:endParaRPr lang="en-US" sz="2000" dirty="0"/>
          </a:p>
        </p:txBody>
      </p:sp>
    </p:spTree>
    <p:extLst>
      <p:ext uri="{BB962C8B-B14F-4D97-AF65-F5344CB8AC3E}">
        <p14:creationId xmlns:p14="http://schemas.microsoft.com/office/powerpoint/2010/main" val="43146848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0" y="387340"/>
            <a:ext cx="8445500" cy="4154984"/>
          </a:xfrm>
          <a:prstGeom prst="rect">
            <a:avLst/>
          </a:prstGeom>
        </p:spPr>
        <p:txBody>
          <a:bodyPr wrap="square">
            <a:spAutoFit/>
          </a:bodyPr>
          <a:lstStyle/>
          <a:p>
            <a:r>
              <a:rPr lang="en-US" sz="2200" dirty="0"/>
              <a:t>(b) Given λ = </a:t>
            </a:r>
            <a:r>
              <a:rPr lang="en-US" sz="2200" dirty="0" smtClean="0"/>
              <a:t>1</a:t>
            </a:r>
          </a:p>
          <a:p>
            <a:r>
              <a:rPr lang="en-US" sz="2200" dirty="0"/>
              <a:t> </a:t>
            </a:r>
            <a:r>
              <a:rPr lang="en-US" sz="2200" dirty="0" smtClean="0"/>
              <a:t>   </a:t>
            </a:r>
            <a:r>
              <a:rPr lang="en-US" sz="2200" dirty="0"/>
              <a:t>holding </a:t>
            </a:r>
            <a:r>
              <a:rPr lang="en-US" sz="2200" dirty="0" smtClean="0"/>
              <a:t>time H </a:t>
            </a:r>
            <a:r>
              <a:rPr lang="en-US" sz="2200" dirty="0"/>
              <a:t>= Au/</a:t>
            </a:r>
            <a:r>
              <a:rPr lang="el-GR" sz="2200" dirty="0"/>
              <a:t>λ = 0.029 </a:t>
            </a:r>
            <a:r>
              <a:rPr lang="en-US" sz="2200" dirty="0"/>
              <a:t>hour = 104.4 seconds.</a:t>
            </a:r>
          </a:p>
          <a:p>
            <a:pPr lvl="1"/>
            <a:r>
              <a:rPr lang="en-US" sz="2200" dirty="0"/>
              <a:t>The probability that a delayed call will have to wait longer than 10 s is</a:t>
            </a:r>
          </a:p>
          <a:p>
            <a:pPr lvl="1"/>
            <a:r>
              <a:rPr lang="fr-FR" sz="2200" dirty="0"/>
              <a:t>Pr [</a:t>
            </a:r>
            <a:r>
              <a:rPr lang="fr-FR" sz="2200" dirty="0" err="1"/>
              <a:t>delay</a:t>
            </a:r>
            <a:r>
              <a:rPr lang="fr-FR" sz="2200" dirty="0"/>
              <a:t> &gt;t |</a:t>
            </a:r>
            <a:r>
              <a:rPr lang="fr-FR" sz="2200" dirty="0" err="1"/>
              <a:t>delay</a:t>
            </a:r>
            <a:r>
              <a:rPr lang="fr-FR" sz="2200" dirty="0"/>
              <a:t>]= </a:t>
            </a:r>
            <a:r>
              <a:rPr lang="fr-FR" sz="2200" dirty="0" err="1"/>
              <a:t>exp</a:t>
            </a:r>
            <a:r>
              <a:rPr lang="fr-FR" sz="2200" dirty="0"/>
              <a:t>(–(C – A)t /H</a:t>
            </a:r>
            <a:r>
              <a:rPr lang="fr-FR" sz="2200" dirty="0" smtClean="0"/>
              <a:t>) </a:t>
            </a:r>
          </a:p>
          <a:p>
            <a:pPr lvl="1"/>
            <a:r>
              <a:rPr lang="fr-FR" sz="2200" dirty="0"/>
              <a:t>	</a:t>
            </a:r>
            <a:r>
              <a:rPr lang="fr-FR" sz="2200" dirty="0" smtClean="0"/>
              <a:t>		</a:t>
            </a:r>
            <a:r>
              <a:rPr lang="en-US" sz="2200" dirty="0" smtClean="0"/>
              <a:t>= </a:t>
            </a:r>
            <a:r>
              <a:rPr lang="en-US" sz="2200" dirty="0" err="1"/>
              <a:t>exp</a:t>
            </a:r>
            <a:r>
              <a:rPr lang="en-US" sz="2200" dirty="0"/>
              <a:t>(–(15 – 9.0)10/104.4) </a:t>
            </a:r>
            <a:endParaRPr lang="en-US" sz="2200" dirty="0" smtClean="0"/>
          </a:p>
          <a:p>
            <a:pPr lvl="1"/>
            <a:r>
              <a:rPr lang="en-US" sz="2200" dirty="0"/>
              <a:t>	</a:t>
            </a:r>
            <a:r>
              <a:rPr lang="en-US" sz="2200" dirty="0" smtClean="0"/>
              <a:t>		= </a:t>
            </a:r>
            <a:r>
              <a:rPr lang="en-US" sz="2200" dirty="0"/>
              <a:t>56.29</a:t>
            </a:r>
            <a:r>
              <a:rPr lang="en-US" sz="2200" dirty="0" smtClean="0"/>
              <a:t>%</a:t>
            </a:r>
          </a:p>
          <a:p>
            <a:pPr lvl="1"/>
            <a:endParaRPr lang="en-US" sz="2200" dirty="0"/>
          </a:p>
          <a:p>
            <a:r>
              <a:rPr lang="en-US" sz="2200" dirty="0" smtClean="0"/>
              <a:t>(Given </a:t>
            </a:r>
            <a:r>
              <a:rPr lang="en-US" sz="2200" dirty="0" err="1"/>
              <a:t>Pr</a:t>
            </a:r>
            <a:r>
              <a:rPr lang="en-US" sz="2200" dirty="0"/>
              <a:t> [delay &gt;0] = 5% = 0.05</a:t>
            </a:r>
          </a:p>
          <a:p>
            <a:r>
              <a:rPr lang="en-US" sz="2200" dirty="0"/>
              <a:t> </a:t>
            </a:r>
            <a:r>
              <a:rPr lang="en-US" sz="2200" dirty="0" smtClean="0"/>
              <a:t>     Probability </a:t>
            </a:r>
            <a:r>
              <a:rPr lang="en-US" sz="2200" dirty="0"/>
              <a:t>that a call is delayed more than 10 seconds,</a:t>
            </a:r>
          </a:p>
          <a:p>
            <a:r>
              <a:rPr lang="en-US" sz="2200" dirty="0" smtClean="0"/>
              <a:t>      </a:t>
            </a:r>
            <a:r>
              <a:rPr lang="en-US" sz="2200" dirty="0" err="1" smtClean="0"/>
              <a:t>Pr</a:t>
            </a:r>
            <a:r>
              <a:rPr lang="en-US" sz="2200" dirty="0" smtClean="0"/>
              <a:t> </a:t>
            </a:r>
            <a:r>
              <a:rPr lang="en-US" sz="2200" dirty="0"/>
              <a:t>[delay &gt;10] = </a:t>
            </a:r>
            <a:r>
              <a:rPr lang="en-US" sz="2200" dirty="0" err="1"/>
              <a:t>Pr</a:t>
            </a:r>
            <a:r>
              <a:rPr lang="en-US" sz="2200" dirty="0"/>
              <a:t> [delay &gt;0]</a:t>
            </a:r>
            <a:r>
              <a:rPr lang="en-US" sz="2200" dirty="0" err="1"/>
              <a:t>Pr</a:t>
            </a:r>
            <a:r>
              <a:rPr lang="en-US" sz="2200" dirty="0"/>
              <a:t> [delay &gt;t |delay</a:t>
            </a:r>
            <a:r>
              <a:rPr lang="en-US" sz="2200" dirty="0" smtClean="0"/>
              <a:t>] </a:t>
            </a:r>
          </a:p>
          <a:p>
            <a:r>
              <a:rPr lang="en-US" sz="2200" dirty="0"/>
              <a:t>	</a:t>
            </a:r>
            <a:r>
              <a:rPr lang="en-US" sz="2200" dirty="0" smtClean="0"/>
              <a:t>	     = </a:t>
            </a:r>
            <a:r>
              <a:rPr lang="en-US" sz="2200" dirty="0"/>
              <a:t>0.05 x 0.5629 = 2.81%</a:t>
            </a:r>
          </a:p>
        </p:txBody>
      </p:sp>
    </p:spTree>
    <p:extLst>
      <p:ext uri="{BB962C8B-B14F-4D97-AF65-F5344CB8AC3E}">
        <p14:creationId xmlns:p14="http://schemas.microsoft.com/office/powerpoint/2010/main" val="9192143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3" y="2682236"/>
            <a:ext cx="8490857" cy="1208314"/>
          </a:xfrm>
        </p:spPr>
        <p:txBody>
          <a:bodyPr>
            <a:normAutofit fontScale="90000"/>
          </a:bodyPr>
          <a:lstStyle/>
          <a:p>
            <a:pPr algn="l">
              <a:spcBef>
                <a:spcPts val="1200"/>
              </a:spcBef>
            </a:pPr>
            <a:r>
              <a:rPr lang="en-US" sz="4000" dirty="0" smtClean="0"/>
              <a:t>(2</a:t>
            </a:r>
            <a:r>
              <a:rPr lang="en-US" sz="4000" dirty="0"/>
              <a:t>) Improving Coverage and Capacity</a:t>
            </a:r>
            <a:endParaRPr lang="en-US" sz="4000" b="1" dirty="0"/>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883688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normAutofit/>
          </a:bodyPr>
          <a:lstStyle/>
          <a:p>
            <a:r>
              <a:rPr lang="en-US" sz="4000" dirty="0" smtClean="0"/>
              <a:t>Cell Splitting</a:t>
            </a:r>
          </a:p>
        </p:txBody>
      </p:sp>
      <p:sp>
        <p:nvSpPr>
          <p:cNvPr id="3" name="Content Placeholder 2"/>
          <p:cNvSpPr>
            <a:spLocks noGrp="1"/>
          </p:cNvSpPr>
          <p:nvPr>
            <p:ph idx="1"/>
          </p:nvPr>
        </p:nvSpPr>
        <p:spPr>
          <a:xfrm>
            <a:off x="154745" y="1600200"/>
            <a:ext cx="8824155" cy="4495800"/>
          </a:xfrm>
        </p:spPr>
        <p:txBody>
          <a:bodyPr/>
          <a:lstStyle/>
          <a:p>
            <a:pPr algn="just"/>
            <a:r>
              <a:rPr lang="en-US" sz="2200" dirty="0" smtClean="0"/>
              <a:t>The </a:t>
            </a:r>
            <a:r>
              <a:rPr lang="en-US" sz="2200" dirty="0"/>
              <a:t>process of subdividing a congested cell into smaller cells, each with its </a:t>
            </a:r>
            <a:r>
              <a:rPr lang="en-US" sz="2200" b="1" dirty="0" smtClean="0">
                <a:solidFill>
                  <a:srgbClr val="FF0000"/>
                </a:solidFill>
              </a:rPr>
              <a:t>own base </a:t>
            </a:r>
            <a:r>
              <a:rPr lang="en-US" sz="2200" b="1" dirty="0">
                <a:solidFill>
                  <a:srgbClr val="FF0000"/>
                </a:solidFill>
              </a:rPr>
              <a:t>station </a:t>
            </a:r>
            <a:r>
              <a:rPr lang="en-US" sz="2200" dirty="0"/>
              <a:t>and a corresponding reduction in antenna height and transmitter power</a:t>
            </a:r>
            <a:endParaRPr lang="en-US" sz="2200" dirty="0" smtClean="0">
              <a:solidFill>
                <a:srgbClr val="0D0D0D"/>
              </a:solidFill>
              <a:latin typeface="Calibri" pitchFamily="34" charset="0"/>
            </a:endParaRPr>
          </a:p>
          <a:p>
            <a:pPr algn="just"/>
            <a:r>
              <a:rPr lang="en-US" sz="2200" dirty="0"/>
              <a:t>Increases the capacity since it increases the number of times the channels are reused.</a:t>
            </a:r>
          </a:p>
          <a:p>
            <a:pPr algn="just"/>
            <a:endParaRPr lang="en-US"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559" y="3422773"/>
            <a:ext cx="4897695" cy="285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211892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8300" y="1600200"/>
            <a:ext cx="8397748" cy="4495800"/>
          </a:xfrm>
        </p:spPr>
        <p:txBody>
          <a:bodyPr>
            <a:normAutofit/>
          </a:bodyPr>
          <a:lstStyle/>
          <a:p>
            <a:pPr>
              <a:lnSpc>
                <a:spcPct val="150000"/>
              </a:lnSpc>
            </a:pPr>
            <a:r>
              <a:rPr lang="en-US" sz="2200" dirty="0" smtClean="0">
                <a:solidFill>
                  <a:srgbClr val="0D0D0D"/>
                </a:solidFill>
              </a:rPr>
              <a:t>The area covered by a circle with radius R is four times the area covered by the circle with radius R/2</a:t>
            </a:r>
          </a:p>
          <a:p>
            <a:pPr>
              <a:lnSpc>
                <a:spcPct val="150000"/>
              </a:lnSpc>
            </a:pPr>
            <a:r>
              <a:rPr lang="en-US" sz="2200" dirty="0" smtClean="0">
                <a:solidFill>
                  <a:srgbClr val="0D0D0D"/>
                </a:solidFill>
              </a:rPr>
              <a:t>The number of cells is increased four times</a:t>
            </a:r>
          </a:p>
          <a:p>
            <a:pPr>
              <a:lnSpc>
                <a:spcPct val="150000"/>
              </a:lnSpc>
            </a:pPr>
            <a:r>
              <a:rPr lang="en-US" sz="2200" dirty="0" smtClean="0">
                <a:solidFill>
                  <a:srgbClr val="0D0D0D"/>
                </a:solidFill>
              </a:rPr>
              <a:t>The number of clusters the number of channels and the capacity in the coverage area are increased</a:t>
            </a:r>
          </a:p>
          <a:p>
            <a:pPr>
              <a:lnSpc>
                <a:spcPct val="150000"/>
              </a:lnSpc>
            </a:pPr>
            <a:r>
              <a:rPr lang="en-US" sz="2200" dirty="0" smtClean="0">
                <a:solidFill>
                  <a:srgbClr val="0D0D0D"/>
                </a:solidFill>
              </a:rPr>
              <a:t>Cell Splitting does not change the </a:t>
            </a:r>
            <a:r>
              <a:rPr lang="en-US" sz="2200" b="1" dirty="0" smtClean="0">
                <a:solidFill>
                  <a:srgbClr val="FF0000"/>
                </a:solidFill>
              </a:rPr>
              <a:t>co-channel re-use ratio Q =D/R</a:t>
            </a:r>
          </a:p>
          <a:p>
            <a:pPr>
              <a:lnSpc>
                <a:spcPct val="150000"/>
              </a:lnSpc>
            </a:pPr>
            <a:endParaRPr lang="en-US" sz="2200" b="1" dirty="0" smtClean="0">
              <a:solidFill>
                <a:srgbClr val="FF0000"/>
              </a:solidFill>
            </a:endParaRPr>
          </a:p>
          <a:p>
            <a:pPr>
              <a:lnSpc>
                <a:spcPct val="150000"/>
              </a:lnSpc>
            </a:pPr>
            <a:endParaRPr lang="en-US" sz="2200" dirty="0" smtClean="0"/>
          </a:p>
        </p:txBody>
      </p:sp>
      <p:sp>
        <p:nvSpPr>
          <p:cNvPr id="4" name="Title 1"/>
          <p:cNvSpPr txBox="1">
            <a:spLocks/>
          </p:cNvSpPr>
          <p:nvPr/>
        </p:nvSpPr>
        <p:spPr>
          <a:xfrm>
            <a:off x="0" y="56269"/>
            <a:ext cx="9144000" cy="1209822"/>
          </a:xfrm>
          <a:prstGeom prst="rect">
            <a:avLst/>
          </a:prstGeom>
        </p:spPr>
        <p:txBody>
          <a:bodyPr vert="horz" anchor="ctr">
            <a:normAutofit/>
          </a:bodyPr>
          <a:lstStyle>
            <a:lvl1pPr algn="l" rtl="0" eaLnBrk="1" latinLnBrk="0" hangingPunct="1">
              <a:spcBef>
                <a:spcPct val="0"/>
              </a:spcBef>
              <a:buNone/>
              <a:defRPr kumimoji="0" sz="4400" kern="1200">
                <a:solidFill>
                  <a:schemeClr val="tx2"/>
                </a:solidFill>
                <a:latin typeface="+mj-lt"/>
                <a:ea typeface="+mj-ea"/>
                <a:cs typeface="+mj-cs"/>
              </a:defRPr>
            </a:lvl1pPr>
          </a:lstStyle>
          <a:p>
            <a:pPr algn="ctr"/>
            <a:r>
              <a:rPr lang="en-US" sz="4000" dirty="0" smtClean="0"/>
              <a:t>Cell Splitting (</a:t>
            </a:r>
            <a:r>
              <a:rPr lang="en-US" sz="4000" dirty="0" err="1" smtClean="0"/>
              <a:t>cont</a:t>
            </a:r>
            <a:r>
              <a:rPr lang="en-US" sz="4000" dirty="0" smtClean="0"/>
              <a:t>’)</a:t>
            </a:r>
          </a:p>
        </p:txBody>
      </p:sp>
    </p:spTree>
    <p:extLst>
      <p:ext uri="{BB962C8B-B14F-4D97-AF65-F5344CB8AC3E}">
        <p14:creationId xmlns:p14="http://schemas.microsoft.com/office/powerpoint/2010/main" val="31642416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sz="3600" dirty="0" smtClean="0"/>
              <a:t>Transmit Power of New Cells</a:t>
            </a:r>
          </a:p>
        </p:txBody>
      </p:sp>
      <p:sp>
        <p:nvSpPr>
          <p:cNvPr id="3" name="Content Placeholder 2"/>
          <p:cNvSpPr>
            <a:spLocks noGrp="1"/>
          </p:cNvSpPr>
          <p:nvPr>
            <p:ph idx="1"/>
          </p:nvPr>
        </p:nvSpPr>
        <p:spPr>
          <a:xfrm>
            <a:off x="279400" y="1346976"/>
            <a:ext cx="8864600" cy="5257800"/>
          </a:xfrm>
        </p:spPr>
        <p:txBody>
          <a:bodyPr>
            <a:normAutofit/>
          </a:bodyPr>
          <a:lstStyle/>
          <a:p>
            <a:r>
              <a:rPr lang="en-US" sz="2000" dirty="0" smtClean="0">
                <a:solidFill>
                  <a:srgbClr val="0D0D0D"/>
                </a:solidFill>
              </a:rPr>
              <a:t>New cells are smaller, so the transmit power of the new cells must be reduced</a:t>
            </a:r>
          </a:p>
          <a:p>
            <a:r>
              <a:rPr lang="en-US" sz="2000" dirty="0" smtClean="0">
                <a:solidFill>
                  <a:srgbClr val="0D0D0D"/>
                </a:solidFill>
              </a:rPr>
              <a:t>How to determine the transmit power?</a:t>
            </a:r>
          </a:p>
          <a:p>
            <a:pPr lvl="1"/>
            <a:r>
              <a:rPr lang="en-US" sz="2000" dirty="0" smtClean="0">
                <a:solidFill>
                  <a:srgbClr val="0D0D0D"/>
                </a:solidFill>
              </a:rPr>
              <a:t>The transmit power of the new cells can be found by examining the </a:t>
            </a:r>
            <a:r>
              <a:rPr lang="en-US" sz="2000" b="1" dirty="0" smtClean="0">
                <a:solidFill>
                  <a:srgbClr val="0D0D0D"/>
                </a:solidFill>
              </a:rPr>
              <a:t>received power at the new and old cell boundaries </a:t>
            </a:r>
            <a:r>
              <a:rPr lang="en-US" sz="2000" dirty="0" smtClean="0">
                <a:solidFill>
                  <a:srgbClr val="0D0D0D"/>
                </a:solidFill>
              </a:rPr>
              <a:t>and </a:t>
            </a:r>
            <a:r>
              <a:rPr lang="en-US" sz="2000" u="sng" dirty="0" smtClean="0">
                <a:solidFill>
                  <a:srgbClr val="0D0D0D"/>
                </a:solidFill>
              </a:rPr>
              <a:t>setting them equal</a:t>
            </a:r>
          </a:p>
          <a:p>
            <a:r>
              <a:rPr lang="en-US" sz="2000" dirty="0" err="1" smtClean="0">
                <a:solidFill>
                  <a:srgbClr val="0D0D0D"/>
                </a:solidFill>
              </a:rPr>
              <a:t>P</a:t>
            </a:r>
            <a:r>
              <a:rPr lang="en-US" sz="2000" baseline="-25000" dirty="0" err="1" smtClean="0">
                <a:solidFill>
                  <a:srgbClr val="0D0D0D"/>
                </a:solidFill>
              </a:rPr>
              <a:t>r</a:t>
            </a:r>
            <a:r>
              <a:rPr lang="en-US" sz="2000" dirty="0" smtClean="0">
                <a:solidFill>
                  <a:srgbClr val="0D0D0D"/>
                </a:solidFill>
              </a:rPr>
              <a:t>(at the old cell boundary) is proportional to</a:t>
            </a:r>
          </a:p>
          <a:p>
            <a:endParaRPr lang="en-US" sz="2000" dirty="0" smtClean="0">
              <a:solidFill>
                <a:srgbClr val="0D0D0D"/>
              </a:solidFill>
            </a:endParaRPr>
          </a:p>
          <a:p>
            <a:endParaRPr lang="en-US" sz="2000" dirty="0" smtClean="0">
              <a:solidFill>
                <a:srgbClr val="0D0D0D"/>
              </a:solidFill>
            </a:endParaRPr>
          </a:p>
          <a:p>
            <a:r>
              <a:rPr lang="en-US" sz="2000" dirty="0" err="1" smtClean="0">
                <a:solidFill>
                  <a:srgbClr val="0D0D0D"/>
                </a:solidFill>
              </a:rPr>
              <a:t>P</a:t>
            </a:r>
            <a:r>
              <a:rPr lang="en-US" sz="2000" baseline="-25000" dirty="0" err="1" smtClean="0">
                <a:solidFill>
                  <a:srgbClr val="0D0D0D"/>
                </a:solidFill>
              </a:rPr>
              <a:t>r</a:t>
            </a:r>
            <a:r>
              <a:rPr lang="en-US" sz="2000" dirty="0" smtClean="0">
                <a:solidFill>
                  <a:srgbClr val="0D0D0D"/>
                </a:solidFill>
              </a:rPr>
              <a:t>(at the new cell boundary) is proportional to</a:t>
            </a:r>
          </a:p>
          <a:p>
            <a:endParaRPr lang="en-US" sz="2000" dirty="0">
              <a:solidFill>
                <a:srgbClr val="0D0D0D"/>
              </a:solidFill>
            </a:endParaRPr>
          </a:p>
          <a:p>
            <a:endParaRPr lang="en-US" sz="2000" dirty="0" smtClean="0">
              <a:solidFill>
                <a:srgbClr val="0D0D0D"/>
              </a:solidFill>
            </a:endParaRPr>
          </a:p>
          <a:p>
            <a:r>
              <a:rPr lang="en-US" sz="2000" dirty="0" smtClean="0">
                <a:solidFill>
                  <a:srgbClr val="0D0D0D"/>
                </a:solidFill>
              </a:rPr>
              <a:t>If n=4, </a:t>
            </a:r>
          </a:p>
          <a:p>
            <a:endParaRPr lang="en-US" sz="2200" dirty="0" smtClean="0">
              <a:solidFill>
                <a:srgbClr val="0D0D0D"/>
              </a:solidFill>
            </a:endParaRPr>
          </a:p>
        </p:txBody>
      </p:sp>
      <p:pic>
        <p:nvPicPr>
          <p:cNvPr id="297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2374" y="3294430"/>
            <a:ext cx="1390650" cy="441026"/>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29703"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072374" y="4455661"/>
            <a:ext cx="1390650" cy="53362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2374" y="5373501"/>
            <a:ext cx="1390650" cy="913466"/>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870798" y="3358603"/>
            <a:ext cx="3388813" cy="369332"/>
          </a:xfrm>
          <a:prstGeom prst="rect">
            <a:avLst/>
          </a:prstGeom>
          <a:noFill/>
        </p:spPr>
        <p:txBody>
          <a:bodyPr wrap="none" rtlCol="0">
            <a:spAutoFit/>
          </a:bodyPr>
          <a:lstStyle/>
          <a:p>
            <a:r>
              <a:rPr lang="en-US" dirty="0" smtClean="0"/>
              <a:t>P</a:t>
            </a:r>
            <a:r>
              <a:rPr lang="en-US" baseline="-25000" dirty="0" smtClean="0"/>
              <a:t>t1</a:t>
            </a:r>
            <a:r>
              <a:rPr lang="en-US" dirty="0" smtClean="0"/>
              <a:t> = transmit power of larger cell</a:t>
            </a:r>
            <a:endParaRPr lang="en-US" dirty="0"/>
          </a:p>
        </p:txBody>
      </p:sp>
      <p:sp>
        <p:nvSpPr>
          <p:cNvPr id="8" name="TextBox 7"/>
          <p:cNvSpPr txBox="1"/>
          <p:nvPr/>
        </p:nvSpPr>
        <p:spPr>
          <a:xfrm>
            <a:off x="4870798" y="4515697"/>
            <a:ext cx="3345339" cy="369332"/>
          </a:xfrm>
          <a:prstGeom prst="rect">
            <a:avLst/>
          </a:prstGeom>
          <a:noFill/>
        </p:spPr>
        <p:txBody>
          <a:bodyPr wrap="none" rtlCol="0">
            <a:spAutoFit/>
          </a:bodyPr>
          <a:lstStyle/>
          <a:p>
            <a:r>
              <a:rPr lang="en-US" dirty="0" smtClean="0"/>
              <a:t>P</a:t>
            </a:r>
            <a:r>
              <a:rPr lang="en-US" baseline="-25000" dirty="0" smtClean="0"/>
              <a:t>t2</a:t>
            </a:r>
            <a:r>
              <a:rPr lang="en-US" dirty="0" smtClean="0"/>
              <a:t>= transmit power of smaller cell</a:t>
            </a:r>
            <a:endParaRPr lang="en-US" dirty="0"/>
          </a:p>
        </p:txBody>
      </p:sp>
    </p:spTree>
    <p:extLst>
      <p:ext uri="{BB962C8B-B14F-4D97-AF65-F5344CB8AC3E}">
        <p14:creationId xmlns:p14="http://schemas.microsoft.com/office/powerpoint/2010/main" val="7518479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592387" y="2370267"/>
            <a:ext cx="3943350" cy="437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36524" y="61943"/>
            <a:ext cx="8855076" cy="2308324"/>
          </a:xfrm>
          <a:prstGeom prst="rect">
            <a:avLst/>
          </a:prstGeom>
        </p:spPr>
        <p:txBody>
          <a:bodyPr wrap="square">
            <a:spAutoFit/>
          </a:bodyPr>
          <a:lstStyle/>
          <a:p>
            <a:pPr algn="just"/>
            <a:r>
              <a:rPr lang="en-US" b="1" dirty="0">
                <a:solidFill>
                  <a:srgbClr val="FF0000"/>
                </a:solidFill>
              </a:rPr>
              <a:t>Example </a:t>
            </a:r>
            <a:r>
              <a:rPr lang="en-US" b="1" dirty="0" smtClean="0">
                <a:solidFill>
                  <a:srgbClr val="FF0000"/>
                </a:solidFill>
              </a:rPr>
              <a:t>5</a:t>
            </a:r>
            <a:endParaRPr lang="en-US" b="1" dirty="0">
              <a:solidFill>
                <a:srgbClr val="FF0000"/>
              </a:solidFill>
            </a:endParaRPr>
          </a:p>
          <a:p>
            <a:pPr algn="just"/>
            <a:r>
              <a:rPr lang="en-US" dirty="0"/>
              <a:t>Consider Figure 3.9. Assume each base station uses 60 </a:t>
            </a:r>
            <a:r>
              <a:rPr lang="en-US" dirty="0" smtClean="0"/>
              <a:t>channels, regardless </a:t>
            </a:r>
            <a:r>
              <a:rPr lang="en-US" dirty="0"/>
              <a:t>of cell size. If each original cell has a radius of 1 km and </a:t>
            </a:r>
            <a:r>
              <a:rPr lang="en-US" dirty="0" smtClean="0"/>
              <a:t>each microcell </a:t>
            </a:r>
            <a:r>
              <a:rPr lang="en-US" dirty="0"/>
              <a:t>has a radius of 0.5 km, find the number of channels contained </a:t>
            </a:r>
            <a:r>
              <a:rPr lang="en-US" dirty="0" smtClean="0"/>
              <a:t>in a </a:t>
            </a:r>
            <a:r>
              <a:rPr lang="en-US" dirty="0"/>
              <a:t>3 km by 3 km square centered around A under the following conditions:</a:t>
            </a:r>
          </a:p>
          <a:p>
            <a:pPr algn="just"/>
            <a:r>
              <a:rPr lang="en-US" dirty="0"/>
              <a:t>(a) without the use of microcells; (b) when the lettered microcells </a:t>
            </a:r>
            <a:r>
              <a:rPr lang="en-US" dirty="0" smtClean="0"/>
              <a:t>as shown </a:t>
            </a:r>
            <a:r>
              <a:rPr lang="en-US" dirty="0"/>
              <a:t>in Figure 3.9 are used; and (c) if all the original base stations </a:t>
            </a:r>
            <a:r>
              <a:rPr lang="en-US" dirty="0" smtClean="0"/>
              <a:t>are replaced </a:t>
            </a:r>
            <a:r>
              <a:rPr lang="en-US" dirty="0"/>
              <a:t>by microcells. Assume cells on the edge of the square to be </a:t>
            </a:r>
            <a:r>
              <a:rPr lang="en-US" dirty="0" smtClean="0"/>
              <a:t>contained within </a:t>
            </a:r>
            <a:r>
              <a:rPr lang="en-US" dirty="0"/>
              <a:t>the square.</a:t>
            </a:r>
          </a:p>
        </p:txBody>
      </p:sp>
    </p:spTree>
    <p:extLst>
      <p:ext uri="{BB962C8B-B14F-4D97-AF65-F5344CB8AC3E}">
        <p14:creationId xmlns:p14="http://schemas.microsoft.com/office/powerpoint/2010/main" val="10402625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1300" y="200442"/>
            <a:ext cx="8686800" cy="5940088"/>
          </a:xfrm>
          <a:prstGeom prst="rect">
            <a:avLst/>
          </a:prstGeom>
        </p:spPr>
        <p:txBody>
          <a:bodyPr wrap="square">
            <a:spAutoFit/>
          </a:bodyPr>
          <a:lstStyle/>
          <a:p>
            <a:pPr algn="just"/>
            <a:r>
              <a:rPr lang="en-US" sz="2000" dirty="0"/>
              <a:t>(a) without the use of microcells:</a:t>
            </a:r>
          </a:p>
          <a:p>
            <a:pPr algn="just"/>
            <a:r>
              <a:rPr lang="en-US" sz="2000" dirty="0" smtClean="0"/>
              <a:t>    Targeted area </a:t>
            </a:r>
            <a:r>
              <a:rPr lang="en-US" sz="2000" dirty="0"/>
              <a:t>contains five </a:t>
            </a:r>
            <a:r>
              <a:rPr lang="en-US" sz="2000" dirty="0" smtClean="0"/>
              <a:t>base stations.</a:t>
            </a:r>
          </a:p>
          <a:p>
            <a:pPr algn="just"/>
            <a:r>
              <a:rPr lang="en-US" sz="2000" dirty="0" smtClean="0"/>
              <a:t>    One BS=60 channels </a:t>
            </a:r>
            <a:r>
              <a:rPr lang="en-US" sz="2000" dirty="0" smtClean="0">
                <a:sym typeface="Wingdings" pitchFamily="2" charset="2"/>
              </a:rPr>
              <a:t> </a:t>
            </a:r>
            <a:r>
              <a:rPr lang="en-US" sz="2000" dirty="0" smtClean="0"/>
              <a:t> </a:t>
            </a:r>
          </a:p>
          <a:p>
            <a:pPr algn="just"/>
            <a:r>
              <a:rPr lang="en-US" sz="2000" dirty="0"/>
              <a:t> </a:t>
            </a:r>
            <a:r>
              <a:rPr lang="en-US" sz="2000" dirty="0" smtClean="0"/>
              <a:t>   Total </a:t>
            </a:r>
            <a:r>
              <a:rPr lang="en-US" sz="2000" dirty="0"/>
              <a:t>number </a:t>
            </a:r>
            <a:r>
              <a:rPr lang="en-US" sz="2000" dirty="0" smtClean="0"/>
              <a:t>of channels = </a:t>
            </a:r>
            <a:r>
              <a:rPr lang="en-US" sz="2000" dirty="0"/>
              <a:t>5 × 60 = 300 channels</a:t>
            </a:r>
            <a:r>
              <a:rPr lang="en-US" sz="2000" dirty="0" smtClean="0"/>
              <a:t>.</a:t>
            </a:r>
          </a:p>
          <a:p>
            <a:pPr algn="just"/>
            <a:endParaRPr lang="en-US" sz="2000" dirty="0" smtClean="0"/>
          </a:p>
          <a:p>
            <a:pPr algn="just"/>
            <a:r>
              <a:rPr lang="en-US" sz="2000" dirty="0"/>
              <a:t>(b) with the use of the </a:t>
            </a:r>
            <a:r>
              <a:rPr lang="en-US" sz="2000" dirty="0" smtClean="0"/>
              <a:t>lettered microcells:</a:t>
            </a:r>
          </a:p>
          <a:p>
            <a:pPr algn="just"/>
            <a:r>
              <a:rPr lang="en-US" sz="2000" dirty="0"/>
              <a:t> </a:t>
            </a:r>
            <a:r>
              <a:rPr lang="en-US" sz="2000" dirty="0" smtClean="0"/>
              <a:t>   Number of lettered microcells around BS A= 6</a:t>
            </a:r>
          </a:p>
          <a:p>
            <a:pPr algn="just"/>
            <a:r>
              <a:rPr lang="en-US" sz="2000" dirty="0"/>
              <a:t> </a:t>
            </a:r>
            <a:r>
              <a:rPr lang="en-US" sz="2000" dirty="0" smtClean="0"/>
              <a:t>  Therefore</a:t>
            </a:r>
            <a:r>
              <a:rPr lang="en-US" sz="2000" dirty="0"/>
              <a:t>, the total number of base stations in the square area </a:t>
            </a:r>
            <a:r>
              <a:rPr lang="en-US" sz="2000" dirty="0" smtClean="0"/>
              <a:t>=5 </a:t>
            </a:r>
            <a:r>
              <a:rPr lang="en-US" sz="2000" dirty="0"/>
              <a:t>+ 6 = 11. </a:t>
            </a:r>
            <a:endParaRPr lang="en-US" sz="2000" dirty="0" smtClean="0"/>
          </a:p>
          <a:p>
            <a:pPr algn="just"/>
            <a:r>
              <a:rPr lang="en-US" sz="2000" dirty="0" smtClean="0"/>
              <a:t>    One </a:t>
            </a:r>
            <a:r>
              <a:rPr lang="en-US" sz="2000" dirty="0"/>
              <a:t>BS=60 channels </a:t>
            </a:r>
            <a:r>
              <a:rPr lang="en-US" sz="2000" dirty="0">
                <a:sym typeface="Wingdings" pitchFamily="2" charset="2"/>
              </a:rPr>
              <a:t> </a:t>
            </a:r>
            <a:r>
              <a:rPr lang="en-US" sz="2000" dirty="0"/>
              <a:t> </a:t>
            </a:r>
          </a:p>
          <a:p>
            <a:pPr algn="just"/>
            <a:r>
              <a:rPr lang="en-US" sz="2000" dirty="0"/>
              <a:t>    Total number of channels </a:t>
            </a:r>
            <a:r>
              <a:rPr lang="en-US" sz="2000" dirty="0" smtClean="0"/>
              <a:t>=11 </a:t>
            </a:r>
            <a:r>
              <a:rPr lang="en-US" sz="2000" dirty="0"/>
              <a:t>× 60 = 660 channels.</a:t>
            </a:r>
          </a:p>
          <a:p>
            <a:pPr algn="just"/>
            <a:r>
              <a:rPr lang="en-US" sz="2000" dirty="0" smtClean="0"/>
              <a:t>    This </a:t>
            </a:r>
            <a:r>
              <a:rPr lang="en-US" sz="2000" dirty="0"/>
              <a:t>is a 2.2 times increase in capacity when compared to case (a</a:t>
            </a:r>
            <a:r>
              <a:rPr lang="en-US" sz="2000" dirty="0" smtClean="0"/>
              <a:t>).</a:t>
            </a:r>
          </a:p>
          <a:p>
            <a:pPr algn="just"/>
            <a:endParaRPr lang="en-US" sz="2000" dirty="0"/>
          </a:p>
          <a:p>
            <a:pPr algn="just"/>
            <a:r>
              <a:rPr lang="en-US" sz="2000" dirty="0"/>
              <a:t>(c) if all the base stations are replaced by microcells:</a:t>
            </a:r>
          </a:p>
          <a:p>
            <a:pPr algn="just"/>
            <a:r>
              <a:rPr lang="en-US" sz="2000" dirty="0" smtClean="0"/>
              <a:t>    Total BS=17  in </a:t>
            </a:r>
            <a:r>
              <a:rPr lang="en-US" sz="2000" dirty="0"/>
              <a:t>the square region </a:t>
            </a:r>
            <a:endParaRPr lang="en-US" sz="2000" dirty="0" smtClean="0"/>
          </a:p>
          <a:p>
            <a:pPr algn="just"/>
            <a:r>
              <a:rPr lang="en-US" sz="2000" dirty="0" smtClean="0"/>
              <a:t>    </a:t>
            </a:r>
            <a:r>
              <a:rPr lang="en-US" sz="2000" dirty="0"/>
              <a:t>One BS=60 channels </a:t>
            </a:r>
            <a:r>
              <a:rPr lang="en-US" sz="2000" dirty="0">
                <a:sym typeface="Wingdings" pitchFamily="2" charset="2"/>
              </a:rPr>
              <a:t> </a:t>
            </a:r>
            <a:r>
              <a:rPr lang="en-US" sz="2000" dirty="0"/>
              <a:t> </a:t>
            </a:r>
          </a:p>
          <a:p>
            <a:pPr algn="just"/>
            <a:r>
              <a:rPr lang="en-US" sz="2000" dirty="0"/>
              <a:t>    Total number of channels =</a:t>
            </a:r>
            <a:r>
              <a:rPr lang="en-US" sz="2000" dirty="0" smtClean="0"/>
              <a:t>17 </a:t>
            </a:r>
            <a:r>
              <a:rPr lang="en-US" sz="2000" dirty="0"/>
              <a:t>× 60 = </a:t>
            </a:r>
            <a:r>
              <a:rPr lang="en-US" sz="2000" dirty="0" smtClean="0"/>
              <a:t>1020 channels</a:t>
            </a:r>
            <a:r>
              <a:rPr lang="en-US" sz="2000" dirty="0"/>
              <a:t>. </a:t>
            </a:r>
            <a:endParaRPr lang="en-US" sz="2000" dirty="0" smtClean="0"/>
          </a:p>
          <a:p>
            <a:pPr algn="just"/>
            <a:r>
              <a:rPr lang="en-US" sz="2000" dirty="0"/>
              <a:t> </a:t>
            </a:r>
            <a:r>
              <a:rPr lang="en-US" sz="2000" dirty="0" smtClean="0"/>
              <a:t>   This </a:t>
            </a:r>
            <a:r>
              <a:rPr lang="en-US" sz="2000" dirty="0"/>
              <a:t>is a 3.4 times increase in capacity compared to case (a).</a:t>
            </a:r>
          </a:p>
          <a:p>
            <a:pPr algn="just"/>
            <a:r>
              <a:rPr lang="en-US" sz="2000" dirty="0" smtClean="0"/>
              <a:t>    Theoretically</a:t>
            </a:r>
            <a:r>
              <a:rPr lang="en-US" sz="2000" dirty="0"/>
              <a:t>, if all cells were microcells having half the radius of </a:t>
            </a:r>
            <a:r>
              <a:rPr lang="en-US" sz="2000" dirty="0" smtClean="0"/>
              <a:t>the original </a:t>
            </a:r>
            <a:r>
              <a:rPr lang="en-US" sz="2000" dirty="0"/>
              <a:t>cell, the capacity increase would approach four.</a:t>
            </a:r>
          </a:p>
        </p:txBody>
      </p:sp>
    </p:spTree>
    <p:extLst>
      <p:ext uri="{BB962C8B-B14F-4D97-AF65-F5344CB8AC3E}">
        <p14:creationId xmlns:p14="http://schemas.microsoft.com/office/powerpoint/2010/main" val="14833227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Cell Sectoring	</a:t>
            </a:r>
            <a:endParaRPr lang="en-US" dirty="0"/>
          </a:p>
        </p:txBody>
      </p:sp>
      <p:sp>
        <p:nvSpPr>
          <p:cNvPr id="3" name="Content Placeholder 2"/>
          <p:cNvSpPr>
            <a:spLocks noGrp="1"/>
          </p:cNvSpPr>
          <p:nvPr>
            <p:ph sz="quarter" idx="1"/>
          </p:nvPr>
        </p:nvSpPr>
        <p:spPr>
          <a:xfrm>
            <a:off x="200152" y="1220373"/>
            <a:ext cx="8486648" cy="5465618"/>
          </a:xfrm>
        </p:spPr>
        <p:txBody>
          <a:bodyPr>
            <a:normAutofit lnSpcReduction="10000"/>
          </a:bodyPr>
          <a:lstStyle/>
          <a:p>
            <a:pPr algn="just"/>
            <a:r>
              <a:rPr lang="en-US" sz="2400" dirty="0" smtClean="0"/>
              <a:t>Sectoring </a:t>
            </a:r>
            <a:r>
              <a:rPr lang="en-US" sz="2400" dirty="0" smtClean="0">
                <a:sym typeface="Wingdings" pitchFamily="2" charset="2"/>
              </a:rPr>
              <a:t>is a technique for decreasing co-channel interference and thus increasing system performance by using directional antennas</a:t>
            </a:r>
          </a:p>
          <a:p>
            <a:pPr lvl="1" algn="just"/>
            <a:r>
              <a:rPr lang="en-US" sz="2200" dirty="0" smtClean="0"/>
              <a:t>Replace </a:t>
            </a:r>
            <a:r>
              <a:rPr lang="en-US" sz="2200" dirty="0"/>
              <a:t>the </a:t>
            </a:r>
            <a:r>
              <a:rPr lang="en-US" sz="2200" dirty="0" err="1"/>
              <a:t>omni</a:t>
            </a:r>
            <a:r>
              <a:rPr lang="en-US" sz="2200" dirty="0"/>
              <a:t>-directional antenna at each base station by three (or six) sector antennas of 120 (or 60) degrees </a:t>
            </a:r>
            <a:r>
              <a:rPr lang="en-US" sz="2200" dirty="0" smtClean="0"/>
              <a:t>opening</a:t>
            </a:r>
          </a:p>
          <a:p>
            <a:pPr lvl="2" algn="just"/>
            <a:r>
              <a:rPr lang="en-US" dirty="0" smtClean="0"/>
              <a:t>Ex</a:t>
            </a:r>
            <a:r>
              <a:rPr lang="en-US" dirty="0"/>
              <a:t>. With no sectoring, suppose </a:t>
            </a:r>
            <a:r>
              <a:rPr lang="en-US" i="1" dirty="0"/>
              <a:t>m </a:t>
            </a:r>
            <a:r>
              <a:rPr lang="en-US" dirty="0"/>
              <a:t>= 18 channels/cell </a:t>
            </a:r>
          </a:p>
          <a:p>
            <a:pPr lvl="2" algn="just"/>
            <a:r>
              <a:rPr lang="en-US" dirty="0" smtClean="0"/>
              <a:t>With </a:t>
            </a:r>
            <a:r>
              <a:rPr lang="en-US" dirty="0"/>
              <a:t>120</a:t>
            </a:r>
            <a:r>
              <a:rPr lang="en-US" sz="1200" dirty="0"/>
              <a:t>o </a:t>
            </a:r>
            <a:r>
              <a:rPr lang="en-US" dirty="0"/>
              <a:t>sectoring, we have 6 channels/sector </a:t>
            </a:r>
          </a:p>
          <a:p>
            <a:pPr lvl="2" algn="just"/>
            <a:r>
              <a:rPr lang="en-US" dirty="0" smtClean="0"/>
              <a:t>With </a:t>
            </a:r>
            <a:r>
              <a:rPr lang="en-US" dirty="0"/>
              <a:t>60</a:t>
            </a:r>
            <a:r>
              <a:rPr lang="en-US" sz="1200" dirty="0"/>
              <a:t>o </a:t>
            </a:r>
            <a:r>
              <a:rPr lang="en-US" dirty="0"/>
              <a:t>sectoring, we have 3 channels/sector </a:t>
            </a:r>
          </a:p>
          <a:p>
            <a:pPr lvl="2" algn="just"/>
            <a:r>
              <a:rPr lang="en-US" dirty="0" smtClean="0"/>
              <a:t>Can </a:t>
            </a:r>
            <a:r>
              <a:rPr lang="en-US" dirty="0"/>
              <a:t>support the same number of </a:t>
            </a:r>
            <a:r>
              <a:rPr lang="en-US" dirty="0" smtClean="0"/>
              <a:t>users </a:t>
            </a:r>
            <a:r>
              <a:rPr lang="en-US" dirty="0"/>
              <a:t>per cell </a:t>
            </a:r>
          </a:p>
          <a:p>
            <a:pPr lvl="1" algn="just"/>
            <a:r>
              <a:rPr lang="en-US" sz="2200" dirty="0" smtClean="0"/>
              <a:t>Each </a:t>
            </a:r>
            <a:r>
              <a:rPr lang="en-US" sz="2200" dirty="0"/>
              <a:t>sector can be considered as a new cell, </a:t>
            </a:r>
            <a:r>
              <a:rPr lang="en-US" sz="2200" b="1" dirty="0">
                <a:solidFill>
                  <a:srgbClr val="FF0000"/>
                </a:solidFill>
              </a:rPr>
              <a:t>with its own (set of) frequency </a:t>
            </a:r>
            <a:r>
              <a:rPr lang="en-US" sz="2200" b="1" dirty="0" smtClean="0">
                <a:solidFill>
                  <a:srgbClr val="FF0000"/>
                </a:solidFill>
              </a:rPr>
              <a:t>channel(s)</a:t>
            </a:r>
          </a:p>
          <a:p>
            <a:pPr lvl="1" algn="just"/>
            <a:r>
              <a:rPr lang="en-US" sz="2200" dirty="0"/>
              <a:t>Reduce co-channel </a:t>
            </a:r>
            <a:r>
              <a:rPr lang="en-US" sz="2200" dirty="0" smtClean="0"/>
              <a:t>interference</a:t>
            </a:r>
          </a:p>
          <a:p>
            <a:pPr lvl="2" algn="just"/>
            <a:r>
              <a:rPr lang="en-US" dirty="0"/>
              <a:t>A given cell will receive interference and transmit with only a fraction of the available co-channel </a:t>
            </a:r>
            <a:r>
              <a:rPr lang="en-US" dirty="0" smtClean="0"/>
              <a:t>cells</a:t>
            </a:r>
            <a:endParaRPr lang="en-US" dirty="0" smtClean="0">
              <a:sym typeface="Wingdings" pitchFamily="2" charset="2"/>
            </a:endParaRPr>
          </a:p>
          <a:p>
            <a:pPr lvl="2" algn="just"/>
            <a:r>
              <a:rPr lang="en-US" b="1" dirty="0" smtClean="0">
                <a:solidFill>
                  <a:srgbClr val="FF0000"/>
                </a:solidFill>
                <a:sym typeface="Wingdings" pitchFamily="2" charset="2"/>
              </a:rPr>
              <a:t>CCI depends on the amount of sectoring used</a:t>
            </a:r>
          </a:p>
        </p:txBody>
      </p:sp>
    </p:spTree>
    <p:extLst>
      <p:ext uri="{BB962C8B-B14F-4D97-AF65-F5344CB8AC3E}">
        <p14:creationId xmlns:p14="http://schemas.microsoft.com/office/powerpoint/2010/main" val="108601269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 y="1506604"/>
            <a:ext cx="32766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290704"/>
            <a:ext cx="3762375" cy="315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4732404"/>
            <a:ext cx="45720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69747" y="5330727"/>
            <a:ext cx="8649169" cy="1323439"/>
          </a:xfrm>
          <a:prstGeom prst="rect">
            <a:avLst/>
          </a:prstGeom>
        </p:spPr>
        <p:txBody>
          <a:bodyPr wrap="square">
            <a:spAutoFit/>
          </a:bodyPr>
          <a:lstStyle/>
          <a:p>
            <a:r>
              <a:rPr lang="en-US" sz="2000" dirty="0">
                <a:solidFill>
                  <a:srgbClr val="FF0000"/>
                </a:solidFill>
              </a:rPr>
              <a:t>Analysis: </a:t>
            </a:r>
            <a:r>
              <a:rPr lang="en-US" sz="2000" dirty="0">
                <a:solidFill>
                  <a:srgbClr val="0D0D0D"/>
                </a:solidFill>
              </a:rPr>
              <a:t>mobile in center cell will </a:t>
            </a:r>
            <a:r>
              <a:rPr lang="en-US" sz="2000" dirty="0" smtClean="0">
                <a:solidFill>
                  <a:srgbClr val="0D0D0D"/>
                </a:solidFill>
              </a:rPr>
              <a:t>experience  </a:t>
            </a:r>
            <a:r>
              <a:rPr lang="en-US" sz="2000" dirty="0">
                <a:solidFill>
                  <a:srgbClr val="0D0D0D"/>
                </a:solidFill>
              </a:rPr>
              <a:t>interference from only 2 cells (not 6). </a:t>
            </a:r>
            <a:r>
              <a:rPr lang="en-US" sz="2000" dirty="0" smtClean="0">
                <a:solidFill>
                  <a:srgbClr val="0D0D0D"/>
                </a:solidFill>
              </a:rPr>
              <a:t> Alternatively</a:t>
            </a:r>
            <a:r>
              <a:rPr lang="en-US" sz="2000" dirty="0">
                <a:solidFill>
                  <a:srgbClr val="0D0D0D"/>
                </a:solidFill>
              </a:rPr>
              <a:t>, </a:t>
            </a:r>
            <a:r>
              <a:rPr lang="en-US" sz="2000" dirty="0" smtClean="0">
                <a:solidFill>
                  <a:srgbClr val="0D0D0D"/>
                </a:solidFill>
              </a:rPr>
              <a:t>try </a:t>
            </a:r>
            <a:r>
              <a:rPr lang="en-US" sz="2000" dirty="0">
                <a:solidFill>
                  <a:srgbClr val="0D0D0D"/>
                </a:solidFill>
              </a:rPr>
              <a:t>to reduce the reuse factor. Sectoring entails </a:t>
            </a:r>
            <a:r>
              <a:rPr lang="en-US" sz="2000" dirty="0" smtClean="0">
                <a:solidFill>
                  <a:srgbClr val="0D0D0D"/>
                </a:solidFill>
              </a:rPr>
              <a:t>reduced </a:t>
            </a:r>
            <a:r>
              <a:rPr lang="en-US" sz="2000" dirty="0" err="1">
                <a:solidFill>
                  <a:srgbClr val="0D0D0D"/>
                </a:solidFill>
              </a:rPr>
              <a:t>trunking</a:t>
            </a:r>
            <a:r>
              <a:rPr lang="en-US" sz="2000" dirty="0">
                <a:solidFill>
                  <a:srgbClr val="0D0D0D"/>
                </a:solidFill>
              </a:rPr>
              <a:t> efficiency.</a:t>
            </a:r>
          </a:p>
          <a:p>
            <a:endParaRPr lang="en-US" sz="2000" dirty="0">
              <a:solidFill>
                <a:srgbClr val="0D0D0D"/>
              </a:solidFill>
            </a:endParaRPr>
          </a:p>
        </p:txBody>
      </p:sp>
      <p:sp>
        <p:nvSpPr>
          <p:cNvPr id="6" name="Title 1"/>
          <p:cNvSpPr>
            <a:spLocks noGrp="1"/>
          </p:cNvSpPr>
          <p:nvPr>
            <p:ph type="title"/>
          </p:nvPr>
        </p:nvSpPr>
        <p:spPr>
          <a:xfrm>
            <a:off x="478302" y="31648"/>
            <a:ext cx="8287746" cy="990600"/>
          </a:xfrm>
        </p:spPr>
        <p:txBody>
          <a:bodyPr/>
          <a:lstStyle/>
          <a:p>
            <a:r>
              <a:rPr lang="en-US" dirty="0" smtClean="0"/>
              <a:t>Cell Sectoring	</a:t>
            </a:r>
            <a:endParaRPr lang="en-US" dirty="0"/>
          </a:p>
        </p:txBody>
      </p:sp>
    </p:spTree>
    <p:extLst>
      <p:ext uri="{BB962C8B-B14F-4D97-AF65-F5344CB8AC3E}">
        <p14:creationId xmlns:p14="http://schemas.microsoft.com/office/powerpoint/2010/main" val="419208883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12648" y="0"/>
            <a:ext cx="8153400" cy="990600"/>
          </a:xfrm>
        </p:spPr>
        <p:txBody>
          <a:bodyPr/>
          <a:lstStyle/>
          <a:p>
            <a:r>
              <a:rPr lang="en-US" dirty="0" smtClean="0"/>
              <a:t>Cell Sectoring	</a:t>
            </a:r>
            <a:endParaRPr lang="en-US" dirty="0"/>
          </a:p>
        </p:txBody>
      </p:sp>
      <p:pic>
        <p:nvPicPr>
          <p:cNvPr id="2"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781" y="1579278"/>
            <a:ext cx="4373482" cy="4461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205563" y="6064536"/>
            <a:ext cx="6774355" cy="369332"/>
          </a:xfrm>
          <a:prstGeom prst="rect">
            <a:avLst/>
          </a:prstGeom>
          <a:noFill/>
        </p:spPr>
        <p:txBody>
          <a:bodyPr wrap="none" rtlCol="0">
            <a:spAutoFit/>
          </a:bodyPr>
          <a:lstStyle/>
          <a:p>
            <a:r>
              <a:rPr lang="en-US" b="1" u="sng" dirty="0" smtClean="0"/>
              <a:t>Illustration of how 120 Degree  and 60 Degree Sectoring reduces CCI</a:t>
            </a:r>
            <a:endParaRPr lang="en-US" b="1" u="sng"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5964" y="1816173"/>
            <a:ext cx="4545205" cy="3987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563908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sz="3600" dirty="0" smtClean="0"/>
              <a:t>Example of Cell Sectoring</a:t>
            </a:r>
          </a:p>
        </p:txBody>
      </p:sp>
      <p:sp>
        <p:nvSpPr>
          <p:cNvPr id="3" name="Content Placeholder 2"/>
          <p:cNvSpPr>
            <a:spLocks noGrp="1"/>
          </p:cNvSpPr>
          <p:nvPr>
            <p:ph idx="1"/>
          </p:nvPr>
        </p:nvSpPr>
        <p:spPr>
          <a:xfrm>
            <a:off x="316523" y="1529864"/>
            <a:ext cx="8229600" cy="5143500"/>
          </a:xfrm>
        </p:spPr>
        <p:txBody>
          <a:bodyPr>
            <a:normAutofit/>
          </a:bodyPr>
          <a:lstStyle/>
          <a:p>
            <a:r>
              <a:rPr lang="en-US" sz="2200" dirty="0" smtClean="0"/>
              <a:t>With </a:t>
            </a:r>
            <a:r>
              <a:rPr lang="en-US" sz="2200" dirty="0" err="1" smtClean="0"/>
              <a:t>omin</a:t>
            </a:r>
            <a:r>
              <a:rPr lang="en-US" sz="2200" dirty="0" smtClean="0"/>
              <a:t> directional antennas</a:t>
            </a:r>
          </a:p>
          <a:p>
            <a:endParaRPr lang="en-US" sz="2200" dirty="0" smtClean="0"/>
          </a:p>
          <a:p>
            <a:endParaRPr lang="en-US" sz="2200" dirty="0" smtClean="0"/>
          </a:p>
          <a:p>
            <a:pPr>
              <a:buFont typeface="Wingdings" pitchFamily="2" charset="2"/>
              <a:buNone/>
            </a:pPr>
            <a:endParaRPr lang="en-US" sz="2200" dirty="0" smtClean="0"/>
          </a:p>
          <a:p>
            <a:pPr>
              <a:buFont typeface="Wingdings" pitchFamily="2" charset="2"/>
              <a:buNone/>
            </a:pPr>
            <a:r>
              <a:rPr lang="en-US" sz="2200" dirty="0" smtClean="0"/>
              <a:t>	if n=4 </a:t>
            </a:r>
            <a:r>
              <a:rPr lang="en-US" sz="2200" dirty="0" smtClean="0">
                <a:sym typeface="Wingdings" pitchFamily="2" charset="2"/>
              </a:rPr>
              <a:t> </a:t>
            </a:r>
          </a:p>
          <a:p>
            <a:pPr>
              <a:buFont typeface="Wingdings" pitchFamily="2" charset="2"/>
              <a:buNone/>
            </a:pPr>
            <a:endParaRPr lang="en-US" sz="2200" dirty="0" smtClean="0">
              <a:sym typeface="Wingdings" pitchFamily="2" charset="2"/>
            </a:endParaRPr>
          </a:p>
          <a:p>
            <a:pPr>
              <a:buFont typeface="Wingdings" pitchFamily="2" charset="2"/>
              <a:buNone/>
            </a:pPr>
            <a:r>
              <a:rPr lang="en-US" sz="2200" dirty="0" smtClean="0"/>
              <a:t>   For N = 7, we obtain C/I = 18.7 </a:t>
            </a:r>
            <a:r>
              <a:rPr lang="en-US" sz="2200" dirty="0" err="1" smtClean="0"/>
              <a:t>dB.</a:t>
            </a:r>
            <a:endParaRPr lang="en-US" sz="2200" dirty="0" smtClean="0"/>
          </a:p>
          <a:p>
            <a:r>
              <a:rPr lang="en-US" sz="2200" dirty="0" smtClean="0"/>
              <a:t>With 120 degree sectoring</a:t>
            </a:r>
          </a:p>
          <a:p>
            <a:endParaRPr lang="en-US" sz="2200" dirty="0"/>
          </a:p>
          <a:p>
            <a:endParaRPr lang="en-US" sz="2200" dirty="0" smtClean="0"/>
          </a:p>
          <a:p>
            <a:endParaRPr lang="en-US" sz="2200" dirty="0" smtClean="0"/>
          </a:p>
          <a:p>
            <a:r>
              <a:rPr lang="en-US" sz="2200" dirty="0" smtClean="0"/>
              <a:t>For </a:t>
            </a:r>
            <a:r>
              <a:rPr lang="en-US" sz="2200" dirty="0" smtClean="0"/>
              <a:t>N = 7 and with 3 sectors, we get C/I = 23.4dB.</a:t>
            </a:r>
          </a:p>
          <a:p>
            <a:endParaRPr lang="en-US" sz="2200" dirty="0" smtClean="0"/>
          </a:p>
          <a:p>
            <a:endParaRPr lang="en-US" sz="2200" dirty="0" smtClean="0"/>
          </a:p>
        </p:txBody>
      </p:sp>
      <p:pic>
        <p:nvPicPr>
          <p:cNvPr id="378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1531"/>
          <a:stretch/>
        </p:blipFill>
        <p:spPr bwMode="auto">
          <a:xfrm>
            <a:off x="1730375" y="2901462"/>
            <a:ext cx="126365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74" y="4946553"/>
            <a:ext cx="1485019" cy="9900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2" cstate="email">
            <a:extLst>
              <a:ext uri="{28A0092B-C50C-407E-A947-70E740481C1C}">
                <a14:useLocalDpi xmlns:a14="http://schemas.microsoft.com/office/drawing/2010/main" val="0"/>
              </a:ext>
            </a:extLst>
          </a:blip>
          <a:srcRect r="33905"/>
          <a:stretch/>
        </p:blipFill>
        <p:spPr bwMode="auto">
          <a:xfrm>
            <a:off x="2362200" y="1989644"/>
            <a:ext cx="2716237" cy="95244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565726" y="3018344"/>
            <a:ext cx="3403600" cy="369332"/>
          </a:xfrm>
          <a:prstGeom prst="rect">
            <a:avLst/>
          </a:prstGeom>
          <a:solidFill>
            <a:schemeClr val="accent1"/>
          </a:solidFill>
        </p:spPr>
        <p:txBody>
          <a:bodyPr wrap="square" rtlCol="0">
            <a:spAutoFit/>
          </a:bodyPr>
          <a:lstStyle/>
          <a:p>
            <a:r>
              <a:rPr lang="en-US" dirty="0" smtClean="0"/>
              <a:t>Power dB = 10 log (Power in W) </a:t>
            </a:r>
            <a:endParaRPr lang="en-US" dirty="0"/>
          </a:p>
        </p:txBody>
      </p:sp>
    </p:spTree>
    <p:extLst>
      <p:ext uri="{BB962C8B-B14F-4D97-AF65-F5344CB8AC3E}">
        <p14:creationId xmlns:p14="http://schemas.microsoft.com/office/powerpoint/2010/main" val="93631056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Limitations of Sectoring</a:t>
            </a:r>
            <a:endParaRPr lang="en-US" dirty="0"/>
          </a:p>
        </p:txBody>
      </p:sp>
      <p:sp>
        <p:nvSpPr>
          <p:cNvPr id="3" name="Content Placeholder 2"/>
          <p:cNvSpPr>
            <a:spLocks noGrp="1"/>
          </p:cNvSpPr>
          <p:nvPr>
            <p:ph sz="quarter" idx="1"/>
          </p:nvPr>
        </p:nvSpPr>
        <p:spPr/>
        <p:txBody>
          <a:bodyPr/>
          <a:lstStyle/>
          <a:p>
            <a:pPr>
              <a:lnSpc>
                <a:spcPct val="150000"/>
              </a:lnSpc>
            </a:pPr>
            <a:r>
              <a:rPr lang="en-US" dirty="0" smtClean="0"/>
              <a:t>Increased number of antennas at BS</a:t>
            </a:r>
          </a:p>
          <a:p>
            <a:pPr>
              <a:lnSpc>
                <a:spcPct val="150000"/>
              </a:lnSpc>
            </a:pPr>
            <a:r>
              <a:rPr lang="en-US" dirty="0" smtClean="0"/>
              <a:t>Decrease in trunk efficiency</a:t>
            </a:r>
          </a:p>
          <a:p>
            <a:pPr>
              <a:lnSpc>
                <a:spcPct val="150000"/>
              </a:lnSpc>
            </a:pPr>
            <a:r>
              <a:rPr lang="en-US" dirty="0" smtClean="0"/>
              <a:t>Reduce coverage area and thus increase handoffs</a:t>
            </a:r>
            <a:endParaRPr lang="en-US" dirty="0"/>
          </a:p>
        </p:txBody>
      </p:sp>
    </p:spTree>
    <p:extLst>
      <p:ext uri="{BB962C8B-B14F-4D97-AF65-F5344CB8AC3E}">
        <p14:creationId xmlns:p14="http://schemas.microsoft.com/office/powerpoint/2010/main" val="20253694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US" sz="3600" dirty="0" smtClean="0"/>
              <a:t>A Microcell Zone Concept</a:t>
            </a:r>
          </a:p>
        </p:txBody>
      </p:sp>
      <p:sp>
        <p:nvSpPr>
          <p:cNvPr id="3" name="Content Placeholder 2"/>
          <p:cNvSpPr>
            <a:spLocks noGrp="1"/>
          </p:cNvSpPr>
          <p:nvPr>
            <p:ph idx="1"/>
          </p:nvPr>
        </p:nvSpPr>
        <p:spPr>
          <a:xfrm>
            <a:off x="105118" y="1573212"/>
            <a:ext cx="8784882" cy="5030788"/>
          </a:xfrm>
        </p:spPr>
        <p:txBody>
          <a:bodyPr>
            <a:normAutofit/>
          </a:bodyPr>
          <a:lstStyle/>
          <a:p>
            <a:r>
              <a:rPr lang="en-US" sz="2200" dirty="0" smtClean="0">
                <a:solidFill>
                  <a:srgbClr val="0D0D0D"/>
                </a:solidFill>
              </a:rPr>
              <a:t>A solution to the problem of increased load on the switching and control link elements due to increased number of hand-offs when sectoring is employed</a:t>
            </a:r>
            <a:r>
              <a:rPr lang="en-US" sz="2200" dirty="0" smtClean="0">
                <a:solidFill>
                  <a:srgbClr val="0D0D0D"/>
                </a:solidFill>
              </a:rPr>
              <a:t>.</a:t>
            </a:r>
            <a:endParaRPr lang="en-US" sz="2200" dirty="0" smtClean="0">
              <a:solidFill>
                <a:srgbClr val="0D0D0D"/>
              </a:solidFill>
            </a:endParaRPr>
          </a:p>
        </p:txBody>
      </p:sp>
      <p:pic>
        <p:nvPicPr>
          <p:cNvPr id="5"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572000" y="2377441"/>
            <a:ext cx="4572000" cy="4226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0" y="2780577"/>
            <a:ext cx="4572000" cy="3216265"/>
          </a:xfrm>
          <a:prstGeom prst="rect">
            <a:avLst/>
          </a:prstGeom>
        </p:spPr>
        <p:txBody>
          <a:bodyPr>
            <a:spAutoFit/>
          </a:bodyPr>
          <a:lstStyle/>
          <a:p>
            <a:pPr marL="274320" indent="-274320" algn="just">
              <a:spcBef>
                <a:spcPts val="600"/>
              </a:spcBef>
              <a:buClr>
                <a:schemeClr val="accent1"/>
              </a:buClr>
              <a:buSzPct val="76000"/>
              <a:buFont typeface="Wingdings 3"/>
              <a:buChar char=""/>
            </a:pPr>
            <a:r>
              <a:rPr lang="en-US" sz="2200" dirty="0">
                <a:solidFill>
                  <a:srgbClr val="0D0D0D"/>
                </a:solidFill>
              </a:rPr>
              <a:t>It is based on a micro-cell concept for 7-cell reuse</a:t>
            </a:r>
          </a:p>
          <a:p>
            <a:pPr marL="731520" lvl="2" indent="-274320" algn="just">
              <a:spcBef>
                <a:spcPts val="600"/>
              </a:spcBef>
              <a:buClr>
                <a:schemeClr val="accent1"/>
              </a:buClr>
              <a:buSzPct val="76000"/>
              <a:buFont typeface="Wingdings 3"/>
              <a:buChar char=""/>
            </a:pPr>
            <a:r>
              <a:rPr lang="en-US" dirty="0">
                <a:solidFill>
                  <a:srgbClr val="0D0D0D"/>
                </a:solidFill>
              </a:rPr>
              <a:t>Each zone site is connected to a single BS and share the same radio equipment</a:t>
            </a:r>
          </a:p>
          <a:p>
            <a:pPr marL="731520" lvl="2" indent="-274320" algn="just">
              <a:spcBef>
                <a:spcPts val="600"/>
              </a:spcBef>
              <a:buClr>
                <a:schemeClr val="accent1"/>
              </a:buClr>
              <a:buSzPct val="76000"/>
              <a:buFont typeface="Wingdings 3"/>
              <a:buChar char=""/>
            </a:pPr>
            <a:r>
              <a:rPr lang="en-US" dirty="0">
                <a:solidFill>
                  <a:srgbClr val="0D0D0D"/>
                </a:solidFill>
              </a:rPr>
              <a:t>Zones are connected to the single BS by coaxial cable, fiber-optic cable or microwave link</a:t>
            </a:r>
          </a:p>
          <a:p>
            <a:pPr marL="731520" lvl="2" indent="-274320" algn="just">
              <a:spcBef>
                <a:spcPts val="600"/>
              </a:spcBef>
              <a:buClr>
                <a:schemeClr val="accent1"/>
              </a:buClr>
              <a:buSzPct val="76000"/>
              <a:buFont typeface="Wingdings 3"/>
              <a:buChar char=""/>
            </a:pPr>
            <a:r>
              <a:rPr lang="en-US" dirty="0">
                <a:solidFill>
                  <a:srgbClr val="0D0D0D"/>
                </a:solidFill>
              </a:rPr>
              <a:t>Multiple zones and a single BS make up a cell</a:t>
            </a:r>
          </a:p>
        </p:txBody>
      </p:sp>
    </p:spTree>
    <p:extLst>
      <p:ext uri="{BB962C8B-B14F-4D97-AF65-F5344CB8AC3E}">
        <p14:creationId xmlns:p14="http://schemas.microsoft.com/office/powerpoint/2010/main" val="23820743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a:t>
            </a:r>
            <a:endParaRPr lang="en-US" dirty="0"/>
          </a:p>
        </p:txBody>
      </p:sp>
      <p:sp>
        <p:nvSpPr>
          <p:cNvPr id="3" name="Content Placeholder 2"/>
          <p:cNvSpPr>
            <a:spLocks noGrp="1"/>
          </p:cNvSpPr>
          <p:nvPr>
            <p:ph sz="quarter" idx="1"/>
          </p:nvPr>
        </p:nvSpPr>
        <p:spPr/>
        <p:txBody>
          <a:bodyPr>
            <a:normAutofit/>
          </a:bodyPr>
          <a:lstStyle/>
          <a:p>
            <a:r>
              <a:rPr lang="en-US" dirty="0" smtClean="0"/>
              <a:t>Less handoff</a:t>
            </a:r>
          </a:p>
          <a:p>
            <a:pPr lvl="1"/>
            <a:r>
              <a:rPr lang="en-US" dirty="0" smtClean="0"/>
              <a:t>It retains </a:t>
            </a:r>
            <a:r>
              <a:rPr lang="en-US" b="1" dirty="0" smtClean="0">
                <a:solidFill>
                  <a:srgbClr val="FF0000"/>
                </a:solidFill>
              </a:rPr>
              <a:t>the same channel</a:t>
            </a:r>
            <a:r>
              <a:rPr lang="en-US" dirty="0" smtClean="0"/>
              <a:t> when mobile moves from zone to another</a:t>
            </a:r>
          </a:p>
          <a:p>
            <a:pPr lvl="1"/>
            <a:r>
              <a:rPr lang="en-US" b="1" dirty="0">
                <a:solidFill>
                  <a:srgbClr val="FF0000"/>
                </a:solidFill>
              </a:rPr>
              <a:t>No handoffs </a:t>
            </a:r>
            <a:r>
              <a:rPr lang="en-US" dirty="0"/>
              <a:t>is required at the MSC</a:t>
            </a:r>
          </a:p>
          <a:p>
            <a:pPr lvl="1"/>
            <a:endParaRPr lang="en-US" dirty="0" smtClean="0"/>
          </a:p>
          <a:p>
            <a:r>
              <a:rPr lang="en-US" dirty="0" smtClean="0"/>
              <a:t>Less CCI</a:t>
            </a:r>
          </a:p>
          <a:p>
            <a:pPr lvl="1"/>
            <a:r>
              <a:rPr lang="en-US" dirty="0" smtClean="0"/>
              <a:t>A large BS is replaced by several low powered zone transmitters </a:t>
            </a:r>
            <a:endParaRPr lang="en-US" dirty="0" smtClean="0"/>
          </a:p>
          <a:p>
            <a:pPr lvl="1"/>
            <a:endParaRPr lang="en-US" dirty="0" smtClean="0"/>
          </a:p>
          <a:p>
            <a:r>
              <a:rPr lang="en-US" dirty="0" smtClean="0"/>
              <a:t>Increase capacity without degrading the </a:t>
            </a:r>
            <a:r>
              <a:rPr lang="en-US" dirty="0" err="1" smtClean="0"/>
              <a:t>trunking</a:t>
            </a:r>
            <a:r>
              <a:rPr lang="en-US" dirty="0" smtClean="0"/>
              <a:t> efficiency </a:t>
            </a:r>
            <a:endParaRPr lang="en-US" dirty="0"/>
          </a:p>
        </p:txBody>
      </p:sp>
    </p:spTree>
    <p:extLst>
      <p:ext uri="{BB962C8B-B14F-4D97-AF65-F5344CB8AC3E}">
        <p14:creationId xmlns:p14="http://schemas.microsoft.com/office/powerpoint/2010/main" val="328726327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endParaRPr lang="en-US" dirty="0"/>
          </a:p>
        </p:txBody>
      </p:sp>
      <p:sp>
        <p:nvSpPr>
          <p:cNvPr id="4" name="Title 1"/>
          <p:cNvSpPr txBox="1">
            <a:spLocks/>
          </p:cNvSpPr>
          <p:nvPr/>
        </p:nvSpPr>
        <p:spPr>
          <a:xfrm>
            <a:off x="-59016" y="99916"/>
            <a:ext cx="9436100" cy="990600"/>
          </a:xfrm>
          <a:prstGeom prst="rect">
            <a:avLst/>
          </a:prstGeom>
        </p:spPr>
        <p:txBody>
          <a:bodyPr vert="horz" anchor="ctr">
            <a:noAutofit/>
          </a:bodyPr>
          <a:lstStyle>
            <a:lvl1pPr algn="l" rtl="0" eaLnBrk="1" latinLnBrk="0" hangingPunct="1">
              <a:spcBef>
                <a:spcPct val="0"/>
              </a:spcBef>
              <a:buNone/>
              <a:defRPr kumimoji="0" sz="4400" kern="1200">
                <a:solidFill>
                  <a:schemeClr val="tx2"/>
                </a:solidFill>
                <a:latin typeface="+mj-lt"/>
                <a:ea typeface="+mj-ea"/>
                <a:cs typeface="+mj-cs"/>
              </a:defRPr>
            </a:lvl1pPr>
          </a:lstStyle>
          <a:p>
            <a:pPr algn="ctr"/>
            <a:r>
              <a:rPr lang="en-US" sz="2800" dirty="0" smtClean="0"/>
              <a:t>Capacity Improvement with Sample Scenario</a:t>
            </a:r>
          </a:p>
        </p:txBody>
      </p:sp>
      <p:pic>
        <p:nvPicPr>
          <p:cNvPr id="6146"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9015" y="1418322"/>
            <a:ext cx="4718050" cy="479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781652" y="1315750"/>
            <a:ext cx="4184287" cy="4493538"/>
          </a:xfrm>
          <a:prstGeom prst="rect">
            <a:avLst/>
          </a:prstGeom>
          <a:noFill/>
        </p:spPr>
        <p:txBody>
          <a:bodyPr wrap="none" rtlCol="0">
            <a:spAutoFit/>
          </a:bodyPr>
          <a:lstStyle/>
          <a:p>
            <a:r>
              <a:rPr lang="en-US" sz="2200" dirty="0" smtClean="0"/>
              <a:t>Let </a:t>
            </a:r>
          </a:p>
          <a:p>
            <a:r>
              <a:rPr lang="en-US" sz="2200" dirty="0" smtClean="0"/>
              <a:t>-Each hexagon : one zone</a:t>
            </a:r>
          </a:p>
          <a:p>
            <a:r>
              <a:rPr lang="en-US" sz="2200" dirty="0" smtClean="0"/>
              <a:t>-A group of 3 zones : one cell</a:t>
            </a:r>
          </a:p>
          <a:p>
            <a:r>
              <a:rPr lang="en-US" sz="2200" dirty="0" smtClean="0"/>
              <a:t>-</a:t>
            </a:r>
            <a:r>
              <a:rPr lang="en-US" sz="2200" dirty="0" err="1" smtClean="0"/>
              <a:t>Rz</a:t>
            </a:r>
            <a:r>
              <a:rPr lang="en-US" sz="2200" dirty="0" smtClean="0"/>
              <a:t>: Zone radius</a:t>
            </a:r>
          </a:p>
          <a:p>
            <a:r>
              <a:rPr lang="en-US" sz="2200" dirty="0" smtClean="0"/>
              <a:t>-R: Cell radius</a:t>
            </a:r>
          </a:p>
          <a:p>
            <a:r>
              <a:rPr lang="en-US" sz="2200" dirty="0" smtClean="0"/>
              <a:t>-D ≈ 3R</a:t>
            </a:r>
          </a:p>
          <a:p>
            <a:endParaRPr lang="en-US" sz="2200" dirty="0"/>
          </a:p>
          <a:p>
            <a:r>
              <a:rPr lang="en-US" sz="2200" dirty="0" smtClean="0"/>
              <a:t>Thus,</a:t>
            </a:r>
          </a:p>
          <a:p>
            <a:r>
              <a:rPr lang="en-US" sz="2200" dirty="0" smtClean="0"/>
              <a:t>-Co-channel reuse ratio D/R =3</a:t>
            </a:r>
          </a:p>
          <a:p>
            <a:r>
              <a:rPr lang="en-US" sz="2200" dirty="0" smtClean="0"/>
              <a:t>-Since D/R=3, N=3</a:t>
            </a:r>
          </a:p>
          <a:p>
            <a:endParaRPr lang="en-US" sz="2200" dirty="0" smtClean="0"/>
          </a:p>
          <a:p>
            <a:r>
              <a:rPr lang="en-US" sz="2200" dirty="0" smtClean="0"/>
              <a:t>Thus, </a:t>
            </a:r>
          </a:p>
          <a:p>
            <a:r>
              <a:rPr lang="en-US" sz="2200" dirty="0" smtClean="0"/>
              <a:t>Cluster size reduce from N=7 to 3</a:t>
            </a:r>
            <a:endParaRPr lang="en-US" sz="2200" dirty="0"/>
          </a:p>
        </p:txBody>
      </p:sp>
    </p:spTree>
    <p:extLst>
      <p:ext uri="{BB962C8B-B14F-4D97-AF65-F5344CB8AC3E}">
        <p14:creationId xmlns:p14="http://schemas.microsoft.com/office/powerpoint/2010/main" val="19849639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187451" y="0"/>
            <a:ext cx="8731465" cy="990600"/>
          </a:xfrm>
        </p:spPr>
        <p:txBody>
          <a:bodyPr>
            <a:normAutofit/>
          </a:bodyPr>
          <a:lstStyle/>
          <a:p>
            <a:r>
              <a:rPr lang="en-US" dirty="0" smtClean="0"/>
              <a:t>Repeaters for Range Extension</a:t>
            </a:r>
          </a:p>
        </p:txBody>
      </p:sp>
      <p:sp>
        <p:nvSpPr>
          <p:cNvPr id="3" name="Content Placeholder 2"/>
          <p:cNvSpPr>
            <a:spLocks noGrp="1"/>
          </p:cNvSpPr>
          <p:nvPr>
            <p:ph idx="1"/>
          </p:nvPr>
        </p:nvSpPr>
        <p:spPr>
          <a:xfrm>
            <a:off x="457200" y="1395046"/>
            <a:ext cx="8229600" cy="4191000"/>
          </a:xfrm>
        </p:spPr>
        <p:txBody>
          <a:bodyPr>
            <a:noAutofit/>
          </a:bodyPr>
          <a:lstStyle/>
          <a:p>
            <a:pPr algn="just"/>
            <a:r>
              <a:rPr lang="en-US" sz="2400" dirty="0" smtClean="0">
                <a:solidFill>
                  <a:srgbClr val="0D0D0D"/>
                </a:solidFill>
              </a:rPr>
              <a:t>Repeaters are radio re-transmitters used to provide coverage for hard-to-reach areas, such as within buildings or in valleys or tunnels</a:t>
            </a:r>
          </a:p>
          <a:p>
            <a:pPr algn="just"/>
            <a:endParaRPr lang="en-US" sz="2400" dirty="0" smtClean="0">
              <a:solidFill>
                <a:srgbClr val="0D0D0D"/>
              </a:solidFill>
            </a:endParaRPr>
          </a:p>
          <a:p>
            <a:pPr algn="just"/>
            <a:r>
              <a:rPr lang="en-US" sz="2400" dirty="0" smtClean="0">
                <a:solidFill>
                  <a:srgbClr val="0D0D0D"/>
                </a:solidFill>
              </a:rPr>
              <a:t>Repeaters are bidirectional. Upon receiving signals from base station, then amplifies and reradiates the base station signals to the specific coverage region. Also it will send signals to the serving base station.</a:t>
            </a:r>
          </a:p>
          <a:p>
            <a:pPr algn="just"/>
            <a:endParaRPr lang="en-US" sz="2400" dirty="0" smtClean="0">
              <a:solidFill>
                <a:srgbClr val="0D0D0D"/>
              </a:solidFill>
            </a:endParaRPr>
          </a:p>
          <a:p>
            <a:pPr algn="just"/>
            <a:r>
              <a:rPr lang="en-US" sz="2400" dirty="0" smtClean="0">
                <a:solidFill>
                  <a:srgbClr val="0D0D0D"/>
                </a:solidFill>
              </a:rPr>
              <a:t>The repeaters do not add capacity to the system-it simply serves to reradiate the base station signal into specific locations</a:t>
            </a:r>
          </a:p>
          <a:p>
            <a:pPr algn="just"/>
            <a:endParaRPr lang="en-US" sz="2400" dirty="0" smtClean="0"/>
          </a:p>
        </p:txBody>
      </p:sp>
    </p:spTree>
    <p:extLst>
      <p:ext uri="{BB962C8B-B14F-4D97-AF65-F5344CB8AC3E}">
        <p14:creationId xmlns:p14="http://schemas.microsoft.com/office/powerpoint/2010/main" val="375833546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US" sz="3600" dirty="0" smtClean="0"/>
              <a:t>Repeaters for Range Extension</a:t>
            </a:r>
          </a:p>
        </p:txBody>
      </p:sp>
      <p:pic>
        <p:nvPicPr>
          <p:cNvPr id="4813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78" y="1350498"/>
            <a:ext cx="7432697" cy="5174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003670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sz="quarter" idx="1"/>
          </p:nvPr>
        </p:nvSpPr>
        <p:spPr>
          <a:xfrm>
            <a:off x="317500" y="1276643"/>
            <a:ext cx="8629552" cy="4978400"/>
          </a:xfrm>
        </p:spPr>
        <p:txBody>
          <a:bodyPr>
            <a:normAutofit fontScale="77500" lnSpcReduction="20000"/>
          </a:bodyPr>
          <a:lstStyle/>
          <a:p>
            <a:pPr algn="just"/>
            <a:r>
              <a:rPr lang="en-US" dirty="0" smtClean="0"/>
              <a:t>The </a:t>
            </a:r>
            <a:r>
              <a:rPr lang="en-US" dirty="0"/>
              <a:t>fundamental concepts of handoff, frequency reuse, </a:t>
            </a:r>
            <a:r>
              <a:rPr lang="en-US" dirty="0" err="1"/>
              <a:t>trunking</a:t>
            </a:r>
            <a:r>
              <a:rPr lang="en-US" dirty="0"/>
              <a:t> efficiency, </a:t>
            </a:r>
            <a:r>
              <a:rPr lang="en-US" dirty="0" smtClean="0"/>
              <a:t>and frequency </a:t>
            </a:r>
            <a:r>
              <a:rPr lang="en-US" dirty="0"/>
              <a:t>planning have been presented. </a:t>
            </a:r>
            <a:endParaRPr lang="en-US" dirty="0" smtClean="0"/>
          </a:p>
          <a:p>
            <a:pPr algn="just"/>
            <a:r>
              <a:rPr lang="en-US" dirty="0" smtClean="0"/>
              <a:t>The </a:t>
            </a:r>
            <a:r>
              <a:rPr lang="en-US" i="1" dirty="0"/>
              <a:t>S</a:t>
            </a:r>
            <a:r>
              <a:rPr lang="en-US" dirty="0"/>
              <a:t>/</a:t>
            </a:r>
            <a:r>
              <a:rPr lang="en-US" i="1" dirty="0"/>
              <a:t>I </a:t>
            </a:r>
            <a:r>
              <a:rPr lang="en-US" dirty="0"/>
              <a:t>in a wireless propagation channel, along with the </a:t>
            </a:r>
            <a:r>
              <a:rPr lang="en-US" dirty="0" smtClean="0"/>
              <a:t>specific performance </a:t>
            </a:r>
            <a:r>
              <a:rPr lang="en-US" dirty="0"/>
              <a:t>of the air interface in an interference environment, limits the frequency </a:t>
            </a:r>
            <a:r>
              <a:rPr lang="en-US" dirty="0" smtClean="0"/>
              <a:t>reuse factor </a:t>
            </a:r>
            <a:r>
              <a:rPr lang="en-US" dirty="0"/>
              <a:t>of a system, which limits the number of channels within the coverage area. </a:t>
            </a:r>
            <a:endParaRPr lang="en-US" dirty="0" smtClean="0"/>
          </a:p>
          <a:p>
            <a:pPr algn="just"/>
            <a:r>
              <a:rPr lang="en-US" dirty="0" smtClean="0"/>
              <a:t>The </a:t>
            </a:r>
            <a:r>
              <a:rPr lang="en-US" dirty="0" err="1" smtClean="0"/>
              <a:t>trunking</a:t>
            </a:r>
            <a:r>
              <a:rPr lang="en-US" dirty="0"/>
              <a:t> </a:t>
            </a:r>
            <a:r>
              <a:rPr lang="en-US" dirty="0" smtClean="0"/>
              <a:t>efficiency </a:t>
            </a:r>
            <a:r>
              <a:rPr lang="en-US" dirty="0"/>
              <a:t>limits the number of users that can access a trunked radio </a:t>
            </a:r>
            <a:r>
              <a:rPr lang="en-US" dirty="0" smtClean="0"/>
              <a:t>system.</a:t>
            </a:r>
          </a:p>
          <a:p>
            <a:pPr algn="just"/>
            <a:r>
              <a:rPr lang="en-US" dirty="0" err="1" smtClean="0"/>
              <a:t>Trunking</a:t>
            </a:r>
            <a:r>
              <a:rPr lang="en-US" dirty="0" smtClean="0"/>
              <a:t> </a:t>
            </a:r>
            <a:r>
              <a:rPr lang="en-US" dirty="0"/>
              <a:t>is </a:t>
            </a:r>
            <a:r>
              <a:rPr lang="en-US" dirty="0" smtClean="0"/>
              <a:t>affected by </a:t>
            </a:r>
            <a:r>
              <a:rPr lang="en-US" dirty="0"/>
              <a:t>the number of available channels and how they are partitioned in a trunked cellular </a:t>
            </a:r>
            <a:r>
              <a:rPr lang="en-US" dirty="0" smtClean="0"/>
              <a:t>system. </a:t>
            </a:r>
            <a:r>
              <a:rPr lang="en-US" dirty="0" err="1" smtClean="0"/>
              <a:t>Trunking</a:t>
            </a:r>
            <a:r>
              <a:rPr lang="en-US" dirty="0" smtClean="0"/>
              <a:t> </a:t>
            </a:r>
            <a:r>
              <a:rPr lang="en-US" dirty="0"/>
              <a:t>efficiency is quantified by the GOS. </a:t>
            </a:r>
            <a:endParaRPr lang="en-US" dirty="0" smtClean="0"/>
          </a:p>
          <a:p>
            <a:pPr algn="just"/>
            <a:r>
              <a:rPr lang="en-US" dirty="0" smtClean="0"/>
              <a:t>Finally</a:t>
            </a:r>
            <a:r>
              <a:rPr lang="en-US" dirty="0"/>
              <a:t>, cell splitting, sectoring, and the </a:t>
            </a:r>
            <a:r>
              <a:rPr lang="en-US" dirty="0" smtClean="0"/>
              <a:t>zone microcell </a:t>
            </a:r>
            <a:r>
              <a:rPr lang="en-US" dirty="0"/>
              <a:t>technique are all shown to improve capacity by increasing </a:t>
            </a:r>
            <a:r>
              <a:rPr lang="en-US" i="1" dirty="0"/>
              <a:t>S</a:t>
            </a:r>
            <a:r>
              <a:rPr lang="en-US" dirty="0"/>
              <a:t>/</a:t>
            </a:r>
            <a:r>
              <a:rPr lang="en-US" i="1" dirty="0"/>
              <a:t>I </a:t>
            </a:r>
            <a:r>
              <a:rPr lang="en-US" dirty="0"/>
              <a:t>in some fashion. </a:t>
            </a:r>
            <a:endParaRPr lang="en-US" dirty="0" smtClean="0"/>
          </a:p>
          <a:p>
            <a:pPr algn="just"/>
            <a:r>
              <a:rPr lang="en-US" dirty="0" smtClean="0"/>
              <a:t>The</a:t>
            </a:r>
            <a:r>
              <a:rPr lang="en-US" dirty="0"/>
              <a:t> </a:t>
            </a:r>
            <a:r>
              <a:rPr lang="en-US" dirty="0" smtClean="0"/>
              <a:t>overriding </a:t>
            </a:r>
            <a:r>
              <a:rPr lang="en-US" dirty="0"/>
              <a:t>objective in all of these methods is to increase the number of users within the system.</a:t>
            </a:r>
          </a:p>
          <a:p>
            <a:pPr algn="just"/>
            <a:r>
              <a:rPr lang="en-US" dirty="0"/>
              <a:t>The radio propagation characteristics influence the effectiveness of all of these methods in </a:t>
            </a:r>
            <a:r>
              <a:rPr lang="en-US" dirty="0" smtClean="0"/>
              <a:t>an actual </a:t>
            </a:r>
            <a:r>
              <a:rPr lang="en-US" dirty="0"/>
              <a:t>system. </a:t>
            </a:r>
          </a:p>
        </p:txBody>
      </p:sp>
    </p:spTree>
    <p:extLst>
      <p:ext uri="{BB962C8B-B14F-4D97-AF65-F5344CB8AC3E}">
        <p14:creationId xmlns:p14="http://schemas.microsoft.com/office/powerpoint/2010/main" val="208009556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endParaRPr lang="en-US" dirty="0"/>
          </a:p>
        </p:txBody>
      </p:sp>
      <p:pic>
        <p:nvPicPr>
          <p:cNvPr id="16386" name="Picture 2" descr="QUI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138" y="1753986"/>
            <a:ext cx="5150921" cy="2884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3709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Round I</a:t>
            </a:r>
            <a:endParaRPr lang="en-US" dirty="0"/>
          </a:p>
        </p:txBody>
      </p:sp>
      <p:sp>
        <p:nvSpPr>
          <p:cNvPr id="5" name="Content Placeholder 4"/>
          <p:cNvSpPr>
            <a:spLocks noGrp="1"/>
          </p:cNvSpPr>
          <p:nvPr>
            <p:ph sz="quarter" idx="1"/>
          </p:nvPr>
        </p:nvSpPr>
        <p:spPr>
          <a:xfrm>
            <a:off x="237233" y="1163588"/>
            <a:ext cx="9019309" cy="5063836"/>
          </a:xfrm>
        </p:spPr>
        <p:txBody>
          <a:bodyPr>
            <a:noAutofit/>
          </a:bodyPr>
          <a:lstStyle/>
          <a:p>
            <a:pPr marL="457200" indent="-457200">
              <a:buClr>
                <a:schemeClr val="tx1"/>
              </a:buClr>
              <a:buSzPct val="100000"/>
              <a:buFont typeface="+mj-lt"/>
              <a:buAutoNum type="arabicPeriod"/>
            </a:pPr>
            <a:r>
              <a:rPr lang="en-US" sz="2200" dirty="0"/>
              <a:t>What is the concept for accommodating a large number of users in a limited radio spectrum?</a:t>
            </a:r>
            <a:br>
              <a:rPr lang="en-US" sz="2200" dirty="0"/>
            </a:br>
            <a:r>
              <a:rPr lang="en-US" sz="2200" dirty="0"/>
              <a:t>a) Grade </a:t>
            </a:r>
            <a:r>
              <a:rPr lang="en-US" sz="2200" dirty="0" smtClean="0"/>
              <a:t>of service	   b</a:t>
            </a:r>
            <a:r>
              <a:rPr lang="en-US" sz="2200" dirty="0"/>
              <a:t>) </a:t>
            </a:r>
            <a:r>
              <a:rPr lang="en-US" sz="2200" dirty="0" err="1" smtClean="0"/>
              <a:t>Trunking</a:t>
            </a:r>
            <a:r>
              <a:rPr lang="en-US" sz="2200" dirty="0" smtClean="0"/>
              <a:t>	c</a:t>
            </a:r>
            <a:r>
              <a:rPr lang="en-US" sz="2200" dirty="0"/>
              <a:t>) </a:t>
            </a:r>
            <a:r>
              <a:rPr lang="en-US" sz="2200" dirty="0" smtClean="0"/>
              <a:t>Multiplexing	d</a:t>
            </a:r>
            <a:r>
              <a:rPr lang="en-US" sz="2200" dirty="0"/>
              <a:t>) </a:t>
            </a:r>
            <a:r>
              <a:rPr lang="en-US" sz="2200" dirty="0" smtClean="0"/>
              <a:t>Multitasking</a:t>
            </a:r>
          </a:p>
          <a:p>
            <a:pPr marL="457200" indent="-457200">
              <a:buClr>
                <a:schemeClr val="tx1"/>
              </a:buClr>
              <a:buSzPct val="100000"/>
              <a:buFont typeface="+mj-lt"/>
              <a:buAutoNum type="arabicPeriod"/>
            </a:pPr>
            <a:r>
              <a:rPr lang="en-US" sz="2200" dirty="0"/>
              <a:t>On termination of call, the occupied channel is not returned to the pool of available channels in </a:t>
            </a:r>
            <a:r>
              <a:rPr lang="en-US" sz="2200" dirty="0" err="1"/>
              <a:t>trunking</a:t>
            </a:r>
            <a:r>
              <a:rPr lang="en-US" sz="2200" dirty="0"/>
              <a:t>. State whether True or False.</a:t>
            </a:r>
            <a:br>
              <a:rPr lang="en-US" sz="2200" dirty="0"/>
            </a:br>
            <a:r>
              <a:rPr lang="en-US" sz="2200" dirty="0"/>
              <a:t>a) </a:t>
            </a:r>
            <a:r>
              <a:rPr lang="en-US" sz="2200" dirty="0" smtClean="0"/>
              <a:t>True	b</a:t>
            </a:r>
            <a:r>
              <a:rPr lang="en-US" sz="2200" dirty="0"/>
              <a:t>) </a:t>
            </a:r>
            <a:r>
              <a:rPr lang="en-US" sz="2200" dirty="0" smtClean="0"/>
              <a:t>False</a:t>
            </a:r>
          </a:p>
          <a:p>
            <a:pPr marL="457200" indent="-457200">
              <a:buClr>
                <a:schemeClr val="tx1"/>
              </a:buClr>
              <a:buSzPct val="100000"/>
              <a:buFont typeface="+mj-lt"/>
              <a:buAutoNum type="arabicPeriod"/>
            </a:pPr>
            <a:r>
              <a:rPr lang="en-US" sz="2200" dirty="0"/>
              <a:t>What is the unit for the measure of traffic intensity?</a:t>
            </a:r>
            <a:br>
              <a:rPr lang="en-US" sz="2200" dirty="0"/>
            </a:br>
            <a:r>
              <a:rPr lang="en-US" sz="2200" dirty="0"/>
              <a:t>a</a:t>
            </a:r>
            <a:r>
              <a:rPr lang="en-US" sz="2200" dirty="0" smtClean="0"/>
              <a:t>) Meters	b</a:t>
            </a:r>
            <a:r>
              <a:rPr lang="en-US" sz="2200" dirty="0"/>
              <a:t>) </a:t>
            </a:r>
            <a:r>
              <a:rPr lang="en-US" sz="2200" dirty="0" smtClean="0"/>
              <a:t>Henry	c</a:t>
            </a:r>
            <a:r>
              <a:rPr lang="en-US" sz="2200" dirty="0"/>
              <a:t>) </a:t>
            </a:r>
            <a:r>
              <a:rPr lang="en-US" sz="2200" dirty="0" smtClean="0"/>
              <a:t>Ohm		d</a:t>
            </a:r>
            <a:r>
              <a:rPr lang="en-US" sz="2200" dirty="0"/>
              <a:t>) </a:t>
            </a:r>
            <a:r>
              <a:rPr lang="en-US" sz="2200" dirty="0" err="1" smtClean="0"/>
              <a:t>Erlang</a:t>
            </a:r>
            <a:endParaRPr lang="en-US" sz="2200" dirty="0" smtClean="0"/>
          </a:p>
          <a:p>
            <a:pPr marL="457200" indent="-457200">
              <a:buClr>
                <a:schemeClr val="tx1"/>
              </a:buClr>
              <a:buSzPct val="100000"/>
              <a:buFont typeface="+mj-lt"/>
              <a:buAutoNum type="arabicPeriod"/>
            </a:pPr>
            <a:r>
              <a:rPr lang="en-US" sz="2200" dirty="0"/>
              <a:t>What is the measure of the ability of user to access a trunked system during the busiest hour?</a:t>
            </a:r>
            <a:br>
              <a:rPr lang="en-US" sz="2200" dirty="0"/>
            </a:br>
            <a:r>
              <a:rPr lang="en-US" sz="2200" dirty="0"/>
              <a:t>a) </a:t>
            </a:r>
            <a:r>
              <a:rPr lang="en-US" sz="2200" dirty="0" err="1" smtClean="0"/>
              <a:t>Trunking</a:t>
            </a:r>
            <a:r>
              <a:rPr lang="en-US" sz="2200" dirty="0" smtClean="0"/>
              <a:t>	b</a:t>
            </a:r>
            <a:r>
              <a:rPr lang="en-US" sz="2200" dirty="0"/>
              <a:t>) Grade of Service (</a:t>
            </a:r>
            <a:r>
              <a:rPr lang="en-US" sz="2200" dirty="0" smtClean="0"/>
              <a:t>GOS)	c</a:t>
            </a:r>
            <a:r>
              <a:rPr lang="en-US" sz="2200" dirty="0"/>
              <a:t>) </a:t>
            </a:r>
            <a:r>
              <a:rPr lang="en-US" sz="2200" dirty="0" smtClean="0"/>
              <a:t>Multiplexing	d</a:t>
            </a:r>
            <a:r>
              <a:rPr lang="en-US" sz="2200" dirty="0"/>
              <a:t>) </a:t>
            </a:r>
            <a:r>
              <a:rPr lang="en-US" sz="2200" dirty="0" smtClean="0"/>
              <a:t>Sectoring</a:t>
            </a:r>
          </a:p>
          <a:p>
            <a:pPr marL="457200" indent="-457200">
              <a:buClr>
                <a:schemeClr val="tx1"/>
              </a:buClr>
              <a:buSzPct val="100000"/>
              <a:buFont typeface="+mj-lt"/>
              <a:buAutoNum type="arabicPeriod"/>
            </a:pPr>
            <a:r>
              <a:rPr lang="en-US" sz="2200" dirty="0"/>
              <a:t>GOS is typically given as a likelihood that a ________</a:t>
            </a:r>
            <a:br>
              <a:rPr lang="en-US" sz="2200" dirty="0"/>
            </a:br>
            <a:r>
              <a:rPr lang="en-US" sz="2200" dirty="0"/>
              <a:t>a) Call is in </a:t>
            </a:r>
            <a:r>
              <a:rPr lang="en-US" sz="2200" dirty="0" smtClean="0"/>
              <a:t>progress	 	b</a:t>
            </a:r>
            <a:r>
              <a:rPr lang="en-US" sz="2200" dirty="0"/>
              <a:t>) Channels are </a:t>
            </a:r>
            <a:r>
              <a:rPr lang="en-US" sz="2200" dirty="0" smtClean="0"/>
              <a:t>busy	</a:t>
            </a:r>
          </a:p>
          <a:p>
            <a:pPr marL="0" indent="0">
              <a:buClr>
                <a:schemeClr val="tx1"/>
              </a:buClr>
              <a:buSzPct val="100000"/>
              <a:buNone/>
            </a:pPr>
            <a:r>
              <a:rPr lang="en-US" sz="2200" dirty="0" smtClean="0"/>
              <a:t>      c</a:t>
            </a:r>
            <a:r>
              <a:rPr lang="en-US" sz="2200" dirty="0"/>
              <a:t>) Call is </a:t>
            </a:r>
            <a:r>
              <a:rPr lang="en-US" sz="2200" dirty="0" smtClean="0"/>
              <a:t>blocked		d</a:t>
            </a:r>
            <a:r>
              <a:rPr lang="en-US" sz="2200" dirty="0"/>
              <a:t>) Channel are free</a:t>
            </a:r>
          </a:p>
        </p:txBody>
      </p:sp>
      <p:sp>
        <p:nvSpPr>
          <p:cNvPr id="2" name="TextBox 1"/>
          <p:cNvSpPr txBox="1"/>
          <p:nvPr/>
        </p:nvSpPr>
        <p:spPr>
          <a:xfrm>
            <a:off x="6450904" y="6227424"/>
            <a:ext cx="2571986" cy="461665"/>
          </a:xfrm>
          <a:prstGeom prst="rect">
            <a:avLst/>
          </a:prstGeom>
          <a:solidFill>
            <a:srgbClr val="FFFF00"/>
          </a:solidFill>
        </p:spPr>
        <p:txBody>
          <a:bodyPr wrap="none" rtlCol="0">
            <a:spAutoFit/>
          </a:bodyPr>
          <a:lstStyle/>
          <a:p>
            <a:r>
              <a:rPr lang="en-US" sz="2400" dirty="0" smtClean="0"/>
              <a:t>Answer : b b d b d </a:t>
            </a:r>
            <a:endParaRPr lang="en-US" sz="2400" dirty="0"/>
          </a:p>
        </p:txBody>
      </p:sp>
    </p:spTree>
    <p:extLst>
      <p:ext uri="{BB962C8B-B14F-4D97-AF65-F5344CB8AC3E}">
        <p14:creationId xmlns:p14="http://schemas.microsoft.com/office/powerpoint/2010/main" val="285692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II</a:t>
            </a:r>
            <a:endParaRPr lang="en-US" dirty="0"/>
          </a:p>
        </p:txBody>
      </p:sp>
      <p:sp>
        <p:nvSpPr>
          <p:cNvPr id="3" name="Content Placeholder 2"/>
          <p:cNvSpPr>
            <a:spLocks noGrp="1"/>
          </p:cNvSpPr>
          <p:nvPr>
            <p:ph sz="quarter" idx="1"/>
          </p:nvPr>
        </p:nvSpPr>
        <p:spPr>
          <a:xfrm>
            <a:off x="180109" y="1194422"/>
            <a:ext cx="8963891" cy="5160818"/>
          </a:xfrm>
        </p:spPr>
        <p:txBody>
          <a:bodyPr>
            <a:normAutofit/>
          </a:bodyPr>
          <a:lstStyle/>
          <a:p>
            <a:pPr marL="457200" indent="-457200">
              <a:buClrTx/>
              <a:buSzPct val="100000"/>
              <a:buFont typeface="+mj-lt"/>
              <a:buAutoNum type="arabicPeriod"/>
            </a:pPr>
            <a:r>
              <a:rPr lang="en-US" sz="2200" dirty="0"/>
              <a:t>Average duration of a typical call is </a:t>
            </a:r>
            <a:r>
              <a:rPr lang="en-US" sz="2200" dirty="0" smtClean="0"/>
              <a:t>called</a:t>
            </a:r>
            <a:r>
              <a:rPr lang="en-US" sz="2200" dirty="0"/>
              <a:t/>
            </a:r>
            <a:br>
              <a:rPr lang="en-US" sz="2200" dirty="0"/>
            </a:br>
            <a:r>
              <a:rPr lang="en-US" sz="2200" dirty="0"/>
              <a:t>a) Holding </a:t>
            </a:r>
            <a:r>
              <a:rPr lang="en-US" sz="2200" dirty="0" smtClean="0"/>
              <a:t>time	b</a:t>
            </a:r>
            <a:r>
              <a:rPr lang="en-US" sz="2200" dirty="0"/>
              <a:t>) Dwell </a:t>
            </a:r>
            <a:r>
              <a:rPr lang="en-US" sz="2200" dirty="0" smtClean="0"/>
              <a:t>time	c</a:t>
            </a:r>
            <a:r>
              <a:rPr lang="en-US" sz="2200" dirty="0"/>
              <a:t>) Set up </a:t>
            </a:r>
            <a:r>
              <a:rPr lang="en-US" sz="2200" dirty="0" smtClean="0"/>
              <a:t>time	d</a:t>
            </a:r>
            <a:r>
              <a:rPr lang="en-US" sz="2200" dirty="0"/>
              <a:t>) Run </a:t>
            </a:r>
            <a:r>
              <a:rPr lang="en-US" sz="2200" dirty="0" smtClean="0"/>
              <a:t>time</a:t>
            </a:r>
          </a:p>
          <a:p>
            <a:pPr marL="457200" indent="-457200">
              <a:buClrTx/>
              <a:buSzPct val="100000"/>
              <a:buFont typeface="+mj-lt"/>
              <a:buAutoNum type="arabicPeriod"/>
            </a:pPr>
            <a:r>
              <a:rPr lang="en-US" sz="2200" dirty="0"/>
              <a:t>Traffic intensity offered by each user is the product </a:t>
            </a:r>
            <a:r>
              <a:rPr lang="en-US" sz="2200" dirty="0" smtClean="0"/>
              <a:t>of</a:t>
            </a:r>
            <a:r>
              <a:rPr lang="en-US" sz="2200" dirty="0"/>
              <a:t/>
            </a:r>
            <a:br>
              <a:rPr lang="en-US" sz="2200" dirty="0"/>
            </a:br>
            <a:r>
              <a:rPr lang="en-US" sz="2200" dirty="0"/>
              <a:t>a) Set up time and holding </a:t>
            </a:r>
            <a:r>
              <a:rPr lang="en-US" sz="2200" dirty="0" smtClean="0"/>
              <a:t>time	b</a:t>
            </a:r>
            <a:r>
              <a:rPr lang="en-US" sz="2200" dirty="0"/>
              <a:t>) Call request rate and holding time</a:t>
            </a:r>
            <a:br>
              <a:rPr lang="en-US" sz="2200" dirty="0"/>
            </a:br>
            <a:r>
              <a:rPr lang="en-US" sz="2200" dirty="0"/>
              <a:t>c) </a:t>
            </a:r>
            <a:r>
              <a:rPr lang="en-US" sz="2200" dirty="0" smtClean="0"/>
              <a:t>Load </a:t>
            </a:r>
            <a:r>
              <a:rPr lang="en-US" sz="2200" dirty="0"/>
              <a:t>and holding </a:t>
            </a:r>
            <a:r>
              <a:rPr lang="en-US" sz="2200" dirty="0" smtClean="0"/>
              <a:t>time		d</a:t>
            </a:r>
            <a:r>
              <a:rPr lang="en-US" sz="2200" dirty="0"/>
              <a:t>) Call request rate and set up </a:t>
            </a:r>
            <a:r>
              <a:rPr lang="en-US" sz="2200" dirty="0" smtClean="0"/>
              <a:t>time</a:t>
            </a:r>
          </a:p>
          <a:p>
            <a:pPr marL="457200" indent="-457200">
              <a:buClrTx/>
              <a:buSzPct val="100000"/>
              <a:buFont typeface="+mj-lt"/>
              <a:buAutoNum type="arabicPeriod"/>
            </a:pPr>
            <a:r>
              <a:rPr lang="en-US" sz="2200" dirty="0"/>
              <a:t>Blocked calls delayed formula is also known as _______</a:t>
            </a:r>
            <a:br>
              <a:rPr lang="en-US" sz="2200" dirty="0"/>
            </a:br>
            <a:r>
              <a:rPr lang="en-US" sz="2200" dirty="0"/>
              <a:t>a) </a:t>
            </a:r>
            <a:r>
              <a:rPr lang="en-US" sz="2200" dirty="0" err="1" smtClean="0"/>
              <a:t>Erlang</a:t>
            </a:r>
            <a:r>
              <a:rPr lang="en-US" sz="2200" dirty="0" smtClean="0"/>
              <a:t> A		b</a:t>
            </a:r>
            <a:r>
              <a:rPr lang="en-US" sz="2200" dirty="0"/>
              <a:t>) </a:t>
            </a:r>
            <a:r>
              <a:rPr lang="en-US" sz="2200" dirty="0" err="1"/>
              <a:t>Erlang</a:t>
            </a:r>
            <a:r>
              <a:rPr lang="en-US" sz="2200" dirty="0"/>
              <a:t> </a:t>
            </a:r>
            <a:r>
              <a:rPr lang="en-US" sz="2200" dirty="0" smtClean="0"/>
              <a:t>B	c</a:t>
            </a:r>
            <a:r>
              <a:rPr lang="en-US" sz="2200" dirty="0"/>
              <a:t>) </a:t>
            </a:r>
            <a:r>
              <a:rPr lang="en-US" sz="2200" dirty="0" err="1"/>
              <a:t>Erlang</a:t>
            </a:r>
            <a:r>
              <a:rPr lang="en-US" sz="2200" dirty="0"/>
              <a:t> </a:t>
            </a:r>
            <a:r>
              <a:rPr lang="en-US" sz="2200" dirty="0" smtClean="0"/>
              <a:t>C	d</a:t>
            </a:r>
            <a:r>
              <a:rPr lang="en-US" sz="2200" dirty="0"/>
              <a:t>) </a:t>
            </a:r>
            <a:r>
              <a:rPr lang="en-US" sz="2200" dirty="0" err="1"/>
              <a:t>Erlang</a:t>
            </a:r>
            <a:r>
              <a:rPr lang="en-US" sz="2200" dirty="0"/>
              <a:t> </a:t>
            </a:r>
            <a:r>
              <a:rPr lang="en-US" sz="2200" dirty="0" smtClean="0"/>
              <a:t>D</a:t>
            </a:r>
          </a:p>
          <a:p>
            <a:pPr marL="457200" indent="-457200">
              <a:buClrTx/>
              <a:buSzPct val="100000"/>
              <a:buFont typeface="+mj-lt"/>
              <a:buAutoNum type="arabicPeriod"/>
            </a:pPr>
            <a:r>
              <a:rPr lang="en-US" sz="2200" dirty="0"/>
              <a:t>Which of the following techniques do not help in expanding the capacity of cellular system?</a:t>
            </a:r>
            <a:br>
              <a:rPr lang="en-US" sz="2200" dirty="0"/>
            </a:br>
            <a:r>
              <a:rPr lang="en-US" sz="2200" dirty="0"/>
              <a:t>a) </a:t>
            </a:r>
            <a:r>
              <a:rPr lang="en-US" sz="2200" dirty="0" smtClean="0"/>
              <a:t>Sectoring		b</a:t>
            </a:r>
            <a:r>
              <a:rPr lang="en-US" sz="2200" dirty="0"/>
              <a:t>) </a:t>
            </a:r>
            <a:r>
              <a:rPr lang="en-US" sz="2200" dirty="0" smtClean="0"/>
              <a:t>Scattering	c</a:t>
            </a:r>
            <a:r>
              <a:rPr lang="en-US" sz="2200" dirty="0"/>
              <a:t>) </a:t>
            </a:r>
            <a:r>
              <a:rPr lang="en-US" sz="2200" dirty="0" smtClean="0"/>
              <a:t>Splitting	d</a:t>
            </a:r>
            <a:r>
              <a:rPr lang="en-US" sz="2200" dirty="0"/>
              <a:t>) Microcell zone </a:t>
            </a:r>
            <a:r>
              <a:rPr lang="en-US" sz="2200" dirty="0" smtClean="0"/>
              <a:t>concept</a:t>
            </a:r>
          </a:p>
          <a:p>
            <a:pPr marL="457200" indent="-457200">
              <a:buClrTx/>
              <a:buSzPct val="100000"/>
              <a:buFont typeface="+mj-lt"/>
              <a:buAutoNum type="arabicPeriod"/>
            </a:pPr>
            <a:r>
              <a:rPr lang="en-US" sz="2200" dirty="0"/>
              <a:t>________ uses directional antennas to control interference.</a:t>
            </a:r>
            <a:br>
              <a:rPr lang="en-US" sz="2200" dirty="0"/>
            </a:br>
            <a:r>
              <a:rPr lang="en-US" sz="2200" dirty="0"/>
              <a:t>a) </a:t>
            </a:r>
            <a:r>
              <a:rPr lang="en-US" sz="2200" dirty="0" smtClean="0"/>
              <a:t>Sectoring		b</a:t>
            </a:r>
            <a:r>
              <a:rPr lang="en-US" sz="2200" dirty="0"/>
              <a:t>) Cell </a:t>
            </a:r>
            <a:r>
              <a:rPr lang="en-US" sz="2200" dirty="0" smtClean="0"/>
              <a:t>splitting		c</a:t>
            </a:r>
            <a:r>
              <a:rPr lang="en-US" sz="2200" dirty="0"/>
              <a:t>) Repeaters</a:t>
            </a:r>
            <a:br>
              <a:rPr lang="en-US" sz="2200" dirty="0"/>
            </a:br>
            <a:r>
              <a:rPr lang="en-US" sz="2200" dirty="0"/>
              <a:t>d) Micro cell zone concept</a:t>
            </a:r>
          </a:p>
        </p:txBody>
      </p:sp>
      <p:sp>
        <p:nvSpPr>
          <p:cNvPr id="4" name="TextBox 3"/>
          <p:cNvSpPr txBox="1"/>
          <p:nvPr/>
        </p:nvSpPr>
        <p:spPr>
          <a:xfrm>
            <a:off x="6538350" y="6007065"/>
            <a:ext cx="2605650" cy="461665"/>
          </a:xfrm>
          <a:prstGeom prst="rect">
            <a:avLst/>
          </a:prstGeom>
          <a:solidFill>
            <a:srgbClr val="FFFF00"/>
          </a:solidFill>
        </p:spPr>
        <p:txBody>
          <a:bodyPr wrap="none" rtlCol="0">
            <a:spAutoFit/>
          </a:bodyPr>
          <a:lstStyle/>
          <a:p>
            <a:r>
              <a:rPr lang="en-US" sz="2400" dirty="0" smtClean="0"/>
              <a:t>Answer : a b c b a  </a:t>
            </a:r>
            <a:endParaRPr lang="en-US" sz="2400" dirty="0"/>
          </a:p>
        </p:txBody>
      </p:sp>
    </p:spTree>
    <p:extLst>
      <p:ext uri="{BB962C8B-B14F-4D97-AF65-F5344CB8AC3E}">
        <p14:creationId xmlns:p14="http://schemas.microsoft.com/office/powerpoint/2010/main" val="137069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III</a:t>
            </a:r>
            <a:endParaRPr lang="en-US" dirty="0"/>
          </a:p>
        </p:txBody>
      </p:sp>
      <p:sp>
        <p:nvSpPr>
          <p:cNvPr id="3" name="Content Placeholder 2"/>
          <p:cNvSpPr>
            <a:spLocks noGrp="1"/>
          </p:cNvSpPr>
          <p:nvPr>
            <p:ph sz="quarter" idx="1"/>
          </p:nvPr>
        </p:nvSpPr>
        <p:spPr>
          <a:xfrm>
            <a:off x="138545" y="1206303"/>
            <a:ext cx="9005455" cy="5119255"/>
          </a:xfrm>
        </p:spPr>
        <p:txBody>
          <a:bodyPr>
            <a:noAutofit/>
          </a:bodyPr>
          <a:lstStyle/>
          <a:p>
            <a:pPr marL="457200" indent="-457200">
              <a:buClrTx/>
              <a:buSzPct val="100000"/>
              <a:buFont typeface="+mj-lt"/>
              <a:buAutoNum type="arabicPeriod"/>
            </a:pPr>
            <a:r>
              <a:rPr lang="en-US" sz="2200" dirty="0"/>
              <a:t>_______ allows an orderly growth of cellular system.</a:t>
            </a:r>
            <a:br>
              <a:rPr lang="en-US" sz="2200" dirty="0"/>
            </a:br>
            <a:r>
              <a:rPr lang="en-US" sz="2200" dirty="0"/>
              <a:t>a) Sectoring	b) Scattering	c) Cell splitting	d) Micro cell zone technique</a:t>
            </a:r>
          </a:p>
          <a:p>
            <a:pPr marL="457200" indent="-457200">
              <a:buClrTx/>
              <a:buSzPct val="100000"/>
              <a:buFont typeface="+mj-lt"/>
              <a:buAutoNum type="arabicPeriod"/>
            </a:pPr>
            <a:r>
              <a:rPr lang="en-US" sz="2200" dirty="0"/>
              <a:t>Which of the following increases the number of base stations in order to increase capacity?</a:t>
            </a:r>
            <a:br>
              <a:rPr lang="en-US" sz="2200" dirty="0"/>
            </a:br>
            <a:r>
              <a:rPr lang="en-US" sz="2200" dirty="0"/>
              <a:t>a) Cell splitting	b) Sectoring</a:t>
            </a:r>
            <a:br>
              <a:rPr lang="en-US" sz="2200" dirty="0"/>
            </a:br>
            <a:r>
              <a:rPr lang="en-US" sz="2200" dirty="0"/>
              <a:t>c) Repeaters		d) Micro cell zone concept</a:t>
            </a:r>
          </a:p>
          <a:p>
            <a:pPr marL="457200" indent="-457200">
              <a:buClrTx/>
              <a:buSzPct val="100000"/>
              <a:buFont typeface="+mj-lt"/>
              <a:buAutoNum type="arabicPeriod"/>
            </a:pPr>
            <a:r>
              <a:rPr lang="en-US" sz="2200" dirty="0"/>
              <a:t>The process of subdividing a congested cell into smaller cells is called</a:t>
            </a:r>
            <a:br>
              <a:rPr lang="en-US" sz="2200" dirty="0"/>
            </a:br>
            <a:r>
              <a:rPr lang="en-US" sz="2200" dirty="0"/>
              <a:t>a) Cell splitting   b) Sectoring	  c) Micro cell technique	 d) Repeaters</a:t>
            </a:r>
          </a:p>
          <a:p>
            <a:pPr marL="457200" indent="-457200">
              <a:buClrTx/>
              <a:buSzPct val="100000"/>
              <a:buFont typeface="+mj-lt"/>
              <a:buAutoNum type="arabicPeriod"/>
            </a:pPr>
            <a:r>
              <a:rPr lang="en-US" sz="2200" dirty="0"/>
              <a:t>Cell splitting do not maintain the minimum c-channel reuse ratio. State whether True or False.</a:t>
            </a:r>
            <a:br>
              <a:rPr lang="en-US" sz="2200" dirty="0"/>
            </a:br>
            <a:r>
              <a:rPr lang="en-US" sz="2200" dirty="0"/>
              <a:t>a) True	b) False</a:t>
            </a:r>
          </a:p>
          <a:p>
            <a:pPr marL="457200" indent="-457200">
              <a:buClrTx/>
              <a:buSzPct val="100000"/>
              <a:buFont typeface="+mj-lt"/>
              <a:buAutoNum type="arabicPeriod"/>
            </a:pPr>
            <a:r>
              <a:rPr lang="en-US" sz="2200" dirty="0"/>
              <a:t>Sectoring increases SIR (Signal to Interference Ratio). State True or False.</a:t>
            </a:r>
            <a:br>
              <a:rPr lang="en-US" sz="2200" dirty="0"/>
            </a:br>
            <a:r>
              <a:rPr lang="en-US" sz="2200" dirty="0"/>
              <a:t>a) True	b) False</a:t>
            </a:r>
          </a:p>
        </p:txBody>
      </p:sp>
      <p:sp>
        <p:nvSpPr>
          <p:cNvPr id="4" name="TextBox 3"/>
          <p:cNvSpPr txBox="1"/>
          <p:nvPr/>
        </p:nvSpPr>
        <p:spPr>
          <a:xfrm>
            <a:off x="6447434" y="6094725"/>
            <a:ext cx="2435731" cy="461665"/>
          </a:xfrm>
          <a:prstGeom prst="rect">
            <a:avLst/>
          </a:prstGeom>
          <a:solidFill>
            <a:srgbClr val="FFFF00"/>
          </a:solidFill>
        </p:spPr>
        <p:txBody>
          <a:bodyPr wrap="none" rtlCol="0">
            <a:spAutoFit/>
          </a:bodyPr>
          <a:lstStyle/>
          <a:p>
            <a:r>
              <a:rPr lang="en-US" sz="2400" dirty="0" smtClean="0"/>
              <a:t>Answer : c a </a:t>
            </a:r>
            <a:r>
              <a:rPr lang="en-US" sz="2400" dirty="0" err="1" smtClean="0"/>
              <a:t>a</a:t>
            </a:r>
            <a:r>
              <a:rPr lang="en-US" sz="2400" dirty="0" smtClean="0"/>
              <a:t> b a</a:t>
            </a:r>
            <a:endParaRPr lang="en-US" sz="2400" dirty="0"/>
          </a:p>
        </p:txBody>
      </p:sp>
    </p:spTree>
    <p:extLst>
      <p:ext uri="{BB962C8B-B14F-4D97-AF65-F5344CB8AC3E}">
        <p14:creationId xmlns:p14="http://schemas.microsoft.com/office/powerpoint/2010/main" val="3792048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IV</a:t>
            </a:r>
            <a:endParaRPr lang="en-US" dirty="0"/>
          </a:p>
        </p:txBody>
      </p:sp>
      <p:sp>
        <p:nvSpPr>
          <p:cNvPr id="3" name="Content Placeholder 2"/>
          <p:cNvSpPr>
            <a:spLocks noGrp="1"/>
          </p:cNvSpPr>
          <p:nvPr>
            <p:ph sz="quarter" idx="1"/>
          </p:nvPr>
        </p:nvSpPr>
        <p:spPr>
          <a:xfrm>
            <a:off x="138545" y="1600200"/>
            <a:ext cx="8627503" cy="5063836"/>
          </a:xfrm>
        </p:spPr>
        <p:txBody>
          <a:bodyPr>
            <a:normAutofit/>
          </a:bodyPr>
          <a:lstStyle/>
          <a:p>
            <a:pPr marL="457200" indent="-457200">
              <a:buClrTx/>
              <a:buSzPct val="100000"/>
              <a:buFont typeface="+mj-lt"/>
              <a:buAutoNum type="arabicPeriod"/>
            </a:pPr>
            <a:r>
              <a:rPr lang="en-US" sz="2200" dirty="0"/>
              <a:t>Which of the following has range extension capability?</a:t>
            </a:r>
            <a:br>
              <a:rPr lang="en-US" sz="2200" dirty="0"/>
            </a:br>
            <a:r>
              <a:rPr lang="en-US" sz="2200" dirty="0"/>
              <a:t>a) Sectoring	b) Repeaters	c) </a:t>
            </a:r>
            <a:r>
              <a:rPr lang="en-US" sz="2200" dirty="0" smtClean="0"/>
              <a:t>Scattering     d</a:t>
            </a:r>
            <a:r>
              <a:rPr lang="en-US" sz="2200" dirty="0"/>
              <a:t>) Micro cell zone concept</a:t>
            </a:r>
          </a:p>
          <a:p>
            <a:pPr marL="457200" indent="-457200">
              <a:buClrTx/>
              <a:buSzPct val="100000"/>
              <a:buFont typeface="+mj-lt"/>
              <a:buAutoNum type="arabicPeriod"/>
            </a:pPr>
            <a:r>
              <a:rPr lang="en-US" sz="2200" dirty="0"/>
              <a:t>Which of the following is not an advantage of micro cell zone technique?</a:t>
            </a:r>
            <a:br>
              <a:rPr lang="en-US" sz="2200" dirty="0"/>
            </a:br>
            <a:r>
              <a:rPr lang="en-US" sz="2200" dirty="0"/>
              <a:t>a) Reduced co channel interference		b) Improved signal quality</a:t>
            </a:r>
            <a:br>
              <a:rPr lang="en-US" sz="2200" dirty="0"/>
            </a:br>
            <a:r>
              <a:rPr lang="en-US" sz="2200" dirty="0"/>
              <a:t>c) Increase in capacity	</a:t>
            </a:r>
            <a:r>
              <a:rPr lang="en-US" sz="2200" dirty="0" smtClean="0"/>
              <a:t>d</a:t>
            </a:r>
            <a:r>
              <a:rPr lang="en-US" sz="2200" dirty="0"/>
              <a:t>) Increasing number of base stations</a:t>
            </a:r>
          </a:p>
          <a:p>
            <a:pPr marL="457200" indent="-457200">
              <a:buClrTx/>
              <a:buSzPct val="100000"/>
              <a:buFont typeface="+mj-lt"/>
              <a:buAutoNum type="arabicPeriod"/>
            </a:pPr>
            <a:r>
              <a:rPr lang="en-US" sz="2200" dirty="0"/>
              <a:t>In a micro cell zone concept, when a mobile travels from one zone to another within the cell, it retains the same _________</a:t>
            </a:r>
            <a:br>
              <a:rPr lang="en-US" sz="2200" dirty="0"/>
            </a:br>
            <a:r>
              <a:rPr lang="en-US" sz="2200" dirty="0"/>
              <a:t>a) Power level	b) Base station	c) Channel	d) Receiver</a:t>
            </a:r>
          </a:p>
        </p:txBody>
      </p:sp>
      <p:sp>
        <p:nvSpPr>
          <p:cNvPr id="4" name="TextBox 3"/>
          <p:cNvSpPr txBox="1"/>
          <p:nvPr/>
        </p:nvSpPr>
        <p:spPr>
          <a:xfrm>
            <a:off x="6939804" y="5893496"/>
            <a:ext cx="1925976" cy="461665"/>
          </a:xfrm>
          <a:prstGeom prst="rect">
            <a:avLst/>
          </a:prstGeom>
          <a:solidFill>
            <a:srgbClr val="FFFF00"/>
          </a:solidFill>
        </p:spPr>
        <p:txBody>
          <a:bodyPr wrap="none" rtlCol="0">
            <a:spAutoFit/>
          </a:bodyPr>
          <a:lstStyle/>
          <a:p>
            <a:r>
              <a:rPr lang="en-US" sz="2400" dirty="0" smtClean="0"/>
              <a:t>Answer : b d c</a:t>
            </a:r>
            <a:endParaRPr lang="en-US" sz="2400" dirty="0"/>
          </a:p>
        </p:txBody>
      </p:sp>
    </p:spTree>
    <p:extLst>
      <p:ext uri="{BB962C8B-B14F-4D97-AF65-F5344CB8AC3E}">
        <p14:creationId xmlns:p14="http://schemas.microsoft.com/office/powerpoint/2010/main" val="200918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r>
              <a:rPr lang="en-US" sz="3600" b="1" dirty="0" smtClean="0"/>
              <a:t>Assignments</a:t>
            </a:r>
          </a:p>
        </p:txBody>
      </p:sp>
      <p:sp>
        <p:nvSpPr>
          <p:cNvPr id="3" name="Content Placeholder 2"/>
          <p:cNvSpPr>
            <a:spLocks noGrp="1"/>
          </p:cNvSpPr>
          <p:nvPr>
            <p:ph idx="1"/>
          </p:nvPr>
        </p:nvSpPr>
        <p:spPr/>
        <p:txBody>
          <a:bodyPr/>
          <a:lstStyle/>
          <a:p>
            <a:r>
              <a:rPr lang="en-US" b="1" dirty="0" smtClean="0">
                <a:solidFill>
                  <a:schemeClr val="bg2"/>
                </a:solidFill>
              </a:rPr>
              <a:t>Problems:  </a:t>
            </a:r>
            <a:r>
              <a:rPr lang="en-US" dirty="0" smtClean="0"/>
              <a:t>3.4, 3.5, 3.7,3.8, 3.10, 3.11, 3.12, 3.13, 3.15, 3.26, 3.27, 3.28, 3.29</a:t>
            </a:r>
          </a:p>
          <a:p>
            <a:endParaRPr lang="en-US" dirty="0" smtClean="0">
              <a:solidFill>
                <a:srgbClr val="FF0000"/>
              </a:solidFill>
            </a:endParaRPr>
          </a:p>
          <a:p>
            <a:pPr>
              <a:buFont typeface="Wingdings" pitchFamily="2" charset="2"/>
              <a:buNone/>
            </a:pPr>
            <a:r>
              <a:rPr lang="en-US" sz="4800" dirty="0" smtClean="0">
                <a:solidFill>
                  <a:srgbClr val="FF0000"/>
                </a:solidFill>
              </a:rPr>
              <a:t>			</a:t>
            </a:r>
            <a:endParaRPr lang="en-US" dirty="0" smtClean="0"/>
          </a:p>
        </p:txBody>
      </p:sp>
    </p:spTree>
    <p:extLst>
      <p:ext uri="{BB962C8B-B14F-4D97-AF65-F5344CB8AC3E}">
        <p14:creationId xmlns:p14="http://schemas.microsoft.com/office/powerpoint/2010/main" val="76815366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Lecture</a:t>
            </a:r>
            <a:endParaRPr lang="en-US" dirty="0"/>
          </a:p>
        </p:txBody>
      </p:sp>
      <p:sp>
        <p:nvSpPr>
          <p:cNvPr id="3" name="Content Placeholder 2"/>
          <p:cNvSpPr>
            <a:spLocks noGrp="1"/>
          </p:cNvSpPr>
          <p:nvPr>
            <p:ph sz="quarter" idx="1"/>
          </p:nvPr>
        </p:nvSpPr>
        <p:spPr>
          <a:xfrm>
            <a:off x="369518" y="1485395"/>
            <a:ext cx="8229600" cy="4937760"/>
          </a:xfrm>
        </p:spPr>
        <p:txBody>
          <a:bodyPr/>
          <a:lstStyle/>
          <a:p>
            <a:pPr marL="514350" indent="-514350">
              <a:lnSpc>
                <a:spcPct val="150000"/>
              </a:lnSpc>
              <a:spcBef>
                <a:spcPts val="0"/>
              </a:spcBef>
              <a:buClrTx/>
              <a:buSzTx/>
              <a:buFont typeface="+mj-lt"/>
              <a:buAutoNum type="arabicPeriod"/>
              <a:defRPr/>
            </a:pPr>
            <a:r>
              <a:rPr lang="en-US" sz="2400" dirty="0" smtClean="0">
                <a:solidFill>
                  <a:schemeClr val="bg2">
                    <a:lumMod val="10000"/>
                  </a:schemeClr>
                </a:solidFill>
                <a:ea typeface="MS Mincho"/>
                <a:cs typeface="Pyidaungsu"/>
              </a:rPr>
              <a:t>Mobile Radio Propagation – Large Scale Path Loss Model</a:t>
            </a:r>
          </a:p>
          <a:p>
            <a:pPr marL="788670" lvl="1" indent="-514350">
              <a:lnSpc>
                <a:spcPct val="150000"/>
              </a:lnSpc>
              <a:spcBef>
                <a:spcPts val="0"/>
              </a:spcBef>
              <a:buClrTx/>
              <a:buSzTx/>
              <a:buFont typeface="+mj-lt"/>
              <a:buAutoNum type="arabicPeriod"/>
              <a:defRPr/>
            </a:pPr>
            <a:r>
              <a:rPr lang="en-US" sz="2100" dirty="0" smtClean="0">
                <a:solidFill>
                  <a:schemeClr val="bg2">
                    <a:lumMod val="10000"/>
                  </a:schemeClr>
                </a:solidFill>
                <a:ea typeface="MS Mincho"/>
                <a:cs typeface="Pyidaungsu"/>
              </a:rPr>
              <a:t>Ideal </a:t>
            </a:r>
            <a:r>
              <a:rPr lang="en-US" sz="2100" dirty="0">
                <a:solidFill>
                  <a:schemeClr val="bg2">
                    <a:lumMod val="10000"/>
                  </a:schemeClr>
                </a:solidFill>
                <a:ea typeface="MS Mincho"/>
                <a:cs typeface="Pyidaungsu"/>
              </a:rPr>
              <a:t>Free-space Radio Propagation Model</a:t>
            </a:r>
          </a:p>
          <a:p>
            <a:pPr marL="788670" lvl="1" indent="-514350">
              <a:lnSpc>
                <a:spcPct val="150000"/>
              </a:lnSpc>
              <a:spcBef>
                <a:spcPts val="0"/>
              </a:spcBef>
              <a:buClrTx/>
              <a:buSzTx/>
              <a:buFont typeface="+mj-lt"/>
              <a:buAutoNum type="arabicPeriod"/>
              <a:defRPr/>
            </a:pPr>
            <a:r>
              <a:rPr lang="en-US" sz="2100" dirty="0">
                <a:solidFill>
                  <a:schemeClr val="bg2">
                    <a:lumMod val="10000"/>
                  </a:schemeClr>
                </a:solidFill>
                <a:ea typeface="MS Mincho"/>
                <a:cs typeface="Pyidaungsu"/>
              </a:rPr>
              <a:t>Three Basic Propagation Mechanisms and Related Propagation Models</a:t>
            </a:r>
          </a:p>
          <a:p>
            <a:pPr marL="1428750" lvl="2" indent="-514350">
              <a:lnSpc>
                <a:spcPct val="150000"/>
              </a:lnSpc>
              <a:spcBef>
                <a:spcPts val="0"/>
              </a:spcBef>
              <a:buClrTx/>
              <a:buSzTx/>
              <a:buFont typeface="Arial" pitchFamily="34" charset="0"/>
              <a:buChar char="•"/>
              <a:defRPr/>
            </a:pPr>
            <a:r>
              <a:rPr lang="en-US" dirty="0">
                <a:solidFill>
                  <a:schemeClr val="bg2">
                    <a:lumMod val="10000"/>
                  </a:schemeClr>
                </a:solidFill>
                <a:ea typeface="MS Mincho"/>
                <a:cs typeface="Pyidaungsu"/>
              </a:rPr>
              <a:t>Reflection</a:t>
            </a:r>
          </a:p>
          <a:p>
            <a:pPr marL="1428750" lvl="2" indent="-514350">
              <a:lnSpc>
                <a:spcPct val="150000"/>
              </a:lnSpc>
              <a:spcBef>
                <a:spcPts val="0"/>
              </a:spcBef>
              <a:buClrTx/>
              <a:buSzTx/>
              <a:buFont typeface="Arial" pitchFamily="34" charset="0"/>
              <a:buChar char="•"/>
              <a:defRPr/>
            </a:pPr>
            <a:r>
              <a:rPr lang="en-US" dirty="0">
                <a:solidFill>
                  <a:schemeClr val="bg2">
                    <a:lumMod val="10000"/>
                  </a:schemeClr>
                </a:solidFill>
                <a:ea typeface="MS Mincho"/>
                <a:cs typeface="Pyidaungsu"/>
              </a:rPr>
              <a:t>Diffraction</a:t>
            </a:r>
          </a:p>
          <a:p>
            <a:pPr marL="1428750" lvl="2" indent="-514350">
              <a:lnSpc>
                <a:spcPct val="150000"/>
              </a:lnSpc>
              <a:spcBef>
                <a:spcPts val="0"/>
              </a:spcBef>
              <a:buClrTx/>
              <a:buSzTx/>
              <a:buFont typeface="Arial" pitchFamily="34" charset="0"/>
              <a:buChar char="•"/>
              <a:defRPr/>
            </a:pPr>
            <a:r>
              <a:rPr lang="en-US" dirty="0">
                <a:solidFill>
                  <a:schemeClr val="bg2">
                    <a:lumMod val="10000"/>
                  </a:schemeClr>
                </a:solidFill>
                <a:ea typeface="MS Mincho"/>
                <a:cs typeface="Pyidaungsu"/>
              </a:rPr>
              <a:t>Scattering</a:t>
            </a:r>
          </a:p>
          <a:p>
            <a:pPr marL="514350" indent="-514350">
              <a:lnSpc>
                <a:spcPct val="115000"/>
              </a:lnSpc>
              <a:spcBef>
                <a:spcPts val="0"/>
              </a:spcBef>
              <a:buClrTx/>
              <a:buSzTx/>
              <a:buFont typeface="+mj-lt"/>
              <a:buAutoNum type="arabicPeriod"/>
              <a:defRPr/>
            </a:pPr>
            <a:endParaRPr lang="en-US" b="1" dirty="0">
              <a:solidFill>
                <a:schemeClr val="bg2">
                  <a:lumMod val="10000"/>
                </a:schemeClr>
              </a:solidFill>
              <a:latin typeface="Calibri"/>
              <a:ea typeface="MS Mincho"/>
              <a:cs typeface="Pyidaungsu"/>
            </a:endParaRPr>
          </a:p>
        </p:txBody>
      </p:sp>
      <p:sp>
        <p:nvSpPr>
          <p:cNvPr id="4" name="Slide Number Placeholder 3"/>
          <p:cNvSpPr>
            <a:spLocks noGrp="1"/>
          </p:cNvSpPr>
          <p:nvPr>
            <p:ph type="sldNum" sz="quarter" idx="12"/>
          </p:nvPr>
        </p:nvSpPr>
        <p:spPr/>
        <p:txBody>
          <a:bodyPr/>
          <a:lstStyle/>
          <a:p>
            <a:pPr eaLnBrk="1" latinLnBrk="0" hangingPunct="1"/>
            <a:fld id="{F0C94032-CD4C-4C25-B0C2-CEC720522D92}" type="slidenum">
              <a:rPr kumimoji="0" lang="en-US" smtClean="0"/>
              <a:pPr eaLnBrk="1" latinLnBrk="0" hangingPunct="1"/>
              <a:t>49</a:t>
            </a:fld>
            <a:endParaRPr kumimoji="0" lang="en-US" dirty="0">
              <a:solidFill>
                <a:srgbClr val="FFFFFF"/>
              </a:solidFill>
            </a:endParaRPr>
          </a:p>
        </p:txBody>
      </p:sp>
    </p:spTree>
    <p:extLst>
      <p:ext uri="{BB962C8B-B14F-4D97-AF65-F5344CB8AC3E}">
        <p14:creationId xmlns:p14="http://schemas.microsoft.com/office/powerpoint/2010/main" val="91279185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53143" y="2425695"/>
            <a:ext cx="8716325" cy="1208314"/>
          </a:xfrm>
        </p:spPr>
        <p:txBody>
          <a:bodyPr>
            <a:noAutofit/>
          </a:bodyPr>
          <a:lstStyle/>
          <a:p>
            <a:pPr lvl="1" algn="l" rtl="0">
              <a:lnSpc>
                <a:spcPct val="150000"/>
              </a:lnSpc>
              <a:spcBef>
                <a:spcPts val="1200"/>
              </a:spcBef>
            </a:pPr>
            <a:r>
              <a:rPr lang="en-US" sz="4400" b="1" kern="1200" dirty="0" smtClean="0">
                <a:solidFill>
                  <a:schemeClr val="tx1"/>
                </a:solidFill>
                <a:latin typeface="+mj-lt"/>
                <a:ea typeface="+mj-ea"/>
                <a:cs typeface="+mj-cs"/>
              </a:rPr>
              <a:t>Thank You …</a:t>
            </a:r>
            <a:endParaRPr lang="en-US" sz="4400" b="1" kern="1200" dirty="0">
              <a:solidFill>
                <a:schemeClr val="tx1"/>
              </a:solidFill>
              <a:latin typeface="+mj-lt"/>
              <a:ea typeface="+mj-ea"/>
              <a:cs typeface="+mj-cs"/>
            </a:endParaRPr>
          </a:p>
        </p:txBody>
      </p:sp>
      <p:sp>
        <p:nvSpPr>
          <p:cNvPr id="6" name="Text Placeholder 5"/>
          <p:cNvSpPr>
            <a:spLocks noGrp="1"/>
          </p:cNvSpPr>
          <p:nvPr>
            <p:ph type="body" idx="1"/>
          </p:nvPr>
        </p:nvSpPr>
        <p:spPr>
          <a:xfrm>
            <a:off x="972456" y="2857500"/>
            <a:ext cx="7750629" cy="1143000"/>
          </a:xfrm>
        </p:spPr>
        <p:txBody>
          <a:bodyPr>
            <a:noAutofit/>
          </a:bodyPr>
          <a:lstStyle/>
          <a:p>
            <a:pPr algn="ctr">
              <a:lnSpc>
                <a:spcPct val="150000"/>
              </a:lnSpc>
            </a:pPr>
            <a:endParaRPr lang="en-US" sz="2800" dirty="0">
              <a:solidFill>
                <a:schemeClr val="tx1"/>
              </a:solidFill>
              <a:cs typeface="Cambria"/>
            </a:endParaRPr>
          </a:p>
          <a:p>
            <a:pPr algn="ctr">
              <a:lnSpc>
                <a:spcPct val="150000"/>
              </a:lnSpc>
            </a:pPr>
            <a:endParaRPr lang="en-US" sz="2800" dirty="0">
              <a:solidFill>
                <a:schemeClr val="tx1"/>
              </a:solidFill>
            </a:endParaRPr>
          </a:p>
        </p:txBody>
      </p:sp>
      <p:sp>
        <p:nvSpPr>
          <p:cNvPr id="7" name="Rectangle 6"/>
          <p:cNvSpPr/>
          <p:nvPr/>
        </p:nvSpPr>
        <p:spPr>
          <a:xfrm>
            <a:off x="-14514" y="0"/>
            <a:ext cx="6676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p:cNvSpPr>
            <a:spLocks noGrp="1"/>
          </p:cNvSpPr>
          <p:nvPr>
            <p:ph type="sldNum" sz="quarter" idx="12"/>
          </p:nvPr>
        </p:nvSpPr>
        <p:spPr/>
        <p:txBody>
          <a:bodyPr/>
          <a:lstStyle/>
          <a:p>
            <a:pPr algn="ctr" eaLnBrk="1" latinLnBrk="0" hangingPunct="1"/>
            <a:fld id="{F0C94032-CD4C-4C25-B0C2-CEC720522D92}" type="slidenum">
              <a:rPr kumimoji="0" lang="en-US" smtClean="0"/>
              <a:pPr algn="ctr" eaLnBrk="1" latinLnBrk="0" hangingPunct="1"/>
              <a:t>50</a:t>
            </a:fld>
            <a:endParaRPr kumimoji="0" lang="en-US" sz="2400" dirty="0">
              <a:solidFill>
                <a:srgbClr val="FFFFFF"/>
              </a:solidFill>
            </a:endParaRPr>
          </a:p>
        </p:txBody>
      </p:sp>
    </p:spTree>
    <p:extLst>
      <p:ext uri="{BB962C8B-B14F-4D97-AF65-F5344CB8AC3E}">
        <p14:creationId xmlns:p14="http://schemas.microsoft.com/office/powerpoint/2010/main" val="3323087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Origin</Template>
  <TotalTime>31695</TotalTime>
  <Words>3159</Words>
  <Application>Microsoft Office PowerPoint</Application>
  <PresentationFormat>On-screen Show (4:3)</PresentationFormat>
  <Paragraphs>410</Paragraphs>
  <Slides>50</Slides>
  <Notes>1</Notes>
  <HiddenSlides>0</HiddenSlides>
  <MMClips>0</MMClips>
  <ScaleCrop>false</ScaleCrop>
  <HeadingPairs>
    <vt:vector size="4" baseType="variant">
      <vt:variant>
        <vt:lpstr>Theme</vt:lpstr>
      </vt:variant>
      <vt:variant>
        <vt:i4>2</vt:i4>
      </vt:variant>
      <vt:variant>
        <vt:lpstr>Slide Titles</vt:lpstr>
      </vt:variant>
      <vt:variant>
        <vt:i4>50</vt:i4>
      </vt:variant>
    </vt:vector>
  </HeadingPairs>
  <TitlesOfParts>
    <vt:vector size="52" baseType="lpstr">
      <vt:lpstr>Origin</vt:lpstr>
      <vt:lpstr>Diseño predeterminado</vt:lpstr>
      <vt:lpstr>Wireless and Mobile Communication</vt:lpstr>
      <vt:lpstr>Course Information</vt:lpstr>
      <vt:lpstr>Textbook and References</vt:lpstr>
      <vt:lpstr>Course Objectives</vt:lpstr>
      <vt:lpstr>Schedule of the Course</vt:lpstr>
      <vt:lpstr>Exam and Grading System</vt:lpstr>
      <vt:lpstr>Lecture 3</vt:lpstr>
      <vt:lpstr>Overview of Previous Lecture </vt:lpstr>
      <vt:lpstr>Outline of Class (Lecture 3)</vt:lpstr>
      <vt:lpstr>(1) Trunking and Grade of Service</vt:lpstr>
      <vt:lpstr>Trunking</vt:lpstr>
      <vt:lpstr>Trunking Theory</vt:lpstr>
      <vt:lpstr>Terminologies</vt:lpstr>
      <vt:lpstr>Traffic Measurement (Erlangs)</vt:lpstr>
      <vt:lpstr>Types of Trunked Systems</vt:lpstr>
      <vt:lpstr>Types of Trunked Systems (cont)</vt:lpstr>
      <vt:lpstr>Capacity of an Erlang B System</vt:lpstr>
      <vt:lpstr>Erlang B Chart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Improving Coverage and Capacity</vt:lpstr>
      <vt:lpstr>Cell Splitting</vt:lpstr>
      <vt:lpstr>PowerPoint Presentation</vt:lpstr>
      <vt:lpstr>Transmit Power of New Cells</vt:lpstr>
      <vt:lpstr>PowerPoint Presentation</vt:lpstr>
      <vt:lpstr>PowerPoint Presentation</vt:lpstr>
      <vt:lpstr>Cell Sectoring </vt:lpstr>
      <vt:lpstr>Cell Sectoring </vt:lpstr>
      <vt:lpstr>Cell Sectoring </vt:lpstr>
      <vt:lpstr>Example of Cell Sectoring</vt:lpstr>
      <vt:lpstr>Limitations of Sectoring</vt:lpstr>
      <vt:lpstr>A Microcell Zone Concept</vt:lpstr>
      <vt:lpstr>Advantages</vt:lpstr>
      <vt:lpstr>PowerPoint Presentation</vt:lpstr>
      <vt:lpstr>Repeaters for Range Extension</vt:lpstr>
      <vt:lpstr>Repeaters for Range Extension</vt:lpstr>
      <vt:lpstr>Summary</vt:lpstr>
      <vt:lpstr>PowerPoint Presentation</vt:lpstr>
      <vt:lpstr>Round I</vt:lpstr>
      <vt:lpstr>Round II</vt:lpstr>
      <vt:lpstr>Round III</vt:lpstr>
      <vt:lpstr>Round IV</vt:lpstr>
      <vt:lpstr>Assignments</vt:lpstr>
      <vt:lpstr>Next Lecture</vt:lpstr>
      <vt:lpstr>Thank You …</vt:lpstr>
    </vt:vector>
  </TitlesOfParts>
  <Company>Rits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graph theory  June 2015 (Week 1)</dc:title>
  <dc:creator>Nyien Aye</dc:creator>
  <cp:lastModifiedBy>Windows User</cp:lastModifiedBy>
  <cp:revision>509</cp:revision>
  <dcterms:created xsi:type="dcterms:W3CDTF">2015-05-25T07:06:30Z</dcterms:created>
  <dcterms:modified xsi:type="dcterms:W3CDTF">2020-03-29T17:58:06Z</dcterms:modified>
</cp:coreProperties>
</file>