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770" r:id="rId1"/>
    <p:sldMasterId id="2147484782" r:id="rId2"/>
  </p:sldMasterIdLst>
  <p:notesMasterIdLst>
    <p:notesMasterId r:id="rId58"/>
  </p:notesMasterIdLst>
  <p:sldIdLst>
    <p:sldId id="635" r:id="rId3"/>
    <p:sldId id="593" r:id="rId4"/>
    <p:sldId id="556" r:id="rId5"/>
    <p:sldId id="549" r:id="rId6"/>
    <p:sldId id="558" r:id="rId7"/>
    <p:sldId id="594" r:id="rId8"/>
    <p:sldId id="595" r:id="rId9"/>
    <p:sldId id="684" r:id="rId10"/>
    <p:sldId id="685" r:id="rId11"/>
    <p:sldId id="641" r:id="rId12"/>
    <p:sldId id="642" r:id="rId13"/>
    <p:sldId id="686" r:id="rId14"/>
    <p:sldId id="644" r:id="rId15"/>
    <p:sldId id="645" r:id="rId16"/>
    <p:sldId id="646" r:id="rId17"/>
    <p:sldId id="647" r:id="rId18"/>
    <p:sldId id="648" r:id="rId19"/>
    <p:sldId id="649" r:id="rId20"/>
    <p:sldId id="687" r:id="rId21"/>
    <p:sldId id="650" r:id="rId22"/>
    <p:sldId id="651" r:id="rId23"/>
    <p:sldId id="652" r:id="rId24"/>
    <p:sldId id="653" r:id="rId25"/>
    <p:sldId id="689" r:id="rId26"/>
    <p:sldId id="690" r:id="rId27"/>
    <p:sldId id="655" r:id="rId28"/>
    <p:sldId id="656" r:id="rId29"/>
    <p:sldId id="657" r:id="rId30"/>
    <p:sldId id="691" r:id="rId31"/>
    <p:sldId id="659" r:id="rId32"/>
    <p:sldId id="660" r:id="rId33"/>
    <p:sldId id="661" r:id="rId34"/>
    <p:sldId id="662" r:id="rId35"/>
    <p:sldId id="663" r:id="rId36"/>
    <p:sldId id="664" r:id="rId37"/>
    <p:sldId id="665" r:id="rId38"/>
    <p:sldId id="666" r:id="rId39"/>
    <p:sldId id="692" r:id="rId40"/>
    <p:sldId id="668" r:id="rId41"/>
    <p:sldId id="669" r:id="rId42"/>
    <p:sldId id="670" r:id="rId43"/>
    <p:sldId id="671" r:id="rId44"/>
    <p:sldId id="672" r:id="rId45"/>
    <p:sldId id="673" r:id="rId46"/>
    <p:sldId id="674" r:id="rId47"/>
    <p:sldId id="675" r:id="rId48"/>
    <p:sldId id="676" r:id="rId49"/>
    <p:sldId id="677" r:id="rId50"/>
    <p:sldId id="693" r:id="rId51"/>
    <p:sldId id="679" r:id="rId52"/>
    <p:sldId id="680" r:id="rId53"/>
    <p:sldId id="681" r:id="rId54"/>
    <p:sldId id="682" r:id="rId55"/>
    <p:sldId id="590" r:id="rId56"/>
    <p:sldId id="634" r:id="rId5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A41EEE"/>
    <a:srgbClr val="6600CC"/>
    <a:srgbClr val="6600FF"/>
    <a:srgbClr val="000066"/>
    <a:srgbClr val="2CDA18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33" autoAdjust="0"/>
    <p:restoredTop sz="96482" autoAdjust="0"/>
  </p:normalViewPr>
  <p:slideViewPr>
    <p:cSldViewPr snapToGrid="0" snapToObjects="1">
      <p:cViewPr varScale="1">
        <p:scale>
          <a:sx n="76" d="100"/>
          <a:sy n="76" d="100"/>
        </p:scale>
        <p:origin x="-13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48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0F144E-DA3A-8E47-BD9A-77AA71E80E51}" type="datetimeFigureOut">
              <a:rPr lang="en-US" smtClean="0"/>
              <a:t>3/30/2020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480A22-0A66-CA46-AF8C-F32EA2D836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7621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C9CE79-09F1-4C6E-A96F-5EE19B972FCD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8167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 hasCustomPrompt="1"/>
          </p:nvPr>
        </p:nvSpPr>
        <p:spPr>
          <a:xfrm>
            <a:off x="498348" y="1895476"/>
            <a:ext cx="8166100" cy="640080"/>
          </a:xfrm>
        </p:spPr>
        <p:txBody>
          <a:bodyPr anchor="t" anchorCtr="0"/>
          <a:lstStyle>
            <a:lvl1pPr algn="ctr">
              <a:defRPr sz="3200">
                <a:solidFill>
                  <a:schemeClr val="tx1"/>
                </a:solidFill>
              </a:defRPr>
            </a:lvl1pPr>
          </a:lstStyle>
          <a:p>
            <a:r>
              <a:rPr kumimoji="0" lang="en-US" dirty="0" smtClean="0"/>
              <a:t>Wireless and Mobile Communication</a:t>
            </a:r>
            <a:endParaRPr kumimoji="0"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dirty="0" smtClean="0"/>
              <a:t>Click to edit Master subtitle style</a:t>
            </a:r>
            <a:endParaRPr kumimoji="0"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>
            <a:lvl1pPr>
              <a:defRPr sz="1400"/>
            </a:lvl1pPr>
          </a:lstStyle>
          <a:p>
            <a:pPr algn="ctr" eaLnBrk="1" latinLnBrk="0" hangingPunct="1"/>
            <a:fld id="{845E4606-D974-4BD3-B13D-1F0D8808742D}" type="datetime1">
              <a:rPr lang="en-US" smtClean="0"/>
              <a:t>3/30/2020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  <a:prstGeom prst="rect">
            <a:avLst/>
          </a:prstGeom>
        </p:spPr>
        <p:txBody>
          <a:bodyPr/>
          <a:lstStyle/>
          <a:p>
            <a:pPr algn="r" eaLnBrk="1" latinLnBrk="0" hangingPunct="1"/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1216152" y="6355080"/>
            <a:ext cx="1219200" cy="365760"/>
          </a:xfrm>
        </p:spPr>
        <p:txBody>
          <a:bodyPr/>
          <a:lstStyle/>
          <a:p>
            <a:fld id="{1AD20DFC-E2D5-4BD6-B744-D8DEEAB5F7C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1" name="Rectangle 20"/>
          <p:cNvSpPr/>
          <p:nvPr/>
        </p:nvSpPr>
        <p:spPr>
          <a:xfrm>
            <a:off x="498348" y="1590675"/>
            <a:ext cx="8166100" cy="1280160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3" name="Rectangle 32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Rectangle 21"/>
          <p:cNvSpPr/>
          <p:nvPr/>
        </p:nvSpPr>
        <p:spPr>
          <a:xfrm>
            <a:off x="218948" y="1590675"/>
            <a:ext cx="228600" cy="1280160"/>
          </a:xfrm>
          <a:prstGeom prst="rect">
            <a:avLst/>
          </a:prstGeom>
          <a:solidFill>
            <a:srgbClr val="6600CC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8715248" y="1590675"/>
            <a:ext cx="228600" cy="1280160"/>
          </a:xfrm>
          <a:prstGeom prst="rect">
            <a:avLst/>
          </a:prstGeom>
          <a:solidFill>
            <a:srgbClr val="6600CC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1A24D750-7247-4957-814C-EDFFD0137B6B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 anchorCtr="0"/>
          <a:lstStyle>
            <a:lvl1pPr algn="r">
              <a:buNone/>
              <a:defRPr sz="3200" b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 anchor="t" anchorCtr="0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400800" y="6355080"/>
            <a:ext cx="2286000" cy="365760"/>
          </a:xfrm>
        </p:spPr>
        <p:txBody>
          <a:bodyPr/>
          <a:lstStyle/>
          <a:p>
            <a:pPr eaLnBrk="1" latinLnBrk="0" hangingPunct="1"/>
            <a:fld id="{51701124-02A5-4798-8A71-260642895FE2}" type="datetime1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5080"/>
            <a:ext cx="347472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9848" y="6355080"/>
            <a:ext cx="1520952" cy="365760"/>
          </a:xfrm>
        </p:spPr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48" y="-228600"/>
            <a:ext cx="8229600" cy="914400"/>
          </a:xfrm>
        </p:spPr>
        <p:txBody>
          <a:bodyPr/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163531DB-B8EF-421E-92BD-6B28E9752F0A}" type="datetime1">
              <a:rPr lang="en-US" smtClean="0"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dirty="0" smtClean="0"/>
              <a:t>Click to edit Master text styles</a:t>
            </a:r>
          </a:p>
          <a:p>
            <a:pPr lvl="1" eaLnBrk="1" latinLnBrk="0" hangingPunct="1"/>
            <a:r>
              <a:rPr lang="en-US" dirty="0" smtClean="0"/>
              <a:t>Second level</a:t>
            </a:r>
          </a:p>
          <a:p>
            <a:pPr lvl="2" eaLnBrk="1" latinLnBrk="0" hangingPunct="1"/>
            <a:r>
              <a:rPr lang="en-US" dirty="0" smtClean="0"/>
              <a:t>Third level</a:t>
            </a:r>
          </a:p>
          <a:p>
            <a:pPr lvl="3" eaLnBrk="1" latinLnBrk="0" hangingPunct="1"/>
            <a:r>
              <a:rPr lang="en-US" dirty="0" smtClean="0"/>
              <a:t>Fourth level</a:t>
            </a:r>
          </a:p>
          <a:p>
            <a:pPr lvl="4" eaLnBrk="1" latinLnBrk="0" hangingPunct="1"/>
            <a:r>
              <a:rPr lang="en-US" dirty="0" smtClean="0"/>
              <a:t>Fifth level</a:t>
            </a:r>
            <a:endParaRPr kumimoji="0"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0" y="0"/>
            <a:ext cx="9144000" cy="16463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 userDrawn="1"/>
        </p:nvSpPr>
        <p:spPr>
          <a:xfrm>
            <a:off x="0" y="6720747"/>
            <a:ext cx="9144000" cy="16463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lIns="91440" anchor="b" anchorCtr="0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6A6E5C26-9E26-4F93-A2E5-2286F5B669BB}" type="datetime1">
              <a:rPr lang="en-US" smtClean="0"/>
              <a:t>3/30/2020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020C3C7-DD53-406D-ABEC-C7812A8E35DA}" type="datetime1">
              <a:rPr lang="en-US" smtClean="0"/>
              <a:t>3/30/2020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B1448140-D0AD-4C78-95B1-6ED444A2400D}" type="datetime1">
              <a:rPr lang="en-US" smtClean="0"/>
              <a:t>3/30/2020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Isosceles Triangle 5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 anchor="b" anchorCtr="0"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C05F5466-AE93-4927-B511-CDA696A92A04}" type="datetime1">
              <a:rPr lang="en-US" smtClean="0"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54ED01-E2A0-4C1E-8E21-014B9904157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 rot="5400000">
            <a:off x="3160645" y="3324225"/>
            <a:ext cx="603504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/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 anchorCtr="0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6D16393D-A2EB-4D43-BE96-31A24250C2EB}" type="datetime1">
              <a:rPr lang="en-US" smtClean="0"/>
              <a:t>3/30/2020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‹#›</a:t>
            </a:fld>
            <a:endParaRPr kumimoji="0" lang="en-US" sz="2800" dirty="0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Isosceles Triangle 8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457200" y="500856"/>
            <a:ext cx="182880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844ECDED-5FA1-4F9A-855D-BD071894D549}" type="datetime1">
              <a:rPr lang="en-US" smtClean="0"/>
              <a:t>3/30/2020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4F4D49B6-6999-4A7C-94F9-8F7D76D00636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98648" y="6356350"/>
            <a:ext cx="3505200" cy="365760"/>
          </a:xfrm>
          <a:prstGeom prst="rect">
            <a:avLst/>
          </a:prstGeom>
        </p:spPr>
        <p:txBody>
          <a:bodyPr/>
          <a:lstStyle/>
          <a:p>
            <a:endParaRPr kumimoji="0"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94032-CD4C-4C25-B0C2-CEC720522D92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Isosceles Triangle 7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5400000">
            <a:off x="3629607" y="3201952"/>
            <a:ext cx="585216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D3F2F9B-BEED-4556-A4E1-349EB1207B27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FDC04-C2D3-4A86-A5B6-78F44CC07FDA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2676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8EA2877-B605-4432-B607-54CE105BD0C6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BA159A-AAFC-4138-AAFE-7DD50F02F684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93126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CEF5C6D-49EF-4F5F-AB31-61A1B5B62D98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A0DDE6-0AD3-4F0D-A979-23E3B8E7501A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1997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961A95-44D2-4404-8CF8-15B7FCBDD8A9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EFCDD0-5915-49AC-8231-8AEEA325A381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40399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76F69A-1CD2-4A40-A672-A814DCBDB383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298FED-12AF-4204-A649-BFC3869036AE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611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2F785B0-12B6-41FA-B8FE-F48B08999012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5E97C5-3462-4546-BA17-3C4A9D7C7569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1192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BED48D8-04B7-443E-9DB6-93BE1F6199AD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0C3878-428E-4ABE-B45E-531D0D9C2988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4848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0513A1-C47C-41EE-B43B-09D69456DDFF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283898-BF49-4BF6-83A0-D795A8BEA24D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0671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D705D3A-D520-44E0-AC95-CB415F8E4908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C35EFA-B0E9-4037-895C-CEE37F716E00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32936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316378-C4F1-47AF-9165-06864A638555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A82B3C-4BFF-4D3F-BB23-63853455FA76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80894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1332069-9232-4BBE-BF7E-BF5E2E9DAD2E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2C13B6-1F8F-40BA-8478-ACF86DF1FA34}" type="slidenum">
              <a:rPr lang="es-ES">
                <a:solidFill>
                  <a:srgbClr val="000000"/>
                </a:solidFill>
              </a:rPr>
              <a:pPr/>
              <a:t>‹#›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1712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7260"/>
            <a:ext cx="8229600" cy="990600"/>
          </a:xfrm>
          <a:prstGeom prst="rect">
            <a:avLst/>
          </a:prstGeom>
        </p:spPr>
        <p:txBody>
          <a:bodyPr vert="horz" anchor="b" anchorCtr="0">
            <a:normAutofit/>
          </a:bodyPr>
          <a:lstStyle/>
          <a:p>
            <a:r>
              <a:rPr kumimoji="0" lang="en-US" dirty="0" smtClean="0"/>
              <a:t>Click to edit Master title style</a:t>
            </a:r>
            <a:endParaRPr kumimoji="0"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219200"/>
            <a:ext cx="8229600" cy="4910328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dirty="0" smtClean="0"/>
              <a:t>Click to edit Master text styles</a:t>
            </a:r>
          </a:p>
          <a:p>
            <a:pPr lvl="1" eaLnBrk="1" latinLnBrk="0" hangingPunct="1"/>
            <a:r>
              <a:rPr kumimoji="0" lang="en-US" dirty="0" smtClean="0"/>
              <a:t>Second level</a:t>
            </a:r>
          </a:p>
          <a:p>
            <a:pPr lvl="2" eaLnBrk="1" latinLnBrk="0" hangingPunct="1"/>
            <a:r>
              <a:rPr kumimoji="0" lang="en-US" dirty="0" smtClean="0"/>
              <a:t>Third level</a:t>
            </a:r>
          </a:p>
          <a:p>
            <a:pPr lvl="3" eaLnBrk="1" latinLnBrk="0" hangingPunct="1"/>
            <a:r>
              <a:rPr kumimoji="0" lang="en-US" dirty="0" smtClean="0"/>
              <a:t>Fourth level</a:t>
            </a:r>
          </a:p>
          <a:p>
            <a:pPr lvl="4" eaLnBrk="1" latinLnBrk="0" hangingPunct="1"/>
            <a:r>
              <a:rPr kumimoji="0" lang="en-US" dirty="0" smtClean="0"/>
              <a:t>Fifth level</a:t>
            </a:r>
            <a:endParaRPr kumimoji="0"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048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4225DF6-61AF-4627-B865-2F5509369B78}" type="datetime1">
              <a:rPr lang="en-US" smtClean="0"/>
              <a:t>3/30/2020</a:t>
            </a:fld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612648" y="6356350"/>
            <a:ext cx="1981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0C94032-CD4C-4C25-B0C2-CEC720522D92}" type="slidenum">
              <a:rPr lang="en-US" smtClean="0"/>
              <a:pPr/>
              <a:t>‹#›</a:t>
            </a:fld>
            <a:endParaRPr lang="en-US" b="1" dirty="0">
              <a:solidFill>
                <a:srgbClr val="FFFFFF"/>
              </a:solidFill>
            </a:endParaRPr>
          </a:p>
        </p:txBody>
      </p:sp>
      <p:sp>
        <p:nvSpPr>
          <p:cNvPr id="28" name="Straight Connector 27"/>
          <p:cNvSpPr>
            <a:spLocks noChangeShapeType="1"/>
          </p:cNvSpPr>
          <p:nvPr/>
        </p:nvSpPr>
        <p:spPr bwMode="auto">
          <a:xfrm>
            <a:off x="574682" y="6509036"/>
            <a:ext cx="8229600" cy="0"/>
          </a:xfrm>
          <a:prstGeom prst="line">
            <a:avLst/>
          </a:prstGeom>
          <a:noFill/>
          <a:ln w="9525" cap="flat" cmpd="sng" algn="ctr">
            <a:solidFill>
              <a:schemeClr val="accent2"/>
            </a:solidFill>
            <a:prstDash val="dash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Isosceles Triangle 9"/>
          <p:cNvSpPr>
            <a:spLocks noChangeAspect="1"/>
          </p:cNvSpPr>
          <p:nvPr/>
        </p:nvSpPr>
        <p:spPr>
          <a:xfrm rot="5400000">
            <a:off x="419100" y="6467475"/>
            <a:ext cx="190849" cy="120314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 userDrawn="1"/>
        </p:nvSpPr>
        <p:spPr>
          <a:xfrm>
            <a:off x="0" y="0"/>
            <a:ext cx="9144000" cy="16463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 userDrawn="1"/>
        </p:nvSpPr>
        <p:spPr>
          <a:xfrm>
            <a:off x="0" y="6720747"/>
            <a:ext cx="9144000" cy="16463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71" r:id="rId1"/>
    <p:sldLayoutId id="2147484772" r:id="rId2"/>
    <p:sldLayoutId id="2147484773" r:id="rId3"/>
    <p:sldLayoutId id="2147484774" r:id="rId4"/>
    <p:sldLayoutId id="2147484775" r:id="rId5"/>
    <p:sldLayoutId id="2147484776" r:id="rId6"/>
    <p:sldLayoutId id="2147484777" r:id="rId7"/>
    <p:sldLayoutId id="2147484778" r:id="rId8"/>
    <p:sldLayoutId id="2147484779" r:id="rId9"/>
    <p:sldLayoutId id="2147484780" r:id="rId10"/>
    <p:sldLayoutId id="214748478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6000"/>
        <a:buFont typeface="Wingdings 3"/>
        <a:buChar char="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ts val="500"/>
        </a:spcBef>
        <a:buClr>
          <a:schemeClr val="accent2"/>
        </a:buClr>
        <a:buSzPct val="76000"/>
        <a:buFont typeface="Wingdings 3"/>
        <a:buChar char="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500"/>
        </a:spcBef>
        <a:buClr>
          <a:schemeClr val="bg1">
            <a:shade val="50000"/>
          </a:schemeClr>
        </a:buClr>
        <a:buSzPct val="76000"/>
        <a:buFont typeface="Wingdings 3"/>
        <a:buChar char="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400"/>
        </a:spcBef>
        <a:buClr>
          <a:schemeClr val="accent2">
            <a:shade val="75000"/>
          </a:schemeClr>
        </a:buClr>
        <a:buSzPct val="70000"/>
        <a:buFont typeface="Wingdings"/>
        <a:buChar char="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00"/>
        </a:spcBef>
        <a:buClr>
          <a:schemeClr val="accent2"/>
        </a:buClr>
        <a:buSzPct val="70000"/>
        <a:buFont typeface="Wingdings"/>
        <a:buChar char="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E379827-CDB8-4C95-AF80-8F8810262977}" type="datetime1">
              <a:rPr lang="en-US" smtClean="0">
                <a:solidFill>
                  <a:srgbClr val="000000"/>
                </a:solidFill>
              </a:rPr>
              <a:t>3/30/2020</a:t>
            </a:fld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8E42F9C-432A-455B-AF77-FB861362392D}" type="slidenum">
              <a:rPr lang="es-E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2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3" r:id="rId1"/>
    <p:sldLayoutId id="2147484784" r:id="rId2"/>
    <p:sldLayoutId id="2147484785" r:id="rId3"/>
    <p:sldLayoutId id="2147484786" r:id="rId4"/>
    <p:sldLayoutId id="2147484787" r:id="rId5"/>
    <p:sldLayoutId id="2147484788" r:id="rId6"/>
    <p:sldLayoutId id="2147484789" r:id="rId7"/>
    <p:sldLayoutId id="2147484790" r:id="rId8"/>
    <p:sldLayoutId id="2147484791" r:id="rId9"/>
    <p:sldLayoutId id="2147484792" r:id="rId10"/>
    <p:sldLayoutId id="2147484793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8" name="Rectangle 150"/>
          <p:cNvSpPr>
            <a:spLocks noGrp="1" noChangeArrowheads="1"/>
          </p:cNvSpPr>
          <p:nvPr>
            <p:ph type="ctrTitle"/>
          </p:nvPr>
        </p:nvSpPr>
        <p:spPr>
          <a:xfrm>
            <a:off x="112734" y="1960630"/>
            <a:ext cx="8893480" cy="64770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r>
              <a:rPr lang="es-UY" sz="3800" b="1" dirty="0" smtClean="0">
                <a:solidFill>
                  <a:schemeClr val="accent1">
                    <a:lumMod val="50000"/>
                  </a:schemeClr>
                </a:solidFill>
              </a:rPr>
              <a:t>Wireless and Mobile Communication</a:t>
            </a:r>
            <a:endParaRPr lang="es-ES" sz="3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005617" y="5235197"/>
            <a:ext cx="509600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Dr. </a:t>
            </a: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Nyein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 Aye </a:t>
            </a: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Maung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 </a:t>
            </a: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Maung</a:t>
            </a:r>
            <a:endParaRPr lang="en-US" sz="1400" dirty="0">
              <a:solidFill>
                <a:schemeClr val="accent1">
                  <a:lumMod val="25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Dr.Eng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 (</a:t>
            </a:r>
            <a:r>
              <a:rPr lang="en-US" sz="1400" dirty="0" err="1">
                <a:solidFill>
                  <a:schemeClr val="accent1">
                    <a:lumMod val="25000"/>
                  </a:schemeClr>
                </a:solidFill>
              </a:rPr>
              <a:t>Ritsumeikan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 University)</a:t>
            </a:r>
          </a:p>
          <a:p>
            <a:pPr algn="r">
              <a:lnSpc>
                <a:spcPct val="150000"/>
              </a:lnSpc>
            </a:pPr>
            <a:r>
              <a:rPr lang="en-US" sz="1400" dirty="0" smtClean="0">
                <a:solidFill>
                  <a:schemeClr val="accent1">
                    <a:lumMod val="25000"/>
                  </a:schemeClr>
                </a:solidFill>
              </a:rPr>
              <a:t>Computer </a:t>
            </a: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Engineering and Information </a:t>
            </a:r>
            <a:r>
              <a:rPr lang="en-US" sz="1400" dirty="0" smtClean="0">
                <a:solidFill>
                  <a:schemeClr val="accent1">
                    <a:lumMod val="25000"/>
                  </a:schemeClr>
                </a:solidFill>
              </a:rPr>
              <a:t>Technology </a:t>
            </a:r>
            <a:r>
              <a:rPr lang="en-US" sz="1400" dirty="0" err="1" smtClean="0">
                <a:solidFill>
                  <a:schemeClr val="accent1">
                    <a:lumMod val="25000"/>
                  </a:schemeClr>
                </a:solidFill>
              </a:rPr>
              <a:t>Dept</a:t>
            </a:r>
            <a:endParaRPr lang="en-US" sz="1400" dirty="0">
              <a:solidFill>
                <a:schemeClr val="accent1">
                  <a:lumMod val="25000"/>
                </a:schemeClr>
              </a:solidFill>
            </a:endParaRPr>
          </a:p>
          <a:p>
            <a:pPr algn="r">
              <a:lnSpc>
                <a:spcPct val="150000"/>
              </a:lnSpc>
            </a:pPr>
            <a:r>
              <a:rPr lang="en-US" sz="1400" dirty="0">
                <a:solidFill>
                  <a:schemeClr val="accent1">
                    <a:lumMod val="25000"/>
                  </a:schemeClr>
                </a:solidFill>
              </a:rPr>
              <a:t>Yangon Technological University</a:t>
            </a:r>
          </a:p>
        </p:txBody>
      </p:sp>
      <p:sp>
        <p:nvSpPr>
          <p:cNvPr id="3" name="Rectangle 2"/>
          <p:cNvSpPr/>
          <p:nvPr/>
        </p:nvSpPr>
        <p:spPr>
          <a:xfrm>
            <a:off x="0" y="6613742"/>
            <a:ext cx="9144000" cy="244258"/>
          </a:xfrm>
          <a:prstGeom prst="rect">
            <a:avLst/>
          </a:prstGeom>
          <a:solidFill>
            <a:schemeClr val="accent1">
              <a:lumMod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2116899" y="5135671"/>
            <a:ext cx="7027101" cy="1252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2144039" y="5263019"/>
            <a:ext cx="6995160" cy="0"/>
          </a:xfrm>
          <a:prstGeom prst="line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CFDC04-C2D3-4A86-A5B6-78F44CC07FDA}" type="slidenum">
              <a:rPr lang="es-ES" smtClean="0">
                <a:solidFill>
                  <a:srgbClr val="000000"/>
                </a:solidFill>
              </a:rPr>
              <a:pPr/>
              <a:t>1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45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Course </a:t>
            </a:r>
            <a:r>
              <a:rPr lang="en-US" sz="3600" dirty="0" smtClean="0"/>
              <a:t>Information</a:t>
            </a:r>
            <a:endParaRPr 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dirty="0" smtClean="0"/>
              <a:t>Course Title </a:t>
            </a:r>
          </a:p>
          <a:p>
            <a:pPr lvl="1">
              <a:lnSpc>
                <a:spcPct val="150000"/>
              </a:lnSpc>
            </a:pPr>
            <a:r>
              <a:rPr lang="en-US" dirty="0" smtClean="0"/>
              <a:t>Wireless </a:t>
            </a:r>
            <a:r>
              <a:rPr lang="en-US" dirty="0"/>
              <a:t>and Mobile </a:t>
            </a:r>
            <a:r>
              <a:rPr lang="en-US" dirty="0" smtClean="0"/>
              <a:t>Communication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Description  </a:t>
            </a:r>
          </a:p>
          <a:p>
            <a:pPr lvl="1" algn="just">
              <a:lnSpc>
                <a:spcPct val="150000"/>
              </a:lnSpc>
            </a:pPr>
            <a:r>
              <a:rPr lang="en-US" dirty="0" smtClean="0"/>
              <a:t>This </a:t>
            </a:r>
            <a:r>
              <a:rPr lang="en-US" dirty="0"/>
              <a:t>course deals with the concepts of </a:t>
            </a:r>
            <a:r>
              <a:rPr lang="en-US" dirty="0" smtClean="0"/>
              <a:t>wireless and mobile communication systems, radio propagation characteristics and state-of-the-art technologies that are making wireless and mobile communication enable.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3436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646" y="159976"/>
            <a:ext cx="8849738" cy="1154097"/>
          </a:xfrm>
        </p:spPr>
        <p:txBody>
          <a:bodyPr anchor="ctr">
            <a:norm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3600" dirty="0">
                <a:latin typeface="Bookman Old Style" pitchFamily="18" charset="0"/>
                <a:cs typeface="Cambria"/>
              </a:rPr>
              <a:t>Textbook and </a:t>
            </a:r>
            <a:r>
              <a:rPr lang="en-US" sz="3600" dirty="0" smtClean="0">
                <a:latin typeface="Bookman Old Style" pitchFamily="18" charset="0"/>
                <a:cs typeface="Cambria"/>
              </a:rPr>
              <a:t>References</a:t>
            </a:r>
            <a:endParaRPr lang="en-US" sz="3600" dirty="0">
              <a:latin typeface="Bookman Old Style" pitchFamily="18" charset="0"/>
              <a:cs typeface="Cambria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sz="quarter" idx="1"/>
          </p:nvPr>
        </p:nvSpPr>
        <p:spPr>
          <a:xfrm>
            <a:off x="0" y="1474538"/>
            <a:ext cx="8956842" cy="5235854"/>
          </a:xfrm>
        </p:spPr>
        <p:txBody>
          <a:bodyPr>
            <a:normAutofit/>
          </a:bodyPr>
          <a:lstStyle/>
          <a:p>
            <a:pPr marL="514350" indent="-514350" algn="just">
              <a:spcAft>
                <a:spcPts val="1200"/>
              </a:spcAft>
              <a:buAutoNum type="arabicParenBoth"/>
            </a:pPr>
            <a:r>
              <a:rPr lang="en-US" sz="2400" dirty="0"/>
              <a:t>Rappaport, Theodore S. </a:t>
            </a:r>
            <a:r>
              <a:rPr lang="en-US" sz="2400" b="1" dirty="0"/>
              <a:t>Wireless communications: principles and practice</a:t>
            </a:r>
            <a:r>
              <a:rPr lang="en-US" sz="2400" dirty="0"/>
              <a:t>. Vol. 2. New Jersey: prentice hall PTR, 1996</a:t>
            </a:r>
            <a:r>
              <a:rPr lang="en-US" sz="2400" dirty="0" smtClean="0"/>
              <a:t>.</a:t>
            </a:r>
          </a:p>
          <a:p>
            <a:pPr marL="514350" indent="-514350" algn="just">
              <a:spcAft>
                <a:spcPts val="1200"/>
              </a:spcAft>
              <a:buAutoNum type="arabicParenBoth"/>
            </a:pPr>
            <a:r>
              <a:rPr lang="en-US" sz="2400" dirty="0" err="1"/>
              <a:t>Agrawal</a:t>
            </a:r>
            <a:r>
              <a:rPr lang="en-US" sz="2400" dirty="0"/>
              <a:t>, Dharma P., and Qing-An </a:t>
            </a:r>
            <a:r>
              <a:rPr lang="en-US" sz="2400" dirty="0" err="1"/>
              <a:t>Zeng</a:t>
            </a:r>
            <a:r>
              <a:rPr lang="en-US" sz="2400" dirty="0"/>
              <a:t>. </a:t>
            </a:r>
            <a:r>
              <a:rPr lang="en-US" sz="2400" b="1" dirty="0"/>
              <a:t>Introduction to wireless and mobile systems</a:t>
            </a:r>
            <a:r>
              <a:rPr lang="en-US" sz="2400" dirty="0"/>
              <a:t>. </a:t>
            </a:r>
            <a:r>
              <a:rPr lang="en-US" sz="2400" dirty="0" err="1"/>
              <a:t>Cengage</a:t>
            </a:r>
            <a:r>
              <a:rPr lang="en-US" sz="2400" dirty="0"/>
              <a:t> learning, 2015.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020" y="3412241"/>
            <a:ext cx="2383684" cy="2932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AutoShape 4" descr="Image result for Wireless Communications: Principles and Practi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AutoShape 6" descr="Image result for Wireless Communications: Principles and Practice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9223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5913" y="3458193"/>
            <a:ext cx="2395537" cy="2905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3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403396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Course Objectives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"/>
          </p:nvPr>
        </p:nvSpPr>
        <p:spPr>
          <a:xfrm>
            <a:off x="282447" y="1320801"/>
            <a:ext cx="8614809" cy="5050970"/>
          </a:xfrm>
        </p:spPr>
        <p:txBody>
          <a:bodyPr>
            <a:normAutofit/>
          </a:bodyPr>
          <a:lstStyle/>
          <a:p>
            <a:pPr algn="just">
              <a:spcAft>
                <a:spcPts val="600"/>
              </a:spcAft>
            </a:pPr>
            <a:r>
              <a:rPr lang="en-US" sz="2200" dirty="0"/>
              <a:t>To help students understand system design fundamentals and factors for improving coverage and capacity of cellular systems</a:t>
            </a:r>
          </a:p>
          <a:p>
            <a:pPr algn="just">
              <a:spcAft>
                <a:spcPts val="600"/>
              </a:spcAft>
            </a:pPr>
            <a:r>
              <a:rPr lang="en-US" sz="2200" dirty="0"/>
              <a:t>To promote students’ ability to analyze propagation characteristics of wireless channels and have technical know-hows to design and evaluate performance of different indoor and outdoor radio propagation models</a:t>
            </a:r>
          </a:p>
          <a:p>
            <a:pPr algn="just">
              <a:spcAft>
                <a:spcPts val="600"/>
              </a:spcAft>
            </a:pPr>
            <a:r>
              <a:rPr lang="en-US" sz="2200" dirty="0"/>
              <a:t>To have a good knowledge of technical concepts such as modulation types, channel coding, equalization, antenna diversity and multiple access techniques</a:t>
            </a:r>
          </a:p>
          <a:p>
            <a:pPr algn="just">
              <a:spcAft>
                <a:spcPts val="600"/>
              </a:spcAft>
            </a:pPr>
            <a:r>
              <a:rPr lang="en-US" sz="2200" dirty="0"/>
              <a:t>To understand differences between different network standards including cellular networks (GSM, 3G, 4G), </a:t>
            </a:r>
            <a:r>
              <a:rPr lang="en-US" sz="2200" dirty="0" err="1"/>
              <a:t>WiFi</a:t>
            </a:r>
            <a:r>
              <a:rPr lang="en-US" sz="2200" dirty="0"/>
              <a:t>, PANs, </a:t>
            </a:r>
            <a:r>
              <a:rPr lang="en-US" sz="2200" dirty="0" err="1"/>
              <a:t>etc</a:t>
            </a:r>
            <a:r>
              <a:rPr lang="en-US" sz="2200" dirty="0"/>
              <a:t> </a:t>
            </a:r>
          </a:p>
          <a:p>
            <a:pPr algn="just">
              <a:spcAft>
                <a:spcPts val="600"/>
              </a:spcAft>
            </a:pPr>
            <a:r>
              <a:rPr lang="en-US" sz="2200" dirty="0"/>
              <a:t>To have strong technical skill on system design considerations for a given channel environment and different cellular network standards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4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189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Schedule of the Course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78187544"/>
              </p:ext>
            </p:extLst>
          </p:nvPr>
        </p:nvGraphicFramePr>
        <p:xfrm>
          <a:off x="159657" y="1180569"/>
          <a:ext cx="8766629" cy="51135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49943"/>
                <a:gridCol w="624114"/>
                <a:gridCol w="7692572"/>
              </a:tblGrid>
              <a:tr h="368038">
                <a:tc gridSpan="2">
                  <a:txBody>
                    <a:bodyPr/>
                    <a:lstStyle/>
                    <a:p>
                      <a:pPr algn="r"/>
                      <a:r>
                        <a:rPr lang="en-US" sz="1600" dirty="0" smtClean="0"/>
                        <a:t>Week</a:t>
                      </a:r>
                      <a:endParaRPr lang="en-US" sz="16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Topic</a:t>
                      </a:r>
                      <a:endParaRPr lang="en-US" sz="1600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603297">
                <a:tc rowSpan="6"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Part I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 vert="vert27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Introduction</a:t>
                      </a:r>
                      <a:r>
                        <a:rPr lang="en-US" sz="1600" baseline="0" dirty="0" smtClean="0"/>
                        <a:t> to Wireless Communication Systems and Modern Wireless Communication Systems</a:t>
                      </a:r>
                      <a:endParaRPr lang="en-US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2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The Cellular Concept – System Design Fundamentals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426458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3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The Cellular Concept— </a:t>
                      </a:r>
                      <a:r>
                        <a:rPr lang="en-US" sz="1600" dirty="0" err="1" smtClean="0"/>
                        <a:t>Trunking</a:t>
                      </a:r>
                      <a:r>
                        <a:rPr lang="en-US" sz="1600" dirty="0" smtClean="0"/>
                        <a:t> and Grade of Service, Improving Coverage and Capacity</a:t>
                      </a:r>
                      <a:endParaRPr lang="en-US" sz="1600" baseline="0" dirty="0" smtClean="0"/>
                    </a:p>
                  </a:txBody>
                  <a:tcPr/>
                </a:tc>
              </a:tr>
              <a:tr h="390739">
                <a:tc v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4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Mobile Radio Propagation: Large-Scale Path Loss </a:t>
                      </a:r>
                      <a:endParaRPr lang="en-US" sz="1600" baseline="0" dirty="0" smtClean="0"/>
                    </a:p>
                  </a:txBody>
                  <a:tcPr/>
                </a:tc>
              </a:tr>
              <a:tr h="390739"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vert="vert27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aseline="0" dirty="0" smtClean="0"/>
                        <a:t>Mobile Radio Propagation: Practical Link Budget Design using Path Loss Models</a:t>
                      </a:r>
                    </a:p>
                  </a:txBody>
                  <a:tcPr/>
                </a:tc>
              </a:tr>
              <a:tr h="390739">
                <a:tc vMerge="1">
                  <a:txBody>
                    <a:bodyPr/>
                    <a:lstStyle/>
                    <a:p>
                      <a:pPr algn="ctr"/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 vert="vert27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tx1"/>
                          </a:solidFill>
                        </a:rPr>
                        <a:t>6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aseline="0" dirty="0" smtClean="0"/>
                        <a:t>Mobile Radio Propagation – Small-scale Fading and Multipath </a:t>
                      </a:r>
                    </a:p>
                  </a:txBody>
                  <a:tcPr/>
                </a:tc>
              </a:tr>
              <a:tr h="368038">
                <a:tc rowSpan="6">
                  <a:txBody>
                    <a:bodyPr/>
                    <a:lstStyle/>
                    <a:p>
                      <a:pPr marL="0" algn="ctr" rtl="0" eaLnBrk="1" latinLnBrk="0" hangingPunct="1"/>
                      <a:r>
                        <a:rPr kumimoji="0" lang="en-US" sz="1600" kern="1200" dirty="0" smtClean="0"/>
                        <a:t>Part II</a:t>
                      </a:r>
                      <a:endParaRPr kumimoji="0" lang="en-US" sz="16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vert27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7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600" dirty="0" smtClean="0"/>
                        <a:t>Modulation Techniques:  </a:t>
                      </a:r>
                      <a:r>
                        <a:rPr lang="fr-FR" sz="1600" dirty="0" err="1" smtClean="0"/>
                        <a:t>Analog</a:t>
                      </a:r>
                      <a:r>
                        <a:rPr lang="fr-FR" sz="1600" dirty="0" smtClean="0"/>
                        <a:t> Modulation Techniques</a:t>
                      </a:r>
                      <a:endParaRPr lang="en-US" sz="1600" dirty="0" smtClean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8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600" dirty="0" smtClean="0"/>
                        <a:t>Modulation Techniques: Digital Modulation Techniques</a:t>
                      </a:r>
                      <a:endParaRPr lang="en-US" sz="1600" dirty="0"/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9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Multiple Access Techniques</a:t>
                      </a:r>
                      <a:endParaRPr lang="en-US" sz="16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Channel Equalization and Antenna Diversity</a:t>
                      </a:r>
                      <a:endParaRPr lang="en-US" sz="1600" dirty="0"/>
                    </a:p>
                  </a:txBody>
                  <a:tcPr/>
                </a:tc>
              </a:tr>
              <a:tr h="368038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vert27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11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Channel Coding</a:t>
                      </a:r>
                      <a:endParaRPr lang="en-US" sz="1600" dirty="0"/>
                    </a:p>
                  </a:txBody>
                  <a:tcPr/>
                </a:tc>
              </a:tr>
              <a:tr h="250927">
                <a:tc vMerge="1">
                  <a:txBody>
                    <a:bodyPr/>
                    <a:lstStyle/>
                    <a:p>
                      <a:pPr marL="0" algn="ctr" rtl="0" eaLnBrk="1" latinLnBrk="0" hangingPunct="1"/>
                      <a:endParaRPr kumimoji="0" lang="en-US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vert="vert270" anchor="ctr"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12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Wireless Networking, Systems and Standards </a:t>
                      </a:r>
                      <a:endParaRPr lang="en-US" sz="16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636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0" y="-366340"/>
            <a:ext cx="9144000" cy="13716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Exam and Grading System</a:t>
            </a:r>
            <a:endParaRPr lang="en-US" sz="3600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9144000" cy="1646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0" y="6720747"/>
            <a:ext cx="9144000" cy="164637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4294967295"/>
          </p:nvPr>
        </p:nvSpPr>
        <p:spPr>
          <a:xfrm>
            <a:off x="8623498" y="6680827"/>
            <a:ext cx="533400" cy="244476"/>
          </a:xfrm>
          <a:prstGeom prst="rect">
            <a:avLst/>
          </a:prstGeom>
        </p:spPr>
        <p:txBody>
          <a:bodyPr>
            <a:normAutofit fontScale="85000" lnSpcReduction="20000"/>
          </a:bodyPr>
          <a:lstStyle/>
          <a:p>
            <a:pPr algn="r"/>
            <a:fld id="{A0D09A74-B91A-40A4-90D1-93FE587BC1C3}" type="slidenum">
              <a:rPr lang="en-US" smtClean="0"/>
              <a:pPr algn="r"/>
              <a:t>6</a:t>
            </a:fld>
            <a:endParaRPr lang="en-US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749609"/>
              </p:ext>
            </p:extLst>
          </p:nvPr>
        </p:nvGraphicFramePr>
        <p:xfrm>
          <a:off x="539552" y="1508787"/>
          <a:ext cx="4536504" cy="2235899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088684"/>
                <a:gridCol w="1447820"/>
              </a:tblGrid>
              <a:tr h="618421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Task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Mark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14392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Final Exam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80%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53702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Practical</a:t>
                      </a:r>
                      <a:r>
                        <a:rPr lang="en-US" sz="2100" baseline="0" dirty="0" smtClean="0"/>
                        <a:t> Assignments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10%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566057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Tutorial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10%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415290"/>
              </p:ext>
            </p:extLst>
          </p:nvPr>
        </p:nvGraphicFramePr>
        <p:xfrm>
          <a:off x="5652120" y="1508787"/>
          <a:ext cx="2520280" cy="29917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306812"/>
                <a:gridCol w="1213468"/>
              </a:tblGrid>
              <a:tr h="51333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Mark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Grade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522715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85~100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A+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47817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80~85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A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49248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70~80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B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49248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50~70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C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  <a:tr h="492489"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&lt;50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  <a:tc>
                  <a:txBody>
                    <a:bodyPr/>
                    <a:lstStyle/>
                    <a:p>
                      <a:r>
                        <a:rPr lang="en-US" sz="2100" dirty="0" smtClean="0"/>
                        <a:t>F</a:t>
                      </a:r>
                      <a:endParaRPr lang="en-US" sz="2100" dirty="0">
                        <a:latin typeface="Bookman Old Style" pitchFamily="18" charset="0"/>
                      </a:endParaRPr>
                    </a:p>
                  </a:txBody>
                  <a:tcPr marT="60960" marB="6096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953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451429" y="1219195"/>
            <a:ext cx="6858000" cy="1208314"/>
          </a:xfrm>
        </p:spPr>
        <p:txBody>
          <a:bodyPr>
            <a:normAutofit/>
          </a:bodyPr>
          <a:lstStyle/>
          <a:p>
            <a:pPr algn="ctr">
              <a:spcBef>
                <a:spcPts val="1200"/>
              </a:spcBef>
            </a:pPr>
            <a:r>
              <a:rPr lang="en-US" sz="4000" b="1" dirty="0" smtClean="0"/>
              <a:t>Lecture 2</a:t>
            </a:r>
            <a:endParaRPr lang="en-US" sz="4000" b="1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653144" y="2857500"/>
            <a:ext cx="8490856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>
                <a:solidFill>
                  <a:schemeClr val="tx1"/>
                </a:solidFill>
                <a:cs typeface="Cambria"/>
              </a:rPr>
              <a:t>Cellular Concept </a:t>
            </a:r>
            <a:endParaRPr lang="en-US" sz="2800" b="1" dirty="0" smtClean="0">
              <a:solidFill>
                <a:schemeClr val="tx1"/>
              </a:solidFill>
              <a:cs typeface="Cambria"/>
            </a:endParaRPr>
          </a:p>
          <a:p>
            <a:pPr algn="ctr">
              <a:lnSpc>
                <a:spcPct val="150000"/>
              </a:lnSpc>
            </a:pPr>
            <a:r>
              <a:rPr lang="en-US" sz="2800" b="1" dirty="0" smtClean="0">
                <a:solidFill>
                  <a:schemeClr val="tx1"/>
                </a:solidFill>
                <a:cs typeface="Cambria"/>
              </a:rPr>
              <a:t>System </a:t>
            </a:r>
            <a:r>
              <a:rPr lang="en-US" sz="2800" b="1" dirty="0">
                <a:solidFill>
                  <a:schemeClr val="tx1"/>
                </a:solidFill>
                <a:cs typeface="Cambria"/>
              </a:rPr>
              <a:t>Design Fundamentals</a:t>
            </a:r>
          </a:p>
          <a:p>
            <a:pPr algn="ctr">
              <a:lnSpc>
                <a:spcPct val="150000"/>
              </a:lnSpc>
            </a:pPr>
            <a:endParaRPr lang="en-US" sz="2800" b="1" dirty="0">
              <a:solidFill>
                <a:schemeClr val="tx1"/>
              </a:solidFill>
              <a:cs typeface="Cambria"/>
            </a:endParaRPr>
          </a:p>
          <a:p>
            <a:pPr algn="ctr">
              <a:lnSpc>
                <a:spcPct val="150000"/>
              </a:lnSpc>
            </a:pP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238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646" y="174490"/>
            <a:ext cx="8849738" cy="1154097"/>
          </a:xfrm>
        </p:spPr>
        <p:txBody>
          <a:bodyPr anchor="ctr">
            <a:normAutofit/>
          </a:bodyPr>
          <a:lstStyle/>
          <a:p>
            <a:r>
              <a:rPr lang="en-US" sz="3600" dirty="0"/>
              <a:t>Outline of Class (Lecture </a:t>
            </a:r>
            <a:r>
              <a:rPr lang="en-US" sz="3600" dirty="0" smtClean="0"/>
              <a:t>2)</a:t>
            </a:r>
            <a:endParaRPr lang="en-US" sz="3600" dirty="0">
              <a:latin typeface="Cambria"/>
              <a:cs typeface="Cambria"/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sz="quarter" idx="1"/>
          </p:nvPr>
        </p:nvSpPr>
        <p:spPr>
          <a:xfrm>
            <a:off x="227264" y="1474538"/>
            <a:ext cx="8729578" cy="523585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700" dirty="0" smtClean="0">
                <a:cs typeface="Cambria"/>
              </a:rPr>
              <a:t>Cellular Concept – System Design Fundamentals</a:t>
            </a:r>
          </a:p>
          <a:p>
            <a:pPr marL="86868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cs typeface="Cambria"/>
              </a:rPr>
              <a:t>Frequency Reuse</a:t>
            </a:r>
          </a:p>
          <a:p>
            <a:pPr marL="86868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cs typeface="Cambria"/>
              </a:rPr>
              <a:t>Channel Assignment Strategies</a:t>
            </a:r>
          </a:p>
          <a:p>
            <a:pPr marL="86868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cs typeface="Cambria"/>
              </a:rPr>
              <a:t>Handoff Strategies</a:t>
            </a:r>
          </a:p>
          <a:p>
            <a:pPr marL="86868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dirty="0" smtClean="0">
                <a:cs typeface="Cambria"/>
              </a:rPr>
              <a:t>Interference and System Capacity</a:t>
            </a:r>
          </a:p>
          <a:p>
            <a:pPr>
              <a:lnSpc>
                <a:spcPct val="150000"/>
              </a:lnSpc>
            </a:pPr>
            <a:r>
              <a:rPr lang="en-US" sz="2700" dirty="0" smtClean="0">
                <a:cs typeface="Cambria"/>
              </a:rPr>
              <a:t>Quiz</a:t>
            </a:r>
            <a:endParaRPr lang="en-US" sz="2500" dirty="0">
              <a:cs typeface="Cambria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8</a:t>
            </a:fld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55150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3143" y="2682236"/>
            <a:ext cx="8114601" cy="1208314"/>
          </a:xfrm>
        </p:spPr>
        <p:txBody>
          <a:bodyPr>
            <a:normAutofit fontScale="90000"/>
          </a:bodyPr>
          <a:lstStyle/>
          <a:p>
            <a:pPr algn="ctr">
              <a:spcBef>
                <a:spcPts val="1200"/>
              </a:spcBef>
            </a:pPr>
            <a:r>
              <a:rPr lang="en-US" sz="4000" dirty="0" smtClean="0"/>
              <a:t>(1) Cellular </a:t>
            </a:r>
            <a:r>
              <a:rPr lang="en-US" sz="4000" dirty="0"/>
              <a:t>Concepts- Introduction</a:t>
            </a:r>
            <a:endParaRPr lang="en-US" sz="4000" b="1" dirty="0"/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7713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Old Mobile Systems &amp; Cellular Systems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348" y="1625600"/>
            <a:ext cx="8251952" cy="4801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5854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n-US" dirty="0" smtClean="0"/>
              <a:t>Cellular Concept</a:t>
            </a:r>
            <a:endParaRPr lang="en-US" dirty="0">
              <a:latin typeface="Cambria"/>
              <a:cs typeface="Cambria"/>
            </a:endParaRPr>
          </a:p>
        </p:txBody>
      </p:sp>
      <p:sp>
        <p:nvSpPr>
          <p:cNvPr id="21" name="Content Placeholder 20"/>
          <p:cNvSpPr>
            <a:spLocks noGrp="1"/>
          </p:cNvSpPr>
          <p:nvPr>
            <p:ph sz="quarter" idx="1"/>
          </p:nvPr>
        </p:nvSpPr>
        <p:spPr>
          <a:xfrm>
            <a:off x="155448" y="1205557"/>
            <a:ext cx="4530852" cy="4495800"/>
          </a:xfrm>
        </p:spPr>
        <p:txBody>
          <a:bodyPr/>
          <a:lstStyle/>
          <a:p>
            <a:r>
              <a:rPr lang="en-US" dirty="0" smtClean="0"/>
              <a:t>Single Cell</a:t>
            </a:r>
          </a:p>
          <a:p>
            <a:pPr lvl="1"/>
            <a:r>
              <a:rPr lang="en-US" sz="2400" dirty="0" smtClean="0"/>
              <a:t>Large coverage</a:t>
            </a:r>
          </a:p>
          <a:p>
            <a:pPr lvl="1"/>
            <a:r>
              <a:rPr lang="en-US" sz="2400" dirty="0" smtClean="0"/>
              <a:t>Single high power transmitter</a:t>
            </a:r>
          </a:p>
          <a:p>
            <a:pPr lvl="1"/>
            <a:endParaRPr lang="en-US" dirty="0" smtClean="0"/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516873" y="5436877"/>
            <a:ext cx="3323452" cy="64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defTabSz="457200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defTabSz="457200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defTabSz="457200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defTabSz="457200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 smtClean="0">
                <a:latin typeface="+mn-lt"/>
              </a:rPr>
              <a:t>S </a:t>
            </a:r>
            <a:r>
              <a:rPr lang="en-GB" dirty="0">
                <a:latin typeface="+mn-lt"/>
              </a:rPr>
              <a:t>Channels = S</a:t>
            </a:r>
            <a:r>
              <a:rPr lang="en-GB" dirty="0" smtClean="0">
                <a:latin typeface="+mn-lt"/>
              </a:rPr>
              <a:t> </a:t>
            </a:r>
            <a:r>
              <a:rPr lang="en-GB" dirty="0">
                <a:latin typeface="+mn-lt"/>
              </a:rPr>
              <a:t>simultaneous Users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+mn-lt"/>
              </a:rPr>
              <a:t>Capacity=S</a:t>
            </a:r>
            <a:endParaRPr lang="en-GB" dirty="0">
              <a:latin typeface="+mn-lt"/>
            </a:endParaRPr>
          </a:p>
        </p:txBody>
      </p:sp>
      <p:sp>
        <p:nvSpPr>
          <p:cNvPr id="22" name="Content Placeholder 20"/>
          <p:cNvSpPr txBox="1">
            <a:spLocks/>
          </p:cNvSpPr>
          <p:nvPr/>
        </p:nvSpPr>
        <p:spPr>
          <a:xfrm>
            <a:off x="4498848" y="1209183"/>
            <a:ext cx="4822952" cy="44958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M Small Cells</a:t>
            </a:r>
          </a:p>
          <a:p>
            <a:pPr lvl="1"/>
            <a:r>
              <a:rPr lang="en-US" sz="2400" dirty="0" smtClean="0"/>
              <a:t>Small coverage</a:t>
            </a:r>
          </a:p>
          <a:p>
            <a:pPr lvl="1"/>
            <a:r>
              <a:rPr lang="en-US" sz="2400" dirty="0" smtClean="0"/>
              <a:t>Multiple low power transmitters</a:t>
            </a:r>
          </a:p>
          <a:p>
            <a:pPr lvl="1"/>
            <a:endParaRPr lang="en-US" dirty="0" smtClean="0"/>
          </a:p>
        </p:txBody>
      </p:sp>
      <p:sp>
        <p:nvSpPr>
          <p:cNvPr id="114" name="AutoShape 3"/>
          <p:cNvSpPr>
            <a:spLocks noChangeArrowheads="1"/>
          </p:cNvSpPr>
          <p:nvPr/>
        </p:nvSpPr>
        <p:spPr bwMode="auto">
          <a:xfrm>
            <a:off x="787400" y="2961296"/>
            <a:ext cx="2364782" cy="2243895"/>
          </a:xfrm>
          <a:prstGeom prst="hexagon">
            <a:avLst>
              <a:gd name="adj" fmla="val 27976"/>
              <a:gd name="vf" fmla="val 115470"/>
            </a:avLst>
          </a:prstGeom>
          <a:solidFill>
            <a:srgbClr val="FFFFFF"/>
          </a:solidFill>
          <a:ln w="3168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6" name="Text Box 5"/>
          <p:cNvSpPr txBox="1">
            <a:spLocks noChangeArrowheads="1"/>
          </p:cNvSpPr>
          <p:nvPr/>
        </p:nvSpPr>
        <p:spPr bwMode="auto">
          <a:xfrm>
            <a:off x="5736590" y="5344773"/>
            <a:ext cx="4457700" cy="14795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5pPr>
            <a:lvl6pPr defTabSz="457200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6pPr>
            <a:lvl7pPr defTabSz="457200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7pPr>
            <a:lvl8pPr defTabSz="457200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8pPr>
            <a:lvl9pPr defTabSz="457200" fontAlgn="base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Arial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charset="0"/>
                <a:cs typeface="Arial" charset="0"/>
              </a:defRPr>
            </a:lvl9pPr>
          </a:lstStyle>
          <a:p>
            <a:pPr>
              <a:lnSpc>
                <a:spcPct val="100000"/>
              </a:lnSpc>
            </a:pPr>
            <a:r>
              <a:rPr lang="en-GB" dirty="0" smtClean="0">
                <a:latin typeface="+mn-lt"/>
              </a:rPr>
              <a:t>Total Channels = S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+mn-lt"/>
              </a:rPr>
              <a:t>Cluster  size =N cells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+mn-lt"/>
              </a:rPr>
              <a:t>K channels per cell : K=S/N </a:t>
            </a:r>
          </a:p>
          <a:p>
            <a:pPr>
              <a:lnSpc>
                <a:spcPct val="100000"/>
              </a:lnSpc>
            </a:pPr>
            <a:r>
              <a:rPr lang="en-GB" dirty="0" smtClean="0">
                <a:latin typeface="+mn-lt"/>
              </a:rPr>
              <a:t>Capacity</a:t>
            </a:r>
            <a:r>
              <a:rPr lang="en-GB" dirty="0">
                <a:latin typeface="+mn-lt"/>
              </a:rPr>
              <a:t>= N x K </a:t>
            </a:r>
          </a:p>
          <a:p>
            <a:pPr>
              <a:lnSpc>
                <a:spcPct val="100000"/>
              </a:lnSpc>
            </a:pPr>
            <a:endParaRPr lang="en-GB" dirty="0"/>
          </a:p>
        </p:txBody>
      </p:sp>
      <p:grpSp>
        <p:nvGrpSpPr>
          <p:cNvPr id="117" name="Group 6"/>
          <p:cNvGrpSpPr>
            <a:grpSpLocks/>
          </p:cNvGrpSpPr>
          <p:nvPr/>
        </p:nvGrpSpPr>
        <p:grpSpPr bwMode="auto">
          <a:xfrm>
            <a:off x="736601" y="2766793"/>
            <a:ext cx="2479082" cy="2649723"/>
            <a:chOff x="288" y="1152"/>
            <a:chExt cx="2302" cy="2302"/>
          </a:xfrm>
        </p:grpSpPr>
        <p:sp>
          <p:nvSpPr>
            <p:cNvPr id="118" name="Oval 7"/>
            <p:cNvSpPr>
              <a:spLocks noChangeArrowheads="1"/>
            </p:cNvSpPr>
            <p:nvPr/>
          </p:nvSpPr>
          <p:spPr bwMode="auto">
            <a:xfrm>
              <a:off x="288" y="1152"/>
              <a:ext cx="2303" cy="2303"/>
            </a:xfrm>
            <a:prstGeom prst="ellips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9" name="AutoShape 8"/>
            <p:cNvSpPr>
              <a:spLocks noChangeArrowheads="1"/>
            </p:cNvSpPr>
            <p:nvPr/>
          </p:nvSpPr>
          <p:spPr bwMode="auto">
            <a:xfrm>
              <a:off x="1344" y="2199"/>
              <a:ext cx="193" cy="210"/>
            </a:xfrm>
            <a:prstGeom prst="triangle">
              <a:avLst>
                <a:gd name="adj" fmla="val 50000"/>
              </a:avLst>
            </a:prstGeom>
            <a:solidFill>
              <a:srgbClr val="99CCFF"/>
            </a:solidFill>
            <a:ln w="9360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</p:grpSp>
      <p:grpSp>
        <p:nvGrpSpPr>
          <p:cNvPr id="126" name="Group 125"/>
          <p:cNvGrpSpPr/>
          <p:nvPr/>
        </p:nvGrpSpPr>
        <p:grpSpPr>
          <a:xfrm>
            <a:off x="5153660" y="2919378"/>
            <a:ext cx="2870200" cy="2497138"/>
            <a:chOff x="4343400" y="1828800"/>
            <a:chExt cx="4572000" cy="3767138"/>
          </a:xfrm>
        </p:grpSpPr>
        <p:graphicFrame>
          <p:nvGraphicFramePr>
            <p:cNvPr id="113" name="Object 1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77010966"/>
                </p:ext>
              </p:extLst>
            </p:nvPr>
          </p:nvGraphicFramePr>
          <p:xfrm>
            <a:off x="4343400" y="1828800"/>
            <a:ext cx="4572000" cy="376713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4341" r:id="rId3" imgW="2695951" imgH="2190476" progId="">
                    <p:embed/>
                  </p:oleObj>
                </mc:Choice>
                <mc:Fallback>
                  <p:oleObj r:id="rId3" imgW="2695951" imgH="2190476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343400" y="1828800"/>
                          <a:ext cx="4572000" cy="3767138"/>
                        </a:xfrm>
                        <a:prstGeom prst="rect">
                          <a:avLst/>
                        </a:prstGeom>
                        <a:noFill/>
                        <a:effectLst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20" name="Line 9"/>
            <p:cNvSpPr>
              <a:spLocks noChangeShapeType="1"/>
            </p:cNvSpPr>
            <p:nvPr/>
          </p:nvSpPr>
          <p:spPr bwMode="auto">
            <a:xfrm>
              <a:off x="5715000" y="2057400"/>
              <a:ext cx="2057400" cy="1588"/>
            </a:xfrm>
            <a:prstGeom prst="line">
              <a:avLst/>
            </a:prstGeom>
            <a:noFill/>
            <a:ln w="5472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1" name="Line 10"/>
            <p:cNvSpPr>
              <a:spLocks noChangeShapeType="1"/>
            </p:cNvSpPr>
            <p:nvPr/>
          </p:nvSpPr>
          <p:spPr bwMode="auto">
            <a:xfrm flipH="1" flipV="1">
              <a:off x="7769225" y="2054225"/>
              <a:ext cx="920750" cy="1606550"/>
            </a:xfrm>
            <a:prstGeom prst="line">
              <a:avLst/>
            </a:prstGeom>
            <a:noFill/>
            <a:ln w="5472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2" name="Line 11"/>
            <p:cNvSpPr>
              <a:spLocks noChangeShapeType="1"/>
            </p:cNvSpPr>
            <p:nvPr/>
          </p:nvSpPr>
          <p:spPr bwMode="auto">
            <a:xfrm flipV="1">
              <a:off x="7772400" y="3654425"/>
              <a:ext cx="914400" cy="1606550"/>
            </a:xfrm>
            <a:prstGeom prst="line">
              <a:avLst/>
            </a:prstGeom>
            <a:noFill/>
            <a:ln w="5472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3" name="Line 12"/>
            <p:cNvSpPr>
              <a:spLocks noChangeShapeType="1"/>
            </p:cNvSpPr>
            <p:nvPr/>
          </p:nvSpPr>
          <p:spPr bwMode="auto">
            <a:xfrm>
              <a:off x="5943600" y="5257800"/>
              <a:ext cx="1828800" cy="1588"/>
            </a:xfrm>
            <a:prstGeom prst="line">
              <a:avLst/>
            </a:prstGeom>
            <a:noFill/>
            <a:ln w="5472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4" name="Line 13"/>
            <p:cNvSpPr>
              <a:spLocks noChangeShapeType="1"/>
            </p:cNvSpPr>
            <p:nvPr/>
          </p:nvSpPr>
          <p:spPr bwMode="auto">
            <a:xfrm>
              <a:off x="5029200" y="3657600"/>
              <a:ext cx="914400" cy="1600200"/>
            </a:xfrm>
            <a:prstGeom prst="line">
              <a:avLst/>
            </a:prstGeom>
            <a:noFill/>
            <a:ln w="5472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5" name="Line 14"/>
            <p:cNvSpPr>
              <a:spLocks noChangeShapeType="1"/>
            </p:cNvSpPr>
            <p:nvPr/>
          </p:nvSpPr>
          <p:spPr bwMode="auto">
            <a:xfrm flipV="1">
              <a:off x="5029200" y="2054225"/>
              <a:ext cx="685800" cy="1606550"/>
            </a:xfrm>
            <a:prstGeom prst="line">
              <a:avLst/>
            </a:prstGeom>
            <a:noFill/>
            <a:ln w="5472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10349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3143" y="2682236"/>
            <a:ext cx="8114601" cy="1208314"/>
          </a:xfrm>
        </p:spPr>
        <p:txBody>
          <a:bodyPr>
            <a:normAutofit/>
          </a:bodyPr>
          <a:lstStyle/>
          <a:p>
            <a:pPr algn="l">
              <a:spcBef>
                <a:spcPts val="1200"/>
              </a:spcBef>
            </a:pPr>
            <a:r>
              <a:rPr lang="en-US" sz="4000" dirty="0" smtClean="0"/>
              <a:t>(2) Frequency Reuse</a:t>
            </a:r>
            <a:endParaRPr lang="en-US" sz="4000" b="1" dirty="0"/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741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876" y="2686333"/>
            <a:ext cx="3747524" cy="3296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" y="31648"/>
            <a:ext cx="9079992" cy="990600"/>
          </a:xfrm>
        </p:spPr>
        <p:txBody>
          <a:bodyPr/>
          <a:lstStyle/>
          <a:p>
            <a:r>
              <a:rPr lang="en-US" dirty="0" smtClean="0"/>
              <a:t>Frequency Reuse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63850" y="1228189"/>
            <a:ext cx="8864092" cy="5006340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</a:pPr>
            <a:r>
              <a:rPr lang="en-US" sz="2200" dirty="0" smtClean="0"/>
              <a:t>The </a:t>
            </a:r>
            <a:r>
              <a:rPr lang="en-US" sz="2200" dirty="0"/>
              <a:t>design process </a:t>
            </a:r>
            <a:r>
              <a:rPr lang="en-US" sz="2200" b="1" i="1" dirty="0">
                <a:solidFill>
                  <a:srgbClr val="FF0000"/>
                </a:solidFill>
              </a:rPr>
              <a:t>of selecting and allocating channel groups </a:t>
            </a:r>
            <a:r>
              <a:rPr lang="en-US" sz="2200" dirty="0"/>
              <a:t>for all of the cellular base stations within a system is called </a:t>
            </a:r>
            <a:r>
              <a:rPr lang="en-US" sz="2200" b="1" i="1" dirty="0"/>
              <a:t>frequency reuse </a:t>
            </a:r>
            <a:r>
              <a:rPr lang="en-US" sz="2200" b="1" dirty="0"/>
              <a:t>or </a:t>
            </a:r>
            <a:r>
              <a:rPr lang="en-US" sz="2200" b="1" i="1" dirty="0"/>
              <a:t>frequency </a:t>
            </a:r>
            <a:r>
              <a:rPr lang="en-US" sz="2200" b="1" i="1" dirty="0" smtClean="0"/>
              <a:t>planning</a:t>
            </a:r>
            <a:endParaRPr lang="en-US" sz="2200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84408" y="2810218"/>
            <a:ext cx="5584872" cy="3480583"/>
          </a:xfrm>
          <a:prstGeom prst="rect">
            <a:avLst/>
          </a:prstGeom>
        </p:spPr>
        <p:txBody>
          <a:bodyPr vert="horz">
            <a:no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indent="-27432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</a:pPr>
            <a:r>
              <a:rPr lang="en-US" sz="2200" dirty="0"/>
              <a:t>Neighboring cells will interfere to each other</a:t>
            </a:r>
          </a:p>
          <a:p>
            <a:pPr marL="274320" indent="-27432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</a:pPr>
            <a:r>
              <a:rPr lang="en-US" sz="2200" dirty="0"/>
              <a:t>Assign base stations in adjacent cells channel groups which contain completely different channels than neighboring cells</a:t>
            </a:r>
          </a:p>
          <a:p>
            <a:pPr marL="274320" indent="-274320" algn="just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</a:pPr>
            <a:r>
              <a:rPr lang="en-US" sz="2200" dirty="0"/>
              <a:t>Cells labeled with same letter use the same group of channels</a:t>
            </a:r>
          </a:p>
        </p:txBody>
      </p:sp>
    </p:spTree>
    <p:extLst>
      <p:ext uri="{BB962C8B-B14F-4D97-AF65-F5344CB8AC3E}">
        <p14:creationId xmlns:p14="http://schemas.microsoft.com/office/powerpoint/2010/main" val="156153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Hexagonal Cell?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72528" y="1234432"/>
            <a:ext cx="8971472" cy="44958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Hexagonal cell shape is conceptual and is the simplistic model of the radio coverage for each base station</a:t>
            </a:r>
          </a:p>
          <a:p>
            <a:r>
              <a:rPr lang="en-US" sz="2400" dirty="0" smtClean="0"/>
              <a:t>Two factors: (1) </a:t>
            </a:r>
            <a:r>
              <a:rPr lang="en-US" sz="2100" dirty="0" smtClean="0"/>
              <a:t>Coverage Area (2) Less Overlap Area</a:t>
            </a:r>
          </a:p>
          <a:p>
            <a:pPr lvl="1"/>
            <a:r>
              <a:rPr lang="en-US" sz="2100" dirty="0" smtClean="0"/>
              <a:t> cover an entire region without overlap and with equal area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7721"/>
          <a:stretch/>
        </p:blipFill>
        <p:spPr bwMode="auto">
          <a:xfrm>
            <a:off x="3945977" y="5087358"/>
            <a:ext cx="1259957" cy="1454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8" t="52597" r="37409" b="29446"/>
          <a:stretch/>
        </p:blipFill>
        <p:spPr bwMode="auto">
          <a:xfrm>
            <a:off x="872607" y="2918343"/>
            <a:ext cx="7488269" cy="1313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8" t="74457" r="37409" b="16667"/>
          <a:stretch/>
        </p:blipFill>
        <p:spPr bwMode="auto">
          <a:xfrm>
            <a:off x="831822" y="4296378"/>
            <a:ext cx="7488269" cy="649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72"/>
          <a:stretch/>
        </p:blipFill>
        <p:spPr bwMode="auto">
          <a:xfrm>
            <a:off x="1336247" y="5229862"/>
            <a:ext cx="1213770" cy="1284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7766" y="4616452"/>
            <a:ext cx="2142325" cy="1897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6137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Capacity of a Cellular System</a:t>
            </a:r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55022" y="1301034"/>
            <a:ext cx="6011025" cy="5444421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200" dirty="0" smtClean="0"/>
              <a:t>S = Total number of duplex channel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/>
              <a:t>N= Total number of cells  (in a cluster)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/>
              <a:t>K = Total channels per each cell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/>
              <a:t>	</a:t>
            </a:r>
            <a:r>
              <a:rPr lang="en-US" sz="2200" dirty="0" smtClean="0"/>
              <a:t>	K=S/N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/>
              <a:t>M= Total number of clusters </a:t>
            </a:r>
          </a:p>
          <a:p>
            <a:pPr algn="just">
              <a:lnSpc>
                <a:spcPct val="150000"/>
              </a:lnSpc>
            </a:pPr>
            <a:r>
              <a:rPr lang="en-US" sz="2200" dirty="0" smtClean="0">
                <a:sym typeface="Wingdings" pitchFamily="2" charset="2"/>
              </a:rPr>
              <a:t>C = Total Capacity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200" dirty="0">
                <a:sym typeface="Wingdings" pitchFamily="2" charset="2"/>
              </a:rPr>
              <a:t>	</a:t>
            </a:r>
            <a:r>
              <a:rPr lang="en-US" sz="2200" dirty="0" smtClean="0">
                <a:sym typeface="Wingdings" pitchFamily="2" charset="2"/>
              </a:rPr>
              <a:t>	C=MS</a:t>
            </a:r>
          </a:p>
          <a:p>
            <a:pPr algn="just">
              <a:lnSpc>
                <a:spcPct val="150000"/>
              </a:lnSpc>
            </a:pPr>
            <a:r>
              <a:rPr lang="en-US" sz="2200" dirty="0"/>
              <a:t>Total capacity directly proportional to number of clusters</a:t>
            </a:r>
          </a:p>
          <a:p>
            <a:pPr marL="0" indent="0" algn="just">
              <a:lnSpc>
                <a:spcPct val="150000"/>
              </a:lnSpc>
              <a:buFont typeface="Wingdings"/>
              <a:buNone/>
            </a:pPr>
            <a:endParaRPr lang="en-US" sz="2200" dirty="0"/>
          </a:p>
        </p:txBody>
      </p:sp>
      <p:sp>
        <p:nvSpPr>
          <p:cNvPr id="5" name="Rectangle 4"/>
          <p:cNvSpPr/>
          <p:nvPr/>
        </p:nvSpPr>
        <p:spPr>
          <a:xfrm>
            <a:off x="1720012" y="3291217"/>
            <a:ext cx="14097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651000" y="4965700"/>
            <a:ext cx="1409700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5633" y="1720340"/>
            <a:ext cx="3589431" cy="3386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439069" y="5280487"/>
            <a:ext cx="2247731" cy="7078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/>
              <a:t>N=7, M=3</a:t>
            </a:r>
          </a:p>
          <a:p>
            <a:pPr algn="ctr"/>
            <a:r>
              <a:rPr lang="en-US" sz="2000" dirty="0" smtClean="0"/>
              <a:t>Three 7-cell clusters 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91599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77800" y="228600"/>
            <a:ext cx="8864600" cy="990600"/>
          </a:xfrm>
        </p:spPr>
        <p:txBody>
          <a:bodyPr>
            <a:noAutofit/>
          </a:bodyPr>
          <a:lstStyle/>
          <a:p>
            <a:r>
              <a:rPr lang="en-US" sz="3200" dirty="0" smtClean="0"/>
              <a:t>Capacity versus Interference on </a:t>
            </a:r>
            <a:br>
              <a:rPr lang="en-US" sz="3200" dirty="0" smtClean="0"/>
            </a:br>
            <a:r>
              <a:rPr lang="en-US" sz="3200" dirty="0" smtClean="0"/>
              <a:t>Cluster Size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292100" y="1600200"/>
            <a:ext cx="8473948" cy="4495800"/>
          </a:xfrm>
        </p:spPr>
        <p:txBody>
          <a:bodyPr>
            <a:normAutofit/>
          </a:bodyPr>
          <a:lstStyle/>
          <a:p>
            <a:pPr algn="just"/>
            <a:r>
              <a:rPr lang="en-US" sz="2300" b="1" dirty="0" smtClean="0">
                <a:solidFill>
                  <a:srgbClr val="FF0000"/>
                </a:solidFill>
              </a:rPr>
              <a:t>Decrease N for More Capacity: </a:t>
            </a:r>
            <a:r>
              <a:rPr lang="en-US" sz="2300" dirty="0" smtClean="0"/>
              <a:t>If Cluster Size, N, is decreased while cell size remains fixed, more clusters are required to cover the area (M increases). Therefore, Capacity increases.</a:t>
            </a:r>
          </a:p>
          <a:p>
            <a:pPr algn="just"/>
            <a:r>
              <a:rPr lang="en-US" sz="2300" b="1" dirty="0" smtClean="0">
                <a:solidFill>
                  <a:srgbClr val="FF0000"/>
                </a:solidFill>
              </a:rPr>
              <a:t>Increase N for Less Interference: </a:t>
            </a:r>
            <a:r>
              <a:rPr lang="en-US" sz="2300" dirty="0" smtClean="0"/>
              <a:t>On the other hand, if N is increased (large cluster size) means that co-channels are now farther than before, and hence we have will have less interference.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75" t="12500" r="4480" b="45947"/>
          <a:stretch/>
        </p:blipFill>
        <p:spPr bwMode="auto">
          <a:xfrm>
            <a:off x="5256530" y="4063535"/>
            <a:ext cx="3368776" cy="22782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" t="12500" r="61282" b="47858"/>
          <a:stretch/>
        </p:blipFill>
        <p:spPr bwMode="auto">
          <a:xfrm>
            <a:off x="508737" y="4063535"/>
            <a:ext cx="3349581" cy="2032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333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Forming a Cluster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89781" y="1280160"/>
            <a:ext cx="8764438" cy="4815840"/>
          </a:xfrm>
        </p:spPr>
        <p:txBody>
          <a:bodyPr>
            <a:normAutofit/>
          </a:bodyPr>
          <a:lstStyle/>
          <a:p>
            <a:pPr algn="just"/>
            <a:r>
              <a:rPr lang="en-US" dirty="0" smtClean="0"/>
              <a:t> Cluster Size N (Number of Cells per Cluster)</a:t>
            </a:r>
          </a:p>
          <a:p>
            <a:pPr lvl="1" algn="just"/>
            <a:r>
              <a:rPr lang="en-US" sz="2400" dirty="0" smtClean="0"/>
              <a:t>To connect without gaps between adjacent cells, the number of cells per cluster </a:t>
            </a:r>
            <a:r>
              <a:rPr lang="en-US" sz="2400" b="1" dirty="0" smtClean="0">
                <a:solidFill>
                  <a:srgbClr val="FF0000"/>
                </a:solidFill>
              </a:rPr>
              <a:t>N</a:t>
            </a:r>
            <a:r>
              <a:rPr lang="en-US" sz="2400" dirty="0" smtClean="0"/>
              <a:t> can only have values which satisfy the following equation</a:t>
            </a:r>
          </a:p>
          <a:p>
            <a:pPr lvl="1" algn="just"/>
            <a:endParaRPr lang="en-US" sz="2400" dirty="0"/>
          </a:p>
          <a:p>
            <a:pPr lvl="1" algn="just"/>
            <a:endParaRPr lang="en-US" sz="2400" dirty="0" smtClean="0"/>
          </a:p>
          <a:p>
            <a:pPr lvl="1" algn="just"/>
            <a:endParaRPr lang="en-US" sz="2400" dirty="0"/>
          </a:p>
          <a:p>
            <a:pPr lvl="1"/>
            <a:r>
              <a:rPr lang="en-US" sz="2400" dirty="0"/>
              <a:t>Example: When </a:t>
            </a:r>
            <a:r>
              <a:rPr lang="en-US" sz="2400" i="1" dirty="0"/>
              <a:t>i </a:t>
            </a:r>
            <a:r>
              <a:rPr lang="en-US" sz="2400" dirty="0"/>
              <a:t>= 2, </a:t>
            </a:r>
            <a:r>
              <a:rPr lang="en-US" sz="2400" i="1" dirty="0"/>
              <a:t>j </a:t>
            </a:r>
            <a:r>
              <a:rPr lang="en-US" sz="2400" dirty="0"/>
              <a:t>= 1</a:t>
            </a:r>
          </a:p>
          <a:p>
            <a:pPr lvl="2"/>
            <a:r>
              <a:rPr lang="pt-BR" sz="2100" i="1" dirty="0" smtClean="0"/>
              <a:t>N </a:t>
            </a:r>
            <a:r>
              <a:rPr lang="pt-BR" sz="2100" dirty="0"/>
              <a:t>= </a:t>
            </a:r>
            <a:r>
              <a:rPr lang="pt-BR" sz="2100" dirty="0" smtClean="0"/>
              <a:t>4 </a:t>
            </a:r>
            <a:r>
              <a:rPr lang="pt-BR" sz="2100" dirty="0"/>
              <a:t>+ 2 + 1 = 7</a:t>
            </a:r>
          </a:p>
          <a:p>
            <a:pPr lvl="1"/>
            <a:r>
              <a:rPr lang="en-US" sz="2400" dirty="0"/>
              <a:t>Commonly used cluster size </a:t>
            </a:r>
            <a:r>
              <a:rPr lang="en-US" sz="2400" i="1" dirty="0"/>
              <a:t>N </a:t>
            </a:r>
            <a:r>
              <a:rPr lang="en-US" sz="2400" dirty="0"/>
              <a:t>= 4, 7, 12.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3907" y="3296998"/>
            <a:ext cx="2296705" cy="4778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3720395" y="3313171"/>
            <a:ext cx="43690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/>
              <a:t>where </a:t>
            </a:r>
            <a:r>
              <a:rPr lang="en-US" sz="2400" dirty="0" smtClean="0"/>
              <a:t>i </a:t>
            </a:r>
            <a:r>
              <a:rPr lang="en-US" sz="2400" dirty="0"/>
              <a:t>and j are positive integers</a:t>
            </a:r>
          </a:p>
        </p:txBody>
      </p:sp>
    </p:spTree>
    <p:extLst>
      <p:ext uri="{BB962C8B-B14F-4D97-AF65-F5344CB8AC3E}">
        <p14:creationId xmlns:p14="http://schemas.microsoft.com/office/powerpoint/2010/main" val="4068118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Forming a Cluster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6006" y="1567375"/>
            <a:ext cx="8771645" cy="44958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Finding Co-channel Neighbors</a:t>
            </a:r>
          </a:p>
          <a:p>
            <a:pPr lvl="1"/>
            <a:r>
              <a:rPr lang="en-US" sz="2400" dirty="0" smtClean="0"/>
              <a:t>Method 1</a:t>
            </a:r>
          </a:p>
          <a:p>
            <a:pPr lvl="2"/>
            <a:r>
              <a:rPr lang="en-US" sz="2400" dirty="0"/>
              <a:t>M</a:t>
            </a:r>
            <a:r>
              <a:rPr lang="en-US" sz="2400" dirty="0" smtClean="0"/>
              <a:t>ove </a:t>
            </a:r>
            <a:r>
              <a:rPr lang="en-US" sz="2400" i="1" dirty="0"/>
              <a:t>i</a:t>
            </a:r>
            <a:r>
              <a:rPr lang="en-US" sz="2400" dirty="0"/>
              <a:t> cells along any chain of hexagons </a:t>
            </a:r>
            <a:endParaRPr lang="en-US" sz="2400" dirty="0" smtClean="0"/>
          </a:p>
          <a:p>
            <a:pPr lvl="2"/>
            <a:r>
              <a:rPr lang="en-US" sz="2400" dirty="0" smtClean="0"/>
              <a:t>Turn 60 </a:t>
            </a:r>
            <a:r>
              <a:rPr lang="en-US" sz="2400" dirty="0"/>
              <a:t>degrees counter-clockwise and move </a:t>
            </a:r>
            <a:r>
              <a:rPr lang="en-US" sz="2400" i="1" dirty="0"/>
              <a:t>j</a:t>
            </a:r>
            <a:r>
              <a:rPr lang="en-US" sz="2400" dirty="0"/>
              <a:t> cells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49" y="3891214"/>
            <a:ext cx="5542732" cy="2171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11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Forming a Cluster (cont.)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19</a:t>
            </a:fld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Method 1 (cont.)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458121" y="2190801"/>
            <a:ext cx="3645375" cy="3697085"/>
            <a:chOff x="253764" y="3203437"/>
            <a:chExt cx="3645375" cy="3697085"/>
          </a:xfrm>
        </p:grpSpPr>
        <p:sp>
          <p:nvSpPr>
            <p:cNvPr id="6" name="Rectangle 5"/>
            <p:cNvSpPr/>
            <p:nvPr/>
          </p:nvSpPr>
          <p:spPr>
            <a:xfrm>
              <a:off x="1347511" y="6500412"/>
              <a:ext cx="1965603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b="1" dirty="0" smtClean="0"/>
                <a:t>N=19, i=3 , j=2 </a:t>
              </a:r>
              <a:endParaRPr lang="en-US" sz="2000" b="1" dirty="0"/>
            </a:p>
          </p:txBody>
        </p:sp>
        <p:pic>
          <p:nvPicPr>
            <p:cNvPr id="7" name="Picture 1"/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764" y="3203437"/>
              <a:ext cx="3645375" cy="3306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Group 7"/>
          <p:cNvGrpSpPr/>
          <p:nvPr/>
        </p:nvGrpSpPr>
        <p:grpSpPr>
          <a:xfrm>
            <a:off x="5011321" y="2279426"/>
            <a:ext cx="3907595" cy="3793126"/>
            <a:chOff x="253764" y="3401040"/>
            <a:chExt cx="3518770" cy="3793126"/>
          </a:xfrm>
        </p:grpSpPr>
        <p:pic>
          <p:nvPicPr>
            <p:cNvPr id="9" name="Picture 2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3764" y="3401040"/>
              <a:ext cx="3518770" cy="34014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1366204" y="6824834"/>
              <a:ext cx="167385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b="1" dirty="0"/>
                <a:t>(N=7, i=2, j=1)</a:t>
              </a:r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4165007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Forming a Cluster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62228" y="1164094"/>
            <a:ext cx="5295900" cy="44958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Method 2</a:t>
            </a:r>
            <a:r>
              <a:rPr lang="en-US" sz="2200" dirty="0" smtClean="0"/>
              <a:t> </a:t>
            </a:r>
          </a:p>
          <a:p>
            <a:pPr lvl="1"/>
            <a:r>
              <a:rPr lang="en-US" sz="1900" dirty="0" smtClean="0"/>
              <a:t>Use u and v coordinate plane</a:t>
            </a:r>
          </a:p>
          <a:p>
            <a:pPr lvl="1"/>
            <a:r>
              <a:rPr lang="en-US" sz="1900" dirty="0" smtClean="0"/>
              <a:t>Only for those case where j=1</a:t>
            </a:r>
          </a:p>
          <a:p>
            <a:endParaRPr lang="en-US" sz="2200" dirty="0"/>
          </a:p>
          <a:p>
            <a:endParaRPr lang="en-US" sz="2200" dirty="0" smtClean="0"/>
          </a:p>
          <a:p>
            <a:endParaRPr lang="en-US" sz="2200" dirty="0"/>
          </a:p>
          <a:p>
            <a:pPr lvl="1"/>
            <a:r>
              <a:rPr lang="en-US" sz="1900" dirty="0" smtClean="0"/>
              <a:t>Ob</a:t>
            </a:r>
            <a:r>
              <a:rPr lang="en-US" sz="2100" dirty="0" smtClean="0"/>
              <a:t>tain </a:t>
            </a:r>
            <a:r>
              <a:rPr lang="en-US" sz="2100" dirty="0"/>
              <a:t>the label </a:t>
            </a:r>
            <a:r>
              <a:rPr lang="en-US" sz="2100" i="1" dirty="0"/>
              <a:t>L </a:t>
            </a:r>
            <a:r>
              <a:rPr lang="en-US" sz="2100" dirty="0"/>
              <a:t>for the cell whose center is at </a:t>
            </a:r>
            <a:r>
              <a:rPr lang="en-US" sz="2100" i="1" dirty="0"/>
              <a:t>(u, v)</a:t>
            </a:r>
            <a:endParaRPr lang="en-US" sz="1900" dirty="0" smtClean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3406" y="2419415"/>
            <a:ext cx="1851025" cy="992579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528" y="1743990"/>
            <a:ext cx="4337672" cy="3336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550" y="4513261"/>
            <a:ext cx="2670735" cy="4540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5211104"/>
            <a:ext cx="4267200" cy="151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537200" y="5168900"/>
            <a:ext cx="28232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 smtClean="0"/>
              <a:t>u and v coordinate plane </a:t>
            </a:r>
            <a:endParaRPr lang="en-US" sz="2000" u="sng" dirty="0"/>
          </a:p>
        </p:txBody>
      </p:sp>
    </p:spTree>
    <p:extLst>
      <p:ext uri="{BB962C8B-B14F-4D97-AF65-F5344CB8AC3E}">
        <p14:creationId xmlns:p14="http://schemas.microsoft.com/office/powerpoint/2010/main" val="228305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Forming a Cluster (cont.)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46148" y="1398758"/>
            <a:ext cx="5295900" cy="449580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Method 2 (cont.)</a:t>
            </a:r>
          </a:p>
          <a:p>
            <a:pPr lvl="1"/>
            <a:r>
              <a:rPr lang="en-US" sz="2400" dirty="0" smtClean="0"/>
              <a:t>Example: Cell Labels for N=7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90" b="4939"/>
          <a:stretch/>
        </p:blipFill>
        <p:spPr bwMode="auto">
          <a:xfrm>
            <a:off x="2232172" y="2335238"/>
            <a:ext cx="5518150" cy="4107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614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Common Reuse Patterns</a:t>
            </a:r>
            <a:endParaRPr lang="en-US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574" y="1490076"/>
            <a:ext cx="7798718" cy="450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087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7000" y="35342"/>
            <a:ext cx="88646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FF0000"/>
                </a:solidFill>
              </a:rPr>
              <a:t>Example </a:t>
            </a:r>
            <a:r>
              <a:rPr lang="en-US" sz="2000" b="1" dirty="0" smtClean="0">
                <a:solidFill>
                  <a:srgbClr val="FF0000"/>
                </a:solidFill>
              </a:rPr>
              <a:t>3.1 </a:t>
            </a:r>
            <a:r>
              <a:rPr lang="en-US" sz="2000" dirty="0" smtClean="0"/>
              <a:t>If </a:t>
            </a:r>
            <a:r>
              <a:rPr lang="en-US" sz="2000" dirty="0"/>
              <a:t>a total of 33 MHz of bandwidth is allocated to a particular FDD </a:t>
            </a:r>
            <a:r>
              <a:rPr lang="en-US" sz="2000" dirty="0" smtClean="0"/>
              <a:t>cellular telephone </a:t>
            </a:r>
            <a:r>
              <a:rPr lang="en-US" sz="2000" dirty="0"/>
              <a:t>system which uses two 25 kHz simplex channels to provide </a:t>
            </a:r>
            <a:r>
              <a:rPr lang="en-US" sz="2000" dirty="0" smtClean="0"/>
              <a:t>full duplex </a:t>
            </a:r>
            <a:r>
              <a:rPr lang="en-US" sz="2000" dirty="0"/>
              <a:t>voice and control channels, compute the number of channels </a:t>
            </a:r>
            <a:r>
              <a:rPr lang="en-US" sz="2000" dirty="0" smtClean="0"/>
              <a:t>available per </a:t>
            </a:r>
            <a:r>
              <a:rPr lang="en-US" sz="2000" dirty="0"/>
              <a:t>cell if a system uses (a) four-cell </a:t>
            </a:r>
            <a:r>
              <a:rPr lang="en-US" sz="2000" dirty="0" smtClean="0"/>
              <a:t>cluster, </a:t>
            </a:r>
            <a:r>
              <a:rPr lang="en-US" sz="2000" dirty="0"/>
              <a:t>(b) seven-cell cluster</a:t>
            </a:r>
            <a:r>
              <a:rPr lang="en-US" sz="2000" dirty="0" smtClean="0"/>
              <a:t>, and (c</a:t>
            </a:r>
            <a:r>
              <a:rPr lang="en-US" sz="2000" dirty="0"/>
              <a:t>) 12-cell cluster</a:t>
            </a:r>
            <a:r>
              <a:rPr lang="en-US" sz="2000" dirty="0" smtClean="0"/>
              <a:t>. </a:t>
            </a:r>
            <a:r>
              <a:rPr lang="en-US" sz="2000" dirty="0"/>
              <a:t>If 1 MHz of the allocated spectrum is dedicated to </a:t>
            </a:r>
            <a:r>
              <a:rPr lang="en-US" sz="2000" dirty="0" smtClean="0"/>
              <a:t>control channels</a:t>
            </a:r>
            <a:r>
              <a:rPr lang="en-US" sz="2000" dirty="0"/>
              <a:t>, determine an equitable distribution of control channels </a:t>
            </a:r>
            <a:r>
              <a:rPr lang="en-US" sz="2000" dirty="0" smtClean="0"/>
              <a:t>and voice </a:t>
            </a:r>
            <a:r>
              <a:rPr lang="en-US" sz="2000" dirty="0"/>
              <a:t>channels in each cell for each of the three systems.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47650" y="2549397"/>
            <a:ext cx="86233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00" dirty="0"/>
              <a:t>Total bandwidth = 33 MHz</a:t>
            </a:r>
          </a:p>
          <a:p>
            <a:pPr>
              <a:lnSpc>
                <a:spcPct val="120000"/>
              </a:lnSpc>
            </a:pPr>
            <a:r>
              <a:rPr lang="en-US" sz="2000" dirty="0"/>
              <a:t>Channel bandwidth = </a:t>
            </a:r>
            <a:r>
              <a:rPr lang="en-US" sz="2000" b="1" dirty="0">
                <a:solidFill>
                  <a:srgbClr val="FF0000"/>
                </a:solidFill>
              </a:rPr>
              <a:t>25 kHz × 2 </a:t>
            </a:r>
            <a:r>
              <a:rPr lang="en-US" sz="2000" dirty="0"/>
              <a:t>simplex channels = 50 kHz/duplex channel</a:t>
            </a:r>
          </a:p>
          <a:p>
            <a:pPr>
              <a:lnSpc>
                <a:spcPct val="120000"/>
              </a:lnSpc>
            </a:pPr>
            <a:r>
              <a:rPr lang="fr-FR" sz="2000" dirty="0"/>
              <a:t>Total </a:t>
            </a:r>
            <a:r>
              <a:rPr lang="fr-FR" sz="2000" dirty="0" err="1"/>
              <a:t>available</a:t>
            </a:r>
            <a:r>
              <a:rPr lang="fr-FR" sz="2000" dirty="0"/>
              <a:t> </a:t>
            </a:r>
            <a:r>
              <a:rPr lang="fr-FR" sz="2000" dirty="0" err="1" smtClean="0"/>
              <a:t>channels</a:t>
            </a:r>
            <a:r>
              <a:rPr lang="fr-FR" sz="2000" dirty="0" smtClean="0"/>
              <a:t> </a:t>
            </a:r>
            <a:r>
              <a:rPr lang="fr-FR" sz="2000" dirty="0"/>
              <a:t>= 33,000/50 = 660 </a:t>
            </a:r>
            <a:r>
              <a:rPr lang="fr-FR" sz="2000" dirty="0" err="1" smtClean="0"/>
              <a:t>channels</a:t>
            </a:r>
            <a:endParaRPr lang="fr-FR" sz="2000" dirty="0" smtClean="0"/>
          </a:p>
          <a:p>
            <a:pPr>
              <a:lnSpc>
                <a:spcPct val="120000"/>
              </a:lnSpc>
            </a:pPr>
            <a:endParaRPr lang="fr-FR" sz="2000" dirty="0"/>
          </a:p>
          <a:p>
            <a:pPr>
              <a:lnSpc>
                <a:spcPct val="120000"/>
              </a:lnSpc>
            </a:pPr>
            <a:r>
              <a:rPr lang="en-US" sz="2000" dirty="0"/>
              <a:t>(a) For N = 4,</a:t>
            </a:r>
          </a:p>
          <a:p>
            <a:pPr>
              <a:lnSpc>
                <a:spcPct val="120000"/>
              </a:lnSpc>
            </a:pPr>
            <a:r>
              <a:rPr lang="en-US" sz="2000" dirty="0"/>
              <a:t>total number of channels available per cell = 660/4 ≈ 165 channels</a:t>
            </a:r>
            <a:r>
              <a:rPr lang="en-US" sz="2000" dirty="0" smtClean="0"/>
              <a:t>.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0000CC"/>
                </a:solidFill>
              </a:rPr>
              <a:t>1 MHz spectrum for control channel </a:t>
            </a:r>
            <a:r>
              <a:rPr lang="en-US" sz="2000" dirty="0">
                <a:solidFill>
                  <a:srgbClr val="0000CC"/>
                </a:solidFill>
                <a:sym typeface="Wingdings" pitchFamily="2" charset="2"/>
              </a:rPr>
              <a:t> 20 total control channels</a:t>
            </a:r>
          </a:p>
          <a:p>
            <a:pPr>
              <a:lnSpc>
                <a:spcPct val="120000"/>
              </a:lnSpc>
            </a:pPr>
            <a:r>
              <a:rPr lang="en-US" sz="2000" dirty="0">
                <a:solidFill>
                  <a:srgbClr val="0000CC"/>
                </a:solidFill>
                <a:sym typeface="Wingdings" pitchFamily="2" charset="2"/>
              </a:rPr>
              <a:t>Thus, Each cell has 5 control channels and 160 voice channels</a:t>
            </a:r>
            <a:endParaRPr lang="en-US" sz="2000" dirty="0">
              <a:solidFill>
                <a:srgbClr val="0000CC"/>
              </a:solidFill>
            </a:endParaRPr>
          </a:p>
          <a:p>
            <a:pPr>
              <a:lnSpc>
                <a:spcPct val="120000"/>
              </a:lnSpc>
            </a:pPr>
            <a:endParaRPr lang="en-US" sz="2000" dirty="0" smtClean="0"/>
          </a:p>
          <a:p>
            <a:pPr>
              <a:lnSpc>
                <a:spcPct val="120000"/>
              </a:lnSpc>
            </a:pPr>
            <a:endParaRPr lang="en-US" sz="2000" dirty="0" smtClean="0"/>
          </a:p>
          <a:p>
            <a:pPr>
              <a:lnSpc>
                <a:spcPct val="12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287239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24</a:t>
            </a:fld>
            <a:endParaRPr kumimoji="0" lang="en-US" dirty="0">
              <a:solidFill>
                <a:schemeClr val="tx2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71267" y="455878"/>
            <a:ext cx="8532055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000" dirty="0"/>
              <a:t>(b) For N = 7,</a:t>
            </a:r>
          </a:p>
          <a:p>
            <a:pPr>
              <a:lnSpc>
                <a:spcPct val="130000"/>
              </a:lnSpc>
            </a:pPr>
            <a:r>
              <a:rPr lang="en-US" sz="2000" dirty="0"/>
              <a:t>total number of channels available per cell = 660/7 ≈ 95 channels.</a:t>
            </a:r>
          </a:p>
          <a:p>
            <a:pPr>
              <a:lnSpc>
                <a:spcPct val="130000"/>
              </a:lnSpc>
            </a:pPr>
            <a:r>
              <a:rPr lang="en-US" sz="2000" dirty="0">
                <a:solidFill>
                  <a:srgbClr val="0000CC"/>
                </a:solidFill>
              </a:rPr>
              <a:t>1 MHz spectrum for control channel </a:t>
            </a:r>
            <a:r>
              <a:rPr lang="en-US" sz="2000" dirty="0">
                <a:solidFill>
                  <a:srgbClr val="0000CC"/>
                </a:solidFill>
                <a:sym typeface="Wingdings" pitchFamily="2" charset="2"/>
              </a:rPr>
              <a:t> 20 total control channels</a:t>
            </a:r>
          </a:p>
          <a:p>
            <a:pPr>
              <a:lnSpc>
                <a:spcPct val="130000"/>
              </a:lnSpc>
            </a:pPr>
            <a:r>
              <a:rPr lang="en-US" sz="2000" dirty="0" smtClean="0">
                <a:solidFill>
                  <a:srgbClr val="0000CC"/>
                </a:solidFill>
              </a:rPr>
              <a:t>4 </a:t>
            </a:r>
            <a:r>
              <a:rPr lang="en-US" sz="2000" dirty="0">
                <a:solidFill>
                  <a:srgbClr val="0000CC"/>
                </a:solidFill>
              </a:rPr>
              <a:t>cells with 91 voice channels, 3 cells with 92 voice channels, 1 control channel per cell</a:t>
            </a:r>
          </a:p>
          <a:p>
            <a:pPr>
              <a:lnSpc>
                <a:spcPct val="130000"/>
              </a:lnSpc>
            </a:pPr>
            <a:endParaRPr lang="en-US" sz="2000" dirty="0"/>
          </a:p>
          <a:p>
            <a:pPr>
              <a:lnSpc>
                <a:spcPct val="130000"/>
              </a:lnSpc>
            </a:pPr>
            <a:r>
              <a:rPr lang="en-US" sz="2000" dirty="0"/>
              <a:t>(c) For N = 12,</a:t>
            </a:r>
          </a:p>
          <a:p>
            <a:pPr>
              <a:lnSpc>
                <a:spcPct val="130000"/>
              </a:lnSpc>
            </a:pPr>
            <a:r>
              <a:rPr lang="en-US" sz="2000" dirty="0"/>
              <a:t>total number of channels available per cell = 660/12 ≈ 55 channels.</a:t>
            </a:r>
          </a:p>
          <a:p>
            <a:pPr>
              <a:lnSpc>
                <a:spcPct val="130000"/>
              </a:lnSpc>
            </a:pPr>
            <a:r>
              <a:rPr lang="en-US" sz="2000" dirty="0" smtClean="0">
                <a:solidFill>
                  <a:srgbClr val="0000CC"/>
                </a:solidFill>
              </a:rPr>
              <a:t>1 </a:t>
            </a:r>
            <a:r>
              <a:rPr lang="en-US" sz="2000" dirty="0">
                <a:solidFill>
                  <a:srgbClr val="0000CC"/>
                </a:solidFill>
              </a:rPr>
              <a:t>MHz spectrum for control channel </a:t>
            </a:r>
            <a:r>
              <a:rPr lang="en-US" sz="2000" dirty="0">
                <a:solidFill>
                  <a:srgbClr val="0000CC"/>
                </a:solidFill>
                <a:sym typeface="Wingdings" pitchFamily="2" charset="2"/>
              </a:rPr>
              <a:t> 20 total control channels</a:t>
            </a:r>
          </a:p>
          <a:p>
            <a:pPr>
              <a:lnSpc>
                <a:spcPct val="130000"/>
              </a:lnSpc>
            </a:pPr>
            <a:r>
              <a:rPr lang="en-US" sz="2000" dirty="0" smtClean="0">
                <a:solidFill>
                  <a:srgbClr val="0000CC"/>
                </a:solidFill>
              </a:rPr>
              <a:t>Thus</a:t>
            </a:r>
            <a:r>
              <a:rPr lang="en-US" sz="2000" dirty="0">
                <a:solidFill>
                  <a:srgbClr val="0000CC"/>
                </a:solidFill>
              </a:rPr>
              <a:t>, 8 cells with 53 voice channels, 4 cells with 54 voice channels, 1 control channel per cell</a:t>
            </a:r>
          </a:p>
          <a:p>
            <a:pPr>
              <a:lnSpc>
                <a:spcPct val="130000"/>
              </a:lnSpc>
            </a:pP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57171736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3143" y="2682236"/>
            <a:ext cx="8114601" cy="1208314"/>
          </a:xfrm>
        </p:spPr>
        <p:txBody>
          <a:bodyPr>
            <a:normAutofit fontScale="90000"/>
          </a:bodyPr>
          <a:lstStyle/>
          <a:p>
            <a:pPr algn="l">
              <a:spcBef>
                <a:spcPts val="1200"/>
              </a:spcBef>
            </a:pPr>
            <a:r>
              <a:rPr lang="en-US" sz="4000" dirty="0" smtClean="0"/>
              <a:t>(3) </a:t>
            </a:r>
            <a:r>
              <a:rPr lang="en-US" sz="4000" dirty="0"/>
              <a:t>Channel Assignment Strategies</a:t>
            </a:r>
            <a:endParaRPr lang="en-US" sz="4000" b="1" dirty="0"/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14241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Channel Assignment Strategies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276045" y="1600200"/>
            <a:ext cx="8490003" cy="5007634"/>
          </a:xfrm>
        </p:spPr>
        <p:txBody>
          <a:bodyPr/>
          <a:lstStyle/>
          <a:p>
            <a:r>
              <a:rPr lang="en-US" dirty="0" smtClean="0"/>
              <a:t>Objective</a:t>
            </a:r>
          </a:p>
          <a:p>
            <a:pPr lvl="1"/>
            <a:r>
              <a:rPr lang="en-US" dirty="0" smtClean="0"/>
              <a:t>To minimize interference </a:t>
            </a:r>
          </a:p>
          <a:p>
            <a:pPr lvl="1"/>
            <a:r>
              <a:rPr lang="en-US" dirty="0" smtClean="0"/>
              <a:t>To improve capacity</a:t>
            </a:r>
          </a:p>
          <a:p>
            <a:endParaRPr lang="en-US" dirty="0" smtClean="0"/>
          </a:p>
          <a:p>
            <a:r>
              <a:rPr lang="en-US" dirty="0" smtClean="0"/>
              <a:t>Two Types of Assignment Strategies</a:t>
            </a:r>
          </a:p>
          <a:p>
            <a:pPr lvl="1"/>
            <a:r>
              <a:rPr lang="en-US" dirty="0" smtClean="0"/>
              <a:t>Fixed Channel Allocation Strategy</a:t>
            </a:r>
          </a:p>
          <a:p>
            <a:pPr lvl="1"/>
            <a:r>
              <a:rPr lang="en-US" dirty="0" smtClean="0"/>
              <a:t>Dynamic Channel Allocation Strategy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796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en-US" dirty="0"/>
              <a:t>(1) Fixed Channel Allocation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67286" y="1318847"/>
            <a:ext cx="8766048" cy="5257800"/>
          </a:xfrm>
        </p:spPr>
        <p:txBody>
          <a:bodyPr>
            <a:normAutofit/>
          </a:bodyPr>
          <a:lstStyle/>
          <a:p>
            <a:r>
              <a:rPr lang="en-US" sz="2500" dirty="0" smtClean="0"/>
              <a:t>Each </a:t>
            </a:r>
            <a:r>
              <a:rPr lang="en-US" sz="2500" dirty="0"/>
              <a:t>cell is allocated a predetermined set of </a:t>
            </a:r>
            <a:r>
              <a:rPr lang="en-US" sz="2500" dirty="0" smtClean="0"/>
              <a:t>voice channels</a:t>
            </a:r>
          </a:p>
          <a:p>
            <a:r>
              <a:rPr lang="en-US" sz="2500" dirty="0" smtClean="0"/>
              <a:t>Any </a:t>
            </a:r>
            <a:r>
              <a:rPr lang="en-US" sz="2500" dirty="0"/>
              <a:t>call attempt within the cell can only be served by the unused channels in that </a:t>
            </a:r>
            <a:r>
              <a:rPr lang="en-US" sz="2500" dirty="0" smtClean="0"/>
              <a:t>particular cell</a:t>
            </a:r>
          </a:p>
          <a:p>
            <a:r>
              <a:rPr lang="en-US" sz="2500" dirty="0" smtClean="0"/>
              <a:t>If </a:t>
            </a:r>
            <a:r>
              <a:rPr lang="en-US" sz="2500" dirty="0"/>
              <a:t>all the channels in that cell are occupied, the call is </a:t>
            </a:r>
            <a:r>
              <a:rPr lang="en-US" sz="2500" b="1" dirty="0">
                <a:solidFill>
                  <a:srgbClr val="FF0000"/>
                </a:solidFill>
              </a:rPr>
              <a:t>blocked</a:t>
            </a:r>
            <a:r>
              <a:rPr lang="en-US" sz="2500" dirty="0"/>
              <a:t> and the </a:t>
            </a:r>
            <a:r>
              <a:rPr lang="en-US" sz="2500" dirty="0" smtClean="0"/>
              <a:t>subscriber does </a:t>
            </a:r>
            <a:r>
              <a:rPr lang="en-US" sz="2500" dirty="0"/>
              <a:t>not receive </a:t>
            </a:r>
            <a:r>
              <a:rPr lang="en-US" sz="2500" dirty="0" smtClean="0"/>
              <a:t>service</a:t>
            </a:r>
          </a:p>
          <a:p>
            <a:r>
              <a:rPr lang="en-US" sz="2500" dirty="0" smtClean="0"/>
              <a:t>Strategy - </a:t>
            </a:r>
            <a:r>
              <a:rPr lang="en-US" sz="2500" b="1" dirty="0"/>
              <a:t>borrowing strategy</a:t>
            </a:r>
          </a:p>
          <a:p>
            <a:pPr lvl="1"/>
            <a:r>
              <a:rPr lang="en-US" sz="2200" dirty="0" smtClean="0"/>
              <a:t>A cell </a:t>
            </a:r>
            <a:r>
              <a:rPr lang="en-US" sz="2200" dirty="0"/>
              <a:t>is allowed to borrow channels from </a:t>
            </a:r>
            <a:r>
              <a:rPr lang="en-US" sz="2200" b="1" dirty="0">
                <a:solidFill>
                  <a:srgbClr val="FF0000"/>
                </a:solidFill>
              </a:rPr>
              <a:t>a </a:t>
            </a:r>
            <a:r>
              <a:rPr lang="en-US" sz="2200" b="1" dirty="0" smtClean="0">
                <a:solidFill>
                  <a:srgbClr val="FF0000"/>
                </a:solidFill>
              </a:rPr>
              <a:t>neighboring cell</a:t>
            </a:r>
            <a:r>
              <a:rPr lang="en-US" sz="2200" dirty="0" smtClean="0"/>
              <a:t> </a:t>
            </a:r>
            <a:r>
              <a:rPr lang="en-US" sz="2200" dirty="0"/>
              <a:t>if all of its own channels are already </a:t>
            </a:r>
            <a:r>
              <a:rPr lang="en-US" sz="2200" dirty="0" smtClean="0"/>
              <a:t>occupied and it does </a:t>
            </a:r>
            <a:r>
              <a:rPr lang="en-US" sz="2200" dirty="0"/>
              <a:t>not disrupt </a:t>
            </a:r>
            <a:r>
              <a:rPr lang="en-US" sz="2200" dirty="0" smtClean="0"/>
              <a:t>or interfere </a:t>
            </a:r>
            <a:r>
              <a:rPr lang="en-US" sz="2200" dirty="0"/>
              <a:t>with any of the calls in progress in the donor cell</a:t>
            </a:r>
            <a:r>
              <a:rPr lang="en-US" sz="2200" dirty="0" smtClean="0"/>
              <a:t>.</a:t>
            </a:r>
          </a:p>
          <a:p>
            <a:pPr lvl="1"/>
            <a:r>
              <a:rPr lang="en-US" sz="2200" dirty="0"/>
              <a:t>Advantages</a:t>
            </a:r>
            <a:r>
              <a:rPr lang="en-US" sz="2200" dirty="0" smtClean="0"/>
              <a:t>:				</a:t>
            </a:r>
            <a:r>
              <a:rPr lang="en-US" sz="2200" dirty="0"/>
              <a:t>Disadvantages</a:t>
            </a:r>
            <a:r>
              <a:rPr lang="en-US" sz="2200" dirty="0" smtClean="0"/>
              <a:t>:</a:t>
            </a:r>
            <a:endParaRPr lang="en-US" sz="2200" dirty="0"/>
          </a:p>
          <a:p>
            <a:pPr lvl="2"/>
            <a:r>
              <a:rPr lang="en-US" sz="2200" dirty="0"/>
              <a:t>Less load on </a:t>
            </a:r>
            <a:r>
              <a:rPr lang="en-US" sz="2200" dirty="0" smtClean="0"/>
              <a:t>MSC			Blocking </a:t>
            </a:r>
            <a:r>
              <a:rPr lang="en-US" sz="2200" dirty="0"/>
              <a:t>may </a:t>
            </a:r>
            <a:r>
              <a:rPr lang="en-US" sz="2200" dirty="0" smtClean="0"/>
              <a:t>happen</a:t>
            </a:r>
            <a:endParaRPr lang="en-US" sz="2200" dirty="0"/>
          </a:p>
          <a:p>
            <a:pPr lvl="2"/>
            <a:r>
              <a:rPr lang="en-US" sz="2200" dirty="0"/>
              <a:t>Simple</a:t>
            </a:r>
          </a:p>
          <a:p>
            <a:pPr lvl="2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13305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7585"/>
            <a:ext cx="9144000" cy="990600"/>
          </a:xfrm>
        </p:spPr>
        <p:txBody>
          <a:bodyPr/>
          <a:lstStyle/>
          <a:p>
            <a:pPr marL="0" indent="0"/>
            <a:r>
              <a:rPr lang="en-US" dirty="0"/>
              <a:t>(2) Dynamic Channel Allocation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90500" y="1389185"/>
            <a:ext cx="8575548" cy="49403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dirty="0" smtClean="0"/>
              <a:t>Voice </a:t>
            </a:r>
            <a:r>
              <a:rPr lang="en-US" dirty="0"/>
              <a:t>channels are not allocated to </a:t>
            </a:r>
            <a:r>
              <a:rPr lang="en-US" dirty="0" smtClean="0"/>
              <a:t>different cells </a:t>
            </a:r>
            <a:r>
              <a:rPr lang="en-US" dirty="0"/>
              <a:t>permanently. Instead, each time a call request is made, the serving base station requests </a:t>
            </a:r>
            <a:r>
              <a:rPr lang="en-US" dirty="0" smtClean="0"/>
              <a:t>a channel </a:t>
            </a:r>
            <a:r>
              <a:rPr lang="en-US" dirty="0"/>
              <a:t>from the MSC. </a:t>
            </a:r>
          </a:p>
          <a:p>
            <a:pPr algn="just"/>
            <a:r>
              <a:rPr lang="en-US" dirty="0" smtClean="0"/>
              <a:t>MSC allocates a channel to the requested cell following an algorithm</a:t>
            </a:r>
          </a:p>
          <a:p>
            <a:pPr algn="just"/>
            <a:r>
              <a:rPr lang="en-US" dirty="0" smtClean="0"/>
              <a:t>Dynamic </a:t>
            </a:r>
            <a:r>
              <a:rPr lang="en-US" dirty="0"/>
              <a:t>channel assignment reduce the </a:t>
            </a:r>
            <a:r>
              <a:rPr lang="en-US" dirty="0" smtClean="0"/>
              <a:t>likelihood of </a:t>
            </a:r>
            <a:r>
              <a:rPr lang="en-US" dirty="0"/>
              <a:t>blocking, which increases the </a:t>
            </a:r>
            <a:r>
              <a:rPr lang="en-US" dirty="0" err="1"/>
              <a:t>trunking</a:t>
            </a:r>
            <a:r>
              <a:rPr lang="en-US" dirty="0"/>
              <a:t> capacity of the </a:t>
            </a:r>
            <a:r>
              <a:rPr lang="en-US" dirty="0" smtClean="0"/>
              <a:t>system</a:t>
            </a:r>
          </a:p>
          <a:p>
            <a:pPr lvl="1" algn="just"/>
            <a:r>
              <a:rPr lang="en-US" sz="2800" dirty="0" smtClean="0"/>
              <a:t>Advantage</a:t>
            </a:r>
          </a:p>
          <a:p>
            <a:pPr lvl="2" algn="just"/>
            <a:r>
              <a:rPr lang="en-US" sz="2800" dirty="0" smtClean="0"/>
              <a:t>Increased </a:t>
            </a:r>
            <a:r>
              <a:rPr lang="en-US" sz="2800" dirty="0"/>
              <a:t>channel </a:t>
            </a:r>
            <a:r>
              <a:rPr lang="en-US" sz="2800" dirty="0" smtClean="0"/>
              <a:t>utilization and </a:t>
            </a:r>
            <a:r>
              <a:rPr lang="en-US" sz="2800" dirty="0"/>
              <a:t>decreased probability of a blocked call</a:t>
            </a:r>
            <a:endParaRPr lang="en-US" sz="2800" dirty="0" smtClean="0"/>
          </a:p>
          <a:p>
            <a:pPr lvl="1" algn="just"/>
            <a:r>
              <a:rPr lang="en-US" sz="2800" dirty="0" smtClean="0"/>
              <a:t>Disadvantage </a:t>
            </a:r>
          </a:p>
          <a:p>
            <a:pPr lvl="2" algn="just"/>
            <a:r>
              <a:rPr lang="en-US" sz="2800" dirty="0" smtClean="0"/>
              <a:t>Storage and computational load on MSC </a:t>
            </a:r>
          </a:p>
        </p:txBody>
      </p:sp>
    </p:spTree>
    <p:extLst>
      <p:ext uri="{BB962C8B-B14F-4D97-AF65-F5344CB8AC3E}">
        <p14:creationId xmlns:p14="http://schemas.microsoft.com/office/powerpoint/2010/main" val="17681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3143" y="2682236"/>
            <a:ext cx="8114601" cy="1208314"/>
          </a:xfrm>
        </p:spPr>
        <p:txBody>
          <a:bodyPr>
            <a:normAutofit/>
          </a:bodyPr>
          <a:lstStyle/>
          <a:p>
            <a:pPr algn="l">
              <a:spcBef>
                <a:spcPts val="1200"/>
              </a:spcBef>
            </a:pPr>
            <a:r>
              <a:rPr lang="en-US" sz="4000" dirty="0" smtClean="0"/>
              <a:t>(4) </a:t>
            </a:r>
            <a:r>
              <a:rPr lang="en-US" sz="4000" dirty="0"/>
              <a:t>Hand Off Strategies</a:t>
            </a:r>
            <a:endParaRPr lang="en-US" sz="4000" b="1" dirty="0"/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2152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0" y="1272224"/>
            <a:ext cx="9829376" cy="56477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4320" indent="-27432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</a:pPr>
            <a:r>
              <a:rPr lang="en-US" sz="2500" dirty="0"/>
              <a:t>Ability of a subscriber to maintain a call while moving within the network (without the subscriber noticing any changes)</a:t>
            </a:r>
          </a:p>
          <a:p>
            <a:pPr marL="274320" indent="-27432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</a:pPr>
            <a:r>
              <a:rPr lang="en-US" sz="2500" dirty="0">
                <a:sym typeface="Wingdings"/>
              </a:rPr>
              <a:t>Handoff can take place between</a:t>
            </a:r>
          </a:p>
          <a:p>
            <a:pPr marL="731520" lvl="2" indent="-27432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</a:pPr>
            <a:r>
              <a:rPr lang="en-US" sz="2500" dirty="0">
                <a:sym typeface="Wingdings"/>
              </a:rPr>
              <a:t>two sectors of the same BSC</a:t>
            </a:r>
          </a:p>
          <a:p>
            <a:pPr marL="731520" lvl="2" indent="-27432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</a:pPr>
            <a:r>
              <a:rPr lang="en-US" sz="2500" dirty="0">
                <a:sym typeface="Wingdings"/>
              </a:rPr>
              <a:t>two BSCs</a:t>
            </a:r>
          </a:p>
          <a:p>
            <a:pPr marL="731520" lvl="2" indent="-27432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</a:pPr>
            <a:r>
              <a:rPr lang="en-US" sz="2500" dirty="0">
                <a:sym typeface="Wingdings"/>
              </a:rPr>
              <a:t>two MSC of same operator</a:t>
            </a:r>
          </a:p>
          <a:p>
            <a:pPr marL="731520" lvl="2" indent="-274320">
              <a:lnSpc>
                <a:spcPct val="150000"/>
              </a:lnSpc>
              <a:spcBef>
                <a:spcPts val="600"/>
              </a:spcBef>
              <a:buClr>
                <a:schemeClr val="accent1"/>
              </a:buClr>
              <a:buSzPct val="76000"/>
              <a:buFont typeface="Wingdings 3"/>
              <a:buChar char=""/>
            </a:pPr>
            <a:r>
              <a:rPr lang="en-US" sz="2500" dirty="0">
                <a:sym typeface="Wingdings"/>
              </a:rPr>
              <a:t>two networks (different operators) called inter-network handoff which is not supported in some systems for billing reasons</a:t>
            </a:r>
          </a:p>
          <a:p>
            <a:pPr marL="1371600" lvl="1" indent="-457200">
              <a:lnSpc>
                <a:spcPct val="150000"/>
              </a:lnSpc>
              <a:buClr>
                <a:srgbClr val="D1282E"/>
              </a:buClr>
              <a:buFont typeface="Wingdings" charset="2"/>
              <a:buChar char="§"/>
            </a:pPr>
            <a:endParaRPr lang="en-US" sz="2400" dirty="0" smtClean="0">
              <a:solidFill>
                <a:srgbClr val="000000"/>
              </a:solidFill>
              <a:cs typeface="Cambria"/>
              <a:sym typeface="Wingding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7392" y="3391989"/>
            <a:ext cx="4336608" cy="164592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0" y="47432"/>
            <a:ext cx="9144000" cy="1154097"/>
          </a:xfrm>
        </p:spPr>
        <p:txBody>
          <a:bodyPr anchor="ctr"/>
          <a:lstStyle/>
          <a:p>
            <a:r>
              <a:rPr lang="en-US" dirty="0"/>
              <a:t>Handoff or Handover</a:t>
            </a:r>
          </a:p>
        </p:txBody>
      </p:sp>
    </p:spTree>
    <p:extLst>
      <p:ext uri="{BB962C8B-B14F-4D97-AF65-F5344CB8AC3E}">
        <p14:creationId xmlns:p14="http://schemas.microsoft.com/office/powerpoint/2010/main" val="2227436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2154" y="29613"/>
            <a:ext cx="8153400" cy="990600"/>
          </a:xfrm>
        </p:spPr>
        <p:txBody>
          <a:bodyPr/>
          <a:lstStyle/>
          <a:p>
            <a:r>
              <a:rPr lang="en-US" dirty="0" smtClean="0"/>
              <a:t>Handoff Strategies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52400" y="1336431"/>
            <a:ext cx="8864600" cy="4759569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rgbClr val="C00000"/>
                </a:solidFill>
              </a:rPr>
              <a:t> Desired Behavior: </a:t>
            </a:r>
          </a:p>
          <a:p>
            <a:pPr lvl="1"/>
            <a:r>
              <a:rPr lang="en-US" sz="2000" dirty="0" smtClean="0"/>
              <a:t>Prioritize Hand off to new call initiation </a:t>
            </a:r>
          </a:p>
          <a:p>
            <a:pPr lvl="1"/>
            <a:r>
              <a:rPr lang="en-US" sz="2000" dirty="0" smtClean="0"/>
              <a:t>Successful transfer of call </a:t>
            </a:r>
          </a:p>
          <a:p>
            <a:pPr lvl="1"/>
            <a:r>
              <a:rPr lang="en-US" sz="2000" dirty="0" smtClean="0"/>
              <a:t>Hand off should be as infrequent as possible </a:t>
            </a:r>
          </a:p>
          <a:p>
            <a:pPr lvl="1"/>
            <a:r>
              <a:rPr lang="en-US" sz="2000" dirty="0" smtClean="0"/>
              <a:t>Hand off should be imperceptible (very slight)</a:t>
            </a:r>
          </a:p>
          <a:p>
            <a:endParaRPr lang="en-US" sz="2400" dirty="0" smtClean="0">
              <a:solidFill>
                <a:srgbClr val="C00000"/>
              </a:solidFill>
            </a:endParaRPr>
          </a:p>
          <a:p>
            <a:r>
              <a:rPr lang="en-US" sz="2400" dirty="0" smtClean="0">
                <a:solidFill>
                  <a:srgbClr val="C00000"/>
                </a:solidFill>
              </a:rPr>
              <a:t>Hand off Threshold Power Level (</a:t>
            </a:r>
            <a:r>
              <a:rPr lang="en-US" sz="2400" i="1" dirty="0" err="1" smtClean="0">
                <a:solidFill>
                  <a:srgbClr val="C00000"/>
                </a:solidFill>
              </a:rPr>
              <a:t>P</a:t>
            </a:r>
            <a:r>
              <a:rPr lang="en-US" sz="2400" i="1" baseline="-25000" dirty="0" err="1" smtClean="0">
                <a:solidFill>
                  <a:srgbClr val="C00000"/>
                </a:solidFill>
              </a:rPr>
              <a:t>r</a:t>
            </a:r>
            <a:r>
              <a:rPr lang="en-US" sz="2400" i="1" baseline="-25000" dirty="0">
                <a:solidFill>
                  <a:srgbClr val="C00000"/>
                </a:solidFill>
              </a:rPr>
              <a:t> </a:t>
            </a:r>
            <a:r>
              <a:rPr lang="en-US" sz="2400" i="1" baseline="-25000" dirty="0" smtClean="0">
                <a:solidFill>
                  <a:srgbClr val="C00000"/>
                </a:solidFill>
              </a:rPr>
              <a:t>handoff</a:t>
            </a:r>
            <a:r>
              <a:rPr lang="en-US" sz="2400" dirty="0" smtClean="0">
                <a:solidFill>
                  <a:srgbClr val="C00000"/>
                </a:solidFill>
              </a:rPr>
              <a:t>) </a:t>
            </a:r>
          </a:p>
          <a:p>
            <a:pPr lvl="1"/>
            <a:r>
              <a:rPr lang="en-US" sz="2000" dirty="0" smtClean="0"/>
              <a:t>There is a minimum power level of the signal at BS for acceptable voice quality. (-90 to –100 </a:t>
            </a:r>
            <a:r>
              <a:rPr lang="en-US" sz="2000" dirty="0" err="1" smtClean="0"/>
              <a:t>dBm</a:t>
            </a:r>
            <a:r>
              <a:rPr lang="en-US" sz="2000" dirty="0" smtClean="0"/>
              <a:t>).  </a:t>
            </a:r>
          </a:p>
          <a:p>
            <a:pPr lvl="1"/>
            <a:r>
              <a:rPr lang="en-US" sz="2000" dirty="0" smtClean="0"/>
              <a:t>Hand off Threshold is defined ∆ </a:t>
            </a:r>
            <a:r>
              <a:rPr lang="en-US" sz="2000" dirty="0" err="1" smtClean="0"/>
              <a:t>dBm</a:t>
            </a:r>
            <a:r>
              <a:rPr lang="en-US" sz="2000" dirty="0" smtClean="0"/>
              <a:t> above this level, so that the system has time to process hand off. </a:t>
            </a:r>
          </a:p>
          <a:p>
            <a:pPr lvl="1">
              <a:buFont typeface="Wingdings" pitchFamily="2" charset="2"/>
              <a:buNone/>
            </a:pPr>
            <a:r>
              <a:rPr lang="en-US" sz="2000" dirty="0" smtClean="0"/>
              <a:t>	</a:t>
            </a:r>
          </a:p>
          <a:p>
            <a:pPr lvl="2"/>
            <a:endParaRPr lang="en-US" sz="2000" dirty="0" smtClean="0"/>
          </a:p>
        </p:txBody>
      </p:sp>
      <p:grpSp>
        <p:nvGrpSpPr>
          <p:cNvPr id="5" name="Group 4"/>
          <p:cNvGrpSpPr/>
          <p:nvPr/>
        </p:nvGrpSpPr>
        <p:grpSpPr>
          <a:xfrm>
            <a:off x="2859904" y="5683934"/>
            <a:ext cx="3517901" cy="762000"/>
            <a:chOff x="2882899" y="5524500"/>
            <a:chExt cx="3517901" cy="762000"/>
          </a:xfrm>
        </p:grpSpPr>
        <p:pic>
          <p:nvPicPr>
            <p:cNvPr id="1638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08299" y="5653088"/>
              <a:ext cx="3421113" cy="4429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Rectangle 3"/>
            <p:cNvSpPr/>
            <p:nvPr/>
          </p:nvSpPr>
          <p:spPr>
            <a:xfrm>
              <a:off x="2882899" y="5524500"/>
              <a:ext cx="3517901" cy="762000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696691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 idx="4294967295"/>
          </p:nvPr>
        </p:nvSpPr>
        <p:spPr>
          <a:xfrm>
            <a:off x="161131" y="675249"/>
            <a:ext cx="8796338" cy="550302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algn="ctr">
              <a:buClr>
                <a:schemeClr val="bg2">
                  <a:lumMod val="50000"/>
                </a:schemeClr>
              </a:buClr>
            </a:pPr>
            <a:r>
              <a:rPr lang="en-US" sz="2600" dirty="0" smtClean="0">
                <a:solidFill>
                  <a:schemeClr val="tx1"/>
                </a:solidFill>
              </a:rPr>
              <a:t>Margin </a:t>
            </a:r>
            <a:r>
              <a:rPr lang="en-US" sz="2600" dirty="0">
                <a:solidFill>
                  <a:schemeClr val="tx1"/>
                </a:solidFill>
              </a:rPr>
              <a:t>∆</a:t>
            </a:r>
            <a:r>
              <a:rPr lang="en-US" sz="2600" dirty="0" smtClean="0">
                <a:solidFill>
                  <a:schemeClr val="tx1"/>
                </a:solidFill>
              </a:rPr>
              <a:t> needs to be neither too small, nor too large</a:t>
            </a:r>
          </a:p>
        </p:txBody>
      </p:sp>
      <p:sp>
        <p:nvSpPr>
          <p:cNvPr id="15363" name="Content Placeholder 2"/>
          <p:cNvSpPr>
            <a:spLocks noGrp="1"/>
          </p:cNvSpPr>
          <p:nvPr>
            <p:ph idx="4294967295"/>
          </p:nvPr>
        </p:nvSpPr>
        <p:spPr>
          <a:xfrm>
            <a:off x="195262" y="1597026"/>
            <a:ext cx="8629424" cy="4419600"/>
          </a:xfrm>
          <a:solidFill>
            <a:schemeClr val="bg1"/>
          </a:solidFill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/>
              <a:t>Too small </a:t>
            </a:r>
            <a:r>
              <a:rPr lang="en-US" sz="2400" dirty="0" smtClean="0">
                <a:sym typeface="Wingdings" pitchFamily="2" charset="2"/>
              </a:rPr>
              <a:t></a:t>
            </a:r>
            <a:r>
              <a:rPr lang="en-US" sz="2400" dirty="0" smtClean="0"/>
              <a:t> too short time to perform handoff, The call may be dropped in the meanwhile.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Too large </a:t>
            </a:r>
            <a:r>
              <a:rPr lang="en-US" sz="2400" dirty="0" smtClean="0">
                <a:sym typeface="Wingdings" pitchFamily="2" charset="2"/>
              </a:rPr>
              <a:t> </a:t>
            </a:r>
            <a:r>
              <a:rPr lang="en-US" sz="2400" dirty="0" smtClean="0"/>
              <a:t>unnecessary handoff burden. Hand off becomes more frequent, and occurs even when Power is at the acceptable level.</a:t>
            </a:r>
          </a:p>
          <a:p>
            <a:pPr>
              <a:lnSpc>
                <a:spcPct val="150000"/>
              </a:lnSpc>
            </a:pPr>
            <a:endParaRPr lang="en-US" sz="2400" dirty="0" smtClean="0"/>
          </a:p>
          <a:p>
            <a:pPr>
              <a:lnSpc>
                <a:spcPct val="150000"/>
              </a:lnSpc>
            </a:pPr>
            <a:endParaRPr lang="en-US" sz="2000" dirty="0" smtClean="0"/>
          </a:p>
          <a:p>
            <a:pPr>
              <a:lnSpc>
                <a:spcPct val="150000"/>
              </a:lnSpc>
            </a:pPr>
            <a:endParaRPr lang="en-US" sz="2000" dirty="0" smtClean="0"/>
          </a:p>
          <a:p>
            <a:pPr>
              <a:lnSpc>
                <a:spcPct val="150000"/>
              </a:lnSpc>
            </a:pPr>
            <a:endParaRPr lang="en-US" sz="2000" dirty="0" smtClean="0"/>
          </a:p>
          <a:p>
            <a:pPr>
              <a:lnSpc>
                <a:spcPct val="150000"/>
              </a:lnSpc>
            </a:pPr>
            <a:endParaRPr lang="en-US" sz="2000" dirty="0" smtClean="0"/>
          </a:p>
          <a:p>
            <a:pPr>
              <a:lnSpc>
                <a:spcPct val="150000"/>
              </a:lnSpc>
            </a:pP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150548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r>
              <a:rPr lang="en-US" sz="3600" dirty="0" smtClean="0"/>
              <a:t>Network Controlled Handoff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337408"/>
            <a:ext cx="8585200" cy="5063392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D0D0D"/>
                </a:solidFill>
              </a:rPr>
              <a:t>Signal Strength Measurements are made by base stations and supervised by MSC.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D0D0D"/>
                </a:solidFill>
              </a:rPr>
              <a:t>Each base station constantly monitors power levels of its reverse voice channels, which tells the relative location of the user.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D0D0D"/>
                </a:solidFill>
              </a:rPr>
              <a:t>Reverse Signal Strength Indicators: Power levels of all the calls in a cell.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D0D0D"/>
                </a:solidFill>
              </a:rPr>
              <a:t>Locator Receiver: A spare receiver at each BS which is used to measure power levels of users in neighboring cells which appear to be in need of Handoff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D0D0D"/>
                </a:solidFill>
              </a:rPr>
              <a:t>Both these pieces of information are passed to MSC for hand off decision.</a:t>
            </a:r>
          </a:p>
          <a:p>
            <a:pPr algn="just">
              <a:lnSpc>
                <a:spcPct val="150000"/>
              </a:lnSpc>
            </a:pPr>
            <a:endParaRPr lang="en-US" sz="2400" dirty="0" smtClean="0">
              <a:solidFill>
                <a:srgbClr val="33CC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8991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/>
              <a:t>Mobile Assisted Handoff (MAHO)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348" y="1428849"/>
            <a:ext cx="8518652" cy="491568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D0D0D"/>
                </a:solidFill>
              </a:rPr>
              <a:t>Mobile station continually measures power levels of surrounding Base Stations and reports these measurements to the serving Base Station.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D0D0D"/>
                </a:solidFill>
              </a:rPr>
              <a:t>Hand off is initiated when power level from BS of neighboring cell exceeds that of the current cell, for certain time, or by a certain level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D0D0D"/>
                </a:solidFill>
              </a:rPr>
              <a:t>MAHO method ensures faster hand off since burden of MSC is shared by Mobile Stations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D0D0D"/>
                </a:solidFill>
              </a:rPr>
              <a:t>MAHO is particularly suited for Micro-Cellular Systems.</a:t>
            </a:r>
          </a:p>
          <a:p>
            <a:pPr>
              <a:lnSpc>
                <a:spcPct val="150000"/>
              </a:lnSpc>
            </a:pPr>
            <a:endParaRPr lang="en-US" sz="2200" dirty="0" smtClean="0">
              <a:solidFill>
                <a:srgbClr val="0D0D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58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43132" y="28136"/>
            <a:ext cx="8229600" cy="9144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Prioritizing Hand off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132" y="1306537"/>
            <a:ext cx="8229600" cy="5066127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2800" b="1" dirty="0" smtClean="0"/>
              <a:t>(1) Guard Channel Concept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D0D0D"/>
                </a:solidFill>
              </a:rPr>
              <a:t>Reserve some channels exclusively for hand off--- do not use them for call initiation.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D0D0D"/>
                </a:solidFill>
              </a:rPr>
              <a:t>Advantage </a:t>
            </a:r>
          </a:p>
          <a:p>
            <a:pPr lvl="1">
              <a:lnSpc>
                <a:spcPct val="150000"/>
              </a:lnSpc>
            </a:pPr>
            <a:r>
              <a:rPr lang="en-US" sz="2200" dirty="0" smtClean="0">
                <a:solidFill>
                  <a:srgbClr val="0D0D0D"/>
                </a:solidFill>
              </a:rPr>
              <a:t>Increased probability of successful hand off.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D0D0D"/>
                </a:solidFill>
              </a:rPr>
              <a:t>Disadvantage </a:t>
            </a:r>
          </a:p>
          <a:p>
            <a:pPr lvl="1">
              <a:lnSpc>
                <a:spcPct val="150000"/>
              </a:lnSpc>
            </a:pPr>
            <a:r>
              <a:rPr lang="en-US" sz="2200" dirty="0">
                <a:solidFill>
                  <a:srgbClr val="0D0D0D"/>
                </a:solidFill>
              </a:rPr>
              <a:t>L</a:t>
            </a:r>
            <a:r>
              <a:rPr lang="en-US" sz="2200" dirty="0" smtClean="0">
                <a:solidFill>
                  <a:srgbClr val="0D0D0D"/>
                </a:solidFill>
              </a:rPr>
              <a:t>ower capacity because of less number of channels for call initiation</a:t>
            </a:r>
          </a:p>
          <a:p>
            <a:pPr>
              <a:lnSpc>
                <a:spcPct val="150000"/>
              </a:lnSpc>
            </a:pPr>
            <a:r>
              <a:rPr lang="en-US" sz="2200" dirty="0" smtClean="0">
                <a:solidFill>
                  <a:srgbClr val="0D0D0D"/>
                </a:solidFill>
              </a:rPr>
              <a:t>Suitable with Dynamic Channel Allocation</a:t>
            </a:r>
          </a:p>
          <a:p>
            <a:pPr>
              <a:lnSpc>
                <a:spcPct val="150000"/>
              </a:lnSpc>
            </a:pPr>
            <a:endParaRPr lang="en-US" sz="2000" dirty="0" smtClean="0">
              <a:solidFill>
                <a:srgbClr val="0D0D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904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6700" y="1097280"/>
            <a:ext cx="8623300" cy="534572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800" b="1" dirty="0" smtClean="0"/>
              <a:t>(</a:t>
            </a:r>
            <a:r>
              <a:rPr lang="en-US" sz="2800" b="1" dirty="0"/>
              <a:t>2) Queuing of Handoff</a:t>
            </a:r>
          </a:p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rgbClr val="0D0D0D"/>
                </a:solidFill>
              </a:rPr>
              <a:t>Decreases the probability of forced termination of a call due to lack of available channels.</a:t>
            </a:r>
          </a:p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rgbClr val="0D0D0D"/>
                </a:solidFill>
              </a:rPr>
              <a:t>Trade off between the “probability of forced termination” and “total carried traffic”. </a:t>
            </a:r>
            <a:r>
              <a:rPr lang="en-US" sz="2200" dirty="0" smtClean="0">
                <a:solidFill>
                  <a:srgbClr val="0D0D0D"/>
                </a:solidFill>
              </a:rPr>
              <a:t> </a:t>
            </a:r>
            <a:r>
              <a:rPr lang="en-US" sz="2200" dirty="0" err="1" smtClean="0">
                <a:solidFill>
                  <a:srgbClr val="0D0D0D"/>
                </a:solidFill>
              </a:rPr>
              <a:t>i.e</a:t>
            </a:r>
            <a:r>
              <a:rPr lang="en-US" sz="2200" dirty="0" smtClean="0">
                <a:solidFill>
                  <a:srgbClr val="0D0D0D"/>
                </a:solidFill>
              </a:rPr>
              <a:t>,</a:t>
            </a:r>
            <a:endParaRPr lang="en-US" sz="2200" dirty="0">
              <a:solidFill>
                <a:srgbClr val="0D0D0D"/>
              </a:solidFill>
            </a:endParaRPr>
          </a:p>
          <a:p>
            <a:pPr algn="just">
              <a:lnSpc>
                <a:spcPct val="150000"/>
              </a:lnSpc>
              <a:buFont typeface="Wingdings" pitchFamily="2" charset="2"/>
              <a:buNone/>
            </a:pPr>
            <a:r>
              <a:rPr lang="en-US" sz="2200" dirty="0">
                <a:solidFill>
                  <a:srgbClr val="0D0D0D"/>
                </a:solidFill>
              </a:rPr>
              <a:t>    </a:t>
            </a:r>
            <a:r>
              <a:rPr lang="en-US" sz="2200" i="1" dirty="0">
                <a:solidFill>
                  <a:srgbClr val="0D0D0D"/>
                </a:solidFill>
              </a:rPr>
              <a:t>  “Probability of forced termination” decreases at the cost of reduced Total Carried Traffic.</a:t>
            </a:r>
          </a:p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rgbClr val="0D0D0D"/>
                </a:solidFill>
              </a:rPr>
              <a:t>Queuing is possible because of the time available between the Threshold power level and the Hand off power level.</a:t>
            </a:r>
          </a:p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rgbClr val="0D0D0D"/>
                </a:solidFill>
              </a:rPr>
              <a:t>Delay Time and Queue Size are related to service area.</a:t>
            </a:r>
          </a:p>
          <a:p>
            <a:pPr algn="just">
              <a:lnSpc>
                <a:spcPct val="150000"/>
              </a:lnSpc>
            </a:pPr>
            <a:r>
              <a:rPr lang="en-US" sz="2200" dirty="0">
                <a:solidFill>
                  <a:srgbClr val="0D0D0D"/>
                </a:solidFill>
              </a:rPr>
              <a:t>Queuing doesn’t guarantee zero probability of call drop.</a:t>
            </a:r>
          </a:p>
          <a:p>
            <a:pPr algn="just">
              <a:lnSpc>
                <a:spcPct val="150000"/>
              </a:lnSpc>
            </a:pPr>
            <a:endParaRPr lang="en-US" dirty="0" smtClean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0" y="52949"/>
            <a:ext cx="9144000" cy="914400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dirty="0" smtClean="0"/>
              <a:t>Prioritizing Hand off</a:t>
            </a:r>
          </a:p>
        </p:txBody>
      </p:sp>
    </p:spTree>
    <p:extLst>
      <p:ext uri="{BB962C8B-B14F-4D97-AF65-F5344CB8AC3E}">
        <p14:creationId xmlns:p14="http://schemas.microsoft.com/office/powerpoint/2010/main" val="1350546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/>
              <a:t>Practical Hand Off Strategies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5100" y="1248507"/>
            <a:ext cx="8864600" cy="4495800"/>
          </a:xfrm>
        </p:spPr>
        <p:txBody>
          <a:bodyPr>
            <a:normAutofit/>
          </a:bodyPr>
          <a:lstStyle/>
          <a:p>
            <a:pPr algn="just"/>
            <a:r>
              <a:rPr lang="en-US" sz="2200" dirty="0" smtClean="0">
                <a:solidFill>
                  <a:srgbClr val="0D0D0D"/>
                </a:solidFill>
              </a:rPr>
              <a:t>The </a:t>
            </a:r>
            <a:r>
              <a:rPr lang="en-US" sz="2200" dirty="0" smtClean="0">
                <a:solidFill>
                  <a:srgbClr val="FF0000"/>
                </a:solidFill>
              </a:rPr>
              <a:t>UMBRELLA CELL </a:t>
            </a:r>
            <a:r>
              <a:rPr lang="en-US" sz="2200" dirty="0" smtClean="0">
                <a:solidFill>
                  <a:srgbClr val="0D0D0D"/>
                </a:solidFill>
              </a:rPr>
              <a:t>Concept: Large and Small cells are co-located</a:t>
            </a:r>
          </a:p>
          <a:p>
            <a:pPr lvl="1" algn="just"/>
            <a:r>
              <a:rPr lang="en-US" sz="1900" dirty="0" smtClean="0">
                <a:solidFill>
                  <a:srgbClr val="0D0D0D"/>
                </a:solidFill>
              </a:rPr>
              <a:t>Large area coverage for high speed users and small area coverage for low speed users </a:t>
            </a:r>
          </a:p>
          <a:p>
            <a:pPr algn="just"/>
            <a:r>
              <a:rPr lang="en-US" sz="2200" dirty="0">
                <a:solidFill>
                  <a:srgbClr val="0D0D0D"/>
                </a:solidFill>
              </a:rPr>
              <a:t>A High speed user converting into a low speed user may be switched to smaller micro-cell by the Base Station, without MSC intervention</a:t>
            </a:r>
            <a:r>
              <a:rPr lang="en-US" sz="2200" dirty="0" smtClean="0">
                <a:solidFill>
                  <a:srgbClr val="0D0D0D"/>
                </a:solidFill>
              </a:rPr>
              <a:t>.</a:t>
            </a:r>
          </a:p>
          <a:p>
            <a:pPr lvl="1" algn="just"/>
            <a:r>
              <a:rPr lang="en-US" sz="1900" dirty="0">
                <a:solidFill>
                  <a:srgbClr val="0D0D0D"/>
                </a:solidFill>
              </a:rPr>
              <a:t>Minimizes the number of hand offs for high speed users,</a:t>
            </a:r>
          </a:p>
          <a:p>
            <a:pPr lvl="1" algn="just"/>
            <a:r>
              <a:rPr lang="en-US" sz="1900" dirty="0">
                <a:solidFill>
                  <a:srgbClr val="0D0D0D"/>
                </a:solidFill>
              </a:rPr>
              <a:t>Provides additional micro-cell users for pedestrians.</a:t>
            </a:r>
          </a:p>
          <a:p>
            <a:pPr lvl="1" algn="just"/>
            <a:endParaRPr lang="en-US" sz="1900" dirty="0" smtClean="0">
              <a:solidFill>
                <a:srgbClr val="0D0D0D"/>
              </a:solidFill>
            </a:endParaRPr>
          </a:p>
          <a:p>
            <a:pPr algn="just"/>
            <a:endParaRPr lang="en-US" sz="2200" dirty="0" smtClean="0">
              <a:solidFill>
                <a:srgbClr val="0D0D0D"/>
              </a:solidFill>
            </a:endParaRPr>
          </a:p>
          <a:p>
            <a:pPr algn="just"/>
            <a:endParaRPr lang="en-US" sz="2200" dirty="0" smtClean="0">
              <a:solidFill>
                <a:srgbClr val="0D0D0D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472" y="3841974"/>
            <a:ext cx="5864352" cy="2673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9692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3143" y="2682236"/>
            <a:ext cx="8490857" cy="1208314"/>
          </a:xfrm>
        </p:spPr>
        <p:txBody>
          <a:bodyPr>
            <a:normAutofit fontScale="90000"/>
          </a:bodyPr>
          <a:lstStyle/>
          <a:p>
            <a:pPr algn="l">
              <a:spcBef>
                <a:spcPts val="1200"/>
              </a:spcBef>
            </a:pPr>
            <a:r>
              <a:rPr lang="en-US" sz="4000" dirty="0" smtClean="0"/>
              <a:t>(5) </a:t>
            </a:r>
            <a:r>
              <a:rPr lang="en-US" sz="4000" dirty="0"/>
              <a:t>Interference and System Capacity</a:t>
            </a:r>
            <a:br>
              <a:rPr lang="en-US" sz="4000" dirty="0"/>
            </a:br>
            <a:endParaRPr lang="en-US" sz="4000" b="1" dirty="0"/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834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457200" y="15240"/>
            <a:ext cx="8229600" cy="1219200"/>
          </a:xfrm>
        </p:spPr>
        <p:txBody>
          <a:bodyPr>
            <a:normAutofit/>
          </a:bodyPr>
          <a:lstStyle/>
          <a:p>
            <a:r>
              <a:rPr lang="en-US" sz="4000" dirty="0" smtClean="0"/>
              <a:t>Interference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523999"/>
            <a:ext cx="8229600" cy="5109029"/>
          </a:xfrm>
        </p:spPr>
        <p:txBody>
          <a:bodyPr>
            <a:noAutofit/>
          </a:bodyPr>
          <a:lstStyle/>
          <a:p>
            <a:r>
              <a:rPr lang="en-US" sz="2200" dirty="0" smtClean="0">
                <a:solidFill>
                  <a:srgbClr val="0D0D0D"/>
                </a:solidFill>
              </a:rPr>
              <a:t>A major limiting factor in the performance of cellular radio systems</a:t>
            </a:r>
          </a:p>
          <a:p>
            <a:r>
              <a:rPr lang="en-US" sz="2200" dirty="0" smtClean="0">
                <a:solidFill>
                  <a:srgbClr val="0D0D0D"/>
                </a:solidFill>
              </a:rPr>
              <a:t>Sources of interference:</a:t>
            </a:r>
          </a:p>
          <a:p>
            <a:pPr lvl="2">
              <a:buFont typeface="Wingdings" pitchFamily="2" charset="2"/>
              <a:buNone/>
            </a:pPr>
            <a:r>
              <a:rPr lang="en-US" sz="2000" dirty="0" smtClean="0">
                <a:solidFill>
                  <a:srgbClr val="0D0D0D"/>
                </a:solidFill>
              </a:rPr>
              <a:t>1. Mobile Stations</a:t>
            </a:r>
          </a:p>
          <a:p>
            <a:pPr lvl="2">
              <a:buFont typeface="Wingdings" pitchFamily="2" charset="2"/>
              <a:buNone/>
            </a:pPr>
            <a:r>
              <a:rPr lang="en-US" sz="2000" dirty="0" smtClean="0">
                <a:solidFill>
                  <a:srgbClr val="0D0D0D"/>
                </a:solidFill>
              </a:rPr>
              <a:t>2. Neighboring Cells</a:t>
            </a:r>
          </a:p>
          <a:p>
            <a:pPr lvl="2">
              <a:buFont typeface="Wingdings" pitchFamily="2" charset="2"/>
              <a:buNone/>
            </a:pPr>
            <a:r>
              <a:rPr lang="en-US" sz="2000" dirty="0" smtClean="0">
                <a:solidFill>
                  <a:srgbClr val="0D0D0D"/>
                </a:solidFill>
              </a:rPr>
              <a:t>3. The same frequency cells</a:t>
            </a:r>
          </a:p>
          <a:p>
            <a:pPr lvl="2">
              <a:buFont typeface="Wingdings" pitchFamily="2" charset="2"/>
              <a:buNone/>
            </a:pPr>
            <a:r>
              <a:rPr lang="en-US" sz="2000" dirty="0" smtClean="0">
                <a:solidFill>
                  <a:srgbClr val="0D0D0D"/>
                </a:solidFill>
              </a:rPr>
              <a:t>4. Non-cellular signals in the same spectrum</a:t>
            </a:r>
          </a:p>
          <a:p>
            <a:r>
              <a:rPr lang="en-US" sz="2200" dirty="0" smtClean="0">
                <a:solidFill>
                  <a:srgbClr val="0D0D0D"/>
                </a:solidFill>
              </a:rPr>
              <a:t>Urban areas usually have more interference, because of:</a:t>
            </a:r>
          </a:p>
          <a:p>
            <a:pPr lvl="1">
              <a:buFont typeface="Wingdings" pitchFamily="2" charset="2"/>
              <a:buNone/>
            </a:pPr>
            <a:r>
              <a:rPr lang="en-US" sz="2200" dirty="0" smtClean="0">
                <a:solidFill>
                  <a:srgbClr val="0D0D0D"/>
                </a:solidFill>
              </a:rPr>
              <a:t>a) Greater RF Noise Floor,</a:t>
            </a:r>
          </a:p>
          <a:p>
            <a:pPr lvl="1">
              <a:buFont typeface="Wingdings" pitchFamily="2" charset="2"/>
              <a:buNone/>
            </a:pPr>
            <a:r>
              <a:rPr lang="en-US" sz="2200" dirty="0" smtClean="0">
                <a:solidFill>
                  <a:srgbClr val="0D0D0D"/>
                </a:solidFill>
              </a:rPr>
              <a:t>b) More Number of Mobiles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US" sz="2200" dirty="0">
                <a:solidFill>
                  <a:srgbClr val="0D0D0D"/>
                </a:solidFill>
              </a:rPr>
              <a:t>Types</a:t>
            </a:r>
          </a:p>
          <a:p>
            <a:pPr lvl="2">
              <a:buNone/>
            </a:pPr>
            <a:r>
              <a:rPr lang="en-US" sz="2000" b="1" dirty="0" smtClean="0">
                <a:solidFill>
                  <a:srgbClr val="FF0000"/>
                </a:solidFill>
              </a:rPr>
              <a:t>1. </a:t>
            </a:r>
            <a:r>
              <a:rPr lang="en-US" sz="2000" b="1" dirty="0">
                <a:solidFill>
                  <a:srgbClr val="FF0000"/>
                </a:solidFill>
              </a:rPr>
              <a:t>Co-Channel Interference (CCI)</a:t>
            </a:r>
          </a:p>
          <a:p>
            <a:pPr lvl="2">
              <a:buNone/>
            </a:pPr>
            <a:r>
              <a:rPr lang="en-US" sz="2000" b="1" dirty="0" smtClean="0">
                <a:solidFill>
                  <a:srgbClr val="FF0000"/>
                </a:solidFill>
              </a:rPr>
              <a:t>2. </a:t>
            </a:r>
            <a:r>
              <a:rPr lang="en-US" sz="2000" b="1" dirty="0">
                <a:solidFill>
                  <a:srgbClr val="FF0000"/>
                </a:solidFill>
              </a:rPr>
              <a:t>Adjacent Channel Interference (ACI)</a:t>
            </a:r>
          </a:p>
          <a:p>
            <a:pPr lvl="2">
              <a:buNone/>
            </a:pPr>
            <a:endParaRPr lang="en-US" sz="2000" dirty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895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165100" y="1392702"/>
                <a:ext cx="8978900" cy="5325598"/>
              </a:xfrm>
            </p:spPr>
            <p:txBody>
              <a:bodyPr>
                <a:normAutofit/>
              </a:bodyPr>
              <a:lstStyle/>
              <a:p>
                <a:pPr algn="just"/>
                <a:r>
                  <a:rPr lang="en-US" sz="2000" dirty="0" smtClean="0">
                    <a:solidFill>
                      <a:srgbClr val="0D0D0D"/>
                    </a:solidFill>
                  </a:rPr>
                  <a:t>The cells that use the same set of frequencies are called co-channel cells.</a:t>
                </a:r>
              </a:p>
              <a:p>
                <a:pPr algn="just"/>
                <a:r>
                  <a:rPr lang="en-US" sz="2000" dirty="0" smtClean="0">
                    <a:solidFill>
                      <a:srgbClr val="0D0D0D"/>
                    </a:solidFill>
                  </a:rPr>
                  <a:t>The interference between signals from these cells is called Co-Channel Interference (CCI).</a:t>
                </a:r>
              </a:p>
              <a:p>
                <a:pPr algn="just"/>
                <a:r>
                  <a:rPr lang="en-US" sz="2000" dirty="0" smtClean="0">
                    <a:solidFill>
                      <a:srgbClr val="0D0D0D"/>
                    </a:solidFill>
                  </a:rPr>
                  <a:t>Cannot be controlled by increasing RF power. Rather, this will increase CCI.</a:t>
                </a:r>
              </a:p>
              <a:p>
                <a:pPr algn="just"/>
                <a:r>
                  <a:rPr lang="en-US" sz="2000" dirty="0" smtClean="0">
                    <a:solidFill>
                      <a:srgbClr val="0D0D0D"/>
                    </a:solidFill>
                  </a:rPr>
                  <a:t>Depends on minimum distance between co-channels (D) and </a:t>
                </a:r>
                <a:r>
                  <a:rPr lang="en-US" sz="2000" dirty="0">
                    <a:solidFill>
                      <a:srgbClr val="0D0D0D"/>
                    </a:solidFill>
                  </a:rPr>
                  <a:t>the size of each cell (R</a:t>
                </a:r>
                <a:r>
                  <a:rPr lang="en-US" sz="2000" dirty="0" smtClean="0">
                    <a:solidFill>
                      <a:srgbClr val="0D0D0D"/>
                    </a:solidFill>
                  </a:rPr>
                  <a:t>)</a:t>
                </a:r>
                <a:endParaRPr lang="en-US" sz="2000" dirty="0">
                  <a:solidFill>
                    <a:srgbClr val="0D0D0D"/>
                  </a:solidFill>
                </a:endParaRPr>
              </a:p>
              <a:p>
                <a:pPr lvl="1" algn="just"/>
                <a:r>
                  <a:rPr lang="en-US" sz="2000" dirty="0">
                    <a:solidFill>
                      <a:srgbClr val="0D0D0D"/>
                    </a:solidFill>
                  </a:rPr>
                  <a:t>Increasing ratio </a:t>
                </a:r>
                <a:r>
                  <a:rPr lang="en-US" sz="2000" dirty="0" smtClean="0">
                    <a:solidFill>
                      <a:srgbClr val="0D0D0D"/>
                    </a:solidFill>
                  </a:rPr>
                  <a:t>D/R </a:t>
                </a:r>
                <a:r>
                  <a:rPr lang="en-US" sz="2000" dirty="0" smtClean="0">
                    <a:solidFill>
                      <a:srgbClr val="0D0D0D"/>
                    </a:solidFill>
                    <a:sym typeface="Wingdings" pitchFamily="2" charset="2"/>
                  </a:rPr>
                  <a:t> </a:t>
                </a:r>
                <a:r>
                  <a:rPr lang="en-US" sz="2000" dirty="0" smtClean="0">
                    <a:solidFill>
                      <a:srgbClr val="0D0D0D"/>
                    </a:solidFill>
                  </a:rPr>
                  <a:t>CCI decreases</a:t>
                </a:r>
                <a:endParaRPr lang="en-US" sz="2000" dirty="0">
                  <a:solidFill>
                    <a:srgbClr val="0D0D0D"/>
                  </a:solidFill>
                </a:endParaRPr>
              </a:p>
              <a:p>
                <a:pPr algn="just">
                  <a:spcAft>
                    <a:spcPts val="600"/>
                  </a:spcAft>
                </a:pPr>
                <a:r>
                  <a:rPr lang="en-US" sz="2000" dirty="0" smtClean="0">
                    <a:solidFill>
                      <a:srgbClr val="0D0D0D"/>
                    </a:solidFill>
                  </a:rPr>
                  <a:t>Channel </a:t>
                </a:r>
                <a:r>
                  <a:rPr lang="en-US" sz="2000" dirty="0">
                    <a:solidFill>
                      <a:srgbClr val="0D0D0D"/>
                    </a:solidFill>
                  </a:rPr>
                  <a:t>Reuse Ratio </a:t>
                </a:r>
                <a:r>
                  <a:rPr lang="en-US" sz="2000" dirty="0" smtClean="0">
                    <a:solidFill>
                      <a:srgbClr val="0D0D0D"/>
                    </a:solidFill>
                  </a:rPr>
                  <a:t>(Q) </a:t>
                </a:r>
              </a:p>
              <a:p>
                <a:pPr algn="just">
                  <a:spcAft>
                    <a:spcPts val="600"/>
                  </a:spcAft>
                </a:pPr>
                <a:endParaRPr lang="en-US" sz="2000" dirty="0" smtClean="0">
                  <a:solidFill>
                    <a:srgbClr val="0D0D0D"/>
                  </a:solidFill>
                </a:endParaRPr>
              </a:p>
              <a:p>
                <a:pPr marL="0" indent="0" algn="just">
                  <a:buNone/>
                </a:pPr>
                <a:r>
                  <a:rPr lang="en-US" sz="2000" dirty="0">
                    <a:solidFill>
                      <a:srgbClr val="0D0D0D"/>
                    </a:solidFill>
                  </a:rPr>
                  <a:t>	</a:t>
                </a:r>
                <a:r>
                  <a:rPr lang="en-US" sz="2000" dirty="0" smtClean="0">
                    <a:solidFill>
                      <a:srgbClr val="0D0D0D"/>
                    </a:solidFill>
                  </a:rPr>
                  <a:t>	 </a:t>
                </a:r>
                <a:r>
                  <a:rPr lang="en-US" sz="2000" dirty="0">
                    <a:solidFill>
                      <a:srgbClr val="0D0D0D"/>
                    </a:solidFill>
                  </a:rPr>
                  <a:t>Q = </a:t>
                </a:r>
                <a:r>
                  <a:rPr lang="en-US" sz="2000" dirty="0" smtClean="0">
                    <a:solidFill>
                      <a:srgbClr val="0D0D0D"/>
                    </a:solidFill>
                  </a:rPr>
                  <a:t>D/R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000" i="1" smtClean="0">
                            <a:solidFill>
                              <a:srgbClr val="0D0D0D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sz="2000" b="0" i="1" smtClean="0">
                            <a:solidFill>
                              <a:srgbClr val="0D0D0D"/>
                            </a:solidFill>
                            <a:latin typeface="Cambria Math"/>
                          </a:rPr>
                          <m:t>3</m:t>
                        </m:r>
                        <m:r>
                          <a:rPr lang="en-US" sz="2000" b="0" i="1" smtClean="0">
                            <a:solidFill>
                              <a:srgbClr val="0D0D0D"/>
                            </a:solidFill>
                            <a:latin typeface="Cambria Math"/>
                          </a:rPr>
                          <m:t>𝑁</m:t>
                        </m:r>
                      </m:e>
                    </m:rad>
                  </m:oMath>
                </a14:m>
                <a:endParaRPr lang="en-US" sz="2000" dirty="0" smtClean="0">
                  <a:solidFill>
                    <a:srgbClr val="0D0D0D"/>
                  </a:solidFill>
                </a:endParaRPr>
              </a:p>
              <a:p>
                <a:pPr marL="0" indent="0" algn="just">
                  <a:buNone/>
                </a:pPr>
                <a:endParaRPr lang="en-US" sz="2000" dirty="0">
                  <a:solidFill>
                    <a:srgbClr val="0D0D0D"/>
                  </a:solidFill>
                </a:endParaRPr>
              </a:p>
              <a:p>
                <a:r>
                  <a:rPr lang="en-US" sz="2000" dirty="0">
                    <a:solidFill>
                      <a:srgbClr val="0D0D0D"/>
                    </a:solidFill>
                  </a:rPr>
                  <a:t>Smaller Q </a:t>
                </a:r>
                <a:r>
                  <a:rPr lang="en-US" sz="2000" dirty="0">
                    <a:solidFill>
                      <a:srgbClr val="0D0D0D"/>
                    </a:solidFill>
                    <a:sym typeface="Wingdings" pitchFamily="2" charset="2"/>
                  </a:rPr>
                  <a:t> </a:t>
                </a:r>
                <a:r>
                  <a:rPr lang="en-US" sz="2000" dirty="0">
                    <a:solidFill>
                      <a:srgbClr val="0D0D0D"/>
                    </a:solidFill>
                  </a:rPr>
                  <a:t> </a:t>
                </a:r>
                <a:r>
                  <a:rPr lang="en-US" sz="2000" dirty="0" smtClean="0">
                    <a:solidFill>
                      <a:srgbClr val="0D0D0D"/>
                    </a:solidFill>
                  </a:rPr>
                  <a:t>smaller N </a:t>
                </a:r>
                <a:r>
                  <a:rPr lang="en-US" sz="2000" dirty="0" smtClean="0">
                    <a:solidFill>
                      <a:srgbClr val="0D0D0D"/>
                    </a:solidFill>
                    <a:sym typeface="Wingdings" pitchFamily="2" charset="2"/>
                  </a:rPr>
                  <a:t> </a:t>
                </a:r>
                <a:r>
                  <a:rPr lang="en-US" sz="2000" dirty="0" smtClean="0">
                    <a:solidFill>
                      <a:srgbClr val="0D0D0D"/>
                    </a:solidFill>
                  </a:rPr>
                  <a:t>larger capacity </a:t>
                </a:r>
              </a:p>
              <a:p>
                <a:r>
                  <a:rPr lang="en-US" sz="2000" dirty="0" smtClean="0">
                    <a:solidFill>
                      <a:srgbClr val="0D0D0D"/>
                    </a:solidFill>
                  </a:rPr>
                  <a:t>Larger </a:t>
                </a:r>
                <a:r>
                  <a:rPr lang="en-US" sz="2000" dirty="0">
                    <a:solidFill>
                      <a:srgbClr val="0D0D0D"/>
                    </a:solidFill>
                  </a:rPr>
                  <a:t>Q </a:t>
                </a:r>
                <a:r>
                  <a:rPr lang="en-US" sz="2000" dirty="0" smtClean="0">
                    <a:solidFill>
                      <a:srgbClr val="0D0D0D"/>
                    </a:solidFill>
                    <a:sym typeface="Wingdings" pitchFamily="2" charset="2"/>
                  </a:rPr>
                  <a:t> </a:t>
                </a:r>
                <a:r>
                  <a:rPr lang="en-US" sz="2000" dirty="0" smtClean="0">
                    <a:solidFill>
                      <a:srgbClr val="0D0D0D"/>
                    </a:solidFill>
                  </a:rPr>
                  <a:t>improves </a:t>
                </a:r>
                <a:r>
                  <a:rPr lang="en-US" sz="2000" dirty="0">
                    <a:solidFill>
                      <a:srgbClr val="0D0D0D"/>
                    </a:solidFill>
                  </a:rPr>
                  <a:t>quality, owing to less CCI</a:t>
                </a:r>
              </a:p>
              <a:p>
                <a:pPr algn="just"/>
                <a:endParaRPr lang="en-US" sz="2000" dirty="0" smtClean="0">
                  <a:solidFill>
                    <a:srgbClr val="0D0D0D"/>
                  </a:solidFill>
                </a:endParaRPr>
              </a:p>
              <a:p>
                <a:pPr algn="just"/>
                <a:endParaRPr lang="en-US" sz="2000" dirty="0" smtClean="0">
                  <a:solidFill>
                    <a:srgbClr val="0D0D0D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65100" y="1392702"/>
                <a:ext cx="8978900" cy="5325598"/>
              </a:xfrm>
              <a:blipFill rotWithShape="1">
                <a:blip r:embed="rId2"/>
                <a:stretch>
                  <a:fillRect l="-204" t="-572" r="-7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0" y="190144"/>
            <a:ext cx="9144000" cy="9906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Co-Channel Interference </a:t>
            </a:r>
            <a:r>
              <a:rPr lang="en-US" sz="3600" dirty="0" smtClean="0"/>
              <a:t>and </a:t>
            </a:r>
            <a:br>
              <a:rPr lang="en-US" sz="3600" dirty="0" smtClean="0"/>
            </a:br>
            <a:r>
              <a:rPr lang="en-US" sz="3600" dirty="0" smtClean="0"/>
              <a:t>System </a:t>
            </a:r>
            <a:r>
              <a:rPr lang="en-US" sz="3600" dirty="0"/>
              <a:t>Capacity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2019299" y="4744144"/>
            <a:ext cx="1993901" cy="5334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725" y="3665568"/>
            <a:ext cx="2578484" cy="2722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5960835" y="3790042"/>
            <a:ext cx="694867" cy="956130"/>
          </a:xfrm>
          <a:prstGeom prst="line">
            <a:avLst/>
          </a:prstGeom>
          <a:ln>
            <a:solidFill>
              <a:srgbClr val="FF0000"/>
            </a:solidFill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 flipV="1">
            <a:off x="5936343" y="4746172"/>
            <a:ext cx="885371" cy="62411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 flipV="1">
            <a:off x="6674752" y="3790042"/>
            <a:ext cx="885371" cy="62411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80862" y="4102099"/>
            <a:ext cx="1843325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Reuse distance (D)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0871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5600" y="276666"/>
            <a:ext cx="8410448" cy="990600"/>
          </a:xfrm>
        </p:spPr>
        <p:txBody>
          <a:bodyPr>
            <a:noAutofit/>
          </a:bodyPr>
          <a:lstStyle/>
          <a:p>
            <a:r>
              <a:rPr lang="en-US" dirty="0" smtClean="0"/>
              <a:t>Signal to Interference Ratio 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99328" y="1320020"/>
            <a:ext cx="8153400" cy="51181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D0D0D"/>
                </a:solidFill>
              </a:rPr>
              <a:t>Signal-to-interference ratio (SIR or SI)</a:t>
            </a:r>
          </a:p>
          <a:p>
            <a:endParaRPr lang="en-US" sz="2800" dirty="0" smtClean="0">
              <a:solidFill>
                <a:srgbClr val="0D0D0D"/>
              </a:solidFill>
            </a:endParaRPr>
          </a:p>
          <a:p>
            <a:endParaRPr lang="en-US" sz="2800" dirty="0" smtClean="0">
              <a:solidFill>
                <a:srgbClr val="0D0D0D"/>
              </a:solidFill>
            </a:endParaRPr>
          </a:p>
          <a:p>
            <a:endParaRPr lang="en-US" sz="2800" dirty="0" smtClean="0">
              <a:solidFill>
                <a:srgbClr val="0D0D0D"/>
              </a:solidFill>
            </a:endParaRPr>
          </a:p>
          <a:p>
            <a:endParaRPr lang="en-US" sz="2800" dirty="0" smtClean="0">
              <a:solidFill>
                <a:srgbClr val="0D0D0D"/>
              </a:solidFill>
            </a:endParaRPr>
          </a:p>
          <a:p>
            <a:r>
              <a:rPr lang="en-US" sz="2800" dirty="0" smtClean="0">
                <a:solidFill>
                  <a:srgbClr val="0D0D0D"/>
                </a:solidFill>
              </a:rPr>
              <a:t>The signal strength at distance </a:t>
            </a:r>
            <a:r>
              <a:rPr lang="en-US" sz="2800" i="1" dirty="0" smtClean="0">
                <a:solidFill>
                  <a:srgbClr val="0D0D0D"/>
                </a:solidFill>
              </a:rPr>
              <a:t>d</a:t>
            </a:r>
            <a:r>
              <a:rPr lang="en-US" sz="2800" dirty="0" smtClean="0">
                <a:solidFill>
                  <a:srgbClr val="0D0D0D"/>
                </a:solidFill>
              </a:rPr>
              <a:t> from a source is</a:t>
            </a:r>
          </a:p>
          <a:p>
            <a:endParaRPr lang="en-US" sz="2800" dirty="0" smtClean="0">
              <a:solidFill>
                <a:srgbClr val="0D0D0D"/>
              </a:solidFill>
            </a:endParaRPr>
          </a:p>
          <a:p>
            <a:endParaRPr lang="en-US" sz="2800" dirty="0" smtClean="0">
              <a:solidFill>
                <a:srgbClr val="0D0D0D"/>
              </a:solidFill>
            </a:endParaRPr>
          </a:p>
          <a:p>
            <a:endParaRPr lang="en-US" sz="2800" dirty="0" smtClean="0">
              <a:solidFill>
                <a:srgbClr val="0D0D0D"/>
              </a:solidFill>
            </a:endParaRPr>
          </a:p>
          <a:p>
            <a:endParaRPr lang="en-US" sz="2800" dirty="0" smtClean="0">
              <a:solidFill>
                <a:srgbClr val="0D0D0D"/>
              </a:solidFill>
            </a:endParaRPr>
          </a:p>
          <a:p>
            <a:endParaRPr lang="en-US" sz="2800" dirty="0" smtClean="0">
              <a:solidFill>
                <a:srgbClr val="0D0D0D"/>
              </a:solidFill>
            </a:endParaRPr>
          </a:p>
          <a:p>
            <a:endParaRPr lang="en-US" sz="2800" dirty="0" smtClean="0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465" y="1970656"/>
            <a:ext cx="1338262" cy="148037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3751277" y="2462372"/>
            <a:ext cx="50147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i="1" dirty="0" smtClean="0"/>
              <a:t>:i</a:t>
            </a:r>
            <a:r>
              <a:rPr lang="en-US" sz="2000" baseline="-25000" dirty="0" smtClean="0"/>
              <a:t>0</a:t>
            </a:r>
            <a:r>
              <a:rPr lang="en-US" sz="2000" dirty="0" smtClean="0"/>
              <a:t> </a:t>
            </a:r>
            <a:r>
              <a:rPr lang="en-US" sz="2000" dirty="0"/>
              <a:t>be the number of co-channel interfering cells</a:t>
            </a: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465" y="4696938"/>
            <a:ext cx="1588313" cy="10255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4194048" y="4791074"/>
            <a:ext cx="4572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000" dirty="0" err="1">
                <a:solidFill>
                  <a:srgbClr val="0D0D0D"/>
                </a:solidFill>
              </a:rPr>
              <a:t>i.e</a:t>
            </a:r>
            <a:r>
              <a:rPr lang="en-US" sz="2000" dirty="0">
                <a:solidFill>
                  <a:srgbClr val="0D0D0D"/>
                </a:solidFill>
              </a:rPr>
              <a:t>, received signal power is inversely related to n</a:t>
            </a:r>
            <a:r>
              <a:rPr lang="en-US" sz="2000" baseline="30000" dirty="0">
                <a:solidFill>
                  <a:srgbClr val="0D0D0D"/>
                </a:solidFill>
              </a:rPr>
              <a:t>th</a:t>
            </a:r>
            <a:r>
              <a:rPr lang="en-US" sz="2000" dirty="0">
                <a:solidFill>
                  <a:srgbClr val="0D0D0D"/>
                </a:solidFill>
              </a:rPr>
              <a:t> power of the distance where n = path loss exponent</a:t>
            </a:r>
          </a:p>
        </p:txBody>
      </p:sp>
    </p:spTree>
    <p:extLst>
      <p:ext uri="{BB962C8B-B14F-4D97-AF65-F5344CB8AC3E}">
        <p14:creationId xmlns:p14="http://schemas.microsoft.com/office/powerpoint/2010/main" val="274028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SIR for Equidistant Case (D</a:t>
            </a:r>
            <a:r>
              <a:rPr lang="en-US" baseline="-25000" dirty="0" smtClean="0"/>
              <a:t>i</a:t>
            </a:r>
            <a:r>
              <a:rPr lang="en-US" dirty="0" smtClean="0"/>
              <a:t> = 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105500" y="1219200"/>
            <a:ext cx="8229600" cy="4937760"/>
          </a:xfrm>
        </p:spPr>
        <p:txBody>
          <a:bodyPr>
            <a:noAutofit/>
          </a:bodyPr>
          <a:lstStyle/>
          <a:p>
            <a:r>
              <a:rPr lang="en-US" sz="2200" dirty="0" smtClean="0">
                <a:solidFill>
                  <a:srgbClr val="0D0D0D"/>
                </a:solidFill>
              </a:rPr>
              <a:t>When transmit power and path loss exponent of each base station is the same</a:t>
            </a: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r>
              <a:rPr lang="en-US" sz="2200" dirty="0" smtClean="0">
                <a:solidFill>
                  <a:srgbClr val="0D0D0D"/>
                </a:solidFill>
              </a:rPr>
              <a:t>Considering only the first layer of interfering cells, </a:t>
            </a: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  <a:p>
            <a:endParaRPr lang="en-US" sz="2200" dirty="0" smtClean="0">
              <a:solidFill>
                <a:srgbClr val="0D0D0D"/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802" y="2166423"/>
            <a:ext cx="2069798" cy="171293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3416300" y="2818367"/>
            <a:ext cx="52705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D0D0D"/>
                </a:solidFill>
              </a:rPr>
              <a:t>D</a:t>
            </a:r>
            <a:r>
              <a:rPr lang="en-US" sz="2000" baseline="-25000" dirty="0">
                <a:solidFill>
                  <a:srgbClr val="0D0D0D"/>
                </a:solidFill>
              </a:rPr>
              <a:t>i</a:t>
            </a:r>
            <a:r>
              <a:rPr lang="en-US" sz="2000" dirty="0">
                <a:solidFill>
                  <a:srgbClr val="0D0D0D"/>
                </a:solidFill>
              </a:rPr>
              <a:t> is the distance of the </a:t>
            </a:r>
            <a:r>
              <a:rPr lang="en-US" sz="2000" dirty="0" err="1">
                <a:solidFill>
                  <a:srgbClr val="0D0D0D"/>
                </a:solidFill>
              </a:rPr>
              <a:t>i</a:t>
            </a:r>
            <a:r>
              <a:rPr lang="en-US" sz="2000" baseline="30000" dirty="0" err="1">
                <a:solidFill>
                  <a:srgbClr val="0D0D0D"/>
                </a:solidFill>
              </a:rPr>
              <a:t>th</a:t>
            </a:r>
            <a:r>
              <a:rPr lang="en-US" sz="2000" dirty="0">
                <a:solidFill>
                  <a:srgbClr val="0D0D0D"/>
                </a:solidFill>
              </a:rPr>
              <a:t> interferer from the mobile</a:t>
            </a: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148" y="4943928"/>
            <a:ext cx="3595473" cy="1128624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6231988" y="3438525"/>
            <a:ext cx="2912012" cy="3186271"/>
            <a:chOff x="6231988" y="3438525"/>
            <a:chExt cx="2912012" cy="3186271"/>
          </a:xfrm>
        </p:grpSpPr>
        <p:pic>
          <p:nvPicPr>
            <p:cNvPr id="9218" name="Picture 2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03252" y="3713871"/>
              <a:ext cx="2740748" cy="29109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" name="Rectangle 6"/>
            <p:cNvSpPr/>
            <p:nvPr/>
          </p:nvSpPr>
          <p:spPr>
            <a:xfrm>
              <a:off x="6231988" y="3438525"/>
              <a:ext cx="618978" cy="539310"/>
            </a:xfrm>
            <a:prstGeom prst="rect">
              <a:avLst/>
            </a:prstGeom>
            <a:solidFill>
              <a:srgbClr val="FFFFF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204570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107" y="1524000"/>
            <a:ext cx="4495800" cy="4476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6" name="Title 1"/>
          <p:cNvSpPr>
            <a:spLocks noGrp="1"/>
          </p:cNvSpPr>
          <p:nvPr>
            <p:ph type="title"/>
          </p:nvPr>
        </p:nvSpPr>
        <p:spPr>
          <a:xfrm>
            <a:off x="457200" y="42204"/>
            <a:ext cx="8229600" cy="990600"/>
          </a:xfrm>
        </p:spPr>
        <p:txBody>
          <a:bodyPr/>
          <a:lstStyle/>
          <a:p>
            <a:r>
              <a:rPr lang="en-US" sz="3600" dirty="0" smtClean="0"/>
              <a:t>Worst Case Design</a:t>
            </a:r>
          </a:p>
        </p:txBody>
      </p:sp>
      <p:sp>
        <p:nvSpPr>
          <p:cNvPr id="36867" name="Content Placeholder 2"/>
          <p:cNvSpPr>
            <a:spLocks noGrp="1"/>
          </p:cNvSpPr>
          <p:nvPr>
            <p:ph idx="1"/>
          </p:nvPr>
        </p:nvSpPr>
        <p:spPr>
          <a:xfrm>
            <a:off x="165100" y="1524000"/>
            <a:ext cx="8521700" cy="4419600"/>
          </a:xfrm>
        </p:spPr>
        <p:txBody>
          <a:bodyPr>
            <a:normAutofit/>
          </a:bodyPr>
          <a:lstStyle/>
          <a:p>
            <a:r>
              <a:rPr lang="en-US" sz="2400" dirty="0">
                <a:solidFill>
                  <a:srgbClr val="0D0D0D"/>
                </a:solidFill>
              </a:rPr>
              <a:t>7 Cell Reuse </a:t>
            </a:r>
            <a:r>
              <a:rPr lang="en-US" sz="2400" dirty="0" smtClean="0">
                <a:solidFill>
                  <a:srgbClr val="0D0D0D"/>
                </a:solidFill>
              </a:rPr>
              <a:t>Pattern (N=7)</a:t>
            </a:r>
          </a:p>
          <a:p>
            <a:endParaRPr lang="en-US" sz="2400" dirty="0">
              <a:solidFill>
                <a:srgbClr val="0D0D0D"/>
              </a:solidFill>
            </a:endParaRPr>
          </a:p>
          <a:p>
            <a:endParaRPr lang="en-US" sz="2400" dirty="0" smtClean="0">
              <a:solidFill>
                <a:srgbClr val="0D0D0D"/>
              </a:solidFill>
            </a:endParaRPr>
          </a:p>
          <a:p>
            <a:endParaRPr lang="en-US" sz="2400" dirty="0">
              <a:solidFill>
                <a:srgbClr val="0D0D0D"/>
              </a:solidFill>
            </a:endParaRPr>
          </a:p>
          <a:p>
            <a:endParaRPr lang="en-US" sz="2400" dirty="0" smtClean="0">
              <a:solidFill>
                <a:srgbClr val="0D0D0D"/>
              </a:solidFill>
            </a:endParaRPr>
          </a:p>
          <a:p>
            <a:r>
              <a:rPr lang="en-US" sz="2400" dirty="0" smtClean="0">
                <a:solidFill>
                  <a:srgbClr val="0D0D0D"/>
                </a:solidFill>
              </a:rPr>
              <a:t>Q=D/R and S/I in terms of co-channel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D0D0D"/>
                </a:solidFill>
              </a:rPr>
              <a:t> </a:t>
            </a:r>
            <a:r>
              <a:rPr lang="en-US" sz="2400" dirty="0" smtClean="0">
                <a:solidFill>
                  <a:srgbClr val="0D0D0D"/>
                </a:solidFill>
              </a:rPr>
              <a:t>   reuse ratio</a:t>
            </a:r>
            <a:endParaRPr lang="en-US" sz="2400" dirty="0">
              <a:solidFill>
                <a:srgbClr val="0D0D0D"/>
              </a:solidFill>
            </a:endParaRPr>
          </a:p>
          <a:p>
            <a:endParaRPr lang="en-US" sz="2400" dirty="0" smtClean="0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9" y="2465754"/>
            <a:ext cx="3729831" cy="9398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799" y="4849335"/>
            <a:ext cx="3858107" cy="903287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01998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79"/>
          <a:stretch/>
        </p:blipFill>
        <p:spPr bwMode="auto">
          <a:xfrm>
            <a:off x="444500" y="1727200"/>
            <a:ext cx="6159500" cy="45572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7000" y="35342"/>
            <a:ext cx="8864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solidFill>
                  <a:srgbClr val="FF0000"/>
                </a:solidFill>
              </a:rPr>
              <a:t>Example </a:t>
            </a:r>
            <a:r>
              <a:rPr lang="en-US" b="1" dirty="0" smtClean="0">
                <a:solidFill>
                  <a:srgbClr val="FF0000"/>
                </a:solidFill>
              </a:rPr>
              <a:t>3.2 </a:t>
            </a:r>
            <a:r>
              <a:rPr lang="en-US" dirty="0"/>
              <a:t>If a signal-to-interference ratio of 15 dB is required for satisfactory forward</a:t>
            </a:r>
          </a:p>
          <a:p>
            <a:pPr algn="just"/>
            <a:r>
              <a:rPr lang="en-US" dirty="0"/>
              <a:t>channel performance of a cellular system, what is the frequency </a:t>
            </a:r>
            <a:r>
              <a:rPr lang="en-US" dirty="0" smtClean="0"/>
              <a:t>reuse factor </a:t>
            </a:r>
            <a:r>
              <a:rPr lang="en-US" dirty="0"/>
              <a:t>and cluster size that should be used for maximum capacity if </a:t>
            </a:r>
            <a:r>
              <a:rPr lang="en-US" dirty="0" smtClean="0"/>
              <a:t>the path </a:t>
            </a:r>
            <a:r>
              <a:rPr lang="en-US" dirty="0"/>
              <a:t>loss exponent is (a) n = 4, (b) n = 3? Assume that there are six </a:t>
            </a:r>
            <a:r>
              <a:rPr lang="en-US" dirty="0" smtClean="0"/>
              <a:t>co-channel cells </a:t>
            </a:r>
            <a:r>
              <a:rPr lang="en-US" dirty="0"/>
              <a:t>in the first tier, and all of them are at the same distance </a:t>
            </a:r>
            <a:r>
              <a:rPr lang="en-US" dirty="0" smtClean="0"/>
              <a:t>from the </a:t>
            </a:r>
            <a:r>
              <a:rPr lang="en-US" dirty="0"/>
              <a:t>mobile. Use suitable approximations.</a:t>
            </a:r>
          </a:p>
        </p:txBody>
      </p:sp>
    </p:spTree>
    <p:extLst>
      <p:ext uri="{BB962C8B-B14F-4D97-AF65-F5344CB8AC3E}">
        <p14:creationId xmlns:p14="http://schemas.microsoft.com/office/powerpoint/2010/main" val="128834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/>
          <p:cNvSpPr>
            <a:spLocks noGrp="1"/>
          </p:cNvSpPr>
          <p:nvPr>
            <p:ph type="title"/>
          </p:nvPr>
        </p:nvSpPr>
        <p:spPr>
          <a:xfrm>
            <a:off x="429064" y="31651"/>
            <a:ext cx="8229600" cy="914400"/>
          </a:xfrm>
        </p:spPr>
        <p:txBody>
          <a:bodyPr/>
          <a:lstStyle/>
          <a:p>
            <a:r>
              <a:rPr lang="en-US" sz="3600" dirty="0" smtClean="0"/>
              <a:t>Adjacent Channel Interference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5452" y="1193798"/>
            <a:ext cx="8968548" cy="4572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D0D0D"/>
                </a:solidFill>
              </a:rPr>
              <a:t>Interference from channels that are adjacent in frequency,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D0D0D"/>
                </a:solidFill>
              </a:rPr>
              <a:t>The primary reason for that is Imperfect Receive Filters which cause the adjacent channel energy to leak into your spectrum.</a:t>
            </a:r>
          </a:p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rgbClr val="0D0D0D"/>
                </a:solidFill>
              </a:rPr>
              <a:t>Problem is severer if the user of adjacent channel is in close proximity, called </a:t>
            </a:r>
            <a:r>
              <a:rPr lang="en-US" sz="2400" b="1" dirty="0" smtClean="0">
                <a:solidFill>
                  <a:srgbClr val="0D0D0D"/>
                </a:solidFill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</a:rPr>
              <a:t>Near-Far Effect</a:t>
            </a:r>
          </a:p>
          <a:p>
            <a:pPr algn="just"/>
            <a:endParaRPr lang="en-US" sz="2400" dirty="0" smtClean="0">
              <a:solidFill>
                <a:srgbClr val="1818FF"/>
              </a:solidFill>
            </a:endParaRPr>
          </a:p>
          <a:p>
            <a:pPr algn="just"/>
            <a:endParaRPr lang="en-US" sz="2400" dirty="0" smtClean="0">
              <a:solidFill>
                <a:srgbClr val="0D0D0D"/>
              </a:solidFill>
            </a:endParaRPr>
          </a:p>
        </p:txBody>
      </p:sp>
      <p:pic>
        <p:nvPicPr>
          <p:cNvPr id="22530" name="Picture 2" descr="Image result for near far effect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4675" y="4440237"/>
            <a:ext cx="5667375" cy="2057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9627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90600"/>
          </a:xfrm>
        </p:spPr>
        <p:txBody>
          <a:bodyPr/>
          <a:lstStyle/>
          <a:p>
            <a:r>
              <a:rPr lang="en-US" sz="3600" dirty="0" smtClean="0">
                <a:solidFill>
                  <a:schemeClr val="tx1"/>
                </a:solidFill>
              </a:rPr>
              <a:t>Near-Far Effect: Case 1</a:t>
            </a:r>
          </a:p>
        </p:txBody>
      </p:sp>
      <p:sp>
        <p:nvSpPr>
          <p:cNvPr id="41987" name="Content Placeholder 2"/>
          <p:cNvSpPr>
            <a:spLocks noGrp="1"/>
          </p:cNvSpPr>
          <p:nvPr>
            <p:ph idx="1"/>
          </p:nvPr>
        </p:nvSpPr>
        <p:spPr>
          <a:xfrm>
            <a:off x="457200" y="5651500"/>
            <a:ext cx="8229600" cy="1066800"/>
          </a:xfrm>
        </p:spPr>
        <p:txBody>
          <a:bodyPr/>
          <a:lstStyle/>
          <a:p>
            <a:r>
              <a:rPr lang="en-US" sz="2000" dirty="0" smtClean="0"/>
              <a:t>The Mobile receiver is captured by the unintended, unknown transmitter, instead of the desired base station</a:t>
            </a:r>
          </a:p>
          <a:p>
            <a:endParaRPr lang="en-US" sz="2000" i="1" dirty="0" smtClean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419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4300" y="1394167"/>
            <a:ext cx="6877050" cy="386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2316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356600" cy="914400"/>
          </a:xfrm>
        </p:spPr>
        <p:txBody>
          <a:bodyPr/>
          <a:lstStyle/>
          <a:p>
            <a:pPr>
              <a:defRPr/>
            </a:pPr>
            <a:r>
              <a:rPr lang="en-US" sz="3600" dirty="0" smtClean="0">
                <a:solidFill>
                  <a:schemeClr val="tx1"/>
                </a:solidFill>
              </a:rPr>
              <a:t>Near-Far Effect: Case 2</a:t>
            </a:r>
          </a:p>
        </p:txBody>
      </p:sp>
      <p:sp>
        <p:nvSpPr>
          <p:cNvPr id="43011" name="Content Placeholder 2"/>
          <p:cNvSpPr>
            <a:spLocks noGrp="1"/>
          </p:cNvSpPr>
          <p:nvPr>
            <p:ph idx="1"/>
          </p:nvPr>
        </p:nvSpPr>
        <p:spPr>
          <a:xfrm>
            <a:off x="457200" y="5715000"/>
            <a:ext cx="8229600" cy="1143000"/>
          </a:xfrm>
        </p:spPr>
        <p:txBody>
          <a:bodyPr/>
          <a:lstStyle/>
          <a:p>
            <a:r>
              <a:rPr lang="en-US" sz="2000" dirty="0" smtClean="0"/>
              <a:t>The Base Station faces difficulty in recognizing the actual mobile user, when the adjacent channel bleed over is too high.</a:t>
            </a:r>
          </a:p>
          <a:p>
            <a:endParaRPr lang="en-US" sz="2000" dirty="0" smtClean="0"/>
          </a:p>
        </p:txBody>
      </p:sp>
      <p:pic>
        <p:nvPicPr>
          <p:cNvPr id="430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280" y="1311275"/>
            <a:ext cx="7286625" cy="394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6421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/>
          <p:cNvSpPr>
            <a:spLocks noGrp="1"/>
          </p:cNvSpPr>
          <p:nvPr>
            <p:ph type="title"/>
          </p:nvPr>
        </p:nvSpPr>
        <p:spPr>
          <a:xfrm>
            <a:off x="457200" y="35169"/>
            <a:ext cx="8229600" cy="914400"/>
          </a:xfrm>
        </p:spPr>
        <p:txBody>
          <a:bodyPr/>
          <a:lstStyle/>
          <a:p>
            <a:r>
              <a:rPr lang="en-US" sz="3600" dirty="0" smtClean="0"/>
              <a:t>Minimization of ACI</a:t>
            </a:r>
            <a:endParaRPr lang="en-US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1015" y="1219200"/>
            <a:ext cx="8736037" cy="493776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dirty="0" smtClean="0"/>
              <a:t>(1) Careful Filtering 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r>
              <a:rPr lang="en-US" dirty="0" smtClean="0"/>
              <a:t>(2) Better Channel Assignment Strategy</a:t>
            </a:r>
          </a:p>
          <a:p>
            <a:pPr>
              <a:lnSpc>
                <a:spcPct val="150000"/>
              </a:lnSpc>
            </a:pPr>
            <a:endParaRPr lang="en-US" sz="2200" dirty="0" smtClean="0"/>
          </a:p>
          <a:p>
            <a:pPr>
              <a:lnSpc>
                <a:spcPct val="150000"/>
              </a:lnSpc>
            </a:pPr>
            <a:r>
              <a:rPr lang="en-US" sz="2200" dirty="0" smtClean="0"/>
              <a:t>Channels in a cell need not be adjacent: For channels within a cell, Keep frequency separation as large as possible.</a:t>
            </a:r>
          </a:p>
          <a:p>
            <a:pPr>
              <a:lnSpc>
                <a:spcPct val="150000"/>
              </a:lnSpc>
            </a:pPr>
            <a:r>
              <a:rPr lang="en-US" sz="2200" dirty="0" smtClean="0"/>
              <a:t>Sequentially assigning cells the successive frequency channels.</a:t>
            </a:r>
          </a:p>
          <a:p>
            <a:pPr>
              <a:lnSpc>
                <a:spcPct val="150000"/>
              </a:lnSpc>
            </a:pPr>
            <a:r>
              <a:rPr lang="en-US" sz="2200" dirty="0" smtClean="0"/>
              <a:t>Also, secondary level of interference can be reduced by not assigning adjacent channels to neighboring cells.</a:t>
            </a:r>
          </a:p>
          <a:p>
            <a:pPr>
              <a:lnSpc>
                <a:spcPct val="150000"/>
              </a:lnSpc>
            </a:pPr>
            <a:r>
              <a:rPr lang="en-US" sz="2200" dirty="0" smtClean="0"/>
              <a:t>For tolerable ACI, we either need to increase the frequency separation or reduce the </a:t>
            </a:r>
            <a:r>
              <a:rPr lang="en-US" sz="2200" dirty="0" err="1" smtClean="0"/>
              <a:t>passband</a:t>
            </a:r>
            <a:r>
              <a:rPr lang="en-US" sz="2200" dirty="0" smtClean="0"/>
              <a:t> BW.</a:t>
            </a:r>
          </a:p>
          <a:p>
            <a:pPr>
              <a:lnSpc>
                <a:spcPct val="150000"/>
              </a:lnSpc>
              <a:buFont typeface="Wingdings" pitchFamily="2" charset="2"/>
              <a:buNone/>
            </a:pPr>
            <a:endParaRPr lang="en-US" sz="2000" dirty="0" smtClean="0"/>
          </a:p>
        </p:txBody>
      </p:sp>
    </p:spTree>
    <p:extLst>
      <p:ext uri="{BB962C8B-B14F-4D97-AF65-F5344CB8AC3E}">
        <p14:creationId xmlns:p14="http://schemas.microsoft.com/office/powerpoint/2010/main" val="68692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16386" name="Picture 2" descr="QUIZ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138" y="1753986"/>
            <a:ext cx="5150921" cy="2884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30136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0" y="15658"/>
            <a:ext cx="9144000" cy="990600"/>
          </a:xfrm>
        </p:spPr>
        <p:txBody>
          <a:bodyPr/>
          <a:lstStyle/>
          <a:p>
            <a:r>
              <a:rPr lang="en-US" dirty="0" smtClean="0"/>
              <a:t>Round I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62752" y="1307976"/>
            <a:ext cx="882650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en-US" dirty="0" smtClean="0"/>
              <a:t>1</a:t>
            </a:r>
            <a:r>
              <a:rPr lang="en-US" dirty="0"/>
              <a:t>. Cellular concept replaces many low power transmitters to a single high power transmitter. (True or False)</a:t>
            </a:r>
            <a:br>
              <a:rPr lang="en-US" dirty="0"/>
            </a:br>
            <a:r>
              <a:rPr lang="en-US" dirty="0"/>
              <a:t>a) </a:t>
            </a:r>
            <a:r>
              <a:rPr lang="en-US" dirty="0" smtClean="0"/>
              <a:t>True 	b</a:t>
            </a:r>
            <a:r>
              <a:rPr lang="en-US" dirty="0"/>
              <a:t>) False</a:t>
            </a:r>
          </a:p>
          <a:p>
            <a:pPr>
              <a:spcAft>
                <a:spcPts val="1200"/>
              </a:spcAft>
            </a:pPr>
            <a:r>
              <a:rPr lang="en-US" dirty="0"/>
              <a:t>2. Why </a:t>
            </a:r>
            <a:r>
              <a:rPr lang="en-US" dirty="0" err="1"/>
              <a:t>neighbouring</a:t>
            </a:r>
            <a:r>
              <a:rPr lang="en-US" dirty="0"/>
              <a:t> stations are assigned different group of channels in cellular system?</a:t>
            </a:r>
            <a:br>
              <a:rPr lang="en-US" dirty="0"/>
            </a:br>
            <a:r>
              <a:rPr lang="en-US" dirty="0"/>
              <a:t>a) To minimize </a:t>
            </a:r>
            <a:r>
              <a:rPr lang="en-US" dirty="0" smtClean="0"/>
              <a:t>interference	b</a:t>
            </a:r>
            <a:r>
              <a:rPr lang="en-US" dirty="0"/>
              <a:t>) To minimize </a:t>
            </a:r>
            <a:r>
              <a:rPr lang="en-US" dirty="0" smtClean="0"/>
              <a:t>area		c</a:t>
            </a:r>
            <a:r>
              <a:rPr lang="en-US" dirty="0"/>
              <a:t>) To maximize throughput</a:t>
            </a:r>
            <a:br>
              <a:rPr lang="en-US" dirty="0"/>
            </a:br>
            <a:r>
              <a:rPr lang="en-US" dirty="0"/>
              <a:t>d) To maximize capacity of each cell</a:t>
            </a:r>
          </a:p>
          <a:p>
            <a:pPr>
              <a:spcAft>
                <a:spcPts val="1200"/>
              </a:spcAft>
            </a:pPr>
            <a:r>
              <a:rPr lang="en-US" dirty="0"/>
              <a:t>3. What is frequency reuse?</a:t>
            </a:r>
            <a:br>
              <a:rPr lang="en-US" dirty="0"/>
            </a:br>
            <a:r>
              <a:rPr lang="en-US" dirty="0"/>
              <a:t>a) Process of selecting and allocating </a:t>
            </a:r>
            <a:r>
              <a:rPr lang="en-US" dirty="0" smtClean="0"/>
              <a:t>channels	b</a:t>
            </a:r>
            <a:r>
              <a:rPr lang="en-US" dirty="0"/>
              <a:t>) Process of selection of mobile users</a:t>
            </a:r>
            <a:br>
              <a:rPr lang="en-US" dirty="0"/>
            </a:br>
            <a:r>
              <a:rPr lang="en-US" dirty="0"/>
              <a:t>c) Process of selecting frequency of mobile </a:t>
            </a:r>
            <a:r>
              <a:rPr lang="en-US" dirty="0" smtClean="0"/>
              <a:t>equipment	d</a:t>
            </a:r>
            <a:r>
              <a:rPr lang="en-US" dirty="0"/>
              <a:t>) Process of selection of number of cells</a:t>
            </a:r>
          </a:p>
          <a:p>
            <a:pPr>
              <a:spcAft>
                <a:spcPts val="1200"/>
              </a:spcAft>
            </a:pPr>
            <a:r>
              <a:rPr lang="en-US" dirty="0"/>
              <a:t>4. What is the main reason to adopt hexagon shape in comparison to square and triangle?</a:t>
            </a:r>
            <a:br>
              <a:rPr lang="en-US" dirty="0"/>
            </a:br>
            <a:r>
              <a:rPr lang="en-US" dirty="0"/>
              <a:t>a) Largest area	b) Simple design	c) Small area	d) Single directional</a:t>
            </a:r>
          </a:p>
          <a:p>
            <a:r>
              <a:rPr lang="en-US" dirty="0"/>
              <a:t>5. For a cellular system, if there are N cells and each cell is allocated k channel. What is the total number of available radio channels, S?</a:t>
            </a:r>
            <a:br>
              <a:rPr lang="en-US" dirty="0"/>
            </a:br>
            <a:r>
              <a:rPr lang="en-US" dirty="0"/>
              <a:t>a) </a:t>
            </a:r>
            <a:r>
              <a:rPr lang="en-US" dirty="0" smtClean="0"/>
              <a:t>S=k*N		b</a:t>
            </a:r>
            <a:r>
              <a:rPr lang="en-US" dirty="0"/>
              <a:t>) </a:t>
            </a:r>
            <a:r>
              <a:rPr lang="en-US" dirty="0" smtClean="0"/>
              <a:t>S=k/N		c</a:t>
            </a:r>
            <a:r>
              <a:rPr lang="en-US" dirty="0"/>
              <a:t>) </a:t>
            </a:r>
            <a:r>
              <a:rPr lang="en-US" dirty="0" smtClean="0"/>
              <a:t>S=N/k		d</a:t>
            </a:r>
            <a:r>
              <a:rPr lang="en-US" dirty="0"/>
              <a:t>) S=</a:t>
            </a:r>
            <a:r>
              <a:rPr lang="en-US" dirty="0" err="1"/>
              <a:t>k</a:t>
            </a:r>
            <a:r>
              <a:rPr lang="en-US" baseline="30000" dirty="0" err="1"/>
              <a:t>N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6858000" y="6170846"/>
            <a:ext cx="2231252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Answer: b , a, a, ,a ,a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759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5100" y="4175"/>
            <a:ext cx="8975852" cy="990600"/>
          </a:xfrm>
        </p:spPr>
        <p:txBody>
          <a:bodyPr/>
          <a:lstStyle/>
          <a:p>
            <a:r>
              <a:rPr lang="en-US" dirty="0" smtClean="0"/>
              <a:t>Round II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65100" y="1256133"/>
            <a:ext cx="88265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1.What </a:t>
            </a:r>
            <a:r>
              <a:rPr lang="en-US" dirty="0"/>
              <a:t>is a cluster in a cellular system?</a:t>
            </a:r>
            <a:br>
              <a:rPr lang="en-US" dirty="0"/>
            </a:br>
            <a:r>
              <a:rPr lang="en-US" dirty="0"/>
              <a:t>a) Group of </a:t>
            </a:r>
            <a:r>
              <a:rPr lang="en-US" dirty="0" smtClean="0"/>
              <a:t>frequencies	b</a:t>
            </a:r>
            <a:r>
              <a:rPr lang="en-US" dirty="0"/>
              <a:t>) Group of cells</a:t>
            </a:r>
            <a:br>
              <a:rPr lang="en-US" dirty="0"/>
            </a:br>
            <a:r>
              <a:rPr lang="en-US" dirty="0"/>
              <a:t>c) Group of </a:t>
            </a:r>
            <a:r>
              <a:rPr lang="en-US" dirty="0" smtClean="0"/>
              <a:t>subscribers	d</a:t>
            </a:r>
            <a:r>
              <a:rPr lang="en-US" dirty="0"/>
              <a:t>) Group of mobile </a:t>
            </a:r>
            <a:r>
              <a:rPr lang="en-US" dirty="0" smtClean="0"/>
              <a:t>systems</a:t>
            </a:r>
          </a:p>
          <a:p>
            <a:endParaRPr lang="en-US" dirty="0"/>
          </a:p>
          <a:p>
            <a:r>
              <a:rPr lang="en-US" dirty="0" smtClean="0"/>
              <a:t>2.What </a:t>
            </a:r>
            <a:r>
              <a:rPr lang="en-US" dirty="0"/>
              <a:t>is a frequency reuse factor for N number of cells in a system?</a:t>
            </a:r>
            <a:br>
              <a:rPr lang="en-US" dirty="0"/>
            </a:br>
            <a:r>
              <a:rPr lang="en-US" dirty="0"/>
              <a:t>a) </a:t>
            </a:r>
            <a:r>
              <a:rPr lang="en-US" dirty="0" smtClean="0"/>
              <a:t>N	b</a:t>
            </a:r>
            <a:r>
              <a:rPr lang="en-US" dirty="0"/>
              <a:t>) </a:t>
            </a:r>
            <a:r>
              <a:rPr lang="en-US" dirty="0" smtClean="0"/>
              <a:t>N</a:t>
            </a:r>
            <a:r>
              <a:rPr lang="en-US" baseline="30000" dirty="0" smtClean="0"/>
              <a:t>2</a:t>
            </a:r>
            <a:r>
              <a:rPr lang="en-US" dirty="0"/>
              <a:t>	</a:t>
            </a:r>
            <a:r>
              <a:rPr lang="en-US" dirty="0" smtClean="0"/>
              <a:t>c</a:t>
            </a:r>
            <a:r>
              <a:rPr lang="en-US" dirty="0"/>
              <a:t>) </a:t>
            </a:r>
            <a:r>
              <a:rPr lang="en-US" dirty="0" smtClean="0"/>
              <a:t>2*N	d</a:t>
            </a:r>
            <a:r>
              <a:rPr lang="en-US" dirty="0"/>
              <a:t>) </a:t>
            </a:r>
            <a:r>
              <a:rPr lang="en-US" dirty="0" smtClean="0"/>
              <a:t>1/N</a:t>
            </a:r>
          </a:p>
          <a:p>
            <a:endParaRPr lang="en-US" dirty="0"/>
          </a:p>
          <a:p>
            <a:r>
              <a:rPr lang="en-US" dirty="0" smtClean="0"/>
              <a:t>3.Capacity </a:t>
            </a:r>
            <a:r>
              <a:rPr lang="en-US" dirty="0"/>
              <a:t>of a cellular system is directly proportional to _____</a:t>
            </a:r>
            <a:br>
              <a:rPr lang="en-US" dirty="0"/>
            </a:br>
            <a:r>
              <a:rPr lang="en-US" dirty="0"/>
              <a:t>a) Number of </a:t>
            </a:r>
            <a:r>
              <a:rPr lang="en-US" dirty="0" smtClean="0"/>
              <a:t>cells		b</a:t>
            </a:r>
            <a:r>
              <a:rPr lang="en-US" dirty="0"/>
              <a:t>) Number of times a cluster is replicated</a:t>
            </a:r>
            <a:br>
              <a:rPr lang="en-US" dirty="0"/>
            </a:br>
            <a:r>
              <a:rPr lang="en-US" dirty="0"/>
              <a:t>c) Number of Base </a:t>
            </a:r>
            <a:r>
              <a:rPr lang="en-US" dirty="0" smtClean="0"/>
              <a:t>stations	d</a:t>
            </a:r>
            <a:r>
              <a:rPr lang="en-US" dirty="0"/>
              <a:t>) Number of </a:t>
            </a:r>
            <a:r>
              <a:rPr lang="en-US" dirty="0" smtClean="0"/>
              <a:t>users</a:t>
            </a:r>
          </a:p>
          <a:p>
            <a:endParaRPr lang="en-US" dirty="0"/>
          </a:p>
          <a:p>
            <a:r>
              <a:rPr lang="en-US" dirty="0" smtClean="0"/>
              <a:t>4.A </a:t>
            </a:r>
            <a:r>
              <a:rPr lang="en-US" dirty="0"/>
              <a:t>spectrum of 30 MHz is allocated to a cellular system which uses two 25 KHz simplex channels to provide full duplex voice channels. What is the number of channels available per cell for 4 cell reuse factor</a:t>
            </a:r>
            <a:r>
              <a:rPr lang="en-US" dirty="0" smtClean="0"/>
              <a:t>?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>a) 150 </a:t>
            </a:r>
            <a:r>
              <a:rPr lang="en-US" dirty="0" smtClean="0"/>
              <a:t>channels	b</a:t>
            </a:r>
            <a:r>
              <a:rPr lang="en-US" dirty="0"/>
              <a:t>) 600 </a:t>
            </a:r>
            <a:r>
              <a:rPr lang="en-US" dirty="0" smtClean="0"/>
              <a:t>channels	c</a:t>
            </a:r>
            <a:r>
              <a:rPr lang="en-US" dirty="0"/>
              <a:t>) 50 </a:t>
            </a:r>
            <a:r>
              <a:rPr lang="en-US" dirty="0" smtClean="0"/>
              <a:t>channels	d</a:t>
            </a:r>
            <a:r>
              <a:rPr lang="en-US" dirty="0"/>
              <a:t>) 85 </a:t>
            </a:r>
            <a:r>
              <a:rPr lang="en-US" dirty="0" smtClean="0"/>
              <a:t>channels</a:t>
            </a:r>
          </a:p>
          <a:p>
            <a:endParaRPr lang="en-US" dirty="0"/>
          </a:p>
          <a:p>
            <a:r>
              <a:rPr lang="en-US" dirty="0" smtClean="0"/>
              <a:t>5.In </a:t>
            </a:r>
            <a:r>
              <a:rPr lang="en-US" dirty="0"/>
              <a:t>fixed channel assignment strategy, each cell is allocated a predetermined set of _______</a:t>
            </a:r>
            <a:br>
              <a:rPr lang="en-US" dirty="0"/>
            </a:br>
            <a:r>
              <a:rPr lang="en-US" dirty="0"/>
              <a:t>a) Voice </a:t>
            </a:r>
            <a:r>
              <a:rPr lang="en-US" dirty="0" smtClean="0"/>
              <a:t>channels	b</a:t>
            </a:r>
            <a:r>
              <a:rPr lang="en-US" dirty="0"/>
              <a:t>) Control </a:t>
            </a:r>
            <a:r>
              <a:rPr lang="en-US" dirty="0" smtClean="0"/>
              <a:t>channels		c</a:t>
            </a:r>
            <a:r>
              <a:rPr lang="en-US" dirty="0"/>
              <a:t>) </a:t>
            </a:r>
            <a:r>
              <a:rPr lang="en-US" dirty="0" smtClean="0"/>
              <a:t>Frequency	d</a:t>
            </a:r>
            <a:r>
              <a:rPr lang="en-US" dirty="0"/>
              <a:t>) base stations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94231" y="6334446"/>
            <a:ext cx="2097369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Answer: b, d, b, a, a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3939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68148" y="4175"/>
            <a:ext cx="8823452" cy="990600"/>
          </a:xfrm>
        </p:spPr>
        <p:txBody>
          <a:bodyPr/>
          <a:lstStyle/>
          <a:p>
            <a:r>
              <a:rPr lang="en-US" dirty="0" smtClean="0"/>
              <a:t>Round III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65100" y="1093295"/>
            <a:ext cx="88265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dirty="0" smtClean="0"/>
              <a:t>What </a:t>
            </a:r>
            <a:r>
              <a:rPr lang="en-US" dirty="0"/>
              <a:t>happen to a call in fixed channel strategy, if all the channels in a cell are occupied?</a:t>
            </a:r>
            <a:br>
              <a:rPr lang="en-US" dirty="0"/>
            </a:br>
            <a:r>
              <a:rPr lang="en-US" dirty="0"/>
              <a:t>a) </a:t>
            </a:r>
            <a:r>
              <a:rPr lang="en-US" dirty="0" smtClean="0"/>
              <a:t>Queued	b</a:t>
            </a:r>
            <a:r>
              <a:rPr lang="en-US" dirty="0"/>
              <a:t>) Cross </a:t>
            </a:r>
            <a:r>
              <a:rPr lang="en-US" dirty="0" smtClean="0"/>
              <a:t>talk	c</a:t>
            </a:r>
            <a:r>
              <a:rPr lang="en-US" dirty="0"/>
              <a:t>) </a:t>
            </a:r>
            <a:r>
              <a:rPr lang="en-US" dirty="0" smtClean="0"/>
              <a:t>Blocked	d</a:t>
            </a:r>
            <a:r>
              <a:rPr lang="en-US" dirty="0"/>
              <a:t>) </a:t>
            </a:r>
            <a:r>
              <a:rPr lang="en-US" dirty="0" smtClean="0"/>
              <a:t>Delayed</a:t>
            </a:r>
          </a:p>
          <a:p>
            <a:pPr marL="342900" indent="-342900">
              <a:buAutoNum type="arabicPeriod"/>
            </a:pPr>
            <a:endParaRPr lang="en-US" dirty="0"/>
          </a:p>
          <a:p>
            <a:r>
              <a:rPr lang="en-US" dirty="0" smtClean="0"/>
              <a:t>2.What </a:t>
            </a:r>
            <a:r>
              <a:rPr lang="en-US" dirty="0"/>
              <a:t>is a borrowing strategy in fixed channel assignments?</a:t>
            </a:r>
            <a:br>
              <a:rPr lang="en-US" dirty="0"/>
            </a:br>
            <a:r>
              <a:rPr lang="en-US" dirty="0"/>
              <a:t>a) Borrowing channels from </a:t>
            </a:r>
            <a:r>
              <a:rPr lang="en-US" dirty="0" smtClean="0"/>
              <a:t>NB cell	b</a:t>
            </a:r>
            <a:r>
              <a:rPr lang="en-US" dirty="0"/>
              <a:t>) Borrowing channels from </a:t>
            </a:r>
            <a:r>
              <a:rPr lang="en-US" dirty="0" err="1"/>
              <a:t>neighbouring</a:t>
            </a:r>
            <a:r>
              <a:rPr lang="en-US" dirty="0"/>
              <a:t> cluster</a:t>
            </a:r>
            <a:br>
              <a:rPr lang="en-US" dirty="0"/>
            </a:br>
            <a:r>
              <a:rPr lang="en-US" dirty="0"/>
              <a:t>c) Borrowing channels from same </a:t>
            </a:r>
            <a:r>
              <a:rPr lang="en-US" dirty="0" smtClean="0"/>
              <a:t>cell	d</a:t>
            </a:r>
            <a:r>
              <a:rPr lang="en-US" dirty="0"/>
              <a:t>) Borrowing channels from other </a:t>
            </a:r>
            <a:r>
              <a:rPr lang="en-US" dirty="0" smtClean="0"/>
              <a:t>BS in </a:t>
            </a:r>
            <a:r>
              <a:rPr lang="en-US" dirty="0"/>
              <a:t>same </a:t>
            </a:r>
            <a:r>
              <a:rPr lang="en-US" dirty="0" smtClean="0"/>
              <a:t>cell</a:t>
            </a:r>
          </a:p>
          <a:p>
            <a:endParaRPr lang="en-US" dirty="0"/>
          </a:p>
          <a:p>
            <a:r>
              <a:rPr lang="en-US" dirty="0" smtClean="0"/>
              <a:t>3.Dynamic </a:t>
            </a:r>
            <a:r>
              <a:rPr lang="en-US" dirty="0"/>
              <a:t>channel assignment reduces the likelihood of blocking in comparison to fixed channel assignment. State whether True or False.</a:t>
            </a:r>
            <a:br>
              <a:rPr lang="en-US" dirty="0"/>
            </a:br>
            <a:r>
              <a:rPr lang="en-US" dirty="0"/>
              <a:t>a) </a:t>
            </a:r>
            <a:r>
              <a:rPr lang="en-US" dirty="0" smtClean="0"/>
              <a:t>True		b</a:t>
            </a:r>
            <a:r>
              <a:rPr lang="en-US" dirty="0"/>
              <a:t>) </a:t>
            </a:r>
            <a:r>
              <a:rPr lang="en-US" dirty="0" smtClean="0"/>
              <a:t>False</a:t>
            </a:r>
          </a:p>
          <a:p>
            <a:endParaRPr lang="en-US" dirty="0"/>
          </a:p>
          <a:p>
            <a:r>
              <a:rPr lang="en-US" dirty="0" smtClean="0"/>
              <a:t>4.What </a:t>
            </a:r>
            <a:r>
              <a:rPr lang="en-US" dirty="0"/>
              <a:t>is the drawback of dynamic channel assignment?</a:t>
            </a:r>
            <a:br>
              <a:rPr lang="en-US" dirty="0"/>
            </a:br>
            <a:r>
              <a:rPr lang="en-US" dirty="0"/>
              <a:t>a) Decrease channel </a:t>
            </a:r>
            <a:r>
              <a:rPr lang="en-US" dirty="0" smtClean="0"/>
              <a:t>utilization	b</a:t>
            </a:r>
            <a:r>
              <a:rPr lang="en-US" dirty="0"/>
              <a:t>) Increase probability of blocked call</a:t>
            </a:r>
            <a:br>
              <a:rPr lang="en-US" dirty="0"/>
            </a:br>
            <a:r>
              <a:rPr lang="en-US" dirty="0"/>
              <a:t>c) Cross </a:t>
            </a:r>
            <a:r>
              <a:rPr lang="en-US" dirty="0" smtClean="0"/>
              <a:t>talk			d</a:t>
            </a:r>
            <a:r>
              <a:rPr lang="en-US" dirty="0"/>
              <a:t>) Increase storage and computational load on </a:t>
            </a:r>
            <a:r>
              <a:rPr lang="en-US" dirty="0" smtClean="0"/>
              <a:t>system</a:t>
            </a:r>
          </a:p>
          <a:p>
            <a:endParaRPr lang="en-US" dirty="0"/>
          </a:p>
          <a:p>
            <a:r>
              <a:rPr lang="en-US" dirty="0" smtClean="0"/>
              <a:t>5.What </a:t>
            </a:r>
            <a:r>
              <a:rPr lang="en-US" dirty="0"/>
              <a:t>are co-channel cells?</a:t>
            </a:r>
            <a:br>
              <a:rPr lang="en-US" dirty="0"/>
            </a:br>
            <a:r>
              <a:rPr lang="en-US" dirty="0"/>
              <a:t>a) Cells having different base </a:t>
            </a:r>
            <a:r>
              <a:rPr lang="en-US" dirty="0" smtClean="0"/>
              <a:t>stations	b</a:t>
            </a:r>
            <a:r>
              <a:rPr lang="en-US" dirty="0"/>
              <a:t>) Cells using different frequency</a:t>
            </a:r>
            <a:br>
              <a:rPr lang="en-US" dirty="0"/>
            </a:br>
            <a:r>
              <a:rPr lang="en-US" dirty="0"/>
              <a:t>c) Cells using adjacent </a:t>
            </a:r>
            <a:r>
              <a:rPr lang="en-US" dirty="0" smtClean="0"/>
              <a:t>frequency	d</a:t>
            </a:r>
            <a:r>
              <a:rPr lang="en-US" dirty="0"/>
              <a:t>) Cells using same frequency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78357" y="6209186"/>
            <a:ext cx="2013243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Answer: c, a, a, d, 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38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Round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292100" y="1444573"/>
            <a:ext cx="86995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dirty="0" smtClean="0"/>
              <a:t>Co-channel </a:t>
            </a:r>
            <a:r>
              <a:rPr lang="en-US" dirty="0"/>
              <a:t>interference is a function of ______</a:t>
            </a:r>
            <a:br>
              <a:rPr lang="en-US" dirty="0"/>
            </a:br>
            <a:r>
              <a:rPr lang="en-US" dirty="0"/>
              <a:t>a) Radius of </a:t>
            </a:r>
            <a:r>
              <a:rPr lang="en-US" dirty="0" smtClean="0"/>
              <a:t>cell		b</a:t>
            </a:r>
            <a:r>
              <a:rPr lang="en-US" dirty="0"/>
              <a:t>) Transmitted power</a:t>
            </a:r>
            <a:br>
              <a:rPr lang="en-US" dirty="0"/>
            </a:br>
            <a:r>
              <a:rPr lang="en-US" dirty="0"/>
              <a:t>c) Received </a:t>
            </a:r>
            <a:r>
              <a:rPr lang="en-US" dirty="0" smtClean="0"/>
              <a:t>power		d</a:t>
            </a:r>
            <a:r>
              <a:rPr lang="en-US" dirty="0"/>
              <a:t>) Frequency of mobile </a:t>
            </a:r>
            <a:r>
              <a:rPr lang="en-US" dirty="0" smtClean="0"/>
              <a:t>user</a:t>
            </a:r>
          </a:p>
          <a:p>
            <a:endParaRPr lang="en-US" dirty="0"/>
          </a:p>
          <a:p>
            <a:r>
              <a:rPr lang="en-US" dirty="0" smtClean="0"/>
              <a:t>2. Co-channel </a:t>
            </a:r>
            <a:r>
              <a:rPr lang="en-US" dirty="0"/>
              <a:t>reuse ratio is define by ______</a:t>
            </a:r>
            <a:br>
              <a:rPr lang="en-US" dirty="0"/>
            </a:br>
            <a:r>
              <a:rPr lang="en-US" dirty="0"/>
              <a:t>a) </a:t>
            </a:r>
            <a:r>
              <a:rPr lang="en-US" dirty="0" smtClean="0"/>
              <a:t>Q=D*R		b</a:t>
            </a:r>
            <a:r>
              <a:rPr lang="en-US" dirty="0"/>
              <a:t>) Q=D/R</a:t>
            </a:r>
            <a:br>
              <a:rPr lang="en-US" dirty="0"/>
            </a:br>
            <a:r>
              <a:rPr lang="en-US" dirty="0"/>
              <a:t>c) </a:t>
            </a:r>
            <a:r>
              <a:rPr lang="en-US" dirty="0" smtClean="0"/>
              <a:t>Q=D^R			d</a:t>
            </a:r>
            <a:r>
              <a:rPr lang="en-US" dirty="0"/>
              <a:t>) </a:t>
            </a:r>
            <a:r>
              <a:rPr lang="en-US" dirty="0" smtClean="0"/>
              <a:t>Q=1/R</a:t>
            </a:r>
          </a:p>
          <a:p>
            <a:endParaRPr lang="en-US" dirty="0"/>
          </a:p>
          <a:p>
            <a:r>
              <a:rPr lang="en-US" dirty="0" smtClean="0"/>
              <a:t>3. Co-channel </a:t>
            </a:r>
            <a:r>
              <a:rPr lang="en-US" dirty="0"/>
              <a:t>ratio in terms of cluster size is defined as ______</a:t>
            </a:r>
            <a:br>
              <a:rPr lang="en-US" dirty="0"/>
            </a:br>
            <a:r>
              <a:rPr lang="en-US" dirty="0"/>
              <a:t>a) √(</a:t>
            </a:r>
            <a:r>
              <a:rPr lang="en-US" dirty="0" smtClean="0"/>
              <a:t>3N)		b</a:t>
            </a:r>
            <a:r>
              <a:rPr lang="en-US" dirty="0"/>
              <a:t>) </a:t>
            </a:r>
            <a:r>
              <a:rPr lang="en-US" dirty="0" smtClean="0"/>
              <a:t>N	c</a:t>
            </a:r>
            <a:r>
              <a:rPr lang="en-US" dirty="0"/>
              <a:t>) </a:t>
            </a:r>
            <a:r>
              <a:rPr lang="en-US" dirty="0" smtClean="0"/>
              <a:t>3N		d</a:t>
            </a:r>
            <a:r>
              <a:rPr lang="en-US" dirty="0"/>
              <a:t>) √</a:t>
            </a:r>
            <a:r>
              <a:rPr lang="en-US" dirty="0" smtClean="0"/>
              <a:t>N</a:t>
            </a:r>
          </a:p>
          <a:p>
            <a:endParaRPr lang="en-US" dirty="0"/>
          </a:p>
          <a:p>
            <a:r>
              <a:rPr lang="en-US" dirty="0" smtClean="0"/>
              <a:t>4. Which </a:t>
            </a:r>
            <a:r>
              <a:rPr lang="en-US" dirty="0"/>
              <a:t>of the following problem occur due to adjacent channel interference?</a:t>
            </a:r>
            <a:br>
              <a:rPr lang="en-US" dirty="0"/>
            </a:br>
            <a:r>
              <a:rPr lang="en-US" dirty="0"/>
              <a:t>a) Blocked </a:t>
            </a:r>
            <a:r>
              <a:rPr lang="en-US" dirty="0" smtClean="0"/>
              <a:t>calls	b</a:t>
            </a:r>
            <a:r>
              <a:rPr lang="en-US" dirty="0"/>
              <a:t>) Cross </a:t>
            </a:r>
            <a:r>
              <a:rPr lang="en-US" dirty="0" smtClean="0"/>
              <a:t>talk	c</a:t>
            </a:r>
            <a:r>
              <a:rPr lang="en-US" dirty="0"/>
              <a:t>) Near-far </a:t>
            </a:r>
            <a:r>
              <a:rPr lang="en-US" dirty="0" smtClean="0"/>
              <a:t>effect	d</a:t>
            </a:r>
            <a:r>
              <a:rPr lang="en-US" dirty="0"/>
              <a:t>) Missed calls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45682" y="6031468"/>
            <a:ext cx="189943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Answer: a, b , a , c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5335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Lecture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69518" y="1485395"/>
            <a:ext cx="8229600" cy="4937760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dirty="0" err="1"/>
              <a:t>Trunking</a:t>
            </a:r>
            <a:r>
              <a:rPr lang="en-US" dirty="0"/>
              <a:t> and Grade of Service</a:t>
            </a:r>
          </a:p>
          <a:p>
            <a:pPr>
              <a:lnSpc>
                <a:spcPct val="150000"/>
              </a:lnSpc>
            </a:pPr>
            <a:r>
              <a:rPr lang="en-US" dirty="0"/>
              <a:t>Improving Coverage and Capacity in Cellular Systems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eaLnBrk="1" latinLnBrk="0" hangingPunct="1"/>
            <a:fld id="{F0C94032-CD4C-4C25-B0C2-CEC720522D92}" type="slidenum">
              <a:rPr kumimoji="0" lang="en-US" smtClean="0"/>
              <a:pPr eaLnBrk="1" latinLnBrk="0" hangingPunct="1"/>
              <a:t>54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79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53143" y="2425695"/>
            <a:ext cx="8716325" cy="1208314"/>
          </a:xfrm>
        </p:spPr>
        <p:txBody>
          <a:bodyPr>
            <a:noAutofit/>
          </a:bodyPr>
          <a:lstStyle/>
          <a:p>
            <a:pPr lvl="1" algn="l" rtl="0">
              <a:lnSpc>
                <a:spcPct val="150000"/>
              </a:lnSpc>
              <a:spcBef>
                <a:spcPts val="1200"/>
              </a:spcBef>
            </a:pPr>
            <a:r>
              <a:rPr lang="en-US" sz="4400" b="1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 …</a:t>
            </a:r>
            <a:endParaRPr lang="en-US" sz="4400" b="1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972456" y="2857500"/>
            <a:ext cx="7750629" cy="1143000"/>
          </a:xfrm>
        </p:spPr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  <a:cs typeface="Cambria"/>
            </a:endParaRPr>
          </a:p>
          <a:p>
            <a:pPr algn="ctr">
              <a:lnSpc>
                <a:spcPct val="150000"/>
              </a:lnSpc>
            </a:pP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14514" y="0"/>
            <a:ext cx="66765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ctr" eaLnBrk="1" latinLnBrk="0" hangingPunct="1"/>
            <a:fld id="{F0C94032-CD4C-4C25-B0C2-CEC720522D92}" type="slidenum">
              <a:rPr kumimoji="0" lang="en-US" smtClean="0"/>
              <a:pPr algn="ctr" eaLnBrk="1" latinLnBrk="0" hangingPunct="1"/>
              <a:t>55</a:t>
            </a:fld>
            <a:endParaRPr kumimoji="0" lang="en-US" sz="24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087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gin">
  <a:themeElements>
    <a:clrScheme name="Origin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Origin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rigin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31668</TotalTime>
  <Words>2642</Words>
  <Application>Microsoft Office PowerPoint</Application>
  <PresentationFormat>On-screen Show (4:3)</PresentationFormat>
  <Paragraphs>389</Paragraphs>
  <Slides>55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0</vt:i4>
      </vt:variant>
      <vt:variant>
        <vt:lpstr>Slide Titles</vt:lpstr>
      </vt:variant>
      <vt:variant>
        <vt:i4>55</vt:i4>
      </vt:variant>
    </vt:vector>
  </HeadingPairs>
  <TitlesOfParts>
    <vt:vector size="57" baseType="lpstr">
      <vt:lpstr>Origin</vt:lpstr>
      <vt:lpstr>Diseño predeterminado</vt:lpstr>
      <vt:lpstr>Wireless and Mobile Communication</vt:lpstr>
      <vt:lpstr>Course Information</vt:lpstr>
      <vt:lpstr>Textbook and References</vt:lpstr>
      <vt:lpstr>Course Objectives</vt:lpstr>
      <vt:lpstr>Schedule of the Course</vt:lpstr>
      <vt:lpstr>Exam and Grading System</vt:lpstr>
      <vt:lpstr>Lecture 2</vt:lpstr>
      <vt:lpstr>Outline of Class (Lecture 2)</vt:lpstr>
      <vt:lpstr>(1) Cellular Concepts- Introduction</vt:lpstr>
      <vt:lpstr>Old Mobile Systems &amp; Cellular Systems</vt:lpstr>
      <vt:lpstr>Cellular Concept</vt:lpstr>
      <vt:lpstr>(2) Frequency Reuse</vt:lpstr>
      <vt:lpstr>Frequency Reuse</vt:lpstr>
      <vt:lpstr>Why Hexagonal Cell?</vt:lpstr>
      <vt:lpstr>Capacity of a Cellular System</vt:lpstr>
      <vt:lpstr>Capacity versus Interference on  Cluster Size</vt:lpstr>
      <vt:lpstr>Forming a Cluster</vt:lpstr>
      <vt:lpstr>Forming a Cluster (cont.)</vt:lpstr>
      <vt:lpstr>Forming a Cluster (cont.)</vt:lpstr>
      <vt:lpstr>Forming a Cluster (cont.)</vt:lpstr>
      <vt:lpstr>Forming a Cluster (cont.)</vt:lpstr>
      <vt:lpstr>Common Reuse Patterns</vt:lpstr>
      <vt:lpstr>PowerPoint Presentation</vt:lpstr>
      <vt:lpstr>PowerPoint Presentation</vt:lpstr>
      <vt:lpstr>(3) Channel Assignment Strategies</vt:lpstr>
      <vt:lpstr>Channel Assignment Strategies</vt:lpstr>
      <vt:lpstr>(1) Fixed Channel Allocation</vt:lpstr>
      <vt:lpstr>(2) Dynamic Channel Allocation</vt:lpstr>
      <vt:lpstr>(4) Hand Off Strategies</vt:lpstr>
      <vt:lpstr>Handoff or Handover</vt:lpstr>
      <vt:lpstr>Handoff Strategies</vt:lpstr>
      <vt:lpstr>Margin ∆ needs to be neither too small, nor too large</vt:lpstr>
      <vt:lpstr>Network Controlled Handoff</vt:lpstr>
      <vt:lpstr>Mobile Assisted Handoff (MAHO)</vt:lpstr>
      <vt:lpstr>Prioritizing Hand off</vt:lpstr>
      <vt:lpstr>PowerPoint Presentation</vt:lpstr>
      <vt:lpstr>Practical Hand Off Strategies</vt:lpstr>
      <vt:lpstr>(5) Interference and System Capacity </vt:lpstr>
      <vt:lpstr>Interference</vt:lpstr>
      <vt:lpstr>Co-Channel Interference and  System Capacity</vt:lpstr>
      <vt:lpstr>Signal to Interference Ratio  </vt:lpstr>
      <vt:lpstr>SIR for Equidistant Case (Di = D)</vt:lpstr>
      <vt:lpstr>Worst Case Design</vt:lpstr>
      <vt:lpstr>PowerPoint Presentation</vt:lpstr>
      <vt:lpstr>Adjacent Channel Interference</vt:lpstr>
      <vt:lpstr>Near-Far Effect: Case 1</vt:lpstr>
      <vt:lpstr>Near-Far Effect: Case 2</vt:lpstr>
      <vt:lpstr>Minimization of ACI</vt:lpstr>
      <vt:lpstr>PowerPoint Presentation</vt:lpstr>
      <vt:lpstr>Round I</vt:lpstr>
      <vt:lpstr>Round II</vt:lpstr>
      <vt:lpstr>Round III</vt:lpstr>
      <vt:lpstr>Final Round</vt:lpstr>
      <vt:lpstr>Next Lecture</vt:lpstr>
      <vt:lpstr>Thank You …</vt:lpstr>
    </vt:vector>
  </TitlesOfParts>
  <Company>Rits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graph theory  June 2015 (Week 1)</dc:title>
  <dc:creator>Nyien Aye</dc:creator>
  <cp:lastModifiedBy>Windows User</cp:lastModifiedBy>
  <cp:revision>504</cp:revision>
  <dcterms:created xsi:type="dcterms:W3CDTF">2015-05-25T07:06:30Z</dcterms:created>
  <dcterms:modified xsi:type="dcterms:W3CDTF">2020-03-29T17:31:20Z</dcterms:modified>
</cp:coreProperties>
</file>