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770" r:id="rId1"/>
    <p:sldMasterId id="2147484782" r:id="rId2"/>
  </p:sldMasterIdLst>
  <p:notesMasterIdLst>
    <p:notesMasterId r:id="rId61"/>
  </p:notesMasterIdLst>
  <p:sldIdLst>
    <p:sldId id="635" r:id="rId3"/>
    <p:sldId id="593" r:id="rId4"/>
    <p:sldId id="556" r:id="rId5"/>
    <p:sldId id="549" r:id="rId6"/>
    <p:sldId id="558" r:id="rId7"/>
    <p:sldId id="594" r:id="rId8"/>
    <p:sldId id="595" r:id="rId9"/>
    <p:sldId id="560" r:id="rId10"/>
    <p:sldId id="596" r:id="rId11"/>
    <p:sldId id="605" r:id="rId12"/>
    <p:sldId id="561" r:id="rId13"/>
    <p:sldId id="587" r:id="rId14"/>
    <p:sldId id="597" r:id="rId15"/>
    <p:sldId id="606" r:id="rId16"/>
    <p:sldId id="564" r:id="rId17"/>
    <p:sldId id="571" r:id="rId18"/>
    <p:sldId id="565" r:id="rId19"/>
    <p:sldId id="568" r:id="rId20"/>
    <p:sldId id="572" r:id="rId21"/>
    <p:sldId id="569" r:id="rId22"/>
    <p:sldId id="608" r:id="rId23"/>
    <p:sldId id="574" r:id="rId24"/>
    <p:sldId id="563" r:id="rId25"/>
    <p:sldId id="602" r:id="rId26"/>
    <p:sldId id="600" r:id="rId27"/>
    <p:sldId id="575" r:id="rId28"/>
    <p:sldId id="609" r:id="rId29"/>
    <p:sldId id="576" r:id="rId30"/>
    <p:sldId id="579" r:id="rId31"/>
    <p:sldId id="573" r:id="rId32"/>
    <p:sldId id="610" r:id="rId33"/>
    <p:sldId id="583" r:id="rId34"/>
    <p:sldId id="584" r:id="rId35"/>
    <p:sldId id="585" r:id="rId36"/>
    <p:sldId id="612" r:id="rId37"/>
    <p:sldId id="611" r:id="rId38"/>
    <p:sldId id="613" r:id="rId39"/>
    <p:sldId id="614" r:id="rId40"/>
    <p:sldId id="615" r:id="rId41"/>
    <p:sldId id="616" r:id="rId42"/>
    <p:sldId id="618" r:id="rId43"/>
    <p:sldId id="619" r:id="rId44"/>
    <p:sldId id="620" r:id="rId45"/>
    <p:sldId id="621" r:id="rId46"/>
    <p:sldId id="622" r:id="rId47"/>
    <p:sldId id="623" r:id="rId48"/>
    <p:sldId id="626" r:id="rId49"/>
    <p:sldId id="625" r:id="rId50"/>
    <p:sldId id="624" r:id="rId51"/>
    <p:sldId id="627" r:id="rId52"/>
    <p:sldId id="628" r:id="rId53"/>
    <p:sldId id="629" r:id="rId54"/>
    <p:sldId id="630" r:id="rId55"/>
    <p:sldId id="631" r:id="rId56"/>
    <p:sldId id="632" r:id="rId57"/>
    <p:sldId id="589" r:id="rId58"/>
    <p:sldId id="590" r:id="rId59"/>
    <p:sldId id="634" r:id="rId6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41EEE"/>
    <a:srgbClr val="6600CC"/>
    <a:srgbClr val="6600FF"/>
    <a:srgbClr val="000066"/>
    <a:srgbClr val="2CDA18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933" autoAdjust="0"/>
    <p:restoredTop sz="96482" autoAdjust="0"/>
  </p:normalViewPr>
  <p:slideViewPr>
    <p:cSldViewPr snapToGrid="0" snapToObjects="1">
      <p:cViewPr varScale="1">
        <p:scale>
          <a:sx n="76" d="100"/>
          <a:sy n="76" d="100"/>
        </p:scale>
        <p:origin x="-134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48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0F144E-DA3A-8E47-BD9A-77AA71E80E51}" type="datetimeFigureOut">
              <a:rPr lang="en-US" smtClean="0"/>
              <a:t>2/27/2020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480A22-0A66-CA46-AF8C-F32EA2D836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67621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C9CE79-09F1-4C6E-A96F-5EE19B972FC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28167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 hasCustomPrompt="1"/>
          </p:nvPr>
        </p:nvSpPr>
        <p:spPr>
          <a:xfrm>
            <a:off x="498348" y="1895476"/>
            <a:ext cx="8166100" cy="640080"/>
          </a:xfrm>
        </p:spPr>
        <p:txBody>
          <a:bodyPr anchor="t" anchorCtr="0"/>
          <a:lstStyle>
            <a:lvl1pPr algn="ct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dirty="0" smtClean="0"/>
              <a:t>Wireless and Mobile Communication</a:t>
            </a:r>
            <a:endParaRPr kumimoji="0"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dirty="0" smtClean="0"/>
              <a:t>Click to edit Master subtitle style</a:t>
            </a:r>
            <a:endParaRPr kumimoji="0" lang="en-US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pPr algn="ctr" eaLnBrk="1" latinLnBrk="0" hangingPunct="1"/>
            <a:fld id="{845E4606-D974-4BD3-B13D-1F0D8808742D}" type="datetime1">
              <a:rPr lang="en-US" smtClean="0"/>
              <a:t>2/27/2020</a:t>
            </a:fld>
            <a:endParaRPr lang="en-US" sz="2000" dirty="0">
              <a:solidFill>
                <a:srgbClr val="FFFFFF"/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  <a:prstGeom prst="rect">
            <a:avLst/>
          </a:prstGeom>
        </p:spPr>
        <p:txBody>
          <a:bodyPr/>
          <a:lstStyle/>
          <a:p>
            <a:pPr algn="r" eaLnBrk="1" latinLnBrk="0" hangingPunct="1"/>
            <a:endParaRPr kumimoji="0" lang="en-US" dirty="0">
              <a:solidFill>
                <a:schemeClr val="tx2"/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1AD20DFC-E2D5-4BD6-B744-D8DEEAB5F7C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498348" y="1590675"/>
            <a:ext cx="81661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218948" y="1590675"/>
            <a:ext cx="228600" cy="1280160"/>
          </a:xfrm>
          <a:prstGeom prst="rect">
            <a:avLst/>
          </a:prstGeom>
          <a:solidFill>
            <a:srgbClr val="6600CC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 userDrawn="1"/>
        </p:nvSpPr>
        <p:spPr>
          <a:xfrm>
            <a:off x="8715248" y="1590675"/>
            <a:ext cx="228600" cy="1280160"/>
          </a:xfrm>
          <a:prstGeom prst="rect">
            <a:avLst/>
          </a:prstGeom>
          <a:solidFill>
            <a:srgbClr val="6600CC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1A24D750-7247-4957-814C-EDFFD0137B6B}" type="datetime1">
              <a:rPr lang="en-US" smtClean="0"/>
              <a:t>2/27/2020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94032-CD4C-4C25-B0C2-CEC720522D92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pPr eaLnBrk="1" latinLnBrk="0" hangingPunct="1"/>
            <a:fld id="{51701124-02A5-4798-8A71-260642895FE2}" type="datetime1">
              <a:rPr lang="en-US" smtClean="0"/>
              <a:t>2/27/2020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  <a:prstGeom prst="rect">
            <a:avLst/>
          </a:prstGeom>
        </p:spPr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pPr algn="ctr" eaLnBrk="1" latinLnBrk="0" hangingPunct="1"/>
            <a:fld id="{F0C94032-CD4C-4C25-B0C2-CEC720522D92}" type="slidenum">
              <a:rPr kumimoji="0" lang="en-US" smtClean="0"/>
              <a:pPr algn="ctr" eaLnBrk="1" latinLnBrk="0" hangingPunct="1"/>
              <a:t>‹#›</a:t>
            </a:fld>
            <a:endParaRPr kumimoji="0" lang="en-US" sz="24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4048" y="-228600"/>
            <a:ext cx="8229600" cy="914400"/>
          </a:xfrm>
        </p:spPr>
        <p:txBody>
          <a:bodyPr/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163531DB-B8EF-421E-92BD-6B28E9752F0A}" type="datetime1">
              <a:rPr lang="en-US" smtClean="0"/>
              <a:t>2/27/2020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 eaLnBrk="1" latinLnBrk="0" hangingPunct="1"/>
            <a:fld id="{F0C94032-CD4C-4C25-B0C2-CEC720522D92}" type="slidenum">
              <a:rPr kumimoji="0" lang="en-US" smtClean="0"/>
              <a:pPr algn="ctr" eaLnBrk="1" latinLnBrk="0" hangingPunct="1"/>
              <a:t>‹#›</a:t>
            </a:fld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0" y="0"/>
            <a:ext cx="9144000" cy="16463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 userDrawn="1"/>
        </p:nvSpPr>
        <p:spPr>
          <a:xfrm>
            <a:off x="0" y="6720747"/>
            <a:ext cx="9144000" cy="16463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6A6E5C26-9E26-4F93-A2E5-2286F5B669BB}" type="datetime1">
              <a:rPr lang="en-US" smtClean="0"/>
              <a:t>2/27/2020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 eaLnBrk="1" latinLnBrk="0" hangingPunct="1"/>
            <a:fld id="{F0C94032-CD4C-4C25-B0C2-CEC720522D92}" type="slidenum">
              <a:rPr kumimoji="0" lang="en-US" smtClean="0"/>
              <a:pPr algn="ctr" eaLnBrk="1" latinLnBrk="0" hangingPunct="1"/>
              <a:t>‹#›</a:t>
            </a:fld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8020C3C7-DD53-406D-ABEC-C7812A8E35DA}" type="datetime1">
              <a:rPr lang="en-US" smtClean="0"/>
              <a:t>2/27/2020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94032-CD4C-4C25-B0C2-CEC720522D92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1448140-D0AD-4C78-95B1-6ED444A2400D}" type="datetime1">
              <a:rPr lang="en-US" smtClean="0"/>
              <a:t>2/27/2020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endParaRPr kumimoji="0"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94032-CD4C-4C25-B0C2-CEC720522D92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tx2"/>
              </a:solidFill>
            </a:endParaRPr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C05F5466-AE93-4927-B511-CDA696A92A04}" type="datetime1">
              <a:rPr lang="en-US" smtClean="0"/>
              <a:t>2/27/2020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6D16393D-A2EB-4D43-BE96-31A24250C2EB}" type="datetime1">
              <a:rPr lang="en-US" smtClean="0"/>
              <a:t>2/27/2020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 eaLnBrk="1" latinLnBrk="0" hangingPunct="1"/>
            <a:fld id="{F0C94032-CD4C-4C25-B0C2-CEC720522D92}" type="slidenum">
              <a:rPr kumimoji="0" lang="en-US" smtClean="0"/>
              <a:pPr algn="ctr" eaLnBrk="1" latinLnBrk="0" hangingPunct="1"/>
              <a:t>‹#›</a:t>
            </a:fld>
            <a:endParaRPr kumimoji="0" lang="en-US" sz="2800" dirty="0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844ECDED-5FA1-4F9A-855D-BD071894D549}" type="datetime1">
              <a:rPr lang="en-US" smtClean="0"/>
              <a:t>2/27/2020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94032-CD4C-4C25-B0C2-CEC720522D92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4F4D49B6-6999-4A7C-94F9-8F7D76D00636}" type="datetime1">
              <a:rPr lang="en-US" smtClean="0"/>
              <a:t>2/27/2020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94032-CD4C-4C25-B0C2-CEC720522D92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3F2F9B-BEED-4556-A4E1-349EB1207B27}" type="datetime1">
              <a:rPr lang="en-US" smtClean="0">
                <a:solidFill>
                  <a:srgbClr val="000000"/>
                </a:solidFill>
              </a:rPr>
              <a:t>2/27/2020</a:t>
            </a:fld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CFDC04-C2D3-4A86-A5B6-78F44CC07FDA}" type="slidenum">
              <a:rPr lang="es-ES">
                <a:solidFill>
                  <a:srgbClr val="000000"/>
                </a:solidFill>
              </a:rPr>
              <a:pPr/>
              <a:t>‹#›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22676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8EA2877-B605-4432-B607-54CE105BD0C6}" type="datetime1">
              <a:rPr lang="en-US" smtClean="0">
                <a:solidFill>
                  <a:srgbClr val="000000"/>
                </a:solidFill>
              </a:rPr>
              <a:t>2/27/2020</a:t>
            </a:fld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BA159A-AAFC-4138-AAFE-7DD50F02F684}" type="slidenum">
              <a:rPr lang="es-ES">
                <a:solidFill>
                  <a:srgbClr val="000000"/>
                </a:solidFill>
              </a:rPr>
              <a:pPr/>
              <a:t>‹#›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19312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CEF5C6D-49EF-4F5F-AB31-61A1B5B62D98}" type="datetime1">
              <a:rPr lang="en-US" smtClean="0">
                <a:solidFill>
                  <a:srgbClr val="000000"/>
                </a:solidFill>
              </a:rPr>
              <a:t>2/27/2020</a:t>
            </a:fld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A0DDE6-0AD3-4F0D-A979-23E3B8E7501A}" type="slidenum">
              <a:rPr lang="es-ES">
                <a:solidFill>
                  <a:srgbClr val="000000"/>
                </a:solidFill>
              </a:rPr>
              <a:pPr/>
              <a:t>‹#›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1997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961A95-44D2-4404-8CF8-15B7FCBDD8A9}" type="datetime1">
              <a:rPr lang="en-US" smtClean="0">
                <a:solidFill>
                  <a:srgbClr val="000000"/>
                </a:solidFill>
              </a:rPr>
              <a:t>2/27/2020</a:t>
            </a:fld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EFCDD0-5915-49AC-8231-8AEEA325A381}" type="slidenum">
              <a:rPr lang="es-ES">
                <a:solidFill>
                  <a:srgbClr val="000000"/>
                </a:solidFill>
              </a:rPr>
              <a:pPr/>
              <a:t>‹#›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54039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F76F69A-1CD2-4A40-A672-A814DCBDB383}" type="datetime1">
              <a:rPr lang="en-US" smtClean="0">
                <a:solidFill>
                  <a:srgbClr val="000000"/>
                </a:solidFill>
              </a:rPr>
              <a:t>2/27/2020</a:t>
            </a:fld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298FED-12AF-4204-A649-BFC3869036AE}" type="slidenum">
              <a:rPr lang="es-ES">
                <a:solidFill>
                  <a:srgbClr val="000000"/>
                </a:solidFill>
              </a:rPr>
              <a:pPr/>
              <a:t>‹#›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86117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2F785B0-12B6-41FA-B8FE-F48B08999012}" type="datetime1">
              <a:rPr lang="en-US" smtClean="0">
                <a:solidFill>
                  <a:srgbClr val="000000"/>
                </a:solidFill>
              </a:rPr>
              <a:t>2/27/2020</a:t>
            </a:fld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5E97C5-3462-4546-BA17-3C4A9D7C7569}" type="slidenum">
              <a:rPr lang="es-ES">
                <a:solidFill>
                  <a:srgbClr val="000000"/>
                </a:solidFill>
              </a:rPr>
              <a:pPr/>
              <a:t>‹#›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611924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BED48D8-04B7-443E-9DB6-93BE1F6199AD}" type="datetime1">
              <a:rPr lang="en-US" smtClean="0">
                <a:solidFill>
                  <a:srgbClr val="000000"/>
                </a:solidFill>
              </a:rPr>
              <a:t>2/27/2020</a:t>
            </a:fld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0C3878-428E-4ABE-B45E-531D0D9C2988}" type="slidenum">
              <a:rPr lang="es-ES">
                <a:solidFill>
                  <a:srgbClr val="000000"/>
                </a:solidFill>
              </a:rPr>
              <a:pPr/>
              <a:t>‹#›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848480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D0513A1-C47C-41EE-B43B-09D69456DDFF}" type="datetime1">
              <a:rPr lang="en-US" smtClean="0">
                <a:solidFill>
                  <a:srgbClr val="000000"/>
                </a:solidFill>
              </a:rPr>
              <a:t>2/27/2020</a:t>
            </a:fld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283898-BF49-4BF6-83A0-D795A8BEA24D}" type="slidenum">
              <a:rPr lang="es-ES">
                <a:solidFill>
                  <a:srgbClr val="000000"/>
                </a:solidFill>
              </a:rPr>
              <a:pPr/>
              <a:t>‹#›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506713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705D3A-D520-44E0-AC95-CB415F8E4908}" type="datetime1">
              <a:rPr lang="en-US" smtClean="0">
                <a:solidFill>
                  <a:srgbClr val="000000"/>
                </a:solidFill>
              </a:rPr>
              <a:t>2/27/2020</a:t>
            </a:fld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C35EFA-B0E9-4037-895C-CEE37F716E00}" type="slidenum">
              <a:rPr lang="es-ES">
                <a:solidFill>
                  <a:srgbClr val="000000"/>
                </a:solidFill>
              </a:rPr>
              <a:pPr/>
              <a:t>‹#›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329360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5316378-C4F1-47AF-9165-06864A638555}" type="datetime1">
              <a:rPr lang="en-US" smtClean="0">
                <a:solidFill>
                  <a:srgbClr val="000000"/>
                </a:solidFill>
              </a:rPr>
              <a:t>2/27/2020</a:t>
            </a:fld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A82B3C-4BFF-4D3F-BB23-63853455FA76}" type="slidenum">
              <a:rPr lang="es-ES">
                <a:solidFill>
                  <a:srgbClr val="000000"/>
                </a:solidFill>
              </a:rPr>
              <a:pPr/>
              <a:t>‹#›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80894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1332069-9232-4BBE-BF7E-BF5E2E9DAD2E}" type="datetime1">
              <a:rPr lang="en-US" smtClean="0">
                <a:solidFill>
                  <a:srgbClr val="000000"/>
                </a:solidFill>
              </a:rPr>
              <a:t>2/27/2020</a:t>
            </a:fld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2C13B6-1F8F-40BA-8478-ACF86DF1FA34}" type="slidenum">
              <a:rPr lang="es-ES">
                <a:solidFill>
                  <a:srgbClr val="000000"/>
                </a:solidFill>
              </a:rPr>
              <a:pPr/>
              <a:t>‹#›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1712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726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dirty="0" smtClean="0"/>
              <a:t>Click to edit Master text styles</a:t>
            </a:r>
          </a:p>
          <a:p>
            <a:pPr lvl="1" eaLnBrk="1" latinLnBrk="0" hangingPunct="1"/>
            <a:r>
              <a:rPr kumimoji="0" lang="en-US" dirty="0" smtClean="0"/>
              <a:t>Second level</a:t>
            </a:r>
          </a:p>
          <a:p>
            <a:pPr lvl="2" eaLnBrk="1" latinLnBrk="0" hangingPunct="1"/>
            <a:r>
              <a:rPr kumimoji="0" lang="en-US" dirty="0" smtClean="0"/>
              <a:t>Third level</a:t>
            </a:r>
          </a:p>
          <a:p>
            <a:pPr lvl="3" eaLnBrk="1" latinLnBrk="0" hangingPunct="1"/>
            <a:r>
              <a:rPr kumimoji="0" lang="en-US" dirty="0" smtClean="0"/>
              <a:t>Fourth level</a:t>
            </a:r>
          </a:p>
          <a:p>
            <a:pPr lvl="4" eaLnBrk="1" latinLnBrk="0" hangingPunct="1"/>
            <a:r>
              <a:rPr kumimoji="0" lang="en-US" dirty="0" smtClean="0"/>
              <a:t>Fifth level</a:t>
            </a:r>
            <a:endParaRPr kumimoji="0"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D4225DF6-61AF-4627-B865-2F5509369B78}" type="datetime1">
              <a:rPr lang="en-US" smtClean="0"/>
              <a:t>2/27/2020</a:t>
            </a:fld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F0C94032-CD4C-4C25-B0C2-CEC720522D92}" type="slidenum">
              <a:rPr lang="en-US" smtClean="0"/>
              <a:pPr/>
              <a:t>‹#›</a:t>
            </a:fld>
            <a:endParaRPr lang="en-US" b="1" dirty="0">
              <a:solidFill>
                <a:srgbClr val="FFFFFF"/>
              </a:solidFill>
            </a:endParaRPr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574682" y="6509036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 userDrawn="1"/>
        </p:nvSpPr>
        <p:spPr>
          <a:xfrm>
            <a:off x="0" y="0"/>
            <a:ext cx="9144000" cy="16463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 userDrawn="1"/>
        </p:nvSpPr>
        <p:spPr>
          <a:xfrm>
            <a:off x="0" y="6720747"/>
            <a:ext cx="9144000" cy="16463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771" r:id="rId1"/>
    <p:sldLayoutId id="2147484772" r:id="rId2"/>
    <p:sldLayoutId id="2147484773" r:id="rId3"/>
    <p:sldLayoutId id="2147484774" r:id="rId4"/>
    <p:sldLayoutId id="2147484775" r:id="rId5"/>
    <p:sldLayoutId id="2147484776" r:id="rId6"/>
    <p:sldLayoutId id="2147484777" r:id="rId7"/>
    <p:sldLayoutId id="2147484778" r:id="rId8"/>
    <p:sldLayoutId id="2147484779" r:id="rId9"/>
    <p:sldLayoutId id="2147484780" r:id="rId10"/>
    <p:sldLayoutId id="2147484781" r:id="rId11"/>
  </p:sldLayoutIdLst>
  <p:hf hdr="0" ftr="0" dt="0"/>
  <p:txStyles>
    <p:titleStyle>
      <a:lvl1pPr algn="ctr" rtl="0" eaLnBrk="1" latinLnBrk="0" hangingPunct="1">
        <a:spcBef>
          <a:spcPct val="0"/>
        </a:spcBef>
        <a:buNone/>
        <a:defRPr kumimoji="0"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E379827-CDB8-4C95-AF80-8F8810262977}" type="datetime1">
              <a:rPr lang="en-US" smtClean="0">
                <a:solidFill>
                  <a:srgbClr val="000000"/>
                </a:solidFill>
              </a:rPr>
              <a:t>2/27/2020</a:t>
            </a:fld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8E42F9C-432A-455B-AF77-FB861362392D}" type="slidenum">
              <a:rPr lang="es-E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82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83" r:id="rId1"/>
    <p:sldLayoutId id="2147484784" r:id="rId2"/>
    <p:sldLayoutId id="2147484785" r:id="rId3"/>
    <p:sldLayoutId id="2147484786" r:id="rId4"/>
    <p:sldLayoutId id="2147484787" r:id="rId5"/>
    <p:sldLayoutId id="2147484788" r:id="rId6"/>
    <p:sldLayoutId id="2147484789" r:id="rId7"/>
    <p:sldLayoutId id="2147484790" r:id="rId8"/>
    <p:sldLayoutId id="2147484791" r:id="rId9"/>
    <p:sldLayoutId id="2147484792" r:id="rId10"/>
    <p:sldLayoutId id="2147484793" r:id="rId11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1.em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akeuseof.com/tag/author/gavin/" TargetMode="Externa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8" name="Rectangle 150"/>
          <p:cNvSpPr>
            <a:spLocks noGrp="1" noChangeArrowheads="1"/>
          </p:cNvSpPr>
          <p:nvPr>
            <p:ph type="ctrTitle"/>
          </p:nvPr>
        </p:nvSpPr>
        <p:spPr>
          <a:xfrm>
            <a:off x="112734" y="1960630"/>
            <a:ext cx="8893480" cy="647700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es-UY" sz="3800" b="1" dirty="0" smtClean="0">
                <a:solidFill>
                  <a:schemeClr val="accent1">
                    <a:lumMod val="50000"/>
                  </a:schemeClr>
                </a:solidFill>
              </a:rPr>
              <a:t>Wireless and Mobile Communication</a:t>
            </a:r>
            <a:endParaRPr lang="es-ES" sz="3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05617" y="5235197"/>
            <a:ext cx="509600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sz="1400" dirty="0">
                <a:solidFill>
                  <a:schemeClr val="accent1">
                    <a:lumMod val="25000"/>
                  </a:schemeClr>
                </a:solidFill>
              </a:rPr>
              <a:t>Dr. </a:t>
            </a:r>
            <a:r>
              <a:rPr lang="en-US" sz="1400" dirty="0" err="1">
                <a:solidFill>
                  <a:schemeClr val="accent1">
                    <a:lumMod val="25000"/>
                  </a:schemeClr>
                </a:solidFill>
              </a:rPr>
              <a:t>Nyein</a:t>
            </a:r>
            <a:r>
              <a:rPr lang="en-US" sz="1400" dirty="0">
                <a:solidFill>
                  <a:schemeClr val="accent1">
                    <a:lumMod val="25000"/>
                  </a:schemeClr>
                </a:solidFill>
              </a:rPr>
              <a:t> Aye </a:t>
            </a:r>
            <a:r>
              <a:rPr lang="en-US" sz="1400" dirty="0" err="1">
                <a:solidFill>
                  <a:schemeClr val="accent1">
                    <a:lumMod val="25000"/>
                  </a:schemeClr>
                </a:solidFill>
              </a:rPr>
              <a:t>Maung</a:t>
            </a:r>
            <a:r>
              <a:rPr lang="en-US" sz="1400" dirty="0">
                <a:solidFill>
                  <a:schemeClr val="accent1">
                    <a:lumMod val="25000"/>
                  </a:schemeClr>
                </a:solidFill>
              </a:rPr>
              <a:t> </a:t>
            </a:r>
            <a:r>
              <a:rPr lang="en-US" sz="1400" dirty="0" err="1">
                <a:solidFill>
                  <a:schemeClr val="accent1">
                    <a:lumMod val="25000"/>
                  </a:schemeClr>
                </a:solidFill>
              </a:rPr>
              <a:t>Maung</a:t>
            </a:r>
            <a:endParaRPr lang="en-US" sz="1400" dirty="0">
              <a:solidFill>
                <a:schemeClr val="accent1">
                  <a:lumMod val="25000"/>
                </a:schemeClr>
              </a:solidFill>
            </a:endParaRPr>
          </a:p>
          <a:p>
            <a:pPr algn="r">
              <a:lnSpc>
                <a:spcPct val="150000"/>
              </a:lnSpc>
            </a:pPr>
            <a:r>
              <a:rPr lang="en-US" sz="1400" dirty="0" err="1">
                <a:solidFill>
                  <a:schemeClr val="accent1">
                    <a:lumMod val="25000"/>
                  </a:schemeClr>
                </a:solidFill>
              </a:rPr>
              <a:t>Dr.Eng</a:t>
            </a:r>
            <a:r>
              <a:rPr lang="en-US" sz="1400" dirty="0">
                <a:solidFill>
                  <a:schemeClr val="accent1">
                    <a:lumMod val="25000"/>
                  </a:schemeClr>
                </a:solidFill>
              </a:rPr>
              <a:t> (</a:t>
            </a:r>
            <a:r>
              <a:rPr lang="en-US" sz="1400" dirty="0" err="1">
                <a:solidFill>
                  <a:schemeClr val="accent1">
                    <a:lumMod val="25000"/>
                  </a:schemeClr>
                </a:solidFill>
              </a:rPr>
              <a:t>Ritsumeikan</a:t>
            </a:r>
            <a:r>
              <a:rPr lang="en-US" sz="1400" dirty="0">
                <a:solidFill>
                  <a:schemeClr val="accent1">
                    <a:lumMod val="25000"/>
                  </a:schemeClr>
                </a:solidFill>
              </a:rPr>
              <a:t> University)</a:t>
            </a:r>
          </a:p>
          <a:p>
            <a:pPr algn="r">
              <a:lnSpc>
                <a:spcPct val="150000"/>
              </a:lnSpc>
            </a:pPr>
            <a:r>
              <a:rPr lang="en-US" sz="1400" dirty="0" smtClean="0">
                <a:solidFill>
                  <a:schemeClr val="accent1">
                    <a:lumMod val="25000"/>
                  </a:schemeClr>
                </a:solidFill>
              </a:rPr>
              <a:t>Computer </a:t>
            </a:r>
            <a:r>
              <a:rPr lang="en-US" sz="1400" dirty="0">
                <a:solidFill>
                  <a:schemeClr val="accent1">
                    <a:lumMod val="25000"/>
                  </a:schemeClr>
                </a:solidFill>
              </a:rPr>
              <a:t>Engineering and Information </a:t>
            </a:r>
            <a:r>
              <a:rPr lang="en-US" sz="1400" dirty="0" smtClean="0">
                <a:solidFill>
                  <a:schemeClr val="accent1">
                    <a:lumMod val="25000"/>
                  </a:schemeClr>
                </a:solidFill>
              </a:rPr>
              <a:t>Technology </a:t>
            </a:r>
            <a:r>
              <a:rPr lang="en-US" sz="1400" dirty="0" err="1" smtClean="0">
                <a:solidFill>
                  <a:schemeClr val="accent1">
                    <a:lumMod val="25000"/>
                  </a:schemeClr>
                </a:solidFill>
              </a:rPr>
              <a:t>Dept</a:t>
            </a:r>
            <a:endParaRPr lang="en-US" sz="1400" dirty="0">
              <a:solidFill>
                <a:schemeClr val="accent1">
                  <a:lumMod val="25000"/>
                </a:schemeClr>
              </a:solidFill>
            </a:endParaRPr>
          </a:p>
          <a:p>
            <a:pPr algn="r">
              <a:lnSpc>
                <a:spcPct val="150000"/>
              </a:lnSpc>
            </a:pPr>
            <a:r>
              <a:rPr lang="en-US" sz="1400" dirty="0">
                <a:solidFill>
                  <a:schemeClr val="accent1">
                    <a:lumMod val="25000"/>
                  </a:schemeClr>
                </a:solidFill>
              </a:rPr>
              <a:t>Yangon Technological University</a:t>
            </a:r>
            <a:endParaRPr lang="en-US" sz="1400" dirty="0">
              <a:solidFill>
                <a:schemeClr val="accent1">
                  <a:lumMod val="25000"/>
                </a:schemeClr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6613742"/>
            <a:ext cx="9144000" cy="244258"/>
          </a:xfrm>
          <a:prstGeom prst="rect">
            <a:avLst/>
          </a:prstGeom>
          <a:solidFill>
            <a:schemeClr val="accent1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5"/>
          <p:cNvCxnSpPr/>
          <p:nvPr/>
        </p:nvCxnSpPr>
        <p:spPr>
          <a:xfrm>
            <a:off x="2116899" y="5135671"/>
            <a:ext cx="7027101" cy="12526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144039" y="5263019"/>
            <a:ext cx="6995160" cy="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FDC04-C2D3-4A86-A5B6-78F44CC07FDA}" type="slidenum">
              <a:rPr lang="es-ES" smtClean="0">
                <a:solidFill>
                  <a:srgbClr val="000000"/>
                </a:solidFill>
              </a:rPr>
              <a:pPr/>
              <a:t>1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7452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Course </a:t>
            </a:r>
            <a:r>
              <a:rPr lang="en-US" sz="3600" dirty="0" smtClean="0"/>
              <a:t>Information</a:t>
            </a:r>
            <a:endParaRPr lang="en-US" sz="3600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dirty="0" smtClean="0"/>
              <a:t>Course Title </a:t>
            </a:r>
          </a:p>
          <a:p>
            <a:pPr lvl="1">
              <a:lnSpc>
                <a:spcPct val="150000"/>
              </a:lnSpc>
            </a:pPr>
            <a:r>
              <a:rPr lang="en-US" dirty="0" smtClean="0"/>
              <a:t>Wireless </a:t>
            </a:r>
            <a:r>
              <a:rPr lang="en-US" dirty="0"/>
              <a:t>and Mobile </a:t>
            </a:r>
            <a:r>
              <a:rPr lang="en-US" dirty="0" smtClean="0"/>
              <a:t>Communication</a:t>
            </a:r>
          </a:p>
          <a:p>
            <a:pPr algn="just">
              <a:lnSpc>
                <a:spcPct val="150000"/>
              </a:lnSpc>
            </a:pPr>
            <a:r>
              <a:rPr lang="en-US" dirty="0" smtClean="0"/>
              <a:t>Description  </a:t>
            </a:r>
          </a:p>
          <a:p>
            <a:pPr lvl="1" algn="just">
              <a:lnSpc>
                <a:spcPct val="150000"/>
              </a:lnSpc>
            </a:pPr>
            <a:r>
              <a:rPr lang="en-US" dirty="0" smtClean="0"/>
              <a:t>This </a:t>
            </a:r>
            <a:r>
              <a:rPr lang="en-US" dirty="0"/>
              <a:t>course deals with the concepts of </a:t>
            </a:r>
            <a:r>
              <a:rPr lang="en-US" dirty="0" smtClean="0"/>
              <a:t>wireless and mobile communication systems, radio propagation characteristics and state-of-the-art technologies that are making wireless and mobile communication enable.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2</a:t>
            </a:fld>
            <a:endParaRPr kumimoji="0"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83436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646" y="159976"/>
            <a:ext cx="8849738" cy="1154097"/>
          </a:xfrm>
        </p:spPr>
        <p:txBody>
          <a:bodyPr anchor="ctr"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sz="3600" dirty="0">
                <a:latin typeface="Bookman Old Style" pitchFamily="18" charset="0"/>
                <a:cs typeface="Cambria"/>
              </a:rPr>
              <a:t>Textbook and </a:t>
            </a:r>
            <a:r>
              <a:rPr lang="en-US" sz="3600" dirty="0" smtClean="0">
                <a:latin typeface="Bookman Old Style" pitchFamily="18" charset="0"/>
                <a:cs typeface="Cambria"/>
              </a:rPr>
              <a:t>References</a:t>
            </a:r>
            <a:endParaRPr lang="en-US" sz="3600" dirty="0">
              <a:latin typeface="Bookman Old Style" pitchFamily="18" charset="0"/>
              <a:cs typeface="Cambria"/>
            </a:endParaRPr>
          </a:p>
        </p:txBody>
      </p:sp>
      <p:sp>
        <p:nvSpPr>
          <p:cNvPr id="7" name="Content Placeholder 2"/>
          <p:cNvSpPr>
            <a:spLocks noGrp="1"/>
          </p:cNvSpPr>
          <p:nvPr>
            <p:ph sz="quarter" idx="1"/>
          </p:nvPr>
        </p:nvSpPr>
        <p:spPr>
          <a:xfrm>
            <a:off x="0" y="1474538"/>
            <a:ext cx="8956842" cy="5235854"/>
          </a:xfrm>
        </p:spPr>
        <p:txBody>
          <a:bodyPr>
            <a:normAutofit/>
          </a:bodyPr>
          <a:lstStyle/>
          <a:p>
            <a:pPr marL="514350" indent="-514350" algn="just">
              <a:spcAft>
                <a:spcPts val="1200"/>
              </a:spcAft>
              <a:buAutoNum type="arabicParenBoth"/>
            </a:pPr>
            <a:r>
              <a:rPr lang="en-US" sz="2400" dirty="0"/>
              <a:t>Rappaport, Theodore S. </a:t>
            </a:r>
            <a:r>
              <a:rPr lang="en-US" sz="2400" b="1" dirty="0"/>
              <a:t>Wireless communications: principles and practice</a:t>
            </a:r>
            <a:r>
              <a:rPr lang="en-US" sz="2400" dirty="0"/>
              <a:t>. Vol. 2. New Jersey: prentice hall PTR, 1996</a:t>
            </a:r>
            <a:r>
              <a:rPr lang="en-US" sz="2400" dirty="0" smtClean="0"/>
              <a:t>.</a:t>
            </a:r>
          </a:p>
          <a:p>
            <a:pPr marL="514350" indent="-514350" algn="just">
              <a:spcAft>
                <a:spcPts val="1200"/>
              </a:spcAft>
              <a:buAutoNum type="arabicParenBoth"/>
            </a:pPr>
            <a:r>
              <a:rPr lang="en-US" sz="2400" dirty="0" err="1"/>
              <a:t>Agrawal</a:t>
            </a:r>
            <a:r>
              <a:rPr lang="en-US" sz="2400" dirty="0"/>
              <a:t>, Dharma P., and Qing-An </a:t>
            </a:r>
            <a:r>
              <a:rPr lang="en-US" sz="2400" dirty="0" err="1"/>
              <a:t>Zeng</a:t>
            </a:r>
            <a:r>
              <a:rPr lang="en-US" sz="2400" dirty="0"/>
              <a:t>. </a:t>
            </a:r>
            <a:r>
              <a:rPr lang="en-US" sz="2400" b="1" dirty="0"/>
              <a:t>Introduction to wireless and mobile systems</a:t>
            </a:r>
            <a:r>
              <a:rPr lang="en-US" sz="2400" dirty="0"/>
              <a:t>. </a:t>
            </a:r>
            <a:r>
              <a:rPr lang="en-US" sz="2400" dirty="0" err="1"/>
              <a:t>Cengage</a:t>
            </a:r>
            <a:r>
              <a:rPr lang="en-US" sz="2400" dirty="0"/>
              <a:t> learning, 2015.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1020" y="3412241"/>
            <a:ext cx="2383684" cy="29320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AutoShape 4" descr="Image result for Wireless Communications: Principles and Practic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AutoShape 6" descr="Image result for Wireless Communications: Principles and Practic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9223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5913" y="3458193"/>
            <a:ext cx="2395537" cy="2905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 eaLnBrk="1" latinLnBrk="0" hangingPunct="1"/>
            <a:fld id="{F0C94032-CD4C-4C25-B0C2-CEC720522D92}" type="slidenum">
              <a:rPr kumimoji="0" lang="en-US" smtClean="0"/>
              <a:pPr algn="ctr" eaLnBrk="1" latinLnBrk="0" hangingPunct="1"/>
              <a:t>3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033964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Course Objectives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>
          <a:xfrm>
            <a:off x="282447" y="1320801"/>
            <a:ext cx="8614809" cy="5050970"/>
          </a:xfrm>
        </p:spPr>
        <p:txBody>
          <a:bodyPr>
            <a:normAutofit/>
          </a:bodyPr>
          <a:lstStyle/>
          <a:p>
            <a:pPr algn="just">
              <a:spcAft>
                <a:spcPts val="600"/>
              </a:spcAft>
            </a:pPr>
            <a:r>
              <a:rPr lang="en-US" sz="2200" dirty="0"/>
              <a:t>To help students understand system design fundamentals and factors for improving coverage and capacity of cellular systems</a:t>
            </a:r>
          </a:p>
          <a:p>
            <a:pPr algn="just">
              <a:spcAft>
                <a:spcPts val="600"/>
              </a:spcAft>
            </a:pPr>
            <a:r>
              <a:rPr lang="en-US" sz="2200" dirty="0"/>
              <a:t>To promote students’ ability to analyze propagation characteristics of wireless channels and have technical know-hows to design and evaluate performance of different indoor and outdoor radio propagation models</a:t>
            </a:r>
          </a:p>
          <a:p>
            <a:pPr algn="just">
              <a:spcAft>
                <a:spcPts val="600"/>
              </a:spcAft>
            </a:pPr>
            <a:r>
              <a:rPr lang="en-US" sz="2200" dirty="0"/>
              <a:t>To have a good knowledge of technical concepts such as modulation types, channel coding, equalization, antenna diversity and multiple access techniques</a:t>
            </a:r>
          </a:p>
          <a:p>
            <a:pPr algn="just">
              <a:spcAft>
                <a:spcPts val="600"/>
              </a:spcAft>
            </a:pPr>
            <a:r>
              <a:rPr lang="en-US" sz="2200" dirty="0"/>
              <a:t>To understand differences between different network standards including cellular networks (GSM, 3G, 4G), </a:t>
            </a:r>
            <a:r>
              <a:rPr lang="en-US" sz="2200" dirty="0" err="1"/>
              <a:t>WiFi</a:t>
            </a:r>
            <a:r>
              <a:rPr lang="en-US" sz="2200" dirty="0"/>
              <a:t>, PANs, </a:t>
            </a:r>
            <a:r>
              <a:rPr lang="en-US" sz="2200" dirty="0" err="1"/>
              <a:t>etc</a:t>
            </a:r>
            <a:r>
              <a:rPr lang="en-US" sz="2200" dirty="0"/>
              <a:t> </a:t>
            </a:r>
          </a:p>
          <a:p>
            <a:pPr algn="just">
              <a:spcAft>
                <a:spcPts val="600"/>
              </a:spcAft>
            </a:pPr>
            <a:r>
              <a:rPr lang="en-US" sz="2200" dirty="0"/>
              <a:t>To have strong technical skill on system design considerations for a given channel environment and different cellular network standards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4</a:t>
            </a:fld>
            <a:endParaRPr kumimoji="0"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1897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Schedule of the Course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752089561"/>
              </p:ext>
            </p:extLst>
          </p:nvPr>
        </p:nvGraphicFramePr>
        <p:xfrm>
          <a:off x="159657" y="1180569"/>
          <a:ext cx="8766629" cy="511351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49943"/>
                <a:gridCol w="624114"/>
                <a:gridCol w="7692572"/>
              </a:tblGrid>
              <a:tr h="368038">
                <a:tc gridSpan="2">
                  <a:txBody>
                    <a:bodyPr/>
                    <a:lstStyle/>
                    <a:p>
                      <a:pPr algn="r"/>
                      <a:r>
                        <a:rPr lang="en-US" sz="1600" dirty="0" smtClean="0"/>
                        <a:t>Week</a:t>
                      </a:r>
                      <a:endParaRPr lang="en-US" sz="1600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Topic</a:t>
                      </a:r>
                      <a:endParaRPr lang="en-US" sz="1600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603297">
                <a:tc rowSpan="6"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Part I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vert="vert27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1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Introduction</a:t>
                      </a:r>
                      <a:r>
                        <a:rPr lang="en-US" sz="1600" baseline="0" dirty="0" smtClean="0"/>
                        <a:t> to Wireless Communication Systems and Modern Wireless Communication Systems</a:t>
                      </a:r>
                      <a:endParaRPr lang="en-US" sz="160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68038">
                <a:tc v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2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The Cellular </a:t>
                      </a:r>
                      <a:r>
                        <a:rPr lang="en-US" sz="1600" dirty="0" smtClean="0"/>
                        <a:t>Concept – System Design Fundamentals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26458">
                <a:tc v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3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The Cellular Concept— </a:t>
                      </a:r>
                      <a:r>
                        <a:rPr lang="en-US" sz="1600" dirty="0" err="1" smtClean="0"/>
                        <a:t>Trunking</a:t>
                      </a:r>
                      <a:r>
                        <a:rPr lang="en-US" sz="1600" dirty="0" smtClean="0"/>
                        <a:t> and Grade of Service, Improving Coverage and Capacity</a:t>
                      </a:r>
                      <a:endParaRPr lang="en-US" sz="1600" baseline="0" dirty="0" smtClean="0"/>
                    </a:p>
                  </a:txBody>
                  <a:tcPr/>
                </a:tc>
              </a:tr>
              <a:tr h="390739">
                <a:tc v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4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Mobile Radio Propagation: Large-Scale Path Loss </a:t>
                      </a:r>
                      <a:endParaRPr lang="en-US" sz="1600" baseline="0" dirty="0" smtClean="0"/>
                    </a:p>
                  </a:txBody>
                  <a:tcPr/>
                </a:tc>
              </a:tr>
              <a:tr h="390739">
                <a:tc vMerge="1"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vert="vert27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aseline="0" dirty="0" smtClean="0"/>
                        <a:t>Mobile Radio Propagation: Practical Link Budget Design using Path Loss Models</a:t>
                      </a:r>
                    </a:p>
                  </a:txBody>
                  <a:tcPr/>
                </a:tc>
              </a:tr>
              <a:tr h="390739">
                <a:tc vMerge="1"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vert="vert27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aseline="0" dirty="0" smtClean="0"/>
                        <a:t>Mobile Radio Propagation – Small-scale Fading and Multipath </a:t>
                      </a:r>
                    </a:p>
                  </a:txBody>
                  <a:tcPr/>
                </a:tc>
              </a:tr>
              <a:tr h="368038">
                <a:tc rowSpan="6"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1600" kern="1200" dirty="0" smtClean="0"/>
                        <a:t>Part II</a:t>
                      </a:r>
                      <a:endParaRPr kumimoji="0" lang="en-US" sz="16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vert="vert27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7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 smtClean="0"/>
                        <a:t>Modulation Techniques: </a:t>
                      </a:r>
                      <a:r>
                        <a:rPr lang="fr-FR" sz="1600" dirty="0" smtClean="0"/>
                        <a:t> </a:t>
                      </a:r>
                      <a:r>
                        <a:rPr lang="fr-FR" sz="1600" dirty="0" err="1" smtClean="0"/>
                        <a:t>Analog</a:t>
                      </a:r>
                      <a:r>
                        <a:rPr lang="fr-FR" sz="1600" dirty="0" smtClean="0"/>
                        <a:t> </a:t>
                      </a:r>
                      <a:r>
                        <a:rPr lang="fr-FR" sz="1600" dirty="0" smtClean="0"/>
                        <a:t>Modulation Techniques</a:t>
                      </a:r>
                      <a:endParaRPr lang="en-US" sz="160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68038">
                <a:tc vMerge="1">
                  <a:txBody>
                    <a:bodyPr/>
                    <a:lstStyle/>
                    <a:p>
                      <a:pPr marL="0" algn="ctr" rtl="0" eaLnBrk="1" latinLnBrk="0" hangingPunct="1"/>
                      <a:endParaRPr kumimoji="0" lang="en-US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8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Modulation Techniques: Digital Modulation Techniques</a:t>
                      </a:r>
                      <a:endParaRPr lang="en-US" sz="1600" dirty="0"/>
                    </a:p>
                  </a:txBody>
                  <a:tcPr/>
                </a:tc>
              </a:tr>
              <a:tr h="368038">
                <a:tc vMerge="1">
                  <a:txBody>
                    <a:bodyPr/>
                    <a:lstStyle/>
                    <a:p>
                      <a:pPr marL="0" algn="ctr" rtl="0" eaLnBrk="1" latinLnBrk="0" hangingPunct="1"/>
                      <a:endParaRPr kumimoji="0" lang="en-US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9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Multiple Access Techniques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68038">
                <a:tc vMerge="1">
                  <a:txBody>
                    <a:bodyPr/>
                    <a:lstStyle/>
                    <a:p>
                      <a:pPr marL="0" algn="ctr" rtl="0" eaLnBrk="1" latinLnBrk="0" hangingPunct="1"/>
                      <a:endParaRPr kumimoji="0" lang="en-US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10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Channel Equalization and Antenna Diversity</a:t>
                      </a:r>
                      <a:endParaRPr lang="en-US" sz="1600" dirty="0"/>
                    </a:p>
                  </a:txBody>
                  <a:tcPr/>
                </a:tc>
              </a:tr>
              <a:tr h="368038">
                <a:tc vMerge="1">
                  <a:txBody>
                    <a:bodyPr/>
                    <a:lstStyle/>
                    <a:p>
                      <a:pPr marL="0" algn="ctr" rtl="0" eaLnBrk="1" latinLnBrk="0" hangingPunct="1"/>
                      <a:endParaRPr kumimoji="0" lang="en-US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vert="vert27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11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Channel Coding</a:t>
                      </a:r>
                      <a:endParaRPr lang="en-US" sz="1600" dirty="0"/>
                    </a:p>
                  </a:txBody>
                  <a:tcPr/>
                </a:tc>
              </a:tr>
              <a:tr h="250927">
                <a:tc vMerge="1">
                  <a:txBody>
                    <a:bodyPr/>
                    <a:lstStyle/>
                    <a:p>
                      <a:pPr marL="0" algn="ctr" rtl="0" eaLnBrk="1" latinLnBrk="0" hangingPunct="1"/>
                      <a:endParaRPr kumimoji="0" lang="en-US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vert="vert27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12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Wireless Networking, Systems and Standards </a:t>
                      </a:r>
                      <a:endParaRPr lang="en-US" sz="16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5</a:t>
            </a:fld>
            <a:endParaRPr kumimoji="0"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6363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-366340"/>
            <a:ext cx="9144000" cy="137160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Exam and Grading System</a:t>
            </a:r>
            <a:endParaRPr lang="en-US" sz="3600" dirty="0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164637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0" y="6720747"/>
            <a:ext cx="9144000" cy="164637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4294967295"/>
          </p:nvPr>
        </p:nvSpPr>
        <p:spPr>
          <a:xfrm>
            <a:off x="8623498" y="6680827"/>
            <a:ext cx="533400" cy="244476"/>
          </a:xfrm>
          <a:prstGeom prst="rect">
            <a:avLst/>
          </a:prstGeom>
        </p:spPr>
        <p:txBody>
          <a:bodyPr>
            <a:normAutofit fontScale="85000" lnSpcReduction="20000"/>
          </a:bodyPr>
          <a:lstStyle/>
          <a:p>
            <a:pPr algn="r"/>
            <a:fld id="{A0D09A74-B91A-40A4-90D1-93FE587BC1C3}" type="slidenum">
              <a:rPr lang="en-US" smtClean="0"/>
              <a:pPr algn="r"/>
              <a:t>6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749609"/>
              </p:ext>
            </p:extLst>
          </p:nvPr>
        </p:nvGraphicFramePr>
        <p:xfrm>
          <a:off x="539552" y="1508787"/>
          <a:ext cx="4536504" cy="223589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088684"/>
                <a:gridCol w="1447820"/>
              </a:tblGrid>
              <a:tr h="618421">
                <a:tc>
                  <a:txBody>
                    <a:bodyPr/>
                    <a:lstStyle/>
                    <a:p>
                      <a:r>
                        <a:rPr lang="en-US" sz="2100" dirty="0" smtClean="0"/>
                        <a:t>Task</a:t>
                      </a:r>
                      <a:endParaRPr lang="en-US" sz="2100" dirty="0">
                        <a:latin typeface="Bookman Old Style" pitchFamily="18" charset="0"/>
                      </a:endParaRPr>
                    </a:p>
                  </a:txBody>
                  <a:tcPr marT="60960" marB="6096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100" dirty="0" smtClean="0"/>
                        <a:t>Mark</a:t>
                      </a:r>
                      <a:endParaRPr lang="en-US" sz="2100" dirty="0">
                        <a:latin typeface="Bookman Old Style" pitchFamily="18" charset="0"/>
                      </a:endParaRPr>
                    </a:p>
                  </a:txBody>
                  <a:tcPr marT="60960" marB="6096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514392">
                <a:tc>
                  <a:txBody>
                    <a:bodyPr/>
                    <a:lstStyle/>
                    <a:p>
                      <a:r>
                        <a:rPr lang="en-US" sz="2100" dirty="0" smtClean="0"/>
                        <a:t>Final Exam</a:t>
                      </a:r>
                      <a:endParaRPr lang="en-US" sz="2100" dirty="0">
                        <a:latin typeface="Bookman Old Style" pitchFamily="18" charset="0"/>
                      </a:endParaRPr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r>
                        <a:rPr lang="en-US" sz="2100" dirty="0" smtClean="0"/>
                        <a:t>80%</a:t>
                      </a:r>
                      <a:endParaRPr lang="en-US" sz="2100" dirty="0">
                        <a:latin typeface="Bookman Old Style" pitchFamily="18" charset="0"/>
                      </a:endParaRPr>
                    </a:p>
                  </a:txBody>
                  <a:tcPr marT="60960" marB="60960"/>
                </a:tc>
              </a:tr>
              <a:tr h="537029">
                <a:tc>
                  <a:txBody>
                    <a:bodyPr/>
                    <a:lstStyle/>
                    <a:p>
                      <a:r>
                        <a:rPr lang="en-US" sz="2100" dirty="0" smtClean="0"/>
                        <a:t>Practical</a:t>
                      </a:r>
                      <a:r>
                        <a:rPr lang="en-US" sz="2100" baseline="0" dirty="0" smtClean="0"/>
                        <a:t> Assignments</a:t>
                      </a:r>
                      <a:endParaRPr lang="en-US" sz="2100" dirty="0">
                        <a:latin typeface="Bookman Old Style" pitchFamily="18" charset="0"/>
                      </a:endParaRPr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r>
                        <a:rPr lang="en-US" sz="2100" dirty="0" smtClean="0"/>
                        <a:t>10%</a:t>
                      </a:r>
                      <a:endParaRPr lang="en-US" sz="2100" dirty="0">
                        <a:latin typeface="Bookman Old Style" pitchFamily="18" charset="0"/>
                      </a:endParaRPr>
                    </a:p>
                  </a:txBody>
                  <a:tcPr marT="60960" marB="60960"/>
                </a:tc>
              </a:tr>
              <a:tr h="566057">
                <a:tc>
                  <a:txBody>
                    <a:bodyPr/>
                    <a:lstStyle/>
                    <a:p>
                      <a:r>
                        <a:rPr lang="en-US" sz="2100" dirty="0" smtClean="0"/>
                        <a:t>Tutorial</a:t>
                      </a:r>
                      <a:endParaRPr lang="en-US" sz="2100" dirty="0">
                        <a:latin typeface="Bookman Old Style" pitchFamily="18" charset="0"/>
                      </a:endParaRPr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r>
                        <a:rPr lang="en-US" sz="2100" dirty="0" smtClean="0"/>
                        <a:t>10%</a:t>
                      </a:r>
                      <a:endParaRPr lang="en-US" sz="2100" dirty="0">
                        <a:latin typeface="Bookman Old Style" pitchFamily="18" charset="0"/>
                      </a:endParaRPr>
                    </a:p>
                  </a:txBody>
                  <a:tcPr marT="60960" marB="60960"/>
                </a:tc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1415290"/>
              </p:ext>
            </p:extLst>
          </p:nvPr>
        </p:nvGraphicFramePr>
        <p:xfrm>
          <a:off x="5652120" y="1508787"/>
          <a:ext cx="2520280" cy="29917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306812"/>
                <a:gridCol w="1213468"/>
              </a:tblGrid>
              <a:tr h="513339">
                <a:tc>
                  <a:txBody>
                    <a:bodyPr/>
                    <a:lstStyle/>
                    <a:p>
                      <a:r>
                        <a:rPr lang="en-US" sz="2100" dirty="0" smtClean="0"/>
                        <a:t>Mark</a:t>
                      </a:r>
                      <a:endParaRPr lang="en-US" sz="2100" dirty="0">
                        <a:latin typeface="Bookman Old Style" pitchFamily="18" charset="0"/>
                      </a:endParaRPr>
                    </a:p>
                  </a:txBody>
                  <a:tcPr marT="60960" marB="6096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100" dirty="0" smtClean="0"/>
                        <a:t>Grade</a:t>
                      </a:r>
                      <a:endParaRPr lang="en-US" sz="2100" dirty="0">
                        <a:latin typeface="Bookman Old Style" pitchFamily="18" charset="0"/>
                      </a:endParaRPr>
                    </a:p>
                  </a:txBody>
                  <a:tcPr marT="60960" marB="6096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522715">
                <a:tc>
                  <a:txBody>
                    <a:bodyPr/>
                    <a:lstStyle/>
                    <a:p>
                      <a:r>
                        <a:rPr lang="en-US" sz="2100" dirty="0" smtClean="0"/>
                        <a:t>85~100</a:t>
                      </a:r>
                      <a:endParaRPr lang="en-US" sz="2100" dirty="0">
                        <a:latin typeface="Bookman Old Style" pitchFamily="18" charset="0"/>
                      </a:endParaRPr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r>
                        <a:rPr lang="en-US" sz="2100" dirty="0" smtClean="0"/>
                        <a:t>A+</a:t>
                      </a:r>
                      <a:endParaRPr lang="en-US" sz="2100" dirty="0">
                        <a:latin typeface="Bookman Old Style" pitchFamily="18" charset="0"/>
                      </a:endParaRPr>
                    </a:p>
                  </a:txBody>
                  <a:tcPr marT="60960" marB="60960"/>
                </a:tc>
              </a:tr>
              <a:tr h="478179">
                <a:tc>
                  <a:txBody>
                    <a:bodyPr/>
                    <a:lstStyle/>
                    <a:p>
                      <a:r>
                        <a:rPr lang="en-US" sz="2100" dirty="0" smtClean="0"/>
                        <a:t>80~85</a:t>
                      </a:r>
                      <a:endParaRPr lang="en-US" sz="2100" dirty="0">
                        <a:latin typeface="Bookman Old Style" pitchFamily="18" charset="0"/>
                      </a:endParaRPr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r>
                        <a:rPr lang="en-US" sz="2100" dirty="0" smtClean="0"/>
                        <a:t>A</a:t>
                      </a:r>
                      <a:endParaRPr lang="en-US" sz="2100" dirty="0">
                        <a:latin typeface="Bookman Old Style" pitchFamily="18" charset="0"/>
                      </a:endParaRPr>
                    </a:p>
                  </a:txBody>
                  <a:tcPr marT="60960" marB="60960"/>
                </a:tc>
              </a:tr>
              <a:tr h="492489">
                <a:tc>
                  <a:txBody>
                    <a:bodyPr/>
                    <a:lstStyle/>
                    <a:p>
                      <a:r>
                        <a:rPr lang="en-US" sz="2100" dirty="0" smtClean="0"/>
                        <a:t>70~80</a:t>
                      </a:r>
                      <a:endParaRPr lang="en-US" sz="2100" dirty="0">
                        <a:latin typeface="Bookman Old Style" pitchFamily="18" charset="0"/>
                      </a:endParaRPr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r>
                        <a:rPr lang="en-US" sz="2100" dirty="0" smtClean="0"/>
                        <a:t>B</a:t>
                      </a:r>
                      <a:endParaRPr lang="en-US" sz="2100" dirty="0">
                        <a:latin typeface="Bookman Old Style" pitchFamily="18" charset="0"/>
                      </a:endParaRPr>
                    </a:p>
                  </a:txBody>
                  <a:tcPr marT="60960" marB="60960"/>
                </a:tc>
              </a:tr>
              <a:tr h="492489">
                <a:tc>
                  <a:txBody>
                    <a:bodyPr/>
                    <a:lstStyle/>
                    <a:p>
                      <a:r>
                        <a:rPr lang="en-US" sz="2100" dirty="0" smtClean="0"/>
                        <a:t>50~70</a:t>
                      </a:r>
                      <a:endParaRPr lang="en-US" sz="2100" dirty="0">
                        <a:latin typeface="Bookman Old Style" pitchFamily="18" charset="0"/>
                      </a:endParaRPr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r>
                        <a:rPr lang="en-US" sz="2100" dirty="0" smtClean="0"/>
                        <a:t>C</a:t>
                      </a:r>
                      <a:endParaRPr lang="en-US" sz="2100" dirty="0">
                        <a:latin typeface="Bookman Old Style" pitchFamily="18" charset="0"/>
                      </a:endParaRPr>
                    </a:p>
                  </a:txBody>
                  <a:tcPr marT="60960" marB="60960"/>
                </a:tc>
              </a:tr>
              <a:tr h="492489">
                <a:tc>
                  <a:txBody>
                    <a:bodyPr/>
                    <a:lstStyle/>
                    <a:p>
                      <a:r>
                        <a:rPr lang="en-US" sz="2100" dirty="0" smtClean="0"/>
                        <a:t>&lt;50</a:t>
                      </a:r>
                      <a:endParaRPr lang="en-US" sz="2100" dirty="0">
                        <a:latin typeface="Bookman Old Style" pitchFamily="18" charset="0"/>
                      </a:endParaRPr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r>
                        <a:rPr lang="en-US" sz="2100" dirty="0" smtClean="0"/>
                        <a:t>F</a:t>
                      </a:r>
                      <a:endParaRPr lang="en-US" sz="2100" dirty="0">
                        <a:latin typeface="Bookman Old Style" pitchFamily="18" charset="0"/>
                      </a:endParaRPr>
                    </a:p>
                  </a:txBody>
                  <a:tcPr marT="60960" marB="6096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9537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451429" y="1219195"/>
            <a:ext cx="6858000" cy="1208314"/>
          </a:xfrm>
        </p:spPr>
        <p:txBody>
          <a:bodyPr>
            <a:normAutofit/>
          </a:bodyPr>
          <a:lstStyle/>
          <a:p>
            <a:pPr algn="ctr">
              <a:spcBef>
                <a:spcPts val="1200"/>
              </a:spcBef>
            </a:pPr>
            <a:r>
              <a:rPr lang="en-US" sz="4000" b="1" dirty="0" smtClean="0"/>
              <a:t>Lecture 1</a:t>
            </a:r>
            <a:endParaRPr lang="en-US" sz="4000" b="1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972456" y="2857500"/>
            <a:ext cx="7750629" cy="1143000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US" sz="2800" dirty="0">
                <a:solidFill>
                  <a:schemeClr val="tx1"/>
                </a:solidFill>
                <a:cs typeface="Cambria"/>
              </a:rPr>
              <a:t>Introduction to Wireless Communication </a:t>
            </a:r>
            <a:r>
              <a:rPr lang="en-US" sz="2800" dirty="0" smtClean="0">
                <a:solidFill>
                  <a:schemeClr val="tx1"/>
                </a:solidFill>
                <a:cs typeface="Cambria"/>
              </a:rPr>
              <a:t>Systems and </a:t>
            </a:r>
            <a:r>
              <a:rPr lang="en-US" sz="2800" dirty="0">
                <a:solidFill>
                  <a:schemeClr val="tx1"/>
                </a:solidFill>
                <a:cs typeface="Cambria"/>
              </a:rPr>
              <a:t>Modern Wireless Communication Systems</a:t>
            </a:r>
          </a:p>
          <a:p>
            <a:pPr algn="ctr">
              <a:lnSpc>
                <a:spcPct val="150000"/>
              </a:lnSpc>
            </a:pPr>
            <a:endParaRPr lang="en-US" sz="2800" dirty="0">
              <a:solidFill>
                <a:schemeClr val="tx1"/>
              </a:solidFill>
              <a:cs typeface="Cambria"/>
            </a:endParaRPr>
          </a:p>
          <a:p>
            <a:pPr algn="ctr">
              <a:lnSpc>
                <a:spcPct val="150000"/>
              </a:lnSpc>
            </a:pP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-14514" y="0"/>
            <a:ext cx="667657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42388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646" y="174490"/>
            <a:ext cx="8849738" cy="1154097"/>
          </a:xfrm>
        </p:spPr>
        <p:txBody>
          <a:bodyPr anchor="ctr">
            <a:normAutofit/>
          </a:bodyPr>
          <a:lstStyle/>
          <a:p>
            <a:r>
              <a:rPr lang="en-US" sz="3600" dirty="0"/>
              <a:t>Outline of Class (Lecture 1)</a:t>
            </a:r>
            <a:endParaRPr lang="en-US" sz="3600" dirty="0">
              <a:latin typeface="Cambria"/>
              <a:cs typeface="Cambria"/>
            </a:endParaRPr>
          </a:p>
        </p:txBody>
      </p:sp>
      <p:sp>
        <p:nvSpPr>
          <p:cNvPr id="7" name="Content Placeholder 2"/>
          <p:cNvSpPr>
            <a:spLocks noGrp="1"/>
          </p:cNvSpPr>
          <p:nvPr>
            <p:ph sz="quarter" idx="1"/>
          </p:nvPr>
        </p:nvSpPr>
        <p:spPr>
          <a:xfrm>
            <a:off x="227264" y="1474538"/>
            <a:ext cx="8729578" cy="523585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700" dirty="0" smtClean="0">
                <a:cs typeface="Cambria"/>
              </a:rPr>
              <a:t>Introduction to Wireless Communication Systems</a:t>
            </a:r>
          </a:p>
          <a:p>
            <a:pPr lvl="1">
              <a:lnSpc>
                <a:spcPct val="150000"/>
              </a:lnSpc>
            </a:pPr>
            <a:r>
              <a:rPr lang="en-US" sz="2400" dirty="0" smtClean="0">
                <a:cs typeface="Cambria"/>
              </a:rPr>
              <a:t>History and Evolution of Mobile Radio Communications</a:t>
            </a:r>
          </a:p>
          <a:p>
            <a:pPr lvl="1">
              <a:lnSpc>
                <a:spcPct val="150000"/>
              </a:lnSpc>
            </a:pPr>
            <a:r>
              <a:rPr lang="en-US" sz="2400" dirty="0"/>
              <a:t>Wireless Communication System Definitions</a:t>
            </a:r>
            <a:endParaRPr lang="en-US" sz="2400" dirty="0" smtClean="0">
              <a:cs typeface="Cambria"/>
            </a:endParaRPr>
          </a:p>
          <a:p>
            <a:pPr lvl="1">
              <a:lnSpc>
                <a:spcPct val="150000"/>
              </a:lnSpc>
            </a:pPr>
            <a:r>
              <a:rPr lang="en-US" sz="2400" dirty="0" smtClean="0">
                <a:cs typeface="Cambria"/>
              </a:rPr>
              <a:t>Examples of Wireless Communication Systems</a:t>
            </a:r>
          </a:p>
          <a:p>
            <a:pPr>
              <a:lnSpc>
                <a:spcPct val="150000"/>
              </a:lnSpc>
            </a:pPr>
            <a:r>
              <a:rPr lang="en-US" sz="2700" dirty="0" smtClean="0">
                <a:cs typeface="Cambria"/>
              </a:rPr>
              <a:t>Modern Wireless Communication Systems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 eaLnBrk="1" latinLnBrk="0" hangingPunct="1"/>
            <a:fld id="{F0C94032-CD4C-4C25-B0C2-CEC720522D92}" type="slidenum">
              <a:rPr kumimoji="0" lang="en-US" smtClean="0"/>
              <a:pPr algn="ctr" eaLnBrk="1" latinLnBrk="0" hangingPunct="1"/>
              <a:t>8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93246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Lecture Objectives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sz="2500" dirty="0" smtClean="0"/>
              <a:t>To demonstrate the historic evolution of the wireless communications industry</a:t>
            </a:r>
          </a:p>
          <a:p>
            <a:pPr algn="just"/>
            <a:r>
              <a:rPr lang="en-US" sz="2500" dirty="0" smtClean="0"/>
              <a:t>To state rapid growth of cellular radio throughout the world</a:t>
            </a:r>
          </a:p>
          <a:p>
            <a:pPr algn="just"/>
            <a:r>
              <a:rPr lang="en-US" sz="2500" dirty="0" smtClean="0"/>
              <a:t>To have knowledge on major modern wireless communication systems of the 21</a:t>
            </a:r>
            <a:r>
              <a:rPr lang="en-US" sz="2500" baseline="30000" dirty="0" smtClean="0"/>
              <a:t>st</a:t>
            </a:r>
            <a:r>
              <a:rPr lang="en-US" sz="2500" dirty="0" smtClean="0"/>
              <a:t> Century,  such as Third Generation (3G), Wireless Local Area Networks (WLANs), Local Multipoint Distribution Services (LMDS) and Bluetooth</a:t>
            </a:r>
          </a:p>
          <a:p>
            <a:pPr algn="just"/>
            <a:r>
              <a:rPr lang="en-US" sz="2500" dirty="0" smtClean="0"/>
              <a:t>To demonstrate how wireless networks are beginning to penetrate our daily lives for data and multimedia applications, as well as voice services</a:t>
            </a:r>
            <a:endParaRPr lang="en-US" sz="250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9</a:t>
            </a:fld>
            <a:endParaRPr kumimoji="0"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05204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791028" y="2425695"/>
            <a:ext cx="8352972" cy="1208314"/>
          </a:xfrm>
        </p:spPr>
        <p:txBody>
          <a:bodyPr>
            <a:noAutofit/>
          </a:bodyPr>
          <a:lstStyle/>
          <a:p>
            <a:pPr lvl="1" algn="l" rtl="0">
              <a:lnSpc>
                <a:spcPct val="150000"/>
              </a:lnSpc>
              <a:spcBef>
                <a:spcPts val="1200"/>
              </a:spcBef>
            </a:pPr>
            <a:r>
              <a:rPr lang="en-US" sz="32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History and Evolution of Mobile Radio Communications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972456" y="2857500"/>
            <a:ext cx="7750629" cy="1143000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endParaRPr lang="en-US" sz="2800" dirty="0">
              <a:solidFill>
                <a:schemeClr val="tx1"/>
              </a:solidFill>
              <a:cs typeface="Cambria"/>
            </a:endParaRPr>
          </a:p>
          <a:p>
            <a:pPr algn="ctr">
              <a:lnSpc>
                <a:spcPct val="150000"/>
              </a:lnSpc>
            </a:pP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-14514" y="0"/>
            <a:ext cx="667657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 eaLnBrk="1" latinLnBrk="0" hangingPunct="1"/>
            <a:fld id="{F0C94032-CD4C-4C25-B0C2-CEC720522D92}" type="slidenum">
              <a:rPr kumimoji="0" lang="en-US" smtClean="0"/>
              <a:pPr algn="ctr" eaLnBrk="1" latinLnBrk="0" hangingPunct="1"/>
              <a:t>10</a:t>
            </a:fld>
            <a:endParaRPr kumimoji="0" lang="en-US" sz="24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74279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500" y="10890"/>
            <a:ext cx="8953500" cy="9906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History of Mobile Radio Communications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90500" y="1364343"/>
            <a:ext cx="8953500" cy="4731657"/>
          </a:xfrm>
        </p:spPr>
        <p:txBody>
          <a:bodyPr>
            <a:normAutofit/>
          </a:bodyPr>
          <a:lstStyle/>
          <a:p>
            <a:r>
              <a:rPr lang="en-US" dirty="0"/>
              <a:t>Invention of Radio</a:t>
            </a:r>
          </a:p>
          <a:p>
            <a:pPr lvl="1"/>
            <a:r>
              <a:rPr lang="en-US" sz="2200" b="1" dirty="0" smtClean="0"/>
              <a:t>Maxwell</a:t>
            </a:r>
            <a:r>
              <a:rPr lang="en-US" sz="2200" b="1" dirty="0"/>
              <a:t>: </a:t>
            </a:r>
            <a:r>
              <a:rPr lang="en-US" sz="2200" dirty="0"/>
              <a:t>predicted the existence of electromagnetic </a:t>
            </a:r>
            <a:r>
              <a:rPr lang="en-US" sz="2200" dirty="0" smtClean="0"/>
              <a:t>waves (1864</a:t>
            </a:r>
            <a:r>
              <a:rPr lang="en-US" sz="2200" dirty="0"/>
              <a:t>)</a:t>
            </a:r>
          </a:p>
          <a:p>
            <a:pPr lvl="1"/>
            <a:r>
              <a:rPr lang="en-US" sz="2200" b="1" dirty="0" smtClean="0"/>
              <a:t>Hertz</a:t>
            </a:r>
            <a:r>
              <a:rPr lang="en-US" sz="2200" b="1" dirty="0"/>
              <a:t>: </a:t>
            </a:r>
            <a:r>
              <a:rPr lang="en-US" sz="2200" dirty="0"/>
              <a:t>confirmed Maxwell's work in lab experiment (1887)</a:t>
            </a:r>
          </a:p>
          <a:p>
            <a:pPr lvl="1"/>
            <a:r>
              <a:rPr lang="en-US" sz="2200" b="1" dirty="0" smtClean="0"/>
              <a:t>Marconi</a:t>
            </a:r>
            <a:r>
              <a:rPr lang="en-US" sz="2200" b="1" dirty="0"/>
              <a:t>: </a:t>
            </a:r>
            <a:r>
              <a:rPr lang="en-US" sz="2200" dirty="0"/>
              <a:t>commercializing wireless telephony</a:t>
            </a:r>
          </a:p>
          <a:p>
            <a:pPr lvl="2"/>
            <a:r>
              <a:rPr lang="en-US" sz="2200" dirty="0" smtClean="0"/>
              <a:t>Found </a:t>
            </a:r>
            <a:r>
              <a:rPr lang="en-US" sz="2200" dirty="0"/>
              <a:t>Wireless Telegraph Company (1897)</a:t>
            </a:r>
          </a:p>
          <a:p>
            <a:pPr lvl="2"/>
            <a:r>
              <a:rPr lang="en-US" sz="2200" dirty="0" smtClean="0"/>
              <a:t>Wireless </a:t>
            </a:r>
            <a:r>
              <a:rPr lang="en-US" sz="2200" dirty="0"/>
              <a:t>transmission across the Atlantic (1901)</a:t>
            </a: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524" y="4232283"/>
            <a:ext cx="7077075" cy="2019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11</a:t>
            </a:fld>
            <a:endParaRPr kumimoji="0"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1661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700" y="54432"/>
            <a:ext cx="8626348" cy="990600"/>
          </a:xfrm>
        </p:spPr>
        <p:txBody>
          <a:bodyPr>
            <a:normAutofit fontScale="90000"/>
          </a:bodyPr>
          <a:lstStyle/>
          <a:p>
            <a:r>
              <a:rPr lang="en-US" dirty="0"/>
              <a:t>History of Mobile Radio Communications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53999" y="1393371"/>
            <a:ext cx="8715829" cy="5324929"/>
          </a:xfrm>
        </p:spPr>
        <p:txBody>
          <a:bodyPr>
            <a:normAutofit/>
          </a:bodyPr>
          <a:lstStyle/>
          <a:p>
            <a:pPr algn="just"/>
            <a:r>
              <a:rPr lang="en-US" b="1" dirty="0" smtClean="0"/>
              <a:t>AT&amp;T</a:t>
            </a:r>
            <a:r>
              <a:rPr lang="en-US" dirty="0" smtClean="0"/>
              <a:t> </a:t>
            </a:r>
            <a:r>
              <a:rPr lang="en-US" dirty="0"/>
              <a:t>introduces first mobile telephony system in St. </a:t>
            </a:r>
            <a:r>
              <a:rPr lang="en-US" dirty="0" smtClean="0"/>
              <a:t>Louis (1946</a:t>
            </a:r>
            <a:r>
              <a:rPr lang="en-US" dirty="0"/>
              <a:t>)</a:t>
            </a:r>
          </a:p>
          <a:p>
            <a:pPr algn="just"/>
            <a:r>
              <a:rPr lang="en-US" b="1" dirty="0" smtClean="0"/>
              <a:t>Bell </a:t>
            </a:r>
            <a:r>
              <a:rPr lang="en-US" b="1" dirty="0"/>
              <a:t>Labs </a:t>
            </a:r>
            <a:r>
              <a:rPr lang="en-US" dirty="0"/>
              <a:t>invented the concept of cellular systems (1947)</a:t>
            </a:r>
          </a:p>
          <a:p>
            <a:pPr algn="just"/>
            <a:r>
              <a:rPr lang="en-US" dirty="0" smtClean="0"/>
              <a:t>1970’s    -   Wireless </a:t>
            </a:r>
            <a:r>
              <a:rPr lang="en-US" dirty="0"/>
              <a:t>communication era was born</a:t>
            </a:r>
          </a:p>
          <a:p>
            <a:pPr lvl="1" algn="just"/>
            <a:r>
              <a:rPr lang="en-US" dirty="0"/>
              <a:t>Development of highly reliable, miniature solid state </a:t>
            </a:r>
            <a:r>
              <a:rPr lang="en-US" dirty="0" smtClean="0"/>
              <a:t>radio frequency hardware</a:t>
            </a:r>
          </a:p>
          <a:p>
            <a:pPr lvl="1" algn="just"/>
            <a:r>
              <a:rPr lang="en-US" dirty="0" smtClean="0"/>
              <a:t>1971 </a:t>
            </a:r>
            <a:r>
              <a:rPr lang="en-US" dirty="0"/>
              <a:t>AT&amp;T, RCA and Motorola file proposals to use </a:t>
            </a:r>
            <a:r>
              <a:rPr lang="en-US" dirty="0" smtClean="0"/>
              <a:t>800 MHz </a:t>
            </a:r>
            <a:r>
              <a:rPr lang="en-US" dirty="0"/>
              <a:t>band for cellular systems</a:t>
            </a:r>
          </a:p>
          <a:p>
            <a:pPr lvl="1" algn="just"/>
            <a:r>
              <a:rPr lang="en-US" dirty="0" smtClean="0"/>
              <a:t>1983 </a:t>
            </a:r>
            <a:r>
              <a:rPr lang="en-US" dirty="0"/>
              <a:t>FCC grants first commercial cellular licenses</a:t>
            </a:r>
          </a:p>
          <a:p>
            <a:pPr lvl="1" algn="just"/>
            <a:r>
              <a:rPr lang="en-US" dirty="0" smtClean="0"/>
              <a:t>1983 </a:t>
            </a:r>
            <a:r>
              <a:rPr lang="en-US" dirty="0"/>
              <a:t>Ameritech launched first commercial cellular system </a:t>
            </a:r>
            <a:r>
              <a:rPr lang="en-US" dirty="0" smtClean="0"/>
              <a:t>in Chicago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12</a:t>
            </a:fld>
            <a:endParaRPr kumimoji="0"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6186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Growth of Mobile Telephony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13</a:t>
            </a:fld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8" descr="1-1NEW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98600" y="1378857"/>
            <a:ext cx="5540829" cy="4434709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457200" y="5955524"/>
            <a:ext cx="82296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Tx/>
              <a:buNone/>
            </a:pPr>
            <a:r>
              <a:rPr lang="en-US" altLang="en-US" sz="1600" dirty="0" smtClean="0"/>
              <a:t>The </a:t>
            </a:r>
            <a:r>
              <a:rPr lang="en-US" altLang="en-US" sz="1600" dirty="0"/>
              <a:t>growth of mobile telephony as compared with other popular inventions of the 20</a:t>
            </a:r>
            <a:r>
              <a:rPr lang="en-US" altLang="en-US" sz="1600" baseline="30000" dirty="0"/>
              <a:t>th</a:t>
            </a:r>
            <a:r>
              <a:rPr lang="en-US" altLang="en-US" sz="1600" dirty="0"/>
              <a:t> century.</a:t>
            </a:r>
          </a:p>
        </p:txBody>
      </p:sp>
    </p:spTree>
    <p:extLst>
      <p:ext uri="{BB962C8B-B14F-4D97-AF65-F5344CB8AC3E}">
        <p14:creationId xmlns:p14="http://schemas.microsoft.com/office/powerpoint/2010/main" val="27784044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791028" y="2425695"/>
            <a:ext cx="8352972" cy="1208314"/>
          </a:xfrm>
        </p:spPr>
        <p:txBody>
          <a:bodyPr>
            <a:noAutofit/>
          </a:bodyPr>
          <a:lstStyle/>
          <a:p>
            <a:pPr lvl="1" algn="l" rtl="0">
              <a:lnSpc>
                <a:spcPct val="150000"/>
              </a:lnSpc>
              <a:spcBef>
                <a:spcPts val="1200"/>
              </a:spcBef>
            </a:pPr>
            <a:r>
              <a:rPr lang="en-US" sz="3200" b="1" kern="1200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Wireless Communication System Definitions</a:t>
            </a:r>
            <a:endParaRPr lang="en-US" sz="3200" b="1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972456" y="2857500"/>
            <a:ext cx="7750629" cy="1143000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endParaRPr lang="en-US" sz="2800" dirty="0">
              <a:solidFill>
                <a:schemeClr val="tx1"/>
              </a:solidFill>
              <a:cs typeface="Cambria"/>
            </a:endParaRPr>
          </a:p>
          <a:p>
            <a:pPr algn="ctr">
              <a:lnSpc>
                <a:spcPct val="150000"/>
              </a:lnSpc>
            </a:pP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-14514" y="0"/>
            <a:ext cx="667657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 eaLnBrk="1" latinLnBrk="0" hangingPunct="1"/>
            <a:fld id="{F0C94032-CD4C-4C25-B0C2-CEC720522D92}" type="slidenum">
              <a:rPr kumimoji="0" lang="en-US" smtClean="0"/>
              <a:pPr algn="ctr" eaLnBrk="1" latinLnBrk="0" hangingPunct="1"/>
              <a:t>14</a:t>
            </a:fld>
            <a:endParaRPr kumimoji="0" lang="en-US" sz="24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07592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7848" y="12700"/>
            <a:ext cx="8415238" cy="990600"/>
          </a:xfrm>
        </p:spPr>
        <p:txBody>
          <a:bodyPr>
            <a:noAutofit/>
          </a:bodyPr>
          <a:lstStyle/>
          <a:p>
            <a:r>
              <a:rPr lang="en-US" dirty="0"/>
              <a:t>(1) Base </a:t>
            </a:r>
            <a:r>
              <a:rPr lang="en-US" dirty="0" smtClean="0"/>
              <a:t>station</a:t>
            </a:r>
            <a:endParaRPr lang="en-US" dirty="0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134760" y="1511300"/>
            <a:ext cx="8153400" cy="4495800"/>
          </a:xfrm>
        </p:spPr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0520" y="2364205"/>
            <a:ext cx="4060325" cy="177240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585" y="4136611"/>
            <a:ext cx="4048311" cy="1543795"/>
          </a:xfrm>
          <a:prstGeom prst="rect">
            <a:avLst/>
          </a:prstGeom>
        </p:spPr>
      </p:pic>
      <p:cxnSp>
        <p:nvCxnSpPr>
          <p:cNvPr id="7" name="Straight Arrow Connector 6"/>
          <p:cNvCxnSpPr/>
          <p:nvPr/>
        </p:nvCxnSpPr>
        <p:spPr>
          <a:xfrm flipH="1">
            <a:off x="4647265" y="2404910"/>
            <a:ext cx="800100" cy="97212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V="1">
            <a:off x="1560520" y="4393037"/>
            <a:ext cx="864245" cy="105409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4756310" y="1994873"/>
            <a:ext cx="13821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cs typeface="Cambria"/>
                <a:sym typeface="Wingdings"/>
              </a:rPr>
              <a:t>Base Station </a:t>
            </a:r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93612" y="5495740"/>
            <a:ext cx="29338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cs typeface="Cambria"/>
                <a:sym typeface="Wingdings"/>
              </a:rPr>
              <a:t>Mobile station/Subscriber unit</a:t>
            </a:r>
            <a:endParaRPr lang="en-US" dirty="0"/>
          </a:p>
        </p:txBody>
      </p:sp>
      <p:sp>
        <p:nvSpPr>
          <p:cNvPr id="18" name="Rectangle 17"/>
          <p:cNvSpPr/>
          <p:nvPr/>
        </p:nvSpPr>
        <p:spPr>
          <a:xfrm>
            <a:off x="5447365" y="2404910"/>
            <a:ext cx="3595035" cy="175432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r>
              <a:rPr lang="en-US" dirty="0"/>
              <a:t>Radio transmission and reception </a:t>
            </a:r>
            <a:r>
              <a:rPr lang="en-US" dirty="0" smtClean="0"/>
              <a:t>equipment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en-US" dirty="0" smtClean="0"/>
              <a:t>Located at the center or edge of cell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en-US" dirty="0" smtClean="0"/>
              <a:t>Consists TX and RX antennas mounted on a tower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15</a:t>
            </a:fld>
            <a:endParaRPr kumimoji="0"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2845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" y="25400"/>
            <a:ext cx="9140952" cy="990600"/>
          </a:xfrm>
        </p:spPr>
        <p:txBody>
          <a:bodyPr>
            <a:noAutofit/>
          </a:bodyPr>
          <a:lstStyle/>
          <a:p>
            <a:r>
              <a:rPr lang="en-US" sz="3400" dirty="0"/>
              <a:t>(2) Mobile Switching Center (MSC)</a:t>
            </a:r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109360" y="1600200"/>
            <a:ext cx="4919840" cy="4495800"/>
          </a:xfrm>
        </p:spPr>
        <p:txBody>
          <a:bodyPr>
            <a:normAutofit/>
          </a:bodyPr>
          <a:lstStyle/>
          <a:p>
            <a:pPr lvl="1">
              <a:lnSpc>
                <a:spcPct val="150000"/>
              </a:lnSpc>
              <a:buClr>
                <a:srgbClr val="D1282E"/>
              </a:buClr>
            </a:pPr>
            <a:r>
              <a:rPr lang="en-US" sz="2200" dirty="0" smtClean="0"/>
              <a:t>Coordinates routing of calls </a:t>
            </a:r>
          </a:p>
          <a:p>
            <a:pPr lvl="1">
              <a:lnSpc>
                <a:spcPct val="150000"/>
              </a:lnSpc>
              <a:buClr>
                <a:srgbClr val="D1282E"/>
              </a:buClr>
            </a:pPr>
            <a:r>
              <a:rPr lang="en-US" sz="2200" dirty="0"/>
              <a:t>Manages the setup and teardown of calls </a:t>
            </a:r>
          </a:p>
          <a:p>
            <a:pPr lvl="1">
              <a:lnSpc>
                <a:spcPct val="150000"/>
              </a:lnSpc>
              <a:buClr>
                <a:srgbClr val="D1282E"/>
              </a:buClr>
            </a:pPr>
            <a:r>
              <a:rPr lang="en-US" sz="2200" dirty="0" smtClean="0"/>
              <a:t>Connects cellular base stations and the mobiles to the PSTN</a:t>
            </a:r>
          </a:p>
          <a:p>
            <a:pPr lvl="1">
              <a:lnSpc>
                <a:spcPct val="150000"/>
              </a:lnSpc>
              <a:buClr>
                <a:srgbClr val="D1282E"/>
              </a:buClr>
            </a:pPr>
            <a:r>
              <a:rPr lang="en-US" sz="2200" dirty="0" smtClean="0"/>
              <a:t>Also called Mobile Terminal Switching Office (MTSO)</a:t>
            </a:r>
          </a:p>
          <a:p>
            <a:pPr marL="0" indent="0">
              <a:buNone/>
            </a:pPr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5047275" y="2133600"/>
            <a:ext cx="4096725" cy="3746500"/>
            <a:chOff x="4678975" y="2177144"/>
            <a:chExt cx="4574385" cy="4096656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678975" y="2177144"/>
              <a:ext cx="4574385" cy="4096656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7899400" y="3276600"/>
              <a:ext cx="876300" cy="406400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16</a:t>
            </a:fld>
            <a:endParaRPr kumimoji="0"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4325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2700"/>
            <a:ext cx="9144000" cy="990600"/>
          </a:xfrm>
        </p:spPr>
        <p:txBody>
          <a:bodyPr>
            <a:noAutofit/>
          </a:bodyPr>
          <a:lstStyle/>
          <a:p>
            <a:r>
              <a:rPr lang="en-US" sz="3500" dirty="0"/>
              <a:t>(3) Channels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54000" y="1358900"/>
            <a:ext cx="8801100" cy="4495800"/>
          </a:xfrm>
        </p:spPr>
        <p:txBody>
          <a:bodyPr>
            <a:normAutofit/>
          </a:bodyPr>
          <a:lstStyle/>
          <a:p>
            <a:r>
              <a:rPr lang="en-US" sz="2500" dirty="0" smtClean="0"/>
              <a:t>Control Channel</a:t>
            </a:r>
          </a:p>
          <a:p>
            <a:pPr lvl="1"/>
            <a:r>
              <a:rPr lang="en-US" sz="2200" dirty="0" smtClean="0"/>
              <a:t>Radio channel used for transmission of call setup, call request, call initiation, and other beacon or control purposes</a:t>
            </a:r>
          </a:p>
          <a:p>
            <a:r>
              <a:rPr lang="en-US" sz="2500" dirty="0" smtClean="0"/>
              <a:t>Forward Channel</a:t>
            </a:r>
          </a:p>
          <a:p>
            <a:pPr lvl="1"/>
            <a:r>
              <a:rPr lang="en-US" sz="2200" dirty="0" smtClean="0"/>
              <a:t>Radio channel used for transmission of information from the base station to the mobile</a:t>
            </a:r>
          </a:p>
          <a:p>
            <a:r>
              <a:rPr lang="en-US" sz="2500" dirty="0" smtClean="0"/>
              <a:t>Reverse Channel</a:t>
            </a:r>
          </a:p>
          <a:p>
            <a:pPr lvl="1"/>
            <a:r>
              <a:rPr lang="en-US" sz="2200" dirty="0" smtClean="0"/>
              <a:t>Radio channel used for transmission of information from he mobile to base station</a:t>
            </a:r>
          </a:p>
          <a:p>
            <a:endParaRPr lang="en-US" sz="2500" dirty="0"/>
          </a:p>
          <a:p>
            <a:endParaRPr lang="en-US" sz="2500" dirty="0" smtClean="0"/>
          </a:p>
          <a:p>
            <a:endParaRPr lang="en-US" sz="2500" dirty="0"/>
          </a:p>
          <a:p>
            <a:endParaRPr lang="en-US" sz="2500" dirty="0" smtClean="0"/>
          </a:p>
          <a:p>
            <a:endParaRPr lang="en-US" sz="2500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83081495"/>
              </p:ext>
            </p:extLst>
          </p:nvPr>
        </p:nvGraphicFramePr>
        <p:xfrm>
          <a:off x="2045746" y="4912677"/>
          <a:ext cx="5029200" cy="1604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87" name="VISIO" r:id="rId3" imgW="4238640" imgH="1352160" progId="Visio.Drawing.6">
                  <p:embed/>
                </p:oleObj>
              </mc:Choice>
              <mc:Fallback>
                <p:oleObj name="VISIO" r:id="rId3" imgW="4238640" imgH="1352160" progId="Visio.Drawing.6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45746" y="4912677"/>
                        <a:ext cx="5029200" cy="1604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17</a:t>
            </a:fld>
            <a:endParaRPr kumimoji="0"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6536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01600" y="1327150"/>
            <a:ext cx="6286500" cy="5029200"/>
          </a:xfrm>
        </p:spPr>
        <p:txBody>
          <a:bodyPr>
            <a:normAutofit lnSpcReduction="10000"/>
          </a:bodyPr>
          <a:lstStyle/>
          <a:p>
            <a:pPr algn="just"/>
            <a:r>
              <a:rPr lang="en-US" dirty="0" smtClean="0"/>
              <a:t>A method to separate the uplink and downlink transmissions:</a:t>
            </a:r>
          </a:p>
          <a:p>
            <a:pPr lvl="1" algn="just"/>
            <a:r>
              <a:rPr lang="en-US" dirty="0" smtClean="0"/>
              <a:t>Simplex Communication</a:t>
            </a:r>
          </a:p>
          <a:p>
            <a:pPr lvl="2" algn="just"/>
            <a:r>
              <a:rPr lang="en-US" dirty="0" smtClean="0"/>
              <a:t>Information is transmitted in one and only one pre-assigned direction, Only one user speaks</a:t>
            </a:r>
          </a:p>
          <a:p>
            <a:pPr lvl="2" algn="just"/>
            <a:r>
              <a:rPr lang="en-US" dirty="0" err="1" smtClean="0"/>
              <a:t>eg</a:t>
            </a:r>
            <a:r>
              <a:rPr lang="en-US" dirty="0" smtClean="0"/>
              <a:t>. AM, FM broadcasting</a:t>
            </a:r>
          </a:p>
          <a:p>
            <a:pPr lvl="1" algn="just"/>
            <a:r>
              <a:rPr lang="en-US" dirty="0" smtClean="0"/>
              <a:t>Half Duplex Communication</a:t>
            </a:r>
          </a:p>
          <a:p>
            <a:pPr lvl="2" algn="just"/>
            <a:r>
              <a:rPr lang="en-US" dirty="0" smtClean="0"/>
              <a:t>Information is transmitted only one direction at a time. Users take turns speaking. Not simultaneous</a:t>
            </a:r>
          </a:p>
          <a:p>
            <a:pPr lvl="2" algn="just"/>
            <a:r>
              <a:rPr lang="en-US" dirty="0" err="1" smtClean="0"/>
              <a:t>Eg</a:t>
            </a:r>
            <a:r>
              <a:rPr lang="en-US" dirty="0" smtClean="0"/>
              <a:t>. ‘Push-to-talk’ Walkie-talkie’</a:t>
            </a:r>
          </a:p>
          <a:p>
            <a:pPr lvl="1" algn="just"/>
            <a:r>
              <a:rPr lang="en-US" dirty="0" smtClean="0"/>
              <a:t>Full Duplex Communication</a:t>
            </a:r>
          </a:p>
          <a:p>
            <a:pPr lvl="2" algn="just"/>
            <a:r>
              <a:rPr lang="en-US" dirty="0" smtClean="0"/>
              <a:t>Information is transmitted and received in both directions simultaneously</a:t>
            </a:r>
          </a:p>
          <a:p>
            <a:pPr lvl="2" algn="just"/>
            <a:r>
              <a:rPr lang="en-US" dirty="0" smtClean="0"/>
              <a:t>Require two frequency radio communication</a:t>
            </a:r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335" t="20616" b="23841"/>
          <a:stretch/>
        </p:blipFill>
        <p:spPr bwMode="auto">
          <a:xfrm>
            <a:off x="6351538" y="1942192"/>
            <a:ext cx="2792462" cy="35632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18</a:t>
            </a:fld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0" y="-12700"/>
            <a:ext cx="9144000" cy="990600"/>
          </a:xfrm>
        </p:spPr>
        <p:txBody>
          <a:bodyPr>
            <a:noAutofit/>
          </a:bodyPr>
          <a:lstStyle/>
          <a:p>
            <a:r>
              <a:rPr lang="en-US" sz="3500" dirty="0"/>
              <a:t>(4) Duplexing</a:t>
            </a:r>
          </a:p>
        </p:txBody>
      </p:sp>
    </p:spTree>
    <p:extLst>
      <p:ext uri="{BB962C8B-B14F-4D97-AF65-F5344CB8AC3E}">
        <p14:creationId xmlns:p14="http://schemas.microsoft.com/office/powerpoint/2010/main" val="3630581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260"/>
            <a:ext cx="8229600" cy="990600"/>
          </a:xfrm>
        </p:spPr>
        <p:txBody>
          <a:bodyPr/>
          <a:lstStyle/>
          <a:p>
            <a:r>
              <a:rPr lang="en-US" dirty="0"/>
              <a:t>(4) </a:t>
            </a:r>
            <a:r>
              <a:rPr lang="en-US" dirty="0" smtClean="0"/>
              <a:t>Duplexing (cont.)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2424" y="1517876"/>
            <a:ext cx="8959976" cy="3117624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en-US" sz="2200" dirty="0" smtClean="0"/>
              <a:t>FDD (Frequency Division Duplex)</a:t>
            </a:r>
          </a:p>
          <a:p>
            <a:pPr lvl="1"/>
            <a:r>
              <a:rPr lang="en-US" sz="2200" dirty="0" smtClean="0"/>
              <a:t>Transmitters and receivers operate at different carrier frequencies: one for uplink signals and another for downlink signals</a:t>
            </a:r>
          </a:p>
          <a:p>
            <a:r>
              <a:rPr lang="en-US" sz="2200" dirty="0" smtClean="0"/>
              <a:t>TDD (Time Division Duplex)</a:t>
            </a:r>
          </a:p>
          <a:p>
            <a:pPr lvl="1"/>
            <a:r>
              <a:rPr lang="en-US" sz="2200" dirty="0" smtClean="0"/>
              <a:t>Use a single frequency band for both uplink and downlink signals </a:t>
            </a:r>
          </a:p>
          <a:p>
            <a:pPr lvl="1"/>
            <a:r>
              <a:rPr lang="en-US" sz="2200" dirty="0" smtClean="0"/>
              <a:t>Share the band by assigning alternating time slots to uplink (forward time slot) and downlink (reverse time slot) signals</a:t>
            </a:r>
          </a:p>
          <a:p>
            <a:endParaRPr lang="en-US" sz="2200" dirty="0"/>
          </a:p>
        </p:txBody>
      </p:sp>
      <p:grpSp>
        <p:nvGrpSpPr>
          <p:cNvPr id="7" name="Group 6"/>
          <p:cNvGrpSpPr/>
          <p:nvPr/>
        </p:nvGrpSpPr>
        <p:grpSpPr>
          <a:xfrm>
            <a:off x="219076" y="4415576"/>
            <a:ext cx="8746488" cy="1981200"/>
            <a:chOff x="307976" y="3903533"/>
            <a:chExt cx="8746488" cy="2408367"/>
          </a:xfrm>
        </p:grpSpPr>
        <p:pic>
          <p:nvPicPr>
            <p:cNvPr id="15362" name="Picture 2" descr="FDD and TDD mode of communication"/>
            <p:cNvPicPr>
              <a:picLocks noChangeAspect="1" noChangeArrowheads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1940"/>
            <a:stretch/>
          </p:blipFill>
          <p:spPr bwMode="auto">
            <a:xfrm>
              <a:off x="4844924" y="4006850"/>
              <a:ext cx="4209540" cy="22479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366" name="Picture 6" descr="FDD and TDD mode of communication"/>
            <p:cNvPicPr>
              <a:picLocks noChangeAspect="1" noChangeArrowheads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4973"/>
            <a:stretch/>
          </p:blipFill>
          <p:spPr bwMode="auto">
            <a:xfrm>
              <a:off x="307976" y="4330700"/>
              <a:ext cx="3959996" cy="1981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1485900" y="4038084"/>
              <a:ext cx="2669962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Different frequency bands </a:t>
              </a:r>
              <a:endParaRPr lang="en-US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5765800" y="3903533"/>
              <a:ext cx="2879506" cy="646331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 smtClean="0"/>
                <a:t>Same upstream and </a:t>
              </a:r>
            </a:p>
            <a:p>
              <a:pPr algn="ctr"/>
              <a:r>
                <a:rPr lang="en-US" dirty="0" smtClean="0"/>
                <a:t>downstream frequency band </a:t>
              </a:r>
              <a:endParaRPr lang="en-US" dirty="0"/>
            </a:p>
          </p:txBody>
        </p:sp>
      </p:grp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19</a:t>
            </a:fld>
            <a:endParaRPr kumimoji="0"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1921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0" y="25400"/>
            <a:ext cx="9055100" cy="990600"/>
          </a:xfrm>
          <a:prstGeom prst="rect">
            <a:avLst/>
          </a:prstGeom>
        </p:spPr>
        <p:txBody>
          <a:bodyPr vert="horz" anchor="ctr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500" dirty="0"/>
              <a:t>(5) Handoff</a:t>
            </a: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63" t="48264" r="18856" b="21874"/>
          <a:stretch/>
        </p:blipFill>
        <p:spPr bwMode="auto">
          <a:xfrm>
            <a:off x="381000" y="3911600"/>
            <a:ext cx="8394700" cy="218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20</a:t>
            </a:fld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228600" y="1066800"/>
            <a:ext cx="8826500" cy="50292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6000"/>
              <a:buFont typeface="Wingdings 3"/>
              <a:buChar char="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ts val="500"/>
              </a:spcBef>
              <a:buClr>
                <a:schemeClr val="accent2"/>
              </a:buClr>
              <a:buSzPct val="76000"/>
              <a:buFont typeface="Wingdings 3"/>
              <a:buChar char="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ts val="500"/>
              </a:spcBef>
              <a:buClr>
                <a:schemeClr val="bg1">
                  <a:shade val="50000"/>
                </a:schemeClr>
              </a:buClr>
              <a:buSzPct val="76000"/>
              <a:buFont typeface="Wingdings 3"/>
              <a:buChar char="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ts val="400"/>
              </a:spcBef>
              <a:buClr>
                <a:schemeClr val="accent2">
                  <a:shade val="75000"/>
                </a:schemeClr>
              </a:buClr>
              <a:buSzPct val="70000"/>
              <a:buFont typeface="Wingdings"/>
              <a:buChar char="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00"/>
              </a:spcBef>
              <a:buClr>
                <a:schemeClr val="accent2"/>
              </a:buClr>
              <a:buSzPct val="70000"/>
              <a:buFont typeface="Wingdings"/>
              <a:buChar char="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ts val="300"/>
              </a:spcBef>
              <a:buClr>
                <a:srgbClr val="9FB8CD">
                  <a:shade val="75000"/>
                </a:srgbClr>
              </a:buClr>
              <a:buSzPct val="75000"/>
              <a:buFont typeface="Wingdings 3"/>
              <a:buChar char=""/>
              <a:defRPr kumimoji="0" lang="en-US" sz="16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ts val="300"/>
              </a:spcBef>
              <a:buClr>
                <a:srgbClr val="727CA3">
                  <a:shade val="75000"/>
                </a:srgbClr>
              </a:buClr>
              <a:buSzPct val="75000"/>
              <a:buFont typeface="Wingdings 3"/>
              <a:buChar char=""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11680" indent="-182880" algn="l" rtl="0" eaLnBrk="1" latinLnBrk="0" hangingPunct="1">
              <a:spcBef>
                <a:spcPts val="300"/>
              </a:spcBef>
              <a:buClr>
                <a:prstClr val="white">
                  <a:shade val="50000"/>
                </a:prstClr>
              </a:buClr>
              <a:buSzPct val="75000"/>
              <a:buFont typeface="Wingdings 3"/>
              <a:buChar char=""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94560" indent="-182880" algn="l" rtl="0" eaLnBrk="1" latinLnBrk="0" hangingPunct="1">
              <a:spcBef>
                <a:spcPts val="300"/>
              </a:spcBef>
              <a:buClr>
                <a:srgbClr val="9FB8CD"/>
              </a:buClr>
              <a:buSzPct val="75000"/>
              <a:buFont typeface="Wingdings 3"/>
              <a:buChar char=""/>
              <a:defRPr kumimoji="0" lang="en-US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dirty="0" smtClean="0"/>
              <a:t>Ability </a:t>
            </a:r>
            <a:r>
              <a:rPr lang="en-US" dirty="0"/>
              <a:t>of a subscriber to maintain a call while moving within the network (without the subscriber noticing any changes</a:t>
            </a:r>
            <a:r>
              <a:rPr lang="en-US" dirty="0" smtClean="0"/>
              <a:t>)</a:t>
            </a:r>
          </a:p>
          <a:p>
            <a:pPr algn="just"/>
            <a:r>
              <a:rPr lang="en-US" dirty="0"/>
              <a:t>Handoff can take place between</a:t>
            </a:r>
          </a:p>
          <a:p>
            <a:pPr lvl="1" algn="just"/>
            <a:r>
              <a:rPr lang="en-US" dirty="0"/>
              <a:t>two sectors of the same BS, two BSs, two MSC of same operator</a:t>
            </a:r>
          </a:p>
          <a:p>
            <a:pPr lvl="1" algn="just"/>
            <a:r>
              <a:rPr lang="en-US" dirty="0"/>
              <a:t>two networks (different operators) called inter-network handoff which is not supported in some systems for billing </a:t>
            </a:r>
            <a:r>
              <a:rPr lang="en-US" dirty="0" smtClean="0"/>
              <a:t>reasons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6841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791028" y="2425695"/>
            <a:ext cx="8352972" cy="1208314"/>
          </a:xfrm>
        </p:spPr>
        <p:txBody>
          <a:bodyPr>
            <a:noAutofit/>
          </a:bodyPr>
          <a:lstStyle/>
          <a:p>
            <a:pPr lvl="1" algn="l" rtl="0">
              <a:lnSpc>
                <a:spcPct val="150000"/>
              </a:lnSpc>
              <a:spcBef>
                <a:spcPts val="1200"/>
              </a:spcBef>
            </a:pPr>
            <a:r>
              <a:rPr lang="en-US" sz="3200" b="1" kern="1200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Examples of Wireless Communication Systems</a:t>
            </a:r>
            <a:endParaRPr lang="en-US" sz="3200" b="1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972456" y="2857500"/>
            <a:ext cx="7750629" cy="1143000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endParaRPr lang="en-US" sz="2800" dirty="0">
              <a:solidFill>
                <a:schemeClr val="tx1"/>
              </a:solidFill>
              <a:cs typeface="Cambria"/>
            </a:endParaRPr>
          </a:p>
          <a:p>
            <a:pPr algn="ctr">
              <a:lnSpc>
                <a:spcPct val="150000"/>
              </a:lnSpc>
            </a:pP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-14514" y="0"/>
            <a:ext cx="667657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 eaLnBrk="1" latinLnBrk="0" hangingPunct="1"/>
            <a:fld id="{F0C94032-CD4C-4C25-B0C2-CEC720522D92}" type="slidenum">
              <a:rPr kumimoji="0" lang="en-US" smtClean="0"/>
              <a:pPr algn="ctr" eaLnBrk="1" latinLnBrk="0" hangingPunct="1"/>
              <a:t>21</a:t>
            </a:fld>
            <a:endParaRPr kumimoji="0" lang="en-US" sz="24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684198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500" y="228600"/>
            <a:ext cx="8766048" cy="990600"/>
          </a:xfrm>
        </p:spPr>
        <p:txBody>
          <a:bodyPr>
            <a:normAutofit fontScale="90000"/>
          </a:bodyPr>
          <a:lstStyle/>
          <a:p>
            <a:r>
              <a:rPr lang="en-US" sz="3600" dirty="0" smtClean="0"/>
              <a:t>Examples of Wireless Communication Systems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33248" y="1600200"/>
            <a:ext cx="8153400" cy="4495800"/>
          </a:xfrm>
        </p:spPr>
        <p:txBody>
          <a:bodyPr/>
          <a:lstStyle/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dirty="0" smtClean="0"/>
              <a:t>Paging Systems 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dirty="0" smtClean="0"/>
              <a:t>Cordless Telephone Systems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dirty="0" smtClean="0"/>
              <a:t>Cellular Telephone Systems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22</a:t>
            </a:fld>
            <a:endParaRPr kumimoji="0"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8612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500" y="0"/>
            <a:ext cx="8991600" cy="990600"/>
          </a:xfrm>
        </p:spPr>
        <p:txBody>
          <a:bodyPr>
            <a:normAutofit/>
          </a:bodyPr>
          <a:lstStyle/>
          <a:p>
            <a:r>
              <a:rPr lang="en-US" dirty="0" smtClean="0"/>
              <a:t>(1) Paging </a:t>
            </a:r>
            <a:r>
              <a:rPr lang="en-US" dirty="0"/>
              <a:t>Systems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3500" y="1358900"/>
            <a:ext cx="8902700" cy="4997450"/>
          </a:xfrm>
        </p:spPr>
        <p:txBody>
          <a:bodyPr>
            <a:normAutofit/>
          </a:bodyPr>
          <a:lstStyle/>
          <a:p>
            <a:pPr marL="834390" lvl="1" indent="-514350" algn="just">
              <a:lnSpc>
                <a:spcPct val="130000"/>
              </a:lnSpc>
            </a:pPr>
            <a:r>
              <a:rPr lang="en-US" sz="2200" dirty="0" smtClean="0"/>
              <a:t>Send brief messages (text or voice)</a:t>
            </a:r>
          </a:p>
          <a:p>
            <a:pPr marL="1108710" lvl="2" indent="-514350" algn="just">
              <a:lnSpc>
                <a:spcPct val="130000"/>
              </a:lnSpc>
            </a:pPr>
            <a:r>
              <a:rPr lang="en-US" sz="1900" dirty="0" smtClean="0"/>
              <a:t>A numeric message, an alphanumeric message, or a voice message</a:t>
            </a:r>
          </a:p>
          <a:p>
            <a:pPr marL="1108710" lvl="2" indent="-514350" algn="just">
              <a:lnSpc>
                <a:spcPct val="130000"/>
              </a:lnSpc>
            </a:pPr>
            <a:r>
              <a:rPr lang="en-US" sz="1900" dirty="0" smtClean="0"/>
              <a:t>Modern Paging Systems </a:t>
            </a:r>
            <a:r>
              <a:rPr lang="en-US" sz="1900" dirty="0" smtClean="0">
                <a:sym typeface="Wingdings" pitchFamily="2" charset="2"/>
              </a:rPr>
              <a:t> news headlines, stock quotations, fax</a:t>
            </a:r>
            <a:endParaRPr lang="en-US" sz="1900" dirty="0" smtClean="0"/>
          </a:p>
          <a:p>
            <a:pPr marL="834390" lvl="1" indent="-514350" algn="just">
              <a:lnSpc>
                <a:spcPct val="130000"/>
              </a:lnSpc>
            </a:pPr>
            <a:r>
              <a:rPr lang="en-US" sz="2200" dirty="0" smtClean="0"/>
              <a:t>Use to notify a subscriber of the need to call a particular telephone number to a known location to receive further instructions</a:t>
            </a:r>
          </a:p>
          <a:p>
            <a:pPr marL="834390" lvl="1" indent="-514350" algn="just">
              <a:lnSpc>
                <a:spcPct val="130000"/>
              </a:lnSpc>
            </a:pPr>
            <a:r>
              <a:rPr lang="en-US" sz="2200" dirty="0" smtClean="0"/>
              <a:t>Simple paging systems </a:t>
            </a:r>
            <a:r>
              <a:rPr lang="en-US" sz="2200" dirty="0" smtClean="0">
                <a:sym typeface="Wingdings" pitchFamily="2" charset="2"/>
              </a:rPr>
              <a:t> up to 5 km</a:t>
            </a:r>
          </a:p>
          <a:p>
            <a:pPr marL="834390" lvl="1" indent="-514350" algn="just">
              <a:lnSpc>
                <a:spcPct val="130000"/>
              </a:lnSpc>
            </a:pPr>
            <a:r>
              <a:rPr lang="en-US" sz="2200" dirty="0" smtClean="0">
                <a:sym typeface="Wingdings" pitchFamily="2" charset="2"/>
              </a:rPr>
              <a:t>Wide area paging systems  Worldwide coverage, require sophisticated transmission systems</a:t>
            </a:r>
          </a:p>
          <a:p>
            <a:pPr marL="1108710" lvl="2" indent="-514350" algn="just">
              <a:lnSpc>
                <a:spcPct val="130000"/>
              </a:lnSpc>
            </a:pPr>
            <a:r>
              <a:rPr lang="en-US" sz="2200" dirty="0" smtClean="0">
                <a:sym typeface="Wingdings" pitchFamily="2" charset="2"/>
              </a:rPr>
              <a:t>A network of telephone lines, BSs, radio towers</a:t>
            </a:r>
            <a:endParaRPr lang="en-US" sz="2200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23</a:t>
            </a:fld>
            <a:endParaRPr kumimoji="0"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6441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03200" y="1549400"/>
            <a:ext cx="8153400" cy="4495800"/>
          </a:xfrm>
        </p:spPr>
        <p:txBody>
          <a:bodyPr/>
          <a:lstStyle/>
          <a:p>
            <a:r>
              <a:rPr lang="en-US" dirty="0"/>
              <a:t>How do pagers work in a paging system?</a:t>
            </a:r>
          </a:p>
          <a:p>
            <a:pPr marL="1108710" lvl="2" indent="-514350"/>
            <a:endParaRPr lang="en-US" sz="1900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24</a:t>
            </a:fld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3500" y="0"/>
            <a:ext cx="8991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(1) Paging Systems </a:t>
            </a:r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588719" y="2580362"/>
            <a:ext cx="2254685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External Events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588719" y="3672214"/>
            <a:ext cx="2254685" cy="17558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Manually entered messages, schedules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3496846" y="2543646"/>
            <a:ext cx="1501036" cy="28843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Paging Controller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5415416" y="2546824"/>
            <a:ext cx="1501036" cy="28843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Paging Transmitter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7340248" y="2543646"/>
            <a:ext cx="1327759" cy="60038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Pager 1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7340247" y="3484324"/>
            <a:ext cx="1327759" cy="60038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Pager 2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7340246" y="4801644"/>
            <a:ext cx="1327759" cy="600387"/>
          </a:xfrm>
          <a:prstGeom prst="rect">
            <a:avLst/>
          </a:prstGeom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Pager n</a:t>
            </a:r>
            <a:endParaRPr lang="en-US" dirty="0"/>
          </a:p>
        </p:txBody>
      </p:sp>
      <p:cxnSp>
        <p:nvCxnSpPr>
          <p:cNvPr id="5" name="Straight Arrow Connector 4"/>
          <p:cNvCxnSpPr>
            <a:stCxn id="2" idx="3"/>
          </p:cNvCxnSpPr>
          <p:nvPr/>
        </p:nvCxnSpPr>
        <p:spPr>
          <a:xfrm>
            <a:off x="2843404" y="3037562"/>
            <a:ext cx="653442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7" idx="3"/>
          </p:cNvCxnSpPr>
          <p:nvPr/>
        </p:nvCxnSpPr>
        <p:spPr>
          <a:xfrm>
            <a:off x="2843404" y="4550126"/>
            <a:ext cx="631521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stCxn id="8" idx="3"/>
            <a:endCxn id="9" idx="1"/>
          </p:cNvCxnSpPr>
          <p:nvPr/>
        </p:nvCxnSpPr>
        <p:spPr>
          <a:xfrm>
            <a:off x="4997882" y="3985842"/>
            <a:ext cx="417534" cy="3178"/>
          </a:xfrm>
          <a:prstGeom prst="straightConnector1">
            <a:avLst/>
          </a:prstGeom>
          <a:ln>
            <a:headEnd type="arrow" w="med" len="med"/>
            <a:tailEnd type="arrow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stCxn id="9" idx="3"/>
            <a:endCxn id="10" idx="1"/>
          </p:cNvCxnSpPr>
          <p:nvPr/>
        </p:nvCxnSpPr>
        <p:spPr>
          <a:xfrm flipV="1">
            <a:off x="6916452" y="2843840"/>
            <a:ext cx="423796" cy="11451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9" idx="3"/>
            <a:endCxn id="12" idx="1"/>
          </p:cNvCxnSpPr>
          <p:nvPr/>
        </p:nvCxnSpPr>
        <p:spPr>
          <a:xfrm flipV="1">
            <a:off x="6916452" y="3784518"/>
            <a:ext cx="423795" cy="20450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>
            <a:stCxn id="9" idx="3"/>
          </p:cNvCxnSpPr>
          <p:nvPr/>
        </p:nvCxnSpPr>
        <p:spPr>
          <a:xfrm>
            <a:off x="6916452" y="3989020"/>
            <a:ext cx="423794" cy="1221807"/>
          </a:xfrm>
          <a:prstGeom prst="straightConnector1">
            <a:avLst/>
          </a:prstGeom>
          <a:ln>
            <a:prstDash val="sysDash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06053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25</a:t>
            </a:fld>
            <a:endParaRPr kumimoji="0" lang="en-US" dirty="0">
              <a:solidFill>
                <a:srgbClr val="FFFFFF"/>
              </a:solidFill>
            </a:endParaRPr>
          </a:p>
        </p:txBody>
      </p:sp>
      <p:pic>
        <p:nvPicPr>
          <p:cNvPr id="14338" name="Picture 2" descr="http://3.bp.blogspot.com/-zHNWTLjLPP4/UZkPro5pTbI/AAAAAAAAAEM/YY6IafUi20c/s1600/Paging+system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699" y="1147447"/>
            <a:ext cx="6837915" cy="4542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itle 1"/>
          <p:cNvSpPr txBox="1">
            <a:spLocks/>
          </p:cNvSpPr>
          <p:nvPr/>
        </p:nvSpPr>
        <p:spPr>
          <a:xfrm>
            <a:off x="63500" y="0"/>
            <a:ext cx="8991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(1) Paging Systems 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376834" y="5670034"/>
            <a:ext cx="85173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A wide area paging system.  The paging control center dispatches pages received from the </a:t>
            </a:r>
          </a:p>
          <a:p>
            <a:pPr algn="ctr"/>
            <a:r>
              <a:rPr lang="en-US" dirty="0" smtClean="0"/>
              <a:t>PSTN throughout several cities at the same time.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3497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500" y="25400"/>
            <a:ext cx="8940800" cy="99060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</a:pPr>
            <a:r>
              <a:rPr lang="en-US" dirty="0"/>
              <a:t>2. Cordless Telephone Systems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1384300"/>
            <a:ext cx="9144000" cy="2921000"/>
          </a:xfrm>
        </p:spPr>
        <p:txBody>
          <a:bodyPr>
            <a:normAutofit/>
          </a:bodyPr>
          <a:lstStyle/>
          <a:p>
            <a:pPr marL="834390" lvl="1" indent="-514350" algn="just">
              <a:lnSpc>
                <a:spcPct val="150000"/>
              </a:lnSpc>
            </a:pPr>
            <a:r>
              <a:rPr lang="en-US" dirty="0" smtClean="0"/>
              <a:t>A telephone system in </a:t>
            </a:r>
            <a:r>
              <a:rPr lang="en-US" dirty="0"/>
              <a:t>which the handset is portable and communicates with the body of the phone by radio, instead of being attached by a </a:t>
            </a:r>
            <a:r>
              <a:rPr lang="en-US" dirty="0" smtClean="0"/>
              <a:t>cord</a:t>
            </a:r>
          </a:p>
          <a:p>
            <a:pPr marL="834390" lvl="1" indent="-514350" algn="just">
              <a:lnSpc>
                <a:spcPct val="150000"/>
              </a:lnSpc>
            </a:pPr>
            <a:r>
              <a:rPr lang="en-US" dirty="0" smtClean="0"/>
              <a:t>Provide </a:t>
            </a:r>
            <a:r>
              <a:rPr lang="en-US" dirty="0"/>
              <a:t>limited range and mobility</a:t>
            </a:r>
            <a:endParaRPr lang="en-US" dirty="0" smtClean="0"/>
          </a:p>
        </p:txBody>
      </p:sp>
      <p:grpSp>
        <p:nvGrpSpPr>
          <p:cNvPr id="5" name="Group 4"/>
          <p:cNvGrpSpPr/>
          <p:nvPr/>
        </p:nvGrpSpPr>
        <p:grpSpPr>
          <a:xfrm>
            <a:off x="5251450" y="3640138"/>
            <a:ext cx="3752850" cy="2673865"/>
            <a:chOff x="5273675" y="4241801"/>
            <a:chExt cx="3752850" cy="2673865"/>
          </a:xfrm>
        </p:grpSpPr>
        <p:pic>
          <p:nvPicPr>
            <p:cNvPr id="18434" name="Picture 2" descr="Image result for cordless telephone system"/>
            <p:cNvPicPr>
              <a:picLocks noChangeAspect="1" noChangeArrowheads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8486" b="20107"/>
            <a:stretch/>
          </p:blipFill>
          <p:spPr bwMode="auto">
            <a:xfrm>
              <a:off x="5273675" y="4241801"/>
              <a:ext cx="3752850" cy="23045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5578131" y="6546334"/>
              <a:ext cx="314393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Panasonic DETC Cordless Phones</a:t>
              </a:r>
              <a:endParaRPr lang="en-US" dirty="0"/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26</a:t>
            </a:fld>
            <a:endParaRPr kumimoji="0"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8612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304800" y="1565753"/>
            <a:ext cx="8601205" cy="3582444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500" y="25400"/>
            <a:ext cx="8940800" cy="99060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</a:pPr>
            <a:r>
              <a:rPr lang="en-US" dirty="0"/>
              <a:t>2. Cordless Telephone Systems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27</a:t>
            </a:fld>
            <a:endParaRPr kumimoji="0" lang="en-US" dirty="0">
              <a:solidFill>
                <a:srgbClr val="FFFFFF"/>
              </a:solidFill>
            </a:endParaRPr>
          </a:p>
        </p:txBody>
      </p:sp>
      <p:pic>
        <p:nvPicPr>
          <p:cNvPr id="9" name="Picture 5" descr="F1_4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82" r="5714" b="11204"/>
          <a:stretch/>
        </p:blipFill>
        <p:spPr bwMode="auto">
          <a:xfrm>
            <a:off x="751562" y="1895475"/>
            <a:ext cx="7528142" cy="297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982439" y="5304588"/>
            <a:ext cx="318157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A cordless telephone system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972088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500" y="12700"/>
            <a:ext cx="8928100" cy="99060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</a:pPr>
            <a:r>
              <a:rPr lang="en-US" dirty="0"/>
              <a:t>3. Cellular Telephone Systems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3500" y="1397000"/>
            <a:ext cx="8928100" cy="4597400"/>
          </a:xfrm>
        </p:spPr>
        <p:txBody>
          <a:bodyPr>
            <a:normAutofit/>
          </a:bodyPr>
          <a:lstStyle/>
          <a:p>
            <a:pPr lvl="1">
              <a:lnSpc>
                <a:spcPct val="150000"/>
              </a:lnSpc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r>
              <a:rPr lang="en-US" sz="2000" dirty="0" smtClean="0"/>
              <a:t>Provide a wireless connection to the PSTN for any user location within the radio range of the system</a:t>
            </a:r>
          </a:p>
          <a:p>
            <a:pPr lvl="1" algn="just">
              <a:lnSpc>
                <a:spcPct val="140000"/>
              </a:lnSpc>
              <a:buClr>
                <a:schemeClr val="accent1">
                  <a:lumMod val="50000"/>
                </a:schemeClr>
              </a:buClr>
            </a:pPr>
            <a:r>
              <a:rPr lang="en-US" sz="2000" dirty="0">
                <a:cs typeface="Cambria"/>
              </a:rPr>
              <a:t>Consists of a large number of wireless subscribers who have cellular telephones</a:t>
            </a:r>
          </a:p>
          <a:p>
            <a:pPr lvl="1" algn="just">
              <a:lnSpc>
                <a:spcPct val="140000"/>
              </a:lnSpc>
              <a:buClr>
                <a:schemeClr val="accent1">
                  <a:lumMod val="50000"/>
                </a:schemeClr>
              </a:buClr>
            </a:pPr>
            <a:r>
              <a:rPr lang="en-US" sz="2000" dirty="0">
                <a:cs typeface="Cambria"/>
              </a:rPr>
              <a:t>Also consists of a large number of fixed Base-stations (BS), arranged to provide coverage of the subscribers</a:t>
            </a:r>
          </a:p>
          <a:p>
            <a:pPr lvl="1" algn="just">
              <a:lnSpc>
                <a:spcPct val="140000"/>
              </a:lnSpc>
              <a:buClr>
                <a:schemeClr val="accent1">
                  <a:lumMod val="50000"/>
                </a:schemeClr>
              </a:buClr>
            </a:pPr>
            <a:r>
              <a:rPr lang="en-US" sz="2000" dirty="0">
                <a:cs typeface="Cambria"/>
              </a:rPr>
              <a:t>The area covered by a based station is called a cell</a:t>
            </a:r>
          </a:p>
          <a:p>
            <a:pPr lvl="1" algn="just">
              <a:lnSpc>
                <a:spcPct val="140000"/>
              </a:lnSpc>
              <a:buClr>
                <a:schemeClr val="accent1">
                  <a:lumMod val="50000"/>
                </a:schemeClr>
              </a:buClr>
            </a:pPr>
            <a:r>
              <a:rPr lang="en-US" sz="2000" dirty="0">
                <a:cs typeface="Cambria"/>
              </a:rPr>
              <a:t>Network is divided into cells</a:t>
            </a:r>
          </a:p>
          <a:p>
            <a:pPr lvl="1">
              <a:lnSpc>
                <a:spcPct val="150000"/>
              </a:lnSpc>
              <a:spcBef>
                <a:spcPts val="0"/>
              </a:spcBef>
              <a:buClrTx/>
              <a:buSzPct val="100000"/>
              <a:buFont typeface="Wingdings" pitchFamily="2" charset="2"/>
              <a:buChar char="§"/>
            </a:pPr>
            <a:endParaRPr lang="en-US" sz="20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28</a:t>
            </a:fld>
            <a:endParaRPr kumimoji="0"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8612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2978" y="1437662"/>
            <a:ext cx="6242485" cy="4324311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616684" y="5975495"/>
            <a:ext cx="60504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/>
              <a:t>Basic Network Architecture of Cellular System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29</a:t>
            </a:fld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3500" y="12700"/>
            <a:ext cx="8928100" cy="99060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</a:pPr>
            <a:r>
              <a:rPr lang="en-US" dirty="0"/>
              <a:t>3. Cellular Telephone Systems</a:t>
            </a:r>
          </a:p>
        </p:txBody>
      </p:sp>
    </p:spTree>
    <p:extLst>
      <p:ext uri="{BB962C8B-B14F-4D97-AF65-F5344CB8AC3E}">
        <p14:creationId xmlns:p14="http://schemas.microsoft.com/office/powerpoint/2010/main" val="3787740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50000"/>
              </a:lnSpc>
            </a:pPr>
            <a:r>
              <a:rPr lang="en-US" dirty="0"/>
              <a:t>3. Cellular Telephone Systems</a:t>
            </a:r>
          </a:p>
        </p:txBody>
      </p:sp>
      <p:sp>
        <p:nvSpPr>
          <p:cNvPr id="26" name="Slide Number Placeholder 2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30</a:t>
            </a:fld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28" name="Content Placeholder 27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Major Components</a:t>
            </a:r>
          </a:p>
          <a:p>
            <a:pPr marL="731520" lvl="1" indent="-457200">
              <a:buFont typeface="+mj-lt"/>
              <a:buAutoNum type="arabicPeriod"/>
            </a:pPr>
            <a:r>
              <a:rPr lang="en-US" dirty="0" smtClean="0"/>
              <a:t>Base </a:t>
            </a:r>
            <a:r>
              <a:rPr lang="en-US" dirty="0"/>
              <a:t>Station Controller (BSC)</a:t>
            </a:r>
          </a:p>
          <a:p>
            <a:pPr lvl="2"/>
            <a:r>
              <a:rPr lang="en-US" dirty="0"/>
              <a:t>Contain logics to control each BS</a:t>
            </a:r>
          </a:p>
          <a:p>
            <a:pPr lvl="2">
              <a:spcAft>
                <a:spcPts val="1200"/>
              </a:spcAft>
            </a:pPr>
            <a:r>
              <a:rPr lang="en-US" dirty="0"/>
              <a:t>Manage handoff of calls from one BS to another as subscribers move from cell to cell </a:t>
            </a:r>
          </a:p>
          <a:p>
            <a:pPr marL="731520" lvl="1" indent="-457200">
              <a:buFont typeface="+mj-lt"/>
              <a:buAutoNum type="arabicPeriod"/>
            </a:pPr>
            <a:r>
              <a:rPr lang="en-US" dirty="0" smtClean="0"/>
              <a:t>Mobile </a:t>
            </a:r>
            <a:r>
              <a:rPr lang="en-US" dirty="0"/>
              <a:t>Switching Center (MSC)</a:t>
            </a:r>
          </a:p>
          <a:p>
            <a:pPr lvl="2"/>
            <a:r>
              <a:rPr lang="en-US" dirty="0"/>
              <a:t>The switch that manages the setup and teardown of calls </a:t>
            </a:r>
          </a:p>
          <a:p>
            <a:pPr lvl="2">
              <a:spcAft>
                <a:spcPts val="1200"/>
              </a:spcAft>
            </a:pPr>
            <a:r>
              <a:rPr lang="en-US" dirty="0"/>
              <a:t>In some cases, BSC functionalities may be in </a:t>
            </a:r>
            <a:r>
              <a:rPr lang="en-US" dirty="0" smtClean="0"/>
              <a:t>MSC</a:t>
            </a:r>
          </a:p>
          <a:p>
            <a:pPr marL="731520" lvl="1" indent="-457200">
              <a:buFont typeface="+mj-lt"/>
              <a:buAutoNum type="arabicPeriod"/>
            </a:pPr>
            <a:r>
              <a:rPr lang="en-US" dirty="0" smtClean="0"/>
              <a:t> </a:t>
            </a:r>
            <a:r>
              <a:rPr lang="en-US" dirty="0"/>
              <a:t>Home Location Register </a:t>
            </a:r>
            <a:r>
              <a:rPr lang="en-US" dirty="0" smtClean="0"/>
              <a:t>(HLR)</a:t>
            </a:r>
            <a:endParaRPr lang="en-US" dirty="0"/>
          </a:p>
          <a:p>
            <a:pPr lvl="2"/>
            <a:r>
              <a:rPr lang="en-US" dirty="0"/>
              <a:t>Contain subscription information related to a number of subscribers</a:t>
            </a:r>
          </a:p>
          <a:p>
            <a:pPr lvl="2"/>
            <a:r>
              <a:rPr lang="en-US" dirty="0"/>
              <a:t>Subscriber Database, Play major role in mobility management </a:t>
            </a:r>
          </a:p>
          <a:p>
            <a:pPr lvl="2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033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Content Placeholder 27"/>
          <p:cNvSpPr txBox="1">
            <a:spLocks/>
          </p:cNvSpPr>
          <p:nvPr/>
        </p:nvSpPr>
        <p:spPr>
          <a:xfrm>
            <a:off x="219144" y="1137048"/>
            <a:ext cx="8586420" cy="493776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6000"/>
              <a:buFont typeface="Wingdings 3"/>
              <a:buChar char="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ts val="500"/>
              </a:spcBef>
              <a:buClr>
                <a:schemeClr val="accent2"/>
              </a:buClr>
              <a:buSzPct val="76000"/>
              <a:buFont typeface="Wingdings 3"/>
              <a:buChar char="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ts val="500"/>
              </a:spcBef>
              <a:buClr>
                <a:schemeClr val="bg1">
                  <a:shade val="50000"/>
                </a:schemeClr>
              </a:buClr>
              <a:buSzPct val="76000"/>
              <a:buFont typeface="Wingdings 3"/>
              <a:buChar char="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ts val="400"/>
              </a:spcBef>
              <a:buClr>
                <a:schemeClr val="accent2">
                  <a:shade val="75000"/>
                </a:schemeClr>
              </a:buClr>
              <a:buSzPct val="70000"/>
              <a:buFont typeface="Wingdings"/>
              <a:buChar char="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00"/>
              </a:spcBef>
              <a:buClr>
                <a:schemeClr val="accent2"/>
              </a:buClr>
              <a:buSzPct val="70000"/>
              <a:buFont typeface="Wingdings"/>
              <a:buChar char="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ts val="300"/>
              </a:spcBef>
              <a:buClr>
                <a:srgbClr val="9FB8CD">
                  <a:shade val="75000"/>
                </a:srgbClr>
              </a:buClr>
              <a:buSzPct val="75000"/>
              <a:buFont typeface="Wingdings 3"/>
              <a:buChar char=""/>
              <a:defRPr kumimoji="0" lang="en-US" sz="16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ts val="300"/>
              </a:spcBef>
              <a:buClr>
                <a:srgbClr val="727CA3">
                  <a:shade val="75000"/>
                </a:srgbClr>
              </a:buClr>
              <a:buSzPct val="75000"/>
              <a:buFont typeface="Wingdings 3"/>
              <a:buChar char=""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11680" indent="-182880" algn="l" rtl="0" eaLnBrk="1" latinLnBrk="0" hangingPunct="1">
              <a:spcBef>
                <a:spcPts val="300"/>
              </a:spcBef>
              <a:buClr>
                <a:prstClr val="white">
                  <a:shade val="50000"/>
                </a:prstClr>
              </a:buClr>
              <a:buSzPct val="75000"/>
              <a:buFont typeface="Wingdings 3"/>
              <a:buChar char=""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94560" indent="-182880" algn="l" rtl="0" eaLnBrk="1" latinLnBrk="0" hangingPunct="1">
              <a:spcBef>
                <a:spcPts val="300"/>
              </a:spcBef>
              <a:buClr>
                <a:srgbClr val="9FB8CD"/>
              </a:buClr>
              <a:buSzPct val="75000"/>
              <a:buFont typeface="Wingdings 3"/>
              <a:buChar char=""/>
              <a:defRPr kumimoji="0" lang="en-US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31520" lvl="1" indent="-457200">
              <a:buFont typeface="+mj-lt"/>
              <a:buAutoNum type="arabicPeriod" startAt="4"/>
            </a:pPr>
            <a:r>
              <a:rPr lang="en-US" dirty="0" smtClean="0"/>
              <a:t>Common Air Interface (CAI)</a:t>
            </a:r>
          </a:p>
          <a:p>
            <a:pPr lvl="2"/>
            <a:r>
              <a:rPr lang="en-US" dirty="0" smtClean="0"/>
              <a:t>Define four different channels for communication between Base Station and the mobile</a:t>
            </a:r>
          </a:p>
          <a:p>
            <a:pPr marL="1211580" lvl="3" indent="-342900">
              <a:buClrTx/>
              <a:buSzPct val="100000"/>
              <a:buFont typeface="+mj-lt"/>
              <a:buAutoNum type="alphaLcPeriod"/>
            </a:pPr>
            <a:r>
              <a:rPr lang="en-US" dirty="0" smtClean="0"/>
              <a:t>Forward Voice Channels : for voice transmission from BS to mobile</a:t>
            </a:r>
          </a:p>
          <a:p>
            <a:pPr marL="1211580" lvl="3" indent="-342900">
              <a:buClrTx/>
              <a:buSzPct val="100000"/>
              <a:buFont typeface="+mj-lt"/>
              <a:buAutoNum type="alphaLcPeriod"/>
            </a:pPr>
            <a:r>
              <a:rPr lang="en-US" dirty="0" smtClean="0"/>
              <a:t>Reverse Voice Channels: for voice transmission from mobile to BS</a:t>
            </a:r>
          </a:p>
          <a:p>
            <a:pPr marL="1211580" lvl="3" indent="-342900">
              <a:buClrTx/>
              <a:buSzPct val="100000"/>
              <a:buFont typeface="+mj-lt"/>
              <a:buAutoNum type="alphaLcPeriod"/>
            </a:pPr>
            <a:r>
              <a:rPr lang="en-US" dirty="0" smtClean="0"/>
              <a:t>Forward Control Channels: for initiating mobile calls and service requests</a:t>
            </a:r>
          </a:p>
          <a:p>
            <a:pPr marL="1211580" lvl="3" indent="-342900">
              <a:buClrTx/>
              <a:buSzPct val="100000"/>
              <a:buFont typeface="+mj-lt"/>
              <a:buAutoNum type="alphaLcPeriod"/>
            </a:pPr>
            <a:r>
              <a:rPr lang="en-US" dirty="0" smtClean="0"/>
              <a:t>Reverse Control Channels: </a:t>
            </a:r>
            <a:r>
              <a:rPr lang="en-US" dirty="0"/>
              <a:t>for initiating mobile calls and service requests</a:t>
            </a:r>
            <a:endParaRPr lang="en-US" dirty="0" smtClean="0"/>
          </a:p>
          <a:p>
            <a:pPr lvl="3"/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50000"/>
              </a:lnSpc>
            </a:pPr>
            <a:r>
              <a:rPr lang="en-US" dirty="0"/>
              <a:t>3. Cellular Telephone Systems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31</a:t>
            </a:fld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9" name="Cloud 8"/>
          <p:cNvSpPr/>
          <p:nvPr/>
        </p:nvSpPr>
        <p:spPr>
          <a:xfrm>
            <a:off x="452015" y="4277582"/>
            <a:ext cx="2117725" cy="819666"/>
          </a:xfrm>
          <a:prstGeom prst="cloud">
            <a:avLst/>
          </a:prstGeom>
          <a:solidFill>
            <a:srgbClr val="FFFFF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2849144" y="4727916"/>
            <a:ext cx="1067803" cy="63500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HLR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11" name="Picture 10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5265" y="5950291"/>
            <a:ext cx="363458" cy="733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2154822" y="5210516"/>
            <a:ext cx="1067803" cy="63500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MSC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81357" y="5210516"/>
            <a:ext cx="1067803" cy="63500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MSC</a:t>
            </a:r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3916947" y="4727916"/>
            <a:ext cx="4198312" cy="495126"/>
            <a:chOff x="2948572" y="3390902"/>
            <a:chExt cx="4198312" cy="495126"/>
          </a:xfrm>
        </p:grpSpPr>
        <p:cxnSp>
          <p:nvCxnSpPr>
            <p:cNvPr id="15" name="Curved Connector 14"/>
            <p:cNvCxnSpPr>
              <a:stCxn id="13" idx="0"/>
              <a:endCxn id="10" idx="3"/>
            </p:cNvCxnSpPr>
            <p:nvPr/>
          </p:nvCxnSpPr>
          <p:spPr>
            <a:xfrm rot="16200000" flipV="1">
              <a:off x="4965178" y="1704322"/>
              <a:ext cx="165100" cy="4198312"/>
            </a:xfrm>
            <a:prstGeom prst="curvedConnector2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16" name="TextBox 15"/>
            <p:cNvSpPr txBox="1"/>
            <p:nvPr/>
          </p:nvSpPr>
          <p:spPr>
            <a:xfrm>
              <a:off x="4286250" y="3390902"/>
              <a:ext cx="81304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inform</a:t>
              </a:r>
              <a:endParaRPr lang="en-US" dirty="0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1136316" y="4543250"/>
            <a:ext cx="7491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PSTN</a:t>
            </a:r>
            <a:endParaRPr lang="en-US" dirty="0"/>
          </a:p>
        </p:txBody>
      </p:sp>
      <p:grpSp>
        <p:nvGrpSpPr>
          <p:cNvPr id="18" name="Group 17"/>
          <p:cNvGrpSpPr/>
          <p:nvPr/>
        </p:nvGrpSpPr>
        <p:grpSpPr>
          <a:xfrm>
            <a:off x="629991" y="5108901"/>
            <a:ext cx="1524831" cy="841389"/>
            <a:chOff x="407741" y="4212526"/>
            <a:chExt cx="1524831" cy="841389"/>
          </a:xfrm>
        </p:grpSpPr>
        <p:cxnSp>
          <p:nvCxnSpPr>
            <p:cNvPr id="19" name="Straight Arrow Connector 18"/>
            <p:cNvCxnSpPr>
              <a:stCxn id="9" idx="1"/>
              <a:endCxn id="12" idx="1"/>
            </p:cNvCxnSpPr>
            <p:nvPr/>
          </p:nvCxnSpPr>
          <p:spPr>
            <a:xfrm>
              <a:off x="1288628" y="4212526"/>
              <a:ext cx="643944" cy="431641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407741" y="4407584"/>
              <a:ext cx="114967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 smtClean="0"/>
                <a:t> incoming </a:t>
              </a:r>
              <a:endParaRPr lang="en-US" dirty="0" smtClean="0"/>
            </a:p>
            <a:p>
              <a:pPr algn="ctr"/>
              <a:r>
                <a:rPr lang="en-US" dirty="0" smtClean="0"/>
                <a:t>call </a:t>
              </a:r>
              <a:endParaRPr lang="en-US" dirty="0"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2569740" y="4097490"/>
            <a:ext cx="813306" cy="1178242"/>
            <a:chOff x="2569740" y="4032274"/>
            <a:chExt cx="813306" cy="1178242"/>
          </a:xfrm>
        </p:grpSpPr>
        <p:cxnSp>
          <p:nvCxnSpPr>
            <p:cNvPr id="22" name="Curved Connector 21"/>
            <p:cNvCxnSpPr>
              <a:endCxn id="10" idx="0"/>
            </p:cNvCxnSpPr>
            <p:nvPr/>
          </p:nvCxnSpPr>
          <p:spPr>
            <a:xfrm flipV="1">
              <a:off x="2569740" y="4800486"/>
              <a:ext cx="813306" cy="410030"/>
            </a:xfrm>
            <a:prstGeom prst="curvedConnector4">
              <a:avLst>
                <a:gd name="adj1" fmla="val 17177"/>
                <a:gd name="adj2" fmla="val 199115"/>
              </a:avLst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23" name="TextBox 22"/>
            <p:cNvSpPr txBox="1"/>
            <p:nvPr/>
          </p:nvSpPr>
          <p:spPr>
            <a:xfrm>
              <a:off x="2627465" y="4032274"/>
              <a:ext cx="72327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check</a:t>
              </a:r>
              <a:endParaRPr lang="en-US" dirty="0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3383045" y="4020346"/>
            <a:ext cx="4732213" cy="1202697"/>
            <a:chOff x="3383045" y="3200402"/>
            <a:chExt cx="4732213" cy="1202697"/>
          </a:xfrm>
        </p:grpSpPr>
        <p:cxnSp>
          <p:nvCxnSpPr>
            <p:cNvPr id="25" name="Curved Connector 24"/>
            <p:cNvCxnSpPr>
              <a:stCxn id="10" idx="0"/>
              <a:endCxn id="13" idx="0"/>
            </p:cNvCxnSpPr>
            <p:nvPr/>
          </p:nvCxnSpPr>
          <p:spPr>
            <a:xfrm rot="16200000" flipH="1">
              <a:off x="5507852" y="1795692"/>
              <a:ext cx="482600" cy="4732213"/>
            </a:xfrm>
            <a:prstGeom prst="curvedConnector3">
              <a:avLst>
                <a:gd name="adj1" fmla="val -47368"/>
              </a:avLst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26" name="TextBox 25"/>
            <p:cNvSpPr txBox="1"/>
            <p:nvPr/>
          </p:nvSpPr>
          <p:spPr>
            <a:xfrm>
              <a:off x="5738090" y="3200402"/>
              <a:ext cx="18837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route to new MSC </a:t>
              </a:r>
              <a:endParaRPr lang="en-US" dirty="0"/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8115259" y="5845516"/>
            <a:ext cx="1279525" cy="705773"/>
            <a:chOff x="8115014" y="4953025"/>
            <a:chExt cx="8939652" cy="705780"/>
          </a:xfrm>
        </p:grpSpPr>
        <p:sp>
          <p:nvSpPr>
            <p:cNvPr id="28" name="TextBox 27"/>
            <p:cNvSpPr txBox="1"/>
            <p:nvPr/>
          </p:nvSpPr>
          <p:spPr>
            <a:xfrm>
              <a:off x="10046479" y="5121249"/>
              <a:ext cx="700818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route </a:t>
              </a:r>
              <a:endParaRPr lang="en-US" dirty="0"/>
            </a:p>
          </p:txBody>
        </p:sp>
        <p:cxnSp>
          <p:nvCxnSpPr>
            <p:cNvPr id="29" name="Curved Connector 28"/>
            <p:cNvCxnSpPr/>
            <p:nvPr/>
          </p:nvCxnSpPr>
          <p:spPr>
            <a:xfrm rot="5400000">
              <a:off x="8727854" y="4340185"/>
              <a:ext cx="705780" cy="1931459"/>
            </a:xfrm>
            <a:prstGeom prst="curvedConnector3">
              <a:avLst>
                <a:gd name="adj1" fmla="val 100385"/>
              </a:avLst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586341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3.7037E-6 L 0.57952 -3.7037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97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3441" y="15658"/>
            <a:ext cx="8277095" cy="9906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How a </a:t>
            </a:r>
            <a:r>
              <a:rPr lang="en-US" dirty="0" smtClean="0"/>
              <a:t>Cellular Telephone Call </a:t>
            </a:r>
            <a:r>
              <a:rPr lang="en-US" dirty="0" smtClean="0"/>
              <a:t>is Made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00416" y="1223184"/>
            <a:ext cx="8755694" cy="5257800"/>
          </a:xfrm>
        </p:spPr>
        <p:txBody>
          <a:bodyPr>
            <a:normAutofit/>
          </a:bodyPr>
          <a:lstStyle/>
          <a:p>
            <a:r>
              <a:rPr lang="en-US" sz="2800" dirty="0"/>
              <a:t>Receiving a </a:t>
            </a:r>
            <a:r>
              <a:rPr lang="en-US" sz="2800" dirty="0" smtClean="0"/>
              <a:t>call</a:t>
            </a: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32</a:t>
            </a:fld>
            <a:endParaRPr kumimoji="0" lang="en-US" dirty="0">
              <a:solidFill>
                <a:srgbClr val="FFFFFF"/>
              </a:solidFill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1066800" y="1792331"/>
            <a:ext cx="7613736" cy="4858989"/>
            <a:chOff x="1066800" y="1717175"/>
            <a:chExt cx="7613736" cy="5017204"/>
          </a:xfrm>
        </p:grpSpPr>
        <p:pic>
          <p:nvPicPr>
            <p:cNvPr id="5" name="Picture 6" descr="01-06"/>
            <p:cNvPicPr>
              <a:picLocks noChangeAspect="1" noChangeArrowheads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1066800" y="1717175"/>
              <a:ext cx="7613736" cy="5017204"/>
            </a:xfrm>
            <a:prstGeom prst="rect">
              <a:avLst/>
            </a:prstGeom>
            <a:noFill/>
            <a:ln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cxnSp>
          <p:nvCxnSpPr>
            <p:cNvPr id="7" name="Straight Connector 6"/>
            <p:cNvCxnSpPr/>
            <p:nvPr/>
          </p:nvCxnSpPr>
          <p:spPr>
            <a:xfrm>
              <a:off x="1066800" y="1754753"/>
              <a:ext cx="0" cy="4639175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965471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81104" y="1337154"/>
            <a:ext cx="8575548" cy="5105400"/>
          </a:xfrm>
        </p:spPr>
        <p:txBody>
          <a:bodyPr>
            <a:normAutofit/>
          </a:bodyPr>
          <a:lstStyle/>
          <a:p>
            <a:r>
              <a:rPr lang="en-US" sz="2800" dirty="0"/>
              <a:t>Initiating a </a:t>
            </a:r>
            <a:r>
              <a:rPr lang="en-US" sz="2800" dirty="0" smtClean="0"/>
              <a:t>call</a:t>
            </a: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33</a:t>
            </a:fld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403441" y="15658"/>
            <a:ext cx="8277095" cy="990600"/>
          </a:xfrm>
          <a:prstGeom prst="rect">
            <a:avLst/>
          </a:prstGeom>
        </p:spPr>
        <p:txBody>
          <a:bodyPr vert="horz" anchor="b" anchorCtr="0">
            <a:normAutofit fontScale="90000"/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How a Cellular Telephone Call is Made</a:t>
            </a:r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1066799" y="1891348"/>
            <a:ext cx="7789101" cy="4830762"/>
            <a:chOff x="1066799" y="1891348"/>
            <a:chExt cx="7789101" cy="4830762"/>
          </a:xfrm>
        </p:grpSpPr>
        <p:pic>
          <p:nvPicPr>
            <p:cNvPr id="7" name="Picture 6" descr="01-07"/>
            <p:cNvPicPr>
              <a:picLocks noChangeAspect="1" noChangeArrowheads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1066799" y="1891348"/>
              <a:ext cx="7789101" cy="4830762"/>
            </a:xfrm>
            <a:prstGeom prst="rect">
              <a:avLst/>
            </a:prstGeom>
            <a:noFill/>
            <a:ln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cxnSp>
          <p:nvCxnSpPr>
            <p:cNvPr id="8" name="Straight Connector 7"/>
            <p:cNvCxnSpPr/>
            <p:nvPr/>
          </p:nvCxnSpPr>
          <p:spPr>
            <a:xfrm>
              <a:off x="1066800" y="1941458"/>
              <a:ext cx="0" cy="4492881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706023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90500" y="1600200"/>
            <a:ext cx="8575548" cy="5105400"/>
          </a:xfrm>
        </p:spPr>
        <p:txBody>
          <a:bodyPr>
            <a:normAutofit/>
          </a:bodyPr>
          <a:lstStyle/>
          <a:p>
            <a:r>
              <a:rPr lang="en-US" sz="2800" dirty="0" smtClean="0"/>
              <a:t>Roaming </a:t>
            </a:r>
            <a:r>
              <a:rPr lang="en-US" sz="2800" dirty="0"/>
              <a:t>a call</a:t>
            </a:r>
          </a:p>
          <a:p>
            <a:pPr lvl="1" algn="just">
              <a:lnSpc>
                <a:spcPct val="130000"/>
              </a:lnSpc>
            </a:pPr>
            <a:r>
              <a:rPr lang="en-US" sz="2200" dirty="0"/>
              <a:t>All cellular systems provide a service called roaming. This </a:t>
            </a:r>
            <a:r>
              <a:rPr lang="en-US" sz="2200" dirty="0" smtClean="0"/>
              <a:t>allows subscribers </a:t>
            </a:r>
            <a:r>
              <a:rPr lang="en-US" sz="2200" dirty="0"/>
              <a:t>to operate in service areas other than the one from </a:t>
            </a:r>
            <a:r>
              <a:rPr lang="en-US" sz="2200" dirty="0" smtClean="0"/>
              <a:t>which the </a:t>
            </a:r>
            <a:r>
              <a:rPr lang="en-US" sz="2200" dirty="0"/>
              <a:t>service is subscribed.</a:t>
            </a:r>
          </a:p>
          <a:p>
            <a:pPr lvl="1" algn="just">
              <a:lnSpc>
                <a:spcPct val="130000"/>
              </a:lnSpc>
            </a:pPr>
            <a:r>
              <a:rPr lang="en-US" sz="2200" dirty="0" smtClean="0"/>
              <a:t>MSC </a:t>
            </a:r>
            <a:r>
              <a:rPr lang="en-US" sz="2200" dirty="0"/>
              <a:t>issues a global command every several minutes, asking </a:t>
            </a:r>
            <a:r>
              <a:rPr lang="en-US" sz="2200" dirty="0" smtClean="0"/>
              <a:t>all unregistered </a:t>
            </a:r>
            <a:r>
              <a:rPr lang="en-US" sz="2200" dirty="0"/>
              <a:t>mobiles to report their subscription information.</a:t>
            </a:r>
          </a:p>
          <a:p>
            <a:pPr lvl="1" algn="just">
              <a:lnSpc>
                <a:spcPct val="130000"/>
              </a:lnSpc>
            </a:pPr>
            <a:r>
              <a:rPr lang="en-US" sz="2200" dirty="0" smtClean="0"/>
              <a:t>Mobile </a:t>
            </a:r>
            <a:r>
              <a:rPr lang="en-US" sz="2200" dirty="0"/>
              <a:t>report back upon receiving the request.</a:t>
            </a:r>
          </a:p>
          <a:p>
            <a:pPr lvl="1" algn="just">
              <a:lnSpc>
                <a:spcPct val="130000"/>
              </a:lnSpc>
            </a:pPr>
            <a:r>
              <a:rPr lang="en-US" sz="2200" dirty="0" smtClean="0"/>
              <a:t>If </a:t>
            </a:r>
            <a:r>
              <a:rPr lang="en-US" sz="2200" dirty="0"/>
              <a:t>the mobile has roaming authorization for billing purpose, the </a:t>
            </a:r>
            <a:r>
              <a:rPr lang="en-US" sz="2200" dirty="0" smtClean="0"/>
              <a:t>MSC registers </a:t>
            </a:r>
            <a:r>
              <a:rPr lang="en-US" sz="2200" dirty="0"/>
              <a:t>the subscriber as a roamer.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34</a:t>
            </a:fld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403441" y="15658"/>
            <a:ext cx="8277095" cy="990600"/>
          </a:xfrm>
          <a:prstGeom prst="rect">
            <a:avLst/>
          </a:prstGeom>
        </p:spPr>
        <p:txBody>
          <a:bodyPr vert="horz" anchor="b" anchorCtr="0">
            <a:normAutofit fontScale="90000"/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How a Cellular Telephone Call is Made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5276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53143" y="2425695"/>
            <a:ext cx="8716325" cy="1208314"/>
          </a:xfrm>
        </p:spPr>
        <p:txBody>
          <a:bodyPr>
            <a:noAutofit/>
          </a:bodyPr>
          <a:lstStyle/>
          <a:p>
            <a:pPr lvl="1" algn="l" rtl="0">
              <a:lnSpc>
                <a:spcPct val="150000"/>
              </a:lnSpc>
              <a:spcBef>
                <a:spcPts val="1200"/>
              </a:spcBef>
            </a:pPr>
            <a:r>
              <a:rPr lang="en-US" sz="3000" b="1" kern="1200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Modern Wireless Communication Systems</a:t>
            </a:r>
            <a:endParaRPr lang="en-US" sz="3000" b="1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972456" y="2857500"/>
            <a:ext cx="7750629" cy="1143000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endParaRPr lang="en-US" sz="2800" dirty="0">
              <a:solidFill>
                <a:schemeClr val="tx1"/>
              </a:solidFill>
              <a:cs typeface="Cambria"/>
            </a:endParaRPr>
          </a:p>
          <a:p>
            <a:pPr algn="ctr">
              <a:lnSpc>
                <a:spcPct val="150000"/>
              </a:lnSpc>
            </a:pP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-14514" y="0"/>
            <a:ext cx="667657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 eaLnBrk="1" latinLnBrk="0" hangingPunct="1"/>
            <a:fld id="{F0C94032-CD4C-4C25-B0C2-CEC720522D92}" type="slidenum">
              <a:rPr kumimoji="0" lang="en-US" smtClean="0"/>
              <a:pPr algn="ctr" eaLnBrk="1" latinLnBrk="0" hangingPunct="1"/>
              <a:t>35</a:t>
            </a:fld>
            <a:endParaRPr kumimoji="0" lang="en-US" sz="24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819456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260"/>
            <a:ext cx="8229600" cy="990600"/>
          </a:xfrm>
        </p:spPr>
        <p:txBody>
          <a:bodyPr>
            <a:normAutofit/>
          </a:bodyPr>
          <a:lstStyle/>
          <a:p>
            <a:r>
              <a:rPr lang="en-US" sz="2800" b="1" dirty="0"/>
              <a:t>Modern Wireless Communication Systems</a:t>
            </a:r>
            <a:endParaRPr lang="en-US" sz="28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36</a:t>
            </a:fld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dirty="0" smtClean="0"/>
              <a:t>Second Generation (2G) cellular networks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dirty="0" smtClean="0"/>
              <a:t>Third Generation (3G) cellular networks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dirty="0" smtClean="0"/>
              <a:t>Wireless Local Loop (WLL) and LMDS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dirty="0" smtClean="0"/>
              <a:t>Wireless Local Area Networks (WLAN)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dirty="0" smtClean="0"/>
              <a:t>Bluetooth and Personal Area Networks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0802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92948"/>
            <a:ext cx="9144000" cy="99060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(1) Second </a:t>
            </a:r>
            <a:r>
              <a:rPr lang="en-US" sz="3200" dirty="0"/>
              <a:t>Generation (2G) cellular </a:t>
            </a:r>
            <a:r>
              <a:rPr lang="en-US" sz="3200" dirty="0" smtClean="0"/>
              <a:t>networks</a:t>
            </a:r>
            <a:endParaRPr lang="en-US" sz="32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37</a:t>
            </a:fld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Many of today’s cellular systems use 2G technologies</a:t>
            </a:r>
          </a:p>
          <a:p>
            <a:r>
              <a:rPr lang="en-US" dirty="0" smtClean="0"/>
              <a:t>First Generation (1G) cellular network</a:t>
            </a:r>
          </a:p>
          <a:p>
            <a:pPr lvl="1"/>
            <a:r>
              <a:rPr lang="en-US" dirty="0" smtClean="0"/>
              <a:t>FDMA/FDD and analog FM</a:t>
            </a:r>
          </a:p>
          <a:p>
            <a:r>
              <a:rPr lang="en-US" dirty="0" smtClean="0"/>
              <a:t>Second Generation (2G)</a:t>
            </a:r>
          </a:p>
          <a:p>
            <a:pPr lvl="1"/>
            <a:r>
              <a:rPr lang="en-US" dirty="0" smtClean="0"/>
              <a:t>Use digital modulation formats </a:t>
            </a:r>
          </a:p>
          <a:p>
            <a:pPr lvl="1"/>
            <a:r>
              <a:rPr lang="en-US" dirty="0" smtClean="0"/>
              <a:t>Use TDMA/FDD and CDMA/FDD</a:t>
            </a:r>
          </a:p>
          <a:p>
            <a:r>
              <a:rPr lang="en-US" dirty="0" smtClean="0"/>
              <a:t>Most popular 2G Standards</a:t>
            </a:r>
          </a:p>
          <a:p>
            <a:pPr marL="731520" lvl="1" indent="-457200">
              <a:buClrTx/>
              <a:buSzPct val="100000"/>
              <a:buFont typeface="+mj-lt"/>
              <a:buAutoNum type="arabicPeriod"/>
            </a:pPr>
            <a:r>
              <a:rPr lang="en-US" dirty="0" smtClean="0"/>
              <a:t>Global System Mobile (GSM)</a:t>
            </a:r>
          </a:p>
          <a:p>
            <a:pPr marL="731520" lvl="1" indent="-457200">
              <a:buClrTx/>
              <a:buSzPct val="100000"/>
              <a:buFont typeface="+mj-lt"/>
              <a:buAutoNum type="arabicPeriod"/>
            </a:pPr>
            <a:r>
              <a:rPr lang="en-US" dirty="0" smtClean="0"/>
              <a:t>Interim Standard (IS-136)</a:t>
            </a:r>
          </a:p>
          <a:p>
            <a:pPr marL="731520" lvl="1" indent="-457200">
              <a:buClrTx/>
              <a:buSzPct val="100000"/>
              <a:buFont typeface="+mj-lt"/>
              <a:buAutoNum type="arabicPeriod"/>
            </a:pPr>
            <a:r>
              <a:rPr lang="en-US" dirty="0" smtClean="0"/>
              <a:t>Pacific Digital Cellular (PDC)</a:t>
            </a:r>
          </a:p>
          <a:p>
            <a:pPr marL="731520" lvl="1" indent="-457200">
              <a:buClrTx/>
              <a:buSzPct val="100000"/>
              <a:buFont typeface="+mj-lt"/>
              <a:buAutoNum type="arabicPeriod"/>
            </a:pPr>
            <a:r>
              <a:rPr lang="en-US" dirty="0" smtClean="0"/>
              <a:t>Interim Standard 95 Code Division Multiple Access (IS-95)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482120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118000"/>
            <a:ext cx="9144000" cy="990600"/>
          </a:xfrm>
        </p:spPr>
        <p:txBody>
          <a:bodyPr>
            <a:normAutofit/>
          </a:bodyPr>
          <a:lstStyle/>
          <a:p>
            <a:r>
              <a:rPr lang="en-US" sz="3000" dirty="0" smtClean="0"/>
              <a:t>Key Specifications of Leading 2G Technologies</a:t>
            </a:r>
            <a:endParaRPr lang="en-US" sz="30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38</a:t>
            </a:fld>
            <a:endParaRPr kumimoji="0" lang="en-US" dirty="0">
              <a:solidFill>
                <a:srgbClr val="FFFFFF"/>
              </a:solidFill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877632398"/>
              </p:ext>
            </p:extLst>
          </p:nvPr>
        </p:nvGraphicFramePr>
        <p:xfrm>
          <a:off x="770350" y="1219200"/>
          <a:ext cx="7609564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84335"/>
                <a:gridCol w="2129425"/>
                <a:gridCol w="1979112"/>
                <a:gridCol w="2016692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IS-95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GSM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IS-136,</a:t>
                      </a:r>
                      <a:r>
                        <a:rPr lang="en-US" baseline="0" dirty="0" smtClean="0"/>
                        <a:t> PDC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351" y="1600198"/>
            <a:ext cx="7609562" cy="47902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9820935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42844"/>
            <a:ext cx="9144000" cy="9906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Evolution to 2.5G Mobile Radio Networks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39</a:t>
            </a:fld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515350" cy="4937760"/>
          </a:xfrm>
        </p:spPr>
        <p:txBody>
          <a:bodyPr>
            <a:normAutofit/>
          </a:bodyPr>
          <a:lstStyle/>
          <a:p>
            <a:r>
              <a:rPr lang="en-US" dirty="0" smtClean="0"/>
              <a:t>2G </a:t>
            </a:r>
            <a:r>
              <a:rPr lang="en-US" dirty="0" smtClean="0">
                <a:sym typeface="Wingdings" pitchFamily="2" charset="2"/>
              </a:rPr>
              <a:t> 2.5G for increased data rates for modern Internet applications</a:t>
            </a:r>
          </a:p>
          <a:p>
            <a:pPr lvl="1"/>
            <a:r>
              <a:rPr lang="en-US" dirty="0" smtClean="0">
                <a:sym typeface="Wingdings" pitchFamily="2" charset="2"/>
              </a:rPr>
              <a:t>2G standards support only 9.6kbps data rate </a:t>
            </a:r>
          </a:p>
          <a:p>
            <a:r>
              <a:rPr lang="en-US" dirty="0" smtClean="0">
                <a:sym typeface="Wingdings" pitchFamily="2" charset="2"/>
              </a:rPr>
              <a:t>2.5G standard can be overlaid on existing 2G technologies</a:t>
            </a:r>
          </a:p>
          <a:p>
            <a:r>
              <a:rPr lang="en-US" dirty="0"/>
              <a:t>2.5G supports new web browsing </a:t>
            </a:r>
            <a:r>
              <a:rPr lang="en-US" dirty="0" smtClean="0"/>
              <a:t>format language </a:t>
            </a:r>
            <a:r>
              <a:rPr lang="en-US" dirty="0"/>
              <a:t>called WAP (Wireless </a:t>
            </a:r>
            <a:r>
              <a:rPr lang="en-US" dirty="0" smtClean="0"/>
              <a:t>applications Protocol</a:t>
            </a:r>
            <a:r>
              <a:rPr lang="en-US" dirty="0"/>
              <a:t>)</a:t>
            </a:r>
            <a:endParaRPr lang="en-US" dirty="0"/>
          </a:p>
          <a:p>
            <a:r>
              <a:rPr lang="en-US" sz="2400" dirty="0"/>
              <a:t>WAP enables standard web pages </a:t>
            </a:r>
            <a:r>
              <a:rPr lang="en-US" sz="2400" dirty="0" smtClean="0"/>
              <a:t>to be </a:t>
            </a:r>
            <a:r>
              <a:rPr lang="en-US" sz="2400" dirty="0"/>
              <a:t>viewed in a compressed </a:t>
            </a:r>
            <a:r>
              <a:rPr lang="en-US" sz="2400" dirty="0" smtClean="0"/>
              <a:t>format</a:t>
            </a:r>
            <a:endParaRPr lang="en-US" sz="2400" dirty="0"/>
          </a:p>
          <a:p>
            <a:pPr lvl="1"/>
            <a:r>
              <a:rPr lang="en-US" sz="2100" dirty="0"/>
              <a:t>suitable for small portable </a:t>
            </a:r>
            <a:r>
              <a:rPr lang="en-US" sz="2100" dirty="0" smtClean="0"/>
              <a:t>hand-held </a:t>
            </a:r>
            <a:r>
              <a:rPr lang="en-US" sz="2400" dirty="0" smtClean="0"/>
              <a:t>wireless </a:t>
            </a:r>
            <a:r>
              <a:rPr lang="en-US" sz="2400" dirty="0"/>
              <a:t>devices.</a:t>
            </a:r>
          </a:p>
          <a:p>
            <a:r>
              <a:rPr lang="en-US" sz="2400" dirty="0" smtClean="0"/>
              <a:t>First </a:t>
            </a:r>
            <a:r>
              <a:rPr lang="en-US" sz="2400" dirty="0"/>
              <a:t>developed in Japan </a:t>
            </a:r>
            <a:r>
              <a:rPr lang="en-US" sz="2400" dirty="0" smtClean="0"/>
              <a:t>by NTT-DoCoMo in 1998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095663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2.5G TDMA Standards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40</a:t>
            </a:fld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242888" y="1219200"/>
            <a:ext cx="8686800" cy="4937760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2800" dirty="0"/>
              <a:t>HSCSD (High Speed Circuit </a:t>
            </a:r>
            <a:r>
              <a:rPr lang="en-US" sz="2800" dirty="0" smtClean="0"/>
              <a:t>Switched Data</a:t>
            </a:r>
            <a:r>
              <a:rPr lang="en-US" sz="2800" dirty="0"/>
              <a:t>) for 2.5G </a:t>
            </a:r>
            <a:r>
              <a:rPr lang="en-US" sz="2800" dirty="0" smtClean="0"/>
              <a:t>GSM</a:t>
            </a:r>
          </a:p>
          <a:p>
            <a:pPr lvl="1">
              <a:lnSpc>
                <a:spcPct val="150000"/>
              </a:lnSpc>
            </a:pPr>
            <a:r>
              <a:rPr lang="en-US" sz="2400" dirty="0"/>
              <a:t>Allows a single mobile user to use </a:t>
            </a:r>
            <a:r>
              <a:rPr lang="en-US" sz="2400" dirty="0" smtClean="0"/>
              <a:t>more than </a:t>
            </a:r>
            <a:r>
              <a:rPr lang="en-US" sz="2400" dirty="0"/>
              <a:t>one specific time slot as in GSM TDMA</a:t>
            </a:r>
          </a:p>
          <a:p>
            <a:pPr lvl="1">
              <a:lnSpc>
                <a:spcPct val="150000"/>
              </a:lnSpc>
            </a:pPr>
            <a:r>
              <a:rPr lang="en-US" sz="2400" dirty="0" smtClean="0"/>
              <a:t>Increases </a:t>
            </a:r>
            <a:r>
              <a:rPr lang="en-US" sz="2400" dirty="0"/>
              <a:t>application rate from </a:t>
            </a:r>
            <a:r>
              <a:rPr lang="en-US" sz="2400" dirty="0" smtClean="0"/>
              <a:t>9.6kbps </a:t>
            </a:r>
            <a:r>
              <a:rPr lang="en-US" sz="2400" dirty="0"/>
              <a:t>(2G </a:t>
            </a:r>
            <a:r>
              <a:rPr lang="en-US" sz="2400" dirty="0" smtClean="0"/>
              <a:t>GSM) to 14.4kbps </a:t>
            </a:r>
            <a:r>
              <a:rPr lang="en-US" sz="2400" dirty="0"/>
              <a:t>(2.5G GSM)</a:t>
            </a:r>
          </a:p>
          <a:p>
            <a:pPr lvl="1">
              <a:lnSpc>
                <a:spcPct val="150000"/>
              </a:lnSpc>
            </a:pPr>
            <a:r>
              <a:rPr lang="en-US" sz="2400" dirty="0" smtClean="0"/>
              <a:t>Ideal </a:t>
            </a:r>
            <a:r>
              <a:rPr lang="en-US" sz="2400" dirty="0"/>
              <a:t>for streaming internet access or </a:t>
            </a:r>
            <a:r>
              <a:rPr lang="en-US" sz="2400" dirty="0" smtClean="0"/>
              <a:t>real-time interactive </a:t>
            </a:r>
            <a:r>
              <a:rPr lang="en-US" sz="2400" dirty="0"/>
              <a:t>web sessions.</a:t>
            </a:r>
          </a:p>
          <a:p>
            <a:pPr lvl="1">
              <a:lnSpc>
                <a:spcPct val="150000"/>
              </a:lnSpc>
            </a:pPr>
            <a:r>
              <a:rPr lang="en-US" sz="2400" dirty="0" smtClean="0"/>
              <a:t>Can </a:t>
            </a:r>
            <a:r>
              <a:rPr lang="en-US" sz="2400" dirty="0"/>
              <a:t>be implemented by a software change </a:t>
            </a:r>
            <a:r>
              <a:rPr lang="en-US" sz="2400" dirty="0" smtClean="0"/>
              <a:t>at existing GSM </a:t>
            </a:r>
            <a:r>
              <a:rPr lang="en-US" sz="2400" dirty="0"/>
              <a:t>base stations.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88438870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2.5G TDMA Standards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41</a:t>
            </a:fld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242888" y="1219200"/>
            <a:ext cx="8686800" cy="5238750"/>
          </a:xfrm>
        </p:spPr>
        <p:txBody>
          <a:bodyPr>
            <a:normAutofit lnSpcReduction="10000"/>
          </a:bodyPr>
          <a:lstStyle/>
          <a:p>
            <a:pPr marL="514350" indent="-514350">
              <a:lnSpc>
                <a:spcPct val="150000"/>
              </a:lnSpc>
              <a:buClrTx/>
              <a:buSzPct val="100000"/>
              <a:buFont typeface="+mj-lt"/>
              <a:buAutoNum type="arabicPeriod" startAt="2"/>
            </a:pPr>
            <a:r>
              <a:rPr lang="en-US" sz="2800" dirty="0" smtClean="0"/>
              <a:t>GPRS (General </a:t>
            </a:r>
            <a:r>
              <a:rPr lang="en-US" sz="2800" dirty="0"/>
              <a:t>Packet Radio Service</a:t>
            </a:r>
            <a:r>
              <a:rPr lang="en-US" sz="2800" dirty="0" smtClean="0"/>
              <a:t>) for 2.5G GSM and IS-136</a:t>
            </a:r>
          </a:p>
          <a:p>
            <a:pPr lvl="1">
              <a:lnSpc>
                <a:spcPct val="140000"/>
              </a:lnSpc>
            </a:pPr>
            <a:r>
              <a:rPr lang="en-US" sz="2200" dirty="0"/>
              <a:t>Packet based data network </a:t>
            </a:r>
            <a:r>
              <a:rPr lang="en-US" sz="2200" dirty="0"/>
              <a:t>suited for </a:t>
            </a:r>
            <a:r>
              <a:rPr lang="en-US" sz="2200" dirty="0"/>
              <a:t>non-real time internet usage</a:t>
            </a:r>
          </a:p>
          <a:p>
            <a:pPr lvl="1">
              <a:lnSpc>
                <a:spcPct val="140000"/>
              </a:lnSpc>
            </a:pPr>
            <a:r>
              <a:rPr lang="en-US" sz="2200" dirty="0"/>
              <a:t>E-mail </a:t>
            </a:r>
            <a:r>
              <a:rPr lang="en-US" sz="2200" dirty="0"/>
              <a:t>retrieving, faxes and </a:t>
            </a:r>
            <a:r>
              <a:rPr lang="en-US" sz="2200" dirty="0" smtClean="0"/>
              <a:t>asymmetric web browsing where more data on download than upload</a:t>
            </a:r>
          </a:p>
          <a:p>
            <a:pPr lvl="1">
              <a:lnSpc>
                <a:spcPct val="140000"/>
              </a:lnSpc>
            </a:pPr>
            <a:r>
              <a:rPr lang="en-US" sz="2200" dirty="0" smtClean="0"/>
              <a:t>Provide a packet network on dedicated GSM or IS-136 radio channels but use a completely redefined air interface to better handle packet data access</a:t>
            </a:r>
            <a:endParaRPr lang="en-US" sz="2200" dirty="0"/>
          </a:p>
          <a:p>
            <a:pPr lvl="1">
              <a:lnSpc>
                <a:spcPct val="140000"/>
              </a:lnSpc>
            </a:pPr>
            <a:r>
              <a:rPr lang="en-US" sz="2200" dirty="0"/>
              <a:t>GPRS </a:t>
            </a:r>
            <a:r>
              <a:rPr lang="en-US" sz="2200" dirty="0"/>
              <a:t>can support more users </a:t>
            </a:r>
            <a:r>
              <a:rPr lang="en-US" sz="2200" dirty="0" smtClean="0"/>
              <a:t>than </a:t>
            </a:r>
            <a:r>
              <a:rPr lang="en-US" sz="2200" dirty="0"/>
              <a:t>HSCSD, but </a:t>
            </a:r>
            <a:r>
              <a:rPr lang="en-US" sz="2200" dirty="0"/>
              <a:t>in a </a:t>
            </a:r>
            <a:r>
              <a:rPr lang="en-US" sz="2200" dirty="0" err="1"/>
              <a:t>bursty</a:t>
            </a:r>
            <a:r>
              <a:rPr lang="en-US" sz="2200" dirty="0"/>
              <a:t> manner</a:t>
            </a:r>
            <a:r>
              <a:rPr lang="en-US" sz="2200" dirty="0" smtClean="0"/>
              <a:t>.</a:t>
            </a:r>
          </a:p>
          <a:p>
            <a:pPr lvl="1">
              <a:lnSpc>
                <a:spcPct val="140000"/>
              </a:lnSpc>
            </a:pPr>
            <a:r>
              <a:rPr lang="en-US" sz="2200" dirty="0" smtClean="0"/>
              <a:t>Support data rate up to 171.2 kbps</a:t>
            </a:r>
          </a:p>
          <a:p>
            <a:pPr lvl="1">
              <a:lnSpc>
                <a:spcPct val="140000"/>
              </a:lnSpc>
            </a:pP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358392392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2.5G TDMA Standards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42</a:t>
            </a:fld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242888" y="1219200"/>
            <a:ext cx="8686800" cy="4937760"/>
          </a:xfrm>
        </p:spPr>
        <p:txBody>
          <a:bodyPr>
            <a:normAutofit/>
          </a:bodyPr>
          <a:lstStyle/>
          <a:p>
            <a:pPr marL="514350" indent="-514350">
              <a:lnSpc>
                <a:spcPct val="150000"/>
              </a:lnSpc>
              <a:buClrTx/>
              <a:buSzPct val="100000"/>
              <a:buFont typeface="+mj-lt"/>
              <a:buAutoNum type="arabicPeriod" startAt="3"/>
            </a:pPr>
            <a:r>
              <a:rPr lang="en-US" sz="2800" dirty="0" smtClean="0"/>
              <a:t>EDGE (Enhanced </a:t>
            </a:r>
            <a:r>
              <a:rPr lang="en-US" sz="2800" dirty="0"/>
              <a:t>Data </a:t>
            </a:r>
            <a:r>
              <a:rPr lang="en-US" sz="2800" dirty="0" smtClean="0"/>
              <a:t>Rate for GSM Evolution)</a:t>
            </a:r>
          </a:p>
          <a:p>
            <a:pPr lvl="1">
              <a:lnSpc>
                <a:spcPct val="150000"/>
              </a:lnSpc>
            </a:pPr>
            <a:r>
              <a:rPr lang="en-US" sz="2400" dirty="0" smtClean="0"/>
              <a:t>A common technology path of GSM and IS-136 for eventual 3G high speed data access</a:t>
            </a:r>
          </a:p>
          <a:p>
            <a:pPr lvl="1">
              <a:lnSpc>
                <a:spcPct val="150000"/>
              </a:lnSpc>
            </a:pPr>
            <a:r>
              <a:rPr lang="en-US" sz="2400" dirty="0" smtClean="0"/>
              <a:t>Regains </a:t>
            </a:r>
            <a:r>
              <a:rPr lang="en-US" sz="2400" dirty="0"/>
              <a:t>additional hardware/software </a:t>
            </a:r>
            <a:r>
              <a:rPr lang="en-US" sz="2400" dirty="0" smtClean="0"/>
              <a:t>at existing </a:t>
            </a:r>
            <a:r>
              <a:rPr lang="en-US" sz="2400" dirty="0"/>
              <a:t>base stations</a:t>
            </a:r>
          </a:p>
          <a:p>
            <a:pPr lvl="1">
              <a:lnSpc>
                <a:spcPct val="150000"/>
              </a:lnSpc>
            </a:pPr>
            <a:r>
              <a:rPr lang="en-US" sz="2400" dirty="0" smtClean="0"/>
              <a:t>Introduces a new </a:t>
            </a:r>
            <a:r>
              <a:rPr lang="en-US" sz="2400" dirty="0"/>
              <a:t>digital modulation format (</a:t>
            </a:r>
            <a:r>
              <a:rPr lang="en-US" sz="2400" dirty="0" smtClean="0"/>
              <a:t>8-PSK/octal </a:t>
            </a:r>
            <a:r>
              <a:rPr lang="en-US" sz="2400" dirty="0"/>
              <a:t>PSK)</a:t>
            </a:r>
          </a:p>
          <a:p>
            <a:pPr lvl="1">
              <a:lnSpc>
                <a:spcPct val="150000"/>
              </a:lnSpc>
            </a:pPr>
            <a:r>
              <a:rPr lang="en-US" sz="2400" dirty="0" smtClean="0"/>
              <a:t>Raw </a:t>
            </a:r>
            <a:r>
              <a:rPr lang="en-US" sz="2400" dirty="0"/>
              <a:t>data rate of 547.2 kbps </a:t>
            </a:r>
            <a:r>
              <a:rPr lang="en-US" sz="2400" dirty="0" smtClean="0"/>
              <a:t>is possible with 8 </a:t>
            </a:r>
            <a:r>
              <a:rPr lang="en-US" sz="2400" dirty="0"/>
              <a:t>GSM slots of a GSM </a:t>
            </a:r>
            <a:r>
              <a:rPr lang="en-US" sz="2400" dirty="0" smtClean="0"/>
              <a:t>channel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92723790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2.5G CDMA Standard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43</a:t>
            </a:fld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242888" y="1219200"/>
            <a:ext cx="8686800" cy="493776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Clr>
                <a:schemeClr val="accent2"/>
              </a:buClr>
              <a:buSzPct val="100000"/>
            </a:pPr>
            <a:r>
              <a:rPr lang="en-US" sz="2800" dirty="0" smtClean="0"/>
              <a:t>IS-95B for 2.5G CDMA (or </a:t>
            </a:r>
            <a:r>
              <a:rPr lang="en-US" sz="2800" dirty="0" err="1" smtClean="0"/>
              <a:t>cdmaOne</a:t>
            </a:r>
            <a:r>
              <a:rPr lang="en-US" sz="2800" dirty="0" smtClean="0"/>
              <a:t>)</a:t>
            </a:r>
          </a:p>
          <a:p>
            <a:pPr lvl="1">
              <a:lnSpc>
                <a:spcPct val="150000"/>
              </a:lnSpc>
              <a:buSzPct val="100000"/>
            </a:pPr>
            <a:r>
              <a:rPr lang="en-US" sz="2500" dirty="0" smtClean="0"/>
              <a:t>Provide medium data rate service with throughput of 115.2 kbps per user</a:t>
            </a:r>
          </a:p>
          <a:p>
            <a:pPr lvl="1">
              <a:lnSpc>
                <a:spcPct val="150000"/>
              </a:lnSpc>
              <a:buSzPct val="100000"/>
            </a:pPr>
            <a:r>
              <a:rPr lang="en-US" sz="2500" dirty="0" smtClean="0"/>
              <a:t>Specify hard handoff procedures that allow subscriber units to search different radio channels in the network without instruction from the Switch</a:t>
            </a:r>
          </a:p>
        </p:txBody>
      </p:sp>
    </p:spTree>
    <p:extLst>
      <p:ext uri="{BB962C8B-B14F-4D97-AF65-F5344CB8AC3E}">
        <p14:creationId xmlns:p14="http://schemas.microsoft.com/office/powerpoint/2010/main" val="101793277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7260"/>
            <a:ext cx="9144000" cy="9906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(2) Third Generation 3G Wireless Networks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44</a:t>
            </a:fld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3G systems promise </a:t>
            </a:r>
          </a:p>
          <a:p>
            <a:pPr lvl="1"/>
            <a:r>
              <a:rPr lang="en-US" dirty="0" smtClean="0"/>
              <a:t>Multi-megabit Internet access</a:t>
            </a:r>
          </a:p>
          <a:p>
            <a:pPr lvl="1"/>
            <a:r>
              <a:rPr lang="en-US" dirty="0" smtClean="0"/>
              <a:t>Voice over Internet Protocol (VoIP)</a:t>
            </a:r>
          </a:p>
          <a:p>
            <a:pPr lvl="1"/>
            <a:r>
              <a:rPr lang="en-US" dirty="0" smtClean="0"/>
              <a:t>Unparalleled network capacity</a:t>
            </a:r>
          </a:p>
          <a:p>
            <a:pPr lvl="1"/>
            <a:r>
              <a:rPr lang="en-US" dirty="0" smtClean="0"/>
              <a:t>Ubiquitous always-on access</a:t>
            </a:r>
          </a:p>
          <a:p>
            <a:r>
              <a:rPr lang="en-US" dirty="0" smtClean="0"/>
              <a:t>A global frequency band in 2000 MHz range proposed by ITU (International Telecommunications Union)</a:t>
            </a:r>
          </a:p>
          <a:p>
            <a:pPr lvl="1"/>
            <a:r>
              <a:rPr lang="en-US" dirty="0" smtClean="0"/>
              <a:t>Single wireless communications standard for all countries in the world</a:t>
            </a:r>
          </a:p>
          <a:p>
            <a:pPr lvl="1"/>
            <a:r>
              <a:rPr lang="en-US" dirty="0" smtClean="0"/>
              <a:t>World community remains split between GSM/IS-136/PDC and CDMA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797633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Various Upgrade Paths from 2G to 3G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45</a:t>
            </a:fld>
            <a:endParaRPr kumimoji="0" lang="en-US" dirty="0">
              <a:solidFill>
                <a:srgbClr val="FFFFFF"/>
              </a:solidFill>
            </a:endParaRPr>
          </a:p>
        </p:txBody>
      </p:sp>
      <p:pic>
        <p:nvPicPr>
          <p:cNvPr id="5" name="Picture 6" descr="2-3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586"/>
          <a:stretch/>
        </p:blipFill>
        <p:spPr>
          <a:xfrm>
            <a:off x="1185877" y="1232174"/>
            <a:ext cx="6696075" cy="514481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5780119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3G W-CDMA (UMTS)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46</a:t>
            </a:fld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UMTS - Universal </a:t>
            </a:r>
            <a:r>
              <a:rPr lang="en-US" dirty="0" smtClean="0"/>
              <a:t>Mobile Telecommunications </a:t>
            </a:r>
            <a:r>
              <a:rPr lang="en-US" dirty="0"/>
              <a:t>System</a:t>
            </a:r>
            <a:r>
              <a:rPr lang="en-US" dirty="0" smtClean="0"/>
              <a:t>)</a:t>
            </a:r>
          </a:p>
          <a:p>
            <a:pPr lvl="1"/>
            <a:r>
              <a:rPr lang="en-US" dirty="0" smtClean="0"/>
              <a:t>Backward compactible with GSM, IS-136 and PDC TDMA </a:t>
            </a:r>
          </a:p>
          <a:p>
            <a:pPr lvl="1"/>
            <a:r>
              <a:rPr lang="en-US" dirty="0" smtClean="0"/>
              <a:t>3G W-CDMA air interface standard designed for ‘always-on’ packet </a:t>
            </a:r>
            <a:r>
              <a:rPr lang="en-US" dirty="0"/>
              <a:t>based wireless service </a:t>
            </a:r>
            <a:r>
              <a:rPr lang="en-US" dirty="0" smtClean="0"/>
              <a:t>(anytime</a:t>
            </a:r>
            <a:r>
              <a:rPr lang="en-US" dirty="0"/>
              <a:t>, </a:t>
            </a:r>
            <a:r>
              <a:rPr lang="en-US" dirty="0" smtClean="0"/>
              <a:t>anywhere Internet Access)</a:t>
            </a:r>
            <a:endParaRPr lang="en-US" dirty="0"/>
          </a:p>
          <a:p>
            <a:pPr lvl="1"/>
            <a:r>
              <a:rPr lang="en-US" dirty="0" smtClean="0"/>
              <a:t>Support packet </a:t>
            </a:r>
            <a:r>
              <a:rPr lang="en-US" dirty="0"/>
              <a:t>data rates up to 2.048 Mbps </a:t>
            </a:r>
            <a:r>
              <a:rPr lang="en-US" dirty="0" smtClean="0"/>
              <a:t>per stationary </a:t>
            </a:r>
            <a:r>
              <a:rPr lang="en-US" dirty="0"/>
              <a:t>user</a:t>
            </a:r>
          </a:p>
          <a:p>
            <a:pPr lvl="1"/>
            <a:r>
              <a:rPr lang="en-US" dirty="0" smtClean="0"/>
              <a:t>Broadcasting</a:t>
            </a:r>
            <a:r>
              <a:rPr lang="en-US" dirty="0"/>
              <a:t>, VHE (Virtual Home Entertainment</a:t>
            </a:r>
            <a:r>
              <a:rPr lang="en-US" dirty="0" smtClean="0"/>
              <a:t>), m-commerce (mobile </a:t>
            </a:r>
            <a:r>
              <a:rPr lang="en-US" dirty="0"/>
              <a:t>commerce), games, </a:t>
            </a:r>
            <a:r>
              <a:rPr lang="en-US" dirty="0" smtClean="0"/>
              <a:t>interactive video</a:t>
            </a:r>
            <a:r>
              <a:rPr lang="en-US" dirty="0"/>
              <a:t>, virtual private technology - all possible </a:t>
            </a:r>
            <a:r>
              <a:rPr lang="en-US" dirty="0" smtClean="0"/>
              <a:t>from small </a:t>
            </a:r>
            <a:r>
              <a:rPr lang="en-US" dirty="0"/>
              <a:t>portable wireless device</a:t>
            </a:r>
          </a:p>
        </p:txBody>
      </p:sp>
    </p:spTree>
    <p:extLst>
      <p:ext uri="{BB962C8B-B14F-4D97-AF65-F5344CB8AC3E}">
        <p14:creationId xmlns:p14="http://schemas.microsoft.com/office/powerpoint/2010/main" val="190609986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3G </a:t>
            </a:r>
            <a:r>
              <a:rPr lang="en-US" dirty="0" smtClean="0"/>
              <a:t>cdma2000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47</a:t>
            </a:fld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Evolutionary high data rate upgrade path for current 2G and 2.5G CDMA users</a:t>
            </a:r>
          </a:p>
          <a:p>
            <a:r>
              <a:rPr lang="en-US" dirty="0" smtClean="0"/>
              <a:t>Based on IS-95 and 2.5G IS-95B air interface</a:t>
            </a:r>
          </a:p>
          <a:p>
            <a:pPr lvl="1"/>
            <a:r>
              <a:rPr lang="en-US" dirty="0" smtClean="0"/>
              <a:t>1.25MHz channel bandwidth </a:t>
            </a:r>
          </a:p>
          <a:p>
            <a:r>
              <a:rPr lang="en-US" dirty="0" smtClean="0"/>
              <a:t>cdma2000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dirty="0" smtClean="0"/>
              <a:t>X </a:t>
            </a:r>
            <a:r>
              <a:rPr lang="en-US" dirty="0" smtClean="0">
                <a:sym typeface="Wingdings" pitchFamily="2" charset="2"/>
              </a:rPr>
              <a:t> </a:t>
            </a:r>
            <a:r>
              <a:rPr lang="en-US" dirty="0" smtClean="0"/>
              <a:t>data rate of 307 kbps</a:t>
            </a:r>
          </a:p>
          <a:p>
            <a:r>
              <a:rPr lang="en-US" dirty="0"/>
              <a:t>cdma2000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dirty="0" smtClean="0"/>
              <a:t>xEV-DO (data only) </a:t>
            </a:r>
            <a:r>
              <a:rPr lang="en-US" dirty="0" smtClean="0">
                <a:sym typeface="Wingdings" pitchFamily="2" charset="2"/>
              </a:rPr>
              <a:t> data rate of </a:t>
            </a:r>
            <a:r>
              <a:rPr lang="en-US" dirty="0" smtClean="0"/>
              <a:t> up to 2.4 Mbps</a:t>
            </a:r>
          </a:p>
          <a:p>
            <a:r>
              <a:rPr lang="en-US" dirty="0"/>
              <a:t>cdma2000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dirty="0" smtClean="0"/>
              <a:t>xEV-DV (data and voice) </a:t>
            </a:r>
            <a:r>
              <a:rPr lang="en-US" dirty="0">
                <a:sym typeface="Wingdings" pitchFamily="2" charset="2"/>
              </a:rPr>
              <a:t> data rate of </a:t>
            </a:r>
            <a:r>
              <a:rPr lang="en-US" dirty="0"/>
              <a:t> up to </a:t>
            </a:r>
            <a:r>
              <a:rPr lang="en-US" dirty="0" smtClean="0"/>
              <a:t>144 kbps, twice as many voice channels as IS-95B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701713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3G </a:t>
            </a:r>
            <a:r>
              <a:rPr lang="en-US" dirty="0" smtClean="0"/>
              <a:t>TD-SCDMA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48</a:t>
            </a:fld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3G TD-SCDMA (Time </a:t>
            </a:r>
            <a:r>
              <a:rPr lang="en-US" dirty="0" smtClean="0"/>
              <a:t>Division Synchronous </a:t>
            </a:r>
            <a:r>
              <a:rPr lang="en-US" dirty="0"/>
              <a:t>Code </a:t>
            </a:r>
            <a:r>
              <a:rPr lang="en-US" dirty="0" smtClean="0"/>
              <a:t>Division Multiple </a:t>
            </a:r>
            <a:r>
              <a:rPr lang="en-US" dirty="0"/>
              <a:t>Access</a:t>
            </a:r>
            <a:r>
              <a:rPr lang="en-US" dirty="0" smtClean="0"/>
              <a:t>)</a:t>
            </a:r>
          </a:p>
          <a:p>
            <a:pPr lvl="1"/>
            <a:r>
              <a:rPr lang="en-US" dirty="0" smtClean="0"/>
              <a:t>Developed by CATT (Chinese Academy of Telecommunications Technology) and Siemens</a:t>
            </a:r>
          </a:p>
          <a:p>
            <a:pPr lvl="1"/>
            <a:r>
              <a:rPr lang="en-US" dirty="0" smtClean="0"/>
              <a:t>Most popular in China </a:t>
            </a:r>
          </a:p>
          <a:p>
            <a:pPr lvl="1"/>
            <a:r>
              <a:rPr lang="en-US" dirty="0" smtClean="0"/>
              <a:t>Backward compactible with GSM infrastructure</a:t>
            </a:r>
          </a:p>
          <a:p>
            <a:pPr lvl="2"/>
            <a:r>
              <a:rPr lang="en-US" dirty="0" smtClean="0"/>
              <a:t>Addition of high data rate equipment at each GSM BS</a:t>
            </a:r>
          </a:p>
          <a:p>
            <a:pPr lvl="1"/>
            <a:r>
              <a:rPr lang="en-US" dirty="0" smtClean="0"/>
              <a:t>Combines TDMA and TDD techniques</a:t>
            </a:r>
          </a:p>
          <a:p>
            <a:pPr lvl="1"/>
            <a:r>
              <a:rPr lang="en-US" dirty="0" smtClean="0"/>
              <a:t>Provides data rate of up to 384 kbps</a:t>
            </a:r>
          </a:p>
          <a:p>
            <a:pPr lvl="1"/>
            <a:r>
              <a:rPr lang="en-US" dirty="0" smtClean="0"/>
              <a:t>Utilize 1.6 MHz channel bandwidth and rely on smart antennas, spatial filtering and joint detection technologies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859751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(3) </a:t>
            </a:r>
            <a:r>
              <a:rPr lang="en-US" dirty="0"/>
              <a:t>Wireless Local Loop (WLL) and </a:t>
            </a:r>
            <a:r>
              <a:rPr lang="en-US" dirty="0" smtClean="0"/>
              <a:t>LMDS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49</a:t>
            </a:fld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457200" y="1219199"/>
            <a:ext cx="8515350" cy="5281613"/>
          </a:xfrm>
        </p:spPr>
        <p:txBody>
          <a:bodyPr>
            <a:normAutofit/>
          </a:bodyPr>
          <a:lstStyle/>
          <a:p>
            <a:pPr algn="just"/>
            <a:r>
              <a:rPr lang="en-US" sz="2400" dirty="0" smtClean="0"/>
              <a:t>A broadband wireless service which becomes in demand for computer access from businesses and home</a:t>
            </a:r>
          </a:p>
          <a:p>
            <a:pPr lvl="1" algn="just"/>
            <a:r>
              <a:rPr lang="en-US" sz="2400" dirty="0" smtClean="0"/>
              <a:t>especially useful in developing nations with inadequate telecommunication infrastructure</a:t>
            </a:r>
          </a:p>
          <a:p>
            <a:pPr algn="just"/>
            <a:r>
              <a:rPr lang="en-US" sz="2400" dirty="0"/>
              <a:t>Wireless Local Loop is an ideal application to provide telephone </a:t>
            </a:r>
            <a:r>
              <a:rPr lang="en-US" sz="2400" dirty="0" smtClean="0"/>
              <a:t>and Internet service </a:t>
            </a:r>
            <a:r>
              <a:rPr lang="en-US" sz="2400" dirty="0"/>
              <a:t>to a remote rural </a:t>
            </a:r>
            <a:r>
              <a:rPr lang="en-US" sz="2400" dirty="0" smtClean="0"/>
              <a:t>area</a:t>
            </a:r>
          </a:p>
          <a:p>
            <a:pPr algn="just"/>
            <a:r>
              <a:rPr lang="en-US" sz="2400" dirty="0" smtClean="0"/>
              <a:t>Advantages </a:t>
            </a:r>
            <a:r>
              <a:rPr lang="en-US" sz="2400" dirty="0"/>
              <a:t>of WLL:</a:t>
            </a:r>
          </a:p>
          <a:p>
            <a:pPr lvl="1"/>
            <a:r>
              <a:rPr lang="en-US" sz="2100" dirty="0" smtClean="0"/>
              <a:t>Eliminates </a:t>
            </a:r>
            <a:r>
              <a:rPr lang="en-US" sz="2100" dirty="0"/>
              <a:t>the </a:t>
            </a:r>
            <a:r>
              <a:rPr lang="en-US" sz="2100" dirty="0" smtClean="0"/>
              <a:t>last </a:t>
            </a:r>
            <a:r>
              <a:rPr lang="en-US" sz="2100" dirty="0"/>
              <a:t>mile construction of the network connection.</a:t>
            </a:r>
          </a:p>
          <a:p>
            <a:pPr lvl="1"/>
            <a:r>
              <a:rPr lang="en-US" sz="2100" dirty="0"/>
              <a:t>Low cost due to no use of conventional copper wires.</a:t>
            </a:r>
          </a:p>
          <a:p>
            <a:pPr lvl="1"/>
            <a:r>
              <a:rPr lang="en-US" sz="2100" dirty="0" smtClean="0"/>
              <a:t>Secure communication using </a:t>
            </a:r>
            <a:r>
              <a:rPr lang="en-US" sz="2100" dirty="0"/>
              <a:t>digital encryption </a:t>
            </a:r>
            <a:r>
              <a:rPr lang="en-US" sz="2100" dirty="0" smtClean="0"/>
              <a:t>techniques</a:t>
            </a:r>
            <a:endParaRPr lang="en-US" sz="2100" dirty="0"/>
          </a:p>
          <a:p>
            <a:pPr lvl="1"/>
            <a:r>
              <a:rPr lang="en-US" sz="2100" dirty="0" smtClean="0"/>
              <a:t>Not require installation of more </a:t>
            </a:r>
            <a:r>
              <a:rPr lang="en-US" sz="2100" dirty="0"/>
              <a:t>wires for scaling it.</a:t>
            </a:r>
          </a:p>
          <a:p>
            <a:pPr algn="just"/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77721041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Typical Architecture of WLL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50</a:t>
            </a:fld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482" name="Picture 2" descr="Image result for typical architecture of WLL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183" b="14652"/>
          <a:stretch/>
        </p:blipFill>
        <p:spPr bwMode="auto">
          <a:xfrm>
            <a:off x="0" y="1868261"/>
            <a:ext cx="8904847" cy="4018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57714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(4) Wireless Local Area Networks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51</a:t>
            </a:fld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400" dirty="0" smtClean="0"/>
              <a:t>Unlicensed </a:t>
            </a:r>
            <a:r>
              <a:rPr lang="en-US" sz="2400" dirty="0"/>
              <a:t>Spectrum</a:t>
            </a:r>
            <a:r>
              <a:rPr lang="en-US" sz="2400" dirty="0" smtClean="0"/>
              <a:t> supporting low-power license-free spread spectrum data communication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IEEE 802.11 (1997) standard and (IEEE </a:t>
            </a:r>
            <a:r>
              <a:rPr lang="en-US" sz="2400" dirty="0" smtClean="0"/>
              <a:t>802.11b) approved </a:t>
            </a:r>
            <a:r>
              <a:rPr lang="en-US" sz="2400" dirty="0"/>
              <a:t>to provide guidelines for </a:t>
            </a:r>
            <a:r>
              <a:rPr lang="en-US" sz="2400" dirty="0"/>
              <a:t> WLAN </a:t>
            </a:r>
            <a:r>
              <a:rPr lang="en-US" sz="2400" dirty="0" smtClean="0"/>
              <a:t>manufacturers</a:t>
            </a:r>
          </a:p>
          <a:p>
            <a:pPr>
              <a:lnSpc>
                <a:spcPct val="150000"/>
              </a:lnSpc>
            </a:pPr>
            <a:r>
              <a:rPr lang="en-US" sz="2400" dirty="0" smtClean="0"/>
              <a:t>Use Frequency Hopping Spread Spectrum (FHSS) and Direct Sequence Spread Spectrum (DSSS)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40223973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Overview of IEEE 802.11 Standard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52</a:t>
            </a:fld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6" descr="2-10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8587" y="1736725"/>
            <a:ext cx="8763000" cy="38560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8461747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IEEE 802.11 Standard Updates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53</a:t>
            </a:fld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1506" name="Picture 2" descr="Wi-Fi comparison tab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168524"/>
            <a:ext cx="8185992" cy="2360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500438" y="4800600"/>
            <a:ext cx="26965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Wireless Standards [Ref-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dirty="0" smtClean="0"/>
              <a:t>]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271048" y="5972294"/>
            <a:ext cx="780271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Ref-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1: </a:t>
            </a:r>
            <a:r>
              <a:rPr lang="en-US" dirty="0"/>
              <a:t>The Most Common Wi-Fi Standards and Types </a:t>
            </a:r>
            <a:r>
              <a:rPr lang="en-US" dirty="0"/>
              <a:t>Explained </a:t>
            </a:r>
            <a:r>
              <a:rPr lang="en-US" dirty="0"/>
              <a:t>by  </a:t>
            </a:r>
            <a:r>
              <a:rPr lang="en-US" dirty="0">
                <a:hlinkClick r:id="rId3" tooltip="Gavin Phillips"/>
              </a:rPr>
              <a:t>Gavin Phillips</a:t>
            </a:r>
            <a:r>
              <a:rPr lang="en-US" dirty="0"/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301006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7260"/>
            <a:ext cx="9144000" cy="9906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(5) Bluetooth and Personal Area Networks 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54</a:t>
            </a:fld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529638" cy="493776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Bluetooth operates in 2.4GHz ISM band (</a:t>
            </a:r>
            <a:r>
              <a:rPr lang="en-US" dirty="0" smtClean="0"/>
              <a:t>2900 2483.5MHz</a:t>
            </a:r>
            <a:r>
              <a:rPr lang="en-US" dirty="0"/>
              <a:t>) with 1 MHz channel </a:t>
            </a:r>
            <a:r>
              <a:rPr lang="en-US" dirty="0" smtClean="0"/>
              <a:t>bandwidth</a:t>
            </a:r>
          </a:p>
          <a:p>
            <a:pPr>
              <a:lnSpc>
                <a:spcPct val="150000"/>
              </a:lnSpc>
            </a:pPr>
            <a:r>
              <a:rPr lang="en-US" dirty="0"/>
              <a:t>Uses FH-SS TDD scheme with 1600 </a:t>
            </a:r>
            <a:r>
              <a:rPr lang="en-US" dirty="0" err="1" smtClean="0"/>
              <a:t>hps</a:t>
            </a:r>
            <a:endParaRPr lang="en-US" dirty="0" smtClean="0"/>
          </a:p>
          <a:p>
            <a:pPr>
              <a:lnSpc>
                <a:spcPct val="150000"/>
              </a:lnSpc>
            </a:pPr>
            <a:r>
              <a:rPr lang="en-US" dirty="0"/>
              <a:t>1Mbps symbol rate using </a:t>
            </a:r>
            <a:r>
              <a:rPr lang="en-US" dirty="0" smtClean="0"/>
              <a:t>GSFSK modulation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Provide an ad-hoc approach for enabling various devices to communicate with each other within a nominal 10 meter range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7999250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55</a:t>
            </a:fld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6" descr="2-17NEW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66800" y="585788"/>
            <a:ext cx="7162800" cy="46355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055838" y="5757863"/>
            <a:ext cx="71847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 smtClean="0"/>
              <a:t>Personal Area Network provided by Bluetooth Standard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724445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Comparison of Wireless </a:t>
            </a:r>
            <a:r>
              <a:rPr lang="en-US" dirty="0" smtClean="0"/>
              <a:t>Technologies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4" y="1297508"/>
            <a:ext cx="8566023" cy="50588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56</a:t>
            </a:fld>
            <a:endParaRPr kumimoji="0"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6094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Next Lecture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Cellular Concept – System Design Fundamentals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57</a:t>
            </a:fld>
            <a:endParaRPr kumimoji="0"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2791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53143" y="2425695"/>
            <a:ext cx="8716325" cy="1208314"/>
          </a:xfrm>
        </p:spPr>
        <p:txBody>
          <a:bodyPr>
            <a:noAutofit/>
          </a:bodyPr>
          <a:lstStyle/>
          <a:p>
            <a:pPr lvl="1" algn="l" rtl="0">
              <a:lnSpc>
                <a:spcPct val="150000"/>
              </a:lnSpc>
              <a:spcBef>
                <a:spcPts val="1200"/>
              </a:spcBef>
            </a:pPr>
            <a:r>
              <a:rPr lang="en-US" sz="4400" b="1" kern="1200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Thank You …</a:t>
            </a:r>
            <a:endParaRPr lang="en-US" sz="4400" b="1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972456" y="2857500"/>
            <a:ext cx="7750629" cy="1143000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endParaRPr lang="en-US" sz="2800" dirty="0">
              <a:solidFill>
                <a:schemeClr val="tx1"/>
              </a:solidFill>
              <a:cs typeface="Cambria"/>
            </a:endParaRPr>
          </a:p>
          <a:p>
            <a:pPr algn="ctr">
              <a:lnSpc>
                <a:spcPct val="150000"/>
              </a:lnSpc>
            </a:pP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-14514" y="0"/>
            <a:ext cx="667657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 eaLnBrk="1" latinLnBrk="0" hangingPunct="1"/>
            <a:fld id="{F0C94032-CD4C-4C25-B0C2-CEC720522D92}" type="slidenum">
              <a:rPr kumimoji="0" lang="en-US" smtClean="0"/>
              <a:pPr algn="ctr" eaLnBrk="1" latinLnBrk="0" hangingPunct="1"/>
              <a:t>58</a:t>
            </a:fld>
            <a:endParaRPr kumimoji="0" lang="en-US" sz="24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30870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31622</TotalTime>
  <Words>2635</Words>
  <Application>Microsoft Office PowerPoint</Application>
  <PresentationFormat>On-screen Show (4:3)</PresentationFormat>
  <Paragraphs>396</Paragraphs>
  <Slides>58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58</vt:i4>
      </vt:variant>
    </vt:vector>
  </HeadingPairs>
  <TitlesOfParts>
    <vt:vector size="61" baseType="lpstr">
      <vt:lpstr>Origin</vt:lpstr>
      <vt:lpstr>Diseño predeterminado</vt:lpstr>
      <vt:lpstr>VISIO</vt:lpstr>
      <vt:lpstr>Wireless and Mobile Communication</vt:lpstr>
      <vt:lpstr>Course Information</vt:lpstr>
      <vt:lpstr>Textbook and References</vt:lpstr>
      <vt:lpstr>Course Objectives</vt:lpstr>
      <vt:lpstr>Schedule of the Course</vt:lpstr>
      <vt:lpstr>Exam and Grading System</vt:lpstr>
      <vt:lpstr>Lecture 1</vt:lpstr>
      <vt:lpstr>Outline of Class (Lecture 1)</vt:lpstr>
      <vt:lpstr>Lecture Objectives</vt:lpstr>
      <vt:lpstr>History and Evolution of Mobile Radio Communications</vt:lpstr>
      <vt:lpstr>History of Mobile Radio Communications</vt:lpstr>
      <vt:lpstr>History of Mobile Radio Communications</vt:lpstr>
      <vt:lpstr>Growth of Mobile Telephony</vt:lpstr>
      <vt:lpstr>Wireless Communication System Definitions</vt:lpstr>
      <vt:lpstr>(1) Base station</vt:lpstr>
      <vt:lpstr>(2) Mobile Switching Center (MSC)</vt:lpstr>
      <vt:lpstr>(3) Channels</vt:lpstr>
      <vt:lpstr>(4) Duplexing</vt:lpstr>
      <vt:lpstr>(4) Duplexing (cont.)</vt:lpstr>
      <vt:lpstr>PowerPoint Presentation</vt:lpstr>
      <vt:lpstr>Examples of Wireless Communication Systems</vt:lpstr>
      <vt:lpstr>Examples of Wireless Communication Systems</vt:lpstr>
      <vt:lpstr>(1) Paging Systems </vt:lpstr>
      <vt:lpstr>PowerPoint Presentation</vt:lpstr>
      <vt:lpstr>PowerPoint Presentation</vt:lpstr>
      <vt:lpstr>2. Cordless Telephone Systems</vt:lpstr>
      <vt:lpstr>2. Cordless Telephone Systems</vt:lpstr>
      <vt:lpstr>3. Cellular Telephone Systems</vt:lpstr>
      <vt:lpstr>3. Cellular Telephone Systems</vt:lpstr>
      <vt:lpstr>3. Cellular Telephone Systems</vt:lpstr>
      <vt:lpstr>3. Cellular Telephone Systems</vt:lpstr>
      <vt:lpstr>How a Cellular Telephone Call is Made</vt:lpstr>
      <vt:lpstr>PowerPoint Presentation</vt:lpstr>
      <vt:lpstr>PowerPoint Presentation</vt:lpstr>
      <vt:lpstr>Modern Wireless Communication Systems</vt:lpstr>
      <vt:lpstr>Modern Wireless Communication Systems</vt:lpstr>
      <vt:lpstr>(1) Second Generation (2G) cellular networks</vt:lpstr>
      <vt:lpstr>Key Specifications of Leading 2G Technologies</vt:lpstr>
      <vt:lpstr>Evolution to 2.5G Mobile Radio Networks</vt:lpstr>
      <vt:lpstr>2.5G TDMA Standards</vt:lpstr>
      <vt:lpstr>2.5G TDMA Standards</vt:lpstr>
      <vt:lpstr>2.5G TDMA Standards</vt:lpstr>
      <vt:lpstr>2.5G CDMA Standard</vt:lpstr>
      <vt:lpstr>(2) Third Generation 3G Wireless Networks</vt:lpstr>
      <vt:lpstr>Various Upgrade Paths from 2G to 3G</vt:lpstr>
      <vt:lpstr>3G W-CDMA (UMTS)</vt:lpstr>
      <vt:lpstr>3G cdma2000</vt:lpstr>
      <vt:lpstr>3G TD-SCDMA</vt:lpstr>
      <vt:lpstr>(3) Wireless Local Loop (WLL) and LMDS</vt:lpstr>
      <vt:lpstr>Typical Architecture of WLL</vt:lpstr>
      <vt:lpstr>(4) Wireless Local Area Networks</vt:lpstr>
      <vt:lpstr>Overview of IEEE 802.11 Standard</vt:lpstr>
      <vt:lpstr>IEEE 802.11 Standard Updates</vt:lpstr>
      <vt:lpstr>(5) Bluetooth and Personal Area Networks </vt:lpstr>
      <vt:lpstr>PowerPoint Presentation</vt:lpstr>
      <vt:lpstr>Comparison of Wireless Technologies</vt:lpstr>
      <vt:lpstr>Next Lecture</vt:lpstr>
      <vt:lpstr>Thank You …</vt:lpstr>
    </vt:vector>
  </TitlesOfParts>
  <Company>Rits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to graph theory  June 2015 (Week 1)</dc:title>
  <dc:creator>Nyien Aye</dc:creator>
  <cp:lastModifiedBy>Windows User</cp:lastModifiedBy>
  <cp:revision>498</cp:revision>
  <dcterms:created xsi:type="dcterms:W3CDTF">2015-05-25T07:06:30Z</dcterms:created>
  <dcterms:modified xsi:type="dcterms:W3CDTF">2020-02-27T17:28:44Z</dcterms:modified>
</cp:coreProperties>
</file>