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70" d="100"/>
          <a:sy n="70" d="100"/>
        </p:scale>
        <p:origin x="10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9D296DA7-11BF-4F3E-BD96-B9D45CC380F9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18459BE-C90C-48C2-9558-8F73C144DF65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6DA7-11BF-4F3E-BD96-B9D45CC380F9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18459BE-C90C-48C2-9558-8F73C144DF6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6DA7-11BF-4F3E-BD96-B9D45CC380F9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918459BE-C90C-48C2-9558-8F73C144DF65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D296DA7-11BF-4F3E-BD96-B9D45CC380F9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918459BE-C90C-48C2-9558-8F73C144DF65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D296DA7-11BF-4F3E-BD96-B9D45CC380F9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918459BE-C90C-48C2-9558-8F73C144DF65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6DA7-11BF-4F3E-BD96-B9D45CC380F9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18459BE-C90C-48C2-9558-8F73C144DF6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6DA7-11BF-4F3E-BD96-B9D45CC380F9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18459BE-C90C-48C2-9558-8F73C144DF6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6DA7-11BF-4F3E-BD96-B9D45CC380F9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18459BE-C90C-48C2-9558-8F73C144DF65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9D296DA7-11BF-4F3E-BD96-B9D45CC380F9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918459BE-C90C-48C2-9558-8F73C144DF65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6DA7-11BF-4F3E-BD96-B9D45CC380F9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459BE-C90C-48C2-9558-8F73C144DF6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9D296DA7-11BF-4F3E-BD96-B9D45CC380F9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918459BE-C90C-48C2-9558-8F73C144DF65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D296DA7-11BF-4F3E-BD96-B9D45CC380F9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18459BE-C90C-48C2-9558-8F73C144DF6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Database Design	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l">
              <a:spcBef>
                <a:spcPts val="0"/>
              </a:spcBef>
            </a:pPr>
            <a:r>
              <a:rPr lang="en-US" dirty="0"/>
              <a:t>Dinesh </a:t>
            </a:r>
            <a:r>
              <a:rPr lang="en-US" dirty="0" err="1"/>
              <a:t>Bajracharya</a:t>
            </a:r>
            <a:endParaRPr lang="en-US" dirty="0"/>
          </a:p>
          <a:p>
            <a:pPr algn="l">
              <a:spcBef>
                <a:spcPts val="0"/>
              </a:spcBef>
            </a:pPr>
            <a:r>
              <a:rPr lang="en-US" dirty="0"/>
              <a:t>Nepal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Database design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Database design shows what are the entities, their attributes, relationships between entities and constraints on entities.</a:t>
            </a:r>
          </a:p>
          <a:p>
            <a:r>
              <a:rPr lang="en-US" dirty="0"/>
              <a:t>Database stores data about entity. </a:t>
            </a:r>
          </a:p>
          <a:p>
            <a:r>
              <a:rPr lang="en-US" dirty="0"/>
              <a:t>Entities have attributes </a:t>
            </a:r>
          </a:p>
          <a:p>
            <a:r>
              <a:rPr lang="en-US" dirty="0"/>
              <a:t>Some Entities are associated with each other. 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Entity Relationship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Entity relationship Model is a tool for defining the entities about which data should be collected, type of relationship between the entities and constraints on entities and relationships.</a:t>
            </a:r>
          </a:p>
          <a:p>
            <a:r>
              <a:rPr lang="en-US" dirty="0"/>
              <a:t>Different symbols are used to represent entities, attributes, relationship in ER diagram</a:t>
            </a:r>
          </a:p>
          <a:p>
            <a:endParaRPr lang="en-US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Symbols used in ER diagram</a:t>
            </a:r>
          </a:p>
        </p:txBody>
      </p:sp>
      <p:sp>
        <p:nvSpPr>
          <p:cNvPr id="1041" name="Rectangle 11"/>
          <p:cNvSpPr>
            <a:spLocks noChangeArrowheads="1"/>
          </p:cNvSpPr>
          <p:nvPr/>
        </p:nvSpPr>
        <p:spPr bwMode="auto">
          <a:xfrm>
            <a:off x="1371600" y="1600200"/>
            <a:ext cx="1209675" cy="419100"/>
          </a:xfrm>
          <a:prstGeom prst="rect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42" name="Diamond 16"/>
          <p:cNvSpPr>
            <a:spLocks noChangeArrowheads="1"/>
          </p:cNvSpPr>
          <p:nvPr/>
        </p:nvSpPr>
        <p:spPr bwMode="auto">
          <a:xfrm>
            <a:off x="1552575" y="2144712"/>
            <a:ext cx="657225" cy="581025"/>
          </a:xfrm>
          <a:prstGeom prst="diamond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43" name="Oval 17"/>
          <p:cNvSpPr>
            <a:spLocks noChangeArrowheads="1"/>
          </p:cNvSpPr>
          <p:nvPr/>
        </p:nvSpPr>
        <p:spPr bwMode="auto">
          <a:xfrm>
            <a:off x="1390650" y="2921000"/>
            <a:ext cx="1219200" cy="371475"/>
          </a:xfrm>
          <a:prstGeom prst="ellipse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44" name="Straight Connector 18"/>
          <p:cNvSpPr>
            <a:spLocks noChangeShapeType="1"/>
          </p:cNvSpPr>
          <p:nvPr/>
        </p:nvSpPr>
        <p:spPr bwMode="auto">
          <a:xfrm>
            <a:off x="1457325" y="3621087"/>
            <a:ext cx="1057275" cy="0"/>
          </a:xfrm>
          <a:prstGeom prst="line">
            <a:avLst/>
          </a:prstGeom>
          <a:noFill/>
          <a:ln w="6350">
            <a:solidFill>
              <a:srgbClr val="4472C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45" name="Frame 84"/>
          <p:cNvSpPr>
            <a:spLocks/>
          </p:cNvSpPr>
          <p:nvPr/>
        </p:nvSpPr>
        <p:spPr bwMode="auto">
          <a:xfrm>
            <a:off x="1571625" y="3981450"/>
            <a:ext cx="857250" cy="504825"/>
          </a:xfrm>
          <a:custGeom>
            <a:avLst/>
            <a:gdLst>
              <a:gd name="T0" fmla="*/ 0 w 857250"/>
              <a:gd name="T1" fmla="*/ 0 h 504825"/>
              <a:gd name="T2" fmla="*/ 857250 w 857250"/>
              <a:gd name="T3" fmla="*/ 0 h 504825"/>
              <a:gd name="T4" fmla="*/ 857250 w 857250"/>
              <a:gd name="T5" fmla="*/ 504825 h 504825"/>
              <a:gd name="T6" fmla="*/ 0 w 857250"/>
              <a:gd name="T7" fmla="*/ 504825 h 504825"/>
              <a:gd name="T8" fmla="*/ 0 w 857250"/>
              <a:gd name="T9" fmla="*/ 0 h 504825"/>
              <a:gd name="T10" fmla="*/ 63103 w 857250"/>
              <a:gd name="T11" fmla="*/ 63103 h 504825"/>
              <a:gd name="T12" fmla="*/ 63103 w 857250"/>
              <a:gd name="T13" fmla="*/ 441722 h 504825"/>
              <a:gd name="T14" fmla="*/ 794147 w 857250"/>
              <a:gd name="T15" fmla="*/ 441722 h 504825"/>
              <a:gd name="T16" fmla="*/ 794147 w 857250"/>
              <a:gd name="T17" fmla="*/ 63103 h 504825"/>
              <a:gd name="T18" fmla="*/ 63103 w 857250"/>
              <a:gd name="T19" fmla="*/ 63103 h 50482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857250" h="504825">
                <a:moveTo>
                  <a:pt x="0" y="0"/>
                </a:moveTo>
                <a:lnTo>
                  <a:pt x="857250" y="0"/>
                </a:lnTo>
                <a:lnTo>
                  <a:pt x="857250" y="504825"/>
                </a:lnTo>
                <a:lnTo>
                  <a:pt x="0" y="504825"/>
                </a:lnTo>
                <a:lnTo>
                  <a:pt x="0" y="0"/>
                </a:lnTo>
                <a:close/>
                <a:moveTo>
                  <a:pt x="63103" y="63103"/>
                </a:moveTo>
                <a:lnTo>
                  <a:pt x="63103" y="441722"/>
                </a:lnTo>
                <a:lnTo>
                  <a:pt x="794147" y="441722"/>
                </a:lnTo>
                <a:lnTo>
                  <a:pt x="794147" y="63103"/>
                </a:lnTo>
                <a:lnTo>
                  <a:pt x="63103" y="63103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46" name="Circle: Hollow 103"/>
          <p:cNvSpPr>
            <a:spLocks noChangeArrowheads="1"/>
          </p:cNvSpPr>
          <p:nvPr/>
        </p:nvSpPr>
        <p:spPr bwMode="auto">
          <a:xfrm>
            <a:off x="1504950" y="4772025"/>
            <a:ext cx="1047750" cy="400050"/>
          </a:xfrm>
          <a:custGeom>
            <a:avLst/>
            <a:gdLst>
              <a:gd name="G0" fmla="+- 2062 0 0"/>
              <a:gd name="G1" fmla="+- 21600 0 2062"/>
              <a:gd name="G2" fmla="+- 21600 0 206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062" y="10800"/>
                </a:moveTo>
                <a:cubicBezTo>
                  <a:pt x="2062" y="15626"/>
                  <a:pt x="5974" y="19538"/>
                  <a:pt x="10800" y="19538"/>
                </a:cubicBezTo>
                <a:cubicBezTo>
                  <a:pt x="15626" y="19538"/>
                  <a:pt x="19538" y="15626"/>
                  <a:pt x="19538" y="10800"/>
                </a:cubicBezTo>
                <a:cubicBezTo>
                  <a:pt x="19538" y="5974"/>
                  <a:pt x="15626" y="2062"/>
                  <a:pt x="10800" y="2062"/>
                </a:cubicBezTo>
                <a:cubicBezTo>
                  <a:pt x="5974" y="2062"/>
                  <a:pt x="2062" y="5974"/>
                  <a:pt x="2062" y="10800"/>
                </a:cubicBezTo>
                <a:close/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47" name="Oval 155"/>
          <p:cNvSpPr>
            <a:spLocks noChangeArrowheads="1"/>
          </p:cNvSpPr>
          <p:nvPr/>
        </p:nvSpPr>
        <p:spPr bwMode="auto">
          <a:xfrm>
            <a:off x="1322387" y="5441950"/>
            <a:ext cx="1228725" cy="390525"/>
          </a:xfrm>
          <a:prstGeom prst="ellipse">
            <a:avLst/>
          </a:prstGeom>
          <a:noFill/>
          <a:ln w="12700">
            <a:solidFill>
              <a:srgbClr val="1F3763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33800" y="1447800"/>
            <a:ext cx="152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Entity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505200" y="2819400"/>
            <a:ext cx="2057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Attribute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505200" y="3429000"/>
            <a:ext cx="1981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connector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581400" y="4038600"/>
            <a:ext cx="2667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Weak Entity Set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657600" y="4724400"/>
            <a:ext cx="3429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Multi-valued attribute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114800" y="5486400"/>
            <a:ext cx="304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Derived Attribute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581400" y="2209800"/>
            <a:ext cx="213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Relationship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Attributes and their type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Simple or composite attribute</a:t>
            </a:r>
          </a:p>
          <a:p>
            <a:r>
              <a:rPr lang="en-US" dirty="0"/>
              <a:t>Single valued or </a:t>
            </a:r>
            <a:r>
              <a:rPr lang="en-US" dirty="0" err="1"/>
              <a:t>multivalued</a:t>
            </a:r>
            <a:endParaRPr lang="en-US" dirty="0"/>
          </a:p>
          <a:p>
            <a:r>
              <a:rPr lang="en-US" dirty="0"/>
              <a:t>Derived attributes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Relationships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 real world one entity will be associated or related with some other entity.</a:t>
            </a:r>
          </a:p>
          <a:p>
            <a:r>
              <a:rPr lang="en-US" u="sng" dirty="0"/>
              <a:t>It is an constraint (restriction) because it allows only specified number of records of an entity set to be stored in database tables</a:t>
            </a:r>
            <a:r>
              <a:rPr lang="en-US" dirty="0"/>
              <a:t>. There are basically following three types of relationships:</a:t>
            </a:r>
          </a:p>
          <a:p>
            <a:pPr lvl="0"/>
            <a:r>
              <a:rPr lang="en-US" dirty="0"/>
              <a:t>One-to-one</a:t>
            </a:r>
          </a:p>
          <a:p>
            <a:pPr lvl="0"/>
            <a:r>
              <a:rPr lang="en-US" dirty="0"/>
              <a:t>One-to-many (many-to-one)</a:t>
            </a:r>
          </a:p>
          <a:p>
            <a:pPr lvl="0"/>
            <a:r>
              <a:rPr lang="en-US" dirty="0"/>
              <a:t>Many-to-many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36638"/>
          </a:xfrm>
        </p:spPr>
        <p:txBody>
          <a:bodyPr>
            <a:normAutofit fontScale="90000"/>
          </a:bodyPr>
          <a:lstStyle/>
          <a:p>
            <a:br>
              <a:rPr lang="en-US" b="1" dirty="0"/>
            </a:br>
            <a:r>
              <a:rPr lang="en-US" b="1" dirty="0"/>
              <a:t>ER diagram to Relation model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Entity to table</a:t>
            </a:r>
          </a:p>
          <a:p>
            <a:pPr lvl="1"/>
            <a:r>
              <a:rPr lang="en-US" dirty="0"/>
              <a:t>Person (</a:t>
            </a:r>
            <a:r>
              <a:rPr lang="en-US" dirty="0" err="1"/>
              <a:t>pid</a:t>
            </a:r>
            <a:r>
              <a:rPr lang="en-US" dirty="0"/>
              <a:t>, name, age): the attributes are made column </a:t>
            </a:r>
          </a:p>
          <a:p>
            <a:r>
              <a:rPr lang="en-US" dirty="0"/>
              <a:t>Relationship to table</a:t>
            </a:r>
          </a:p>
          <a:p>
            <a:pPr lvl="1"/>
            <a:r>
              <a:rPr lang="en-US" dirty="0"/>
              <a:t>Employee works in department: primary keys of employee and department are made columns in relationship table.</a:t>
            </a:r>
          </a:p>
          <a:p>
            <a:r>
              <a:rPr lang="en-US" dirty="0"/>
              <a:t>Cardinality and number of tables</a:t>
            </a:r>
          </a:p>
          <a:p>
            <a:pPr lvl="1"/>
            <a:r>
              <a:rPr lang="en-US" dirty="0"/>
              <a:t>One-to-one: a person has a passport. Here primary key of passport is made column in table of person (another way, primary key of person can be made column in passport table).</a:t>
            </a:r>
          </a:p>
          <a:p>
            <a:endParaRPr lang="en-US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One-to-many:</a:t>
            </a:r>
          </a:p>
          <a:p>
            <a:pPr lvl="1"/>
            <a:r>
              <a:rPr lang="en-US" dirty="0"/>
              <a:t>One person has many mobile:</a:t>
            </a:r>
          </a:p>
          <a:p>
            <a:pPr lvl="2"/>
            <a:r>
              <a:rPr lang="en-US" dirty="0"/>
              <a:t>Here primary key of person is made column in table of mobile</a:t>
            </a:r>
          </a:p>
          <a:p>
            <a:pPr lvl="2"/>
            <a:endParaRPr lang="en-US" dirty="0"/>
          </a:p>
          <a:p>
            <a:pPr marL="228600" lvl="2"/>
            <a:r>
              <a:rPr lang="en-US" sz="2400" dirty="0"/>
              <a:t>Many-to-many: </a:t>
            </a:r>
          </a:p>
          <a:p>
            <a:pPr marL="685800" lvl="3"/>
            <a:r>
              <a:rPr lang="en-US" sz="2400" dirty="0"/>
              <a:t>Accounts belongs to customers:</a:t>
            </a:r>
          </a:p>
          <a:p>
            <a:pPr marL="685800" lvl="3"/>
            <a:r>
              <a:rPr lang="en-US" sz="2400" dirty="0"/>
              <a:t>Here intermediate table is formed using primary keys of account and customer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71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Normalization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95401"/>
            <a:ext cx="8001000" cy="1066800"/>
          </a:xfrm>
        </p:spPr>
        <p:txBody>
          <a:bodyPr>
            <a:normAutofit/>
          </a:bodyPr>
          <a:lstStyle/>
          <a:p>
            <a:r>
              <a:rPr lang="en-US" dirty="0"/>
              <a:t>Functional dependencies</a:t>
            </a:r>
          </a:p>
          <a:p>
            <a:r>
              <a:rPr lang="en-US" dirty="0"/>
              <a:t>Update Anomalies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685800" y="2514600"/>
          <a:ext cx="6705600" cy="2282952"/>
        </p:xfrm>
        <a:graphic>
          <a:graphicData uri="http://schemas.openxmlformats.org/drawingml/2006/table">
            <a:tbl>
              <a:tblPr/>
              <a:tblGrid>
                <a:gridCol w="1479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26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31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80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30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sng" dirty="0">
                          <a:latin typeface="Helvetica"/>
                          <a:ea typeface="Times New Roman"/>
                          <a:cs typeface="Times New Roman"/>
                        </a:rPr>
                        <a:t>Company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Helvetica"/>
                          <a:ea typeface="Times New Roman"/>
                          <a:cs typeface="Times New Roman"/>
                        </a:rPr>
                        <a:t>Headquarters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sng">
                          <a:latin typeface="Helvetica"/>
                          <a:ea typeface="Times New Roman"/>
                          <a:cs typeface="Times New Roman"/>
                        </a:rPr>
                        <a:t>Date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Close Price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02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ABC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Helvetica"/>
                          <a:ea typeface="Times New Roman"/>
                          <a:cs typeface="Times New Roman"/>
                        </a:rPr>
                        <a:t>Kathmandu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09/07/2015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400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302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ABC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Kathmandu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09/08/2015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405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02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ABC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Kathmandu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09/09/2015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410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302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XYZ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Biratnagar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Helvetica"/>
                          <a:ea typeface="Times New Roman"/>
                          <a:cs typeface="Times New Roman"/>
                        </a:rPr>
                        <a:t>09/07/2015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510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302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XYZ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Biratnagar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09/08/2015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550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302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XYZ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Biratnagar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09/09/2015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Helvetica"/>
                          <a:ea typeface="Times New Roman"/>
                          <a:cs typeface="Times New Roman"/>
                        </a:rPr>
                        <a:t>500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09600" y="4839831"/>
            <a:ext cx="7696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Normalization is about checking type dependencies of attributes of a table and eliminating those dependencies which results in anomalies. </a:t>
            </a:r>
          </a:p>
          <a:p>
            <a:endParaRPr lang="en-US" sz="2800" dirty="0"/>
          </a:p>
        </p:txBody>
      </p:sp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Normal Forms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524000"/>
            <a:ext cx="8229600" cy="2286000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0"/>
              </a:spcBef>
            </a:pPr>
            <a:r>
              <a:rPr lang="en-US" sz="2400" dirty="0"/>
              <a:t>First Normal Form</a:t>
            </a:r>
          </a:p>
          <a:p>
            <a:pPr>
              <a:spcBef>
                <a:spcPts val="0"/>
              </a:spcBef>
            </a:pPr>
            <a:r>
              <a:rPr lang="en-US" sz="2400" dirty="0"/>
              <a:t>Second Normal Form</a:t>
            </a:r>
          </a:p>
          <a:p>
            <a:pPr lvl="1">
              <a:spcBef>
                <a:spcPts val="0"/>
              </a:spcBef>
            </a:pPr>
            <a:r>
              <a:rPr lang="en-US" sz="2000" dirty="0"/>
              <a:t>Partial Dependency should not exist</a:t>
            </a:r>
          </a:p>
          <a:p>
            <a:pPr>
              <a:spcBef>
                <a:spcPts val="0"/>
              </a:spcBef>
            </a:pPr>
            <a:r>
              <a:rPr lang="en-US" sz="2400" dirty="0"/>
              <a:t>FD: (Y, Z) </a:t>
            </a:r>
            <a:r>
              <a:rPr lang="en-US" sz="2400" dirty="0">
                <a:sym typeface="Wingdings"/>
              </a:rPr>
              <a:t></a:t>
            </a:r>
            <a:r>
              <a:rPr lang="en-US" sz="2400" dirty="0"/>
              <a:t> X and </a:t>
            </a:r>
          </a:p>
          <a:p>
            <a:pPr>
              <a:spcBef>
                <a:spcPts val="0"/>
              </a:spcBef>
            </a:pPr>
            <a:r>
              <a:rPr lang="en-US" sz="2400" dirty="0"/>
              <a:t>If we can see another functional dependency</a:t>
            </a:r>
          </a:p>
          <a:p>
            <a:pPr>
              <a:spcBef>
                <a:spcPts val="0"/>
              </a:spcBef>
            </a:pPr>
            <a:r>
              <a:rPr lang="en-US" sz="2400" dirty="0"/>
              <a:t>FD: Z </a:t>
            </a:r>
            <a:r>
              <a:rPr lang="en-US" sz="2400" dirty="0">
                <a:sym typeface="Wingdings"/>
              </a:rPr>
              <a:t></a:t>
            </a:r>
            <a:r>
              <a:rPr lang="en-US" sz="2400" dirty="0"/>
              <a:t> X, here Z is part of (Y, Z), so X is partially dependent on (Y, Z).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8200" y="5486400"/>
            <a:ext cx="68468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400" dirty="0"/>
              <a:t>Solution:</a:t>
            </a:r>
          </a:p>
          <a:p>
            <a:pPr fontAlgn="base"/>
            <a:r>
              <a:rPr lang="en-US" sz="2400" dirty="0"/>
              <a:t>FD1: Company, Date → Headquarters, Close Price</a:t>
            </a:r>
          </a:p>
          <a:p>
            <a:pPr fontAlgn="base"/>
            <a:r>
              <a:rPr lang="en-US" sz="2400" dirty="0"/>
              <a:t>FD2: Company → Headquarters</a:t>
            </a:r>
          </a:p>
          <a:p>
            <a:endParaRPr lang="en-US" sz="24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9791636"/>
              </p:ext>
            </p:extLst>
          </p:nvPr>
        </p:nvGraphicFramePr>
        <p:xfrm>
          <a:off x="1981200" y="3505200"/>
          <a:ext cx="6705600" cy="2362199"/>
        </p:xfrm>
        <a:graphic>
          <a:graphicData uri="http://schemas.openxmlformats.org/drawingml/2006/table">
            <a:tbl>
              <a:tblPr/>
              <a:tblGrid>
                <a:gridCol w="1479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26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31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80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74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sng" dirty="0">
                          <a:latin typeface="Helvetica"/>
                          <a:ea typeface="Times New Roman"/>
                          <a:cs typeface="Times New Roman"/>
                        </a:rPr>
                        <a:t>Company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Helvetica"/>
                          <a:ea typeface="Times New Roman"/>
                          <a:cs typeface="Times New Roman"/>
                        </a:rPr>
                        <a:t>Headquarters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sng">
                          <a:latin typeface="Helvetica"/>
                          <a:ea typeface="Times New Roman"/>
                          <a:cs typeface="Times New Roman"/>
                        </a:rPr>
                        <a:t>Date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Close Price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4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ABC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Helvetica"/>
                          <a:ea typeface="Times New Roman"/>
                          <a:cs typeface="Times New Roman"/>
                        </a:rPr>
                        <a:t>Kathmandu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09/07/2015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400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74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ABC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Kathmandu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09/08/2015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405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74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ABC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Kathmandu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09/09/2015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Helvetica"/>
                          <a:ea typeface="Times New Roman"/>
                          <a:cs typeface="Times New Roman"/>
                        </a:rPr>
                        <a:t>410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74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Helvetica"/>
                          <a:ea typeface="Times New Roman"/>
                          <a:cs typeface="Times New Roman"/>
                        </a:rPr>
                        <a:t>XYZ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latin typeface="Helvetica"/>
                          <a:ea typeface="Times New Roman"/>
                          <a:cs typeface="Times New Roman"/>
                        </a:rPr>
                        <a:t>Biratnagar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Helvetica"/>
                          <a:ea typeface="Times New Roman"/>
                          <a:cs typeface="Times New Roman"/>
                        </a:rPr>
                        <a:t>09/07/2015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510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74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XYZ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Biratnagar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09/08/2015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550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74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XYZ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Biratnagar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Helvetica"/>
                          <a:ea typeface="Times New Roman"/>
                          <a:cs typeface="Times New Roman"/>
                        </a:rPr>
                        <a:t>09/09/2015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Helvetica"/>
                          <a:ea typeface="Times New Roman"/>
                          <a:cs typeface="Times New Roman"/>
                        </a:rPr>
                        <a:t>500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447800"/>
            <a:ext cx="8229600" cy="1066799"/>
          </a:xfrm>
        </p:spPr>
        <p:txBody>
          <a:bodyPr>
            <a:normAutofit/>
          </a:bodyPr>
          <a:lstStyle/>
          <a:p>
            <a:r>
              <a:rPr lang="en-US" dirty="0"/>
              <a:t>Third Normal Form</a:t>
            </a:r>
          </a:p>
          <a:p>
            <a:pPr lvl="1"/>
            <a:r>
              <a:rPr lang="en-US" dirty="0"/>
              <a:t>Transitive dependency should not exist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7676255"/>
              </p:ext>
            </p:extLst>
          </p:nvPr>
        </p:nvGraphicFramePr>
        <p:xfrm>
          <a:off x="2438400" y="3980764"/>
          <a:ext cx="5257798" cy="1143000"/>
        </p:xfrm>
        <a:graphic>
          <a:graphicData uri="http://schemas.openxmlformats.org/drawingml/2006/table">
            <a:tbl>
              <a:tblPr/>
              <a:tblGrid>
                <a:gridCol w="15335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21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21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u="sng" dirty="0" err="1">
                          <a:latin typeface="Calibri"/>
                          <a:ea typeface="Calibri"/>
                          <a:cs typeface="Calibri"/>
                        </a:rPr>
                        <a:t>Supplierid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latin typeface="Calibri"/>
                          <a:ea typeface="Times New Roman"/>
                          <a:cs typeface="Calibri"/>
                        </a:rPr>
                        <a:t>Cityname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alibri"/>
                          <a:ea typeface="Times New Roman"/>
                          <a:cs typeface="Calibri"/>
                        </a:rPr>
                        <a:t>population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Calibri"/>
                          <a:ea typeface="Times New Roman"/>
                          <a:cs typeface="Calibri"/>
                        </a:rPr>
                        <a:t>Sup100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Calibri"/>
                          <a:ea typeface="Times New Roman"/>
                          <a:cs typeface="Calibri"/>
                        </a:rPr>
                        <a:t>Kathmandu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Calibri"/>
                          <a:ea typeface="Times New Roman"/>
                          <a:cs typeface="Calibri"/>
                        </a:rPr>
                        <a:t>Sup101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latin typeface="Calibri"/>
                          <a:ea typeface="Times New Roman"/>
                          <a:cs typeface="Calibri"/>
                        </a:rPr>
                        <a:t>Biratnagar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Calibri"/>
                          <a:ea typeface="Times New Roman"/>
                          <a:cs typeface="Calibri"/>
                        </a:rPr>
                        <a:t>20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7200" y="2438400"/>
            <a:ext cx="8229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FD: Y </a:t>
            </a:r>
            <a:r>
              <a:rPr lang="en-US" sz="2400" dirty="0">
                <a:sym typeface="Wingdings"/>
              </a:rPr>
              <a:t></a:t>
            </a:r>
            <a:r>
              <a:rPr lang="en-US" sz="2400" dirty="0"/>
              <a:t> X  and  FD: Z </a:t>
            </a:r>
            <a:r>
              <a:rPr lang="en-US" sz="2400" dirty="0">
                <a:sym typeface="Wingdings"/>
              </a:rPr>
              <a:t></a:t>
            </a:r>
            <a:r>
              <a:rPr lang="en-US" sz="2400" dirty="0"/>
              <a:t> Y   </a:t>
            </a:r>
          </a:p>
          <a:p>
            <a:r>
              <a:rPr lang="en-US" sz="2400" dirty="0"/>
              <a:t> Here what we can get from given two functional dependencies is another functional dependency between Z and X. </a:t>
            </a:r>
          </a:p>
          <a:p>
            <a:r>
              <a:rPr lang="en-US" sz="2400" dirty="0"/>
              <a:t> FD:  Z </a:t>
            </a:r>
            <a:r>
              <a:rPr lang="en-US" sz="2400" dirty="0">
                <a:sym typeface="Wingdings"/>
              </a:rPr>
              <a:t></a:t>
            </a:r>
            <a:r>
              <a:rPr lang="en-US" sz="2400" dirty="0"/>
              <a:t> X.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38200" y="5029200"/>
            <a:ext cx="7696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Supplier (</a:t>
            </a:r>
            <a:r>
              <a:rPr lang="en-US" sz="2400" u="sng" dirty="0" err="1"/>
              <a:t>Supplierid</a:t>
            </a:r>
            <a:r>
              <a:rPr lang="en-US" sz="2400" dirty="0"/>
              <a:t>, </a:t>
            </a:r>
            <a:r>
              <a:rPr lang="en-US" sz="2400" dirty="0" err="1"/>
              <a:t>cityname</a:t>
            </a:r>
            <a:r>
              <a:rPr lang="en-US" sz="2400" dirty="0"/>
              <a:t>)	Foreign Key </a:t>
            </a:r>
            <a:r>
              <a:rPr lang="en-US" sz="2400" dirty="0" err="1"/>
              <a:t>Cityname</a:t>
            </a:r>
            <a:r>
              <a:rPr lang="en-US" sz="2400" dirty="0"/>
              <a:t> references city</a:t>
            </a:r>
          </a:p>
          <a:p>
            <a:r>
              <a:rPr lang="en-US" sz="2400" dirty="0"/>
              <a:t>And city(</a:t>
            </a:r>
            <a:r>
              <a:rPr lang="en-US" sz="2400" u="sng" dirty="0"/>
              <a:t>city</a:t>
            </a:r>
            <a:r>
              <a:rPr lang="en-US" sz="2400" dirty="0"/>
              <a:t>, population)</a:t>
            </a:r>
          </a:p>
          <a:p>
            <a:endParaRPr lang="en-US" sz="2400" dirty="0"/>
          </a:p>
        </p:txBody>
      </p:sp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104</TotalTime>
  <Words>485</Words>
  <Application>Microsoft Office PowerPoint</Application>
  <PresentationFormat>On-screen Show (4:3)</PresentationFormat>
  <Paragraphs>133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Helvetica</vt:lpstr>
      <vt:lpstr>Times New Roman</vt:lpstr>
      <vt:lpstr>Tw Cen MT</vt:lpstr>
      <vt:lpstr>Wingdings</vt:lpstr>
      <vt:lpstr>Wingdings 2</vt:lpstr>
      <vt:lpstr>Median</vt:lpstr>
      <vt:lpstr>Database Design </vt:lpstr>
      <vt:lpstr>Database design</vt:lpstr>
      <vt:lpstr>Entity Relationship Model</vt:lpstr>
      <vt:lpstr>Symbols used in ER diagram</vt:lpstr>
      <vt:lpstr>Attributes and their type</vt:lpstr>
      <vt:lpstr>Relationships</vt:lpstr>
      <vt:lpstr> ER diagram to Relation model </vt:lpstr>
      <vt:lpstr>PowerPoint Presentation</vt:lpstr>
      <vt:lpstr>Normalization</vt:lpstr>
      <vt:lpstr>Normal Forms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Database Design </dc:title>
  <dc:creator>Dinesh</dc:creator>
  <cp:lastModifiedBy>Dinesh</cp:lastModifiedBy>
  <cp:revision>22</cp:revision>
  <dcterms:created xsi:type="dcterms:W3CDTF">2017-04-12T04:48:31Z</dcterms:created>
  <dcterms:modified xsi:type="dcterms:W3CDTF">2017-04-14T02:14:36Z</dcterms:modified>
</cp:coreProperties>
</file>