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9" r:id="rId5"/>
    <p:sldId id="259" r:id="rId6"/>
    <p:sldId id="260" r:id="rId7"/>
    <p:sldId id="261" r:id="rId8"/>
    <p:sldId id="262" r:id="rId9"/>
    <p:sldId id="270" r:id="rId10"/>
    <p:sldId id="263" r:id="rId11"/>
    <p:sldId id="264" r:id="rId12"/>
    <p:sldId id="265" r:id="rId13"/>
    <p:sldId id="271" r:id="rId14"/>
    <p:sldId id="266" r:id="rId15"/>
    <p:sldId id="267" r:id="rId16"/>
    <p:sldId id="26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1356"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B0FEC5BB-62B6-49C2-962E-6D09424709EB}" type="datetimeFigureOut">
              <a:rPr lang="en-US" smtClean="0"/>
              <a:t>4/14/2017</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F76C6EAC-A2D3-4CC1-9955-0A710C7510C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0FEC5BB-62B6-49C2-962E-6D09424709EB}"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F76C6EAC-A2D3-4CC1-9955-0A710C7510CD}" type="slidenum">
              <a:rPr lang="en-US" smtClean="0"/>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B0FEC5BB-62B6-49C2-962E-6D09424709EB}" type="datetimeFigureOut">
              <a:rPr lang="en-US" smtClean="0"/>
              <a:t>4/14/2017</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F76C6EAC-A2D3-4CC1-9955-0A710C7510CD}"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B0FEC5BB-62B6-49C2-962E-6D09424709EB}" type="datetimeFigureOut">
              <a:rPr lang="en-US" smtClean="0"/>
              <a:t>4/14/2017</a:t>
            </a:fld>
            <a:endParaRPr lang="en-US"/>
          </a:p>
        </p:txBody>
      </p:sp>
      <p:sp>
        <p:nvSpPr>
          <p:cNvPr id="10" name="Slide Number Placeholder 9"/>
          <p:cNvSpPr>
            <a:spLocks noGrp="1"/>
          </p:cNvSpPr>
          <p:nvPr>
            <p:ph type="sldNum" sz="quarter" idx="16"/>
          </p:nvPr>
        </p:nvSpPr>
        <p:spPr/>
        <p:txBody>
          <a:bodyPr rtlCol="0"/>
          <a:lstStyle/>
          <a:p>
            <a:fld id="{F76C6EAC-A2D3-4CC1-9955-0A710C7510CD}" type="slidenum">
              <a:rPr lang="en-US" smtClean="0"/>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B0FEC5BB-62B6-49C2-962E-6D09424709EB}" type="datetimeFigureOut">
              <a:rPr lang="en-US" smtClean="0"/>
              <a:t>4/14/2017</a:t>
            </a:fld>
            <a:endParaRPr lang="en-US"/>
          </a:p>
        </p:txBody>
      </p:sp>
      <p:sp>
        <p:nvSpPr>
          <p:cNvPr id="12" name="Slide Number Placeholder 11"/>
          <p:cNvSpPr>
            <a:spLocks noGrp="1"/>
          </p:cNvSpPr>
          <p:nvPr>
            <p:ph type="sldNum" sz="quarter" idx="16"/>
          </p:nvPr>
        </p:nvSpPr>
        <p:spPr/>
        <p:txBody>
          <a:bodyPr rtlCol="0"/>
          <a:lstStyle/>
          <a:p>
            <a:fld id="{F76C6EAC-A2D3-4CC1-9955-0A710C7510CD}" type="slidenum">
              <a:rPr lang="en-US" smtClean="0"/>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0FEC5BB-62B6-49C2-962E-6D09424709EB}" type="datetimeFigureOut">
              <a:rPr lang="en-US" smtClean="0"/>
              <a:t>4/14/2017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F76C6EAC-A2D3-4CC1-9955-0A710C7510CD}"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FEC5BB-62B6-49C2-962E-6D09424709EB}" type="datetimeFigureOut">
              <a:rPr lang="en-US" smtClean="0"/>
              <a:t>4/14/2017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F76C6EAC-A2D3-4CC1-9955-0A710C7510CD}"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B0FEC5BB-62B6-49C2-962E-6D09424709EB}" type="datetimeFigureOut">
              <a:rPr lang="en-US" smtClean="0"/>
              <a:t>4/14/2017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F76C6EAC-A2D3-4CC1-9955-0A710C7510CD}" type="slidenum">
              <a:rPr lang="en-US" smtClean="0"/>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B0FEC5BB-62B6-49C2-962E-6D09424709EB}" type="datetimeFigureOut">
              <a:rPr lang="en-US" smtClean="0"/>
              <a:t>4/14/2017</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F76C6EAC-A2D3-4CC1-9955-0A710C7510CD}" type="slidenum">
              <a:rPr lang="en-US" smtClean="0"/>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0FEC5BB-62B6-49C2-962E-6D09424709EB}"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6C6EAC-A2D3-4CC1-9955-0A710C7510CD}" type="slidenum">
              <a:rPr lang="en-US" smtClean="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B0FEC5BB-62B6-49C2-962E-6D09424709EB}" type="datetimeFigureOut">
              <a:rPr lang="en-US" smtClean="0"/>
              <a:t>4/14/2017</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F76C6EAC-A2D3-4CC1-9955-0A710C7510C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B0FEC5BB-62B6-49C2-962E-6D09424709EB}" type="datetimeFigureOut">
              <a:rPr lang="en-US" smtClean="0"/>
              <a:t>4/14/2017</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F76C6EAC-A2D3-4CC1-9955-0A710C7510C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2000" advClick="0"/>
    </mc:Choice>
    <mc:Fallback>
      <p:transition spd="slow" advClick="0"/>
    </mc:Fallback>
  </mc:AlternateConten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3.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Merging Data with Joins, </a:t>
            </a:r>
            <a:r>
              <a:rPr lang="en-US" b="1" dirty="0" err="1"/>
              <a:t>subqueries</a:t>
            </a:r>
            <a:r>
              <a:rPr lang="en-US" b="1" dirty="0"/>
              <a:t> </a:t>
            </a:r>
            <a:endParaRPr lang="en-US" dirty="0"/>
          </a:p>
        </p:txBody>
      </p:sp>
      <p:sp>
        <p:nvSpPr>
          <p:cNvPr id="3" name="Subtitle 2"/>
          <p:cNvSpPr>
            <a:spLocks noGrp="1"/>
          </p:cNvSpPr>
          <p:nvPr>
            <p:ph type="subTitle" idx="1"/>
          </p:nvPr>
        </p:nvSpPr>
        <p:spPr/>
        <p:txBody>
          <a:bodyPr>
            <a:normAutofit fontScale="77500" lnSpcReduction="20000"/>
          </a:bodyPr>
          <a:lstStyle/>
          <a:p>
            <a:r>
              <a:rPr lang="en-US" dirty="0"/>
              <a:t>Dinesh </a:t>
            </a:r>
            <a:r>
              <a:rPr lang="en-US" dirty="0" err="1"/>
              <a:t>Bajracharya</a:t>
            </a:r>
            <a:endParaRPr lang="en-US" dirty="0"/>
          </a:p>
          <a:p>
            <a:r>
              <a:rPr lang="en-US" dirty="0"/>
              <a:t>Nepal</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Merging Tables</a:t>
            </a:r>
          </a:p>
        </p:txBody>
      </p:sp>
      <p:sp>
        <p:nvSpPr>
          <p:cNvPr id="3" name="Content Placeholder 2"/>
          <p:cNvSpPr>
            <a:spLocks noGrp="1"/>
          </p:cNvSpPr>
          <p:nvPr>
            <p:ph sz="quarter" idx="1"/>
          </p:nvPr>
        </p:nvSpPr>
        <p:spPr/>
        <p:txBody>
          <a:bodyPr/>
          <a:lstStyle/>
          <a:p>
            <a:r>
              <a:rPr lang="en-US" dirty="0"/>
              <a:t>Connecting two or more relations to extract required data.</a:t>
            </a:r>
          </a:p>
          <a:p>
            <a:r>
              <a:rPr lang="en-US" dirty="0"/>
              <a:t>Join connects two relations on common attributes and retrieves all the matching records on the specified common attributes</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Joins</a:t>
            </a:r>
          </a:p>
        </p:txBody>
      </p:sp>
      <p:sp>
        <p:nvSpPr>
          <p:cNvPr id="3" name="Content Placeholder 2"/>
          <p:cNvSpPr>
            <a:spLocks noGrp="1"/>
          </p:cNvSpPr>
          <p:nvPr>
            <p:ph sz="quarter" idx="1"/>
          </p:nvPr>
        </p:nvSpPr>
        <p:spPr>
          <a:xfrm>
            <a:off x="536448" y="1600200"/>
            <a:ext cx="8229600" cy="5105400"/>
          </a:xfrm>
        </p:spPr>
        <p:txBody>
          <a:bodyPr>
            <a:normAutofit fontScale="85000" lnSpcReduction="20000"/>
          </a:bodyPr>
          <a:lstStyle/>
          <a:p>
            <a:pPr lvl="0"/>
            <a:r>
              <a:rPr lang="en-US" dirty="0"/>
              <a:t>Inner Join: includes only matching rows from considered tables. </a:t>
            </a:r>
          </a:p>
          <a:p>
            <a:pPr lvl="0"/>
            <a:r>
              <a:rPr lang="en-US" dirty="0"/>
              <a:t>Left outer join: includes all the matching rows from considered tables and also remaining rows from left table even there is no match</a:t>
            </a:r>
          </a:p>
          <a:p>
            <a:pPr lvl="0"/>
            <a:r>
              <a:rPr lang="en-US" dirty="0"/>
              <a:t>Right out join: includes all the matching rows from considered tables and also remaining rows from right table even there is no match</a:t>
            </a:r>
          </a:p>
          <a:p>
            <a:pPr lvl="0"/>
            <a:r>
              <a:rPr lang="en-US" dirty="0"/>
              <a:t>Full outer join: includes all the matching rows from the both tables even there are no match or not</a:t>
            </a:r>
          </a:p>
          <a:p>
            <a:pPr lvl="0"/>
            <a:r>
              <a:rPr lang="en-US" dirty="0"/>
              <a:t>Theta join: includes rows using a </a:t>
            </a:r>
            <a:r>
              <a:rPr lang="en-US" dirty="0" err="1"/>
              <a:t>nonequal</a:t>
            </a:r>
            <a:r>
              <a:rPr lang="en-US" dirty="0"/>
              <a:t> condition – the symbol shows the actual theta condition (&lt;, &gt;, &lt;=, &gt;=, &lt;&gt;).</a:t>
            </a:r>
          </a:p>
          <a:p>
            <a:r>
              <a:rPr lang="en-US" dirty="0"/>
              <a:t>Cross join: produces a </a:t>
            </a:r>
            <a:r>
              <a:rPr lang="en-US" dirty="0" err="1"/>
              <a:t>cartesian</a:t>
            </a:r>
            <a:r>
              <a:rPr lang="en-US" dirty="0"/>
              <a:t> product without any condition.</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2385" y="19318"/>
            <a:ext cx="8153400" cy="762000"/>
          </a:xfrm>
        </p:spPr>
        <p:txBody>
          <a:bodyPr/>
          <a:lstStyle/>
          <a:p>
            <a:r>
              <a:rPr lang="en-US" dirty="0"/>
              <a:t>Inner Join</a:t>
            </a:r>
          </a:p>
        </p:txBody>
      </p:sp>
      <p:pic>
        <p:nvPicPr>
          <p:cNvPr id="5" name="Picture 4"/>
          <p:cNvPicPr>
            <a:picLocks noChangeAspect="1"/>
          </p:cNvPicPr>
          <p:nvPr/>
        </p:nvPicPr>
        <p:blipFill rotWithShape="1">
          <a:blip r:embed="rId4"/>
          <a:srcRect l="29166" t="66000" r="25000" b="15333"/>
          <a:stretch/>
        </p:blipFill>
        <p:spPr>
          <a:xfrm>
            <a:off x="1066799" y="751803"/>
            <a:ext cx="7184571" cy="1828800"/>
          </a:xfrm>
          <a:prstGeom prst="rect">
            <a:avLst/>
          </a:prstGeom>
        </p:spPr>
      </p:pic>
      <p:pic>
        <p:nvPicPr>
          <p:cNvPr id="6" name="Picture 5"/>
          <p:cNvPicPr>
            <a:picLocks noChangeAspect="1"/>
          </p:cNvPicPr>
          <p:nvPr/>
        </p:nvPicPr>
        <p:blipFill rotWithShape="1">
          <a:blip r:embed="rId5"/>
          <a:srcRect l="28333" t="31334" r="37537" b="34000"/>
          <a:stretch/>
        </p:blipFill>
        <p:spPr>
          <a:xfrm>
            <a:off x="1066799" y="2667000"/>
            <a:ext cx="6553201" cy="4160171"/>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152465534"/>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28600" y="304800"/>
          <a:ext cx="8686800" cy="2982988"/>
        </p:xfrm>
        <a:graphic>
          <a:graphicData uri="http://schemas.openxmlformats.org/drawingml/2006/table">
            <a:tbl>
              <a:tblPr/>
              <a:tblGrid>
                <a:gridCol w="1219200">
                  <a:extLst>
                    <a:ext uri="{9D8B030D-6E8A-4147-A177-3AD203B41FA5}">
                      <a16:colId xmlns:a16="http://schemas.microsoft.com/office/drawing/2014/main" val="20000"/>
                    </a:ext>
                  </a:extLst>
                </a:gridCol>
                <a:gridCol w="1905000">
                  <a:extLst>
                    <a:ext uri="{9D8B030D-6E8A-4147-A177-3AD203B41FA5}">
                      <a16:colId xmlns:a16="http://schemas.microsoft.com/office/drawing/2014/main" val="20001"/>
                    </a:ext>
                  </a:extLst>
                </a:gridCol>
                <a:gridCol w="1804514">
                  <a:extLst>
                    <a:ext uri="{9D8B030D-6E8A-4147-A177-3AD203B41FA5}">
                      <a16:colId xmlns:a16="http://schemas.microsoft.com/office/drawing/2014/main" val="20002"/>
                    </a:ext>
                  </a:extLst>
                </a:gridCol>
                <a:gridCol w="2538886">
                  <a:extLst>
                    <a:ext uri="{9D8B030D-6E8A-4147-A177-3AD203B41FA5}">
                      <a16:colId xmlns:a16="http://schemas.microsoft.com/office/drawing/2014/main" val="20003"/>
                    </a:ext>
                  </a:extLst>
                </a:gridCol>
                <a:gridCol w="1219200">
                  <a:extLst>
                    <a:ext uri="{9D8B030D-6E8A-4147-A177-3AD203B41FA5}">
                      <a16:colId xmlns:a16="http://schemas.microsoft.com/office/drawing/2014/main" val="20004"/>
                    </a:ext>
                  </a:extLst>
                </a:gridCol>
              </a:tblGrid>
              <a:tr h="507997">
                <a:tc>
                  <a:txBody>
                    <a:bodyPr/>
                    <a:lstStyle/>
                    <a:p>
                      <a:pPr marL="0" marR="0" algn="just">
                        <a:lnSpc>
                          <a:spcPct val="107000"/>
                        </a:lnSpc>
                        <a:spcBef>
                          <a:spcPts val="0"/>
                        </a:spcBef>
                        <a:spcAft>
                          <a:spcPts val="0"/>
                        </a:spcAft>
                      </a:pPr>
                      <a:r>
                        <a:rPr lang="en-US" sz="1800" b="1" dirty="0">
                          <a:latin typeface="Calibri"/>
                          <a:ea typeface="Calibri"/>
                          <a:cs typeface="Times New Roman"/>
                        </a:rPr>
                        <a:t>Member</a:t>
                      </a:r>
                      <a:endParaRPr lang="en-US"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Memberid (integer)</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Name (varchar(30))</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Contactno (varchar(10))</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Gender (Char(1))</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507997">
                <a:tc>
                  <a:txBody>
                    <a:bodyPr/>
                    <a:lstStyle/>
                    <a:p>
                      <a:pPr marL="0" marR="0" algn="just">
                        <a:lnSpc>
                          <a:spcPct val="107000"/>
                        </a:lnSpc>
                        <a:spcBef>
                          <a:spcPts val="0"/>
                        </a:spcBef>
                        <a:spcAft>
                          <a:spcPts val="0"/>
                        </a:spcAft>
                      </a:pPr>
                      <a:r>
                        <a:rPr lang="en-US" sz="1800" b="1">
                          <a:latin typeface="Calibri"/>
                          <a:ea typeface="Calibri"/>
                          <a:cs typeface="Times New Roman"/>
                        </a:rPr>
                        <a:t>Books</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Bookid (integer)</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dirty="0" err="1">
                          <a:latin typeface="Calibri"/>
                          <a:ea typeface="Calibri"/>
                          <a:cs typeface="Times New Roman"/>
                        </a:rPr>
                        <a:t>Bname</a:t>
                      </a:r>
                      <a:r>
                        <a:rPr lang="en-US" sz="1800" dirty="0">
                          <a:latin typeface="Calibri"/>
                          <a:ea typeface="Calibri"/>
                          <a:cs typeface="Times New Roman"/>
                        </a:rPr>
                        <a:t> (</a:t>
                      </a:r>
                      <a:r>
                        <a:rPr lang="en-US" sz="1800" dirty="0" err="1">
                          <a:latin typeface="Calibri"/>
                          <a:ea typeface="Calibri"/>
                          <a:cs typeface="Times New Roman"/>
                        </a:rPr>
                        <a:t>varchar</a:t>
                      </a:r>
                      <a:r>
                        <a:rPr lang="en-US" sz="1800" dirty="0">
                          <a:latin typeface="Calibri"/>
                          <a:ea typeface="Calibri"/>
                          <a:cs typeface="Times New Roman"/>
                        </a:rPr>
                        <a:t>(50))</a:t>
                      </a:r>
                      <a:endParaRPr lang="en-US"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Type(varchar(15)</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endParaRPr lang="en-US"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507997">
                <a:tc>
                  <a:txBody>
                    <a:bodyPr/>
                    <a:lstStyle/>
                    <a:p>
                      <a:pPr marL="0" marR="0" algn="just">
                        <a:lnSpc>
                          <a:spcPct val="107000"/>
                        </a:lnSpc>
                        <a:spcBef>
                          <a:spcPts val="0"/>
                        </a:spcBef>
                        <a:spcAft>
                          <a:spcPts val="0"/>
                        </a:spcAft>
                      </a:pPr>
                      <a:r>
                        <a:rPr lang="en-US" sz="1800" b="1">
                          <a:latin typeface="Calibri"/>
                          <a:ea typeface="Calibri"/>
                          <a:cs typeface="Times New Roman"/>
                        </a:rPr>
                        <a:t>Author</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Authorid (integer)</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Name (varchar(30))</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Contactno (varchar(10))</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dirty="0">
                          <a:latin typeface="Calibri"/>
                          <a:ea typeface="Calibri"/>
                          <a:cs typeface="Times New Roman"/>
                        </a:rPr>
                        <a:t>Gender (Char(1))</a:t>
                      </a:r>
                      <a:endParaRPr lang="en-US"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507997">
                <a:tc>
                  <a:txBody>
                    <a:bodyPr/>
                    <a:lstStyle/>
                    <a:p>
                      <a:pPr marL="0" marR="0" algn="just">
                        <a:lnSpc>
                          <a:spcPct val="107000"/>
                        </a:lnSpc>
                        <a:spcBef>
                          <a:spcPts val="0"/>
                        </a:spcBef>
                        <a:spcAft>
                          <a:spcPts val="0"/>
                        </a:spcAft>
                      </a:pPr>
                      <a:r>
                        <a:rPr lang="en-US" sz="1800" b="1">
                          <a:latin typeface="Calibri"/>
                          <a:ea typeface="Calibri"/>
                          <a:cs typeface="Times New Roman"/>
                        </a:rPr>
                        <a:t>Issued</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MemberId (Integer)</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dirty="0" err="1">
                          <a:latin typeface="Calibri"/>
                          <a:ea typeface="Calibri"/>
                          <a:cs typeface="Times New Roman"/>
                        </a:rPr>
                        <a:t>Bookid</a:t>
                      </a:r>
                      <a:r>
                        <a:rPr lang="en-US" sz="1800" dirty="0">
                          <a:latin typeface="Calibri"/>
                          <a:ea typeface="Calibri"/>
                          <a:cs typeface="Times New Roman"/>
                        </a:rPr>
                        <a:t> (integer)</a:t>
                      </a:r>
                      <a:endParaRPr lang="en-US"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Issue_date (date)</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endParaRPr lang="en-US"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35012">
                <a:tc>
                  <a:txBody>
                    <a:bodyPr/>
                    <a:lstStyle/>
                    <a:p>
                      <a:pPr marL="0" marR="0" algn="just">
                        <a:lnSpc>
                          <a:spcPct val="107000"/>
                        </a:lnSpc>
                        <a:spcBef>
                          <a:spcPts val="0"/>
                        </a:spcBef>
                        <a:spcAft>
                          <a:spcPts val="0"/>
                        </a:spcAft>
                      </a:pPr>
                      <a:r>
                        <a:rPr lang="en-US" sz="1800" b="1">
                          <a:latin typeface="Calibri"/>
                          <a:ea typeface="Calibri"/>
                          <a:cs typeface="Times New Roman"/>
                        </a:rPr>
                        <a:t>Writtenby</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dirty="0" err="1">
                          <a:latin typeface="Calibri"/>
                          <a:ea typeface="Calibri"/>
                          <a:cs typeface="Times New Roman"/>
                        </a:rPr>
                        <a:t>Authorid</a:t>
                      </a:r>
                      <a:r>
                        <a:rPr lang="en-US" sz="1800" dirty="0">
                          <a:latin typeface="Calibri"/>
                          <a:ea typeface="Calibri"/>
                          <a:cs typeface="Times New Roman"/>
                        </a:rPr>
                        <a:t>(Integer)</a:t>
                      </a:r>
                      <a:endParaRPr lang="en-US"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dirty="0" err="1">
                          <a:latin typeface="Calibri"/>
                          <a:ea typeface="Calibri"/>
                          <a:cs typeface="Times New Roman"/>
                        </a:rPr>
                        <a:t>Bookid</a:t>
                      </a:r>
                      <a:r>
                        <a:rPr lang="en-US" sz="1800" dirty="0">
                          <a:latin typeface="Calibri"/>
                          <a:ea typeface="Calibri"/>
                          <a:cs typeface="Times New Roman"/>
                        </a:rPr>
                        <a:t>(Integer)</a:t>
                      </a:r>
                      <a:endParaRPr lang="en-US" sz="2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latin typeface="Calibri"/>
                          <a:ea typeface="Calibri"/>
                          <a:cs typeface="Times New Roman"/>
                        </a:rPr>
                        <a:t>W_date(date)</a:t>
                      </a:r>
                      <a:endParaRPr lang="en-US" sz="24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endParaRPr lang="en-US"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5" name="TextBox 4"/>
          <p:cNvSpPr txBox="1"/>
          <p:nvPr/>
        </p:nvSpPr>
        <p:spPr>
          <a:xfrm>
            <a:off x="304800" y="3505200"/>
            <a:ext cx="8458200" cy="2677656"/>
          </a:xfrm>
          <a:prstGeom prst="rect">
            <a:avLst/>
          </a:prstGeom>
          <a:noFill/>
        </p:spPr>
        <p:txBody>
          <a:bodyPr wrap="square" rtlCol="0">
            <a:spAutoFit/>
          </a:bodyPr>
          <a:lstStyle/>
          <a:p>
            <a:pPr lvl="0"/>
            <a:r>
              <a:rPr lang="en-US" sz="2400" i="1" dirty="0"/>
              <a:t>List all the members who have issued books</a:t>
            </a:r>
          </a:p>
          <a:p>
            <a:r>
              <a:rPr lang="en-US" sz="2400" dirty="0" err="1"/>
              <a:t>SQL</a:t>
            </a:r>
            <a:r>
              <a:rPr lang="en-US" sz="2400" dirty="0" err="1">
                <a:sym typeface="Wingdings"/>
              </a:rPr>
              <a:t></a:t>
            </a:r>
            <a:r>
              <a:rPr lang="en-US" sz="2400" b="1" dirty="0" err="1"/>
              <a:t>select</a:t>
            </a:r>
            <a:r>
              <a:rPr lang="en-US" sz="2400" b="1" dirty="0"/>
              <a:t> * from member inner join issued on </a:t>
            </a:r>
            <a:r>
              <a:rPr lang="en-US" sz="2400" b="1" dirty="0" err="1"/>
              <a:t>member.memberid</a:t>
            </a:r>
            <a:r>
              <a:rPr lang="en-US" sz="2400" b="1" dirty="0"/>
              <a:t> = </a:t>
            </a:r>
            <a:r>
              <a:rPr lang="en-US" sz="2400" b="1" dirty="0" err="1"/>
              <a:t>issued.memberid</a:t>
            </a:r>
            <a:endParaRPr lang="en-US" sz="2400" b="1" dirty="0"/>
          </a:p>
          <a:p>
            <a:pPr lvl="0"/>
            <a:r>
              <a:rPr lang="en-US" sz="2400" i="1" dirty="0"/>
              <a:t>List name and gender of members how have issued books</a:t>
            </a:r>
          </a:p>
          <a:p>
            <a:r>
              <a:rPr lang="en-US" sz="2400" dirty="0" err="1"/>
              <a:t>SQL</a:t>
            </a:r>
            <a:r>
              <a:rPr lang="en-US" sz="2400" dirty="0" err="1">
                <a:sym typeface="Wingdings"/>
              </a:rPr>
              <a:t></a:t>
            </a:r>
            <a:r>
              <a:rPr lang="en-US" sz="2400" b="1" dirty="0" err="1"/>
              <a:t>select</a:t>
            </a:r>
            <a:r>
              <a:rPr lang="en-US" sz="2400" b="1" dirty="0"/>
              <a:t> </a:t>
            </a:r>
            <a:r>
              <a:rPr lang="en-US" sz="2400" b="1" dirty="0" err="1"/>
              <a:t>name,gender</a:t>
            </a:r>
            <a:r>
              <a:rPr lang="en-US" sz="2400" b="1" dirty="0"/>
              <a:t> from member inner join issued on </a:t>
            </a:r>
            <a:r>
              <a:rPr lang="en-US" sz="2400" b="1" dirty="0" err="1"/>
              <a:t>member.memberid</a:t>
            </a:r>
            <a:r>
              <a:rPr lang="en-US" sz="2400" b="1" dirty="0"/>
              <a:t> = </a:t>
            </a:r>
            <a:r>
              <a:rPr lang="en-US" sz="2400" b="1" dirty="0" err="1"/>
              <a:t>issued.memberid</a:t>
            </a:r>
            <a:endParaRPr lang="en-US" sz="2400" dirty="0"/>
          </a:p>
          <a:p>
            <a:endParaRPr lang="en-US" sz="2400" dirty="0"/>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92500" lnSpcReduction="10000"/>
          </a:bodyPr>
          <a:lstStyle/>
          <a:p>
            <a:pPr lvl="0"/>
            <a:r>
              <a:rPr lang="en-US" sz="3000" i="1" dirty="0"/>
              <a:t>Retrieve </a:t>
            </a:r>
            <a:r>
              <a:rPr lang="en-US" sz="3000" i="1" dirty="0" err="1"/>
              <a:t>memberid</a:t>
            </a:r>
            <a:r>
              <a:rPr lang="en-US" sz="3000" i="1" dirty="0"/>
              <a:t>, name of all the members who have issued books on 2017-01-01.</a:t>
            </a:r>
            <a:endParaRPr lang="en-US" i="1" dirty="0"/>
          </a:p>
          <a:p>
            <a:r>
              <a:rPr lang="en-US" dirty="0" err="1"/>
              <a:t>SQL</a:t>
            </a:r>
            <a:r>
              <a:rPr lang="en-US" dirty="0" err="1">
                <a:sym typeface="Wingdings"/>
              </a:rPr>
              <a:t></a:t>
            </a:r>
            <a:r>
              <a:rPr lang="en-US" b="1" dirty="0" err="1"/>
              <a:t>select</a:t>
            </a:r>
            <a:r>
              <a:rPr lang="en-US" b="1" dirty="0"/>
              <a:t> </a:t>
            </a:r>
            <a:r>
              <a:rPr lang="en-US" b="1" dirty="0" err="1"/>
              <a:t>member.memberid,name</a:t>
            </a:r>
            <a:r>
              <a:rPr lang="en-US" b="1" dirty="0"/>
              <a:t> from member inner join issued on </a:t>
            </a:r>
            <a:r>
              <a:rPr lang="en-US" b="1" dirty="0" err="1"/>
              <a:t>member.memberid</a:t>
            </a:r>
            <a:r>
              <a:rPr lang="en-US" b="1" dirty="0"/>
              <a:t> = </a:t>
            </a:r>
            <a:r>
              <a:rPr lang="en-US" b="1" dirty="0" err="1"/>
              <a:t>issued.memberid</a:t>
            </a:r>
            <a:r>
              <a:rPr lang="en-US" b="1" dirty="0"/>
              <a:t> and </a:t>
            </a:r>
            <a:r>
              <a:rPr lang="en-US" b="1" dirty="0" err="1"/>
              <a:t>issue_date</a:t>
            </a:r>
            <a:r>
              <a:rPr lang="en-US" b="1" dirty="0"/>
              <a:t> = '2017-01-01‘</a:t>
            </a:r>
          </a:p>
          <a:p>
            <a:r>
              <a:rPr lang="en-US" b="1" u="sng" dirty="0">
                <a:solidFill>
                  <a:srgbClr val="FF0000"/>
                </a:solidFill>
              </a:rPr>
              <a:t>OR</a:t>
            </a:r>
            <a:endParaRPr lang="en-US" dirty="0">
              <a:solidFill>
                <a:srgbClr val="FF0000"/>
              </a:solidFill>
            </a:endParaRPr>
          </a:p>
          <a:p>
            <a:r>
              <a:rPr lang="en-US" dirty="0" err="1"/>
              <a:t>SQL</a:t>
            </a:r>
            <a:r>
              <a:rPr lang="en-US" dirty="0" err="1">
                <a:sym typeface="Wingdings"/>
              </a:rPr>
              <a:t></a:t>
            </a:r>
            <a:r>
              <a:rPr lang="en-US" b="1" dirty="0" err="1"/>
              <a:t>select</a:t>
            </a:r>
            <a:r>
              <a:rPr lang="en-US" b="1" dirty="0"/>
              <a:t> </a:t>
            </a:r>
            <a:r>
              <a:rPr lang="en-US" b="1" dirty="0" err="1"/>
              <a:t>member.memberid,name,bname</a:t>
            </a:r>
            <a:r>
              <a:rPr lang="en-US" b="1" dirty="0"/>
              <a:t> from books inner join issued on </a:t>
            </a:r>
            <a:r>
              <a:rPr lang="en-US" b="1" dirty="0" err="1"/>
              <a:t>books.bookid</a:t>
            </a:r>
            <a:r>
              <a:rPr lang="en-US" b="1" dirty="0"/>
              <a:t> = </a:t>
            </a:r>
            <a:r>
              <a:rPr lang="en-US" b="1" dirty="0" err="1"/>
              <a:t>issued.bookid</a:t>
            </a:r>
            <a:r>
              <a:rPr lang="en-US" b="1" dirty="0"/>
              <a:t>  inner join member on </a:t>
            </a:r>
            <a:r>
              <a:rPr lang="en-US" b="1" dirty="0" err="1"/>
              <a:t>member.memberid</a:t>
            </a:r>
            <a:r>
              <a:rPr lang="en-US" b="1" dirty="0"/>
              <a:t> = </a:t>
            </a:r>
            <a:r>
              <a:rPr lang="en-US" b="1" dirty="0" err="1"/>
              <a:t>issued.memberid</a:t>
            </a:r>
            <a:r>
              <a:rPr lang="en-US" b="1" dirty="0"/>
              <a:t>;</a:t>
            </a:r>
            <a:endParaRPr lang="en-US" dirty="0"/>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Outer Join</a:t>
            </a:r>
            <a:endParaRPr lang="en-US" dirty="0"/>
          </a:p>
        </p:txBody>
      </p:sp>
      <p:sp>
        <p:nvSpPr>
          <p:cNvPr id="3" name="Content Placeholder 2"/>
          <p:cNvSpPr>
            <a:spLocks noGrp="1"/>
          </p:cNvSpPr>
          <p:nvPr>
            <p:ph sz="quarter" idx="1"/>
          </p:nvPr>
        </p:nvSpPr>
        <p:spPr/>
        <p:txBody>
          <a:bodyPr/>
          <a:lstStyle/>
          <a:p>
            <a:r>
              <a:rPr lang="en-US" dirty="0"/>
              <a:t>Outer join is used when matching records from both tables are required and also non-matching records from one or both the tables are required.</a:t>
            </a:r>
          </a:p>
          <a:p>
            <a:pPr lvl="1"/>
            <a:r>
              <a:rPr lang="en-US" dirty="0"/>
              <a:t>Left outer join</a:t>
            </a:r>
          </a:p>
          <a:p>
            <a:pPr lvl="1"/>
            <a:r>
              <a:rPr lang="en-US" dirty="0"/>
              <a:t>Right outer join</a:t>
            </a:r>
          </a:p>
          <a:p>
            <a:pPr lvl="1"/>
            <a:r>
              <a:rPr lang="en-US" dirty="0"/>
              <a:t>Full outer join</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fontScale="92500" lnSpcReduction="10000"/>
          </a:bodyPr>
          <a:lstStyle/>
          <a:p>
            <a:pPr lvl="0"/>
            <a:r>
              <a:rPr lang="en-US" i="1" dirty="0"/>
              <a:t>Display name of members who have issued books and </a:t>
            </a:r>
            <a:r>
              <a:rPr lang="en-US" i="1" dirty="0" err="1"/>
              <a:t>bookid</a:t>
            </a:r>
            <a:r>
              <a:rPr lang="en-US" i="1" dirty="0"/>
              <a:t> of issued books and who have not any issued book</a:t>
            </a:r>
          </a:p>
          <a:p>
            <a:r>
              <a:rPr lang="en-US" dirty="0" err="1"/>
              <a:t>SQL</a:t>
            </a:r>
            <a:r>
              <a:rPr lang="en-US" dirty="0" err="1">
                <a:sym typeface="Wingdings"/>
              </a:rPr>
              <a:t></a:t>
            </a:r>
            <a:r>
              <a:rPr lang="en-US" b="1" dirty="0" err="1"/>
              <a:t>select</a:t>
            </a:r>
            <a:r>
              <a:rPr lang="en-US" b="1" dirty="0"/>
              <a:t> name, </a:t>
            </a:r>
            <a:r>
              <a:rPr lang="en-US" b="1" dirty="0" err="1"/>
              <a:t>bookid</a:t>
            </a:r>
            <a:r>
              <a:rPr lang="en-US" b="1" dirty="0"/>
              <a:t> from member left join issued on </a:t>
            </a:r>
            <a:r>
              <a:rPr lang="en-US" b="1" dirty="0" err="1"/>
              <a:t>member.memberid</a:t>
            </a:r>
            <a:r>
              <a:rPr lang="en-US" b="1" dirty="0"/>
              <a:t>=</a:t>
            </a:r>
            <a:r>
              <a:rPr lang="en-US" b="1" dirty="0" err="1"/>
              <a:t>issued.memberid</a:t>
            </a:r>
            <a:r>
              <a:rPr lang="en-US" b="1" dirty="0"/>
              <a:t>;</a:t>
            </a:r>
            <a:endParaRPr lang="en-US" dirty="0"/>
          </a:p>
          <a:p>
            <a:pPr lvl="0"/>
            <a:r>
              <a:rPr lang="en-US" i="1" dirty="0"/>
              <a:t>Display name and </a:t>
            </a:r>
            <a:r>
              <a:rPr lang="en-US" i="1" dirty="0" err="1"/>
              <a:t>bookid</a:t>
            </a:r>
            <a:r>
              <a:rPr lang="en-US" i="1" dirty="0"/>
              <a:t> of all the issued books with issuing member's </a:t>
            </a:r>
            <a:r>
              <a:rPr lang="en-US" i="1" dirty="0" err="1"/>
              <a:t>memberid</a:t>
            </a:r>
            <a:r>
              <a:rPr lang="en-US" i="1" dirty="0"/>
              <a:t> and books not issued by anyone.</a:t>
            </a:r>
          </a:p>
          <a:p>
            <a:r>
              <a:rPr lang="en-US" dirty="0" err="1"/>
              <a:t>SQL</a:t>
            </a:r>
            <a:r>
              <a:rPr lang="en-US" dirty="0" err="1">
                <a:sym typeface="Wingdings"/>
              </a:rPr>
              <a:t></a:t>
            </a:r>
            <a:r>
              <a:rPr lang="en-US" b="1" dirty="0" err="1"/>
              <a:t>select</a:t>
            </a:r>
            <a:r>
              <a:rPr lang="en-US" b="1" dirty="0"/>
              <a:t> </a:t>
            </a:r>
            <a:r>
              <a:rPr lang="en-US" b="1" dirty="0" err="1"/>
              <a:t>memberid,books.bookid</a:t>
            </a:r>
            <a:r>
              <a:rPr lang="en-US" b="1" dirty="0"/>
              <a:t>, </a:t>
            </a:r>
            <a:r>
              <a:rPr lang="en-US" b="1" dirty="0" err="1"/>
              <a:t>bname</a:t>
            </a:r>
            <a:r>
              <a:rPr lang="en-US" b="1" dirty="0"/>
              <a:t> from  issued right join books on </a:t>
            </a:r>
            <a:r>
              <a:rPr lang="en-US" b="1" dirty="0" err="1"/>
              <a:t>books.bookid</a:t>
            </a:r>
            <a:r>
              <a:rPr lang="en-US" b="1" dirty="0"/>
              <a:t>=</a:t>
            </a:r>
            <a:r>
              <a:rPr lang="en-US" b="1" dirty="0" err="1"/>
              <a:t>issued.bookid</a:t>
            </a:r>
            <a:r>
              <a:rPr lang="en-US" b="1" dirty="0"/>
              <a:t>;</a:t>
            </a:r>
            <a:endParaRPr lang="en-US" dirty="0"/>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4"/>
          <a:srcRect l="29166" t="38000" r="38333" b="18000"/>
          <a:stretch/>
        </p:blipFill>
        <p:spPr>
          <a:xfrm>
            <a:off x="838200" y="609600"/>
            <a:ext cx="6629400" cy="5609492"/>
          </a:xfrm>
          <a:prstGeom prst="rect">
            <a:avLst/>
          </a:prstGeom>
        </p:spPr>
      </p:pic>
      <p:sp>
        <p:nvSpPr>
          <p:cNvPr id="6" name="Oval 5"/>
          <p:cNvSpPr/>
          <p:nvPr/>
        </p:nvSpPr>
        <p:spPr>
          <a:xfrm>
            <a:off x="1524000" y="4724400"/>
            <a:ext cx="2057400" cy="762000"/>
          </a:xfrm>
          <a:prstGeom prst="ellipse">
            <a:avLst/>
          </a:prstGeom>
          <a:solidFill>
            <a:schemeClr val="accent1">
              <a:alpha val="0"/>
            </a:schemeClr>
          </a:solid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705924613"/>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Full Outer Join</a:t>
            </a:r>
            <a:endParaRPr lang="en-US" dirty="0"/>
          </a:p>
        </p:txBody>
      </p:sp>
      <p:sp>
        <p:nvSpPr>
          <p:cNvPr id="3" name="Content Placeholder 2"/>
          <p:cNvSpPr>
            <a:spLocks noGrp="1"/>
          </p:cNvSpPr>
          <p:nvPr>
            <p:ph sz="quarter" idx="1"/>
          </p:nvPr>
        </p:nvSpPr>
        <p:spPr/>
        <p:txBody>
          <a:bodyPr/>
          <a:lstStyle/>
          <a:p>
            <a:r>
              <a:rPr lang="en-US" dirty="0"/>
              <a:t>Full Outer Join is used when all the matching records between two tables are required and at the same time non-matching records from both tables are also required. Null will be used for the attributes of all the non-matching records.</a:t>
            </a:r>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Conditions on within Outer joins</a:t>
            </a:r>
            <a:endParaRPr lang="en-US" dirty="0"/>
          </a:p>
        </p:txBody>
      </p:sp>
      <p:sp>
        <p:nvSpPr>
          <p:cNvPr id="3" name="Content Placeholder 2"/>
          <p:cNvSpPr>
            <a:spLocks noGrp="1"/>
          </p:cNvSpPr>
          <p:nvPr>
            <p:ph sz="quarter" idx="1"/>
          </p:nvPr>
        </p:nvSpPr>
        <p:spPr/>
        <p:txBody>
          <a:bodyPr>
            <a:normAutofit fontScale="92500" lnSpcReduction="10000"/>
          </a:bodyPr>
          <a:lstStyle/>
          <a:p>
            <a:r>
              <a:rPr lang="en-US" dirty="0"/>
              <a:t>The result of placing condition on either </a:t>
            </a:r>
            <a:r>
              <a:rPr lang="en-US" b="1" dirty="0"/>
              <a:t>inner join</a:t>
            </a:r>
            <a:r>
              <a:rPr lang="en-US" dirty="0"/>
              <a:t> clause or in </a:t>
            </a:r>
            <a:r>
              <a:rPr lang="en-US" b="1" dirty="0"/>
              <a:t>where</a:t>
            </a:r>
            <a:r>
              <a:rPr lang="en-US" dirty="0"/>
              <a:t> clause has the same effect. But placing condition on outer join clause is different from placing condition on where clause. If condition is placed on outer join condition then first outer join is performed, that is, all the rows from outer join table are included and then only condition is applied to the formed joined rows.</a:t>
            </a:r>
          </a:p>
          <a:p>
            <a:r>
              <a:rPr lang="en-US" dirty="0"/>
              <a:t>SQL </a:t>
            </a:r>
            <a:r>
              <a:rPr lang="en-US" dirty="0">
                <a:sym typeface="Wingdings"/>
              </a:rPr>
              <a:t></a:t>
            </a:r>
            <a:r>
              <a:rPr lang="en-US" dirty="0"/>
              <a:t>select first.fid, second.fid, name, </a:t>
            </a:r>
            <a:r>
              <a:rPr lang="en-US" dirty="0" err="1"/>
              <a:t>contactno</a:t>
            </a:r>
            <a:r>
              <a:rPr lang="en-US" dirty="0"/>
              <a:t> from first left outer join second  on first.fid = second.fid and name='</a:t>
            </a:r>
            <a:r>
              <a:rPr lang="en-US" dirty="0" err="1"/>
              <a:t>Aastha</a:t>
            </a:r>
            <a:r>
              <a:rPr lang="en-US" dirty="0"/>
              <a:t>';</a:t>
            </a:r>
          </a:p>
          <a:p>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err="1"/>
              <a:t>Subquery</a:t>
            </a:r>
            <a:endParaRPr lang="en-US" dirty="0"/>
          </a:p>
        </p:txBody>
      </p:sp>
      <p:sp>
        <p:nvSpPr>
          <p:cNvPr id="3" name="Content Placeholder 2"/>
          <p:cNvSpPr>
            <a:spLocks noGrp="1"/>
          </p:cNvSpPr>
          <p:nvPr>
            <p:ph sz="quarter" idx="1"/>
          </p:nvPr>
        </p:nvSpPr>
        <p:spPr/>
        <p:txBody>
          <a:bodyPr>
            <a:normAutofit/>
          </a:bodyPr>
          <a:lstStyle/>
          <a:p>
            <a:r>
              <a:rPr lang="en-US" sz="2800" dirty="0" err="1"/>
              <a:t>Subquery</a:t>
            </a:r>
            <a:r>
              <a:rPr lang="en-US" sz="2800" dirty="0"/>
              <a:t> is a query inside query. The </a:t>
            </a:r>
            <a:r>
              <a:rPr lang="en-US" sz="2800" dirty="0" err="1"/>
              <a:t>subquery</a:t>
            </a:r>
            <a:r>
              <a:rPr lang="en-US" sz="2800" dirty="0"/>
              <a:t> is also called inner query. The </a:t>
            </a:r>
            <a:r>
              <a:rPr lang="en-US" sz="2800" dirty="0" err="1"/>
              <a:t>subquery</a:t>
            </a:r>
            <a:r>
              <a:rPr lang="en-US" sz="2800" dirty="0"/>
              <a:t> is executed first, the result of </a:t>
            </a:r>
            <a:r>
              <a:rPr lang="en-US" sz="2800" dirty="0" err="1"/>
              <a:t>subquery</a:t>
            </a:r>
            <a:r>
              <a:rPr lang="en-US" sz="2800" dirty="0"/>
              <a:t> is passed to the </a:t>
            </a:r>
            <a:r>
              <a:rPr lang="en-US" sz="2800" dirty="0" err="1"/>
              <a:t>outerquery</a:t>
            </a:r>
            <a:r>
              <a:rPr lang="en-US" sz="2800" b="1" dirty="0"/>
              <a:t>. </a:t>
            </a:r>
            <a:r>
              <a:rPr lang="en-US" sz="2800" dirty="0"/>
              <a:t>Syntax of </a:t>
            </a:r>
            <a:r>
              <a:rPr lang="en-US" sz="2800" dirty="0" err="1"/>
              <a:t>subquery</a:t>
            </a:r>
            <a:r>
              <a:rPr lang="en-US" sz="2800" dirty="0"/>
              <a:t> is:</a:t>
            </a:r>
          </a:p>
          <a:p>
            <a:pPr>
              <a:buNone/>
            </a:pPr>
            <a:r>
              <a:rPr lang="en-US" sz="2800" dirty="0"/>
              <a:t>		Select (Select) as </a:t>
            </a:r>
            <a:r>
              <a:rPr lang="en-US" sz="2800" dirty="0" err="1"/>
              <a:t>subquery</a:t>
            </a:r>
            <a:r>
              <a:rPr lang="en-US" sz="2800" dirty="0"/>
              <a:t>	</a:t>
            </a:r>
          </a:p>
          <a:p>
            <a:pPr>
              <a:buNone/>
            </a:pPr>
            <a:r>
              <a:rPr lang="en-US" sz="2800" dirty="0"/>
              <a:t>		Select …. Where condition = (Select)</a:t>
            </a:r>
          </a:p>
          <a:p>
            <a:pPr>
              <a:buNone/>
            </a:pPr>
            <a:r>
              <a:rPr lang="en-US" sz="2400" i="1" dirty="0"/>
              <a:t>retrieve members who have issued books;</a:t>
            </a:r>
          </a:p>
          <a:p>
            <a:r>
              <a:rPr lang="en-US" sz="2400" b="1" dirty="0"/>
              <a:t>SQL</a:t>
            </a:r>
            <a:r>
              <a:rPr lang="en-US" sz="2400" b="1" dirty="0">
                <a:sym typeface="Wingdings"/>
              </a:rPr>
              <a:t></a:t>
            </a:r>
            <a:r>
              <a:rPr lang="en-US" sz="2400" b="1" dirty="0"/>
              <a:t> Select </a:t>
            </a:r>
            <a:r>
              <a:rPr lang="en-US" sz="2400" b="1" dirty="0" err="1"/>
              <a:t>memberid</a:t>
            </a:r>
            <a:r>
              <a:rPr lang="en-US" sz="2400" b="1" dirty="0"/>
              <a:t> from member where </a:t>
            </a:r>
            <a:r>
              <a:rPr lang="en-US" sz="2400" b="1" dirty="0" err="1"/>
              <a:t>memberid</a:t>
            </a:r>
            <a:r>
              <a:rPr lang="en-US" sz="2400" b="1" dirty="0"/>
              <a:t> in (select </a:t>
            </a:r>
            <a:r>
              <a:rPr lang="en-US" sz="2400" b="1" dirty="0" err="1"/>
              <a:t>memberid</a:t>
            </a:r>
            <a:r>
              <a:rPr lang="en-US" sz="2400" b="1" dirty="0"/>
              <a:t> from is</a:t>
            </a:r>
            <a:r>
              <a:rPr lang="en-US" sz="2800" b="1" dirty="0"/>
              <a:t>sued);</a:t>
            </a:r>
            <a:endParaRPr lang="en-US" sz="2800" dirty="0"/>
          </a:p>
          <a:p>
            <a:pPr>
              <a:buNone/>
            </a:pPr>
            <a:endParaRPr lang="en-US" sz="2800"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09600" y="2895600"/>
            <a:ext cx="7772400" cy="523220"/>
          </a:xfrm>
          <a:prstGeom prst="rect">
            <a:avLst/>
          </a:prstGeom>
          <a:noFill/>
        </p:spPr>
        <p:txBody>
          <a:bodyPr wrap="square" rtlCol="0">
            <a:spAutoFit/>
          </a:bodyPr>
          <a:lstStyle/>
          <a:p>
            <a:r>
              <a:rPr lang="en-US" sz="2800" dirty="0"/>
              <a:t>select  * from two where </a:t>
            </a:r>
            <a:r>
              <a:rPr lang="en-US" sz="2800" dirty="0" err="1"/>
              <a:t>oid</a:t>
            </a:r>
            <a:r>
              <a:rPr lang="en-US" sz="2800" dirty="0"/>
              <a:t> in (select </a:t>
            </a:r>
            <a:r>
              <a:rPr lang="en-US" sz="2800" dirty="0" err="1"/>
              <a:t>oid</a:t>
            </a:r>
            <a:r>
              <a:rPr lang="en-US" sz="2800" dirty="0"/>
              <a:t> from one);</a:t>
            </a:r>
          </a:p>
        </p:txBody>
      </p:sp>
      <p:pic>
        <p:nvPicPr>
          <p:cNvPr id="6" name="Picture 5"/>
          <p:cNvPicPr>
            <a:picLocks noChangeAspect="1"/>
          </p:cNvPicPr>
          <p:nvPr/>
        </p:nvPicPr>
        <p:blipFill rotWithShape="1">
          <a:blip r:embed="rId4"/>
          <a:srcRect l="25833" t="40667" r="61667" b="44667"/>
          <a:stretch/>
        </p:blipFill>
        <p:spPr>
          <a:xfrm>
            <a:off x="1066800" y="3571220"/>
            <a:ext cx="3200400" cy="2346960"/>
          </a:xfrm>
          <a:prstGeom prst="rect">
            <a:avLst/>
          </a:prstGeom>
        </p:spPr>
      </p:pic>
      <p:pic>
        <p:nvPicPr>
          <p:cNvPr id="7" name="Picture 6"/>
          <p:cNvPicPr>
            <a:picLocks noChangeAspect="1"/>
          </p:cNvPicPr>
          <p:nvPr/>
        </p:nvPicPr>
        <p:blipFill rotWithShape="1">
          <a:blip r:embed="rId5"/>
          <a:srcRect l="29166" t="35334" r="44167" b="42000"/>
          <a:stretch/>
        </p:blipFill>
        <p:spPr>
          <a:xfrm>
            <a:off x="914400" y="304800"/>
            <a:ext cx="5105400" cy="2438400"/>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3791297078"/>
      </p:ext>
    </p:extLst>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Scalar values from </a:t>
            </a:r>
            <a:r>
              <a:rPr lang="en-US" b="1" dirty="0" err="1"/>
              <a:t>Subquery</a:t>
            </a:r>
            <a:endParaRPr lang="en-US" dirty="0"/>
          </a:p>
        </p:txBody>
      </p:sp>
      <p:sp>
        <p:nvSpPr>
          <p:cNvPr id="3" name="Content Placeholder 2"/>
          <p:cNvSpPr>
            <a:spLocks noGrp="1"/>
          </p:cNvSpPr>
          <p:nvPr>
            <p:ph sz="quarter" idx="1"/>
          </p:nvPr>
        </p:nvSpPr>
        <p:spPr/>
        <p:txBody>
          <a:bodyPr>
            <a:normAutofit/>
          </a:bodyPr>
          <a:lstStyle/>
          <a:p>
            <a:r>
              <a:rPr lang="en-US" sz="2800" dirty="0"/>
              <a:t>If a </a:t>
            </a:r>
            <a:r>
              <a:rPr lang="en-US" sz="2800" dirty="0" err="1"/>
              <a:t>subquery</a:t>
            </a:r>
            <a:r>
              <a:rPr lang="en-US" sz="2800" dirty="0"/>
              <a:t> returns only one value, then it may be used anywhere inside the SQL select statement’s expression part.</a:t>
            </a:r>
          </a:p>
          <a:p>
            <a:pPr>
              <a:buNone/>
            </a:pPr>
            <a:r>
              <a:rPr lang="en-US" sz="2800" dirty="0"/>
              <a:t>	SQL </a:t>
            </a:r>
            <a:r>
              <a:rPr lang="en-US" sz="2800" dirty="0">
                <a:sym typeface="Wingdings"/>
              </a:rPr>
              <a:t></a:t>
            </a:r>
            <a:r>
              <a:rPr lang="en-US" sz="2800" dirty="0"/>
              <a:t>select distinct (select </a:t>
            </a:r>
            <a:r>
              <a:rPr lang="en-US" sz="2800" dirty="0" err="1"/>
              <a:t>avg</a:t>
            </a:r>
            <a:r>
              <a:rPr lang="en-US" sz="2800" dirty="0"/>
              <a:t>(quantity*price) as total from sells) as total from sells;</a:t>
            </a:r>
          </a:p>
          <a:p>
            <a:endParaRPr lang="en-US" sz="2800"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Correlated </a:t>
            </a:r>
            <a:r>
              <a:rPr lang="en-US" b="1" dirty="0" err="1"/>
              <a:t>subquery</a:t>
            </a:r>
            <a:endParaRPr lang="en-US" dirty="0"/>
          </a:p>
        </p:txBody>
      </p:sp>
      <p:sp>
        <p:nvSpPr>
          <p:cNvPr id="3" name="Content Placeholder 2"/>
          <p:cNvSpPr>
            <a:spLocks noGrp="1"/>
          </p:cNvSpPr>
          <p:nvPr>
            <p:ph sz="quarter" idx="1"/>
          </p:nvPr>
        </p:nvSpPr>
        <p:spPr/>
        <p:txBody>
          <a:bodyPr>
            <a:normAutofit lnSpcReduction="10000"/>
          </a:bodyPr>
          <a:lstStyle/>
          <a:p>
            <a:r>
              <a:rPr lang="en-US" sz="2800" dirty="0"/>
              <a:t>correlated </a:t>
            </a:r>
            <a:r>
              <a:rPr lang="en-US" sz="2800" dirty="0" err="1"/>
              <a:t>subquery</a:t>
            </a:r>
            <a:r>
              <a:rPr lang="en-US" sz="2800" dirty="0"/>
              <a:t> references the outer query. The logical execution of correlated </a:t>
            </a:r>
            <a:r>
              <a:rPr lang="en-US" sz="2800" dirty="0" err="1"/>
              <a:t>subquery</a:t>
            </a:r>
            <a:r>
              <a:rPr lang="en-US" sz="2800" dirty="0"/>
              <a:t> is as follows:</a:t>
            </a:r>
          </a:p>
          <a:p>
            <a:pPr lvl="1"/>
            <a:r>
              <a:rPr lang="en-US" sz="2400" dirty="0"/>
              <a:t>Outer query is executed once</a:t>
            </a:r>
          </a:p>
          <a:p>
            <a:pPr lvl="1"/>
            <a:r>
              <a:rPr lang="en-US" sz="2400" dirty="0" err="1"/>
              <a:t>Subquery</a:t>
            </a:r>
            <a:r>
              <a:rPr lang="en-US" sz="2400" dirty="0"/>
              <a:t> is executed once for every row returned by the outer query, the values returned by outer query will be provided to the execution of the </a:t>
            </a:r>
            <a:r>
              <a:rPr lang="en-US" sz="2400" dirty="0" err="1"/>
              <a:t>subquery</a:t>
            </a:r>
            <a:endParaRPr lang="en-US" sz="2400" dirty="0"/>
          </a:p>
          <a:p>
            <a:pPr lvl="1"/>
            <a:r>
              <a:rPr lang="en-US" sz="2400" dirty="0"/>
              <a:t>The result of </a:t>
            </a:r>
            <a:r>
              <a:rPr lang="en-US" sz="2400" dirty="0" err="1"/>
              <a:t>subquery</a:t>
            </a:r>
            <a:r>
              <a:rPr lang="en-US" sz="2400" dirty="0"/>
              <a:t> will be integrated into the final result set.</a:t>
            </a:r>
          </a:p>
          <a:p>
            <a:pPr lvl="1">
              <a:buNone/>
            </a:pPr>
            <a:r>
              <a:rPr lang="en-US" sz="2400" dirty="0"/>
              <a:t>SQL</a:t>
            </a:r>
            <a:r>
              <a:rPr lang="en-US" sz="2400" dirty="0">
                <a:sym typeface="Wingdings"/>
              </a:rPr>
              <a:t></a:t>
            </a:r>
            <a:r>
              <a:rPr lang="en-US" sz="2400" dirty="0"/>
              <a:t> </a:t>
            </a:r>
            <a:r>
              <a:rPr lang="en-US" sz="2400" b="1" dirty="0"/>
              <a:t>Select id, address from shopkeeper as s where id in (select </a:t>
            </a:r>
            <a:r>
              <a:rPr lang="en-US" sz="2400" b="1" dirty="0" err="1"/>
              <a:t>sid</a:t>
            </a:r>
            <a:r>
              <a:rPr lang="en-US" sz="2400" b="1" dirty="0"/>
              <a:t> from transaction where </a:t>
            </a:r>
            <a:r>
              <a:rPr lang="en-US" sz="2400" b="1" dirty="0" err="1"/>
              <a:t>productid</a:t>
            </a:r>
            <a:r>
              <a:rPr lang="en-US" sz="2400" b="1" dirty="0"/>
              <a:t>=101 and </a:t>
            </a:r>
            <a:r>
              <a:rPr lang="en-US" sz="2400" b="1" dirty="0" err="1"/>
              <a:t>sid</a:t>
            </a:r>
            <a:r>
              <a:rPr lang="en-US" sz="2400" b="1" dirty="0"/>
              <a:t>=s.id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457200"/>
          </a:xfrm>
        </p:spPr>
        <p:txBody>
          <a:bodyPr>
            <a:normAutofit fontScale="90000"/>
          </a:bodyPr>
          <a:lstStyle/>
          <a:p>
            <a:r>
              <a:rPr lang="en-US" dirty="0"/>
              <a:t>Union &amp; Intersect</a:t>
            </a:r>
          </a:p>
        </p:txBody>
      </p:sp>
      <p:sp>
        <p:nvSpPr>
          <p:cNvPr id="3" name="Content Placeholder 2"/>
          <p:cNvSpPr>
            <a:spLocks noGrp="1"/>
          </p:cNvSpPr>
          <p:nvPr>
            <p:ph sz="quarter" idx="1"/>
          </p:nvPr>
        </p:nvSpPr>
        <p:spPr>
          <a:xfrm>
            <a:off x="492617" y="5247071"/>
            <a:ext cx="4729766" cy="1155113"/>
          </a:xfrm>
        </p:spPr>
        <p:txBody>
          <a:bodyPr>
            <a:normAutofit fontScale="92500" lnSpcReduction="10000"/>
          </a:bodyPr>
          <a:lstStyle/>
          <a:p>
            <a:endParaRPr lang="en-US" sz="2400" dirty="0"/>
          </a:p>
          <a:p>
            <a:r>
              <a:rPr lang="en-US" sz="2400" dirty="0"/>
              <a:t>SQL</a:t>
            </a:r>
            <a:r>
              <a:rPr lang="en-US" sz="2400" dirty="0">
                <a:sym typeface="Wingdings"/>
              </a:rPr>
              <a:t></a:t>
            </a:r>
            <a:r>
              <a:rPr lang="en-US" sz="2400" dirty="0"/>
              <a:t> select gender from author intersect select gender from member;</a:t>
            </a:r>
          </a:p>
          <a:p>
            <a:endParaRPr lang="en-US" sz="2400" dirty="0"/>
          </a:p>
        </p:txBody>
      </p:sp>
      <p:sp>
        <p:nvSpPr>
          <p:cNvPr id="4" name="TextBox 3"/>
          <p:cNvSpPr txBox="1"/>
          <p:nvPr/>
        </p:nvSpPr>
        <p:spPr>
          <a:xfrm>
            <a:off x="762000" y="914401"/>
            <a:ext cx="7315200" cy="830997"/>
          </a:xfrm>
          <a:prstGeom prst="rect">
            <a:avLst/>
          </a:prstGeom>
          <a:noFill/>
        </p:spPr>
        <p:txBody>
          <a:bodyPr wrap="square" rtlCol="0">
            <a:spAutoFit/>
          </a:bodyPr>
          <a:lstStyle/>
          <a:p>
            <a:r>
              <a:rPr lang="en-US" sz="2400" dirty="0"/>
              <a:t>SQL </a:t>
            </a:r>
            <a:r>
              <a:rPr lang="en-US" sz="2400" dirty="0">
                <a:sym typeface="Wingdings"/>
              </a:rPr>
              <a:t></a:t>
            </a:r>
            <a:r>
              <a:rPr lang="en-US" sz="2400" dirty="0"/>
              <a:t> select </a:t>
            </a:r>
            <a:r>
              <a:rPr lang="en-US" sz="2400" dirty="0" err="1"/>
              <a:t>oid</a:t>
            </a:r>
            <a:r>
              <a:rPr lang="en-US" sz="2400" dirty="0"/>
              <a:t> from one union select age from two;</a:t>
            </a:r>
          </a:p>
          <a:p>
            <a:endParaRPr lang="en-US" sz="2400" dirty="0"/>
          </a:p>
        </p:txBody>
      </p:sp>
      <p:pic>
        <p:nvPicPr>
          <p:cNvPr id="5" name="Picture 4"/>
          <p:cNvPicPr>
            <a:picLocks noChangeAspect="1"/>
          </p:cNvPicPr>
          <p:nvPr/>
        </p:nvPicPr>
        <p:blipFill rotWithShape="1">
          <a:blip r:embed="rId4"/>
          <a:srcRect l="29166" t="35334" r="44167" b="42000"/>
          <a:stretch/>
        </p:blipFill>
        <p:spPr>
          <a:xfrm>
            <a:off x="304800" y="1709981"/>
            <a:ext cx="5105400" cy="2438400"/>
          </a:xfrm>
          <a:prstGeom prst="rect">
            <a:avLst/>
          </a:prstGeom>
        </p:spPr>
      </p:pic>
      <p:pic>
        <p:nvPicPr>
          <p:cNvPr id="6" name="Picture 5"/>
          <p:cNvPicPr>
            <a:picLocks noChangeAspect="1"/>
          </p:cNvPicPr>
          <p:nvPr/>
        </p:nvPicPr>
        <p:blipFill rotWithShape="1">
          <a:blip r:embed="rId5"/>
          <a:srcRect l="34166" t="56667" r="56667" b="16666"/>
          <a:stretch/>
        </p:blipFill>
        <p:spPr>
          <a:xfrm>
            <a:off x="5486400" y="1422888"/>
            <a:ext cx="1371600" cy="2493818"/>
          </a:xfrm>
          <a:prstGeom prst="rect">
            <a:avLst/>
          </a:prstGeom>
        </p:spPr>
      </p:pic>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
        <p:nvSpPr>
          <p:cNvPr id="9" name="Content Placeholder 2"/>
          <p:cNvSpPr txBox="1">
            <a:spLocks/>
          </p:cNvSpPr>
          <p:nvPr/>
        </p:nvSpPr>
        <p:spPr>
          <a:xfrm>
            <a:off x="530717" y="4083680"/>
            <a:ext cx="4729766" cy="1155113"/>
          </a:xfrm>
          <a:prstGeom prst="rect">
            <a:avLst/>
          </a:prstGeom>
        </p:spPr>
        <p:txBody>
          <a:bodyPr vert="horz">
            <a:normAutofit fontScale="92500" lnSpcReduction="1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endParaRPr lang="en-US" sz="2400" dirty="0"/>
          </a:p>
          <a:p>
            <a:r>
              <a:rPr lang="en-US" sz="2400" dirty="0"/>
              <a:t>SQL</a:t>
            </a:r>
            <a:r>
              <a:rPr lang="en-US" sz="2400" dirty="0">
                <a:sym typeface="Wingdings"/>
              </a:rPr>
              <a:t></a:t>
            </a:r>
            <a:r>
              <a:rPr lang="en-US" sz="2400" dirty="0"/>
              <a:t> select </a:t>
            </a:r>
            <a:r>
              <a:rPr lang="en-US" sz="2400" dirty="0" err="1"/>
              <a:t>oid</a:t>
            </a:r>
            <a:r>
              <a:rPr lang="en-US" sz="2400" dirty="0"/>
              <a:t> from one intersect select </a:t>
            </a:r>
            <a:r>
              <a:rPr lang="en-US" sz="2400" dirty="0" err="1"/>
              <a:t>oid</a:t>
            </a:r>
            <a:r>
              <a:rPr lang="en-US" sz="2400" dirty="0"/>
              <a:t> from two;</a:t>
            </a:r>
          </a:p>
          <a:p>
            <a:endParaRPr lang="en-US" sz="2400" dirty="0"/>
          </a:p>
        </p:txBody>
      </p:sp>
      <p:cxnSp>
        <p:nvCxnSpPr>
          <p:cNvPr id="11" name="Straight Arrow Connector 10"/>
          <p:cNvCxnSpPr/>
          <p:nvPr/>
        </p:nvCxnSpPr>
        <p:spPr>
          <a:xfrm flipV="1">
            <a:off x="3733800" y="3276600"/>
            <a:ext cx="1828800" cy="1295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advClick="0"/>
    </mc:Choice>
    <mc:Fallback>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78</TotalTime>
  <Words>868</Words>
  <Application>Microsoft Office PowerPoint</Application>
  <PresentationFormat>On-screen Show (4:3)</PresentationFormat>
  <Paragraphs>80</Paragraphs>
  <Slides>16</Slides>
  <Notes>0</Notes>
  <HiddenSlides>0</HiddenSlides>
  <MMClips>16</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Calibri</vt:lpstr>
      <vt:lpstr>Times New Roman</vt:lpstr>
      <vt:lpstr>Tw Cen MT</vt:lpstr>
      <vt:lpstr>Wingdings</vt:lpstr>
      <vt:lpstr>Wingdings 2</vt:lpstr>
      <vt:lpstr>Median</vt:lpstr>
      <vt:lpstr>Merging Data with Joins, subqueries </vt:lpstr>
      <vt:lpstr>Merging Tables</vt:lpstr>
      <vt:lpstr>Types of Joins</vt:lpstr>
      <vt:lpstr>Inner Join</vt:lpstr>
      <vt:lpstr>PowerPoint Presentation</vt:lpstr>
      <vt:lpstr>PowerPoint Presentation</vt:lpstr>
      <vt:lpstr>Outer Join</vt:lpstr>
      <vt:lpstr>PowerPoint Presentation</vt:lpstr>
      <vt:lpstr>PowerPoint Presentation</vt:lpstr>
      <vt:lpstr>Full Outer Join</vt:lpstr>
      <vt:lpstr>Conditions on within Outer joins</vt:lpstr>
      <vt:lpstr>Subquery</vt:lpstr>
      <vt:lpstr>PowerPoint Presentation</vt:lpstr>
      <vt:lpstr>Scalar values from Subquery</vt:lpstr>
      <vt:lpstr>Correlated subquery</vt:lpstr>
      <vt:lpstr>Union &amp; Intersect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Merging Data with Joins, subqueries</dc:title>
  <dc:creator>Dinesh</dc:creator>
  <cp:lastModifiedBy>Dinesh</cp:lastModifiedBy>
  <cp:revision>32</cp:revision>
  <dcterms:created xsi:type="dcterms:W3CDTF">2017-04-12T05:26:12Z</dcterms:created>
  <dcterms:modified xsi:type="dcterms:W3CDTF">2017-04-14T01:44:37Z</dcterms:modified>
</cp:coreProperties>
</file>