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2"/>
  </p:handout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135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14763" y="0"/>
            <a:ext cx="2919412" cy="495300"/>
          </a:xfrm>
          <a:prstGeom prst="rect">
            <a:avLst/>
          </a:prstGeom>
        </p:spPr>
        <p:txBody>
          <a:bodyPr vert="horz" lIns="91440" tIns="45720" rIns="91440" bIns="45720" rtlCol="0"/>
          <a:lstStyle>
            <a:lvl1pPr algn="r">
              <a:defRPr sz="1200"/>
            </a:lvl1pPr>
          </a:lstStyle>
          <a:p>
            <a:fld id="{35615965-BD38-46AB-BD6F-E0B14D8D2343}" type="datetimeFigureOut">
              <a:rPr lang="en-US" smtClean="0"/>
              <a:t>4/13/2017</a:t>
            </a:fld>
            <a:endParaRPr lang="en-US"/>
          </a:p>
        </p:txBody>
      </p:sp>
      <p:sp>
        <p:nvSpPr>
          <p:cNvPr id="4" name="Footer Placeholder 3"/>
          <p:cNvSpPr>
            <a:spLocks noGrp="1"/>
          </p:cNvSpPr>
          <p:nvPr>
            <p:ph type="ftr" sz="quarter" idx="2"/>
          </p:nvPr>
        </p:nvSpPr>
        <p:spPr>
          <a:xfrm>
            <a:off x="0" y="9371013"/>
            <a:ext cx="2919413" cy="4953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14763" y="9371013"/>
            <a:ext cx="2919412" cy="495300"/>
          </a:xfrm>
          <a:prstGeom prst="rect">
            <a:avLst/>
          </a:prstGeom>
        </p:spPr>
        <p:txBody>
          <a:bodyPr vert="horz" lIns="91440" tIns="45720" rIns="91440" bIns="45720" rtlCol="0" anchor="b"/>
          <a:lstStyle>
            <a:lvl1pPr algn="r">
              <a:defRPr sz="1200"/>
            </a:lvl1pPr>
          </a:lstStyle>
          <a:p>
            <a:fld id="{DEB0F45E-0A05-425B-8E68-57BC44E52309}" type="slidenum">
              <a:rPr lang="en-US" smtClean="0"/>
              <a:t>‹#›</a:t>
            </a:fld>
            <a:endParaRPr lang="en-US"/>
          </a:p>
        </p:txBody>
      </p:sp>
    </p:spTree>
    <p:extLst>
      <p:ext uri="{BB962C8B-B14F-4D97-AF65-F5344CB8AC3E}">
        <p14:creationId xmlns:p14="http://schemas.microsoft.com/office/powerpoint/2010/main" val="257383795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9430EFF-03F8-4F70-A251-BF7E1588DD5C}" type="datetimeFigureOut">
              <a:rPr lang="en-US" smtClean="0"/>
              <a:t>4/13/2017</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C5E73A50-EBF2-49AE-8254-93135AA5A875}"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19430EFF-03F8-4F70-A251-BF7E1588DD5C}" type="datetimeFigureOut">
              <a:rPr lang="en-US" smtClean="0"/>
              <a:t>4/13/2017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5E73A50-EBF2-49AE-8254-93135AA5A875}" type="slidenum">
              <a:rPr lang="en-US" smtClean="0"/>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19430EFF-03F8-4F70-A251-BF7E1588DD5C}" type="datetimeFigureOut">
              <a:rPr lang="en-US" smtClean="0"/>
              <a:t>4/13/2017</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C5E73A50-EBF2-49AE-8254-93135AA5A875}"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19430EFF-03F8-4F70-A251-BF7E1588DD5C}" type="datetimeFigureOut">
              <a:rPr lang="en-US" smtClean="0"/>
              <a:t>4/13/2017</a:t>
            </a:fld>
            <a:endParaRPr lang="en-US"/>
          </a:p>
        </p:txBody>
      </p:sp>
      <p:sp>
        <p:nvSpPr>
          <p:cNvPr id="10" name="Slide Number Placeholder 9"/>
          <p:cNvSpPr>
            <a:spLocks noGrp="1"/>
          </p:cNvSpPr>
          <p:nvPr>
            <p:ph type="sldNum" sz="quarter" idx="16"/>
          </p:nvPr>
        </p:nvSpPr>
        <p:spPr/>
        <p:txBody>
          <a:bodyPr rtlCol="0"/>
          <a:lstStyle/>
          <a:p>
            <a:fld id="{C5E73A50-EBF2-49AE-8254-93135AA5A875}" type="slidenum">
              <a:rPr lang="en-US" smtClean="0"/>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19430EFF-03F8-4F70-A251-BF7E1588DD5C}" type="datetimeFigureOut">
              <a:rPr lang="en-US" smtClean="0"/>
              <a:t>4/13/2017</a:t>
            </a:fld>
            <a:endParaRPr lang="en-US"/>
          </a:p>
        </p:txBody>
      </p:sp>
      <p:sp>
        <p:nvSpPr>
          <p:cNvPr id="12" name="Slide Number Placeholder 11"/>
          <p:cNvSpPr>
            <a:spLocks noGrp="1"/>
          </p:cNvSpPr>
          <p:nvPr>
            <p:ph type="sldNum" sz="quarter" idx="16"/>
          </p:nvPr>
        </p:nvSpPr>
        <p:spPr/>
        <p:txBody>
          <a:bodyPr rtlCol="0"/>
          <a:lstStyle/>
          <a:p>
            <a:fld id="{C5E73A50-EBF2-49AE-8254-93135AA5A875}" type="slidenum">
              <a:rPr lang="en-US" smtClean="0"/>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9430EFF-03F8-4F70-A251-BF7E1588DD5C}" type="datetimeFigureOut">
              <a:rPr lang="en-US" smtClean="0"/>
              <a:t>4/13/2017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C5E73A50-EBF2-49AE-8254-93135AA5A87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430EFF-03F8-4F70-A251-BF7E1588DD5C}" type="datetimeFigureOut">
              <a:rPr lang="en-US" smtClean="0"/>
              <a:t>4/13/2017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C5E73A50-EBF2-49AE-8254-93135AA5A87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19430EFF-03F8-4F70-A251-BF7E1588DD5C}" type="datetimeFigureOut">
              <a:rPr lang="en-US" smtClean="0"/>
              <a:t>4/13/2017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C5E73A50-EBF2-49AE-8254-93135AA5A875}" type="slidenum">
              <a:rPr lang="en-US" smtClean="0"/>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19430EFF-03F8-4F70-A251-BF7E1588DD5C}" type="datetimeFigureOut">
              <a:rPr lang="en-US" smtClean="0"/>
              <a:t>4/13/2017</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C5E73A50-EBF2-49AE-8254-93135AA5A875}" type="slidenum">
              <a:rPr lang="en-US" smtClean="0"/>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9430EFF-03F8-4F70-A251-BF7E1588DD5C}" type="datetimeFigureOut">
              <a:rPr lang="en-US" smtClean="0"/>
              <a:t>4/13/2017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E73A50-EBF2-49AE-8254-93135AA5A87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19430EFF-03F8-4F70-A251-BF7E1588DD5C}" type="datetimeFigureOut">
              <a:rPr lang="en-US" smtClean="0"/>
              <a:t>4/13/2017</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C5E73A50-EBF2-49AE-8254-93135AA5A87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9430EFF-03F8-4F70-A251-BF7E1588DD5C}" type="datetimeFigureOut">
              <a:rPr lang="en-US" smtClean="0"/>
              <a:t>4/13/2017</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C5E73A50-EBF2-49AE-8254-93135AA5A87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a:t>Relational database design and creating the physical database schema</a:t>
            </a:r>
            <a:endParaRPr lang="en-US" dirty="0"/>
          </a:p>
        </p:txBody>
      </p:sp>
      <p:sp>
        <p:nvSpPr>
          <p:cNvPr id="3" name="Subtitle 2"/>
          <p:cNvSpPr>
            <a:spLocks noGrp="1"/>
          </p:cNvSpPr>
          <p:nvPr>
            <p:ph type="subTitle" idx="1"/>
          </p:nvPr>
        </p:nvSpPr>
        <p:spPr/>
        <p:txBody>
          <a:bodyPr>
            <a:normAutofit fontScale="77500" lnSpcReduction="20000"/>
          </a:bodyPr>
          <a:lstStyle/>
          <a:p>
            <a:r>
              <a:rPr lang="en-US" dirty="0"/>
              <a:t>Dinesh </a:t>
            </a:r>
            <a:r>
              <a:rPr lang="en-US" dirty="0" err="1"/>
              <a:t>Bajracharya</a:t>
            </a:r>
            <a:endParaRPr lang="en-US" dirty="0"/>
          </a:p>
          <a:p>
            <a:r>
              <a:rPr lang="en-US" dirty="0"/>
              <a:t>Nepal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r>
              <a:rPr lang="en-US" dirty="0"/>
              <a:t>Relational database stores data in the tabular form, tables are related with each other using concept of foreign key (also known are referential integrity). Rows of table represent entities and columns the attributes of entities.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Database Design Phases</a:t>
            </a:r>
            <a:endParaRPr lang="en-US" dirty="0"/>
          </a:p>
        </p:txBody>
      </p:sp>
      <p:sp>
        <p:nvSpPr>
          <p:cNvPr id="3" name="Content Placeholder 2"/>
          <p:cNvSpPr>
            <a:spLocks noGrp="1"/>
          </p:cNvSpPr>
          <p:nvPr>
            <p:ph sz="quarter" idx="1"/>
          </p:nvPr>
        </p:nvSpPr>
        <p:spPr/>
        <p:txBody>
          <a:bodyPr/>
          <a:lstStyle/>
          <a:p>
            <a:r>
              <a:rPr lang="en-US" dirty="0"/>
              <a:t>Database Design goes through three phases in general. Those phases are:</a:t>
            </a:r>
          </a:p>
          <a:p>
            <a:pPr lvl="1"/>
            <a:r>
              <a:rPr lang="en-US" dirty="0"/>
              <a:t>Conceptual model</a:t>
            </a:r>
          </a:p>
          <a:p>
            <a:pPr lvl="1"/>
            <a:r>
              <a:rPr lang="en-US" dirty="0"/>
              <a:t>SQL DDL Layer</a:t>
            </a:r>
          </a:p>
          <a:p>
            <a:pPr lvl="1"/>
            <a:r>
              <a:rPr lang="en-US" dirty="0"/>
              <a:t>Physical Layer</a:t>
            </a: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Relational database schema design using SQL</a:t>
            </a:r>
            <a:endParaRPr lang="en-US" dirty="0"/>
          </a:p>
        </p:txBody>
      </p:sp>
      <p:sp>
        <p:nvSpPr>
          <p:cNvPr id="3" name="Content Placeholder 2"/>
          <p:cNvSpPr>
            <a:spLocks noGrp="1"/>
          </p:cNvSpPr>
          <p:nvPr>
            <p:ph sz="quarter" idx="1"/>
          </p:nvPr>
        </p:nvSpPr>
        <p:spPr>
          <a:xfrm>
            <a:off x="228600" y="1600200"/>
            <a:ext cx="8686800" cy="4953000"/>
          </a:xfrm>
        </p:spPr>
        <p:txBody>
          <a:bodyPr>
            <a:normAutofit/>
          </a:bodyPr>
          <a:lstStyle/>
          <a:p>
            <a:r>
              <a:rPr lang="en-US" sz="2400" dirty="0"/>
              <a:t>SQL Data Definition Language (DDL) is used to create schema of relations (table), attributes with their data types and constraints are specified in the schema of relations. The three DDL statements or command are </a:t>
            </a:r>
          </a:p>
          <a:p>
            <a:pPr lvl="1"/>
            <a:r>
              <a:rPr lang="en-US" sz="2400" dirty="0"/>
              <a:t>CREATE: used to create database or relations specifying constraints of attributes (columns) of table</a:t>
            </a:r>
          </a:p>
          <a:p>
            <a:pPr lvl="1"/>
            <a:r>
              <a:rPr lang="en-US" sz="2400" dirty="0"/>
              <a:t>ALTER: used to modify schema of existing relation. It can be used to add num columns, remove existing columns, and add new constraints and to remove existing constraints.</a:t>
            </a:r>
          </a:p>
          <a:p>
            <a:pPr lvl="1"/>
            <a:r>
              <a:rPr lang="en-US" sz="2400" dirty="0"/>
              <a:t>DROP: used to remove schema of existing relation or database. </a:t>
            </a:r>
          </a:p>
          <a:p>
            <a:endParaRPr lang="en-US" sz="2400"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Constraints</a:t>
            </a:r>
          </a:p>
        </p:txBody>
      </p:sp>
      <p:sp>
        <p:nvSpPr>
          <p:cNvPr id="3" name="Content Placeholder 2"/>
          <p:cNvSpPr>
            <a:spLocks noGrp="1"/>
          </p:cNvSpPr>
          <p:nvPr>
            <p:ph sz="quarter" idx="1"/>
          </p:nvPr>
        </p:nvSpPr>
        <p:spPr/>
        <p:txBody>
          <a:bodyPr>
            <a:normAutofit/>
          </a:bodyPr>
          <a:lstStyle/>
          <a:p>
            <a:r>
              <a:rPr lang="en-US" sz="2800" dirty="0"/>
              <a:t>Primary Key constraint</a:t>
            </a:r>
          </a:p>
          <a:p>
            <a:r>
              <a:rPr lang="en-US" sz="2800" dirty="0"/>
              <a:t>Referential Integrity Constraint</a:t>
            </a:r>
          </a:p>
          <a:p>
            <a:r>
              <a:rPr lang="en-US" sz="2800" dirty="0"/>
              <a:t>Domain constraint</a:t>
            </a:r>
          </a:p>
          <a:p>
            <a:r>
              <a:rPr lang="en-US" sz="2800" dirty="0"/>
              <a:t>Functional dependency</a:t>
            </a:r>
          </a:p>
          <a:p>
            <a:r>
              <a:rPr lang="en-US" sz="2800" dirty="0"/>
              <a:t>Cardinality constraint</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types in SQL</a:t>
            </a:r>
          </a:p>
        </p:txBody>
      </p:sp>
      <p:sp>
        <p:nvSpPr>
          <p:cNvPr id="3" name="Content Placeholder 2"/>
          <p:cNvSpPr>
            <a:spLocks noGrp="1"/>
          </p:cNvSpPr>
          <p:nvPr>
            <p:ph sz="quarter" idx="1"/>
          </p:nvPr>
        </p:nvSpPr>
        <p:spPr/>
        <p:txBody>
          <a:bodyPr/>
          <a:lstStyle/>
          <a:p>
            <a:r>
              <a:rPr lang="en-US" dirty="0"/>
              <a:t>Text</a:t>
            </a:r>
          </a:p>
          <a:p>
            <a:r>
              <a:rPr lang="en-US" dirty="0"/>
              <a:t>Character</a:t>
            </a:r>
          </a:p>
          <a:p>
            <a:r>
              <a:rPr lang="en-US" dirty="0"/>
              <a:t>Integer</a:t>
            </a:r>
          </a:p>
          <a:p>
            <a:r>
              <a:rPr lang="en-US" dirty="0"/>
              <a:t>Real </a:t>
            </a:r>
          </a:p>
          <a:p>
            <a:r>
              <a:rPr lang="en-US" dirty="0"/>
              <a:t>Etc.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DDL statements</a:t>
            </a:r>
          </a:p>
        </p:txBody>
      </p:sp>
      <p:sp>
        <p:nvSpPr>
          <p:cNvPr id="3" name="Content Placeholder 2"/>
          <p:cNvSpPr>
            <a:spLocks noGrp="1"/>
          </p:cNvSpPr>
          <p:nvPr>
            <p:ph sz="quarter" idx="1"/>
          </p:nvPr>
        </p:nvSpPr>
        <p:spPr/>
        <p:txBody>
          <a:bodyPr/>
          <a:lstStyle/>
          <a:p>
            <a:r>
              <a:rPr lang="en-US" dirty="0"/>
              <a:t>Create</a:t>
            </a:r>
          </a:p>
          <a:p>
            <a:r>
              <a:rPr lang="en-US" dirty="0"/>
              <a:t>Alter</a:t>
            </a:r>
          </a:p>
          <a:p>
            <a:r>
              <a:rPr lang="en-US" dirty="0"/>
              <a:t>Drop</a:t>
            </a: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a:xfrm>
            <a:off x="457200" y="1447800"/>
            <a:ext cx="8229600" cy="4678363"/>
          </a:xfrm>
        </p:spPr>
        <p:txBody>
          <a:bodyPr>
            <a:normAutofit fontScale="70000" lnSpcReduction="20000"/>
          </a:bodyPr>
          <a:lstStyle/>
          <a:p>
            <a:pPr>
              <a:buNone/>
            </a:pPr>
            <a:r>
              <a:rPr lang="en-US" dirty="0"/>
              <a:t>create table team(</a:t>
            </a:r>
          </a:p>
          <a:p>
            <a:pPr>
              <a:buNone/>
            </a:pPr>
            <a:r>
              <a:rPr lang="en-US" dirty="0" err="1"/>
              <a:t>teamname</a:t>
            </a:r>
            <a:r>
              <a:rPr lang="en-US" dirty="0"/>
              <a:t> </a:t>
            </a:r>
            <a:r>
              <a:rPr lang="en-US" dirty="0" err="1"/>
              <a:t>varchar</a:t>
            </a:r>
            <a:r>
              <a:rPr lang="en-US" dirty="0"/>
              <a:t>(20) primary key,</a:t>
            </a:r>
          </a:p>
          <a:p>
            <a:pPr>
              <a:buNone/>
            </a:pPr>
            <a:r>
              <a:rPr lang="en-US" dirty="0" err="1"/>
              <a:t>estd</a:t>
            </a:r>
            <a:r>
              <a:rPr lang="en-US" dirty="0"/>
              <a:t> date,</a:t>
            </a:r>
          </a:p>
          <a:p>
            <a:pPr>
              <a:buNone/>
            </a:pPr>
            <a:r>
              <a:rPr lang="en-US" dirty="0"/>
              <a:t>    address </a:t>
            </a:r>
            <a:r>
              <a:rPr lang="en-US" dirty="0" err="1"/>
              <a:t>varchar</a:t>
            </a:r>
            <a:r>
              <a:rPr lang="en-US" dirty="0"/>
              <a:t>(20)</a:t>
            </a:r>
          </a:p>
          <a:p>
            <a:pPr>
              <a:buNone/>
            </a:pPr>
            <a:r>
              <a:rPr lang="en-US" dirty="0"/>
              <a:t>);</a:t>
            </a:r>
          </a:p>
          <a:p>
            <a:pPr>
              <a:buNone/>
            </a:pPr>
            <a:endParaRPr lang="en-US" dirty="0"/>
          </a:p>
          <a:p>
            <a:pPr>
              <a:buNone/>
            </a:pPr>
            <a:r>
              <a:rPr lang="en-US" dirty="0"/>
              <a:t>create table player(</a:t>
            </a:r>
          </a:p>
          <a:p>
            <a:pPr>
              <a:buNone/>
            </a:pPr>
            <a:r>
              <a:rPr lang="en-US" dirty="0"/>
              <a:t>Foreign key created:</a:t>
            </a:r>
          </a:p>
          <a:p>
            <a:pPr>
              <a:buNone/>
            </a:pPr>
            <a:r>
              <a:rPr lang="en-US" dirty="0" err="1"/>
              <a:t>Teamname</a:t>
            </a:r>
            <a:r>
              <a:rPr lang="en-US" dirty="0"/>
              <a:t> depends on primary of team</a:t>
            </a:r>
          </a:p>
          <a:p>
            <a:pPr>
              <a:buNone/>
            </a:pPr>
            <a:r>
              <a:rPr lang="en-US" dirty="0" err="1"/>
              <a:t>teamname</a:t>
            </a:r>
            <a:r>
              <a:rPr lang="en-US" dirty="0"/>
              <a:t> </a:t>
            </a:r>
            <a:r>
              <a:rPr lang="en-US" dirty="0" err="1"/>
              <a:t>varchar</a:t>
            </a:r>
            <a:r>
              <a:rPr lang="en-US" dirty="0"/>
              <a:t>(20)  references team, </a:t>
            </a:r>
            <a:r>
              <a:rPr lang="en-US" dirty="0" err="1"/>
              <a:t>playernoint</a:t>
            </a:r>
            <a:r>
              <a:rPr lang="en-US" dirty="0"/>
              <a:t>,</a:t>
            </a:r>
          </a:p>
          <a:p>
            <a:pPr>
              <a:buNone/>
            </a:pPr>
            <a:r>
              <a:rPr lang="en-US" dirty="0"/>
              <a:t>     name </a:t>
            </a:r>
            <a:r>
              <a:rPr lang="en-US" dirty="0" err="1"/>
              <a:t>varchar</a:t>
            </a:r>
            <a:r>
              <a:rPr lang="en-US" dirty="0"/>
              <a:t>(30),</a:t>
            </a:r>
          </a:p>
          <a:p>
            <a:pPr>
              <a:buNone/>
            </a:pPr>
            <a:r>
              <a:rPr lang="en-US" dirty="0"/>
              <a:t>     address </a:t>
            </a:r>
            <a:r>
              <a:rPr lang="en-US" dirty="0" err="1"/>
              <a:t>varchar</a:t>
            </a:r>
            <a:r>
              <a:rPr lang="en-US" dirty="0"/>
              <a:t>(20),</a:t>
            </a:r>
          </a:p>
          <a:p>
            <a:pPr>
              <a:buNone/>
            </a:pPr>
            <a:r>
              <a:rPr lang="en-US" dirty="0"/>
              <a:t>Primary key formed by combination of two attributes</a:t>
            </a:r>
          </a:p>
          <a:p>
            <a:pPr>
              <a:buNone/>
            </a:pPr>
            <a:r>
              <a:rPr lang="en-US" dirty="0"/>
              <a:t>     primary key(</a:t>
            </a:r>
            <a:r>
              <a:rPr lang="en-US" dirty="0" err="1"/>
              <a:t>teamname,playerno</a:t>
            </a:r>
            <a:r>
              <a:rPr lang="en-US" dirty="0"/>
              <a:t>));</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Alter</a:t>
            </a:r>
          </a:p>
        </p:txBody>
      </p:sp>
      <p:sp>
        <p:nvSpPr>
          <p:cNvPr id="3" name="Content Placeholder 2"/>
          <p:cNvSpPr>
            <a:spLocks noGrp="1"/>
          </p:cNvSpPr>
          <p:nvPr>
            <p:ph sz="quarter" idx="1"/>
          </p:nvPr>
        </p:nvSpPr>
        <p:spPr>
          <a:xfrm>
            <a:off x="457200" y="1524000"/>
            <a:ext cx="8229600" cy="4602163"/>
          </a:xfrm>
        </p:spPr>
        <p:txBody>
          <a:bodyPr>
            <a:normAutofit fontScale="92500"/>
          </a:bodyPr>
          <a:lstStyle/>
          <a:p>
            <a:r>
              <a:rPr lang="en-US" dirty="0"/>
              <a:t>If there is need to add make changes with the schema of relation (table), that is adding new columns, removing existing columns, adding new constraints, removing existing constraints, in that case ALTER statement is used.</a:t>
            </a:r>
          </a:p>
          <a:p>
            <a:r>
              <a:rPr lang="en-US" dirty="0" err="1"/>
              <a:t>SQL</a:t>
            </a:r>
            <a:r>
              <a:rPr lang="en-US" dirty="0" err="1">
                <a:sym typeface="Wingdings"/>
              </a:rPr>
              <a:t></a:t>
            </a:r>
            <a:r>
              <a:rPr lang="en-US" dirty="0" err="1"/>
              <a:t>alter</a:t>
            </a:r>
            <a:r>
              <a:rPr lang="en-US" dirty="0"/>
              <a:t> table person add age </a:t>
            </a:r>
            <a:r>
              <a:rPr lang="en-US" dirty="0" err="1"/>
              <a:t>int</a:t>
            </a:r>
            <a:r>
              <a:rPr lang="en-US" dirty="0"/>
              <a:t>;</a:t>
            </a:r>
          </a:p>
          <a:p>
            <a:r>
              <a:rPr lang="en-US" dirty="0" err="1"/>
              <a:t>SQL</a:t>
            </a:r>
            <a:r>
              <a:rPr lang="en-US" dirty="0" err="1">
                <a:sym typeface="Wingdings"/>
              </a:rPr>
              <a:t></a:t>
            </a:r>
            <a:r>
              <a:rPr lang="en-US" dirty="0" err="1"/>
              <a:t>alter</a:t>
            </a:r>
            <a:r>
              <a:rPr lang="en-US" dirty="0"/>
              <a:t> table person add constraint </a:t>
            </a:r>
            <a:r>
              <a:rPr lang="en-US" dirty="0" err="1"/>
              <a:t>ck_age</a:t>
            </a:r>
            <a:r>
              <a:rPr lang="en-US" dirty="0"/>
              <a:t> check (age&gt;20);</a:t>
            </a:r>
          </a:p>
          <a:p>
            <a:r>
              <a:rPr lang="en-US" dirty="0" err="1"/>
              <a:t>SQL</a:t>
            </a:r>
            <a:r>
              <a:rPr lang="en-US" dirty="0" err="1">
                <a:sym typeface="Wingdings"/>
              </a:rPr>
              <a:t></a:t>
            </a:r>
            <a:r>
              <a:rPr lang="en-US" dirty="0" err="1"/>
              <a:t>alter</a:t>
            </a:r>
            <a:r>
              <a:rPr lang="en-US" dirty="0"/>
              <a:t> table person add salary constraint </a:t>
            </a:r>
            <a:r>
              <a:rPr lang="en-US" dirty="0" err="1"/>
              <a:t>ck_salary</a:t>
            </a:r>
            <a:r>
              <a:rPr lang="en-US" dirty="0"/>
              <a:t> check (salary&gt;3000);</a:t>
            </a:r>
          </a:p>
          <a:p>
            <a:r>
              <a:rPr lang="en-US" dirty="0"/>
              <a:t>SQL </a:t>
            </a:r>
            <a:r>
              <a:rPr lang="en-US" dirty="0">
                <a:sym typeface="Wingdings"/>
              </a:rPr>
              <a:t></a:t>
            </a:r>
            <a:r>
              <a:rPr lang="en-US" dirty="0"/>
              <a:t>alter table person drop constraint </a:t>
            </a:r>
            <a:r>
              <a:rPr lang="en-US" dirty="0" err="1"/>
              <a:t>ck_salary</a:t>
            </a:r>
            <a:r>
              <a:rPr lang="en-US" dirty="0"/>
              <a:t>;</a:t>
            </a: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DROPPING TABLE</a:t>
            </a:r>
            <a:endParaRPr lang="en-US" dirty="0"/>
          </a:p>
        </p:txBody>
      </p:sp>
      <p:sp>
        <p:nvSpPr>
          <p:cNvPr id="3" name="Content Placeholder 2"/>
          <p:cNvSpPr>
            <a:spLocks noGrp="1"/>
          </p:cNvSpPr>
          <p:nvPr>
            <p:ph sz="quarter" idx="1"/>
          </p:nvPr>
        </p:nvSpPr>
        <p:spPr/>
        <p:txBody>
          <a:bodyPr/>
          <a:lstStyle/>
          <a:p>
            <a:r>
              <a:rPr lang="en-US" dirty="0"/>
              <a:t>SQL </a:t>
            </a:r>
            <a:r>
              <a:rPr lang="en-US" dirty="0">
                <a:sym typeface="Wingdings"/>
              </a:rPr>
              <a:t></a:t>
            </a:r>
            <a:r>
              <a:rPr lang="en-US" dirty="0"/>
              <a:t> DROP table person;</a:t>
            </a: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Median</Template>
  <TotalTime>27</TotalTime>
  <Words>387</Words>
  <Application>Microsoft Office PowerPoint</Application>
  <PresentationFormat>On-screen Show (4:3)</PresentationFormat>
  <Paragraphs>52</Paragraphs>
  <Slides>10</Slides>
  <Notes>0</Notes>
  <HiddenSlides>0</HiddenSlides>
  <MMClips>9</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Tw Cen MT</vt:lpstr>
      <vt:lpstr>Wingdings</vt:lpstr>
      <vt:lpstr>Wingdings 2</vt:lpstr>
      <vt:lpstr>Median</vt:lpstr>
      <vt:lpstr>Relational database design and creating the physical database schema</vt:lpstr>
      <vt:lpstr>PowerPoint Presentation</vt:lpstr>
      <vt:lpstr>Database Design Phases</vt:lpstr>
      <vt:lpstr>Relational database schema design using SQL</vt:lpstr>
      <vt:lpstr>Constraints</vt:lpstr>
      <vt:lpstr>Data types in SQL</vt:lpstr>
      <vt:lpstr>DDL statements</vt:lpstr>
      <vt:lpstr>PowerPoint Presentation</vt:lpstr>
      <vt:lpstr>Alter</vt:lpstr>
      <vt:lpstr>DROPPING TABLE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Relational database design and creating the physical database schema</dc:title>
  <dc:creator>Dinesh</dc:creator>
  <cp:lastModifiedBy>Dinesh</cp:lastModifiedBy>
  <cp:revision>10</cp:revision>
  <cp:lastPrinted>2017-04-13T06:09:14Z</cp:lastPrinted>
  <dcterms:created xsi:type="dcterms:W3CDTF">2017-04-12T05:15:16Z</dcterms:created>
  <dcterms:modified xsi:type="dcterms:W3CDTF">2017-04-13T06:26:13Z</dcterms:modified>
</cp:coreProperties>
</file>