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74" r:id="rId4"/>
    <p:sldId id="275" r:id="rId5"/>
    <p:sldId id="265" r:id="rId6"/>
    <p:sldId id="266" r:id="rId7"/>
    <p:sldId id="267" r:id="rId8"/>
    <p:sldId id="276" r:id="rId9"/>
    <p:sldId id="268" r:id="rId10"/>
    <p:sldId id="269" r:id="rId11"/>
    <p:sldId id="257" r:id="rId12"/>
    <p:sldId id="258" r:id="rId13"/>
    <p:sldId id="277" r:id="rId14"/>
    <p:sldId id="259" r:id="rId15"/>
    <p:sldId id="260" r:id="rId16"/>
    <p:sldId id="261" r:id="rId17"/>
    <p:sldId id="262" r:id="rId18"/>
    <p:sldId id="263" r:id="rId19"/>
    <p:sldId id="270" r:id="rId20"/>
    <p:sldId id="271" r:id="rId21"/>
    <p:sldId id="272" r:id="rId22"/>
    <p:sldId id="27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722" autoAdjust="0"/>
    <p:restoredTop sz="94660"/>
  </p:normalViewPr>
  <p:slideViewPr>
    <p:cSldViewPr>
      <p:cViewPr varScale="1">
        <p:scale>
          <a:sx n="74" d="100"/>
          <a:sy n="74" d="100"/>
        </p:scale>
        <p:origin x="76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a:t>Click to edit Master title style</a:t>
            </a:r>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406CEF45-73F4-459D-86E3-6D5556BBD365}" type="datetimeFigureOut">
              <a:rPr lang="en-US" smtClean="0"/>
              <a:t>4/14/2017</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5ACC46CF-F86D-4B03-AE8D-D1DCD7ADE53E}"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406CEF45-73F4-459D-86E3-6D5556BBD365}"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5ACC46CF-F86D-4B03-AE8D-D1DCD7ADE53E}"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a:t>Click to edit Master title style</a:t>
            </a:r>
          </a:p>
        </p:txBody>
      </p:sp>
      <p:sp>
        <p:nvSpPr>
          <p:cNvPr id="12" name="Date Placeholder 11"/>
          <p:cNvSpPr>
            <a:spLocks noGrp="1"/>
          </p:cNvSpPr>
          <p:nvPr>
            <p:ph type="dt" sz="half" idx="10"/>
          </p:nvPr>
        </p:nvSpPr>
        <p:spPr/>
        <p:txBody>
          <a:bodyPr/>
          <a:lstStyle/>
          <a:p>
            <a:fld id="{406CEF45-73F4-459D-86E3-6D5556BBD365}" type="datetimeFigureOut">
              <a:rPr lang="en-US" smtClean="0"/>
              <a:t>4/14/2017</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5ACC46CF-F86D-4B03-AE8D-D1DCD7ADE53E}"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8" name="Date Placeholder 7"/>
          <p:cNvSpPr>
            <a:spLocks noGrp="1"/>
          </p:cNvSpPr>
          <p:nvPr>
            <p:ph type="dt" sz="half" idx="15"/>
          </p:nvPr>
        </p:nvSpPr>
        <p:spPr/>
        <p:txBody>
          <a:bodyPr rtlCol="0"/>
          <a:lstStyle/>
          <a:p>
            <a:fld id="{406CEF45-73F4-459D-86E3-6D5556BBD365}" type="datetimeFigureOut">
              <a:rPr lang="en-US" smtClean="0"/>
              <a:t>4/14/2017</a:t>
            </a:fld>
            <a:endParaRPr lang="en-US"/>
          </a:p>
        </p:txBody>
      </p:sp>
      <p:sp>
        <p:nvSpPr>
          <p:cNvPr id="10" name="Slide Number Placeholder 9"/>
          <p:cNvSpPr>
            <a:spLocks noGrp="1"/>
          </p:cNvSpPr>
          <p:nvPr>
            <p:ph type="sldNum" sz="quarter" idx="16"/>
          </p:nvPr>
        </p:nvSpPr>
        <p:spPr/>
        <p:txBody>
          <a:bodyPr rtlCol="0"/>
          <a:lstStyle/>
          <a:p>
            <a:fld id="{5ACC46CF-F86D-4B03-AE8D-D1DCD7ADE53E}"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a:t>Click to edit Master title style</a:t>
            </a:r>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0" name="Date Placeholder 9"/>
          <p:cNvSpPr>
            <a:spLocks noGrp="1"/>
          </p:cNvSpPr>
          <p:nvPr>
            <p:ph type="dt" sz="half" idx="15"/>
          </p:nvPr>
        </p:nvSpPr>
        <p:spPr/>
        <p:txBody>
          <a:bodyPr rtlCol="0"/>
          <a:lstStyle/>
          <a:p>
            <a:fld id="{406CEF45-73F4-459D-86E3-6D5556BBD365}" type="datetimeFigureOut">
              <a:rPr lang="en-US" smtClean="0"/>
              <a:t>4/14/2017</a:t>
            </a:fld>
            <a:endParaRPr lang="en-US"/>
          </a:p>
        </p:txBody>
      </p:sp>
      <p:sp>
        <p:nvSpPr>
          <p:cNvPr id="12" name="Slide Number Placeholder 11"/>
          <p:cNvSpPr>
            <a:spLocks noGrp="1"/>
          </p:cNvSpPr>
          <p:nvPr>
            <p:ph type="sldNum" sz="quarter" idx="16"/>
          </p:nvPr>
        </p:nvSpPr>
        <p:spPr/>
        <p:txBody>
          <a:bodyPr rtlCol="0"/>
          <a:lstStyle/>
          <a:p>
            <a:fld id="{5ACC46CF-F86D-4B03-AE8D-D1DCD7ADE53E}"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406CEF45-73F4-459D-86E3-6D5556BBD365}" type="datetimeFigureOut">
              <a:rPr lang="en-US" smtClean="0"/>
              <a:t>4/14/2017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5ACC46CF-F86D-4B03-AE8D-D1DCD7ADE53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6CEF45-73F4-459D-86E3-6D5556BBD365}" type="datetimeFigureOut">
              <a:rPr lang="en-US" smtClean="0"/>
              <a:t>4/14/2017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5ACC46CF-F86D-4B03-AE8D-D1DCD7ADE53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a:t>Click to edit Master title style</a:t>
            </a:r>
          </a:p>
        </p:txBody>
      </p:sp>
      <p:sp>
        <p:nvSpPr>
          <p:cNvPr id="5" name="Date Placeholder 4"/>
          <p:cNvSpPr>
            <a:spLocks noGrp="1"/>
          </p:cNvSpPr>
          <p:nvPr>
            <p:ph type="dt" sz="half" idx="10"/>
          </p:nvPr>
        </p:nvSpPr>
        <p:spPr/>
        <p:txBody>
          <a:bodyPr/>
          <a:lstStyle/>
          <a:p>
            <a:fld id="{406CEF45-73F4-459D-86E3-6D5556BBD365}" type="datetimeFigureOut">
              <a:rPr lang="en-US" smtClean="0"/>
              <a:t>4/14/2017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5ACC46CF-F86D-4B03-AE8D-D1DCD7ADE53E}"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a:t>Click to edit Master title style</a:t>
            </a:r>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406CEF45-73F4-459D-86E3-6D5556BBD365}" type="datetimeFigureOut">
              <a:rPr lang="en-US" smtClean="0"/>
              <a:t>4/14/2017</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5ACC46CF-F86D-4B03-AE8D-D1DCD7ADE53E}"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406CEF45-73F4-459D-86E3-6D5556BBD365}" type="datetimeFigureOut">
              <a:rPr lang="en-US" smtClean="0"/>
              <a:t>4/14/2017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ACC46CF-F86D-4B03-AE8D-D1DCD7ADE53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406CEF45-73F4-459D-86E3-6D5556BBD365}" type="datetimeFigureOut">
              <a:rPr lang="en-US" smtClean="0"/>
              <a:t>4/14/2017</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5ACC46CF-F86D-4B03-AE8D-D1DCD7ADE53E}"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a:t>Click to edit Master title style</a:t>
            </a:r>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406CEF45-73F4-459D-86E3-6D5556BBD365}" type="datetimeFigureOut">
              <a:rPr lang="en-US" smtClean="0"/>
              <a:t>4/14/2017</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5ACC46CF-F86D-4B03-AE8D-D1DCD7ADE53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hyperlink" Target="http://localhost/phpmyadmin/url.php?url=http://dev.mysql.com/doc/refman/5.5/en/select.html&amp;server=0&amp;token=6cfb2e842ab95e67fff360f455324fce" TargetMode="External"/><Relationship Id="rId4" Type="http://schemas.openxmlformats.org/officeDocument/2006/relationships/hyperlink" Target="http://localhost/phpmyadmin/url.php?url=http://dev.mysql.com/doc/refman/5.5/en/group-by-functions.html&amp;server=0&amp;token=6cfb2e842ab95e67fff360f455324fce" TargetMode="Externa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3.png"/><Relationship Id="rId5" Type="http://schemas.openxmlformats.org/officeDocument/2006/relationships/hyperlink" Target="http://localhost/phpmyadmin/url.php?url=http://dev.mysql.com/doc/refman/5.5/en/group-by-functions.html&amp;server=0&amp;token=6cfb2e842ab95e67fff360f455324fce" TargetMode="External"/><Relationship Id="rId4" Type="http://schemas.openxmlformats.org/officeDocument/2006/relationships/hyperlink" Target="http://localhost/phpmyadmin/url.php?url=http://dev.mysql.com/doc/refman/5.5/en/select.html&amp;server=0&amp;token=6cfb2e842ab95e67fff360f455324fce" TargetMode="Externa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3.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Aggregating, Creating view, Ranking data, modifying data</a:t>
            </a:r>
          </a:p>
        </p:txBody>
      </p:sp>
      <p:sp>
        <p:nvSpPr>
          <p:cNvPr id="3" name="Subtitle 2"/>
          <p:cNvSpPr>
            <a:spLocks noGrp="1"/>
          </p:cNvSpPr>
          <p:nvPr>
            <p:ph type="subTitle" idx="1"/>
          </p:nvPr>
        </p:nvSpPr>
        <p:spPr/>
        <p:txBody>
          <a:bodyPr/>
          <a:lstStyle/>
          <a:p>
            <a:r>
              <a:rPr lang="en-US" dirty="0"/>
              <a:t>Dinesh </a:t>
            </a:r>
            <a:r>
              <a:rPr lang="en-US" dirty="0" err="1"/>
              <a:t>Bajrachary</a:t>
            </a:r>
            <a:endParaRPr lang="en-US"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b="1" dirty="0"/>
              <a:t>Aggregate functions</a:t>
            </a:r>
            <a:endParaRPr lang="en-US" dirty="0"/>
          </a:p>
        </p:txBody>
      </p:sp>
      <p:sp>
        <p:nvSpPr>
          <p:cNvPr id="3" name="Content Placeholder 2"/>
          <p:cNvSpPr>
            <a:spLocks noGrp="1"/>
          </p:cNvSpPr>
          <p:nvPr>
            <p:ph sz="quarter" idx="1"/>
          </p:nvPr>
        </p:nvSpPr>
        <p:spPr>
          <a:xfrm>
            <a:off x="228600" y="1447800"/>
            <a:ext cx="8915400" cy="4800600"/>
          </a:xfrm>
        </p:spPr>
        <p:txBody>
          <a:bodyPr>
            <a:noAutofit/>
          </a:bodyPr>
          <a:lstStyle/>
          <a:p>
            <a:pPr lvl="0"/>
            <a:r>
              <a:rPr lang="en-US" sz="2000" b="1" dirty="0"/>
              <a:t>Sum()</a:t>
            </a:r>
            <a:r>
              <a:rPr lang="en-US" sz="2000" dirty="0"/>
              <a:t>: This function takes column with numeric values and returns total of the considered column.</a:t>
            </a:r>
          </a:p>
          <a:p>
            <a:pPr lvl="0"/>
            <a:r>
              <a:rPr lang="en-US" sz="2000" b="1" dirty="0"/>
              <a:t>Count()</a:t>
            </a:r>
            <a:r>
              <a:rPr lang="en-US" sz="2000" dirty="0"/>
              <a:t>: This function takes column are return number of records of the table. </a:t>
            </a:r>
          </a:p>
          <a:p>
            <a:pPr lvl="0"/>
            <a:r>
              <a:rPr lang="en-US" sz="2000" b="1" dirty="0"/>
              <a:t>Average()</a:t>
            </a:r>
            <a:r>
              <a:rPr lang="en-US" sz="2000" dirty="0"/>
              <a:t>: This function takes column as numeric values and returns average of the considered column.</a:t>
            </a:r>
          </a:p>
          <a:p>
            <a:pPr lvl="0"/>
            <a:r>
              <a:rPr lang="en-US" sz="2000" b="1" dirty="0"/>
              <a:t>Max()</a:t>
            </a:r>
            <a:r>
              <a:rPr lang="en-US" sz="2000" dirty="0"/>
              <a:t>: This function takes a column and returns maximum value in the column. If the column provided is numeric type, then it will return the highest value of the column.</a:t>
            </a:r>
          </a:p>
          <a:p>
            <a:pPr lvl="0"/>
            <a:r>
              <a:rPr lang="en-US" sz="2000" b="1" dirty="0"/>
              <a:t>Min()</a:t>
            </a:r>
            <a:r>
              <a:rPr lang="en-US" sz="2000" dirty="0"/>
              <a:t>: This function takes a column and returns minimum value in the column. If the provided column is numeric type, then it will return the lowest value of the column. </a:t>
            </a:r>
          </a:p>
          <a:p>
            <a:pPr lvl="0"/>
            <a:r>
              <a:rPr lang="en-US" sz="2000" b="1" dirty="0" err="1"/>
              <a:t>Var</a:t>
            </a:r>
            <a:r>
              <a:rPr lang="en-US" sz="2000" b="1" dirty="0"/>
              <a:t>()</a:t>
            </a:r>
            <a:r>
              <a:rPr lang="en-US" sz="2000" dirty="0"/>
              <a:t>: This function takes column with numeric values and  returns variance of non-null values. </a:t>
            </a:r>
          </a:p>
          <a:p>
            <a:pPr lvl="0"/>
            <a:r>
              <a:rPr lang="en-US" sz="2000" b="1" dirty="0" err="1"/>
              <a:t>StDev</a:t>
            </a:r>
            <a:r>
              <a:rPr lang="en-US" sz="2000" b="1" dirty="0"/>
              <a:t>()</a:t>
            </a:r>
            <a:r>
              <a:rPr lang="en-US" sz="2000" dirty="0"/>
              <a:t>: This function takes column with numeric values and returns standard deviation of all non-null values. </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4"/>
          <a:srcRect l="30000" t="44666" r="35833" b="16667"/>
          <a:stretch/>
        </p:blipFill>
        <p:spPr>
          <a:xfrm>
            <a:off x="533400" y="533399"/>
            <a:ext cx="4953000" cy="3503341"/>
          </a:xfrm>
          <a:prstGeom prst="rect">
            <a:avLst/>
          </a:prstGeom>
        </p:spPr>
      </p:pic>
      <p:sp>
        <p:nvSpPr>
          <p:cNvPr id="5" name="Rectangle 1"/>
          <p:cNvSpPr>
            <a:spLocks noChangeArrowheads="1"/>
          </p:cNvSpPr>
          <p:nvPr/>
        </p:nvSpPr>
        <p:spPr bwMode="auto">
          <a:xfrm>
            <a:off x="762000" y="4045062"/>
            <a:ext cx="4038600"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what is the total price of each type of products?</a:t>
            </a:r>
            <a:endParaRPr kumimoji="0" lang="en-US" altLang="en-US" sz="1100" b="0" i="0" u="none" strike="noStrike" cap="none" normalizeH="0" baseline="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en-US" sz="16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SQL</a:t>
            </a:r>
            <a:r>
              <a:rPr kumimoji="0" lang="en-US" altLang="en-US" sz="16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kumimoji="0" lang="en-US" altLang="en-US" sz="16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Select productname, (quantity * unitprice) as total from sell_s;</a:t>
            </a:r>
            <a:endParaRPr kumimoji="0" lang="en-US" altLang="en-US" sz="1100" b="0" i="0" u="none" strike="noStrike" cap="none" normalizeH="0" baseline="0">
              <a:ln>
                <a:noFill/>
              </a:ln>
              <a:solidFill>
                <a:schemeClr val="tx1"/>
              </a:solidFill>
              <a:effectLst/>
              <a:sym typeface="Wingdings" panose="05000000000000000000" pitchFamily="2" charset="2"/>
            </a:endParaRPr>
          </a:p>
          <a:p>
            <a:pPr marL="0" marR="0" lvl="0" indent="0" algn="just"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here (quantity * unitprice ) gets total for each record</a:t>
            </a:r>
            <a:endParaRPr kumimoji="0" lang="en-US" altLang="en-US" sz="1100" b="0" i="0" u="none" strike="noStrike" cap="none" normalizeH="0" baseline="0">
              <a:ln>
                <a:noFill/>
              </a:ln>
              <a:solidFill>
                <a:schemeClr val="tx1"/>
              </a:solidFill>
              <a:effectLst/>
              <a:sym typeface="Wingdings" panose="05000000000000000000" pitchFamily="2" charset="2"/>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en-US" sz="16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endParaRPr>
          </a:p>
        </p:txBody>
      </p:sp>
      <p:pic>
        <p:nvPicPr>
          <p:cNvPr id="6" name="Picture 5"/>
          <p:cNvPicPr>
            <a:picLocks noChangeAspect="1"/>
          </p:cNvPicPr>
          <p:nvPr/>
        </p:nvPicPr>
        <p:blipFill rotWithShape="1">
          <a:blip r:embed="rId5"/>
          <a:srcRect l="31667" t="59333" r="57500" b="10000"/>
          <a:stretch/>
        </p:blipFill>
        <p:spPr>
          <a:xfrm>
            <a:off x="5791200" y="2057400"/>
            <a:ext cx="2209800" cy="3909646"/>
          </a:xfrm>
          <a:prstGeom prst="rect">
            <a:avLst/>
          </a:prstGeom>
        </p:spPr>
      </p:pic>
      <p:cxnSp>
        <p:nvCxnSpPr>
          <p:cNvPr id="8" name="Straight Arrow Connector 7"/>
          <p:cNvCxnSpPr/>
          <p:nvPr/>
        </p:nvCxnSpPr>
        <p:spPr>
          <a:xfrm flipV="1">
            <a:off x="4114800" y="4267200"/>
            <a:ext cx="1676400" cy="5334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329520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457200"/>
            <a:ext cx="5410200" cy="685059"/>
          </a:xfrm>
          <a:prstGeom prst="rect">
            <a:avLst/>
          </a:prstGeom>
        </p:spPr>
        <p:txBody>
          <a:bodyPr wrap="square">
            <a:spAutoFit/>
          </a:bodyPr>
          <a:lstStyle/>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Times New Roman" panose="02020603050405020304" pitchFamily="18" charset="0"/>
              </a:rPr>
              <a:t>What is the maximum price of products?</a:t>
            </a:r>
          </a:p>
          <a:p>
            <a:pPr marL="742950" marR="0" lvl="1" indent="-285750" algn="just">
              <a:lnSpc>
                <a:spcPct val="107000"/>
              </a:lnSpc>
              <a:spcBef>
                <a:spcPts val="0"/>
              </a:spcBef>
              <a:spcAft>
                <a:spcPts val="80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Times New Roman" panose="02020603050405020304" pitchFamily="18" charset="0"/>
              </a:rPr>
              <a:t>SQL </a:t>
            </a:r>
            <a:r>
              <a:rPr lang="en-US"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en-US" dirty="0">
                <a:latin typeface="Calibri" panose="020F0502020204030204" pitchFamily="34" charset="0"/>
                <a:ea typeface="Calibri" panose="020F0502020204030204" pitchFamily="34" charset="0"/>
                <a:cs typeface="Times New Roman" panose="02020603050405020304" pitchFamily="18" charset="0"/>
              </a:rPr>
              <a:t> select max(</a:t>
            </a:r>
            <a:r>
              <a:rPr lang="en-US" dirty="0" err="1">
                <a:latin typeface="Calibri" panose="020F0502020204030204" pitchFamily="34" charset="0"/>
                <a:ea typeface="Calibri" panose="020F0502020204030204" pitchFamily="34" charset="0"/>
                <a:cs typeface="Times New Roman" panose="02020603050405020304" pitchFamily="18" charset="0"/>
              </a:rPr>
              <a:t>unitprice</a:t>
            </a:r>
            <a:r>
              <a:rPr lang="en-US" dirty="0">
                <a:latin typeface="Calibri" panose="020F0502020204030204" pitchFamily="34" charset="0"/>
                <a:ea typeface="Calibri" panose="020F0502020204030204" pitchFamily="34" charset="0"/>
                <a:cs typeface="Times New Roman" panose="02020603050405020304" pitchFamily="18" charset="0"/>
              </a:rPr>
              <a:t>) from </a:t>
            </a:r>
            <a:r>
              <a:rPr lang="en-US" dirty="0" err="1">
                <a:latin typeface="Calibri" panose="020F0502020204030204" pitchFamily="34" charset="0"/>
                <a:ea typeface="Calibri" panose="020F0502020204030204" pitchFamily="34" charset="0"/>
                <a:cs typeface="Times New Roman" panose="02020603050405020304" pitchFamily="18" charset="0"/>
              </a:rPr>
              <a:t>sell_s</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Picture 4"/>
          <p:cNvPicPr>
            <a:picLocks noChangeAspect="1"/>
          </p:cNvPicPr>
          <p:nvPr/>
        </p:nvPicPr>
        <p:blipFill rotWithShape="1">
          <a:blip r:embed="rId4"/>
          <a:srcRect l="33333" t="79333" r="60000" b="12667"/>
          <a:stretch/>
        </p:blipFill>
        <p:spPr>
          <a:xfrm>
            <a:off x="2247900" y="1142259"/>
            <a:ext cx="1600200" cy="1200150"/>
          </a:xfrm>
          <a:prstGeom prst="rect">
            <a:avLst/>
          </a:prstGeom>
        </p:spPr>
      </p:pic>
      <p:sp>
        <p:nvSpPr>
          <p:cNvPr id="6" name="Rectangle 5"/>
          <p:cNvSpPr/>
          <p:nvPr/>
        </p:nvSpPr>
        <p:spPr>
          <a:xfrm>
            <a:off x="762000" y="2895600"/>
            <a:ext cx="4572000" cy="1322285"/>
          </a:xfrm>
          <a:prstGeom prst="rect">
            <a:avLst/>
          </a:prstGeom>
        </p:spPr>
        <p:txBody>
          <a:bodyPr>
            <a:spAutoFit/>
          </a:bodyPr>
          <a:lstStyle/>
          <a:p>
            <a:pPr marL="342900" marR="0" lvl="0" indent="-342900" algn="just">
              <a:lnSpc>
                <a:spcPct val="107000"/>
              </a:lnSpc>
              <a:spcBef>
                <a:spcPts val="0"/>
              </a:spcBef>
              <a:spcAft>
                <a:spcPts val="80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Times New Roman" panose="02020603050405020304" pitchFamily="18" charset="0"/>
              </a:rPr>
              <a:t>Which is the maximum expensive product?</a:t>
            </a:r>
          </a:p>
          <a:p>
            <a:r>
              <a:rPr lang="en-US" dirty="0">
                <a:latin typeface="Calibri" panose="020F0502020204030204" pitchFamily="34" charset="0"/>
                <a:ea typeface="Calibri" panose="020F0502020204030204" pitchFamily="34" charset="0"/>
                <a:cs typeface="Times New Roman" panose="02020603050405020304" pitchFamily="18" charset="0"/>
              </a:rPr>
              <a:t>SQL </a:t>
            </a:r>
            <a:r>
              <a:rPr lang="en-US"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en-US" dirty="0">
                <a:latin typeface="Calibri" panose="020F0502020204030204" pitchFamily="34" charset="0"/>
                <a:ea typeface="Calibri" panose="020F0502020204030204" pitchFamily="34" charset="0"/>
                <a:cs typeface="Times New Roman" panose="02020603050405020304" pitchFamily="18" charset="0"/>
              </a:rPr>
              <a:t> select </a:t>
            </a:r>
            <a:r>
              <a:rPr lang="en-US" dirty="0" err="1">
                <a:latin typeface="Calibri" panose="020F0502020204030204" pitchFamily="34" charset="0"/>
                <a:ea typeface="Calibri" panose="020F0502020204030204" pitchFamily="34" charset="0"/>
                <a:cs typeface="Times New Roman" panose="02020603050405020304" pitchFamily="18" charset="0"/>
              </a:rPr>
              <a:t>productname,unitprice</a:t>
            </a:r>
            <a:r>
              <a:rPr lang="en-US" dirty="0">
                <a:latin typeface="Calibri" panose="020F0502020204030204" pitchFamily="34" charset="0"/>
                <a:ea typeface="Calibri" panose="020F0502020204030204" pitchFamily="34" charset="0"/>
                <a:cs typeface="Times New Roman" panose="02020603050405020304" pitchFamily="18" charset="0"/>
              </a:rPr>
              <a:t> from </a:t>
            </a:r>
            <a:r>
              <a:rPr lang="en-US" dirty="0" err="1">
                <a:latin typeface="Calibri" panose="020F0502020204030204" pitchFamily="34" charset="0"/>
                <a:ea typeface="Calibri" panose="020F0502020204030204" pitchFamily="34" charset="0"/>
                <a:cs typeface="Times New Roman" panose="02020603050405020304" pitchFamily="18" charset="0"/>
              </a:rPr>
              <a:t>sell_s</a:t>
            </a:r>
            <a:r>
              <a:rPr lang="en-US" dirty="0">
                <a:latin typeface="Calibri" panose="020F0502020204030204" pitchFamily="34" charset="0"/>
                <a:ea typeface="Calibri" panose="020F0502020204030204" pitchFamily="34" charset="0"/>
                <a:cs typeface="Times New Roman" panose="02020603050405020304" pitchFamily="18" charset="0"/>
              </a:rPr>
              <a:t> where </a:t>
            </a:r>
            <a:r>
              <a:rPr lang="en-US" dirty="0" err="1">
                <a:latin typeface="Calibri" panose="020F0502020204030204" pitchFamily="34" charset="0"/>
                <a:ea typeface="Calibri" panose="020F0502020204030204" pitchFamily="34" charset="0"/>
                <a:cs typeface="Times New Roman" panose="02020603050405020304" pitchFamily="18" charset="0"/>
              </a:rPr>
              <a:t>unitprice</a:t>
            </a:r>
            <a:r>
              <a:rPr lang="en-US" dirty="0">
                <a:latin typeface="Calibri" panose="020F0502020204030204" pitchFamily="34" charset="0"/>
                <a:ea typeface="Calibri" panose="020F0502020204030204" pitchFamily="34" charset="0"/>
                <a:cs typeface="Times New Roman" panose="02020603050405020304" pitchFamily="18" charset="0"/>
              </a:rPr>
              <a:t> = (select max(</a:t>
            </a:r>
            <a:r>
              <a:rPr lang="en-US" dirty="0" err="1">
                <a:latin typeface="Calibri" panose="020F0502020204030204" pitchFamily="34" charset="0"/>
                <a:ea typeface="Calibri" panose="020F0502020204030204" pitchFamily="34" charset="0"/>
                <a:cs typeface="Times New Roman" panose="02020603050405020304" pitchFamily="18" charset="0"/>
              </a:rPr>
              <a:t>unitprice</a:t>
            </a:r>
            <a:r>
              <a:rPr lang="en-US" dirty="0">
                <a:latin typeface="Calibri" panose="020F0502020204030204" pitchFamily="34" charset="0"/>
                <a:ea typeface="Calibri" panose="020F0502020204030204" pitchFamily="34" charset="0"/>
                <a:cs typeface="Times New Roman" panose="02020603050405020304" pitchFamily="18" charset="0"/>
              </a:rPr>
              <a:t>) from </a:t>
            </a:r>
            <a:r>
              <a:rPr lang="en-US" dirty="0" err="1">
                <a:latin typeface="Calibri" panose="020F0502020204030204" pitchFamily="34" charset="0"/>
                <a:ea typeface="Calibri" panose="020F0502020204030204" pitchFamily="34" charset="0"/>
                <a:cs typeface="Times New Roman" panose="02020603050405020304" pitchFamily="18" charset="0"/>
              </a:rPr>
              <a:t>sell_s</a:t>
            </a:r>
            <a:r>
              <a:rPr lang="en-US" dirty="0">
                <a:latin typeface="Calibri" panose="020F0502020204030204" pitchFamily="34" charset="0"/>
                <a:ea typeface="Calibri" panose="020F0502020204030204" pitchFamily="34" charset="0"/>
                <a:cs typeface="Times New Roman" panose="02020603050405020304" pitchFamily="18" charset="0"/>
              </a:rPr>
              <a:t>);</a:t>
            </a:r>
            <a:endParaRPr lang="en-US" dirty="0"/>
          </a:p>
        </p:txBody>
      </p:sp>
      <p:pic>
        <p:nvPicPr>
          <p:cNvPr id="7" name="Picture 6"/>
          <p:cNvPicPr>
            <a:picLocks noChangeAspect="1"/>
          </p:cNvPicPr>
          <p:nvPr/>
        </p:nvPicPr>
        <p:blipFill rotWithShape="1">
          <a:blip r:embed="rId5"/>
          <a:srcRect l="30000" t="82000" r="51666" b="8666"/>
          <a:stretch/>
        </p:blipFill>
        <p:spPr>
          <a:xfrm>
            <a:off x="1219200" y="4313135"/>
            <a:ext cx="3048000" cy="969818"/>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17638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1524000"/>
            <a:ext cx="8229600" cy="1676399"/>
          </a:xfrm>
        </p:spPr>
        <p:txBody>
          <a:bodyPr>
            <a:normAutofit/>
          </a:bodyPr>
          <a:lstStyle/>
          <a:p>
            <a:pPr lvl="0"/>
            <a:r>
              <a:rPr lang="en-US" sz="2400" dirty="0"/>
              <a:t>total number of female, male and students</a:t>
            </a:r>
          </a:p>
          <a:p>
            <a:pPr lvl="0"/>
            <a:r>
              <a:rPr lang="en-US" sz="2400" dirty="0"/>
              <a:t>average number of female, male and students </a:t>
            </a:r>
          </a:p>
          <a:p>
            <a:pPr lvl="0"/>
            <a:r>
              <a:rPr lang="en-US" sz="2400" dirty="0"/>
              <a:t>name of student with maximum or minimum number of students</a:t>
            </a:r>
          </a:p>
          <a:p>
            <a:endParaRPr lang="en-US" sz="2400" dirty="0"/>
          </a:p>
        </p:txBody>
      </p:sp>
      <p:graphicFrame>
        <p:nvGraphicFramePr>
          <p:cNvPr id="5" name="Table 4"/>
          <p:cNvGraphicFramePr>
            <a:graphicFrameLocks noGrp="1"/>
          </p:cNvGraphicFramePr>
          <p:nvPr/>
        </p:nvGraphicFramePr>
        <p:xfrm>
          <a:off x="152400" y="3200400"/>
          <a:ext cx="8610599" cy="3048000"/>
        </p:xfrm>
        <a:graphic>
          <a:graphicData uri="http://schemas.openxmlformats.org/drawingml/2006/table">
            <a:tbl>
              <a:tblPr/>
              <a:tblGrid>
                <a:gridCol w="457200">
                  <a:extLst>
                    <a:ext uri="{9D8B030D-6E8A-4147-A177-3AD203B41FA5}">
                      <a16:colId xmlns:a16="http://schemas.microsoft.com/office/drawing/2014/main" val="20000"/>
                    </a:ext>
                  </a:extLst>
                </a:gridCol>
                <a:gridCol w="1219200">
                  <a:extLst>
                    <a:ext uri="{9D8B030D-6E8A-4147-A177-3AD203B41FA5}">
                      <a16:colId xmlns:a16="http://schemas.microsoft.com/office/drawing/2014/main" val="20001"/>
                    </a:ext>
                  </a:extLst>
                </a:gridCol>
                <a:gridCol w="1606533">
                  <a:extLst>
                    <a:ext uri="{9D8B030D-6E8A-4147-A177-3AD203B41FA5}">
                      <a16:colId xmlns:a16="http://schemas.microsoft.com/office/drawing/2014/main" val="20002"/>
                    </a:ext>
                  </a:extLst>
                </a:gridCol>
                <a:gridCol w="1212867">
                  <a:extLst>
                    <a:ext uri="{9D8B030D-6E8A-4147-A177-3AD203B41FA5}">
                      <a16:colId xmlns:a16="http://schemas.microsoft.com/office/drawing/2014/main" val="20003"/>
                    </a:ext>
                  </a:extLst>
                </a:gridCol>
                <a:gridCol w="1600200">
                  <a:extLst>
                    <a:ext uri="{9D8B030D-6E8A-4147-A177-3AD203B41FA5}">
                      <a16:colId xmlns:a16="http://schemas.microsoft.com/office/drawing/2014/main" val="20004"/>
                    </a:ext>
                  </a:extLst>
                </a:gridCol>
                <a:gridCol w="914400">
                  <a:extLst>
                    <a:ext uri="{9D8B030D-6E8A-4147-A177-3AD203B41FA5}">
                      <a16:colId xmlns:a16="http://schemas.microsoft.com/office/drawing/2014/main" val="20005"/>
                    </a:ext>
                  </a:extLst>
                </a:gridCol>
                <a:gridCol w="685800">
                  <a:extLst>
                    <a:ext uri="{9D8B030D-6E8A-4147-A177-3AD203B41FA5}">
                      <a16:colId xmlns:a16="http://schemas.microsoft.com/office/drawing/2014/main" val="20006"/>
                    </a:ext>
                  </a:extLst>
                </a:gridCol>
                <a:gridCol w="914399">
                  <a:extLst>
                    <a:ext uri="{9D8B030D-6E8A-4147-A177-3AD203B41FA5}">
                      <a16:colId xmlns:a16="http://schemas.microsoft.com/office/drawing/2014/main" val="20007"/>
                    </a:ext>
                  </a:extLst>
                </a:gridCol>
              </a:tblGrid>
              <a:tr h="609600">
                <a:tc>
                  <a:txBody>
                    <a:bodyPr/>
                    <a:lstStyle/>
                    <a:p>
                      <a:pPr marL="0" marR="0">
                        <a:lnSpc>
                          <a:spcPct val="107000"/>
                        </a:lnSpc>
                        <a:spcBef>
                          <a:spcPts val="0"/>
                        </a:spcBef>
                        <a:spcAft>
                          <a:spcPts val="0"/>
                        </a:spcAft>
                      </a:pPr>
                      <a:r>
                        <a:rPr lang="en-US" sz="2000" dirty="0">
                          <a:latin typeface="Calibri"/>
                          <a:ea typeface="Times New Roman"/>
                          <a:cs typeface="Calibri"/>
                        </a:rPr>
                        <a:t>ID</a:t>
                      </a:r>
                      <a:endParaRPr lang="en-US" sz="2000" dirty="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Region</a:t>
                      </a:r>
                      <a:endParaRPr lang="en-US" sz="200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Zone</a:t>
                      </a:r>
                      <a:endParaRPr lang="en-US" sz="200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dirty="0">
                          <a:latin typeface="Calibri"/>
                          <a:ea typeface="Times New Roman"/>
                          <a:cs typeface="Calibri"/>
                        </a:rPr>
                        <a:t>Level</a:t>
                      </a:r>
                      <a:endParaRPr lang="en-US" sz="2000" dirty="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Faculty</a:t>
                      </a:r>
                      <a:endParaRPr lang="en-US" sz="200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Female</a:t>
                      </a:r>
                      <a:endParaRPr lang="en-US" sz="200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Male</a:t>
                      </a:r>
                      <a:endParaRPr lang="en-US" sz="200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Total</a:t>
                      </a:r>
                      <a:endParaRPr lang="en-US" sz="2000">
                        <a:latin typeface="Calibri"/>
                        <a:ea typeface="Calibri"/>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609600">
                <a:tc>
                  <a:txBody>
                    <a:bodyPr/>
                    <a:lstStyle/>
                    <a:p>
                      <a:pPr marL="0" marR="0" algn="r">
                        <a:lnSpc>
                          <a:spcPct val="107000"/>
                        </a:lnSpc>
                        <a:spcBef>
                          <a:spcPts val="0"/>
                        </a:spcBef>
                        <a:spcAft>
                          <a:spcPts val="0"/>
                        </a:spcAft>
                      </a:pPr>
                      <a:r>
                        <a:rPr lang="en-US" sz="2000">
                          <a:latin typeface="Calibri"/>
                          <a:ea typeface="Times New Roman"/>
                          <a:cs typeface="Calibri"/>
                        </a:rPr>
                        <a:t>1</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Eastern</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Mechi</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Bachelor</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HSS</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75</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dirty="0">
                          <a:latin typeface="Calibri"/>
                          <a:ea typeface="Times New Roman"/>
                          <a:cs typeface="Calibri"/>
                        </a:rPr>
                        <a:t>53</a:t>
                      </a:r>
                      <a:endParaRPr lang="en-US"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128</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609600">
                <a:tc>
                  <a:txBody>
                    <a:bodyPr/>
                    <a:lstStyle/>
                    <a:p>
                      <a:pPr marL="0" marR="0" algn="r">
                        <a:lnSpc>
                          <a:spcPct val="107000"/>
                        </a:lnSpc>
                        <a:spcBef>
                          <a:spcPts val="0"/>
                        </a:spcBef>
                        <a:spcAft>
                          <a:spcPts val="0"/>
                        </a:spcAft>
                      </a:pPr>
                      <a:r>
                        <a:rPr lang="en-US" sz="2000">
                          <a:latin typeface="Calibri"/>
                          <a:ea typeface="Times New Roman"/>
                          <a:cs typeface="Calibri"/>
                        </a:rPr>
                        <a:t>2</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Western</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Kanchanpur</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Master</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dirty="0">
                          <a:latin typeface="Calibri"/>
                          <a:ea typeface="Times New Roman"/>
                          <a:cs typeface="Calibri"/>
                        </a:rPr>
                        <a:t>Management</a:t>
                      </a:r>
                      <a:endParaRPr lang="en-US"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dirty="0">
                          <a:latin typeface="Calibri"/>
                          <a:ea typeface="Times New Roman"/>
                          <a:cs typeface="Calibri"/>
                        </a:rPr>
                        <a:t>72</a:t>
                      </a:r>
                      <a:endParaRPr lang="en-US"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52</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124</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609600">
                <a:tc>
                  <a:txBody>
                    <a:bodyPr/>
                    <a:lstStyle/>
                    <a:p>
                      <a:pPr marL="0" marR="0" algn="r">
                        <a:lnSpc>
                          <a:spcPct val="107000"/>
                        </a:lnSpc>
                        <a:spcBef>
                          <a:spcPts val="0"/>
                        </a:spcBef>
                        <a:spcAft>
                          <a:spcPts val="0"/>
                        </a:spcAft>
                      </a:pPr>
                      <a:r>
                        <a:rPr lang="en-US" sz="2000">
                          <a:latin typeface="Calibri"/>
                          <a:ea typeface="Times New Roman"/>
                          <a:cs typeface="Calibri"/>
                        </a:rPr>
                        <a:t>3</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Eastern</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Mechi</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Bachelor</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Education</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232</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83</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315</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609600">
                <a:tc>
                  <a:txBody>
                    <a:bodyPr/>
                    <a:lstStyle/>
                    <a:p>
                      <a:pPr marL="0" marR="0" algn="r">
                        <a:lnSpc>
                          <a:spcPct val="107000"/>
                        </a:lnSpc>
                        <a:spcBef>
                          <a:spcPts val="0"/>
                        </a:spcBef>
                        <a:spcAft>
                          <a:spcPts val="0"/>
                        </a:spcAft>
                      </a:pPr>
                      <a:r>
                        <a:rPr lang="en-US" sz="2000">
                          <a:latin typeface="Calibri"/>
                          <a:ea typeface="Times New Roman"/>
                          <a:cs typeface="Calibri"/>
                        </a:rPr>
                        <a:t>4</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Eastern</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Kanchanpur</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Bachelor</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nSpc>
                          <a:spcPct val="107000"/>
                        </a:lnSpc>
                        <a:spcBef>
                          <a:spcPts val="0"/>
                        </a:spcBef>
                        <a:spcAft>
                          <a:spcPts val="0"/>
                        </a:spcAft>
                      </a:pPr>
                      <a:r>
                        <a:rPr lang="en-US" sz="2000">
                          <a:latin typeface="Calibri"/>
                          <a:ea typeface="Times New Roman"/>
                          <a:cs typeface="Calibri"/>
                        </a:rPr>
                        <a:t>HSS</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70</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a:latin typeface="Calibri"/>
                          <a:ea typeface="Times New Roman"/>
                          <a:cs typeface="Calibri"/>
                        </a:rPr>
                        <a:t>70</a:t>
                      </a:r>
                      <a:endParaRPr lang="en-US" sz="20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r">
                        <a:lnSpc>
                          <a:spcPct val="107000"/>
                        </a:lnSpc>
                        <a:spcBef>
                          <a:spcPts val="0"/>
                        </a:spcBef>
                        <a:spcAft>
                          <a:spcPts val="0"/>
                        </a:spcAft>
                      </a:pPr>
                      <a:r>
                        <a:rPr lang="en-US" sz="2000" dirty="0">
                          <a:latin typeface="Calibri"/>
                          <a:ea typeface="Times New Roman"/>
                          <a:cs typeface="Calibri"/>
                        </a:rPr>
                        <a:t>140</a:t>
                      </a:r>
                      <a:endParaRPr lang="en-US"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bl>
          </a:graphicData>
        </a:graphic>
      </p:graphicFrame>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Autofit/>
          </a:bodyPr>
          <a:lstStyle/>
          <a:p>
            <a:r>
              <a:rPr lang="en-US" sz="2400" i="1" dirty="0"/>
              <a:t>Displaying total number of members.</a:t>
            </a:r>
          </a:p>
          <a:p>
            <a:pPr>
              <a:buNone/>
            </a:pPr>
            <a:r>
              <a:rPr lang="en-US" sz="2400" dirty="0"/>
              <a:t>SQL </a:t>
            </a:r>
            <a:r>
              <a:rPr lang="en-US" sz="2400" dirty="0">
                <a:sym typeface="Wingdings"/>
              </a:rPr>
              <a:t></a:t>
            </a:r>
            <a:r>
              <a:rPr lang="en-US" sz="2400" dirty="0"/>
              <a:t>Select count(*) as total from members;</a:t>
            </a:r>
          </a:p>
          <a:p>
            <a:r>
              <a:rPr lang="en-US" sz="2400" i="1" dirty="0"/>
              <a:t>Displaying total price of all the books</a:t>
            </a:r>
          </a:p>
          <a:p>
            <a:pPr>
              <a:buNone/>
            </a:pPr>
            <a:r>
              <a:rPr lang="en-US" sz="2400" dirty="0"/>
              <a:t>SQL </a:t>
            </a:r>
            <a:r>
              <a:rPr lang="en-US" sz="2400" dirty="0">
                <a:sym typeface="Wingdings"/>
              </a:rPr>
              <a:t></a:t>
            </a:r>
            <a:r>
              <a:rPr lang="en-US" sz="2400" dirty="0"/>
              <a:t>Select sum(price) as </a:t>
            </a:r>
            <a:r>
              <a:rPr lang="en-US" sz="2400" dirty="0" err="1"/>
              <a:t>total_sum</a:t>
            </a:r>
            <a:r>
              <a:rPr lang="en-US" sz="2400" dirty="0"/>
              <a:t> from books;</a:t>
            </a:r>
          </a:p>
          <a:p>
            <a:r>
              <a:rPr lang="en-US" sz="2400" i="1" dirty="0"/>
              <a:t>Displaying name of costlier  book</a:t>
            </a:r>
          </a:p>
          <a:p>
            <a:pPr>
              <a:buNone/>
            </a:pPr>
            <a:r>
              <a:rPr lang="en-US" sz="2400" dirty="0"/>
              <a:t>SQL </a:t>
            </a:r>
            <a:r>
              <a:rPr lang="en-US" sz="2400" dirty="0">
                <a:sym typeface="Wingdings"/>
              </a:rPr>
              <a:t></a:t>
            </a:r>
            <a:r>
              <a:rPr lang="en-US" sz="2400" dirty="0"/>
              <a:t>Select </a:t>
            </a:r>
            <a:r>
              <a:rPr lang="en-US" sz="2400" dirty="0" err="1"/>
              <a:t>bname</a:t>
            </a:r>
            <a:r>
              <a:rPr lang="en-US" sz="2400" dirty="0"/>
              <a:t> from books where price = (select distinct max(price) as maxi from books)</a:t>
            </a:r>
          </a:p>
          <a:p>
            <a:r>
              <a:rPr lang="en-US" sz="2400" i="1" dirty="0"/>
              <a:t>Displaying name of books which price is more than average price of the books</a:t>
            </a:r>
          </a:p>
          <a:p>
            <a:r>
              <a:rPr lang="en-US" sz="2400" dirty="0"/>
              <a:t>SQL </a:t>
            </a:r>
            <a:r>
              <a:rPr lang="en-US" sz="2400" dirty="0">
                <a:sym typeface="Wingdings"/>
              </a:rPr>
              <a:t></a:t>
            </a:r>
            <a:r>
              <a:rPr lang="en-US" sz="2400" dirty="0"/>
              <a:t>	Select </a:t>
            </a:r>
            <a:r>
              <a:rPr lang="en-US" sz="2400" dirty="0" err="1"/>
              <a:t>bname</a:t>
            </a:r>
            <a:r>
              <a:rPr lang="en-US" sz="2400" dirty="0"/>
              <a:t> from books where price &gt;some (select </a:t>
            </a:r>
            <a:r>
              <a:rPr lang="en-US" sz="2400" dirty="0" err="1"/>
              <a:t>avg</a:t>
            </a:r>
            <a:r>
              <a:rPr lang="en-US" sz="2400" dirty="0"/>
              <a:t>(price) as aver from books)</a:t>
            </a:r>
          </a:p>
          <a:p>
            <a:endParaRPr lang="en-US" sz="24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GROUPING WITHIN A RESULT SET</a:t>
            </a:r>
            <a:endParaRPr lang="en-US" sz="3600" dirty="0"/>
          </a:p>
        </p:txBody>
      </p:sp>
      <p:sp>
        <p:nvSpPr>
          <p:cNvPr id="3" name="Content Placeholder 2"/>
          <p:cNvSpPr>
            <a:spLocks noGrp="1"/>
          </p:cNvSpPr>
          <p:nvPr>
            <p:ph sz="quarter" idx="1"/>
          </p:nvPr>
        </p:nvSpPr>
        <p:spPr>
          <a:xfrm>
            <a:off x="457200" y="1524000"/>
            <a:ext cx="8229600" cy="4906963"/>
          </a:xfrm>
        </p:spPr>
        <p:txBody>
          <a:bodyPr>
            <a:normAutofit/>
          </a:bodyPr>
          <a:lstStyle/>
          <a:p>
            <a:r>
              <a:rPr lang="en-US" sz="2400" dirty="0"/>
              <a:t>All the aggregate functions used in SQL have a common thing: they all aggregate across the whole relation (table). If we wanted to aggregate on part of the entire table, we have to use </a:t>
            </a:r>
            <a:r>
              <a:rPr lang="en-US" sz="2400" b="1" dirty="0"/>
              <a:t>GROUP BY</a:t>
            </a:r>
            <a:r>
              <a:rPr lang="en-US" sz="2400" dirty="0"/>
              <a:t> clause. Group BY enables to make parts of the entire table on which aggregate functions can be used separately.</a:t>
            </a:r>
          </a:p>
          <a:p>
            <a:r>
              <a:rPr lang="en-US" sz="2400" i="1" dirty="0"/>
              <a:t>Query: Retrieve total number of books for each type</a:t>
            </a:r>
          </a:p>
          <a:p>
            <a:pPr>
              <a:buNone/>
            </a:pPr>
            <a:r>
              <a:rPr lang="en-US" sz="2400" dirty="0"/>
              <a:t>SQL </a:t>
            </a:r>
            <a:r>
              <a:rPr lang="en-US" sz="2400" dirty="0">
                <a:sym typeface="Wingdings"/>
              </a:rPr>
              <a:t> </a:t>
            </a:r>
            <a:r>
              <a:rPr lang="en-US" sz="2400" dirty="0"/>
              <a:t>Select type, count(*) from books group by type; </a:t>
            </a:r>
          </a:p>
          <a:p>
            <a:pPr lvl="0"/>
            <a:r>
              <a:rPr lang="en-US" sz="2400" i="1" dirty="0"/>
              <a:t>Query: name of region with maximum or minimum number of students</a:t>
            </a:r>
          </a:p>
          <a:p>
            <a:pPr>
              <a:buNone/>
            </a:pPr>
            <a:r>
              <a:rPr lang="en-US" sz="2000" dirty="0"/>
              <a:t>SQL</a:t>
            </a:r>
            <a:r>
              <a:rPr lang="en-US" sz="2000" dirty="0">
                <a:sym typeface="Wingdings"/>
              </a:rPr>
              <a:t> </a:t>
            </a:r>
            <a:r>
              <a:rPr lang="en-US" sz="2000" dirty="0"/>
              <a:t>Select region, </a:t>
            </a:r>
            <a:r>
              <a:rPr lang="en-US" sz="2000" u="sng" dirty="0">
                <a:hlinkClick r:id="rId4"/>
              </a:rPr>
              <a:t>max</a:t>
            </a:r>
            <a:r>
              <a:rPr lang="en-US" sz="2000" dirty="0"/>
              <a:t>(total) from (</a:t>
            </a:r>
            <a:r>
              <a:rPr lang="en-US" sz="2000" u="sng" dirty="0">
                <a:hlinkClick r:id="rId5"/>
              </a:rPr>
              <a:t>select</a:t>
            </a:r>
            <a:r>
              <a:rPr lang="en-US" sz="2000" dirty="0"/>
              <a:t> region, </a:t>
            </a:r>
            <a:r>
              <a:rPr lang="en-US" sz="2000" u="sng" dirty="0">
                <a:hlinkClick r:id="rId4"/>
              </a:rPr>
              <a:t>sum</a:t>
            </a:r>
            <a:r>
              <a:rPr lang="en-US" sz="2000" dirty="0"/>
              <a:t>(total) as total from enrollments group by region) as r</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600200"/>
            <a:ext cx="8153400" cy="990600"/>
          </a:xfrm>
        </p:spPr>
        <p:txBody>
          <a:bodyPr>
            <a:noAutofit/>
          </a:bodyPr>
          <a:lstStyle/>
          <a:p>
            <a:pPr lvl="0"/>
            <a:r>
              <a:rPr lang="en-US" sz="2000" dirty="0">
                <a:solidFill>
                  <a:schemeClr val="tx1"/>
                </a:solidFill>
              </a:rPr>
              <a:t>Display total amount for each type of product</a:t>
            </a:r>
            <a:br>
              <a:rPr lang="en-US" sz="2000" dirty="0">
                <a:solidFill>
                  <a:schemeClr val="tx1"/>
                </a:solidFill>
              </a:rPr>
            </a:br>
            <a:r>
              <a:rPr lang="en-US" sz="2000" dirty="0">
                <a:solidFill>
                  <a:schemeClr val="tx1"/>
                </a:solidFill>
              </a:rPr>
              <a:t>SQL </a:t>
            </a:r>
            <a:r>
              <a:rPr lang="en-US" sz="2000" dirty="0">
                <a:solidFill>
                  <a:schemeClr val="tx1"/>
                </a:solidFill>
                <a:sym typeface="Wingdings" panose="05000000000000000000" pitchFamily="2" charset="2"/>
              </a:rPr>
              <a:t></a:t>
            </a:r>
            <a:r>
              <a:rPr lang="en-US" sz="2000" dirty="0">
                <a:solidFill>
                  <a:schemeClr val="tx1"/>
                </a:solidFill>
              </a:rPr>
              <a:t> Select </a:t>
            </a:r>
            <a:r>
              <a:rPr lang="en-US" sz="2000" dirty="0" err="1">
                <a:solidFill>
                  <a:schemeClr val="tx1"/>
                </a:solidFill>
              </a:rPr>
              <a:t>type,sum</a:t>
            </a:r>
            <a:r>
              <a:rPr lang="en-US" sz="2000" dirty="0">
                <a:solidFill>
                  <a:schemeClr val="tx1"/>
                </a:solidFill>
              </a:rPr>
              <a:t>(quantity * </a:t>
            </a:r>
            <a:r>
              <a:rPr lang="en-US" sz="2000" dirty="0" err="1">
                <a:solidFill>
                  <a:schemeClr val="tx1"/>
                </a:solidFill>
              </a:rPr>
              <a:t>unitprice</a:t>
            </a:r>
            <a:r>
              <a:rPr lang="en-US" sz="2000" dirty="0">
                <a:solidFill>
                  <a:schemeClr val="tx1"/>
                </a:solidFill>
              </a:rPr>
              <a:t>) from </a:t>
            </a:r>
            <a:r>
              <a:rPr lang="en-US" sz="2000" dirty="0" err="1">
                <a:solidFill>
                  <a:schemeClr val="tx1"/>
                </a:solidFill>
              </a:rPr>
              <a:t>sell_s</a:t>
            </a:r>
            <a:r>
              <a:rPr lang="en-US" sz="2000" dirty="0">
                <a:solidFill>
                  <a:schemeClr val="tx1"/>
                </a:solidFill>
              </a:rPr>
              <a:t>  group by type;</a:t>
            </a:r>
            <a:br>
              <a:rPr lang="en-US" sz="2000" dirty="0">
                <a:solidFill>
                  <a:schemeClr val="tx1"/>
                </a:solidFill>
              </a:rPr>
            </a:br>
            <a:endParaRPr lang="en-US" sz="2000" dirty="0">
              <a:solidFill>
                <a:schemeClr val="tx1"/>
              </a:solidFill>
            </a:endParaRPr>
          </a:p>
        </p:txBody>
      </p:sp>
      <p:pic>
        <p:nvPicPr>
          <p:cNvPr id="4" name="Picture 3"/>
          <p:cNvPicPr>
            <a:picLocks noChangeAspect="1"/>
          </p:cNvPicPr>
          <p:nvPr/>
        </p:nvPicPr>
        <p:blipFill rotWithShape="1">
          <a:blip r:embed="rId4"/>
          <a:srcRect l="30000" t="51333" r="56667" b="34000"/>
          <a:stretch/>
        </p:blipFill>
        <p:spPr>
          <a:xfrm>
            <a:off x="914400" y="2514599"/>
            <a:ext cx="2895600" cy="1990725"/>
          </a:xfrm>
          <a:prstGeom prst="rect">
            <a:avLst/>
          </a:prstGeom>
        </p:spPr>
      </p:pic>
      <p:sp>
        <p:nvSpPr>
          <p:cNvPr id="5" name="Rectangle 4"/>
          <p:cNvSpPr/>
          <p:nvPr/>
        </p:nvSpPr>
        <p:spPr>
          <a:xfrm>
            <a:off x="914400" y="4965111"/>
            <a:ext cx="3657600" cy="1561005"/>
          </a:xfrm>
          <a:prstGeom prst="rect">
            <a:avLst/>
          </a:prstGeom>
        </p:spPr>
        <p:txBody>
          <a:bodyPr wrap="square">
            <a:spAutoFit/>
          </a:bodyPr>
          <a:lstStyle/>
          <a:p>
            <a:pPr marL="342900" marR="0" lvl="0" indent="-342900" algn="just">
              <a:lnSpc>
                <a:spcPct val="107000"/>
              </a:lnSpc>
              <a:spcBef>
                <a:spcPts val="0"/>
              </a:spcBef>
              <a:spcAft>
                <a:spcPts val="0"/>
              </a:spcAft>
              <a:buFont typeface="Symbol" panose="05050102010706020507" pitchFamily="18" charset="2"/>
              <a:buChar char=""/>
            </a:pPr>
            <a:r>
              <a:rPr lang="en-US" dirty="0">
                <a:latin typeface="Calibri" panose="020F0502020204030204" pitchFamily="34" charset="0"/>
                <a:ea typeface="Calibri" panose="020F0502020204030204" pitchFamily="34" charset="0"/>
                <a:cs typeface="Times New Roman" panose="02020603050405020304" pitchFamily="18" charset="0"/>
              </a:rPr>
              <a:t>what is the average quantity sold for each type of product?</a:t>
            </a:r>
          </a:p>
          <a:p>
            <a:pPr marL="742950" marR="0" lvl="1" indent="-285750" algn="just">
              <a:lnSpc>
                <a:spcPct val="107000"/>
              </a:lnSpc>
              <a:spcBef>
                <a:spcPts val="0"/>
              </a:spcBef>
              <a:spcAft>
                <a:spcPts val="800"/>
              </a:spcAft>
              <a:buFont typeface="Courier New" panose="02070309020205020404" pitchFamily="49" charset="0"/>
              <a:buChar char="o"/>
            </a:pPr>
            <a:r>
              <a:rPr lang="en-US" dirty="0">
                <a:latin typeface="Calibri" panose="020F0502020204030204" pitchFamily="34" charset="0"/>
                <a:ea typeface="Calibri" panose="020F0502020204030204" pitchFamily="34" charset="0"/>
                <a:cs typeface="Times New Roman" panose="02020603050405020304" pitchFamily="18" charset="0"/>
              </a:rPr>
              <a:t>SQL </a:t>
            </a:r>
            <a:r>
              <a:rPr lang="en-US" dirty="0">
                <a:latin typeface="Calibri" panose="020F0502020204030204" pitchFamily="34" charset="0"/>
                <a:ea typeface="Calibri" panose="020F0502020204030204" pitchFamily="34" charset="0"/>
                <a:cs typeface="Times New Roman" panose="02020603050405020304" pitchFamily="18" charset="0"/>
                <a:sym typeface="Wingdings" panose="05000000000000000000" pitchFamily="2" charset="2"/>
              </a:rPr>
              <a:t></a:t>
            </a:r>
            <a:r>
              <a:rPr lang="en-US" dirty="0">
                <a:latin typeface="Calibri" panose="020F0502020204030204" pitchFamily="34" charset="0"/>
                <a:ea typeface="Calibri" panose="020F0502020204030204" pitchFamily="34" charset="0"/>
                <a:cs typeface="Times New Roman" panose="02020603050405020304" pitchFamily="18" charset="0"/>
              </a:rPr>
              <a:t> Select </a:t>
            </a:r>
            <a:r>
              <a:rPr lang="en-US" dirty="0" err="1">
                <a:latin typeface="Calibri" panose="020F0502020204030204" pitchFamily="34" charset="0"/>
                <a:ea typeface="Calibri" panose="020F0502020204030204" pitchFamily="34" charset="0"/>
                <a:cs typeface="Times New Roman" panose="02020603050405020304" pitchFamily="18" charset="0"/>
              </a:rPr>
              <a:t>type,avg</a:t>
            </a:r>
            <a:r>
              <a:rPr lang="en-US" dirty="0">
                <a:latin typeface="Calibri" panose="020F0502020204030204" pitchFamily="34" charset="0"/>
                <a:ea typeface="Calibri" panose="020F0502020204030204" pitchFamily="34" charset="0"/>
                <a:cs typeface="Times New Roman" panose="02020603050405020304" pitchFamily="18" charset="0"/>
              </a:rPr>
              <a:t>(quantity) from </a:t>
            </a:r>
            <a:r>
              <a:rPr lang="en-US" dirty="0" err="1">
                <a:latin typeface="Calibri" panose="020F0502020204030204" pitchFamily="34" charset="0"/>
                <a:ea typeface="Calibri" panose="020F0502020204030204" pitchFamily="34" charset="0"/>
                <a:cs typeface="Times New Roman" panose="02020603050405020304" pitchFamily="18" charset="0"/>
              </a:rPr>
              <a:t>sell_s</a:t>
            </a:r>
            <a:r>
              <a:rPr lang="en-US" dirty="0">
                <a:latin typeface="Calibri" panose="020F0502020204030204" pitchFamily="34" charset="0"/>
                <a:ea typeface="Calibri" panose="020F0502020204030204" pitchFamily="34" charset="0"/>
                <a:cs typeface="Times New Roman" panose="02020603050405020304" pitchFamily="18" charset="0"/>
              </a:rPr>
              <a:t>  group by type;</a:t>
            </a:r>
            <a:endParaRPr lang="en-US"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rotWithShape="1">
          <a:blip r:embed="rId5"/>
          <a:srcRect l="33333" t="36666" r="51667" b="46000"/>
          <a:stretch/>
        </p:blipFill>
        <p:spPr>
          <a:xfrm>
            <a:off x="5105400" y="4949011"/>
            <a:ext cx="2438400" cy="1761067"/>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423867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HAVING</a:t>
            </a:r>
            <a:endParaRPr lang="en-US" sz="3600" dirty="0"/>
          </a:p>
        </p:txBody>
      </p:sp>
      <p:sp>
        <p:nvSpPr>
          <p:cNvPr id="3" name="Content Placeholder 2"/>
          <p:cNvSpPr>
            <a:spLocks noGrp="1"/>
          </p:cNvSpPr>
          <p:nvPr>
            <p:ph sz="quarter" idx="1"/>
          </p:nvPr>
        </p:nvSpPr>
        <p:spPr/>
        <p:txBody>
          <a:bodyPr>
            <a:normAutofit/>
          </a:bodyPr>
          <a:lstStyle/>
          <a:p>
            <a:r>
              <a:rPr lang="en-US" sz="2400" dirty="0"/>
              <a:t>Having clause can be used to filter groups. It helps to specify conditions on group created by GROUP BY clause. </a:t>
            </a:r>
          </a:p>
          <a:p>
            <a:pPr lvl="0"/>
            <a:r>
              <a:rPr lang="en-US" sz="2400" dirty="0"/>
              <a:t>Retrieve faculties for which number of students is greater than 150000. </a:t>
            </a:r>
          </a:p>
          <a:p>
            <a:pPr lvl="0">
              <a:buNone/>
            </a:pPr>
            <a:r>
              <a:rPr lang="en-US" sz="2400" dirty="0"/>
              <a:t>	</a:t>
            </a:r>
            <a:r>
              <a:rPr lang="en-US" sz="2400" dirty="0" err="1"/>
              <a:t>SQL</a:t>
            </a:r>
            <a:r>
              <a:rPr lang="en-US" sz="2400" dirty="0" err="1">
                <a:sym typeface="Wingdings"/>
              </a:rPr>
              <a:t></a:t>
            </a:r>
            <a:r>
              <a:rPr lang="en-US" sz="2400" u="sng" dirty="0" err="1">
                <a:hlinkClick r:id="rId4"/>
              </a:rPr>
              <a:t>select</a:t>
            </a:r>
            <a:r>
              <a:rPr lang="en-US" sz="2400" dirty="0"/>
              <a:t> faculty, </a:t>
            </a:r>
            <a:r>
              <a:rPr lang="en-US" sz="2400" u="sng" dirty="0">
                <a:hlinkClick r:id="rId5"/>
              </a:rPr>
              <a:t>sum</a:t>
            </a:r>
            <a:r>
              <a:rPr lang="en-US" sz="2400" dirty="0"/>
              <a:t>(total) as total from enrollments group by faculty having </a:t>
            </a:r>
            <a:r>
              <a:rPr lang="en-US" sz="2400" u="sng" dirty="0">
                <a:hlinkClick r:id="rId5"/>
              </a:rPr>
              <a:t>sum</a:t>
            </a:r>
            <a:r>
              <a:rPr lang="en-US" sz="2400" dirty="0"/>
              <a:t>(total)&gt;150000</a:t>
            </a:r>
          </a:p>
          <a:p>
            <a:endParaRPr lang="en-US" sz="2400" dirty="0"/>
          </a:p>
          <a:p>
            <a:r>
              <a:rPr lang="en-US" sz="2400" dirty="0"/>
              <a:t>Having sum(total)&gt; 150000 will be used to filter groups formed by faculty. </a:t>
            </a:r>
          </a:p>
          <a:p>
            <a:endParaRPr lang="en-US" sz="24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Group By on Joins</a:t>
            </a:r>
            <a:endParaRPr lang="en-US" sz="3600" dirty="0"/>
          </a:p>
        </p:txBody>
      </p:sp>
      <p:sp>
        <p:nvSpPr>
          <p:cNvPr id="3" name="Content Placeholder 2"/>
          <p:cNvSpPr>
            <a:spLocks noGrp="1"/>
          </p:cNvSpPr>
          <p:nvPr>
            <p:ph sz="quarter" idx="1"/>
          </p:nvPr>
        </p:nvSpPr>
        <p:spPr/>
        <p:txBody>
          <a:bodyPr>
            <a:normAutofit/>
          </a:bodyPr>
          <a:lstStyle/>
          <a:p>
            <a:r>
              <a:rPr lang="en-US" sz="2800" i="1" dirty="0"/>
              <a:t>Show how many books of each type are written by authors</a:t>
            </a:r>
          </a:p>
          <a:p>
            <a:pPr>
              <a:buNone/>
            </a:pPr>
            <a:r>
              <a:rPr lang="en-US" sz="2800" dirty="0"/>
              <a:t>SQL </a:t>
            </a:r>
            <a:r>
              <a:rPr lang="en-US" sz="2800" dirty="0">
                <a:sym typeface="Wingdings"/>
              </a:rPr>
              <a:t></a:t>
            </a:r>
            <a:r>
              <a:rPr lang="en-US" sz="2800" dirty="0"/>
              <a:t> Select type, count(</a:t>
            </a:r>
            <a:r>
              <a:rPr lang="en-US" sz="2800" dirty="0" err="1"/>
              <a:t>bookid</a:t>
            </a:r>
            <a:r>
              <a:rPr lang="en-US" sz="2800" dirty="0"/>
              <a:t>) from books join issued on </a:t>
            </a:r>
            <a:r>
              <a:rPr lang="en-US" sz="2800" dirty="0" err="1"/>
              <a:t>books.bookid</a:t>
            </a:r>
            <a:r>
              <a:rPr lang="en-US" sz="2800" dirty="0"/>
              <a:t> = </a:t>
            </a:r>
            <a:r>
              <a:rPr lang="en-US" sz="2800" dirty="0" err="1"/>
              <a:t>issued.bookid</a:t>
            </a:r>
            <a:r>
              <a:rPr lang="en-US" sz="2800" dirty="0"/>
              <a:t> group by type;</a:t>
            </a:r>
          </a:p>
          <a:p>
            <a:r>
              <a:rPr lang="en-US" sz="2800" dirty="0"/>
              <a:t>Here in the given query, books is joined with issued and on the resulting table group is created on type</a:t>
            </a:r>
          </a:p>
          <a:p>
            <a:endParaRPr lang="en-US" sz="28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View</a:t>
            </a:r>
          </a:p>
        </p:txBody>
      </p:sp>
      <p:sp>
        <p:nvSpPr>
          <p:cNvPr id="3" name="Content Placeholder 2"/>
          <p:cNvSpPr>
            <a:spLocks noGrp="1"/>
          </p:cNvSpPr>
          <p:nvPr>
            <p:ph sz="quarter" idx="1"/>
          </p:nvPr>
        </p:nvSpPr>
        <p:spPr/>
        <p:txBody>
          <a:bodyPr>
            <a:normAutofit lnSpcReduction="10000"/>
          </a:bodyPr>
          <a:lstStyle/>
          <a:p>
            <a:r>
              <a:rPr lang="en-US" dirty="0"/>
              <a:t>Views are sometimes called virtual tables. Views are created using SQL select statements, it can be a simple select statement or complex select statement joining two more tables with aggregate functions also.</a:t>
            </a:r>
          </a:p>
          <a:p>
            <a:r>
              <a:rPr lang="en-US" dirty="0"/>
              <a:t>View are created to :</a:t>
            </a:r>
          </a:p>
          <a:p>
            <a:pPr lvl="1"/>
            <a:r>
              <a:rPr lang="en-US" dirty="0"/>
              <a:t>Enable users to access data easily</a:t>
            </a:r>
          </a:p>
          <a:p>
            <a:pPr lvl="1"/>
            <a:r>
              <a:rPr lang="en-US" dirty="0"/>
              <a:t>To hide some data from users showing only those data which can be made visible for users, that is for the security purpose.</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Creating views with DDL code</a:t>
            </a:r>
            <a:endParaRPr lang="en-US" dirty="0"/>
          </a:p>
        </p:txBody>
      </p:sp>
      <p:sp>
        <p:nvSpPr>
          <p:cNvPr id="3" name="Content Placeholder 2"/>
          <p:cNvSpPr>
            <a:spLocks noGrp="1"/>
          </p:cNvSpPr>
          <p:nvPr>
            <p:ph sz="quarter" idx="1"/>
          </p:nvPr>
        </p:nvSpPr>
        <p:spPr/>
        <p:txBody>
          <a:bodyPr/>
          <a:lstStyle/>
          <a:p>
            <a:r>
              <a:rPr lang="en-US" dirty="0"/>
              <a:t>Views can be created using SQL scripts using CREATE, ALTER, and DROP statements. The basic syntax for creating view:</a:t>
            </a:r>
          </a:p>
          <a:p>
            <a:pPr lvl="1"/>
            <a:r>
              <a:rPr lang="en-US" b="1" dirty="0"/>
              <a:t>Create view &lt;&lt;</a:t>
            </a:r>
            <a:r>
              <a:rPr lang="en-US" b="1" dirty="0" err="1"/>
              <a:t>viewname</a:t>
            </a:r>
            <a:r>
              <a:rPr lang="en-US" b="1" dirty="0"/>
              <a:t>&gt;&gt; as</a:t>
            </a:r>
            <a:endParaRPr lang="en-US" dirty="0"/>
          </a:p>
          <a:p>
            <a:pPr lvl="1">
              <a:buNone/>
            </a:pPr>
            <a:r>
              <a:rPr lang="en-US" b="1" dirty="0"/>
              <a:t>			SQL Select statement;</a:t>
            </a:r>
            <a:endParaRPr lang="en-US" dirty="0"/>
          </a:p>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09600" y="1752600"/>
            <a:ext cx="4572000" cy="882678"/>
          </a:xfrm>
          <a:prstGeom prst="rect">
            <a:avLst/>
          </a:prstGeom>
        </p:spPr>
        <p:txBody>
          <a:bodyPr>
            <a:spAutoFit/>
          </a:bodyPr>
          <a:lstStyle/>
          <a:p>
            <a:pPr algn="just">
              <a:lnSpc>
                <a:spcPct val="107000"/>
              </a:lnSpc>
              <a:spcAft>
                <a:spcPts val="800"/>
              </a:spcAft>
            </a:pPr>
            <a:r>
              <a:rPr lang="en-US" sz="2400" dirty="0">
                <a:latin typeface="Calibri" panose="020F0502020204030204" pitchFamily="34" charset="0"/>
                <a:ea typeface="Calibri" panose="020F0502020204030204" pitchFamily="34" charset="0"/>
                <a:cs typeface="Times New Roman" panose="02020603050405020304" pitchFamily="18" charset="0"/>
              </a:rPr>
              <a:t>create view </a:t>
            </a:r>
            <a:r>
              <a:rPr lang="en-US" sz="2400" b="1" dirty="0" err="1">
                <a:latin typeface="Calibri" panose="020F0502020204030204" pitchFamily="34" charset="0"/>
                <a:ea typeface="Calibri" panose="020F0502020204030204" pitchFamily="34" charset="0"/>
                <a:cs typeface="Times New Roman" panose="02020603050405020304" pitchFamily="18" charset="0"/>
              </a:rPr>
              <a:t>name_price</a:t>
            </a:r>
            <a:r>
              <a:rPr lang="en-US" sz="2400" dirty="0">
                <a:latin typeface="Calibri" panose="020F0502020204030204" pitchFamily="34" charset="0"/>
                <a:ea typeface="Calibri" panose="020F0502020204030204" pitchFamily="34" charset="0"/>
                <a:cs typeface="Times New Roman" panose="02020603050405020304" pitchFamily="18" charset="0"/>
              </a:rPr>
              <a:t> as Select </a:t>
            </a:r>
            <a:r>
              <a:rPr lang="en-US" sz="2400" dirty="0" err="1">
                <a:latin typeface="Calibri" panose="020F0502020204030204" pitchFamily="34" charset="0"/>
                <a:ea typeface="Calibri" panose="020F0502020204030204" pitchFamily="34" charset="0"/>
                <a:cs typeface="Times New Roman" panose="02020603050405020304" pitchFamily="18" charset="0"/>
              </a:rPr>
              <a:t>productname,unitprice</a:t>
            </a:r>
            <a:r>
              <a:rPr lang="en-US" sz="2400" dirty="0">
                <a:latin typeface="Calibri" panose="020F0502020204030204" pitchFamily="34" charset="0"/>
                <a:ea typeface="Calibri" panose="020F0502020204030204" pitchFamily="34" charset="0"/>
                <a:cs typeface="Times New Roman" panose="02020603050405020304" pitchFamily="18" charset="0"/>
              </a:rPr>
              <a:t> from </a:t>
            </a:r>
            <a:r>
              <a:rPr lang="en-US" sz="2400" dirty="0" err="1">
                <a:latin typeface="Calibri" panose="020F0502020204030204" pitchFamily="34" charset="0"/>
                <a:ea typeface="Calibri" panose="020F0502020204030204" pitchFamily="34" charset="0"/>
                <a:cs typeface="Times New Roman" panose="02020603050405020304" pitchFamily="18" charset="0"/>
              </a:rPr>
              <a:t>sell_s</a:t>
            </a:r>
            <a:r>
              <a:rPr lang="en-US" sz="2400" dirty="0">
                <a:latin typeface="Calibri" panose="020F0502020204030204" pitchFamily="34" charset="0"/>
                <a:ea typeface="Calibri" panose="020F0502020204030204" pitchFamily="34" charset="0"/>
                <a:cs typeface="Times New Roman" panose="02020603050405020304" pitchFamily="18" charset="0"/>
              </a:rPr>
              <a:t>;</a:t>
            </a:r>
          </a:p>
        </p:txBody>
      </p:sp>
      <p:pic>
        <p:nvPicPr>
          <p:cNvPr id="5" name="Picture 4"/>
          <p:cNvPicPr>
            <a:picLocks noChangeAspect="1"/>
          </p:cNvPicPr>
          <p:nvPr/>
        </p:nvPicPr>
        <p:blipFill rotWithShape="1">
          <a:blip r:embed="rId4"/>
          <a:srcRect l="29166" t="32666" r="54167" b="28667"/>
          <a:stretch/>
        </p:blipFill>
        <p:spPr>
          <a:xfrm>
            <a:off x="1363014" y="2743200"/>
            <a:ext cx="2980386" cy="4321560"/>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82000" y="6096000"/>
            <a:ext cx="609600" cy="609600"/>
          </a:xfrm>
          <a:prstGeom prst="rect">
            <a:avLst/>
          </a:prstGeom>
        </p:spPr>
      </p:pic>
    </p:spTree>
    <p:extLst>
      <p:ext uri="{BB962C8B-B14F-4D97-AF65-F5344CB8AC3E}">
        <p14:creationId xmlns:p14="http://schemas.microsoft.com/office/powerpoint/2010/main" val="244302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Let’s consider relations:</a:t>
            </a:r>
            <a:endParaRPr lang="en-US" dirty="0"/>
          </a:p>
        </p:txBody>
      </p:sp>
      <p:sp>
        <p:nvSpPr>
          <p:cNvPr id="3" name="Content Placeholder 2"/>
          <p:cNvSpPr>
            <a:spLocks noGrp="1"/>
          </p:cNvSpPr>
          <p:nvPr>
            <p:ph sz="quarter" idx="1"/>
          </p:nvPr>
        </p:nvSpPr>
        <p:spPr/>
        <p:txBody>
          <a:bodyPr>
            <a:normAutofit/>
          </a:bodyPr>
          <a:lstStyle/>
          <a:p>
            <a:r>
              <a:rPr lang="en-US" sz="2800" dirty="0"/>
              <a:t>Member (</a:t>
            </a:r>
            <a:r>
              <a:rPr lang="en-US" sz="2800" dirty="0" err="1"/>
              <a:t>membered</a:t>
            </a:r>
            <a:r>
              <a:rPr lang="en-US" sz="2800" dirty="0"/>
              <a:t>, name, </a:t>
            </a:r>
            <a:r>
              <a:rPr lang="en-US" sz="2800" dirty="0" err="1"/>
              <a:t>contactno</a:t>
            </a:r>
            <a:r>
              <a:rPr lang="en-US" sz="2800" dirty="0"/>
              <a:t>, gender)</a:t>
            </a:r>
          </a:p>
          <a:p>
            <a:r>
              <a:rPr lang="en-US" sz="2800" dirty="0"/>
              <a:t>Books (</a:t>
            </a:r>
            <a:r>
              <a:rPr lang="en-US" sz="2800" dirty="0" err="1"/>
              <a:t>bookid</a:t>
            </a:r>
            <a:r>
              <a:rPr lang="en-US" sz="2800" dirty="0"/>
              <a:t>, </a:t>
            </a:r>
            <a:r>
              <a:rPr lang="en-US" sz="2800" dirty="0" err="1"/>
              <a:t>bname</a:t>
            </a:r>
            <a:r>
              <a:rPr lang="en-US" sz="2800" dirty="0"/>
              <a:t>, type)</a:t>
            </a:r>
          </a:p>
          <a:p>
            <a:r>
              <a:rPr lang="en-US" sz="2800" dirty="0"/>
              <a:t>Author (authored, name, </a:t>
            </a:r>
            <a:r>
              <a:rPr lang="en-US" sz="2800" dirty="0" err="1"/>
              <a:t>contactno</a:t>
            </a:r>
            <a:r>
              <a:rPr lang="en-US" sz="2800" dirty="0"/>
              <a:t>, gender)</a:t>
            </a:r>
          </a:p>
          <a:p>
            <a:r>
              <a:rPr lang="en-US" sz="2800" dirty="0"/>
              <a:t>Issued (</a:t>
            </a:r>
            <a:r>
              <a:rPr lang="en-US" sz="2800" dirty="0" err="1"/>
              <a:t>membered</a:t>
            </a:r>
            <a:r>
              <a:rPr lang="en-US" sz="2800" dirty="0"/>
              <a:t>, </a:t>
            </a:r>
            <a:r>
              <a:rPr lang="en-US" sz="2800" dirty="0" err="1"/>
              <a:t>bookid</a:t>
            </a:r>
            <a:r>
              <a:rPr lang="en-US" sz="2800" dirty="0"/>
              <a:t>, </a:t>
            </a:r>
            <a:r>
              <a:rPr lang="en-US" sz="2800" dirty="0" err="1"/>
              <a:t>issue_date</a:t>
            </a:r>
            <a:r>
              <a:rPr lang="en-US" sz="2800" dirty="0"/>
              <a:t>)</a:t>
            </a:r>
          </a:p>
          <a:p>
            <a:r>
              <a:rPr lang="en-US" sz="2800" dirty="0" err="1"/>
              <a:t>Writtenby</a:t>
            </a:r>
            <a:r>
              <a:rPr lang="en-US" sz="2800" dirty="0"/>
              <a:t> (</a:t>
            </a:r>
            <a:r>
              <a:rPr lang="en-US" sz="2800" dirty="0" err="1"/>
              <a:t>authorid</a:t>
            </a:r>
            <a:r>
              <a:rPr lang="en-US" sz="2800" dirty="0"/>
              <a:t>, </a:t>
            </a:r>
            <a:r>
              <a:rPr lang="en-US" sz="2800" dirty="0" err="1"/>
              <a:t>bookid</a:t>
            </a:r>
            <a:r>
              <a:rPr lang="en-US" sz="2800" dirty="0"/>
              <a:t>, </a:t>
            </a:r>
            <a:r>
              <a:rPr lang="en-US" sz="2800" dirty="0" err="1"/>
              <a:t>w_date</a:t>
            </a:r>
            <a:r>
              <a:rPr lang="en-US" sz="2800" dirty="0"/>
              <a:t>)</a:t>
            </a:r>
          </a:p>
          <a:p>
            <a:endParaRPr lang="en-US" sz="28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normAutofit lnSpcReduction="10000"/>
          </a:bodyPr>
          <a:lstStyle/>
          <a:p>
            <a:r>
              <a:rPr lang="en-US" i="1" dirty="0"/>
              <a:t>View for Showing only name of member</a:t>
            </a:r>
          </a:p>
          <a:p>
            <a:pPr>
              <a:buNone/>
            </a:pPr>
            <a:r>
              <a:rPr lang="en-US" dirty="0"/>
              <a:t>	</a:t>
            </a:r>
            <a:r>
              <a:rPr lang="en-US" dirty="0" err="1"/>
              <a:t>SQL</a:t>
            </a:r>
            <a:r>
              <a:rPr lang="en-US" dirty="0" err="1">
                <a:sym typeface="Wingdings"/>
              </a:rPr>
              <a:t></a:t>
            </a:r>
            <a:r>
              <a:rPr lang="en-US" dirty="0" err="1"/>
              <a:t>Create</a:t>
            </a:r>
            <a:r>
              <a:rPr lang="en-US" dirty="0"/>
              <a:t> view </a:t>
            </a:r>
            <a:r>
              <a:rPr lang="en-US" b="1" dirty="0" err="1"/>
              <a:t>v_name</a:t>
            </a:r>
            <a:r>
              <a:rPr lang="en-US" dirty="0"/>
              <a:t> as </a:t>
            </a:r>
          </a:p>
          <a:p>
            <a:pPr>
              <a:buNone/>
            </a:pPr>
            <a:r>
              <a:rPr lang="en-US" dirty="0"/>
              <a:t>	Select name from member</a:t>
            </a:r>
          </a:p>
          <a:p>
            <a:r>
              <a:rPr lang="en-US" i="1" dirty="0"/>
              <a:t>View to display only name of male members and name of books they have issued</a:t>
            </a:r>
          </a:p>
          <a:p>
            <a:pPr>
              <a:buNone/>
            </a:pPr>
            <a:r>
              <a:rPr lang="en-US" dirty="0"/>
              <a:t>	SQL </a:t>
            </a:r>
            <a:r>
              <a:rPr lang="en-US" dirty="0">
                <a:sym typeface="Wingdings"/>
              </a:rPr>
              <a:t></a:t>
            </a:r>
            <a:r>
              <a:rPr lang="en-US" dirty="0"/>
              <a:t> Create view </a:t>
            </a:r>
            <a:r>
              <a:rPr lang="en-US" b="1" dirty="0" err="1"/>
              <a:t>v_mem_book</a:t>
            </a:r>
            <a:r>
              <a:rPr lang="en-US" dirty="0"/>
              <a:t> as </a:t>
            </a:r>
          </a:p>
          <a:p>
            <a:pPr>
              <a:buNone/>
            </a:pPr>
            <a:r>
              <a:rPr lang="en-US" dirty="0"/>
              <a:t>	select m.name, b.name from member as m join issued as I on </a:t>
            </a:r>
            <a:r>
              <a:rPr lang="en-US" dirty="0" err="1"/>
              <a:t>m.memberid</a:t>
            </a:r>
            <a:r>
              <a:rPr lang="en-US" dirty="0"/>
              <a:t> = </a:t>
            </a:r>
            <a:r>
              <a:rPr lang="en-US" dirty="0" err="1"/>
              <a:t>i.memberid</a:t>
            </a:r>
            <a:r>
              <a:rPr lang="en-US" dirty="0"/>
              <a:t> join books as b on </a:t>
            </a:r>
            <a:r>
              <a:rPr lang="en-US" dirty="0" err="1"/>
              <a:t>i.bookid</a:t>
            </a:r>
            <a:r>
              <a:rPr lang="en-US" dirty="0"/>
              <a:t> = </a:t>
            </a:r>
            <a:r>
              <a:rPr lang="en-US" dirty="0" err="1"/>
              <a:t>b.bookid</a:t>
            </a:r>
            <a:r>
              <a:rPr lang="en-US" dirty="0"/>
              <a:t> and </a:t>
            </a:r>
            <a:r>
              <a:rPr lang="en-US" dirty="0" err="1"/>
              <a:t>m.gender</a:t>
            </a:r>
            <a:r>
              <a:rPr lang="en-US"/>
              <a:t> =’m’;</a:t>
            </a:r>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Executing views</a:t>
            </a:r>
            <a:endParaRPr lang="en-US" dirty="0"/>
          </a:p>
        </p:txBody>
      </p:sp>
      <p:sp>
        <p:nvSpPr>
          <p:cNvPr id="3" name="Content Placeholder 2"/>
          <p:cNvSpPr>
            <a:spLocks noGrp="1"/>
          </p:cNvSpPr>
          <p:nvPr>
            <p:ph sz="quarter" idx="1"/>
          </p:nvPr>
        </p:nvSpPr>
        <p:spPr/>
        <p:txBody>
          <a:bodyPr>
            <a:normAutofit/>
          </a:bodyPr>
          <a:lstStyle/>
          <a:p>
            <a:r>
              <a:rPr lang="en-US" sz="2800" dirty="0"/>
              <a:t>SQL</a:t>
            </a:r>
            <a:r>
              <a:rPr lang="en-US" sz="2800" dirty="0">
                <a:sym typeface="Wingdings"/>
              </a:rPr>
              <a:t></a:t>
            </a:r>
            <a:r>
              <a:rPr lang="en-US" sz="2800" dirty="0"/>
              <a:t> Select name from </a:t>
            </a:r>
            <a:r>
              <a:rPr lang="en-US" sz="2800" dirty="0" err="1"/>
              <a:t>vMembers</a:t>
            </a:r>
            <a:endParaRPr lang="en-US" sz="2800" dirty="0"/>
          </a:p>
          <a:p>
            <a:endParaRPr lang="en-US" sz="2800" dirty="0"/>
          </a:p>
          <a:p>
            <a:r>
              <a:rPr lang="en-US" sz="2800" dirty="0"/>
              <a:t>ALTER &lt;&lt;</a:t>
            </a:r>
            <a:r>
              <a:rPr lang="en-US" sz="2800" dirty="0" err="1"/>
              <a:t>viewname</a:t>
            </a:r>
            <a:r>
              <a:rPr lang="en-US" sz="2800" dirty="0"/>
              <a:t>&gt;&gt; As [ SELECT statement];</a:t>
            </a:r>
          </a:p>
          <a:p>
            <a:endParaRPr lang="en-US" sz="2800" dirty="0"/>
          </a:p>
          <a:p>
            <a:r>
              <a:rPr lang="en-US" sz="2800" dirty="0"/>
              <a:t>DROP VIEW &lt;&lt;</a:t>
            </a:r>
            <a:r>
              <a:rPr lang="en-US" sz="2800" dirty="0" err="1"/>
              <a:t>viewname</a:t>
            </a:r>
            <a:r>
              <a:rPr lang="en-US" sz="2800" dirty="0"/>
              <a:t>&gt;&gt;;</a:t>
            </a:r>
          </a:p>
          <a:p>
            <a:pPr>
              <a:buNone/>
            </a:pPr>
            <a:endParaRPr lang="en-US" sz="28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Restrictions on VIEW</a:t>
            </a:r>
            <a:endParaRPr lang="en-US" dirty="0"/>
          </a:p>
        </p:txBody>
      </p:sp>
      <p:sp>
        <p:nvSpPr>
          <p:cNvPr id="3" name="Content Placeholder 2"/>
          <p:cNvSpPr>
            <a:spLocks noGrp="1"/>
          </p:cNvSpPr>
          <p:nvPr>
            <p:ph sz="quarter" idx="1"/>
          </p:nvPr>
        </p:nvSpPr>
        <p:spPr/>
        <p:txBody>
          <a:bodyPr>
            <a:normAutofit/>
          </a:bodyPr>
          <a:lstStyle/>
          <a:p>
            <a:r>
              <a:rPr lang="en-US" sz="2800" dirty="0"/>
              <a:t>A view can be created using any valid SELECT statement, but there are some restrictions while creating views:</a:t>
            </a:r>
          </a:p>
          <a:p>
            <a:pPr lvl="1"/>
            <a:r>
              <a:rPr lang="en-US" sz="2400" dirty="0"/>
              <a:t>SELECT INTO option which creates new table from selected columns may not be used to create views as SELECT INTO may fail if the table with given name already exists and does not return any data.</a:t>
            </a:r>
          </a:p>
          <a:p>
            <a:pPr lvl="1"/>
            <a:r>
              <a:rPr lang="en-US" sz="2400" dirty="0"/>
              <a:t>Views may not refer transient tables like temporary tables. </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Updating through views</a:t>
            </a:r>
            <a:endParaRPr lang="en-US" dirty="0"/>
          </a:p>
        </p:txBody>
      </p:sp>
      <p:sp>
        <p:nvSpPr>
          <p:cNvPr id="3" name="Content Placeholder 2"/>
          <p:cNvSpPr>
            <a:spLocks noGrp="1"/>
          </p:cNvSpPr>
          <p:nvPr>
            <p:ph sz="quarter" idx="1"/>
          </p:nvPr>
        </p:nvSpPr>
        <p:spPr/>
        <p:txBody>
          <a:bodyPr/>
          <a:lstStyle/>
          <a:p>
            <a:endParaRPr lang="en-US"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Manipulating tables</a:t>
            </a:r>
            <a:endParaRPr lang="en-US" sz="3600" dirty="0"/>
          </a:p>
        </p:txBody>
      </p:sp>
      <p:sp>
        <p:nvSpPr>
          <p:cNvPr id="3" name="Content Placeholder 2"/>
          <p:cNvSpPr>
            <a:spLocks noGrp="1"/>
          </p:cNvSpPr>
          <p:nvPr>
            <p:ph sz="quarter" idx="1"/>
          </p:nvPr>
        </p:nvSpPr>
        <p:spPr/>
        <p:txBody>
          <a:bodyPr>
            <a:normAutofit/>
          </a:bodyPr>
          <a:lstStyle/>
          <a:p>
            <a:r>
              <a:rPr lang="en-US" sz="2800" dirty="0"/>
              <a:t>New records are inserted into tables, existing records are updated and </a:t>
            </a:r>
            <a:r>
              <a:rPr lang="en-US" sz="2800" dirty="0" err="1"/>
              <a:t>unrequired</a:t>
            </a:r>
            <a:r>
              <a:rPr lang="en-US" sz="2800" dirty="0"/>
              <a:t> records are removed from the tables. SQL DML has three statement to insert, modify and remove records: </a:t>
            </a:r>
          </a:p>
          <a:p>
            <a:pPr lvl="1"/>
            <a:r>
              <a:rPr lang="en-US" sz="2400" dirty="0"/>
              <a:t>Insert: is used to insert new records</a:t>
            </a:r>
          </a:p>
          <a:p>
            <a:pPr lvl="1"/>
            <a:r>
              <a:rPr lang="en-US" sz="2400" dirty="0"/>
              <a:t>Delete: is used to remove existing records</a:t>
            </a:r>
          </a:p>
          <a:p>
            <a:pPr lvl="1"/>
            <a:r>
              <a:rPr lang="en-US" sz="2400" dirty="0"/>
              <a:t>Update: is used to modify existing records </a:t>
            </a:r>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Insertion</a:t>
            </a:r>
          </a:p>
        </p:txBody>
      </p:sp>
      <p:sp>
        <p:nvSpPr>
          <p:cNvPr id="3" name="Content Placeholder 2"/>
          <p:cNvSpPr>
            <a:spLocks noGrp="1"/>
          </p:cNvSpPr>
          <p:nvPr>
            <p:ph sz="quarter" idx="1"/>
          </p:nvPr>
        </p:nvSpPr>
        <p:spPr/>
        <p:txBody>
          <a:bodyPr>
            <a:normAutofit/>
          </a:bodyPr>
          <a:lstStyle/>
          <a:p>
            <a:r>
              <a:rPr lang="en-US" sz="2400" dirty="0"/>
              <a:t>If we have to insert new member (301, ‘</a:t>
            </a:r>
            <a:r>
              <a:rPr lang="en-US" sz="2400" dirty="0" err="1"/>
              <a:t>Neelu</a:t>
            </a:r>
            <a:r>
              <a:rPr lang="en-US" sz="2400" dirty="0"/>
              <a:t>’, ‘9843566778’, ’F’) then we will write:</a:t>
            </a:r>
          </a:p>
          <a:p>
            <a:pPr>
              <a:buNone/>
            </a:pPr>
            <a:r>
              <a:rPr lang="en-US" sz="2400" dirty="0"/>
              <a:t>SQL</a:t>
            </a:r>
            <a:r>
              <a:rPr lang="en-US" sz="2400" dirty="0">
                <a:sym typeface="Wingdings"/>
              </a:rPr>
              <a:t></a:t>
            </a:r>
            <a:r>
              <a:rPr lang="en-US" sz="2400" dirty="0"/>
              <a:t> Insert into member (</a:t>
            </a:r>
            <a:r>
              <a:rPr lang="en-US" sz="2400" dirty="0" err="1"/>
              <a:t>memberid</a:t>
            </a:r>
            <a:r>
              <a:rPr lang="en-US" sz="2400" dirty="0"/>
              <a:t>, name, </a:t>
            </a:r>
            <a:r>
              <a:rPr lang="en-US" sz="2400" dirty="0" err="1"/>
              <a:t>contactno</a:t>
            </a:r>
            <a:r>
              <a:rPr lang="en-US" sz="2400" dirty="0"/>
              <a:t>, gender) values (301, ‘</a:t>
            </a:r>
            <a:r>
              <a:rPr lang="en-US" sz="2400" dirty="0" err="1"/>
              <a:t>Neelu</a:t>
            </a:r>
            <a:r>
              <a:rPr lang="en-US" sz="2400" dirty="0"/>
              <a:t>’, ‘9843566778’, ’F’);</a:t>
            </a:r>
          </a:p>
          <a:p>
            <a:r>
              <a:rPr lang="en-US" sz="2400" dirty="0"/>
              <a:t>OR</a:t>
            </a:r>
          </a:p>
          <a:p>
            <a:pPr>
              <a:buNone/>
            </a:pPr>
            <a:r>
              <a:rPr lang="en-US" sz="2400" dirty="0" err="1"/>
              <a:t>SQL</a:t>
            </a:r>
            <a:r>
              <a:rPr lang="en-US" sz="2400" dirty="0" err="1">
                <a:sym typeface="Wingdings"/>
              </a:rPr>
              <a:t></a:t>
            </a:r>
            <a:r>
              <a:rPr lang="en-US" sz="2400" dirty="0" err="1"/>
              <a:t>Insert</a:t>
            </a:r>
            <a:r>
              <a:rPr lang="en-US" sz="2400" dirty="0"/>
              <a:t> into member values (301, ‘</a:t>
            </a:r>
            <a:r>
              <a:rPr lang="en-US" sz="2400" dirty="0" err="1"/>
              <a:t>Neelu</a:t>
            </a:r>
            <a:r>
              <a:rPr lang="en-US" sz="2400" dirty="0"/>
              <a:t>’, ‘9843566778’, ’F’);</a:t>
            </a:r>
          </a:p>
          <a:p>
            <a:pPr>
              <a:buNone/>
            </a:pPr>
            <a:r>
              <a:rPr lang="en-US" sz="2400" b="1" dirty="0"/>
              <a:t>Inserting a Result set from select</a:t>
            </a:r>
            <a:endParaRPr lang="en-US" sz="2400" dirty="0"/>
          </a:p>
          <a:p>
            <a:pPr>
              <a:buNone/>
            </a:pPr>
            <a:r>
              <a:rPr lang="en-US" sz="2400" dirty="0"/>
              <a:t>SQL</a:t>
            </a:r>
            <a:r>
              <a:rPr lang="en-US" sz="2400" dirty="0">
                <a:sym typeface="Wingdings"/>
              </a:rPr>
              <a:t></a:t>
            </a:r>
            <a:r>
              <a:rPr lang="en-US" sz="2400" dirty="0"/>
              <a:t> insert into member select </a:t>
            </a:r>
            <a:r>
              <a:rPr lang="en-US" sz="2400" dirty="0" err="1"/>
              <a:t>authorid</a:t>
            </a:r>
            <a:r>
              <a:rPr lang="en-US" sz="2400" dirty="0"/>
              <a:t>, name, </a:t>
            </a:r>
            <a:r>
              <a:rPr lang="en-US" sz="2400" dirty="0" err="1"/>
              <a:t>contactno</a:t>
            </a:r>
            <a:r>
              <a:rPr lang="en-US" sz="2400" dirty="0"/>
              <a:t>, gender from author where gender = ‘m’;</a:t>
            </a:r>
          </a:p>
          <a:p>
            <a:pPr>
              <a:buNone/>
            </a:pPr>
            <a:endParaRPr lang="en-US" sz="2400" dirty="0"/>
          </a:p>
          <a:p>
            <a:endParaRPr lang="en-US" sz="24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Updating Data</a:t>
            </a:r>
            <a:endParaRPr lang="en-US" sz="3600" dirty="0"/>
          </a:p>
        </p:txBody>
      </p:sp>
      <p:sp>
        <p:nvSpPr>
          <p:cNvPr id="3" name="Content Placeholder 2"/>
          <p:cNvSpPr>
            <a:spLocks noGrp="1"/>
          </p:cNvSpPr>
          <p:nvPr>
            <p:ph sz="quarter" idx="1"/>
          </p:nvPr>
        </p:nvSpPr>
        <p:spPr/>
        <p:txBody>
          <a:bodyPr>
            <a:normAutofit/>
          </a:bodyPr>
          <a:lstStyle/>
          <a:p>
            <a:r>
              <a:rPr lang="en-US" sz="2400" dirty="0"/>
              <a:t>Update statement is used to either modify one column of a row of a table or more than one column of more than one rows of a table</a:t>
            </a:r>
          </a:p>
          <a:p>
            <a:r>
              <a:rPr lang="en-US" sz="2400" i="1" dirty="0"/>
              <a:t>This update statement will change gender of </a:t>
            </a:r>
            <a:r>
              <a:rPr lang="en-US" sz="2400" i="1" dirty="0" err="1"/>
              <a:t>Sheetal</a:t>
            </a:r>
            <a:r>
              <a:rPr lang="en-US" sz="2400" i="1" dirty="0"/>
              <a:t> to ‘f’.</a:t>
            </a:r>
          </a:p>
          <a:p>
            <a:pPr>
              <a:buNone/>
            </a:pPr>
            <a:r>
              <a:rPr lang="en-US" sz="2400" dirty="0"/>
              <a:t>SQL</a:t>
            </a:r>
            <a:r>
              <a:rPr lang="en-US" sz="2400" dirty="0">
                <a:sym typeface="Wingdings"/>
              </a:rPr>
              <a:t></a:t>
            </a:r>
            <a:r>
              <a:rPr lang="en-US" sz="2400" dirty="0"/>
              <a:t> update member set gender = ‘f’ where name = ‘</a:t>
            </a:r>
            <a:r>
              <a:rPr lang="en-US" sz="2400" dirty="0" err="1"/>
              <a:t>Sheetal</a:t>
            </a:r>
            <a:r>
              <a:rPr lang="en-US" sz="2400" dirty="0"/>
              <a:t>’;</a:t>
            </a:r>
          </a:p>
          <a:p>
            <a:r>
              <a:rPr lang="en-US" sz="2400" i="1" dirty="0"/>
              <a:t>This update statement will change gender of all members to ‘m’</a:t>
            </a:r>
            <a:endParaRPr lang="en-US" sz="2400" dirty="0"/>
          </a:p>
          <a:p>
            <a:pPr>
              <a:buNone/>
            </a:pPr>
            <a:r>
              <a:rPr lang="en-US" sz="2400" dirty="0"/>
              <a:t>SQL </a:t>
            </a:r>
            <a:r>
              <a:rPr lang="en-US" sz="2400" dirty="0">
                <a:sym typeface="Wingdings"/>
              </a:rPr>
              <a:t></a:t>
            </a:r>
            <a:r>
              <a:rPr lang="en-US" sz="2400" dirty="0"/>
              <a:t> Update member set gender=’m’ ;</a:t>
            </a:r>
          </a:p>
          <a:p>
            <a:endParaRPr lang="en-US" sz="24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Deleting Records</a:t>
            </a:r>
            <a:endParaRPr lang="en-US" sz="3600" dirty="0"/>
          </a:p>
        </p:txBody>
      </p:sp>
      <p:sp>
        <p:nvSpPr>
          <p:cNvPr id="3" name="Content Placeholder 2"/>
          <p:cNvSpPr>
            <a:spLocks noGrp="1"/>
          </p:cNvSpPr>
          <p:nvPr>
            <p:ph sz="quarter" idx="1"/>
          </p:nvPr>
        </p:nvSpPr>
        <p:spPr/>
        <p:txBody>
          <a:bodyPr>
            <a:normAutofit/>
          </a:bodyPr>
          <a:lstStyle/>
          <a:p>
            <a:r>
              <a:rPr lang="en-US" sz="2400" i="1" dirty="0"/>
              <a:t>This delete statement will remove records of member named </a:t>
            </a:r>
            <a:r>
              <a:rPr lang="en-US" sz="2400" i="1" dirty="0" err="1"/>
              <a:t>Sheetal</a:t>
            </a:r>
            <a:endParaRPr lang="en-US" sz="2400" i="1" dirty="0"/>
          </a:p>
          <a:p>
            <a:pPr>
              <a:buNone/>
            </a:pPr>
            <a:r>
              <a:rPr lang="en-US" sz="2400" dirty="0"/>
              <a:t>SQL </a:t>
            </a:r>
            <a:r>
              <a:rPr lang="en-US" sz="2400" dirty="0">
                <a:sym typeface="Wingdings"/>
              </a:rPr>
              <a:t></a:t>
            </a:r>
            <a:r>
              <a:rPr lang="en-US" sz="2400" dirty="0"/>
              <a:t> Delete from member where name = ‘</a:t>
            </a:r>
            <a:r>
              <a:rPr lang="en-US" sz="2400" dirty="0" err="1"/>
              <a:t>Sheetal</a:t>
            </a:r>
            <a:r>
              <a:rPr lang="en-US" sz="2400" dirty="0"/>
              <a:t>’;</a:t>
            </a:r>
          </a:p>
          <a:p>
            <a:endParaRPr lang="en-US" sz="2400" i="1" dirty="0"/>
          </a:p>
          <a:p>
            <a:r>
              <a:rPr lang="en-US" sz="2400" i="1" dirty="0"/>
              <a:t>This delete statement will delete all the members who have issued books on ‘2017-01-01’</a:t>
            </a:r>
          </a:p>
          <a:p>
            <a:pPr>
              <a:buNone/>
            </a:pPr>
            <a:r>
              <a:rPr lang="en-US" sz="2400" dirty="0"/>
              <a:t>SQL </a:t>
            </a:r>
            <a:r>
              <a:rPr lang="en-US" sz="2400" dirty="0">
                <a:sym typeface="Wingdings"/>
              </a:rPr>
              <a:t></a:t>
            </a:r>
            <a:r>
              <a:rPr lang="en-US" sz="2400" dirty="0"/>
              <a:t> Delete from member where </a:t>
            </a:r>
            <a:r>
              <a:rPr lang="en-US" sz="2400" dirty="0" err="1"/>
              <a:t>memberid</a:t>
            </a:r>
            <a:r>
              <a:rPr lang="en-US" sz="2400" dirty="0"/>
              <a:t> in (select </a:t>
            </a:r>
            <a:r>
              <a:rPr lang="en-US" sz="2400" dirty="0" err="1"/>
              <a:t>memberid</a:t>
            </a:r>
            <a:r>
              <a:rPr lang="en-US" sz="2400" dirty="0"/>
              <a:t> from issued where </a:t>
            </a:r>
            <a:r>
              <a:rPr lang="en-US" sz="2400" dirty="0" err="1"/>
              <a:t>issue_date</a:t>
            </a:r>
            <a:r>
              <a:rPr lang="en-US" sz="2400" dirty="0"/>
              <a:t> = ‘2017-01-01’)</a:t>
            </a:r>
          </a:p>
          <a:p>
            <a:pPr>
              <a:buNone/>
            </a:pPr>
            <a:endParaRPr lang="en-US" sz="2400" dirty="0"/>
          </a:p>
          <a:p>
            <a:endParaRPr lang="en-US" sz="2400" dirty="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382000" y="60960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64</TotalTime>
  <Words>1213</Words>
  <Application>Microsoft Office PowerPoint</Application>
  <PresentationFormat>On-screen Show (4:3)</PresentationFormat>
  <Paragraphs>144</Paragraphs>
  <Slides>22</Slides>
  <Notes>0</Notes>
  <HiddenSlides>0</HiddenSlides>
  <MMClips>22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22</vt:i4>
      </vt:variant>
    </vt:vector>
  </HeadingPairs>
  <TitlesOfParts>
    <vt:vector size="31" baseType="lpstr">
      <vt:lpstr>Arial</vt:lpstr>
      <vt:lpstr>Calibri</vt:lpstr>
      <vt:lpstr>Courier New</vt:lpstr>
      <vt:lpstr>Symbol</vt:lpstr>
      <vt:lpstr>Times New Roman</vt:lpstr>
      <vt:lpstr>Tw Cen MT</vt:lpstr>
      <vt:lpstr>Wingdings</vt:lpstr>
      <vt:lpstr>Wingdings 2</vt:lpstr>
      <vt:lpstr>Median</vt:lpstr>
      <vt:lpstr>Aggregating, Creating view, Ranking data, modifying data</vt:lpstr>
      <vt:lpstr>Aggregate functions</vt:lpstr>
      <vt:lpstr>PowerPoint Presentation</vt:lpstr>
      <vt:lpstr>PowerPoint Presentation</vt:lpstr>
      <vt:lpstr>PowerPoint Presentation</vt:lpstr>
      <vt:lpstr>PowerPoint Presentation</vt:lpstr>
      <vt:lpstr>GROUPING WITHIN A RESULT SET</vt:lpstr>
      <vt:lpstr>Display total amount for each type of product SQL  Select type,sum(quantity * unitprice) from sell_s  group by type; </vt:lpstr>
      <vt:lpstr>HAVING</vt:lpstr>
      <vt:lpstr>Group By on Joins</vt:lpstr>
      <vt:lpstr>View</vt:lpstr>
      <vt:lpstr>Creating views with DDL code</vt:lpstr>
      <vt:lpstr>PowerPoint Presentation</vt:lpstr>
      <vt:lpstr>Let’s consider relations:</vt:lpstr>
      <vt:lpstr>PowerPoint Presentation</vt:lpstr>
      <vt:lpstr>Executing views</vt:lpstr>
      <vt:lpstr>Restrictions on VIEW</vt:lpstr>
      <vt:lpstr>Updating through views</vt:lpstr>
      <vt:lpstr>Manipulating tables</vt:lpstr>
      <vt:lpstr>Insertion</vt:lpstr>
      <vt:lpstr>Updating Data</vt:lpstr>
      <vt:lpstr>Deleting Records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Aggregating, Creating view, Ranking data, modifying data</dc:title>
  <dc:creator>Dinesh</dc:creator>
  <cp:lastModifiedBy>Dinesh</cp:lastModifiedBy>
  <cp:revision>31</cp:revision>
  <dcterms:created xsi:type="dcterms:W3CDTF">2017-04-12T05:43:45Z</dcterms:created>
  <dcterms:modified xsi:type="dcterms:W3CDTF">2017-04-14T02:09:13Z</dcterms:modified>
</cp:coreProperties>
</file>